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DM Sans Medium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Merriweather"/>
      <p:regular r:id="rId45"/>
      <p:bold r:id="rId46"/>
      <p:italic r:id="rId47"/>
      <p:boldItalic r:id="rId48"/>
    </p:embeddedFont>
    <p:embeddedFont>
      <p:font typeface="DM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Medium-boldItalic.fntdata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44" Type="http://schemas.openxmlformats.org/officeDocument/2006/relationships/font" Target="fonts/Lato-boldItalic.fntdata"/><Relationship Id="rId43" Type="http://schemas.openxmlformats.org/officeDocument/2006/relationships/font" Target="fonts/Lato-italic.fntdata"/><Relationship Id="rId46" Type="http://schemas.openxmlformats.org/officeDocument/2006/relationships/font" Target="fonts/Merriweather-bold.fntdata"/><Relationship Id="rId45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erriweather-boldItalic.fntdata"/><Relationship Id="rId47" Type="http://schemas.openxmlformats.org/officeDocument/2006/relationships/font" Target="fonts/Merriweather-italic.fntdata"/><Relationship Id="rId49" Type="http://schemas.openxmlformats.org/officeDocument/2006/relationships/font" Target="fonts/DM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Raleway-regular.fntdata"/><Relationship Id="rId32" Type="http://schemas.openxmlformats.org/officeDocument/2006/relationships/slide" Target="slides/slide26.xml"/><Relationship Id="rId35" Type="http://schemas.openxmlformats.org/officeDocument/2006/relationships/font" Target="fonts/Raleway-italic.fntdata"/><Relationship Id="rId34" Type="http://schemas.openxmlformats.org/officeDocument/2006/relationships/font" Target="fonts/Raleway-bold.fntdata"/><Relationship Id="rId37" Type="http://schemas.openxmlformats.org/officeDocument/2006/relationships/font" Target="fonts/DMSansMedium-regular.fntdata"/><Relationship Id="rId36" Type="http://schemas.openxmlformats.org/officeDocument/2006/relationships/font" Target="fonts/Raleway-boldItalic.fntdata"/><Relationship Id="rId39" Type="http://schemas.openxmlformats.org/officeDocument/2006/relationships/font" Target="fonts/DMSansMedium-italic.fntdata"/><Relationship Id="rId38" Type="http://schemas.openxmlformats.org/officeDocument/2006/relationships/font" Target="fonts/DMSansMedium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DMSans-italic.fntdata"/><Relationship Id="rId50" Type="http://schemas.openxmlformats.org/officeDocument/2006/relationships/font" Target="fonts/DMSans-bold.fntdata"/><Relationship Id="rId52" Type="http://schemas.openxmlformats.org/officeDocument/2006/relationships/font" Target="fonts/DM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d1b8bc4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d1b8bc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d1b8bc49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1d1b8bc49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d1b8bc49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1d1b8bc49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d1b8bc49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1d1b8bc49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24f4226e6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24f4226e6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d1b8bc49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1d1b8bc49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24f4226e6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24f4226e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1d1b8bc49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1d1b8bc49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24f4226e6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24f4226e6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24f4226e6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24f4226e6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24f4226e6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24f4226e6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d1b8bc4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d1b8bc4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24f4226e6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24f4226e6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24f4226e6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24f4226e6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24f4226e6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24f4226e6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24f4226e6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24f4226e6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24f4226e6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24f4226e6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1d1b8bc49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1d1b8bc49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1d1b8bc49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1d1b8bc49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d1b8bc4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d1b8bc4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4f4226e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4f4226e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24f4226e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24f4226e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d1b8bc492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d1b8bc492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d1b8bc49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d1b8bc49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d1b8bc49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1d1b8bc4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1d1b8bc49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1d1b8bc49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1" name="Google Shape;121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5" name="Google Shape;125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1" name="Google Shape;141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1" name="Google Shape;151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2" name="Google Shape;152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" name="Google Shape;153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7" name="Google Shape;177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91" name="Google Shape;191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" name="Google Shape;196;p35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35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35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99" name="Google Shape;199;p35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6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4" name="Google Shape;204;p36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5" name="Google Shape;205;p36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6" name="Google Shape;206;p36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36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2" name="Google Shape;212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7" name="Google Shape;217;p3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24" name="Google Shape;224;p3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3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31" name="Google Shape;231;p40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9" name="Google Shape;239;p41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40" name="Google Shape;240;p4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3" name="Google Shape;253;p42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4" name="Google Shape;254;p42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5" name="Google Shape;255;p42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6" name="Google Shape;256;p42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7" name="Google Shape;257;p42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8" name="Google Shape;258;p42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9" name="Google Shape;259;p42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0" name="Google Shape;260;p42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1" name="Google Shape;261;p42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2" name="Google Shape;262;p42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3" name="Google Shape;263;p42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4" name="Google Shape;264;p42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5" name="Google Shape;265;p42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6" name="Google Shape;266;p42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7" name="Google Shape;267;p42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8" name="Google Shape;268;p42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9" name="Google Shape;269;p42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70" name="Google Shape;270;p42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71" name="Google Shape;271;p42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4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</a:t>
            </a:r>
            <a:r>
              <a:rPr lang="en"/>
              <a:t>.12.25</a:t>
            </a:r>
            <a:endParaRPr/>
          </a:p>
        </p:txBody>
      </p:sp>
      <p:sp>
        <p:nvSpPr>
          <p:cNvPr id="281" name="Google Shape;281;p44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50"/>
              <a:t>DABN14-Project 2:</a:t>
            </a:r>
            <a:endParaRPr sz="6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50"/>
              <a:t>Clustering Countries</a:t>
            </a:r>
            <a:r>
              <a:rPr lang="en" sz="6450"/>
              <a:t> </a:t>
            </a:r>
            <a:endParaRPr sz="6450"/>
          </a:p>
        </p:txBody>
      </p:sp>
      <p:sp>
        <p:nvSpPr>
          <p:cNvPr id="282" name="Google Shape;282;p44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-"/>
            </a:pPr>
            <a:r>
              <a:rPr lang="en"/>
              <a:t>Clustering countries based on wealth and health metrics</a:t>
            </a:r>
            <a:endParaRPr/>
          </a:p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Erik Broms &amp; William Nordansjö</a:t>
            </a:r>
            <a:endParaRPr/>
          </a:p>
        </p:txBody>
      </p:sp>
      <p:pic>
        <p:nvPicPr>
          <p:cNvPr id="284" name="Google Shape;284;p4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6844" r="6844" t="0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53"/>
          <p:cNvSpPr txBox="1"/>
          <p:nvPr>
            <p:ph idx="1" type="subTitle"/>
          </p:nvPr>
        </p:nvSpPr>
        <p:spPr>
          <a:xfrm>
            <a:off x="975300" y="1459650"/>
            <a:ext cx="7193400" cy="22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</a:t>
            </a:r>
            <a:r>
              <a:rPr lang="en"/>
              <a:t>K-mean Clustering is a frequently used algorithm to partition data into different clusters based on finding the minimum variation (sum of squares) within groups (or clusters)</a:t>
            </a:r>
            <a:r>
              <a:rPr lang="en"/>
              <a:t>.”</a:t>
            </a:r>
            <a:endParaRPr/>
          </a:p>
        </p:txBody>
      </p:sp>
      <p:sp>
        <p:nvSpPr>
          <p:cNvPr id="398" name="Google Shape;398;p53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Models &amp; Theory</a:t>
            </a:r>
            <a:endParaRPr/>
          </a:p>
        </p:txBody>
      </p:sp>
      <p:sp>
        <p:nvSpPr>
          <p:cNvPr id="399" name="Google Shape;399;p53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405" name="Google Shape;405;p54"/>
          <p:cNvSpPr txBox="1"/>
          <p:nvPr>
            <p:ph idx="1" type="body"/>
          </p:nvPr>
        </p:nvSpPr>
        <p:spPr>
          <a:xfrm>
            <a:off x="197375" y="2685650"/>
            <a:ext cx="68901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Optimised algorithm as described by Harting &amp; Wong (1979).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6-step procedure where clusters are determined by transfers of data point based on sum of squares minimisation of clusters.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Improved initialisation by Arthur &amp; Vassilvitskii (2007): The K-Means++.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Chooses random starting centroids, uniformly in the data.</a:t>
            </a:r>
            <a:endParaRPr sz="1400"/>
          </a:p>
        </p:txBody>
      </p:sp>
      <p:sp>
        <p:nvSpPr>
          <p:cNvPr id="406" name="Google Shape;40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54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Models &amp; Theory</a:t>
            </a:r>
            <a:endParaRPr/>
          </a:p>
        </p:txBody>
      </p:sp>
      <p:sp>
        <p:nvSpPr>
          <p:cNvPr id="408" name="Google Shape;408;p54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/>
          <p:nvPr>
            <p:ph type="title"/>
          </p:nvPr>
        </p:nvSpPr>
        <p:spPr>
          <a:xfrm>
            <a:off x="197375" y="938850"/>
            <a:ext cx="32712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414" name="Google Shape;414;p55"/>
          <p:cNvSpPr txBox="1"/>
          <p:nvPr>
            <p:ph idx="1" type="body"/>
          </p:nvPr>
        </p:nvSpPr>
        <p:spPr>
          <a:xfrm>
            <a:off x="197375" y="25717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Divides data into clusters based on some similarity measure (linkage)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Choice of linkage has a dramatic impact on clustering outcome</a:t>
            </a:r>
            <a:endParaRPr sz="1400"/>
          </a:p>
        </p:txBody>
      </p:sp>
      <p:sp>
        <p:nvSpPr>
          <p:cNvPr id="415" name="Google Shape;415;p55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Models &amp; Theory</a:t>
            </a:r>
            <a:endParaRPr/>
          </a:p>
        </p:txBody>
      </p:sp>
      <p:sp>
        <p:nvSpPr>
          <p:cNvPr id="416" name="Google Shape;416;p5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  <p:pic>
        <p:nvPicPr>
          <p:cNvPr id="417" name="Google Shape;417;p5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96" r="386" t="0"/>
          <a:stretch/>
        </p:blipFill>
        <p:spPr>
          <a:xfrm>
            <a:off x="4575925" y="583125"/>
            <a:ext cx="4289700" cy="4323600"/>
          </a:xfrm>
          <a:prstGeom prst="round2DiagRect">
            <a:avLst>
              <a:gd fmla="val 16896" name="adj1"/>
              <a:gd fmla="val 0" name="adj2"/>
            </a:avLst>
          </a:prstGeom>
          <a:noFill/>
          <a:ln>
            <a:noFill/>
          </a:ln>
        </p:spPr>
      </p:pic>
      <p:sp>
        <p:nvSpPr>
          <p:cNvPr id="418" name="Google Shape;41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Rand Index</a:t>
            </a:r>
            <a:endParaRPr/>
          </a:p>
        </p:txBody>
      </p:sp>
      <p:sp>
        <p:nvSpPr>
          <p:cNvPr id="424" name="Google Shape;424;p56"/>
          <p:cNvSpPr txBox="1"/>
          <p:nvPr>
            <p:ph idx="1" type="body"/>
          </p:nvPr>
        </p:nvSpPr>
        <p:spPr>
          <a:xfrm>
            <a:off x="197375" y="2685650"/>
            <a:ext cx="68901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Assesses agreement between partitions and is a standard tool in cluster validation.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Counts pairs of objects and adjusts for chance.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Will be calculated in relation to the HDI dataset.</a:t>
            </a:r>
            <a:endParaRPr sz="1400"/>
          </a:p>
        </p:txBody>
      </p:sp>
      <p:sp>
        <p:nvSpPr>
          <p:cNvPr id="425" name="Google Shape;42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56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Models &amp; Theory</a:t>
            </a:r>
            <a:endParaRPr/>
          </a:p>
        </p:txBody>
      </p:sp>
      <p:sp>
        <p:nvSpPr>
          <p:cNvPr id="427" name="Google Shape;427;p56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57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4" name="Google Shape;434;p57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  <p:sp>
        <p:nvSpPr>
          <p:cNvPr id="435" name="Google Shape;435;p57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Introduction, Data &amp; Research Question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6" name="Google Shape;436;p57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Human Development Index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7" name="Google Shape;437;p57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Models &amp; Theory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8" name="Google Shape;438;p57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 &amp; Evaluation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9" name="Google Shape;439;p57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0" name="Google Shape;440;p57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1" name="Google Shape;441;p57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2" name="Google Shape;442;p57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3" name="Google Shape;443;p57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4" name="Google Shape;444;p57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5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 &amp; Evaluation</a:t>
            </a:r>
            <a:endParaRPr/>
          </a:p>
        </p:txBody>
      </p:sp>
      <p:sp>
        <p:nvSpPr>
          <p:cNvPr id="451" name="Google Shape;451;p5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  <p:pic>
        <p:nvPicPr>
          <p:cNvPr id="452" name="Google Shape;45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25" y="1494000"/>
            <a:ext cx="4188376" cy="30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8"/>
          <p:cNvSpPr txBox="1"/>
          <p:nvPr/>
        </p:nvSpPr>
        <p:spPr>
          <a:xfrm>
            <a:off x="324425" y="922375"/>
            <a:ext cx="7154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Hierarchical Clustering Dendograms</a:t>
            </a:r>
            <a:endParaRPr b="1"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54" name="Google Shape;454;p58"/>
          <p:cNvPicPr preferRelativeResize="0"/>
          <p:nvPr/>
        </p:nvPicPr>
        <p:blipFill rotWithShape="1">
          <a:blip r:embed="rId4">
            <a:alphaModFix/>
          </a:blip>
          <a:srcRect b="1914" l="0" r="0" t="1904"/>
          <a:stretch/>
        </p:blipFill>
        <p:spPr>
          <a:xfrm>
            <a:off x="4512800" y="1494000"/>
            <a:ext cx="4188377" cy="30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8"/>
          <p:cNvSpPr txBox="1"/>
          <p:nvPr/>
        </p:nvSpPr>
        <p:spPr>
          <a:xfrm>
            <a:off x="4572000" y="4620725"/>
            <a:ext cx="4129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Ward linkage at K = 4 was chosen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5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K-means: Optimal number of clusters</a:t>
            </a:r>
            <a:endParaRPr/>
          </a:p>
        </p:txBody>
      </p:sp>
      <p:sp>
        <p:nvSpPr>
          <p:cNvPr id="462" name="Google Shape;462;p5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400"/>
              <a:t>Visualisation of within-cluster sum of squares (WCSS) for different K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Optimal was found at K = 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K = 4 chosen for comparison with HDI &amp; Hierarchical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 &amp; Evaluation</a:t>
            </a:r>
            <a:endParaRPr/>
          </a:p>
        </p:txBody>
      </p:sp>
      <p:sp>
        <p:nvSpPr>
          <p:cNvPr id="464" name="Google Shape;464;p5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  <p:pic>
        <p:nvPicPr>
          <p:cNvPr id="465" name="Google Shape;465;p59"/>
          <p:cNvPicPr preferRelativeResize="0"/>
          <p:nvPr/>
        </p:nvPicPr>
        <p:blipFill rotWithShape="1">
          <a:blip r:embed="rId3">
            <a:alphaModFix/>
          </a:blip>
          <a:srcRect b="1160" l="0" r="0" t="-1160"/>
          <a:stretch/>
        </p:blipFill>
        <p:spPr>
          <a:xfrm>
            <a:off x="4453025" y="874300"/>
            <a:ext cx="4420800" cy="31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025" y="4166650"/>
            <a:ext cx="18002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K-means: Optimal number of clusters</a:t>
            </a:r>
            <a:endParaRPr/>
          </a:p>
        </p:txBody>
      </p:sp>
      <p:sp>
        <p:nvSpPr>
          <p:cNvPr id="473" name="Google Shape;473;p6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400"/>
              <a:t>Visualisation of Silhouette Coefficient for different K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Local maximum found at K = 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K = 4 chosen for comparison with HDI </a:t>
            </a:r>
            <a:r>
              <a:rPr lang="en" sz="1400"/>
              <a:t>&amp; Hierarchical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0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 &amp; Evaluation</a:t>
            </a:r>
            <a:endParaRPr/>
          </a:p>
        </p:txBody>
      </p:sp>
      <p:sp>
        <p:nvSpPr>
          <p:cNvPr id="475" name="Google Shape;475;p60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  <p:pic>
        <p:nvPicPr>
          <p:cNvPr id="476" name="Google Shape;476;p60"/>
          <p:cNvPicPr preferRelativeResize="0"/>
          <p:nvPr/>
        </p:nvPicPr>
        <p:blipFill rotWithShape="1">
          <a:blip r:embed="rId3">
            <a:alphaModFix/>
          </a:blip>
          <a:srcRect b="159" l="0" r="0" t="169"/>
          <a:stretch/>
        </p:blipFill>
        <p:spPr>
          <a:xfrm>
            <a:off x="4453025" y="874300"/>
            <a:ext cx="4420800" cy="31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482" name="Google Shape;482;p61"/>
          <p:cNvSpPr txBox="1"/>
          <p:nvPr>
            <p:ph idx="1" type="body"/>
          </p:nvPr>
        </p:nvSpPr>
        <p:spPr>
          <a:xfrm>
            <a:off x="197375" y="2685650"/>
            <a:ext cx="68901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Boxplots in order to compare the feature distribution of the clusters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Maps in order to give a more intuitive sense of the clusters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Adjusted Rand Index score in order to have some point of objective comparison</a:t>
            </a:r>
            <a:endParaRPr sz="1400"/>
          </a:p>
        </p:txBody>
      </p:sp>
      <p:sp>
        <p:nvSpPr>
          <p:cNvPr id="483" name="Google Shape;48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61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 &amp; Evaluation</a:t>
            </a:r>
            <a:endParaRPr/>
          </a:p>
        </p:txBody>
      </p:sp>
      <p:sp>
        <p:nvSpPr>
          <p:cNvPr id="485" name="Google Shape;485;p61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62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 &amp; Evaluation</a:t>
            </a:r>
            <a:endParaRPr/>
          </a:p>
        </p:txBody>
      </p:sp>
      <p:sp>
        <p:nvSpPr>
          <p:cNvPr id="492" name="Google Shape;492;p62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  <p:sp>
        <p:nvSpPr>
          <p:cNvPr id="493" name="Google Shape;493;p62"/>
          <p:cNvSpPr txBox="1"/>
          <p:nvPr/>
        </p:nvSpPr>
        <p:spPr>
          <a:xfrm>
            <a:off x="308975" y="922375"/>
            <a:ext cx="17931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Boxplot:</a:t>
            </a:r>
            <a:endParaRPr b="1"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Wards Linkage</a:t>
            </a:r>
            <a:endParaRPr b="1"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94" name="Google Shape;494;p62"/>
          <p:cNvPicPr preferRelativeResize="0"/>
          <p:nvPr/>
        </p:nvPicPr>
        <p:blipFill rotWithShape="1">
          <a:blip r:embed="rId3">
            <a:alphaModFix/>
          </a:blip>
          <a:srcRect b="0" l="0" r="-704" t="0"/>
          <a:stretch/>
        </p:blipFill>
        <p:spPr>
          <a:xfrm>
            <a:off x="2302700" y="922375"/>
            <a:ext cx="6643926" cy="35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2"/>
          <p:cNvSpPr txBox="1"/>
          <p:nvPr>
            <p:ph idx="3" type="body"/>
          </p:nvPr>
        </p:nvSpPr>
        <p:spPr>
          <a:xfrm>
            <a:off x="196950" y="2658975"/>
            <a:ext cx="2016600" cy="18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Distinct clusters in some features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Overlap in others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Similar </a:t>
            </a:r>
            <a:r>
              <a:rPr lang="en" sz="1400"/>
              <a:t>clusters</a:t>
            </a:r>
            <a:r>
              <a:rPr lang="en" sz="1400"/>
              <a:t> to K-Means </a:t>
            </a:r>
            <a:endParaRPr sz="1400"/>
          </a:p>
          <a:p>
            <a:pPr indent="0" lvl="0" marL="45720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1" name="Google Shape;291;p45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DABN14-Project 2</a:t>
            </a:r>
            <a:endParaRPr/>
          </a:p>
        </p:txBody>
      </p:sp>
      <p:sp>
        <p:nvSpPr>
          <p:cNvPr id="292" name="Google Shape;292;p45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Introduction, Data &amp; Research Question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3" name="Google Shape;293;p45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Human Development Index 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4" name="Google Shape;294;p45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Models &amp; Theory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5" name="Google Shape;295;p45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 &amp; Evaluation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6" name="Google Shape;296;p45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7" name="Google Shape;297;p45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8" name="Google Shape;298;p45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9" name="Google Shape;299;p45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0" name="Google Shape;300;p45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63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 &amp; Evaluation</a:t>
            </a:r>
            <a:endParaRPr/>
          </a:p>
        </p:txBody>
      </p:sp>
      <p:sp>
        <p:nvSpPr>
          <p:cNvPr id="502" name="Google Shape;502;p63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  <p:sp>
        <p:nvSpPr>
          <p:cNvPr id="503" name="Google Shape;503;p63"/>
          <p:cNvSpPr txBox="1"/>
          <p:nvPr/>
        </p:nvSpPr>
        <p:spPr>
          <a:xfrm>
            <a:off x="324425" y="922375"/>
            <a:ext cx="17931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Boxplot:</a:t>
            </a:r>
            <a:endParaRPr b="1"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K-Means</a:t>
            </a:r>
            <a:endParaRPr b="1"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04" name="Google Shape;504;p63"/>
          <p:cNvPicPr preferRelativeResize="0"/>
          <p:nvPr/>
        </p:nvPicPr>
        <p:blipFill rotWithShape="1">
          <a:blip r:embed="rId3">
            <a:alphaModFix/>
          </a:blip>
          <a:srcRect b="641" l="0" r="0" t="641"/>
          <a:stretch/>
        </p:blipFill>
        <p:spPr>
          <a:xfrm>
            <a:off x="2302700" y="922375"/>
            <a:ext cx="6643926" cy="35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63"/>
          <p:cNvSpPr txBox="1"/>
          <p:nvPr>
            <p:ph idx="3" type="body"/>
          </p:nvPr>
        </p:nvSpPr>
        <p:spPr>
          <a:xfrm>
            <a:off x="196950" y="2658975"/>
            <a:ext cx="2016600" cy="18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Distinct clusters in some features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Overlap in others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Similar clusters to K-Means </a:t>
            </a:r>
            <a:endParaRPr sz="1400"/>
          </a:p>
          <a:p>
            <a:pPr indent="0" lvl="0" marL="45720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64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 &amp; Evaluation</a:t>
            </a:r>
            <a:endParaRPr/>
          </a:p>
        </p:txBody>
      </p:sp>
      <p:sp>
        <p:nvSpPr>
          <p:cNvPr id="512" name="Google Shape;512;p64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  <p:sp>
        <p:nvSpPr>
          <p:cNvPr id="513" name="Google Shape;513;p64"/>
          <p:cNvSpPr txBox="1"/>
          <p:nvPr/>
        </p:nvSpPr>
        <p:spPr>
          <a:xfrm>
            <a:off x="324425" y="922375"/>
            <a:ext cx="17931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Map</a:t>
            </a: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b="1"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Ward linkage</a:t>
            </a:r>
            <a:endParaRPr b="1"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14" name="Google Shape;514;p64"/>
          <p:cNvPicPr preferRelativeResize="0"/>
          <p:nvPr/>
        </p:nvPicPr>
        <p:blipFill rotWithShape="1">
          <a:blip r:embed="rId3">
            <a:alphaModFix/>
          </a:blip>
          <a:srcRect b="475" l="0" r="527" t="485"/>
          <a:stretch/>
        </p:blipFill>
        <p:spPr>
          <a:xfrm>
            <a:off x="2288900" y="1279450"/>
            <a:ext cx="6732250" cy="3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4"/>
          <p:cNvSpPr txBox="1"/>
          <p:nvPr>
            <p:ph idx="3" type="body"/>
          </p:nvPr>
        </p:nvSpPr>
        <p:spPr>
          <a:xfrm>
            <a:off x="196950" y="2658975"/>
            <a:ext cx="2016600" cy="18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Divided Europe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Asia and South America together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Africa split among all clusters</a:t>
            </a:r>
            <a:endParaRPr sz="1400"/>
          </a:p>
          <a:p>
            <a:pPr indent="0" lvl="0" marL="45720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8900" y="664749"/>
            <a:ext cx="22002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550" y="196450"/>
            <a:ext cx="947576" cy="9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65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 &amp; Evaluation</a:t>
            </a:r>
            <a:endParaRPr/>
          </a:p>
        </p:txBody>
      </p:sp>
      <p:sp>
        <p:nvSpPr>
          <p:cNvPr id="524" name="Google Shape;524;p6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  <p:sp>
        <p:nvSpPr>
          <p:cNvPr id="525" name="Google Shape;525;p65"/>
          <p:cNvSpPr txBox="1"/>
          <p:nvPr/>
        </p:nvSpPr>
        <p:spPr>
          <a:xfrm>
            <a:off x="324425" y="922375"/>
            <a:ext cx="17931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Map:</a:t>
            </a:r>
            <a:endParaRPr b="1"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K-Means</a:t>
            </a:r>
            <a:endParaRPr b="1"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26" name="Google Shape;526;p65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2288900" y="1279450"/>
            <a:ext cx="6732250" cy="3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5"/>
          <p:cNvSpPr txBox="1"/>
          <p:nvPr>
            <p:ph idx="3" type="body"/>
          </p:nvPr>
        </p:nvSpPr>
        <p:spPr>
          <a:xfrm>
            <a:off x="196950" y="2658975"/>
            <a:ext cx="2016600" cy="18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Divided Europe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Asia and South America together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Africa split</a:t>
            </a:r>
            <a:endParaRPr sz="1400"/>
          </a:p>
          <a:p>
            <a:pPr indent="0" lvl="0" marL="45720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900" y="664750"/>
            <a:ext cx="26542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5"/>
          <p:cNvPicPr preferRelativeResize="0"/>
          <p:nvPr/>
        </p:nvPicPr>
        <p:blipFill rotWithShape="1">
          <a:blip r:embed="rId5">
            <a:alphaModFix/>
          </a:blip>
          <a:srcRect b="2380" l="0" r="0" t="2380"/>
          <a:stretch/>
        </p:blipFill>
        <p:spPr>
          <a:xfrm>
            <a:off x="5181238" y="196450"/>
            <a:ext cx="947577" cy="9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6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 &amp; Evaluation</a:t>
            </a:r>
            <a:endParaRPr/>
          </a:p>
        </p:txBody>
      </p:sp>
      <p:sp>
        <p:nvSpPr>
          <p:cNvPr id="536" name="Google Shape;536;p6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  <p:sp>
        <p:nvSpPr>
          <p:cNvPr id="537" name="Google Shape;537;p66"/>
          <p:cNvSpPr txBox="1"/>
          <p:nvPr/>
        </p:nvSpPr>
        <p:spPr>
          <a:xfrm>
            <a:off x="324425" y="922375"/>
            <a:ext cx="17931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Map:</a:t>
            </a:r>
            <a:endParaRPr b="1"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Ward</a:t>
            </a:r>
            <a:endParaRPr b="1"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38" name="Google Shape;538;p66"/>
          <p:cNvPicPr preferRelativeResize="0"/>
          <p:nvPr/>
        </p:nvPicPr>
        <p:blipFill rotWithShape="1">
          <a:blip r:embed="rId3">
            <a:alphaModFix/>
          </a:blip>
          <a:srcRect b="0" l="4816" r="4807" t="0"/>
          <a:stretch/>
        </p:blipFill>
        <p:spPr>
          <a:xfrm>
            <a:off x="2288900" y="1279450"/>
            <a:ext cx="6732249" cy="3228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6"/>
          <p:cNvSpPr txBox="1"/>
          <p:nvPr>
            <p:ph idx="3" type="body"/>
          </p:nvPr>
        </p:nvSpPr>
        <p:spPr>
          <a:xfrm>
            <a:off x="196950" y="2658975"/>
            <a:ext cx="2016600" cy="18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Europe mostly united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Asia and South America similar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Africa heavily divided</a:t>
            </a:r>
            <a:endParaRPr sz="1400"/>
          </a:p>
          <a:p>
            <a:pPr indent="0" lvl="0" marL="45720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40" name="Google Shape;54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900" y="673250"/>
            <a:ext cx="34756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66"/>
          <p:cNvPicPr preferRelativeResize="0"/>
          <p:nvPr/>
        </p:nvPicPr>
        <p:blipFill rotWithShape="1">
          <a:blip r:embed="rId5">
            <a:alphaModFix/>
          </a:blip>
          <a:srcRect b="13720" l="0" r="0" t="13720"/>
          <a:stretch/>
        </p:blipFill>
        <p:spPr>
          <a:xfrm>
            <a:off x="5952225" y="196725"/>
            <a:ext cx="947576" cy="9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6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Rand Index score</a:t>
            </a:r>
            <a:endParaRPr/>
          </a:p>
        </p:txBody>
      </p:sp>
      <p:sp>
        <p:nvSpPr>
          <p:cNvPr id="548" name="Google Shape;548;p6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400"/>
              <a:t>Agreement in relation to the HDI dataset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Ward score: 0.257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K-Means score: 0.283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549" name="Google Shape;549;p67"/>
          <p:cNvCxnSpPr/>
          <p:nvPr/>
        </p:nvCxnSpPr>
        <p:spPr>
          <a:xfrm>
            <a:off x="5254709" y="3946698"/>
            <a:ext cx="3300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0" name="Google Shape;550;p67"/>
          <p:cNvCxnSpPr/>
          <p:nvPr/>
        </p:nvCxnSpPr>
        <p:spPr>
          <a:xfrm>
            <a:off x="5255568" y="1609924"/>
            <a:ext cx="330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1" name="Google Shape;551;p67"/>
          <p:cNvCxnSpPr/>
          <p:nvPr/>
        </p:nvCxnSpPr>
        <p:spPr>
          <a:xfrm>
            <a:off x="5255568" y="1928649"/>
            <a:ext cx="330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2" name="Google Shape;552;p67"/>
          <p:cNvCxnSpPr/>
          <p:nvPr/>
        </p:nvCxnSpPr>
        <p:spPr>
          <a:xfrm>
            <a:off x="5255568" y="2266417"/>
            <a:ext cx="330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3" name="Google Shape;553;p67"/>
          <p:cNvCxnSpPr/>
          <p:nvPr/>
        </p:nvCxnSpPr>
        <p:spPr>
          <a:xfrm>
            <a:off x="5255568" y="2935608"/>
            <a:ext cx="330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4" name="Google Shape;554;p67"/>
          <p:cNvCxnSpPr/>
          <p:nvPr/>
        </p:nvCxnSpPr>
        <p:spPr>
          <a:xfrm>
            <a:off x="5255568" y="3592102"/>
            <a:ext cx="330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5" name="Google Shape;555;p67"/>
          <p:cNvCxnSpPr/>
          <p:nvPr/>
        </p:nvCxnSpPr>
        <p:spPr>
          <a:xfrm>
            <a:off x="5255568" y="1272156"/>
            <a:ext cx="330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6" name="Google Shape;556;p67"/>
          <p:cNvCxnSpPr/>
          <p:nvPr/>
        </p:nvCxnSpPr>
        <p:spPr>
          <a:xfrm>
            <a:off x="5255568" y="2597840"/>
            <a:ext cx="330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7" name="Google Shape;557;p67"/>
          <p:cNvCxnSpPr/>
          <p:nvPr/>
        </p:nvCxnSpPr>
        <p:spPr>
          <a:xfrm>
            <a:off x="5255568" y="3254333"/>
            <a:ext cx="330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58" name="Google Shape;558;p67"/>
          <p:cNvSpPr/>
          <p:nvPr/>
        </p:nvSpPr>
        <p:spPr>
          <a:xfrm>
            <a:off x="5654575" y="3138088"/>
            <a:ext cx="1000200" cy="802200"/>
          </a:xfrm>
          <a:custGeom>
            <a:rect b="b" l="l" r="r" t="t"/>
            <a:pathLst>
              <a:path extrusionOk="0" h="120000" w="120000">
                <a:moveTo>
                  <a:pt x="119591" y="0"/>
                </a:moveTo>
                <a:lnTo>
                  <a:pt x="0" y="0"/>
                </a:lnTo>
                <a:lnTo>
                  <a:pt x="0" y="119967"/>
                </a:lnTo>
                <a:lnTo>
                  <a:pt x="119591" y="119967"/>
                </a:lnTo>
                <a:lnTo>
                  <a:pt x="119591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t/>
            </a:r>
            <a:endParaRPr sz="7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9" name="Google Shape;559;p67"/>
          <p:cNvSpPr/>
          <p:nvPr/>
        </p:nvSpPr>
        <p:spPr>
          <a:xfrm>
            <a:off x="7053775" y="3029050"/>
            <a:ext cx="1000200" cy="916500"/>
          </a:xfrm>
          <a:custGeom>
            <a:rect b="b" l="l" r="r" t="t"/>
            <a:pathLst>
              <a:path extrusionOk="0" h="120000" w="120000">
                <a:moveTo>
                  <a:pt x="119591" y="0"/>
                </a:moveTo>
                <a:lnTo>
                  <a:pt x="0" y="0"/>
                </a:lnTo>
                <a:lnTo>
                  <a:pt x="0" y="119976"/>
                </a:lnTo>
                <a:lnTo>
                  <a:pt x="119591" y="119976"/>
                </a:lnTo>
                <a:lnTo>
                  <a:pt x="119591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7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      </a:t>
            </a:r>
            <a:endParaRPr sz="72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0" name="Google Shape;560;p67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 &amp; Evaluation</a:t>
            </a:r>
            <a:endParaRPr/>
          </a:p>
        </p:txBody>
      </p:sp>
      <p:sp>
        <p:nvSpPr>
          <p:cNvPr id="561" name="Google Shape;561;p6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  <p:sp>
        <p:nvSpPr>
          <p:cNvPr id="562" name="Google Shape;562;p67"/>
          <p:cNvSpPr txBox="1"/>
          <p:nvPr/>
        </p:nvSpPr>
        <p:spPr>
          <a:xfrm>
            <a:off x="6346525" y="3947950"/>
            <a:ext cx="1118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Model F</a:t>
            </a:r>
            <a:r>
              <a:rPr baseline="-25000"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-score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3" name="Google Shape;563;p67"/>
          <p:cNvSpPr/>
          <p:nvPr/>
        </p:nvSpPr>
        <p:spPr>
          <a:xfrm>
            <a:off x="4706875" y="1167600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0.8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4" name="Google Shape;564;p67"/>
          <p:cNvSpPr/>
          <p:nvPr/>
        </p:nvSpPr>
        <p:spPr>
          <a:xfrm>
            <a:off x="4706875" y="1495838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0.7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5" name="Google Shape;565;p67"/>
          <p:cNvSpPr/>
          <p:nvPr/>
        </p:nvSpPr>
        <p:spPr>
          <a:xfrm>
            <a:off x="4706875" y="1835213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0.6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6" name="Google Shape;566;p67"/>
          <p:cNvSpPr/>
          <p:nvPr/>
        </p:nvSpPr>
        <p:spPr>
          <a:xfrm>
            <a:off x="4706875" y="2163450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0.5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7" name="Google Shape;567;p67"/>
          <p:cNvSpPr/>
          <p:nvPr/>
        </p:nvSpPr>
        <p:spPr>
          <a:xfrm>
            <a:off x="4706875" y="2491700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0.4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8" name="Google Shape;568;p67"/>
          <p:cNvSpPr/>
          <p:nvPr/>
        </p:nvSpPr>
        <p:spPr>
          <a:xfrm>
            <a:off x="4706875" y="2819938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0.3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9" name="Google Shape;569;p67"/>
          <p:cNvSpPr/>
          <p:nvPr/>
        </p:nvSpPr>
        <p:spPr>
          <a:xfrm>
            <a:off x="4706875" y="3172475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0.2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0" name="Google Shape;570;p67"/>
          <p:cNvSpPr/>
          <p:nvPr/>
        </p:nvSpPr>
        <p:spPr>
          <a:xfrm>
            <a:off x="4706875" y="3500713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0.1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1" name="Google Shape;571;p67"/>
          <p:cNvSpPr txBox="1"/>
          <p:nvPr>
            <p:ph idx="4294967295" type="ctrTitle"/>
          </p:nvPr>
        </p:nvSpPr>
        <p:spPr>
          <a:xfrm>
            <a:off x="5905675" y="4508150"/>
            <a:ext cx="1000200" cy="2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Ward</a:t>
            </a:r>
            <a:endParaRPr b="0"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2" name="Google Shape;572;p67"/>
          <p:cNvSpPr/>
          <p:nvPr/>
        </p:nvSpPr>
        <p:spPr>
          <a:xfrm>
            <a:off x="5757800" y="4547150"/>
            <a:ext cx="153600" cy="153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3" name="Google Shape;573;p67"/>
          <p:cNvSpPr txBox="1"/>
          <p:nvPr>
            <p:ph idx="4294967295" type="ctrTitle"/>
          </p:nvPr>
        </p:nvSpPr>
        <p:spPr>
          <a:xfrm>
            <a:off x="7053750" y="4508150"/>
            <a:ext cx="1000200" cy="2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K-Means</a:t>
            </a:r>
            <a:endParaRPr b="0"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4" name="Google Shape;574;p67"/>
          <p:cNvSpPr/>
          <p:nvPr/>
        </p:nvSpPr>
        <p:spPr>
          <a:xfrm>
            <a:off x="6905875" y="4547150"/>
            <a:ext cx="153600" cy="15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68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81" name="Google Shape;581;p68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  <p:sp>
        <p:nvSpPr>
          <p:cNvPr id="582" name="Google Shape;582;p68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Introduction, Data &amp; Research Question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3" name="Google Shape;583;p68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Human Development Index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4" name="Google Shape;584;p68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Models &amp; Theory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5" name="Google Shape;585;p68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 &amp; Evaluation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6" name="Google Shape;586;p68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7" name="Google Shape;587;p68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8" name="Google Shape;588;p68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9" name="Google Shape;589;p68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90" name="Google Shape;590;p68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91" name="Google Shape;591;p68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97" name="Google Shape;597;p69"/>
          <p:cNvSpPr txBox="1"/>
          <p:nvPr>
            <p:ph idx="1" type="body"/>
          </p:nvPr>
        </p:nvSpPr>
        <p:spPr>
          <a:xfrm>
            <a:off x="197375" y="2685650"/>
            <a:ext cx="82752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Successful demonstration of clustering methods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Meaningful clusters?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Motivational differences with HDI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Could be expanded with a larger feature set and alternate algorithms in order to inform evidence-based policy decisions.</a:t>
            </a:r>
            <a:endParaRPr sz="1400"/>
          </a:p>
        </p:txBody>
      </p:sp>
      <p:sp>
        <p:nvSpPr>
          <p:cNvPr id="598" name="Google Shape;598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69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00" name="Google Shape;600;p6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DABN14-Project 2</a:t>
            </a:r>
            <a:endParaRPr/>
          </a:p>
        </p:txBody>
      </p:sp>
      <p:sp>
        <p:nvSpPr>
          <p:cNvPr id="601" name="Google Shape;601;p69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46"/>
          <p:cNvSpPr txBox="1"/>
          <p:nvPr>
            <p:ph idx="1" type="body"/>
          </p:nvPr>
        </p:nvSpPr>
        <p:spPr>
          <a:xfrm>
            <a:off x="196950" y="196725"/>
            <a:ext cx="23418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08" name="Google Shape;308;p46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DABN14-Project 2</a:t>
            </a:r>
            <a:endParaRPr/>
          </a:p>
        </p:txBody>
      </p:sp>
      <p:sp>
        <p:nvSpPr>
          <p:cNvPr id="309" name="Google Shape;309;p46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Introduction, Data &amp; Research Question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0" name="Google Shape;310;p46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Human Development Index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1" name="Google Shape;311;p46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Models &amp; Theory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2" name="Google Shape;312;p46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 &amp; Evaluation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3" name="Google Shape;313;p46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4" name="Google Shape;314;p46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5" name="Google Shape;315;p46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6" name="Google Shape;316;p46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7" name="Google Shape;317;p46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8" name="Google Shape;318;p46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197375" y="567550"/>
            <a:ext cx="31518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sz="3250"/>
          </a:p>
        </p:txBody>
      </p:sp>
      <p:sp>
        <p:nvSpPr>
          <p:cNvPr id="324" name="Google Shape;324;p47"/>
          <p:cNvSpPr txBox="1"/>
          <p:nvPr>
            <p:ph idx="1" type="body"/>
          </p:nvPr>
        </p:nvSpPr>
        <p:spPr>
          <a:xfrm>
            <a:off x="197375" y="12299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Clustering: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Letting the data tell the tale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What are we looking for?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What methods are we going to use?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Previous research: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Countries, health and wealth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Clustering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5" name="Google Shape;32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4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Introduction, Data &amp; Research Question</a:t>
            </a:r>
            <a:endParaRPr/>
          </a:p>
        </p:txBody>
      </p:sp>
      <p:sp>
        <p:nvSpPr>
          <p:cNvPr id="327" name="Google Shape;327;p4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  <p:pic>
        <p:nvPicPr>
          <p:cNvPr id="328" name="Google Shape;3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175" y="1229958"/>
            <a:ext cx="5597452" cy="3371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type="title"/>
          </p:nvPr>
        </p:nvSpPr>
        <p:spPr>
          <a:xfrm>
            <a:off x="197375" y="567550"/>
            <a:ext cx="31518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 sz="3250"/>
          </a:p>
        </p:txBody>
      </p:sp>
      <p:sp>
        <p:nvSpPr>
          <p:cNvPr id="334" name="Google Shape;334;p48"/>
          <p:cNvSpPr txBox="1"/>
          <p:nvPr>
            <p:ph idx="1" type="body"/>
          </p:nvPr>
        </p:nvSpPr>
        <p:spPr>
          <a:xfrm>
            <a:off x="197375" y="12299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Overview: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HELP international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167 countries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10 feature columns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Variables: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Health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Social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Economic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Outliers: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Microstates skew the data!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(Luxembourg, Singapore, Malta)</a:t>
            </a:r>
            <a:endParaRPr sz="1400"/>
          </a:p>
        </p:txBody>
      </p:sp>
      <p:sp>
        <p:nvSpPr>
          <p:cNvPr id="335" name="Google Shape;33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362" l="0" r="0" t="6362"/>
          <a:stretch/>
        </p:blipFill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</p:spPr>
      </p:pic>
      <p:sp>
        <p:nvSpPr>
          <p:cNvPr id="337" name="Google Shape;337;p48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Introduction, Data &amp; Research Question</a:t>
            </a:r>
            <a:endParaRPr/>
          </a:p>
        </p:txBody>
      </p:sp>
      <p:sp>
        <p:nvSpPr>
          <p:cNvPr id="338" name="Google Shape;338;p4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  <p:pic>
        <p:nvPicPr>
          <p:cNvPr id="339" name="Google Shape;33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826" y="669925"/>
            <a:ext cx="5501900" cy="42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9"/>
          <p:cNvSpPr txBox="1"/>
          <p:nvPr>
            <p:ph idx="1" type="subTitle"/>
          </p:nvPr>
        </p:nvSpPr>
        <p:spPr>
          <a:xfrm>
            <a:off x="975300" y="1459650"/>
            <a:ext cx="7193400" cy="22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“Can we generate meaningful insights and clusters into the socioeconomic and health-situation of the world's countries, and how do these compare to the clusters made by the human development index?”</a:t>
            </a:r>
            <a:endParaRPr/>
          </a:p>
        </p:txBody>
      </p:sp>
      <p:sp>
        <p:nvSpPr>
          <p:cNvPr id="346" name="Google Shape;346;p49"/>
          <p:cNvSpPr txBox="1"/>
          <p:nvPr>
            <p:ph idx="2" type="body"/>
          </p:nvPr>
        </p:nvSpPr>
        <p:spPr>
          <a:xfrm>
            <a:off x="196950" y="196725"/>
            <a:ext cx="2558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Introduction, Data &amp; Research Question</a:t>
            </a:r>
            <a:endParaRPr/>
          </a:p>
        </p:txBody>
      </p:sp>
      <p:sp>
        <p:nvSpPr>
          <p:cNvPr id="347" name="Google Shape;347;p4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54" name="Google Shape;354;p50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  <p:sp>
        <p:nvSpPr>
          <p:cNvPr id="355" name="Google Shape;355;p50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Introduction, Data &amp; Research Question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6" name="Google Shape;356;p50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Human Development Index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7" name="Google Shape;357;p50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Models &amp; Theory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8" name="Google Shape;358;p50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 &amp; Evaluation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9" name="Google Shape;359;p50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0" name="Google Shape;360;p50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1" name="Google Shape;361;p50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2" name="Google Shape;362;p50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3" name="Google Shape;363;p50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4" name="Google Shape;364;p50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type="title"/>
          </p:nvPr>
        </p:nvSpPr>
        <p:spPr>
          <a:xfrm>
            <a:off x="197375" y="5675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Development Index (HDI)</a:t>
            </a:r>
            <a:endParaRPr sz="3250"/>
          </a:p>
        </p:txBody>
      </p:sp>
      <p:sp>
        <p:nvSpPr>
          <p:cNvPr id="370" name="Google Shape;370;p51"/>
          <p:cNvSpPr txBox="1"/>
          <p:nvPr>
            <p:ph idx="1" type="body"/>
          </p:nvPr>
        </p:nvSpPr>
        <p:spPr>
          <a:xfrm>
            <a:off x="197375" y="22004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Purpose: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Used to question national policy choices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Method: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Assigns countries to groups according to achievements in human development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How we will use it: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Baseline model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2" name="Google Shape;372;p5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424" r="24424" t="0"/>
          <a:stretch/>
        </p:blipFill>
        <p:spPr>
          <a:xfrm>
            <a:off x="3658350" y="670250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</p:spPr>
      </p:pic>
      <p:sp>
        <p:nvSpPr>
          <p:cNvPr id="373" name="Google Shape;373;p51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Human Development Index</a:t>
            </a:r>
            <a:endParaRPr/>
          </a:p>
        </p:txBody>
      </p:sp>
      <p:sp>
        <p:nvSpPr>
          <p:cNvPr id="374" name="Google Shape;374;p51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idx="12" type="sldNum"/>
          </p:nvPr>
        </p:nvSpPr>
        <p:spPr>
          <a:xfrm>
            <a:off x="8472458" y="46634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1" name="Google Shape;381;p52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DABN14-Project 2</a:t>
            </a:r>
            <a:endParaRPr/>
          </a:p>
        </p:txBody>
      </p:sp>
      <p:sp>
        <p:nvSpPr>
          <p:cNvPr id="382" name="Google Shape;382;p52"/>
          <p:cNvSpPr txBox="1"/>
          <p:nvPr/>
        </p:nvSpPr>
        <p:spPr>
          <a:xfrm>
            <a:off x="516437" y="8209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Introduction, Data &amp; Research Question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3" name="Google Shape;383;p52"/>
          <p:cNvSpPr txBox="1"/>
          <p:nvPr/>
        </p:nvSpPr>
        <p:spPr>
          <a:xfrm>
            <a:off x="516437" y="16605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Human Development Index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4" name="Google Shape;384;p52"/>
          <p:cNvSpPr txBox="1"/>
          <p:nvPr/>
        </p:nvSpPr>
        <p:spPr>
          <a:xfrm>
            <a:off x="516437" y="24999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Models &amp; Theory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5" name="Google Shape;385;p52"/>
          <p:cNvSpPr txBox="1"/>
          <p:nvPr/>
        </p:nvSpPr>
        <p:spPr>
          <a:xfrm>
            <a:off x="516437" y="33326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 &amp; Evaluation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6" name="Google Shape;386;p52"/>
          <p:cNvSpPr txBox="1"/>
          <p:nvPr/>
        </p:nvSpPr>
        <p:spPr>
          <a:xfrm>
            <a:off x="516437" y="41790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7" name="Google Shape;387;p52"/>
          <p:cNvSpPr txBox="1"/>
          <p:nvPr/>
        </p:nvSpPr>
        <p:spPr>
          <a:xfrm>
            <a:off x="196954" y="8209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8" name="Google Shape;388;p52"/>
          <p:cNvSpPr txBox="1"/>
          <p:nvPr/>
        </p:nvSpPr>
        <p:spPr>
          <a:xfrm>
            <a:off x="196954" y="16605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9" name="Google Shape;389;p52"/>
          <p:cNvSpPr txBox="1"/>
          <p:nvPr/>
        </p:nvSpPr>
        <p:spPr>
          <a:xfrm>
            <a:off x="196954" y="24999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0" name="Google Shape;390;p52"/>
          <p:cNvSpPr txBox="1"/>
          <p:nvPr/>
        </p:nvSpPr>
        <p:spPr>
          <a:xfrm>
            <a:off x="196954" y="33326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1" name="Google Shape;391;p52"/>
          <p:cNvSpPr txBox="1"/>
          <p:nvPr/>
        </p:nvSpPr>
        <p:spPr>
          <a:xfrm>
            <a:off x="196954" y="41790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