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75160" y="2498040"/>
            <a:ext cx="51112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575160" y="24980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94160" y="24980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303520" y="2048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31520" y="2048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575160" y="24980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303520" y="24980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31520" y="24980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2494080" cy="43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94160" y="204840"/>
            <a:ext cx="2494080" cy="43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3007800" cy="403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94160" y="204840"/>
            <a:ext cx="2494080" cy="43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575160" y="24980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2494080" cy="43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94160" y="24980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575160" y="2498040"/>
            <a:ext cx="51112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575160" y="2498040"/>
            <a:ext cx="51112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575160" y="24980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94160" y="24980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303520" y="2048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031520" y="2048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575160" y="24980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5303520" y="24980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031520" y="24980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2494080" cy="43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194160" y="204840"/>
            <a:ext cx="2494080" cy="43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3007800" cy="403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194160" y="204840"/>
            <a:ext cx="2494080" cy="43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575160" y="24980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2494080" cy="43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194160" y="24980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575160" y="2498040"/>
            <a:ext cx="51112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575160" y="2498040"/>
            <a:ext cx="51112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575160" y="24980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194160" y="24980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303520" y="2048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031520" y="2048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3575160" y="24980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5303520" y="24980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031520" y="2498040"/>
            <a:ext cx="164556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2494080" cy="43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4160" y="204840"/>
            <a:ext cx="2494080" cy="43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3007800" cy="403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94160" y="204840"/>
            <a:ext cx="2494080" cy="43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575160" y="24980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2494080" cy="438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4160" y="24980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575160" y="2498040"/>
            <a:ext cx="5111280" cy="209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AE2D674-8032-484F-96A0-FC1EABA1DA05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3/23/23</a:t>
            </a:fld>
            <a:endParaRPr b="0" lang="en-AU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A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4899406-8383-4D4B-9B5E-8D37810FF8E8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AU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EB8B8D0-0A2A-4D3D-BAB4-2AB7337EB586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3/23/23</a:t>
            </a:fld>
            <a:endParaRPr b="0" lang="en-AU" sz="9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A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4A59C2-D741-4FA8-8217-2D71BDE6DE48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FF233E8-D3FD-4B2D-BF8C-58317B509EA4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3/23/23</a:t>
            </a:fld>
            <a:endParaRPr b="0" lang="en-AU" sz="9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AU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669A3BB-5202-42AB-A0A5-31EDA0BCCDD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Slides for Karl Berator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br/>
            <a:br/>
            <a:r>
              <a:rPr b="0" lang="en-AU" sz="2400" spc="-1" strike="noStrike">
                <a:solidFill>
                  <a:srgbClr val="8b8b8b"/>
                </a:solidFill>
                <a:latin typeface="Calibri"/>
              </a:rPr>
              <a:t>William Pincombe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Gene Expression data for cell line Wild Type (WT)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7" name="Table 2"/>
          <p:cNvGraphicFramePr/>
          <p:nvPr/>
        </p:nvGraphicFramePr>
        <p:xfrm>
          <a:off x="457200" y="1193760"/>
          <a:ext cx="8191080" cy="0"/>
        </p:xfrm>
        <a:graphic>
          <a:graphicData uri="http://schemas.openxmlformats.org/drawingml/2006/table">
            <a:tbl>
              <a:tblPr/>
              <a:tblGrid>
                <a:gridCol w="1638000"/>
                <a:gridCol w="1638000"/>
                <a:gridCol w="1638000"/>
                <a:gridCol w="1638000"/>
                <a:gridCol w="16380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Concentration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Gene Expression – placebo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Gene Expression – AF42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Trial 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Trial 2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Trial 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Trial 2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5.51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4.47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9.10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9.69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6.41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5.12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11.88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12.82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5.71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4.79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15.21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14.78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7.94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5.86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18.41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18.27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6.87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4.30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23.81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21.24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7.29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5.82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25.10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10.04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9.94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28.75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24.25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8.85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9.02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30.99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29.11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8.91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8.23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36.33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32.79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9.68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8.37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36.00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32.69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11.43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10.47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41.70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36.38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Gene Expression data for cell line CT101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9" name="Table 2"/>
          <p:cNvGraphicFramePr/>
          <p:nvPr/>
        </p:nvGraphicFramePr>
        <p:xfrm>
          <a:off x="457200" y="1193760"/>
          <a:ext cx="8191080" cy="0"/>
        </p:xfrm>
        <a:graphic>
          <a:graphicData uri="http://schemas.openxmlformats.org/drawingml/2006/table">
            <a:tbl>
              <a:tblPr/>
              <a:tblGrid>
                <a:gridCol w="1638000"/>
                <a:gridCol w="1638000"/>
                <a:gridCol w="1638000"/>
                <a:gridCol w="1638000"/>
                <a:gridCol w="16380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Concentration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Gene Expression – placebo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Gene Expression – AF42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Trial 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Trial 2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Trial 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Trial 2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5.35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5.81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8.97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11.49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4.01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6.58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11.62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15.01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8.53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9.28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14.87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17.88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9.90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10.71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15.47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20.17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11.66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13.67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17.29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26.22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10.70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13.48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20.78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31.77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13.65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15.20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22.30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34.43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15.98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17.65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24.37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36.66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16.74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19.01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27.44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39.26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18.44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19.93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30.74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44.18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20.21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24.47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33.96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48.96</a:t>
                      </a:r>
                      <a:endParaRPr b="0" lang="en-AU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Scatterplot for Wild Type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Picture 1" descr="slides_files/figure-pptx/unnamed-chunk-4-1.png"/>
          <p:cNvPicPr/>
          <p:nvPr/>
        </p:nvPicPr>
        <p:blipFill>
          <a:blip r:embed="rId1"/>
          <a:stretch/>
        </p:blipFill>
        <p:spPr>
          <a:xfrm>
            <a:off x="1181160" y="1193760"/>
            <a:ext cx="6781320" cy="33904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Scatterplot for CT101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Picture 1" descr="slides_files/figure-pptx/unnamed-chunk-5-1.png"/>
          <p:cNvPicPr/>
          <p:nvPr/>
        </p:nvPicPr>
        <p:blipFill>
          <a:blip r:embed="rId1"/>
          <a:stretch/>
        </p:blipFill>
        <p:spPr>
          <a:xfrm>
            <a:off x="1181160" y="1193760"/>
            <a:ext cx="6781320" cy="33904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Side-By-Side Boxplots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These plots show the range of values of gene expression for each treatment and cell line. For each group, 50% of the data lies in the range given by the box, while the lowest and highest 25% are in the range given by the lines.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1" descr="slides_files/figure-pptx/unnamed-chunk-6-1.png"/>
          <p:cNvPicPr/>
          <p:nvPr/>
        </p:nvPicPr>
        <p:blipFill>
          <a:blip r:embed="rId1"/>
          <a:stretch/>
        </p:blipFill>
        <p:spPr>
          <a:xfrm>
            <a:off x="3568680" y="1117440"/>
            <a:ext cx="5105160" cy="25524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2023-03-23T12:02:42Z</dcterms:created>
  <dc:creator>William Pincombe</dc:creator>
  <dc:description/>
  <dc:language>en-AU</dc:language>
  <cp:lastModifiedBy/>
  <dcterms:modified xsi:type="dcterms:W3CDTF">2023-03-23T22:36:21Z</dcterms:modified>
  <cp:revision>3</cp:revision>
  <dc:subject/>
  <dc:title>Slides for Karl Berator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authors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