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95C93FD-1282-40C9-8AA7-F56D61E34E24}">
  <a:tblStyle styleId="{A95C93FD-1282-40C9-8AA7-F56D61E34E2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Victor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Scientific/Technological Components of our project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WiFi Scanning/Mapping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Parsing the pertinent information for building our map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Analyzing the data to make sure we were using reliable data points for reference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Formatting the data as a dictionary for space and time efficiency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Lookup() for dictionaries is O(1)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Converting from dictionary to JSON object -&gt; file -&gt; upload to Firebase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IMU Velocity/Direction Tracking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Calibrating IMU and identifying patterns to in order to process the data.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 analysis and processing in MATLAB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Implementing the right calculations in python and sending the information over to the server Edison.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 development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Wrote a Kalman filter to do the actual position estimations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the WiFi map (which is stored in the cloud), WiFi scan (calls shell script), and IMU velocity data (requires connection of two Edisons) to localize our user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Send the information to the cloud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Front end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 setup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Victor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Victor / Arad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Gary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Gary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Victor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Gary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Arad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1" marL="914400" rtl="0">
              <a:spcBef>
                <a:spcPts val="0"/>
              </a:spcBef>
            </a:pPr>
            <a:r>
              <a:rPr lang="en"/>
              <a:t>Arad start with hospital then move on to other potentials.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Victor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William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Gary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Gary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Arad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ShengKang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assume they are normal distribution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Weights: probabilities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07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Relationship Id="rId4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0" y="1643325"/>
            <a:ext cx="8520600" cy="115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Hospitably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By Shengkang “William” Chen, Victor Hsiang, Gary Bui, Arad Saebi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66325"/>
            <a:ext cx="4236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Our current user interface acts as a real time stream of the user’s position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Another version of our interface allows the user to submit their Name and destination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Due to problems we ran into regarding user authentication, we were unable to continue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000" y="1342525"/>
            <a:ext cx="4291199" cy="27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Cloud Database - Firebase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made a JSON formatted reference map and uploaded it into our database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Our reference map is loaded from the Firebase when the Edison scans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Edison compares the scan data to the reference map and returns the coordinates of the user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coordinates are sent into the Firebase in real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Ionic 2 application displays the coordinate data in real time.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Communication between Intel Edison boards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IMU - Client, Wifi Scan -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IMU constantly send steps counts and turns to the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</a:t>
            </a:r>
            <a:r>
              <a:rPr lang="en"/>
              <a:t>andshake protocol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ramework (2).jp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174" y="1076225"/>
            <a:ext cx="6259649" cy="386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1323375"/>
            <a:ext cx="8520600" cy="93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Demo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246400" y="954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graphicFrame>
        <p:nvGraphicFramePr>
          <p:cNvPr id="190" name="Shape 190"/>
          <p:cNvGraphicFramePr/>
          <p:nvPr/>
        </p:nvGraphicFramePr>
        <p:xfrm>
          <a:off x="4708750" y="155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{A95C93FD-1282-40C9-8AA7-F56D61E34E24}</a:tableStyleId>
              </a:tblPr>
              <a:tblGrid>
                <a:gridCol w="1076025"/>
                <a:gridCol w="1076025"/>
                <a:gridCol w="1076025"/>
                <a:gridCol w="1076025"/>
              </a:tblGrid>
              <a:tr h="312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Result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Expected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Result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Expected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12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16.66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16.5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8.52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8.85</a:t>
                      </a:r>
                    </a:p>
                  </a:txBody>
                  <a:tcPr marT="91425" marB="91425" marR="91425" marL="91425"/>
                </a:tc>
              </a:tr>
              <a:tr h="312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16.27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15.99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8.14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8.34</a:t>
                      </a:r>
                    </a:p>
                  </a:txBody>
                  <a:tcPr marT="91425" marB="91425" marR="91425" marL="91425"/>
                </a:tc>
              </a:tr>
              <a:tr h="31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15.88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15.48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7.75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7.83</a:t>
                      </a:r>
                    </a:p>
                  </a:txBody>
                  <a:tcPr marT="91425" marB="91425" marR="91425" marL="91425"/>
                </a:tc>
              </a:tr>
              <a:tr h="31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15.49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14.97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7.36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7.32</a:t>
                      </a:r>
                    </a:p>
                  </a:txBody>
                  <a:tcPr marT="91425" marB="91425" marR="91425" marL="91425"/>
                </a:tc>
              </a:tr>
              <a:tr h="31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15.11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14.46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6.59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6.81</a:t>
                      </a:r>
                    </a:p>
                  </a:txBody>
                  <a:tcPr marT="91425" marB="91425" marR="91425" marL="91425"/>
                </a:tc>
              </a:tr>
              <a:tr h="31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14.33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1</a:t>
                      </a:r>
                      <a:r>
                        <a:rPr lang="en" sz="1000"/>
                        <a:t>3.95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6.2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6.3</a:t>
                      </a:r>
                    </a:p>
                  </a:txBody>
                  <a:tcPr marT="91425" marB="91425" marR="91425" marL="91425"/>
                </a:tc>
              </a:tr>
              <a:tr h="31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13.9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13.44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5.43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5.57</a:t>
                      </a:r>
                    </a:p>
                  </a:txBody>
                  <a:tcPr marT="91425" marB="91425" marR="91425" marL="91425"/>
                </a:tc>
              </a:tr>
              <a:tr h="31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12.78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12.93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5.04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5.28</a:t>
                      </a:r>
                    </a:p>
                  </a:txBody>
                  <a:tcPr marT="91425" marB="91425" marR="91425" marL="91425"/>
                </a:tc>
              </a:tr>
              <a:tr h="31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12.01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12.42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4.27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4.77</a:t>
                      </a:r>
                    </a:p>
                  </a:txBody>
                  <a:tcPr marT="91425" marB="91425" marR="91425" marL="91425"/>
                </a:tc>
              </a:tr>
              <a:tr h="31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11.62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11.91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3.49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4.62</a:t>
                      </a:r>
                    </a:p>
                  </a:txBody>
                  <a:tcPr marT="91425" marB="91425" marR="91425" marL="91425"/>
                </a:tc>
              </a:tr>
              <a:tr h="31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10.85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11.4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3.11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3.75</a:t>
                      </a:r>
                    </a:p>
                  </a:txBody>
                  <a:tcPr marT="91425" marB="91425" marR="91425" marL="91425"/>
                </a:tc>
              </a:tr>
              <a:tr h="31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10.46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10.89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2.72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2.73</a:t>
                      </a:r>
                    </a:p>
                  </a:txBody>
                  <a:tcPr marT="91425" marB="91425" marR="91425" marL="91425"/>
                </a:tc>
              </a:tr>
              <a:tr h="315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8.91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9.36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.68, 1.94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.5, 2.22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descr="trial-1.gif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00" y="802800"/>
            <a:ext cx="4145893" cy="40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and Experimentation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began testing the IMU by tracking the acceleration from the accelerometer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The testing and experimentation were done in MATLAB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We noticed that the IMU had to be tightly secured in order to get good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instead chose to create a pedometer to track distance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WiFi: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Several</a:t>
            </a:r>
            <a:r>
              <a:rPr lang="en"/>
              <a:t> complete test runs on 4th floor Eng4 for </a:t>
            </a:r>
            <a:r>
              <a:rPr lang="en"/>
              <a:t>stationary Wifi scan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Several </a:t>
            </a:r>
            <a:r>
              <a:rPr lang="en"/>
              <a:t>Wifi scan test runs </a:t>
            </a:r>
            <a:r>
              <a:rPr lang="en"/>
              <a:t>when moving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Whole System: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After </a:t>
            </a:r>
            <a:r>
              <a:rPr lang="en"/>
              <a:t>integrating the whole system, we did many more runs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Debugging become much more challenging 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encountered/Workarounds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Database setup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API Changes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Differences in APIs across platforms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 platform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Initially had wanted to develop in Android Studio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This proved too difficult, slow, and convoluted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Considered Node.js and iOS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Required too much research and setup time. We needed a simple UI as soon as possible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Discovered Ionic 2 framework, which allowed us to put together a basic UI quickly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Also builds in iOS, Android, and Windows - gave us more options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encountered/Workarounds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037725"/>
            <a:ext cx="8520600" cy="385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IMU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Integrating to find velocity would not work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There was too much noise and we couldn’t accurately get a good velocity reading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Madgwick algorithm was computationally expensive.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Had to explore other methods of using IMU data to improve our localization algorithm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Unable to determine user’s initial orientation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WiFi Localization: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Interference causes wifi signals to be less reliable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Now it ~4 sec to process(last time ~20s) with better data structures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Framework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Balance between communication and process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next?</a:t>
            </a: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266325"/>
            <a:ext cx="8619900" cy="364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User Interface	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We really weren’t able to spend too much time thinking about how our users would interact with the system.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Navigation 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More immersive hospital experience.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Orientation algorithm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Our current orientation tracking using the gyroscope needs improvement and fine-tuning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More data collection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With more data, we can improve precision within our system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Implement technology in a mobile device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339500" y="2080600"/>
            <a:ext cx="35517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Our Project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66325"/>
            <a:ext cx="88815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Objective: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create a system that allows for indoor localization using WiFi and IMU information.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Context: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Hospitals and many other large-scale buildings can be extensive networks of hallways. We felt that an indoor localization system would facilitate navigation and save users the hassle of getting lost in these buildings.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339500" y="2080600"/>
            <a:ext cx="35517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25" y="503087"/>
            <a:ext cx="7240348" cy="413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585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81" name="Shape 81"/>
          <p:cNvSpPr/>
          <p:nvPr/>
        </p:nvSpPr>
        <p:spPr>
          <a:xfrm>
            <a:off x="430250" y="1517254"/>
            <a:ext cx="1595100" cy="89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535698" y="2972634"/>
            <a:ext cx="1384200" cy="94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026250" y="1540800"/>
            <a:ext cx="1931700" cy="84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097950" y="1540800"/>
            <a:ext cx="2209200" cy="84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535700" y="2972625"/>
            <a:ext cx="70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9DOF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142375" y="1735650"/>
            <a:ext cx="959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174675" y="1654200"/>
            <a:ext cx="9099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Device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134050" y="2759575"/>
            <a:ext cx="68613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9DOF and Intel Edison collect motion and WiFi data, respectively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user device requests location information through the Firebase and submits their destination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Intel Edison collects the data and spits out a physical location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This location can then be used to calculate the path to the user’s destination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00" y="1569315"/>
            <a:ext cx="1139999" cy="78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899" y="1609049"/>
            <a:ext cx="707399" cy="70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8901" y="1773897"/>
            <a:ext cx="1086900" cy="37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2200" y="3089325"/>
            <a:ext cx="707400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cxnSp>
        <p:nvCxnSpPr>
          <p:cNvPr id="94" name="Shape 94"/>
          <p:cNvCxnSpPr>
            <a:stCxn id="81" idx="3"/>
            <a:endCxn id="83" idx="1"/>
          </p:cNvCxnSpPr>
          <p:nvPr/>
        </p:nvCxnSpPr>
        <p:spPr>
          <a:xfrm>
            <a:off x="2025350" y="1962754"/>
            <a:ext cx="100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95" name="Shape 95"/>
          <p:cNvCxnSpPr>
            <a:stCxn id="81" idx="2"/>
            <a:endCxn id="82" idx="0"/>
          </p:cNvCxnSpPr>
          <p:nvPr/>
        </p:nvCxnSpPr>
        <p:spPr>
          <a:xfrm>
            <a:off x="1227800" y="2408254"/>
            <a:ext cx="0" cy="56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96" name="Shape 96"/>
          <p:cNvCxnSpPr>
            <a:stCxn id="83" idx="3"/>
            <a:endCxn id="84" idx="1"/>
          </p:cNvCxnSpPr>
          <p:nvPr/>
        </p:nvCxnSpPr>
        <p:spPr>
          <a:xfrm>
            <a:off x="4957950" y="1962750"/>
            <a:ext cx="114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594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02" name="Shape 102"/>
          <p:cNvSpPr/>
          <p:nvPr/>
        </p:nvSpPr>
        <p:spPr>
          <a:xfrm>
            <a:off x="3768350" y="4565250"/>
            <a:ext cx="756300" cy="1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998975" y="4172000"/>
            <a:ext cx="1175100" cy="7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987775" y="1809900"/>
            <a:ext cx="2020800" cy="97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descr="Flow Chart (3).jp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600" y="1066850"/>
            <a:ext cx="4784789" cy="383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154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Kalman</a:t>
            </a:r>
            <a:r>
              <a:rPr lang="en"/>
              <a:t> Filter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60"/>
              </a:spcAft>
              <a:buNone/>
            </a:pPr>
            <a:r>
              <a:rPr lang="en"/>
              <a:t>Both IMU and Wifi Scan can provides </a:t>
            </a:r>
            <a:r>
              <a:rPr lang="en"/>
              <a:t>localization results</a:t>
            </a:r>
          </a:p>
          <a:p>
            <a:pPr indent="-228600" lvl="0" marL="457200" rtl="0">
              <a:spcBef>
                <a:spcPts val="0"/>
              </a:spcBef>
              <a:spcAft>
                <a:spcPts val="60"/>
              </a:spcAft>
            </a:pPr>
            <a:r>
              <a:rPr lang="en"/>
              <a:t>IMU: simultaneous updates but errors accumulate</a:t>
            </a:r>
          </a:p>
          <a:p>
            <a:pPr indent="-228600" lvl="0" marL="457200" rtl="0">
              <a:spcBef>
                <a:spcPts val="0"/>
              </a:spcBef>
              <a:spcAft>
                <a:spcPts val="60"/>
              </a:spcAft>
            </a:pPr>
            <a:r>
              <a:rPr lang="en"/>
              <a:t>Wifi scan: takes 8s to updates and not as reliable when moving, but errors don’t accumulate</a:t>
            </a:r>
          </a:p>
          <a:p>
            <a:pPr lvl="0" rtl="0">
              <a:spcBef>
                <a:spcPts val="0"/>
              </a:spcBef>
              <a:spcAft>
                <a:spcPts val="60"/>
              </a:spcAft>
              <a:buNone/>
            </a:pPr>
            <a:r>
              <a:rPr lang="en"/>
              <a:t>Use Kalman Gain(K) to weight these two localization results:</a:t>
            </a:r>
          </a:p>
          <a:p>
            <a:pPr indent="-228600" lvl="0" marL="457200" rtl="0">
              <a:spcBef>
                <a:spcPts val="0"/>
              </a:spcBef>
              <a:spcAft>
                <a:spcPts val="60"/>
              </a:spcAft>
            </a:pPr>
            <a:r>
              <a:rPr lang="en"/>
              <a:t>Trust IMU more as user moving fast and vice versa</a:t>
            </a:r>
          </a:p>
          <a:p>
            <a:pPr indent="-228600" lvl="0" marL="457200" rtl="0">
              <a:spcBef>
                <a:spcPts val="0"/>
              </a:spcBef>
              <a:spcAft>
                <a:spcPts val="60"/>
              </a:spcAft>
            </a:pPr>
            <a:r>
              <a:rPr lang="en"/>
              <a:t>K = exp(-Δs/16), Δs: rate of change on location during the Wifi scan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IMU- Step counting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testingwalkingdata.jp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75" y="1208125"/>
            <a:ext cx="4403600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ualwalking.jpg"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125" y="1146950"/>
            <a:ext cx="4492475" cy="33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737100" y="4519650"/>
            <a:ext cx="126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data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189312" y="4519650"/>
            <a:ext cx="126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Actual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IMU- Turn detection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2" name="Shape 132"/>
          <p:cNvSpPr txBox="1"/>
          <p:nvPr/>
        </p:nvSpPr>
        <p:spPr>
          <a:xfrm>
            <a:off x="1737100" y="4519650"/>
            <a:ext cx="126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data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189312" y="4519650"/>
            <a:ext cx="126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Actual data</a:t>
            </a:r>
          </a:p>
        </p:txBody>
      </p:sp>
      <p:pic>
        <p:nvPicPr>
          <p:cNvPr descr="testingturningdata.jp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0" y="1266325"/>
            <a:ext cx="4403600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rnaround actual.jpg"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375" y="1256475"/>
            <a:ext cx="440360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321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WiFi Localization - Data Processing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341575"/>
            <a:ext cx="4267800" cy="308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First, collect wifi data for all 61 reference points 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61 text files, one for each point 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In each file, it displays wifi address, mean and STD value. 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Example: Snapshot of point No.16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2-16 at 12.07.55 AM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924" y="1501800"/>
            <a:ext cx="3993497" cy="26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6803625" y="1138375"/>
            <a:ext cx="1845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Mean		STD</a:t>
            </a:r>
          </a:p>
        </p:txBody>
      </p:sp>
      <p:sp>
        <p:nvSpPr>
          <p:cNvPr id="144" name="Shape 144"/>
          <p:cNvSpPr/>
          <p:nvPr/>
        </p:nvSpPr>
        <p:spPr>
          <a:xfrm>
            <a:off x="6803625" y="1501800"/>
            <a:ext cx="898800" cy="262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753625" y="1498975"/>
            <a:ext cx="898800" cy="262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1235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WiFi </a:t>
            </a:r>
            <a:r>
              <a:rPr lang="en"/>
              <a:t>Localization</a:t>
            </a:r>
            <a:r>
              <a:rPr lang="en"/>
              <a:t>: Algorithm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69450" y="777025"/>
            <a:ext cx="8520600" cy="366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I</a:t>
            </a:r>
            <a:r>
              <a:rPr lang="en" sz="1600"/>
              <a:t>t can perform localization based on </a:t>
            </a:r>
            <a:r>
              <a:rPr lang="en" sz="1600"/>
              <a:t>scanned</a:t>
            </a:r>
            <a:r>
              <a:rPr lang="en" sz="1600"/>
              <a:t> wifi </a:t>
            </a:r>
            <a:r>
              <a:rPr lang="en" sz="1600"/>
              <a:t>strength only.</a:t>
            </a:r>
          </a:p>
          <a:p>
            <a:pPr indent="-32385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500"/>
              <a:t>Finds the matched MAC address between reference points and scan results. </a:t>
            </a:r>
          </a:p>
          <a:p>
            <a:pPr indent="-32385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500"/>
              <a:t>Calculates the sum of the pro</a:t>
            </a:r>
            <a:r>
              <a:rPr lang="en" sz="1500"/>
              <a:t>ba</a:t>
            </a:r>
            <a:r>
              <a:rPr lang="en" sz="1500"/>
              <a:t>bilities of each matched MAC address on each points. </a:t>
            </a:r>
          </a:p>
          <a:p>
            <a:pPr indent="-323850" lvl="0" marL="45720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500"/>
              <a:t>Finds the weighted </a:t>
            </a:r>
            <a:r>
              <a:rPr lang="en" sz="1500"/>
              <a:t>centroid of of the cluster set of points with highest sum of probabilities.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For point No.3 (0, 3):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Scan Result: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2-16 at 12.10.58 AM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50" y="2813075"/>
            <a:ext cx="2465899" cy="2204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16 at 12.40.44 AM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349" y="2238124"/>
            <a:ext cx="6054399" cy="198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16 at 12.44.16 AM.png"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9000" y="4437925"/>
            <a:ext cx="5365424" cy="2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