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8"/>
  </p:notesMasterIdLst>
  <p:sldIdLst>
    <p:sldId id="306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4" r:id="rId12"/>
    <p:sldId id="325" r:id="rId13"/>
    <p:sldId id="326" r:id="rId14"/>
    <p:sldId id="327" r:id="rId15"/>
    <p:sldId id="328" r:id="rId16"/>
    <p:sldId id="329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Times New Roman" panose="02020503050405090304" pitchFamily="18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Times New Roman" panose="02020503050405090304" pitchFamily="18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Times New Roman" panose="02020503050405090304" pitchFamily="18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Times New Roman" panose="02020503050405090304" pitchFamily="18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Times New Roman" panose="02020503050405090304" pitchFamily="18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Times New Roman" panose="02020503050405090304" pitchFamily="18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Times New Roman" panose="02020503050405090304" pitchFamily="18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Times New Roman" panose="02020503050405090304" pitchFamily="18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Times New Roman" panose="02020503050405090304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33"/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7"/>
    <p:restoredTop sz="82253"/>
  </p:normalViewPr>
  <p:slideViewPr>
    <p:cSldViewPr showGuides="1">
      <p:cViewPr varScale="1">
        <p:scale>
          <a:sx n="95" d="100"/>
          <a:sy n="95" d="100"/>
        </p:scale>
        <p:origin x="25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Arial" panose="020B060402020209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第五级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 b="0" smtClean="0">
                <a:solidFill>
                  <a:schemeClr val="tx1"/>
                </a:solidFill>
                <a:latin typeface="Arial" panose="020B060402020209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90C883-13A5-42A5-BD43-17D00F15A0B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audio" Target="../media/audio2.wav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812925" y="1538288"/>
            <a:ext cx="5883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2" charset="-122"/>
                <a:cs typeface="+mn-cs"/>
                <a:sym typeface="+mn-ea"/>
              </a:rPr>
              <a:t>主要内容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CC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89125" y="4433888"/>
            <a:ext cx="5654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2" charset="-122"/>
                <a:cs typeface="+mn-cs"/>
                <a:sym typeface="+mn-ea"/>
              </a:rPr>
              <a:t>重点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CC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889125" y="5348288"/>
            <a:ext cx="5654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2" charset="-122"/>
                <a:cs typeface="+mn-cs"/>
                <a:sym typeface="+mn-ea"/>
              </a:rPr>
              <a:t>难点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CC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17513" y="5867400"/>
            <a:ext cx="1411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+mn-ea"/>
              </a:rPr>
              <a:t>BUPT EE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+mn-ea"/>
              </a:rPr>
              <a:t>   2011.2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  <a:sym typeface="+mn-ea"/>
            </a:endParaRPr>
          </a:p>
        </p:txBody>
      </p:sp>
      <p:grpSp>
        <p:nvGrpSpPr>
          <p:cNvPr id="3078" name="Group 7"/>
          <p:cNvGrpSpPr/>
          <p:nvPr/>
        </p:nvGrpSpPr>
        <p:grpSpPr>
          <a:xfrm>
            <a:off x="6934200" y="4800600"/>
            <a:ext cx="2033588" cy="1219200"/>
            <a:chOff x="4368" y="3312"/>
            <a:chExt cx="1281" cy="768"/>
          </a:xfrm>
        </p:grpSpPr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2" charset="-122"/>
                <a:cs typeface="+mn-cs"/>
              </a:endParaRPr>
            </a:p>
          </p:txBody>
        </p: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2" charset="-122"/>
                <a:cs typeface="+mn-cs"/>
              </a:endParaRPr>
            </a:p>
          </p:txBody>
        </p:sp>
        <p:sp>
          <p:nvSpPr>
            <p:cNvPr id="19" name="AutoShape 10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2" charset="-122"/>
                <a:cs typeface="+mn-cs"/>
              </a:endParaRPr>
            </a:p>
          </p:txBody>
        </p:sp>
        <p:sp>
          <p:nvSpPr>
            <p:cNvPr id="20" name="AutoShape 11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2" charset="-122"/>
                <a:cs typeface="+mn-cs"/>
              </a:endParaRPr>
            </a:p>
          </p:txBody>
        </p:sp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2" charset="-122"/>
                <a:cs typeface="+mn-cs"/>
              </a:endParaRPr>
            </a:p>
          </p:txBody>
        </p:sp>
        <p:sp>
          <p:nvSpPr>
            <p:cNvPr id="22" name="AutoShape 13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2" charset="-122"/>
                <a:cs typeface="+mn-cs"/>
              </a:endParaRPr>
            </a:p>
          </p:txBody>
        </p:sp>
      </p:grp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09600" y="1371600"/>
            <a:ext cx="8077200" cy="1524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4" name="AutoShape 16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7010400" y="6096000"/>
            <a:ext cx="990600" cy="533400"/>
          </a:xfrm>
          <a:prstGeom prst="flowChartOnlineStorage">
            <a:avLst/>
          </a:prstGeom>
          <a:gradFill rotWithShape="0">
            <a:gsLst>
              <a:gs pos="0">
                <a:srgbClr val="3366CC"/>
              </a:gs>
              <a:gs pos="100000">
                <a:srgbClr val="182F5E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503050405090304" pitchFamily="18" charset="0"/>
                <a:ea typeface="华文行楷" pitchFamily="2" charset="-122"/>
                <a:cs typeface="+mn-cs"/>
                <a:sym typeface="+mn-ea"/>
              </a:rPr>
              <a:t>退出</a:t>
            </a:r>
          </a:p>
        </p:txBody>
      </p:sp>
      <p:sp>
        <p:nvSpPr>
          <p:cNvPr id="3087" name="AutoShape 17">
            <a:hlinkClick r:id="" action="ppaction://hlinkshowjump?jump=nextslide">
              <a:snd r:embed="rId2" name="chimes.wav"/>
            </a:hlinkClick>
          </p:cNvPr>
          <p:cNvSpPr/>
          <p:nvPr/>
        </p:nvSpPr>
        <p:spPr>
          <a:xfrm rot="10800000">
            <a:off x="7924800" y="6096000"/>
            <a:ext cx="990600" cy="533400"/>
          </a:xfrm>
          <a:prstGeom prst="flowChartOnlineStorage">
            <a:avLst/>
          </a:prstGeom>
          <a:gradFill rotWithShape="0">
            <a:gsLst>
              <a:gs pos="0">
                <a:srgbClr val="3366CC"/>
              </a:gs>
              <a:gs pos="100000">
                <a:srgbClr val="182F5E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rot="10800000" wrap="none" anchor="ctr"/>
          <a:lstStyle/>
          <a:p>
            <a:pPr lvl="0" indent="0" algn="ctr" eaLnBrk="1" hangingPunct="1"/>
            <a:r>
              <a:rPr lang="zh-CN" altLang="en-US" sz="2400" b="0" dirty="0">
                <a:solidFill>
                  <a:schemeClr val="bg2"/>
                </a:solidFill>
                <a:latin typeface="Times New Roman" panose="02020503050405090304" pitchFamily="18" charset="0"/>
                <a:ea typeface="华文行楷" pitchFamily="2" charset="-122"/>
              </a:rPr>
              <a:t>开始</a:t>
            </a:r>
          </a:p>
        </p:txBody>
      </p:sp>
      <p:grpSp>
        <p:nvGrpSpPr>
          <p:cNvPr id="3088" name="Group 18"/>
          <p:cNvGrpSpPr/>
          <p:nvPr/>
        </p:nvGrpSpPr>
        <p:grpSpPr>
          <a:xfrm>
            <a:off x="107950" y="762000"/>
            <a:ext cx="2101850" cy="2057400"/>
            <a:chOff x="308" y="576"/>
            <a:chExt cx="1324" cy="1296"/>
          </a:xfrm>
        </p:grpSpPr>
        <p:grpSp>
          <p:nvGrpSpPr>
            <p:cNvPr id="3089" name="Group 19"/>
            <p:cNvGrpSpPr/>
            <p:nvPr/>
          </p:nvGrpSpPr>
          <p:grpSpPr>
            <a:xfrm>
              <a:off x="308" y="576"/>
              <a:ext cx="1252" cy="1200"/>
              <a:chOff x="308" y="576"/>
              <a:chExt cx="1252" cy="1200"/>
            </a:xfrm>
          </p:grpSpPr>
          <p:sp>
            <p:nvSpPr>
              <p:cNvPr id="32" name="AutoShape 20"/>
              <p:cNvSpPr>
                <a:spLocks noChangeArrowheads="1"/>
              </p:cNvSpPr>
              <p:nvPr/>
            </p:nvSpPr>
            <p:spPr bwMode="auto">
              <a:xfrm rot="20940000">
                <a:off x="480" y="576"/>
                <a:ext cx="288" cy="288"/>
              </a:xfrm>
              <a:prstGeom prst="star5">
                <a:avLst/>
              </a:prstGeom>
              <a:solidFill>
                <a:srgbClr val="1C1C1C"/>
              </a:solidFill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3" name="AutoShape 21"/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264" cy="264"/>
              </a:xfrm>
              <a:prstGeom prst="star5">
                <a:avLst/>
              </a:prstGeom>
              <a:solidFill>
                <a:srgbClr val="1C1C1C"/>
              </a:solidFill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4" name="AutoShape 22"/>
              <p:cNvSpPr>
                <a:spLocks noChangeArrowheads="1"/>
              </p:cNvSpPr>
              <p:nvPr/>
            </p:nvSpPr>
            <p:spPr bwMode="auto">
              <a:xfrm rot="1320000">
                <a:off x="308" y="1220"/>
                <a:ext cx="556" cy="556"/>
              </a:xfrm>
              <a:prstGeom prst="star5">
                <a:avLst/>
              </a:prstGeom>
              <a:solidFill>
                <a:srgbClr val="1C1C1C"/>
              </a:solidFill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3093" name="Group 23"/>
            <p:cNvGrpSpPr/>
            <p:nvPr/>
          </p:nvGrpSpPr>
          <p:grpSpPr>
            <a:xfrm>
              <a:off x="380" y="672"/>
              <a:ext cx="1252" cy="1200"/>
              <a:chOff x="308" y="576"/>
              <a:chExt cx="1252" cy="1200"/>
            </a:xfrm>
          </p:grpSpPr>
          <p:sp>
            <p:nvSpPr>
              <p:cNvPr id="29" name="AutoShape 24"/>
              <p:cNvSpPr>
                <a:spLocks noChangeArrowheads="1"/>
              </p:cNvSpPr>
              <p:nvPr/>
            </p:nvSpPr>
            <p:spPr bwMode="auto">
              <a:xfrm rot="20940000">
                <a:off x="480" y="576"/>
                <a:ext cx="288" cy="288"/>
              </a:xfrm>
              <a:prstGeom prst="star5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0" name="AutoShape 25"/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264" cy="264"/>
              </a:xfrm>
              <a:prstGeom prst="star5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1" name="AutoShape 26"/>
              <p:cNvSpPr>
                <a:spLocks noChangeArrowheads="1"/>
              </p:cNvSpPr>
              <p:nvPr/>
            </p:nvSpPr>
            <p:spPr bwMode="auto">
              <a:xfrm rot="1320000">
                <a:off x="308" y="1220"/>
                <a:ext cx="556" cy="556"/>
              </a:xfrm>
              <a:prstGeom prst="star5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endParaRPr>
              </a:p>
            </p:txBody>
          </p:sp>
        </p:grpSp>
      </p:grpSp>
      <p:sp>
        <p:nvSpPr>
          <p:cNvPr id="3097" name="WordArt 15"/>
          <p:cNvSpPr>
            <a:spLocks noTextEdit="1"/>
          </p:cNvSpPr>
          <p:nvPr userDrawn="1"/>
        </p:nvSpPr>
        <p:spPr>
          <a:xfrm>
            <a:off x="228600" y="5257800"/>
            <a:ext cx="1981200" cy="628650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5713"/>
              </a:avLst>
            </a:prstTxWarp>
            <a:normAutofit fontScale="62500" lnSpcReduction="20000"/>
          </a:bodyPr>
          <a:lstStyle/>
          <a:p>
            <a:pPr algn="ctr" eaLnBrk="0" hangingPunct="0"/>
            <a:r>
              <a:rPr lang="zh-CN" altLang="en-US" sz="6000" b="1">
                <a:ln w="9525" cap="flat" cmpd="sng">
                  <a:solidFill>
                    <a:srgbClr val="CCCC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3366"/>
                </a:solidFill>
                <a:latin typeface="华文行楷" charset="0"/>
                <a:ea typeface="华文行楷" charset="0"/>
              </a:rPr>
              <a:t>电路与电子学基础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>
            <a:lvl1pPr>
              <a:defRPr b="1">
                <a:solidFill>
                  <a:srgbClr val="CCCC00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6A314-2BA3-47A5-8343-CF1FFC08AB7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6A314-2BA3-47A5-8343-CF1FFC08AB7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6A314-2BA3-47A5-8343-CF1FFC08AB7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6A314-2BA3-47A5-8343-CF1FFC08AB7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6A314-2BA3-47A5-8343-CF1FFC08AB7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3366CC"/>
            </a:gs>
            <a:gs pos="100000">
              <a:srgbClr val="000000"/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286000" y="5867400"/>
            <a:ext cx="4572000" cy="830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北京邮电大学电子工程学院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</p:txBody>
      </p:sp>
      <p:grpSp>
        <p:nvGrpSpPr>
          <p:cNvPr id="4099" name="Group 4"/>
          <p:cNvGrpSpPr/>
          <p:nvPr/>
        </p:nvGrpSpPr>
        <p:grpSpPr>
          <a:xfrm>
            <a:off x="6705600" y="4800600"/>
            <a:ext cx="2033588" cy="1219200"/>
            <a:chOff x="4224" y="3024"/>
            <a:chExt cx="1281" cy="768"/>
          </a:xfrm>
        </p:grpSpPr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 rot="20940000">
              <a:off x="4224" y="3441"/>
              <a:ext cx="288" cy="288"/>
            </a:xfrm>
            <a:prstGeom prst="star5">
              <a:avLst/>
            </a:prstGeom>
            <a:solidFill>
              <a:srgbClr val="4D4D4D"/>
            </a:soli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2" charset="-122"/>
                <a:cs typeface="+mn-cs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4701" y="3084"/>
              <a:ext cx="264" cy="264"/>
            </a:xfrm>
            <a:prstGeom prst="star5">
              <a:avLst/>
            </a:prstGeom>
            <a:solidFill>
              <a:srgbClr val="4D4D4D"/>
            </a:soli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2" charset="-122"/>
                <a:cs typeface="+mn-cs"/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 rot="1320000">
              <a:off x="5073" y="3024"/>
              <a:ext cx="384" cy="384"/>
            </a:xfrm>
            <a:prstGeom prst="star5">
              <a:avLst/>
            </a:prstGeom>
            <a:solidFill>
              <a:srgbClr val="4D4D4D"/>
            </a:soli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2" charset="-122"/>
                <a:cs typeface="+mn-cs"/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 rot="20940000">
              <a:off x="4305" y="350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2" charset="-122"/>
                <a:cs typeface="+mn-cs"/>
              </a:endParaRPr>
            </a:p>
          </p:txBody>
        </p:sp>
        <p:sp>
          <p:nvSpPr>
            <p:cNvPr id="17" name="AutoShape 9"/>
            <p:cNvSpPr>
              <a:spLocks noChangeArrowheads="1"/>
            </p:cNvSpPr>
            <p:nvPr/>
          </p:nvSpPr>
          <p:spPr bwMode="auto">
            <a:xfrm>
              <a:off x="4749" y="313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2" charset="-122"/>
                <a:cs typeface="+mn-cs"/>
              </a:endParaRPr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 rot="1320000">
              <a:off x="5121" y="312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2" charset="-122"/>
                <a:cs typeface="+mn-cs"/>
              </a:endParaRPr>
            </a:p>
          </p:txBody>
        </p:sp>
      </p:grpSp>
      <p:sp>
        <p:nvSpPr>
          <p:cNvPr id="19" name="AutoShape 11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7010400" y="6096000"/>
            <a:ext cx="990600" cy="533400"/>
          </a:xfrm>
          <a:prstGeom prst="flowChartOnlineStorag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503050405090304" pitchFamily="18" charset="0"/>
                <a:ea typeface="华文行楷" pitchFamily="2" charset="-122"/>
                <a:cs typeface="+mn-cs"/>
                <a:sym typeface="+mn-ea"/>
              </a:rPr>
              <a:t>退出</a:t>
            </a:r>
          </a:p>
        </p:txBody>
      </p:sp>
      <p:sp>
        <p:nvSpPr>
          <p:cNvPr id="4107" name="AutoShape 12">
            <a:hlinkClick r:id="" action="ppaction://hlinkshowjump?jump=nextslide">
              <a:snd r:embed="rId2" name="chimes.wav"/>
            </a:hlinkClick>
          </p:cNvPr>
          <p:cNvSpPr/>
          <p:nvPr/>
        </p:nvSpPr>
        <p:spPr>
          <a:xfrm rot="10800000">
            <a:off x="7924800" y="6096000"/>
            <a:ext cx="990600" cy="533400"/>
          </a:xfrm>
          <a:prstGeom prst="flowChartOnlineStorage">
            <a:avLst/>
          </a:prstGeom>
          <a:gradFill rotWithShape="0">
            <a:gsLst>
              <a:gs pos="0">
                <a:schemeClr val="bg1"/>
              </a:gs>
              <a:gs pos="100000">
                <a:srgbClr val="767676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rot="10800000" wrap="none" anchor="ctr"/>
          <a:lstStyle/>
          <a:p>
            <a:pPr lvl="0" indent="0" algn="ctr" eaLnBrk="1" hangingPunct="1"/>
            <a:r>
              <a:rPr lang="zh-CN" altLang="en-US" sz="2000" b="0" dirty="0">
                <a:solidFill>
                  <a:srgbClr val="808080"/>
                </a:solidFill>
                <a:latin typeface="Times New Roman" panose="02020503050405090304" pitchFamily="18" charset="0"/>
                <a:ea typeface="华文行楷" pitchFamily="2" charset="-122"/>
              </a:rPr>
              <a:t>开始</a:t>
            </a:r>
          </a:p>
        </p:txBody>
      </p:sp>
      <p:graphicFrame>
        <p:nvGraphicFramePr>
          <p:cNvPr id="4108" name="Object 13"/>
          <p:cNvGraphicFramePr>
            <a:graphicFrameLocks noChangeAspect="1"/>
          </p:cNvGraphicFramePr>
          <p:nvPr/>
        </p:nvGraphicFramePr>
        <p:xfrm>
          <a:off x="762000" y="914400"/>
          <a:ext cx="685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5800" imgH="590550" progId="Paint.Picture">
                  <p:embed/>
                </p:oleObj>
              </mc:Choice>
              <mc:Fallback>
                <p:oleObj r:id="rId3" imgW="685800" imgH="590550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6858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WordArt 15"/>
          <p:cNvSpPr>
            <a:spLocks noTextEdit="1"/>
          </p:cNvSpPr>
          <p:nvPr/>
        </p:nvSpPr>
        <p:spPr>
          <a:xfrm>
            <a:off x="533400" y="685800"/>
            <a:ext cx="1143000" cy="685800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10800007"/>
              </a:avLst>
            </a:prstTxWarp>
            <a:normAutofit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FF00"/>
                </a:solidFill>
                <a:latin typeface="宋体" charset="0"/>
                <a:ea typeface="宋体" charset="0"/>
              </a:rPr>
              <a:t>电路分析与电子电路基础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 algn="ctr">
              <a:defRPr>
                <a:solidFill>
                  <a:srgbClr val="CCCC00"/>
                </a:solidFill>
                <a:ea typeface="楷体_GB2312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6A314-2BA3-47A5-8343-CF1FFC08AB7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6A314-2BA3-47A5-8343-CF1FFC08AB7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6A314-2BA3-47A5-8343-CF1FFC08AB7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6A314-2BA3-47A5-8343-CF1FFC08AB7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6A314-2BA3-47A5-8343-CF1FFC08AB7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6A314-2BA3-47A5-8343-CF1FFC08AB7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6A314-2BA3-47A5-8343-CF1FFC08AB7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6A314-2BA3-47A5-8343-CF1FFC08AB7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audio" Target="../media/audio2.wav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400" b="0" smtClean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6A314-2BA3-47A5-8343-CF1FFC08AB7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81000" y="990600"/>
            <a:ext cx="80772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477000"/>
            <a:ext cx="3810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1" name="AutoShape 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620000" y="6477000"/>
            <a:ext cx="381000" cy="3810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239000" y="6477000"/>
            <a:ext cx="381000" cy="3810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3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6934200" y="6477000"/>
            <a:ext cx="381000" cy="3810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  <a:sym typeface="+mn-ea"/>
              </a:rPr>
              <a:t>退出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034" name="AutoShape 10">
            <a:hlinkClick r:id="" action="ppaction://hlinkshowjump?jump=previousslide" highlightClick="1">
              <a:snd r:embed="rId16" name="LASER.WAV"/>
            </a:hlinkClick>
          </p:cNvPr>
          <p:cNvSpPr>
            <a:spLocks noChangeArrowheads="1"/>
          </p:cNvSpPr>
          <p:nvPr/>
        </p:nvSpPr>
        <p:spPr bwMode="auto">
          <a:xfrm>
            <a:off x="8001000" y="6477000"/>
            <a:ext cx="3810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8382000" y="95250"/>
          <a:ext cx="685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685800" imgH="590550" progId="Paint.Picture">
                  <p:embed/>
                </p:oleObj>
              </mc:Choice>
              <mc:Fallback>
                <p:oleObj r:id="rId17" imgW="685800" imgH="590550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82000" y="95250"/>
                        <a:ext cx="6858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1000" y="990600"/>
            <a:ext cx="8077200" cy="76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52" name="AutoShape 4">
            <a:hlinkClick r:id="" action="ppaction://hlinkshowjump?jump=nextslide" highlightClick="1">
              <a:snd r:embed="rId13" name="chimes.wav"/>
            </a:hlinkClick>
          </p:cNvPr>
          <p:cNvSpPr>
            <a:spLocks noChangeAspect="1" noChangeArrowheads="1"/>
          </p:cNvSpPr>
          <p:nvPr/>
        </p:nvSpPr>
        <p:spPr bwMode="auto">
          <a:xfrm>
            <a:off x="8458200" y="6478588"/>
            <a:ext cx="306388" cy="306388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53" name="AutoShape 5">
            <a:hlinkClick r:id="" action="ppaction://hlinkshowjump?jump=lastslideviewed" highlightClick="1"/>
          </p:cNvPr>
          <p:cNvSpPr>
            <a:spLocks noChangeAspect="1" noChangeArrowheads="1"/>
          </p:cNvSpPr>
          <p:nvPr/>
        </p:nvSpPr>
        <p:spPr bwMode="auto">
          <a:xfrm>
            <a:off x="7848600" y="6478588"/>
            <a:ext cx="306388" cy="306388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54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7543800" y="6478588"/>
            <a:ext cx="306388" cy="306388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55" name="AutoShape 7">
            <a:hlinkClick r:id="" action="ppaction://hlinkshowjump?jump=endshow" highlightClick="1"/>
          </p:cNvPr>
          <p:cNvSpPr>
            <a:spLocks noChangeAspect="1" noChangeArrowheads="1"/>
          </p:cNvSpPr>
          <p:nvPr/>
        </p:nvSpPr>
        <p:spPr bwMode="auto">
          <a:xfrm>
            <a:off x="8761413" y="6478588"/>
            <a:ext cx="306388" cy="306388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204060"/>
                </a:solidFill>
                <a:effectLst/>
                <a:uLnTx/>
                <a:uFillTx/>
                <a:latin typeface="Arial Black" panose="020B0A04020102020204" pitchFamily="34" charset="0"/>
                <a:ea typeface="隶书" pitchFamily="49" charset="-122"/>
                <a:cs typeface="+mn-cs"/>
                <a:sym typeface="+mn-ea"/>
              </a:rPr>
              <a:t>X</a:t>
            </a:r>
          </a:p>
        </p:txBody>
      </p:sp>
      <p:sp>
        <p:nvSpPr>
          <p:cNvPr id="2056" name="AutoShape 8">
            <a:hlinkClick r:id="" action="ppaction://hlinkshowjump?jump=previousslide" highlightClick="1">
              <a:snd r:embed="rId14" name="LASER.WAV"/>
            </a:hlinkClick>
          </p:cNvPr>
          <p:cNvSpPr>
            <a:spLocks noChangeAspect="1" noChangeArrowheads="1"/>
          </p:cNvSpPr>
          <p:nvPr/>
        </p:nvSpPr>
        <p:spPr bwMode="auto">
          <a:xfrm>
            <a:off x="8153400" y="6477000"/>
            <a:ext cx="306388" cy="3063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8382000" y="95250"/>
          <a:ext cx="685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685800" imgH="590550" progId="Paint.Picture">
                  <p:embed/>
                </p:oleObj>
              </mc:Choice>
              <mc:Fallback>
                <p:oleObj r:id="rId15" imgW="685800" imgH="590550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82000" y="95250"/>
                        <a:ext cx="6858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 descr="绿色大理石"/>
          <p:cNvSpPr txBox="1">
            <a:spLocks noChangeArrowheads="1"/>
          </p:cNvSpPr>
          <p:nvPr/>
        </p:nvSpPr>
        <p:spPr bwMode="auto">
          <a:xfrm>
            <a:off x="8839200" y="0"/>
            <a:ext cx="3048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 lIns="36000" tIns="36000" rIns="36000" bIns="36000" anchor="ctr" anchorCtr="1"/>
          <a:lstStyle>
            <a:lvl1pPr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第 </a:t>
            </a:r>
            <a:fld id="{C22E407E-4594-4136-861D-7E580953A75F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804030504040204" pitchFamily="34" charset="0"/>
                <a:ea typeface="楷体_GB2312" pitchFamily="49" charset="-122"/>
                <a:cs typeface="+mn-cs"/>
                <a:sym typeface="+mn-ea"/>
              </a:rPr>
              <a:t>‹#›</a:t>
            </a:fld>
            <a:r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804030504040204" pitchFamily="34" charset="0"/>
                <a:ea typeface="楷体_GB2312" pitchFamily="49" charset="-122"/>
                <a:cs typeface="+mn-cs"/>
                <a:sym typeface="+mn-ea"/>
              </a:rPr>
              <a:t> </a:t>
            </a:r>
            <a:r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kumimoji="1" lang="zh-CN" altLang="en-US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第五章 作业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1432560"/>
            <a:ext cx="8712835" cy="303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95" y="4762500"/>
            <a:ext cx="643953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3256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5" y="3316605"/>
            <a:ext cx="6553835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150" y="1391285"/>
            <a:ext cx="62357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465" y="128270"/>
            <a:ext cx="6786880" cy="6305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98C02-FC17-9C9C-76C5-A591F717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32FD2-FD09-AAA0-148D-D390C37C6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6034FB-16AE-0908-4EB5-44BE14991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85303"/>
            <a:ext cx="7772400" cy="40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0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4B21B-B54A-E49F-D7E5-02A4CF2C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9284F-B24F-5933-1C19-19D3A722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A48126-5FFD-8F5F-D6F3-2E74119E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06" y="1399277"/>
            <a:ext cx="7772400" cy="492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6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23440"/>
            <a:ext cx="8229600" cy="3478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229600" cy="2557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229600" cy="2557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155" y="4616450"/>
            <a:ext cx="36576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6553200" cy="3022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6553200" cy="302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4754880"/>
            <a:ext cx="8166735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30020"/>
            <a:ext cx="8229600" cy="2997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1000" y="2286000"/>
            <a:ext cx="8458200" cy="381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30020"/>
            <a:ext cx="8229600" cy="2997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1000" y="2286000"/>
            <a:ext cx="8458200" cy="381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503050405090304" pitchFamily="18" charset="0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70" y="4888865"/>
            <a:ext cx="34163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1432560"/>
            <a:ext cx="8712835" cy="3035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信号与系统模板">
  <a:themeElements>
    <a:clrScheme name="">
      <a:dk1>
        <a:srgbClr val="808080"/>
      </a:dk1>
      <a:lt1>
        <a:srgbClr val="FFFFFF"/>
      </a:lt1>
      <a:dk2>
        <a:srgbClr val="000000"/>
      </a:dk2>
      <a:lt2>
        <a:srgbClr val="00FFFF"/>
      </a:lt2>
      <a:accent1>
        <a:srgbClr val="006699"/>
      </a:accent1>
      <a:accent2>
        <a:srgbClr val="FFFF66"/>
      </a:accent2>
      <a:accent3>
        <a:srgbClr val="AAAAAA"/>
      </a:accent3>
      <a:accent4>
        <a:srgbClr val="DADADA"/>
      </a:accent4>
      <a:accent5>
        <a:srgbClr val="AAB8CA"/>
      </a:accent5>
      <a:accent6>
        <a:srgbClr val="E7E75C"/>
      </a:accent6>
      <a:hlink>
        <a:srgbClr val="CCCCFF"/>
      </a:hlink>
      <a:folHlink>
        <a:srgbClr val="B2B2B2"/>
      </a:folHlink>
    </a:clrScheme>
    <a:fontScheme name="信号与系统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50305040509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503050405090304" pitchFamily="18" charset="0"/>
            <a:ea typeface="宋体" pitchFamily="2" charset="-122"/>
          </a:defRPr>
        </a:defPPr>
      </a:lstStyle>
    </a:lnDef>
  </a:objectDefaults>
  <a:extraClrSchemeLst>
    <a:extraClrScheme>
      <a:clrScheme name="信号与系统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信号与系统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号与系统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号与系统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号与系统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号与系统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号与系统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电路模板">
  <a:themeElements>
    <a:clrScheme name="">
      <a:dk1>
        <a:srgbClr val="FFFFFF"/>
      </a:dk1>
      <a:lt1>
        <a:srgbClr val="FFFFFF"/>
      </a:lt1>
      <a:dk2>
        <a:srgbClr val="00FFFF"/>
      </a:dk2>
      <a:lt2>
        <a:srgbClr val="808080"/>
      </a:lt2>
      <a:accent1>
        <a:srgbClr val="006699"/>
      </a:accent1>
      <a:accent2>
        <a:srgbClr val="FFFF66"/>
      </a:accent2>
      <a:accent3>
        <a:srgbClr val="FFFFFF"/>
      </a:accent3>
      <a:accent4>
        <a:srgbClr val="DADADA"/>
      </a:accent4>
      <a:accent5>
        <a:srgbClr val="AAB8CA"/>
      </a:accent5>
      <a:accent6>
        <a:srgbClr val="E7E75C"/>
      </a:accent6>
      <a:hlink>
        <a:srgbClr val="CCCCFF"/>
      </a:hlink>
      <a:folHlink>
        <a:srgbClr val="B2B2B2"/>
      </a:folHlink>
    </a:clrScheme>
    <a:fontScheme name="电路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itchFamily="2" charset="-122"/>
          </a:defRPr>
        </a:defPPr>
      </a:lstStyle>
    </a:lnDef>
  </a:objectDefaults>
  <a:extraClrSchemeLst>
    <a:extraClrScheme>
      <a:clrScheme name="电路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</Words>
  <Application>Microsoft Macintosh PowerPoint</Application>
  <PresentationFormat>全屏显示(4:3)</PresentationFormat>
  <Paragraphs>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华文行楷</vt:lpstr>
      <vt:lpstr>楷体_GB2312</vt:lpstr>
      <vt:lpstr>宋体</vt:lpstr>
      <vt:lpstr>Arial</vt:lpstr>
      <vt:lpstr>Arial Black</vt:lpstr>
      <vt:lpstr>Times New Roman</vt:lpstr>
      <vt:lpstr>Verdana</vt:lpstr>
      <vt:lpstr>信号与系统模板</vt:lpstr>
      <vt:lpstr>电路模板</vt:lpstr>
      <vt:lpstr>Paint.Picture</vt:lpstr>
      <vt:lpstr>第五章 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达 郭</cp:lastModifiedBy>
  <cp:revision>60</cp:revision>
  <dcterms:created xsi:type="dcterms:W3CDTF">2020-05-14T04:04:12Z</dcterms:created>
  <dcterms:modified xsi:type="dcterms:W3CDTF">2023-06-04T14:53:04Z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2052-2.2.0.3563</vt:lpwstr>
  </property>
</Properties>
</file>