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theme/themeOverride3.xml" ContentType="application/vnd.openxmlformats-officedocument.themeOverride+xml"/>
  <Override PartName="/ppt/notesSlides/notesSlide4.xml" ContentType="application/vnd.openxmlformats-officedocument.presentationml.notesSlide+xml"/>
  <Override PartName="/ppt/theme/themeOverride4.xml" ContentType="application/vnd.openxmlformats-officedocument.themeOverride+xml"/>
  <Override PartName="/ppt/notesSlides/notesSlide5.xml" ContentType="application/vnd.openxmlformats-officedocument.presentationml.notesSlide+xml"/>
  <Override PartName="/ppt/theme/themeOverride5.xml" ContentType="application/vnd.openxmlformats-officedocument.themeOverride+xml"/>
  <Override PartName="/ppt/notesSlides/notesSlide6.xml" ContentType="application/vnd.openxmlformats-officedocument.presentationml.notesSlide+xml"/>
  <Override PartName="/ppt/theme/themeOverride6.xml" ContentType="application/vnd.openxmlformats-officedocument.themeOverride+xml"/>
  <Override PartName="/ppt/notesSlides/notesSlide7.xml" ContentType="application/vnd.openxmlformats-officedocument.presentationml.notesSlide+xml"/>
  <Override PartName="/ppt/theme/themeOverride7.xml" ContentType="application/vnd.openxmlformats-officedocument.themeOverride+xml"/>
  <Override PartName="/ppt/notesSlides/notesSlide8.xml" ContentType="application/vnd.openxmlformats-officedocument.presentationml.notesSlide+xml"/>
  <Override PartName="/ppt/theme/themeOverride8.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37"/>
  </p:notesMasterIdLst>
  <p:sldIdLst>
    <p:sldId id="256" r:id="rId2"/>
    <p:sldId id="327" r:id="rId3"/>
    <p:sldId id="322" r:id="rId4"/>
    <p:sldId id="323" r:id="rId5"/>
    <p:sldId id="324" r:id="rId6"/>
    <p:sldId id="410" r:id="rId7"/>
    <p:sldId id="326" r:id="rId8"/>
    <p:sldId id="339" r:id="rId9"/>
    <p:sldId id="284" r:id="rId10"/>
    <p:sldId id="329" r:id="rId11"/>
    <p:sldId id="417" r:id="rId12"/>
    <p:sldId id="289" r:id="rId13"/>
    <p:sldId id="418" r:id="rId14"/>
    <p:sldId id="415" r:id="rId15"/>
    <p:sldId id="330" r:id="rId16"/>
    <p:sldId id="291" r:id="rId17"/>
    <p:sldId id="413" r:id="rId18"/>
    <p:sldId id="414" r:id="rId19"/>
    <p:sldId id="403" r:id="rId20"/>
    <p:sldId id="405" r:id="rId21"/>
    <p:sldId id="258" r:id="rId22"/>
    <p:sldId id="321" r:id="rId23"/>
    <p:sldId id="412" r:id="rId24"/>
    <p:sldId id="408" r:id="rId25"/>
    <p:sldId id="274" r:id="rId26"/>
    <p:sldId id="385" r:id="rId27"/>
    <p:sldId id="423" r:id="rId28"/>
    <p:sldId id="419" r:id="rId29"/>
    <p:sldId id="420" r:id="rId30"/>
    <p:sldId id="422" r:id="rId31"/>
    <p:sldId id="276" r:id="rId32"/>
    <p:sldId id="319" r:id="rId33"/>
    <p:sldId id="421" r:id="rId34"/>
    <p:sldId id="398" r:id="rId35"/>
    <p:sldId id="281" r:id="rId36"/>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660033"/>
    <a:srgbClr val="800000"/>
    <a:srgbClr val="0066FF"/>
    <a:srgbClr val="FF3300"/>
    <a:srgbClr val="FF66CC"/>
    <a:srgbClr val="009900"/>
    <a:srgbClr val="00C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95" autoAdjust="0"/>
  </p:normalViewPr>
  <p:slideViewPr>
    <p:cSldViewPr>
      <p:cViewPr varScale="1">
        <p:scale>
          <a:sx n="105" d="100"/>
          <a:sy n="105" d="100"/>
        </p:scale>
        <p:origin x="1794" y="10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8.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6DBD3043-55D1-4F31-9E59-25A948000E72}"/>
              </a:ext>
            </a:extLst>
          </p:cNvPr>
          <p:cNvSpPr>
            <a:spLocks noGrp="1" noChangeArrowheads="1"/>
          </p:cNvSpPr>
          <p:nvPr>
            <p:ph type="hdr" sz="quarter"/>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buFont typeface="Arial" panose="020B0604020202020204" pitchFamily="34" charset="0"/>
              <a:buNone/>
              <a:defRPr sz="1200"/>
            </a:lvl1pPr>
          </a:lstStyle>
          <a:p>
            <a:pPr>
              <a:defRPr/>
            </a:pPr>
            <a:endParaRPr lang="zh-CN" altLang="en-US"/>
          </a:p>
        </p:txBody>
      </p:sp>
      <p:sp>
        <p:nvSpPr>
          <p:cNvPr id="2051" name="Rectangle 3">
            <a:extLst>
              <a:ext uri="{FF2B5EF4-FFF2-40B4-BE49-F238E27FC236}">
                <a16:creationId xmlns:a16="http://schemas.microsoft.com/office/drawing/2014/main" id="{066E3739-561F-4B79-A344-3621AE95D501}"/>
              </a:ext>
            </a:extLst>
          </p:cNvPr>
          <p:cNvSpPr>
            <a:spLocks noGrp="1" noChangeArrowheads="1"/>
          </p:cNvSpPr>
          <p:nvPr>
            <p:ph type="dt" idx="1"/>
          </p:nvPr>
        </p:nvSpPr>
        <p:spPr bwMode="auto">
          <a:xfrm>
            <a:off x="388620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buFont typeface="Arial" panose="020B0604020202020204" pitchFamily="34" charset="0"/>
              <a:buNone/>
              <a:defRPr sz="1200"/>
            </a:lvl1pPr>
          </a:lstStyle>
          <a:p>
            <a:pPr>
              <a:defRPr/>
            </a:pPr>
            <a:endParaRPr lang="en-US" altLang="zh-CN"/>
          </a:p>
        </p:txBody>
      </p:sp>
      <p:sp>
        <p:nvSpPr>
          <p:cNvPr id="2052" name="Rectangle 4">
            <a:extLst>
              <a:ext uri="{FF2B5EF4-FFF2-40B4-BE49-F238E27FC236}">
                <a16:creationId xmlns:a16="http://schemas.microsoft.com/office/drawing/2014/main" id="{6A264FD7-9B7E-4B5F-936E-55B6885F8119}"/>
              </a:ext>
            </a:extLst>
          </p:cNvPr>
          <p:cNvSpPr>
            <a:spLocks noGrp="1" noRot="1" noChangeAspect="1" noChangeArrowheads="1"/>
          </p:cNvSpPr>
          <p:nvPr>
            <p:ph type="sldImg" idx="2"/>
          </p:nvPr>
        </p:nvSpPr>
        <p:spPr bwMode="auto">
          <a:xfrm>
            <a:off x="1143000" y="685800"/>
            <a:ext cx="4572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Rectangle 5">
            <a:extLst>
              <a:ext uri="{FF2B5EF4-FFF2-40B4-BE49-F238E27FC236}">
                <a16:creationId xmlns:a16="http://schemas.microsoft.com/office/drawing/2014/main" id="{BBE4218A-FD99-4FB3-BA63-41E9CC578714}"/>
              </a:ext>
            </a:extLst>
          </p:cNvPr>
          <p:cNvSpPr>
            <a:spLocks noGrp="1" noChangeArrowheads="1"/>
          </p:cNvSpPr>
          <p:nvPr>
            <p:ph type="body" sz="quarter" idx="3"/>
          </p:nvPr>
        </p:nvSpPr>
        <p:spPr bwMode="auto">
          <a:xfrm>
            <a:off x="914400" y="4343400"/>
            <a:ext cx="50292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054" name="Rectangle 6">
            <a:extLst>
              <a:ext uri="{FF2B5EF4-FFF2-40B4-BE49-F238E27FC236}">
                <a16:creationId xmlns:a16="http://schemas.microsoft.com/office/drawing/2014/main" id="{A18B3DF5-6C06-49A4-9E96-3928B4B8A7CD}"/>
              </a:ext>
            </a:extLst>
          </p:cNvPr>
          <p:cNvSpPr>
            <a:spLocks noGrp="1" noChangeArrowheads="1"/>
          </p:cNvSpPr>
          <p:nvPr>
            <p:ph type="ftr" sz="quarter" idx="4"/>
          </p:nvPr>
        </p:nvSpPr>
        <p:spPr bwMode="auto">
          <a:xfrm>
            <a:off x="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eaLnBrk="1" hangingPunct="1">
              <a:buFont typeface="Arial" panose="020B0604020202020204" pitchFamily="34" charset="0"/>
              <a:buNone/>
              <a:defRPr sz="1200"/>
            </a:lvl1pPr>
          </a:lstStyle>
          <a:p>
            <a:pPr>
              <a:defRPr/>
            </a:pPr>
            <a:endParaRPr lang="en-US" altLang="zh-CN"/>
          </a:p>
        </p:txBody>
      </p:sp>
      <p:sp>
        <p:nvSpPr>
          <p:cNvPr id="2055" name="Rectangle 7">
            <a:extLst>
              <a:ext uri="{FF2B5EF4-FFF2-40B4-BE49-F238E27FC236}">
                <a16:creationId xmlns:a16="http://schemas.microsoft.com/office/drawing/2014/main" id="{B8E954D4-0903-4C6B-99B3-B1B4ADA77744}"/>
              </a:ext>
            </a:extLst>
          </p:cNvPr>
          <p:cNvSpPr>
            <a:spLocks noGrp="1" noChangeArrowheads="1"/>
          </p:cNvSpPr>
          <p:nvPr>
            <p:ph type="sldNum" sz="quarter" idx="5"/>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8B665087-5BEC-414A-A0DB-2DE9A225F2F9}"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hemeOverride" Target="../theme/themeOverride1.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hemeOverride" Target="../theme/themeOverride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hemeOverride" Target="../theme/themeOverride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hemeOverride" Target="../theme/themeOverride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hemeOverride" Target="../theme/themeOverride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hemeOverride" Target="../theme/themeOverride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21.xml"/><Relationship Id="rId2" Type="http://schemas.openxmlformats.org/officeDocument/2006/relationships/notesMaster" Target="../notesMasters/notesMaster1.xml"/><Relationship Id="rId1" Type="http://schemas.openxmlformats.org/officeDocument/2006/relationships/themeOverride" Target="../theme/themeOverride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31.xml"/><Relationship Id="rId2" Type="http://schemas.openxmlformats.org/officeDocument/2006/relationships/notesMaster" Target="../notesMasters/notesMaster1.xml"/><Relationship Id="rId1" Type="http://schemas.openxmlformats.org/officeDocument/2006/relationships/themeOverride" Target="../theme/themeOverride8.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098" name="幻灯片图像占位符 1">
            <a:extLst>
              <a:ext uri="{FF2B5EF4-FFF2-40B4-BE49-F238E27FC236}">
                <a16:creationId xmlns:a16="http://schemas.microsoft.com/office/drawing/2014/main" id="{29D26C4D-83AA-4834-B854-9F059323C370}"/>
              </a:ext>
            </a:extLst>
          </p:cNvPr>
          <p:cNvSpPr>
            <a:spLocks noGrp="1" noRot="1" noChangeAspect="1" noChangeArrowheads="1" noTextEdit="1"/>
          </p:cNvSpPr>
          <p:nvPr>
            <p:ph type="sldImg"/>
          </p:nvPr>
        </p:nvSpPr>
        <p:spPr/>
      </p:sp>
      <p:sp>
        <p:nvSpPr>
          <p:cNvPr id="4099" name="备注占位符 2">
            <a:extLst>
              <a:ext uri="{FF2B5EF4-FFF2-40B4-BE49-F238E27FC236}">
                <a16:creationId xmlns:a16="http://schemas.microsoft.com/office/drawing/2014/main" id="{74CC9B8E-794A-4D93-B796-FCE0DBD06F57}"/>
              </a:ext>
            </a:extLst>
          </p:cNvPr>
          <p:cNvSpPr>
            <a:spLocks noGrp="1" noChangeArrowheads="1"/>
          </p:cNvSpPr>
          <p:nvPr>
            <p:ph type="body" idx="1"/>
          </p:nvPr>
        </p:nvSpPr>
        <p:spPr>
          <a:noFill/>
        </p:spPr>
        <p:txBody>
          <a:bodyPr anchor="t"/>
          <a:lstStyle/>
          <a:p>
            <a:r>
              <a:rPr lang="zh-CN" altLang="en-US"/>
              <a:t>物联网技术  可计算性理论</a:t>
            </a:r>
          </a:p>
        </p:txBody>
      </p:sp>
      <p:sp>
        <p:nvSpPr>
          <p:cNvPr id="4100" name="灯片编号占位符 3">
            <a:extLst>
              <a:ext uri="{FF2B5EF4-FFF2-40B4-BE49-F238E27FC236}">
                <a16:creationId xmlns:a16="http://schemas.microsoft.com/office/drawing/2014/main" id="{C2475FC7-33D2-41FD-A6BC-0B650647F42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F81E5FD0-4087-4AC6-8B12-DB852E4C8F0B}" type="slidenum">
              <a:rPr lang="zh-CN" altLang="en-US"/>
              <a:pPr algn="r" eaLnBrk="1" hangingPunct="1">
                <a:spcBef>
                  <a:spcPct val="0"/>
                </a:spcBef>
              </a:pPr>
              <a:t>1</a:t>
            </a:fld>
            <a:endParaRPr lang="en-US" altLang="zh-CN"/>
          </a:p>
        </p:txBody>
      </p:sp>
    </p:spTree>
  </p:cSld>
  <p:clrMapOvr>
    <a:overrideClrMapping bg1="lt1" tx1="dk1" bg2="lt2" tx2="dk2" accent1="accent1" accent2="accent2" accent3="accent3" accent4="accent4" accent5="accent5" accent6="accent6" hlink="hlink" folHlink="folHlink"/>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638BBDD4-09B2-40CB-9B8F-7BF922D3F6B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A831075D-E231-4F73-8881-B18462DDB3DA}" type="slidenum">
              <a:rPr lang="zh-CN" altLang="en-US"/>
              <a:pPr algn="r" eaLnBrk="1" hangingPunct="1">
                <a:spcBef>
                  <a:spcPct val="0"/>
                </a:spcBef>
              </a:pPr>
              <a:t>4</a:t>
            </a:fld>
            <a:endParaRPr lang="en-US" altLang="zh-CN"/>
          </a:p>
        </p:txBody>
      </p:sp>
      <p:sp>
        <p:nvSpPr>
          <p:cNvPr id="11267" name="Rectangle 2">
            <a:extLst>
              <a:ext uri="{FF2B5EF4-FFF2-40B4-BE49-F238E27FC236}">
                <a16:creationId xmlns:a16="http://schemas.microsoft.com/office/drawing/2014/main" id="{02407D1C-A74C-4749-9891-1DC448A1538D}"/>
              </a:ext>
            </a:extLst>
          </p:cNvPr>
          <p:cNvSpPr>
            <a:spLocks noGrp="1" noRot="1" noChangeAspect="1" noChangeArrowheads="1" noTextEdit="1"/>
          </p:cNvSpPr>
          <p:nvPr>
            <p:ph type="sldImg"/>
          </p:nvPr>
        </p:nvSpPr>
        <p:spPr/>
      </p:sp>
      <p:sp>
        <p:nvSpPr>
          <p:cNvPr id="11268" name="Rectangle 3">
            <a:extLst>
              <a:ext uri="{FF2B5EF4-FFF2-40B4-BE49-F238E27FC236}">
                <a16:creationId xmlns:a16="http://schemas.microsoft.com/office/drawing/2014/main" id="{06BBCE2E-B620-41D2-B353-66EAC84DBD82}"/>
              </a:ext>
            </a:extLst>
          </p:cNvPr>
          <p:cNvSpPr>
            <a:spLocks noGrp="1" noChangeArrowheads="1"/>
          </p:cNvSpPr>
          <p:nvPr>
            <p:ph type="body" idx="1"/>
          </p:nvPr>
        </p:nvSpPr>
        <p:spPr>
          <a:noFill/>
        </p:spPr>
        <p:txBody>
          <a:bodyPr anchor="t"/>
          <a:lstStyle/>
          <a:p>
            <a:pPr eaLnBrk="1" hangingPunct="1"/>
            <a:r>
              <a:rPr lang="zh-CN" altLang="en-US"/>
              <a:t>国家主席胡锦涛于</a:t>
            </a:r>
            <a:r>
              <a:rPr lang="en-US" altLang="zh-CN"/>
              <a:t>2006</a:t>
            </a:r>
            <a:r>
              <a:rPr lang="zh-CN" altLang="en-US"/>
              <a:t>年</a:t>
            </a:r>
            <a:r>
              <a:rPr lang="en-US" altLang="zh-CN"/>
              <a:t>1</a:t>
            </a:r>
            <a:r>
              <a:rPr lang="zh-CN" altLang="en-US"/>
              <a:t>月</a:t>
            </a:r>
            <a:r>
              <a:rPr lang="en-US" altLang="zh-CN"/>
              <a:t>9</a:t>
            </a:r>
            <a:r>
              <a:rPr lang="zh-CN" altLang="en-US"/>
              <a:t>日在全国科技大会上宣布中国未来</a:t>
            </a:r>
            <a:r>
              <a:rPr lang="en-US" altLang="zh-CN"/>
              <a:t>15</a:t>
            </a:r>
            <a:r>
              <a:rPr lang="zh-CN" altLang="en-US"/>
              <a:t>年科技发展的目标：</a:t>
            </a:r>
            <a:r>
              <a:rPr lang="en-US" altLang="zh-CN"/>
              <a:t>2020</a:t>
            </a:r>
            <a:r>
              <a:rPr lang="zh-CN" altLang="en-US"/>
              <a:t>年建成创新型国家，使科技发展成为经济社会发展的有力支撑。创新型国家：把科技创新作为基本战略，大幅度提高科技创新能力，形成日益强大的竞争优势 </a:t>
            </a:r>
          </a:p>
          <a:p>
            <a:pPr eaLnBrk="1" hangingPunct="1"/>
            <a:r>
              <a:rPr lang="zh-CN" altLang="en-US"/>
              <a:t>近代著名物理学家爱因斯坦说过</a:t>
            </a:r>
            <a:r>
              <a:rPr lang="en-US" altLang="zh-CN"/>
              <a:t>:“</a:t>
            </a:r>
            <a:r>
              <a:rPr lang="zh-CN" altLang="en-US"/>
              <a:t>应该把发展独立思考与判断的能力放在首位</a:t>
            </a:r>
            <a:r>
              <a:rPr lang="en-US" altLang="zh-CN"/>
              <a:t>,</a:t>
            </a:r>
            <a:r>
              <a:rPr lang="zh-CN" altLang="en-US"/>
              <a:t>而不是把获得知识放在首位</a:t>
            </a:r>
            <a:r>
              <a:rPr lang="en-US" altLang="zh-CN"/>
              <a:t>,</a:t>
            </a:r>
            <a:r>
              <a:rPr lang="zh-CN" altLang="en-US"/>
              <a:t>如果一个人掌握了学科的基本理论又有独立工作的能力</a:t>
            </a:r>
            <a:r>
              <a:rPr lang="en-US" altLang="zh-CN"/>
              <a:t>,</a:t>
            </a:r>
            <a:r>
              <a:rPr lang="zh-CN" altLang="en-US"/>
              <a:t>他就会找到自己的道路”。 </a:t>
            </a:r>
            <a:endParaRPr lang="en-US" altLang="zh-CN"/>
          </a:p>
          <a:p>
            <a:pPr eaLnBrk="1" hangingPunct="1"/>
            <a:endParaRPr lang="en-US" altLang="zh-CN"/>
          </a:p>
          <a:p>
            <a:pPr eaLnBrk="1" hangingPunct="1"/>
            <a:r>
              <a:rPr lang="zh-CN" altLang="en-US"/>
              <a:t>获取知识的能力：应用型知识更新换代快，所以更重要的是学会“如何学习”；</a:t>
            </a:r>
            <a:endParaRPr lang="en-US" altLang="zh-CN"/>
          </a:p>
          <a:p>
            <a:pPr eaLnBrk="1" hangingPunct="1"/>
            <a:r>
              <a:rPr lang="zh-CN" altLang="en-US"/>
              <a:t>应用知识的能力：知识是用来解决问题的，所以遇到问题，能找到相应的知识去解决，这是应用知识能力</a:t>
            </a:r>
          </a:p>
        </p:txBody>
      </p:sp>
    </p:spTree>
  </p:cSld>
  <p:clrMapOvr>
    <a:overrideClrMapping bg1="lt1" tx1="dk1" bg2="lt2" tx2="dk2" accent1="accent1" accent2="accent2" accent3="accent3" accent4="accent4" accent5="accent5" accent6="accent6" hlink="hlink" folHlink="folHlink"/>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2BE6F876-BAA4-4327-B025-4D041801833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859E08A6-D889-47B1-83BF-A38EA5EEDD60}" type="slidenum">
              <a:rPr lang="zh-CN" altLang="en-US"/>
              <a:pPr algn="r" eaLnBrk="1" hangingPunct="1">
                <a:spcBef>
                  <a:spcPct val="0"/>
                </a:spcBef>
              </a:pPr>
              <a:t>5</a:t>
            </a:fld>
            <a:endParaRPr lang="en-US" altLang="zh-CN"/>
          </a:p>
        </p:txBody>
      </p:sp>
      <p:sp>
        <p:nvSpPr>
          <p:cNvPr id="13315" name="Rectangle 2">
            <a:extLst>
              <a:ext uri="{FF2B5EF4-FFF2-40B4-BE49-F238E27FC236}">
                <a16:creationId xmlns:a16="http://schemas.microsoft.com/office/drawing/2014/main" id="{43C43B08-A80D-43B0-B761-F289D1C62753}"/>
              </a:ext>
            </a:extLst>
          </p:cNvPr>
          <p:cNvSpPr>
            <a:spLocks noGrp="1" noRot="1" noChangeAspect="1" noChangeArrowheads="1" noTextEdit="1"/>
          </p:cNvSpPr>
          <p:nvPr>
            <p:ph type="sldImg"/>
          </p:nvPr>
        </p:nvSpPr>
        <p:spPr/>
      </p:sp>
      <p:sp>
        <p:nvSpPr>
          <p:cNvPr id="13316" name="Rectangle 3">
            <a:extLst>
              <a:ext uri="{FF2B5EF4-FFF2-40B4-BE49-F238E27FC236}">
                <a16:creationId xmlns:a16="http://schemas.microsoft.com/office/drawing/2014/main" id="{B48755E1-6DBC-45F5-85E5-B0D76DCE2353}"/>
              </a:ext>
            </a:extLst>
          </p:cNvPr>
          <p:cNvSpPr>
            <a:spLocks noGrp="1" noChangeArrowheads="1"/>
          </p:cNvSpPr>
          <p:nvPr>
            <p:ph type="body" idx="1"/>
          </p:nvPr>
        </p:nvSpPr>
        <p:spPr>
          <a:noFill/>
        </p:spPr>
        <p:txBody>
          <a:bodyPr anchor="t"/>
          <a:lstStyle/>
          <a:p>
            <a:pPr eaLnBrk="1" hangingPunct="1"/>
            <a:r>
              <a:rPr lang="zh-CN" altLang="en-US"/>
              <a:t>能力：运用知识发现问题、分析问题、解决问题的能力。</a:t>
            </a:r>
          </a:p>
          <a:p>
            <a:pPr eaLnBrk="1" hangingPunct="1"/>
            <a:r>
              <a:rPr lang="zh-CN" altLang="en-US"/>
              <a:t>素质教育：注重开发人的潜能，形成人的健全人格，使得知识和能力更好的发挥作用。素质：正直、诚信、热情、乐观、谦虚、诚实、踏实、勤奋、严谨</a:t>
            </a:r>
            <a:r>
              <a:rPr lang="en-US" altLang="zh-CN"/>
              <a:t>…</a:t>
            </a:r>
          </a:p>
          <a:p>
            <a:pPr eaLnBrk="1" hangingPunct="1"/>
            <a:r>
              <a:rPr lang="zh-CN" altLang="en-US"/>
              <a:t>防止只读书、读死书。知识要运用得灵活、探索、综合</a:t>
            </a:r>
          </a:p>
          <a:p>
            <a:pPr eaLnBrk="1" hangingPunct="1"/>
            <a:r>
              <a:rPr lang="zh-CN" altLang="en-US"/>
              <a:t>教育重要的不是着眼于实用性、传播知识和技能，而是唤醒学生的力量，培养其自我性、主动性、抽象的归纳力和理解力</a:t>
            </a:r>
          </a:p>
          <a:p>
            <a:pPr eaLnBrk="1" hangingPunct="1"/>
            <a:endParaRPr lang="zh-CN" altLang="en-US"/>
          </a:p>
        </p:txBody>
      </p:sp>
    </p:spTree>
  </p:cSld>
  <p:clrMapOvr>
    <a:overrideClrMapping bg1="lt1" tx1="dk1" bg2="lt2" tx2="dk2" accent1="accent1" accent2="accent2" accent3="accent3" accent4="accent4" accent5="accent5" accent6="accent6" hlink="hlink" folHlink="folHlink"/>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0482" name="Rectangle 7">
            <a:extLst>
              <a:ext uri="{FF2B5EF4-FFF2-40B4-BE49-F238E27FC236}">
                <a16:creationId xmlns:a16="http://schemas.microsoft.com/office/drawing/2014/main" id="{D1D717E8-3FFB-49AD-BD4F-8F0FE5AD1EE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54750257-AD32-4733-B25E-43CC4AE2F2F2}" type="slidenum">
              <a:rPr lang="zh-CN" altLang="en-US"/>
              <a:pPr algn="r" eaLnBrk="1" hangingPunct="1">
                <a:spcBef>
                  <a:spcPct val="0"/>
                </a:spcBef>
              </a:pPr>
              <a:t>11</a:t>
            </a:fld>
            <a:endParaRPr lang="en-US" altLang="zh-CN"/>
          </a:p>
        </p:txBody>
      </p:sp>
      <p:sp>
        <p:nvSpPr>
          <p:cNvPr id="20483" name="Rectangle 2">
            <a:extLst>
              <a:ext uri="{FF2B5EF4-FFF2-40B4-BE49-F238E27FC236}">
                <a16:creationId xmlns:a16="http://schemas.microsoft.com/office/drawing/2014/main" id="{C46B5FAF-512B-4B25-B9D1-4BBD67024278}"/>
              </a:ext>
            </a:extLst>
          </p:cNvPr>
          <p:cNvSpPr>
            <a:spLocks noGrp="1" noRot="1" noChangeAspect="1" noChangeArrowheads="1" noTextEdit="1"/>
          </p:cNvSpPr>
          <p:nvPr>
            <p:ph type="sldImg"/>
          </p:nvPr>
        </p:nvSpPr>
        <p:spPr/>
      </p:sp>
      <p:sp>
        <p:nvSpPr>
          <p:cNvPr id="20484" name="Rectangle 3">
            <a:extLst>
              <a:ext uri="{FF2B5EF4-FFF2-40B4-BE49-F238E27FC236}">
                <a16:creationId xmlns:a16="http://schemas.microsoft.com/office/drawing/2014/main" id="{B3C4C296-5CD3-45A8-BBDE-4247D2B18B7E}"/>
              </a:ext>
            </a:extLst>
          </p:cNvPr>
          <p:cNvSpPr>
            <a:spLocks noGrp="1" noChangeArrowheads="1"/>
          </p:cNvSpPr>
          <p:nvPr>
            <p:ph type="body" idx="1"/>
          </p:nvPr>
        </p:nvSpPr>
        <p:spPr>
          <a:noFill/>
        </p:spPr>
        <p:txBody>
          <a:bodyPr anchor="t"/>
          <a:lstStyle/>
          <a:p>
            <a:pPr eaLnBrk="1" hangingPunct="1"/>
            <a:r>
              <a:rPr lang="zh-CN" altLang="en-US" sz="1600">
                <a:solidFill>
                  <a:srgbClr val="333399"/>
                </a:solidFill>
                <a:latin typeface="Arial" panose="020B0604020202020204" pitchFamily="34" charset="0"/>
              </a:rPr>
              <a:t>科学实例：</a:t>
            </a:r>
            <a:r>
              <a:rPr lang="en-US" altLang="zh-CN" sz="1600">
                <a:solidFill>
                  <a:srgbClr val="333399"/>
                </a:solidFill>
                <a:latin typeface="Arial" panose="020B0604020202020204" pitchFamily="34" charset="0"/>
              </a:rPr>
              <a:t>1</a:t>
            </a:r>
            <a:r>
              <a:rPr lang="zh-CN" altLang="en-US" sz="1600">
                <a:solidFill>
                  <a:srgbClr val="333399"/>
                </a:solidFill>
                <a:latin typeface="Arial" panose="020B0604020202020204" pitchFamily="34" charset="0"/>
              </a:rPr>
              <a:t>）回答了哪些问题可以计算、哪些不可计算；计算模型（一种数学机器）是什么样的。</a:t>
            </a:r>
          </a:p>
          <a:p>
            <a:pPr eaLnBrk="1" hangingPunct="1"/>
            <a:r>
              <a:rPr lang="zh-CN" altLang="en-US" sz="1600">
                <a:solidFill>
                  <a:srgbClr val="333399"/>
                </a:solidFill>
                <a:latin typeface="Arial" panose="020B0604020202020204" pitchFamily="34" charset="0"/>
              </a:rPr>
              <a:t>	       </a:t>
            </a:r>
            <a:r>
              <a:rPr lang="en-US" altLang="zh-CN" sz="1600">
                <a:solidFill>
                  <a:srgbClr val="333399"/>
                </a:solidFill>
                <a:latin typeface="Arial" panose="020B0604020202020204" pitchFamily="34" charset="0"/>
              </a:rPr>
              <a:t>2</a:t>
            </a:r>
            <a:r>
              <a:rPr lang="zh-CN" altLang="en-US" sz="1600">
                <a:solidFill>
                  <a:srgbClr val="333399"/>
                </a:solidFill>
                <a:latin typeface="Arial" panose="020B0604020202020204" pitchFamily="34" charset="0"/>
              </a:rPr>
              <a:t>）布尔代数为开关电路设计提供了理论基础；</a:t>
            </a:r>
          </a:p>
          <a:p>
            <a:pPr eaLnBrk="1" hangingPunct="1"/>
            <a:r>
              <a:rPr lang="zh-CN" altLang="en-US" sz="1600">
                <a:solidFill>
                  <a:srgbClr val="333399"/>
                </a:solidFill>
                <a:latin typeface="Arial" panose="020B0604020202020204" pitchFamily="34" charset="0"/>
              </a:rPr>
              <a:t>技术实例：程序设计技术、各种硬件技术、并行处理技术等</a:t>
            </a:r>
          </a:p>
          <a:p>
            <a:pPr eaLnBrk="1" hangingPunct="1"/>
            <a:endParaRPr lang="zh-CN" altLang="en-US" sz="1600">
              <a:solidFill>
                <a:srgbClr val="333399"/>
              </a:solidFill>
              <a:latin typeface="Arial" panose="020B0604020202020204" pitchFamily="34" charset="0"/>
            </a:endParaRPr>
          </a:p>
          <a:p>
            <a:pPr eaLnBrk="1" hangingPunct="1"/>
            <a:r>
              <a:rPr lang="zh-CN" altLang="en-US"/>
              <a:t>在</a:t>
            </a:r>
            <a:r>
              <a:rPr lang="en-US" altLang="zh-CN"/>
              <a:t>60</a:t>
            </a:r>
            <a:r>
              <a:rPr lang="zh-CN" altLang="en-US"/>
              <a:t>年代的中国，如果一个大学生不懂工农业常识，例如混淆了韭菜麦子，可能会受到讥笑。本来，闻道有先后，树业有专工。要求一个领域的人理解另一个领域的知识是有些过分。在今天，如果一个计算机科学的硕士或博士不知道什么是不可判定问题，什么是停机问题，为什么停机问题不可解，什么是</a:t>
            </a:r>
            <a:r>
              <a:rPr lang="en-US" altLang="zh-CN"/>
              <a:t>NP=?P</a:t>
            </a:r>
            <a:r>
              <a:rPr lang="zh-CN" altLang="en-US"/>
              <a:t>问题，也有可能会受到讥笑。因为这些问题对于计算机科学而言，太基本、太重要了，它们都属于一门称为可计算理论的学科。是计算机科学研究人员应具备的修养型知识。</a:t>
            </a:r>
          </a:p>
          <a:p>
            <a:pPr eaLnBrk="1" hangingPunct="1"/>
            <a:r>
              <a:rPr lang="zh-CN" altLang="en-US"/>
              <a:t>可计算性理论简介：可计算性：什么问题是可计算的，什么是不可计算的</a:t>
            </a:r>
          </a:p>
          <a:p>
            <a:pPr eaLnBrk="1" hangingPunct="1"/>
            <a:r>
              <a:rPr lang="en-US" altLang="zh-CN"/>
              <a:t>    </a:t>
            </a:r>
            <a:r>
              <a:rPr lang="zh-CN" altLang="en-US"/>
              <a:t>可计算理论是关于计算机械本身的数学理论。</a:t>
            </a:r>
            <a:r>
              <a:rPr lang="en-US" altLang="zh-CN"/>
              <a:t>20</a:t>
            </a:r>
            <a:r>
              <a:rPr lang="zh-CN" altLang="en-US"/>
              <a:t>世纪前，计算机械总是”算计”别的对象，很少”算计”自己。</a:t>
            </a:r>
            <a:r>
              <a:rPr lang="en-US" altLang="zh-CN"/>
              <a:t>20</a:t>
            </a:r>
            <a:r>
              <a:rPr lang="zh-CN" altLang="en-US"/>
              <a:t>世纪 </a:t>
            </a:r>
            <a:r>
              <a:rPr lang="en-US" altLang="zh-CN"/>
              <a:t>30</a:t>
            </a:r>
            <a:r>
              <a:rPr lang="zh-CN" altLang="en-US"/>
              <a:t>年代，为了要解决一个基础问题，即是否有存在不可判定问题，数理逻辑 学家提出了几种不同的（后来证明是彼此等价的）关于算法的定义，从而建立了可计算性理论。</a:t>
            </a:r>
            <a:br>
              <a:rPr lang="zh-CN" altLang="en-US"/>
            </a:br>
            <a:r>
              <a:rPr lang="zh-CN" altLang="en-US"/>
              <a:t>科学家令计算机械 自己”算计”自己，奇迹出现了。图灵用对角线方法，把图灵机自己编码，搅进其自己的计算对象中，证明了停机问题不可解。在一定程度上说明了计算机（程序）的能力有限性。</a:t>
            </a:r>
          </a:p>
          <a:p>
            <a:pPr eaLnBrk="1" hangingPunct="1"/>
            <a:r>
              <a:rPr lang="zh-CN" altLang="en-US"/>
              <a:t>    </a:t>
            </a:r>
            <a:r>
              <a:rPr lang="en-US" altLang="zh-CN"/>
              <a:t>30</a:t>
            </a:r>
            <a:r>
              <a:rPr lang="zh-CN" altLang="en-US"/>
              <a:t>年代前期，</a:t>
            </a:r>
            <a:r>
              <a:rPr lang="en-US" altLang="zh-CN"/>
              <a:t>K.</a:t>
            </a:r>
            <a:r>
              <a:rPr lang="zh-CN" altLang="en-US"/>
              <a:t>哥德尔和</a:t>
            </a:r>
            <a:r>
              <a:rPr lang="en-US" altLang="zh-CN"/>
              <a:t>S.C.</a:t>
            </a:r>
            <a:r>
              <a:rPr lang="zh-CN" altLang="en-US"/>
              <a:t>克林尼等人创立了递归函数论， 将数论函数的算法可计算性描述为递归性。</a:t>
            </a:r>
            <a:r>
              <a:rPr lang="en-US" altLang="zh-CN"/>
              <a:t>30</a:t>
            </a:r>
            <a:r>
              <a:rPr lang="zh-CN" altLang="en-US"/>
              <a:t>年代中期， </a:t>
            </a:r>
            <a:r>
              <a:rPr lang="en-US" altLang="zh-CN"/>
              <a:t>A.M.</a:t>
            </a:r>
            <a:r>
              <a:rPr lang="zh-CN" altLang="en-US"/>
              <a:t>图灵和</a:t>
            </a:r>
            <a:r>
              <a:rPr lang="en-US" altLang="zh-CN"/>
              <a:t>E.L.</a:t>
            </a:r>
            <a:r>
              <a:rPr lang="zh-CN" altLang="en-US"/>
              <a:t>波斯特彼此独立地提出了理想计算机的 概念，将问题的算法可解性描述为在具有严格定义的理想计算机上的可解性。</a:t>
            </a:r>
            <a:r>
              <a:rPr lang="en-US" altLang="zh-CN"/>
              <a:t>30</a:t>
            </a:r>
            <a:r>
              <a:rPr lang="zh-CN" altLang="en-US"/>
              <a:t>年代发展起来的算法理论，对 在</a:t>
            </a:r>
            <a:r>
              <a:rPr lang="en-US" altLang="zh-CN"/>
              <a:t>40</a:t>
            </a:r>
            <a:r>
              <a:rPr lang="zh-CN" altLang="en-US"/>
              <a:t>年代后期出现的存储程序型计算机的设计思想是有影响的。图灵提出的理想计算机（称为图灵机）中的一 种通用机就是存储程序型的。</a:t>
            </a:r>
          </a:p>
          <a:p>
            <a:pPr eaLnBrk="1" hangingPunct="1"/>
            <a:r>
              <a:rPr lang="zh-CN" altLang="en-US"/>
              <a:t>    可计算理论主要内容有：自动机论与形式语言理论</a:t>
            </a:r>
            <a:r>
              <a:rPr lang="en-US" altLang="zh-CN"/>
              <a:t>;</a:t>
            </a:r>
            <a:r>
              <a:rPr lang="zh-CN" altLang="en-US"/>
              <a:t>程序理论</a:t>
            </a:r>
            <a:r>
              <a:rPr lang="en-US" altLang="zh-CN"/>
              <a:t>(</a:t>
            </a:r>
            <a:r>
              <a:rPr lang="zh-CN" altLang="en-US"/>
              <a:t>包括程序正确性证明、程 序验证等</a:t>
            </a:r>
            <a:r>
              <a:rPr lang="en-US" altLang="zh-CN"/>
              <a:t>);</a:t>
            </a:r>
            <a:r>
              <a:rPr lang="zh-CN" altLang="en-US"/>
              <a:t>形式语义学；算法分析和计算复杂性理 论。自动机理论和形式语言理论是</a:t>
            </a:r>
            <a:r>
              <a:rPr lang="en-US" altLang="zh-CN"/>
              <a:t>50</a:t>
            </a:r>
            <a:r>
              <a:rPr lang="zh-CN" altLang="en-US"/>
              <a:t>年 代发展起来的。前者的历史还可以上溯到</a:t>
            </a:r>
            <a:r>
              <a:rPr lang="en-US" altLang="zh-CN"/>
              <a:t>30</a:t>
            </a:r>
            <a:r>
              <a:rPr lang="zh-CN" altLang="en-US"/>
              <a:t>年代，因为图灵机就是一类自动机</a:t>
            </a:r>
            <a:r>
              <a:rPr lang="en-US" altLang="zh-CN"/>
              <a:t>(</a:t>
            </a:r>
            <a:r>
              <a:rPr lang="zh-CN" altLang="en-US"/>
              <a:t>无限自动机</a:t>
            </a:r>
            <a:r>
              <a:rPr lang="en-US" altLang="zh-CN"/>
              <a:t>)</a:t>
            </a:r>
            <a:r>
              <a:rPr lang="zh-CN" altLang="en-US"/>
              <a:t>。</a:t>
            </a:r>
            <a:r>
              <a:rPr lang="en-US" altLang="zh-CN"/>
              <a:t>50</a:t>
            </a:r>
            <a:r>
              <a:rPr lang="zh-CN" altLang="en-US"/>
              <a:t>年代以来一些 学者开始考虑与现实的计算机更相似的理想计算机，</a:t>
            </a:r>
            <a:r>
              <a:rPr lang="en-US" altLang="zh-CN"/>
              <a:t>J. </a:t>
            </a:r>
            <a:r>
              <a:rPr lang="zh-CN" altLang="en-US"/>
              <a:t>诺伊曼在</a:t>
            </a:r>
            <a:r>
              <a:rPr lang="en-US" altLang="zh-CN"/>
              <a:t>50</a:t>
            </a:r>
            <a:r>
              <a:rPr lang="zh-CN" altLang="en-US"/>
              <a:t>年代初提出了有自繁殖功能的计算机的概念。</a:t>
            </a:r>
          </a:p>
          <a:p>
            <a:pPr eaLnBrk="1" hangingPunct="1"/>
            <a:r>
              <a:rPr lang="zh-CN" altLang="en-US"/>
              <a:t>王浩在</a:t>
            </a:r>
            <a:r>
              <a:rPr lang="en-US" altLang="zh-CN"/>
              <a:t>50</a:t>
            </a:r>
            <a:r>
              <a:rPr lang="zh-CN" altLang="en-US"/>
              <a:t>年代中期提出了一种图灵机的变种，这是一种 比原来的图灵机更接近现实机器的机器。他还提出一种 存储带上的内容不能清除的机器，并证明这种机器是与图灵机等价的。</a:t>
            </a:r>
          </a:p>
          <a:p>
            <a:pPr eaLnBrk="1" hangingPunct="1"/>
            <a:r>
              <a:rPr lang="zh-CN" altLang="en-US"/>
              <a:t>    </a:t>
            </a:r>
            <a:r>
              <a:rPr lang="en-US" altLang="zh-CN"/>
              <a:t>60</a:t>
            </a:r>
            <a:r>
              <a:rPr lang="zh-CN" altLang="en-US"/>
              <a:t>年代前期，又有人提出具有随机存取 存储器的计算机（简称</a:t>
            </a:r>
            <a:r>
              <a:rPr lang="en-US" altLang="zh-CN"/>
              <a:t>RAM</a:t>
            </a:r>
            <a:r>
              <a:rPr lang="zh-CN" altLang="en-US"/>
              <a:t>）以及多带图灵机等。 形式语言理论 导源于数理语言学中的乔姆斯基理 论。在这种理论中</a:t>
            </a:r>
            <a:r>
              <a:rPr lang="en-US" altLang="zh-CN"/>
              <a:t>,</a:t>
            </a:r>
            <a:r>
              <a:rPr lang="zh-CN" altLang="en-US"/>
              <a:t>形式语言分为四种</a:t>
            </a:r>
            <a:r>
              <a:rPr lang="en-US" altLang="zh-CN"/>
              <a:t>:①0</a:t>
            </a:r>
            <a:r>
              <a:rPr lang="zh-CN" altLang="en-US"/>
              <a:t>型语言；②</a:t>
            </a:r>
            <a:r>
              <a:rPr lang="en-US" altLang="zh-CN"/>
              <a:t>1 </a:t>
            </a:r>
            <a:r>
              <a:rPr lang="zh-CN" altLang="en-US"/>
              <a:t>型语言</a:t>
            </a:r>
            <a:r>
              <a:rPr lang="en-US" altLang="zh-CN"/>
              <a:t>;③2</a:t>
            </a:r>
            <a:r>
              <a:rPr lang="zh-CN" altLang="en-US"/>
              <a:t>型语言</a:t>
            </a:r>
            <a:r>
              <a:rPr lang="en-US" altLang="zh-CN"/>
              <a:t>;④3</a:t>
            </a:r>
            <a:r>
              <a:rPr lang="zh-CN" altLang="en-US"/>
              <a:t>型语言。相应地存在着</a:t>
            </a:r>
            <a:r>
              <a:rPr lang="en-US" altLang="zh-CN"/>
              <a:t>0</a:t>
            </a:r>
            <a:r>
              <a:rPr lang="zh-CN" altLang="en-US"/>
              <a:t>型、</a:t>
            </a:r>
            <a:r>
              <a:rPr lang="en-US" altLang="zh-CN"/>
              <a:t>1</a:t>
            </a:r>
            <a:r>
              <a:rPr lang="zh-CN" altLang="en-US"/>
              <a:t>型、 </a:t>
            </a:r>
            <a:r>
              <a:rPr lang="en-US" altLang="zh-CN"/>
              <a:t>2 </a:t>
            </a:r>
            <a:r>
              <a:rPr lang="zh-CN" altLang="en-US"/>
              <a:t>型、</a:t>
            </a:r>
            <a:r>
              <a:rPr lang="en-US" altLang="zh-CN"/>
              <a:t>3</a:t>
            </a:r>
            <a:r>
              <a:rPr lang="zh-CN" altLang="en-US"/>
              <a:t>型四种形式文法。</a:t>
            </a:r>
            <a:r>
              <a:rPr lang="en-US" altLang="zh-CN"/>
              <a:t>1</a:t>
            </a:r>
            <a:r>
              <a:rPr lang="zh-CN" altLang="en-US"/>
              <a:t>型语言又名上下文有关语言， </a:t>
            </a:r>
            <a:r>
              <a:rPr lang="en-US" altLang="zh-CN"/>
              <a:t>2</a:t>
            </a:r>
            <a:r>
              <a:rPr lang="zh-CN" altLang="en-US"/>
              <a:t>型语言又名上下文无关语言，</a:t>
            </a:r>
            <a:r>
              <a:rPr lang="en-US" altLang="zh-CN"/>
              <a:t>3</a:t>
            </a:r>
            <a:r>
              <a:rPr lang="zh-CN" altLang="en-US"/>
              <a:t>型语言又名正则语言。其中</a:t>
            </a:r>
            <a:r>
              <a:rPr lang="en-US" altLang="zh-CN"/>
              <a:t>2</a:t>
            </a:r>
            <a:r>
              <a:rPr lang="zh-CN" altLang="en-US"/>
              <a:t>型语言最受人注意。</a:t>
            </a:r>
            <a:r>
              <a:rPr lang="en-US" altLang="zh-CN"/>
              <a:t>60</a:t>
            </a:r>
            <a:r>
              <a:rPr lang="zh-CN" altLang="en-US"/>
              <a:t>年代中期</a:t>
            </a:r>
            <a:r>
              <a:rPr lang="en-US" altLang="zh-CN"/>
              <a:t>,</a:t>
            </a:r>
            <a:r>
              <a:rPr lang="zh-CN" altLang="en-US"/>
              <a:t>还发现了这四类 语言与四类自动机之间的对应关系（见表形式语言与自 动机的关系） 在上表中，左边所列的语言恰好是右边与之对应的自动机所能识别的语言（见形式语言理论）。 程序设计理论 包括程序正确性证明和程序验证， 它的一些基本概念和方法是</a:t>
            </a:r>
            <a:r>
              <a:rPr lang="en-US" altLang="zh-CN"/>
              <a:t>40</a:t>
            </a:r>
            <a:r>
              <a:rPr lang="zh-CN" altLang="en-US"/>
              <a:t>年代后期诺伊曼和图灵等 人提出的。诺伊曼等在一篇论文中提出借助于证明来验证程序正确性的方法。</a:t>
            </a:r>
          </a:p>
          <a:p>
            <a:pPr eaLnBrk="1" hangingPunct="1"/>
            <a:r>
              <a:rPr lang="zh-CN" altLang="en-US"/>
              <a:t>    </a:t>
            </a:r>
            <a:r>
              <a:rPr lang="en-US" altLang="zh-CN"/>
              <a:t>J.T.</a:t>
            </a:r>
            <a:r>
              <a:rPr lang="zh-CN" altLang="en-US"/>
              <a:t>施瓦兹和 </a:t>
            </a:r>
            <a:r>
              <a:rPr lang="en-US" altLang="zh-CN"/>
              <a:t>M.</a:t>
            </a:r>
            <a:r>
              <a:rPr lang="zh-CN" altLang="en-US"/>
              <a:t>戴维斯</a:t>
            </a:r>
            <a:r>
              <a:rPr lang="en-US" altLang="zh-CN"/>
              <a:t>70</a:t>
            </a:r>
            <a:r>
              <a:rPr lang="zh-CN" altLang="en-US"/>
              <a:t>年代后期提出了一种他们称之为</a:t>
            </a:r>
            <a:r>
              <a:rPr lang="en-US" altLang="zh-CN"/>
              <a:t>"</a:t>
            </a:r>
            <a:r>
              <a:rPr lang="zh-CN" altLang="en-US"/>
              <a:t>正确程序 技术</a:t>
            </a:r>
            <a:r>
              <a:rPr lang="en-US" altLang="zh-CN"/>
              <a:t>"</a:t>
            </a:r>
            <a:r>
              <a:rPr lang="zh-CN" altLang="en-US"/>
              <a:t>的软件技术。这种方法是先选定成千种基本程序模块，并借助已知的各种验证方法（包括程序正确性证 明）来保证这些基本程序的正确性。然后再提出一组能 保持正确性的程序组合规则。这样，就可以通过不断的 组合，生成各种各样的程序。</a:t>
            </a:r>
          </a:p>
          <a:p>
            <a:pPr eaLnBrk="1" hangingPunct="1"/>
            <a:r>
              <a:rPr lang="zh-CN" altLang="en-US"/>
              <a:t>    有人指出，程序正确性证明技术所发展出来的</a:t>
            </a:r>
            <a:r>
              <a:rPr lang="en-US" altLang="zh-CN"/>
              <a:t>"</a:t>
            </a:r>
            <a:r>
              <a:rPr lang="zh-CN" altLang="en-US"/>
              <a:t>循 环不变式</a:t>
            </a:r>
            <a:r>
              <a:rPr lang="en-US" altLang="zh-CN"/>
              <a:t>"</a:t>
            </a:r>
            <a:r>
              <a:rPr lang="zh-CN" altLang="en-US"/>
              <a:t>，即一个程序中的某一循环的入口或出口点 上所附的谓词，有些文献中称作</a:t>
            </a:r>
            <a:r>
              <a:rPr lang="en-US" altLang="zh-CN"/>
              <a:t>"</a:t>
            </a:r>
            <a:r>
              <a:rPr lang="zh-CN" altLang="en-US"/>
              <a:t>归纳断言</a:t>
            </a:r>
            <a:r>
              <a:rPr lang="en-US" altLang="zh-CN"/>
              <a:t>"</a:t>
            </a:r>
            <a:r>
              <a:rPr lang="zh-CN" altLang="en-US"/>
              <a:t>，可以用来供程序研究用。也就是说，不像过去那样，对一个给 定的程序找出其若干个循环不变式，然后借助这些不变 式来证明这个程序的正确性；而是在编制这个程序之前， 根据对这一程序的要求，找出若干个循环不变式，然后根据这些不变式来生成这个程序。 自动程序设计的概念也是从</a:t>
            </a:r>
            <a:r>
              <a:rPr lang="en-US" altLang="zh-CN"/>
              <a:t>40</a:t>
            </a:r>
            <a:r>
              <a:rPr lang="zh-CN" altLang="en-US"/>
              <a:t>年代提出的。</a:t>
            </a:r>
          </a:p>
          <a:p>
            <a:pPr eaLnBrk="1" hangingPunct="1"/>
            <a:r>
              <a:rPr lang="zh-CN" altLang="en-US"/>
              <a:t>    </a:t>
            </a:r>
            <a:r>
              <a:rPr lang="en-US" altLang="zh-CN"/>
              <a:t>1969</a:t>
            </a:r>
            <a:r>
              <a:rPr lang="zh-CN" altLang="en-US"/>
              <a:t>年又有人独立地提出了这一想法。 程序语言的形式语法的研究，从</a:t>
            </a:r>
            <a:r>
              <a:rPr lang="en-US" altLang="zh-CN"/>
              <a:t>50</a:t>
            </a:r>
            <a:r>
              <a:rPr lang="zh-CN" altLang="en-US"/>
              <a:t>年代中期起有了较大的发展。而形式语义的研究自</a:t>
            </a:r>
            <a:r>
              <a:rPr lang="en-US" altLang="zh-CN"/>
              <a:t>60</a:t>
            </a:r>
            <a:r>
              <a:rPr lang="zh-CN" altLang="en-US"/>
              <a:t>年代以来虽有不少 研究工作者从事这方面的工作，提出几种不同的语义理 论，主要是操作语义学、指称语义学或称数学语义学、 公理语义学和代数语义学，但仍没有一种公认在软件技术中够用的形式语义学，因而需要提出一种更适于用到 实际计算中的新的语义学。 在程序正确性证明和形式语义学中应用的程序逻辑， 是</a:t>
            </a:r>
            <a:r>
              <a:rPr lang="en-US" altLang="zh-CN"/>
              <a:t>60</a:t>
            </a:r>
            <a:r>
              <a:rPr lang="zh-CN" altLang="en-US"/>
              <a:t>年代末发展起来的。</a:t>
            </a:r>
          </a:p>
          <a:p>
            <a:pPr eaLnBrk="1" hangingPunct="1"/>
            <a:r>
              <a:rPr lang="zh-CN" altLang="en-US"/>
              <a:t>    这是谓词逻辑的一种扩充。原来的谓词逻辑中是没有时间概念的，所考虑的推理关系 是在同一时间里的关系。程序是一种过程，一个程序的 输入谓词与输出谓词之间的逻辑关系就不是同一时间里 的关系。因此，在有关程序性质的推理中，原来的谓词逻辑不够用，需要有一种新的逻辑。 </a:t>
            </a:r>
            <a:r>
              <a:rPr lang="en-US" altLang="zh-CN"/>
              <a:t>60</a:t>
            </a:r>
            <a:r>
              <a:rPr lang="zh-CN" altLang="en-US"/>
              <a:t>年代末，</a:t>
            </a:r>
            <a:r>
              <a:rPr lang="en-US" altLang="zh-CN"/>
              <a:t>E.</a:t>
            </a:r>
            <a:r>
              <a:rPr lang="zh-CN" altLang="en-US"/>
              <a:t>恩格勒等人创立了算法逻辑。</a:t>
            </a:r>
            <a:r>
              <a:rPr lang="en-US" altLang="zh-CN"/>
              <a:t>C.A.R. </a:t>
            </a:r>
            <a:r>
              <a:rPr lang="zh-CN" altLang="en-US"/>
              <a:t>霍尔也创立了一种程序逻辑。这种逻辑是在原来的逻辑上增加一个程序算子而得到的。</a:t>
            </a:r>
          </a:p>
          <a:p>
            <a:pPr eaLnBrk="1" hangingPunct="1"/>
            <a:r>
              <a:rPr lang="zh-CN" altLang="en-US"/>
              <a:t>    算法分析和计算复杂性理论 关于算法的复杂性的 研究。关于这一领域的名称曾有争论。一般认为，各类具体算法的复杂性的研究称作算法分析，而一般算法复 杂性的研究称作计算复杂性理论。计算复杂性理论原是 可计算理论的一支，是以各种可计算函数</a:t>
            </a:r>
            <a:r>
              <a:rPr lang="en-US" altLang="zh-CN"/>
              <a:t>(</a:t>
            </a:r>
            <a:r>
              <a:rPr lang="zh-CN" altLang="en-US"/>
              <a:t>即递归函数</a:t>
            </a:r>
            <a:r>
              <a:rPr lang="en-US" altLang="zh-CN"/>
              <a:t>) </a:t>
            </a:r>
            <a:r>
              <a:rPr lang="zh-CN" altLang="en-US"/>
              <a:t>的计算复杂性（在早期称作</a:t>
            </a:r>
            <a:r>
              <a:rPr lang="en-US" altLang="zh-CN"/>
              <a:t>"</a:t>
            </a:r>
            <a:r>
              <a:rPr lang="zh-CN" altLang="en-US"/>
              <a:t>计算难度</a:t>
            </a:r>
            <a:r>
              <a:rPr lang="en-US" altLang="zh-CN"/>
              <a:t>"</a:t>
            </a:r>
            <a:r>
              <a:rPr lang="zh-CN" altLang="en-US"/>
              <a:t>）为其研究对象的。可计算性分为理论可计算性和实际可计算性两种。 作为可计算性理论一支的计算复杂性理论，是以前者的 复杂程度为其研究对象的；而作为计算机科学一个领域 的复杂性理论，则是以后者的复杂程度为其研究对象的。</a:t>
            </a:r>
          </a:p>
          <a:p>
            <a:pPr eaLnBrk="1" hangingPunct="1"/>
            <a:r>
              <a:rPr lang="zh-CN" altLang="en-US"/>
              <a:t>    这一分支的基本问题是要弄清楚实际可计算函数类的结构和一些性质。实际可计算性是一个直观的概念。 如何对这一概念进行精确的描述，是一个并不容易的问 题。</a:t>
            </a:r>
            <a:r>
              <a:rPr lang="en-US" altLang="zh-CN"/>
              <a:t>60</a:t>
            </a:r>
            <a:r>
              <a:rPr lang="zh-CN" altLang="en-US"/>
              <a:t>年代中期以来，有关的研究工作者一般是以计算时间多项式有界的函数作为实际可计算的函数。这实际 上是一个论题，而不是一个可以在数学中加以证明或否 证的命题。有人指出，在有关的多项式次数较高时，很难说是实际可计算的。</a:t>
            </a:r>
          </a:p>
          <a:p>
            <a:pPr eaLnBrk="1" hangingPunct="1"/>
            <a:r>
              <a:rPr lang="zh-CN" altLang="en-US"/>
              <a:t>    另一个带根本性的问题是：确定性机器与非确定性机器的解题能力的比较问题。人们早已知道，确定性图 灵机与非确定性图灵机的解题能力是相等的。因为非确 定性机器虽比确定性机器效率高，而如果计算时间没有 限制，则确定性机器总可以用穷举的方法来模拟非确定性机器。因此，二者的解题能力是一样的。但在计算时 间多项式有界时，二者的解题能力是否相等，这就是有 名的</a:t>
            </a:r>
            <a:r>
              <a:rPr lang="en-US" altLang="zh-CN"/>
              <a:t>P=? NP</a:t>
            </a:r>
            <a:r>
              <a:rPr lang="zh-CN" altLang="en-US"/>
              <a:t>问题。 关于计算和算法（包括程序）的研究，对串行计算的性质研究较多，而对并行计算性质的研究则还很不够 （特别是对异步的并行计算更是如此）。因此，关于并 行计算的研究很可能将成为计算机理论的研究重点。 　　　　　　　　　　　　　　　</a:t>
            </a:r>
          </a:p>
          <a:p>
            <a:pPr eaLnBrk="1" hangingPunct="1"/>
            <a:r>
              <a:rPr lang="zh-CN" altLang="en-US"/>
              <a:t>    对于一个判定问题，如果能够编出一个程序</a:t>
            </a:r>
            <a:r>
              <a:rPr lang="en-US" altLang="zh-CN"/>
              <a:t>,</a:t>
            </a:r>
            <a:r>
              <a:rPr lang="zh-CN" altLang="en-US"/>
              <a:t>以域 中任意元素作为输入，当相应的个别问题的解答是肯定 的时候</a:t>
            </a:r>
            <a:r>
              <a:rPr lang="en-US" altLang="zh-CN"/>
              <a:t>, </a:t>
            </a:r>
            <a:r>
              <a:rPr lang="zh-CN" altLang="en-US"/>
              <a:t>的执行将终止并输出</a:t>
            </a:r>
            <a:r>
              <a:rPr lang="en-US" altLang="zh-CN"/>
              <a:t>"</a:t>
            </a:r>
            <a:r>
              <a:rPr lang="zh-CN" altLang="en-US"/>
              <a:t>是</a:t>
            </a:r>
            <a:r>
              <a:rPr lang="en-US" altLang="zh-CN"/>
              <a:t>",</a:t>
            </a:r>
            <a:r>
              <a:rPr lang="zh-CN" altLang="en-US"/>
              <a:t>否则 的执行不 终止，就称该判定问题为半可判定的。可判定的问题总是半可判定的。集合是递归可枚举集的充分必要条件为 对应的判定问题是半可判定的。 图灵在</a:t>
            </a:r>
            <a:r>
              <a:rPr lang="en-US" altLang="zh-CN"/>
              <a:t>1936</a:t>
            </a:r>
            <a:r>
              <a:rPr lang="zh-CN" altLang="en-US"/>
              <a:t>年证明，图灵机的停机问题是不可判定 的，即不存在一个图灵机能够判定任意图灵机对于任意输入是否停机。图灵机的停机问题是半可判定的。图灵 机的停机问题是很重要的，由它可以推出计算机科学、 数学、逻辑学中的许多问题是不可判定的。</a:t>
            </a:r>
          </a:p>
        </p:txBody>
      </p:sp>
    </p:spTree>
  </p:cSld>
  <p:clrMapOvr>
    <a:overrideClrMapping bg1="lt1" tx1="dk1" bg2="lt2" tx2="dk2" accent1="accent1" accent2="accent2" accent3="accent3" accent4="accent4" accent5="accent5" accent6="accent6" hlink="hlink" folHlink="folHlink"/>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2530" name="Rectangle 7">
            <a:extLst>
              <a:ext uri="{FF2B5EF4-FFF2-40B4-BE49-F238E27FC236}">
                <a16:creationId xmlns:a16="http://schemas.microsoft.com/office/drawing/2014/main" id="{391ABAEF-C880-4D5A-84BA-0199FC61F37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4A71F65D-D625-4D39-A02E-CE5410F1200E}" type="slidenum">
              <a:rPr lang="zh-CN" altLang="en-US"/>
              <a:pPr algn="r" eaLnBrk="1" hangingPunct="1">
                <a:spcBef>
                  <a:spcPct val="0"/>
                </a:spcBef>
              </a:pPr>
              <a:t>12</a:t>
            </a:fld>
            <a:endParaRPr lang="en-US" altLang="zh-CN"/>
          </a:p>
        </p:txBody>
      </p:sp>
      <p:sp>
        <p:nvSpPr>
          <p:cNvPr id="22531" name="Rectangle 2">
            <a:extLst>
              <a:ext uri="{FF2B5EF4-FFF2-40B4-BE49-F238E27FC236}">
                <a16:creationId xmlns:a16="http://schemas.microsoft.com/office/drawing/2014/main" id="{EBBBA85F-C75E-442C-936D-23B7E316CFF9}"/>
              </a:ext>
            </a:extLst>
          </p:cNvPr>
          <p:cNvSpPr>
            <a:spLocks noGrp="1" noRot="1" noChangeAspect="1" noChangeArrowheads="1" noTextEdit="1"/>
          </p:cNvSpPr>
          <p:nvPr>
            <p:ph type="sldImg"/>
          </p:nvPr>
        </p:nvSpPr>
        <p:spPr/>
      </p:sp>
      <p:sp>
        <p:nvSpPr>
          <p:cNvPr id="22532" name="Rectangle 3">
            <a:extLst>
              <a:ext uri="{FF2B5EF4-FFF2-40B4-BE49-F238E27FC236}">
                <a16:creationId xmlns:a16="http://schemas.microsoft.com/office/drawing/2014/main" id="{A6955911-3197-460B-A86B-6BFDEA23FE8A}"/>
              </a:ext>
            </a:extLst>
          </p:cNvPr>
          <p:cNvSpPr>
            <a:spLocks noGrp="1" noChangeArrowheads="1"/>
          </p:cNvSpPr>
          <p:nvPr>
            <p:ph type="body" idx="1"/>
          </p:nvPr>
        </p:nvSpPr>
        <p:spPr>
          <a:noFill/>
        </p:spPr>
        <p:txBody>
          <a:bodyPr anchor="t"/>
          <a:lstStyle/>
          <a:p>
            <a:pPr eaLnBrk="1" hangingPunct="1"/>
            <a:r>
              <a:rPr lang="zh-CN" altLang="en-US" sz="1600">
                <a:solidFill>
                  <a:srgbClr val="333399"/>
                </a:solidFill>
                <a:latin typeface="Arial" panose="020B0604020202020204" pitchFamily="34" charset="0"/>
              </a:rPr>
              <a:t>科学实例：</a:t>
            </a:r>
            <a:r>
              <a:rPr lang="en-US" altLang="zh-CN" sz="1600">
                <a:solidFill>
                  <a:srgbClr val="333399"/>
                </a:solidFill>
                <a:latin typeface="Arial" panose="020B0604020202020204" pitchFamily="34" charset="0"/>
              </a:rPr>
              <a:t>1</a:t>
            </a:r>
            <a:r>
              <a:rPr lang="zh-CN" altLang="en-US" sz="1600">
                <a:solidFill>
                  <a:srgbClr val="333399"/>
                </a:solidFill>
                <a:latin typeface="Arial" panose="020B0604020202020204" pitchFamily="34" charset="0"/>
              </a:rPr>
              <a:t>）回答了哪些问题可以计算、哪些不可计算；计算模型（一种数学机器）是什么样的。</a:t>
            </a:r>
          </a:p>
          <a:p>
            <a:pPr eaLnBrk="1" hangingPunct="1"/>
            <a:r>
              <a:rPr lang="zh-CN" altLang="en-US" sz="1600">
                <a:solidFill>
                  <a:srgbClr val="333399"/>
                </a:solidFill>
                <a:latin typeface="Arial" panose="020B0604020202020204" pitchFamily="34" charset="0"/>
              </a:rPr>
              <a:t>	       </a:t>
            </a:r>
            <a:r>
              <a:rPr lang="en-US" altLang="zh-CN" sz="1600">
                <a:solidFill>
                  <a:srgbClr val="333399"/>
                </a:solidFill>
                <a:latin typeface="Arial" panose="020B0604020202020204" pitchFamily="34" charset="0"/>
              </a:rPr>
              <a:t>2</a:t>
            </a:r>
            <a:r>
              <a:rPr lang="zh-CN" altLang="en-US" sz="1600">
                <a:solidFill>
                  <a:srgbClr val="333399"/>
                </a:solidFill>
                <a:latin typeface="Arial" panose="020B0604020202020204" pitchFamily="34" charset="0"/>
              </a:rPr>
              <a:t>）布尔代数为开关电路设计提供了理论基础；</a:t>
            </a:r>
          </a:p>
          <a:p>
            <a:pPr eaLnBrk="1" hangingPunct="1"/>
            <a:r>
              <a:rPr lang="zh-CN" altLang="en-US" sz="1600">
                <a:solidFill>
                  <a:srgbClr val="333399"/>
                </a:solidFill>
                <a:latin typeface="Arial" panose="020B0604020202020204" pitchFamily="34" charset="0"/>
              </a:rPr>
              <a:t>技术实例：程序设计技术、各种硬件技术、并行处理技术等</a:t>
            </a:r>
          </a:p>
          <a:p>
            <a:pPr eaLnBrk="1" hangingPunct="1"/>
            <a:endParaRPr lang="zh-CN" altLang="en-US" sz="1600">
              <a:solidFill>
                <a:srgbClr val="333399"/>
              </a:solidFill>
              <a:latin typeface="Arial" panose="020B0604020202020204" pitchFamily="34" charset="0"/>
            </a:endParaRPr>
          </a:p>
          <a:p>
            <a:pPr eaLnBrk="1" hangingPunct="1"/>
            <a:r>
              <a:rPr lang="zh-CN" altLang="en-US"/>
              <a:t>在</a:t>
            </a:r>
            <a:r>
              <a:rPr lang="en-US" altLang="zh-CN"/>
              <a:t>60</a:t>
            </a:r>
            <a:r>
              <a:rPr lang="zh-CN" altLang="en-US"/>
              <a:t>年代的中国，如果一个大学生不懂工农业常识，例如混淆了韭菜麦子，可能会受到讥笑。本来，闻道有先后，树业有专工。要求一个领域的人理解另一个领域的知识是有些过分。在今天，如果一个计算机科学的硕士或博士不知道什么是不可判定问题，什么是停机问题，为什么停机问题不可解，什么是</a:t>
            </a:r>
            <a:r>
              <a:rPr lang="en-US" altLang="zh-CN"/>
              <a:t>NP=?P</a:t>
            </a:r>
            <a:r>
              <a:rPr lang="zh-CN" altLang="en-US"/>
              <a:t>问题，也有可能会受到讥笑。因为这些问题对于计算机科学而言，太基本、太重要了，它们都属于一门称为可计算理论的学科。是计算机科学研究人员应具备的修养型知识。</a:t>
            </a:r>
          </a:p>
          <a:p>
            <a:pPr eaLnBrk="1" hangingPunct="1"/>
            <a:r>
              <a:rPr lang="zh-CN" altLang="en-US"/>
              <a:t>可计算性理论简介：可计算性：什么问题是可计算的，什么是不可计算的</a:t>
            </a:r>
          </a:p>
          <a:p>
            <a:pPr eaLnBrk="1" hangingPunct="1"/>
            <a:r>
              <a:rPr lang="en-US" altLang="zh-CN"/>
              <a:t>    </a:t>
            </a:r>
            <a:r>
              <a:rPr lang="zh-CN" altLang="en-US"/>
              <a:t>可计算理论是关于计算机械本身的数学理论。</a:t>
            </a:r>
            <a:r>
              <a:rPr lang="en-US" altLang="zh-CN"/>
              <a:t>20</a:t>
            </a:r>
            <a:r>
              <a:rPr lang="zh-CN" altLang="en-US"/>
              <a:t>世纪前，计算机械总是”算计”别的对象，很少”算计”自己。</a:t>
            </a:r>
            <a:r>
              <a:rPr lang="en-US" altLang="zh-CN"/>
              <a:t>20</a:t>
            </a:r>
            <a:r>
              <a:rPr lang="zh-CN" altLang="en-US"/>
              <a:t>世纪 </a:t>
            </a:r>
            <a:r>
              <a:rPr lang="en-US" altLang="zh-CN"/>
              <a:t>30</a:t>
            </a:r>
            <a:r>
              <a:rPr lang="zh-CN" altLang="en-US"/>
              <a:t>年代，为了要解决一个基础问题，即是否有存在不可判定问题，数理逻辑 学家提出了几种不同的（后来证明是彼此等价的）关于算法的定义，从而建立了可计算性理论。</a:t>
            </a:r>
            <a:br>
              <a:rPr lang="zh-CN" altLang="en-US"/>
            </a:br>
            <a:r>
              <a:rPr lang="zh-CN" altLang="en-US"/>
              <a:t>科学家令计算机械 自己”算计”自己，奇迹出现了。图灵用对角线方法，把图灵机自己编码，搅进其自己的计算对象中，证明了停机问题不可解。在一定程度上说明了计算机（程序）的能力有限性。</a:t>
            </a:r>
          </a:p>
          <a:p>
            <a:pPr eaLnBrk="1" hangingPunct="1"/>
            <a:r>
              <a:rPr lang="zh-CN" altLang="en-US"/>
              <a:t>    </a:t>
            </a:r>
            <a:r>
              <a:rPr lang="en-US" altLang="zh-CN"/>
              <a:t>30</a:t>
            </a:r>
            <a:r>
              <a:rPr lang="zh-CN" altLang="en-US"/>
              <a:t>年代前期，</a:t>
            </a:r>
            <a:r>
              <a:rPr lang="en-US" altLang="zh-CN"/>
              <a:t>K.</a:t>
            </a:r>
            <a:r>
              <a:rPr lang="zh-CN" altLang="en-US"/>
              <a:t>哥德尔和</a:t>
            </a:r>
            <a:r>
              <a:rPr lang="en-US" altLang="zh-CN"/>
              <a:t>S.C.</a:t>
            </a:r>
            <a:r>
              <a:rPr lang="zh-CN" altLang="en-US"/>
              <a:t>克林尼等人创立了递归函数论， 将数论函数的算法可计算性描述为递归性。</a:t>
            </a:r>
            <a:r>
              <a:rPr lang="en-US" altLang="zh-CN"/>
              <a:t>30</a:t>
            </a:r>
            <a:r>
              <a:rPr lang="zh-CN" altLang="en-US"/>
              <a:t>年代中期， </a:t>
            </a:r>
            <a:r>
              <a:rPr lang="en-US" altLang="zh-CN"/>
              <a:t>A.M.</a:t>
            </a:r>
            <a:r>
              <a:rPr lang="zh-CN" altLang="en-US"/>
              <a:t>图灵和</a:t>
            </a:r>
            <a:r>
              <a:rPr lang="en-US" altLang="zh-CN"/>
              <a:t>E.L.</a:t>
            </a:r>
            <a:r>
              <a:rPr lang="zh-CN" altLang="en-US"/>
              <a:t>波斯特彼此独立地提出了理想计算机的 概念，将问题的算法可解性描述为在具有严格定义的理想计算机上的可解性。</a:t>
            </a:r>
            <a:r>
              <a:rPr lang="en-US" altLang="zh-CN"/>
              <a:t>30</a:t>
            </a:r>
            <a:r>
              <a:rPr lang="zh-CN" altLang="en-US"/>
              <a:t>年代发展起来的算法理论，对 在</a:t>
            </a:r>
            <a:r>
              <a:rPr lang="en-US" altLang="zh-CN"/>
              <a:t>40</a:t>
            </a:r>
            <a:r>
              <a:rPr lang="zh-CN" altLang="en-US"/>
              <a:t>年代后期出现的存储程序型计算机的设计思想是有影响的。图灵提出的理想计算机（称为图灵机）中的一 种通用机就是存储程序型的。</a:t>
            </a:r>
          </a:p>
          <a:p>
            <a:pPr eaLnBrk="1" hangingPunct="1"/>
            <a:r>
              <a:rPr lang="zh-CN" altLang="en-US"/>
              <a:t>    可计算理论主要内容有：自动机论与形式语言理论</a:t>
            </a:r>
            <a:r>
              <a:rPr lang="en-US" altLang="zh-CN"/>
              <a:t>;</a:t>
            </a:r>
            <a:r>
              <a:rPr lang="zh-CN" altLang="en-US"/>
              <a:t>程序理论</a:t>
            </a:r>
            <a:r>
              <a:rPr lang="en-US" altLang="zh-CN"/>
              <a:t>(</a:t>
            </a:r>
            <a:r>
              <a:rPr lang="zh-CN" altLang="en-US"/>
              <a:t>包括程序正确性证明、程 序验证等</a:t>
            </a:r>
            <a:r>
              <a:rPr lang="en-US" altLang="zh-CN"/>
              <a:t>);</a:t>
            </a:r>
            <a:r>
              <a:rPr lang="zh-CN" altLang="en-US"/>
              <a:t>形式语义学；算法分析和计算复杂性理 论。自动机理论和形式语言理论是</a:t>
            </a:r>
            <a:r>
              <a:rPr lang="en-US" altLang="zh-CN"/>
              <a:t>50</a:t>
            </a:r>
            <a:r>
              <a:rPr lang="zh-CN" altLang="en-US"/>
              <a:t>年 代发展起来的。前者的历史还可以上溯到</a:t>
            </a:r>
            <a:r>
              <a:rPr lang="en-US" altLang="zh-CN"/>
              <a:t>30</a:t>
            </a:r>
            <a:r>
              <a:rPr lang="zh-CN" altLang="en-US"/>
              <a:t>年代，因为图灵机就是一类自动机</a:t>
            </a:r>
            <a:r>
              <a:rPr lang="en-US" altLang="zh-CN"/>
              <a:t>(</a:t>
            </a:r>
            <a:r>
              <a:rPr lang="zh-CN" altLang="en-US"/>
              <a:t>无限自动机</a:t>
            </a:r>
            <a:r>
              <a:rPr lang="en-US" altLang="zh-CN"/>
              <a:t>)</a:t>
            </a:r>
            <a:r>
              <a:rPr lang="zh-CN" altLang="en-US"/>
              <a:t>。</a:t>
            </a:r>
            <a:r>
              <a:rPr lang="en-US" altLang="zh-CN"/>
              <a:t>50</a:t>
            </a:r>
            <a:r>
              <a:rPr lang="zh-CN" altLang="en-US"/>
              <a:t>年代以来一些 学者开始考虑与现实的计算机更相似的理想计算机，</a:t>
            </a:r>
            <a:r>
              <a:rPr lang="en-US" altLang="zh-CN"/>
              <a:t>J. </a:t>
            </a:r>
            <a:r>
              <a:rPr lang="zh-CN" altLang="en-US"/>
              <a:t>诺伊曼在</a:t>
            </a:r>
            <a:r>
              <a:rPr lang="en-US" altLang="zh-CN"/>
              <a:t>50</a:t>
            </a:r>
            <a:r>
              <a:rPr lang="zh-CN" altLang="en-US"/>
              <a:t>年代初提出了有自繁殖功能的计算机的概念。</a:t>
            </a:r>
          </a:p>
          <a:p>
            <a:pPr eaLnBrk="1" hangingPunct="1"/>
            <a:r>
              <a:rPr lang="zh-CN" altLang="en-US"/>
              <a:t>王浩在</a:t>
            </a:r>
            <a:r>
              <a:rPr lang="en-US" altLang="zh-CN"/>
              <a:t>50</a:t>
            </a:r>
            <a:r>
              <a:rPr lang="zh-CN" altLang="en-US"/>
              <a:t>年代中期提出了一种图灵机的变种，这是一种 比原来的图灵机更接近现实机器的机器。他还提出一种 存储带上的内容不能清除的机器，并证明这种机器是与图灵机等价的。</a:t>
            </a:r>
          </a:p>
          <a:p>
            <a:pPr eaLnBrk="1" hangingPunct="1"/>
            <a:r>
              <a:rPr lang="zh-CN" altLang="en-US"/>
              <a:t>    </a:t>
            </a:r>
            <a:r>
              <a:rPr lang="en-US" altLang="zh-CN"/>
              <a:t>60</a:t>
            </a:r>
            <a:r>
              <a:rPr lang="zh-CN" altLang="en-US"/>
              <a:t>年代前期，又有人提出具有随机存取 存储器的计算机（简称</a:t>
            </a:r>
            <a:r>
              <a:rPr lang="en-US" altLang="zh-CN"/>
              <a:t>RAM</a:t>
            </a:r>
            <a:r>
              <a:rPr lang="zh-CN" altLang="en-US"/>
              <a:t>）以及多带图灵机等。 形式语言理论 导源于数理语言学中的乔姆斯基理 论。在这种理论中</a:t>
            </a:r>
            <a:r>
              <a:rPr lang="en-US" altLang="zh-CN"/>
              <a:t>,</a:t>
            </a:r>
            <a:r>
              <a:rPr lang="zh-CN" altLang="en-US"/>
              <a:t>形式语言分为四种</a:t>
            </a:r>
            <a:r>
              <a:rPr lang="en-US" altLang="zh-CN"/>
              <a:t>:①0</a:t>
            </a:r>
            <a:r>
              <a:rPr lang="zh-CN" altLang="en-US"/>
              <a:t>型语言；②</a:t>
            </a:r>
            <a:r>
              <a:rPr lang="en-US" altLang="zh-CN"/>
              <a:t>1 </a:t>
            </a:r>
            <a:r>
              <a:rPr lang="zh-CN" altLang="en-US"/>
              <a:t>型语言</a:t>
            </a:r>
            <a:r>
              <a:rPr lang="en-US" altLang="zh-CN"/>
              <a:t>;③2</a:t>
            </a:r>
            <a:r>
              <a:rPr lang="zh-CN" altLang="en-US"/>
              <a:t>型语言</a:t>
            </a:r>
            <a:r>
              <a:rPr lang="en-US" altLang="zh-CN"/>
              <a:t>;④3</a:t>
            </a:r>
            <a:r>
              <a:rPr lang="zh-CN" altLang="en-US"/>
              <a:t>型语言。相应地存在着</a:t>
            </a:r>
            <a:r>
              <a:rPr lang="en-US" altLang="zh-CN"/>
              <a:t>0</a:t>
            </a:r>
            <a:r>
              <a:rPr lang="zh-CN" altLang="en-US"/>
              <a:t>型、</a:t>
            </a:r>
            <a:r>
              <a:rPr lang="en-US" altLang="zh-CN"/>
              <a:t>1</a:t>
            </a:r>
            <a:r>
              <a:rPr lang="zh-CN" altLang="en-US"/>
              <a:t>型、 </a:t>
            </a:r>
            <a:r>
              <a:rPr lang="en-US" altLang="zh-CN"/>
              <a:t>2 </a:t>
            </a:r>
            <a:r>
              <a:rPr lang="zh-CN" altLang="en-US"/>
              <a:t>型、</a:t>
            </a:r>
            <a:r>
              <a:rPr lang="en-US" altLang="zh-CN"/>
              <a:t>3</a:t>
            </a:r>
            <a:r>
              <a:rPr lang="zh-CN" altLang="en-US"/>
              <a:t>型四种形式文法。</a:t>
            </a:r>
            <a:r>
              <a:rPr lang="en-US" altLang="zh-CN"/>
              <a:t>1</a:t>
            </a:r>
            <a:r>
              <a:rPr lang="zh-CN" altLang="en-US"/>
              <a:t>型语言又名上下文有关语言， </a:t>
            </a:r>
            <a:r>
              <a:rPr lang="en-US" altLang="zh-CN"/>
              <a:t>2</a:t>
            </a:r>
            <a:r>
              <a:rPr lang="zh-CN" altLang="en-US"/>
              <a:t>型语言又名上下文无关语言，</a:t>
            </a:r>
            <a:r>
              <a:rPr lang="en-US" altLang="zh-CN"/>
              <a:t>3</a:t>
            </a:r>
            <a:r>
              <a:rPr lang="zh-CN" altLang="en-US"/>
              <a:t>型语言又名正则语言。其中</a:t>
            </a:r>
            <a:r>
              <a:rPr lang="en-US" altLang="zh-CN"/>
              <a:t>2</a:t>
            </a:r>
            <a:r>
              <a:rPr lang="zh-CN" altLang="en-US"/>
              <a:t>型语言最受人注意。</a:t>
            </a:r>
            <a:r>
              <a:rPr lang="en-US" altLang="zh-CN"/>
              <a:t>60</a:t>
            </a:r>
            <a:r>
              <a:rPr lang="zh-CN" altLang="en-US"/>
              <a:t>年代中期</a:t>
            </a:r>
            <a:r>
              <a:rPr lang="en-US" altLang="zh-CN"/>
              <a:t>,</a:t>
            </a:r>
            <a:r>
              <a:rPr lang="zh-CN" altLang="en-US"/>
              <a:t>还发现了这四类 语言与四类自动机之间的对应关系（见表形式语言与自 动机的关系） 在上表中，左边所列的语言恰好是右边与之对应的自动机所能识别的语言（见形式语言理论）。 程序设计理论 包括程序正确性证明和程序验证， 它的一些基本概念和方法是</a:t>
            </a:r>
            <a:r>
              <a:rPr lang="en-US" altLang="zh-CN"/>
              <a:t>40</a:t>
            </a:r>
            <a:r>
              <a:rPr lang="zh-CN" altLang="en-US"/>
              <a:t>年代后期诺伊曼和图灵等 人提出的。诺伊曼等在一篇论文中提出借助于证明来验证程序正确性的方法。</a:t>
            </a:r>
          </a:p>
          <a:p>
            <a:pPr eaLnBrk="1" hangingPunct="1"/>
            <a:r>
              <a:rPr lang="zh-CN" altLang="en-US"/>
              <a:t>    </a:t>
            </a:r>
            <a:r>
              <a:rPr lang="en-US" altLang="zh-CN"/>
              <a:t>J.T.</a:t>
            </a:r>
            <a:r>
              <a:rPr lang="zh-CN" altLang="en-US"/>
              <a:t>施瓦兹和 </a:t>
            </a:r>
            <a:r>
              <a:rPr lang="en-US" altLang="zh-CN"/>
              <a:t>M.</a:t>
            </a:r>
            <a:r>
              <a:rPr lang="zh-CN" altLang="en-US"/>
              <a:t>戴维斯</a:t>
            </a:r>
            <a:r>
              <a:rPr lang="en-US" altLang="zh-CN"/>
              <a:t>70</a:t>
            </a:r>
            <a:r>
              <a:rPr lang="zh-CN" altLang="en-US"/>
              <a:t>年代后期提出了一种他们称之为</a:t>
            </a:r>
            <a:r>
              <a:rPr lang="en-US" altLang="zh-CN"/>
              <a:t>"</a:t>
            </a:r>
            <a:r>
              <a:rPr lang="zh-CN" altLang="en-US"/>
              <a:t>正确程序 技术</a:t>
            </a:r>
            <a:r>
              <a:rPr lang="en-US" altLang="zh-CN"/>
              <a:t>"</a:t>
            </a:r>
            <a:r>
              <a:rPr lang="zh-CN" altLang="en-US"/>
              <a:t>的软件技术。这种方法是先选定成千种基本程序模块，并借助已知的各种验证方法（包括程序正确性证 明）来保证这些基本程序的正确性。然后再提出一组能 保持正确性的程序组合规则。这样，就可以通过不断的 组合，生成各种各样的程序。</a:t>
            </a:r>
          </a:p>
          <a:p>
            <a:pPr eaLnBrk="1" hangingPunct="1"/>
            <a:r>
              <a:rPr lang="zh-CN" altLang="en-US"/>
              <a:t>    有人指出，程序正确性证明技术所发展出来的</a:t>
            </a:r>
            <a:r>
              <a:rPr lang="en-US" altLang="zh-CN"/>
              <a:t>"</a:t>
            </a:r>
            <a:r>
              <a:rPr lang="zh-CN" altLang="en-US"/>
              <a:t>循 环不变式</a:t>
            </a:r>
            <a:r>
              <a:rPr lang="en-US" altLang="zh-CN"/>
              <a:t>"</a:t>
            </a:r>
            <a:r>
              <a:rPr lang="zh-CN" altLang="en-US"/>
              <a:t>，即一个程序中的某一循环的入口或出口点 上所附的谓词，有些文献中称作</a:t>
            </a:r>
            <a:r>
              <a:rPr lang="en-US" altLang="zh-CN"/>
              <a:t>"</a:t>
            </a:r>
            <a:r>
              <a:rPr lang="zh-CN" altLang="en-US"/>
              <a:t>归纳断言</a:t>
            </a:r>
            <a:r>
              <a:rPr lang="en-US" altLang="zh-CN"/>
              <a:t>"</a:t>
            </a:r>
            <a:r>
              <a:rPr lang="zh-CN" altLang="en-US"/>
              <a:t>，可以用来供程序研究用。也就是说，不像过去那样，对一个给 定的程序找出其若干个循环不变式，然后借助这些不变 式来证明这个程序的正确性；而是在编制这个程序之前， 根据对这一程序的要求，找出若干个循环不变式，然后根据这些不变式来生成这个程序。 自动程序设计的概念也是从</a:t>
            </a:r>
            <a:r>
              <a:rPr lang="en-US" altLang="zh-CN"/>
              <a:t>40</a:t>
            </a:r>
            <a:r>
              <a:rPr lang="zh-CN" altLang="en-US"/>
              <a:t>年代提出的。</a:t>
            </a:r>
          </a:p>
          <a:p>
            <a:pPr eaLnBrk="1" hangingPunct="1"/>
            <a:r>
              <a:rPr lang="zh-CN" altLang="en-US"/>
              <a:t>    </a:t>
            </a:r>
            <a:r>
              <a:rPr lang="en-US" altLang="zh-CN"/>
              <a:t>1969</a:t>
            </a:r>
            <a:r>
              <a:rPr lang="zh-CN" altLang="en-US"/>
              <a:t>年又有人独立地提出了这一想法。 程序语言的形式语法的研究，从</a:t>
            </a:r>
            <a:r>
              <a:rPr lang="en-US" altLang="zh-CN"/>
              <a:t>50</a:t>
            </a:r>
            <a:r>
              <a:rPr lang="zh-CN" altLang="en-US"/>
              <a:t>年代中期起有了较大的发展。而形式语义的研究自</a:t>
            </a:r>
            <a:r>
              <a:rPr lang="en-US" altLang="zh-CN"/>
              <a:t>60</a:t>
            </a:r>
            <a:r>
              <a:rPr lang="zh-CN" altLang="en-US"/>
              <a:t>年代以来虽有不少 研究工作者从事这方面的工作，提出几种不同的语义理 论，主要是操作语义学、指称语义学或称数学语义学、 公理语义学和代数语义学，但仍没有一种公认在软件技术中够用的形式语义学，因而需要提出一种更适于用到 实际计算中的新的语义学。 在程序正确性证明和形式语义学中应用的程序逻辑， 是</a:t>
            </a:r>
            <a:r>
              <a:rPr lang="en-US" altLang="zh-CN"/>
              <a:t>60</a:t>
            </a:r>
            <a:r>
              <a:rPr lang="zh-CN" altLang="en-US"/>
              <a:t>年代末发展起来的。</a:t>
            </a:r>
          </a:p>
          <a:p>
            <a:pPr eaLnBrk="1" hangingPunct="1"/>
            <a:r>
              <a:rPr lang="zh-CN" altLang="en-US"/>
              <a:t>    这是谓词逻辑的一种扩充。原来的谓词逻辑中是没有时间概念的，所考虑的推理关系 是在同一时间里的关系。程序是一种过程，一个程序的 输入谓词与输出谓词之间的逻辑关系就不是同一时间里 的关系。因此，在有关程序性质的推理中，原来的谓词逻辑不够用，需要有一种新的逻辑。 </a:t>
            </a:r>
            <a:r>
              <a:rPr lang="en-US" altLang="zh-CN"/>
              <a:t>60</a:t>
            </a:r>
            <a:r>
              <a:rPr lang="zh-CN" altLang="en-US"/>
              <a:t>年代末，</a:t>
            </a:r>
            <a:r>
              <a:rPr lang="en-US" altLang="zh-CN"/>
              <a:t>E.</a:t>
            </a:r>
            <a:r>
              <a:rPr lang="zh-CN" altLang="en-US"/>
              <a:t>恩格勒等人创立了算法逻辑。</a:t>
            </a:r>
            <a:r>
              <a:rPr lang="en-US" altLang="zh-CN"/>
              <a:t>C.A.R. </a:t>
            </a:r>
            <a:r>
              <a:rPr lang="zh-CN" altLang="en-US"/>
              <a:t>霍尔也创立了一种程序逻辑。这种逻辑是在原来的逻辑上增加一个程序算子而得到的。</a:t>
            </a:r>
          </a:p>
          <a:p>
            <a:pPr eaLnBrk="1" hangingPunct="1"/>
            <a:r>
              <a:rPr lang="zh-CN" altLang="en-US"/>
              <a:t>    算法分析和计算复杂性理论 关于算法的复杂性的 研究。关于这一领域的名称曾有争论。一般认为，各类具体算法的复杂性的研究称作算法分析，而一般算法复 杂性的研究称作计算复杂性理论。计算复杂性理论原是 可计算理论的一支，是以各种可计算函数</a:t>
            </a:r>
            <a:r>
              <a:rPr lang="en-US" altLang="zh-CN"/>
              <a:t>(</a:t>
            </a:r>
            <a:r>
              <a:rPr lang="zh-CN" altLang="en-US"/>
              <a:t>即递归函数</a:t>
            </a:r>
            <a:r>
              <a:rPr lang="en-US" altLang="zh-CN"/>
              <a:t>) </a:t>
            </a:r>
            <a:r>
              <a:rPr lang="zh-CN" altLang="en-US"/>
              <a:t>的计算复杂性（在早期称作</a:t>
            </a:r>
            <a:r>
              <a:rPr lang="en-US" altLang="zh-CN"/>
              <a:t>"</a:t>
            </a:r>
            <a:r>
              <a:rPr lang="zh-CN" altLang="en-US"/>
              <a:t>计算难度</a:t>
            </a:r>
            <a:r>
              <a:rPr lang="en-US" altLang="zh-CN"/>
              <a:t>"</a:t>
            </a:r>
            <a:r>
              <a:rPr lang="zh-CN" altLang="en-US"/>
              <a:t>）为其研究对象的。可计算性分为理论可计算性和实际可计算性两种。 作为可计算性理论一支的计算复杂性理论，是以前者的 复杂程度为其研究对象的；而作为计算机科学一个领域 的复杂性理论，则是以后者的复杂程度为其研究对象的。</a:t>
            </a:r>
          </a:p>
          <a:p>
            <a:pPr eaLnBrk="1" hangingPunct="1"/>
            <a:r>
              <a:rPr lang="zh-CN" altLang="en-US"/>
              <a:t>    这一分支的基本问题是要弄清楚实际可计算函数类的结构和一些性质。实际可计算性是一个直观的概念。 如何对这一概念进行精确的描述，是一个并不容易的问 题。</a:t>
            </a:r>
            <a:r>
              <a:rPr lang="en-US" altLang="zh-CN"/>
              <a:t>60</a:t>
            </a:r>
            <a:r>
              <a:rPr lang="zh-CN" altLang="en-US"/>
              <a:t>年代中期以来，有关的研究工作者一般是以计算时间多项式有界的函数作为实际可计算的函数。这实际 上是一个论题，而不是一个可以在数学中加以证明或否 证的命题。有人指出，在有关的多项式次数较高时，很难说是实际可计算的。</a:t>
            </a:r>
          </a:p>
          <a:p>
            <a:pPr eaLnBrk="1" hangingPunct="1"/>
            <a:r>
              <a:rPr lang="zh-CN" altLang="en-US"/>
              <a:t>    另一个带根本性的问题是：确定性机器与非确定性机器的解题能力的比较问题。人们早已知道，确定性图 灵机与非确定性图灵机的解题能力是相等的。因为非确 定性机器虽比确定性机器效率高，而如果计算时间没有 限制，则确定性机器总可以用穷举的方法来模拟非确定性机器。因此，二者的解题能力是一样的。但在计算时 间多项式有界时，二者的解题能力是否相等，这就是有 名的</a:t>
            </a:r>
            <a:r>
              <a:rPr lang="en-US" altLang="zh-CN"/>
              <a:t>P=? NP</a:t>
            </a:r>
            <a:r>
              <a:rPr lang="zh-CN" altLang="en-US"/>
              <a:t>问题。 关于计算和算法（包括程序）的研究，对串行计算的性质研究较多，而对并行计算性质的研究则还很不够 （特别是对异步的并行计算更是如此）。因此，关于并 行计算的研究很可能将成为计算机理论的研究重点。 　　　　　　　　　　　　　　　</a:t>
            </a:r>
          </a:p>
          <a:p>
            <a:pPr eaLnBrk="1" hangingPunct="1"/>
            <a:r>
              <a:rPr lang="zh-CN" altLang="en-US"/>
              <a:t>    对于一个判定问题，如果能够编出一个程序</a:t>
            </a:r>
            <a:r>
              <a:rPr lang="en-US" altLang="zh-CN"/>
              <a:t>,</a:t>
            </a:r>
            <a:r>
              <a:rPr lang="zh-CN" altLang="en-US"/>
              <a:t>以域 中任意元素作为输入，当相应的个别问题的解答是肯定 的时候</a:t>
            </a:r>
            <a:r>
              <a:rPr lang="en-US" altLang="zh-CN"/>
              <a:t>, </a:t>
            </a:r>
            <a:r>
              <a:rPr lang="zh-CN" altLang="en-US"/>
              <a:t>的执行将终止并输出</a:t>
            </a:r>
            <a:r>
              <a:rPr lang="en-US" altLang="zh-CN"/>
              <a:t>"</a:t>
            </a:r>
            <a:r>
              <a:rPr lang="zh-CN" altLang="en-US"/>
              <a:t>是</a:t>
            </a:r>
            <a:r>
              <a:rPr lang="en-US" altLang="zh-CN"/>
              <a:t>",</a:t>
            </a:r>
            <a:r>
              <a:rPr lang="zh-CN" altLang="en-US"/>
              <a:t>否则 的执行不 终止，就称该判定问题为半可判定的。可判定的问题总是半可判定的。集合是递归可枚举集的充分必要条件为 对应的判定问题是半可判定的。 图灵在</a:t>
            </a:r>
            <a:r>
              <a:rPr lang="en-US" altLang="zh-CN"/>
              <a:t>1936</a:t>
            </a:r>
            <a:r>
              <a:rPr lang="zh-CN" altLang="en-US"/>
              <a:t>年证明，图灵机的停机问题是不可判定 的，即不存在一个图灵机能够判定任意图灵机对于任意输入是否停机。图灵机的停机问题是半可判定的。图灵 机的停机问题是很重要的，由它可以推出计算机科学、 数学、逻辑学中的许多问题是不可判定的。</a:t>
            </a:r>
          </a:p>
        </p:txBody>
      </p:sp>
    </p:spTree>
  </p:cSld>
  <p:clrMapOvr>
    <a:overrideClrMapping bg1="lt1" tx1="dk1" bg2="lt2" tx2="dk2" accent1="accent1" accent2="accent2" accent3="accent3" accent4="accent4" accent5="accent5" accent6="accent6" hlink="hlink" folHlink="folHlink"/>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24578" name="Rectangle 7">
            <a:extLst>
              <a:ext uri="{FF2B5EF4-FFF2-40B4-BE49-F238E27FC236}">
                <a16:creationId xmlns:a16="http://schemas.microsoft.com/office/drawing/2014/main" id="{BE34A2AB-CB99-4280-BE1B-037D963BCC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D7D60D66-771C-4A68-8001-C3412CA4BE38}" type="slidenum">
              <a:rPr lang="zh-CN" altLang="en-US"/>
              <a:pPr algn="r" eaLnBrk="1" hangingPunct="1">
                <a:spcBef>
                  <a:spcPct val="0"/>
                </a:spcBef>
              </a:pPr>
              <a:t>13</a:t>
            </a:fld>
            <a:endParaRPr lang="en-US" altLang="zh-CN"/>
          </a:p>
        </p:txBody>
      </p:sp>
      <p:sp>
        <p:nvSpPr>
          <p:cNvPr id="24579" name="Rectangle 2">
            <a:extLst>
              <a:ext uri="{FF2B5EF4-FFF2-40B4-BE49-F238E27FC236}">
                <a16:creationId xmlns:a16="http://schemas.microsoft.com/office/drawing/2014/main" id="{7BBA2548-3B50-4C71-92B5-65FF27437840}"/>
              </a:ext>
            </a:extLst>
          </p:cNvPr>
          <p:cNvSpPr>
            <a:spLocks noGrp="1" noRot="1" noChangeAspect="1" noChangeArrowheads="1" noTextEdit="1"/>
          </p:cNvSpPr>
          <p:nvPr>
            <p:ph type="sldImg"/>
          </p:nvPr>
        </p:nvSpPr>
        <p:spPr/>
      </p:sp>
      <p:sp>
        <p:nvSpPr>
          <p:cNvPr id="24580" name="Rectangle 3">
            <a:extLst>
              <a:ext uri="{FF2B5EF4-FFF2-40B4-BE49-F238E27FC236}">
                <a16:creationId xmlns:a16="http://schemas.microsoft.com/office/drawing/2014/main" id="{D3F3B7A7-6AA7-4FAB-96DE-0994172B0F51}"/>
              </a:ext>
            </a:extLst>
          </p:cNvPr>
          <p:cNvSpPr>
            <a:spLocks noGrp="1" noChangeArrowheads="1"/>
          </p:cNvSpPr>
          <p:nvPr>
            <p:ph type="body" idx="1"/>
          </p:nvPr>
        </p:nvSpPr>
        <p:spPr>
          <a:noFill/>
        </p:spPr>
        <p:txBody>
          <a:bodyPr anchor="t"/>
          <a:lstStyle/>
          <a:p>
            <a:pPr eaLnBrk="1" hangingPunct="1"/>
            <a:r>
              <a:rPr lang="zh-CN" altLang="en-US" sz="1600">
                <a:solidFill>
                  <a:srgbClr val="333399"/>
                </a:solidFill>
                <a:latin typeface="Arial" panose="020B0604020202020204" pitchFamily="34" charset="0"/>
              </a:rPr>
              <a:t>科学实例：</a:t>
            </a:r>
            <a:r>
              <a:rPr lang="en-US" altLang="zh-CN" sz="1600">
                <a:solidFill>
                  <a:srgbClr val="333399"/>
                </a:solidFill>
                <a:latin typeface="Arial" panose="020B0604020202020204" pitchFamily="34" charset="0"/>
              </a:rPr>
              <a:t>1</a:t>
            </a:r>
            <a:r>
              <a:rPr lang="zh-CN" altLang="en-US" sz="1600">
                <a:solidFill>
                  <a:srgbClr val="333399"/>
                </a:solidFill>
                <a:latin typeface="Arial" panose="020B0604020202020204" pitchFamily="34" charset="0"/>
              </a:rPr>
              <a:t>）回答了哪些问题可以计算、哪些不可计算；计算模型（一种数学机器）是什么样的。</a:t>
            </a:r>
          </a:p>
          <a:p>
            <a:pPr eaLnBrk="1" hangingPunct="1"/>
            <a:r>
              <a:rPr lang="zh-CN" altLang="en-US" sz="1600">
                <a:solidFill>
                  <a:srgbClr val="333399"/>
                </a:solidFill>
                <a:latin typeface="Arial" panose="020B0604020202020204" pitchFamily="34" charset="0"/>
              </a:rPr>
              <a:t>	       </a:t>
            </a:r>
            <a:r>
              <a:rPr lang="en-US" altLang="zh-CN" sz="1600">
                <a:solidFill>
                  <a:srgbClr val="333399"/>
                </a:solidFill>
                <a:latin typeface="Arial" panose="020B0604020202020204" pitchFamily="34" charset="0"/>
              </a:rPr>
              <a:t>2</a:t>
            </a:r>
            <a:r>
              <a:rPr lang="zh-CN" altLang="en-US" sz="1600">
                <a:solidFill>
                  <a:srgbClr val="333399"/>
                </a:solidFill>
                <a:latin typeface="Arial" panose="020B0604020202020204" pitchFamily="34" charset="0"/>
              </a:rPr>
              <a:t>）布尔代数为开关电路设计提供了理论基础；</a:t>
            </a:r>
          </a:p>
          <a:p>
            <a:pPr eaLnBrk="1" hangingPunct="1"/>
            <a:r>
              <a:rPr lang="zh-CN" altLang="en-US" sz="1600">
                <a:solidFill>
                  <a:srgbClr val="333399"/>
                </a:solidFill>
                <a:latin typeface="Arial" panose="020B0604020202020204" pitchFamily="34" charset="0"/>
              </a:rPr>
              <a:t>技术实例：程序设计技术、各种硬件技术、并行处理技术等</a:t>
            </a:r>
          </a:p>
          <a:p>
            <a:pPr eaLnBrk="1" hangingPunct="1"/>
            <a:endParaRPr lang="zh-CN" altLang="en-US" sz="1600">
              <a:solidFill>
                <a:srgbClr val="333399"/>
              </a:solidFill>
              <a:latin typeface="Arial" panose="020B0604020202020204" pitchFamily="34" charset="0"/>
            </a:endParaRPr>
          </a:p>
          <a:p>
            <a:pPr eaLnBrk="1" hangingPunct="1"/>
            <a:r>
              <a:rPr lang="zh-CN" altLang="en-US"/>
              <a:t>在</a:t>
            </a:r>
            <a:r>
              <a:rPr lang="en-US" altLang="zh-CN"/>
              <a:t>60</a:t>
            </a:r>
            <a:r>
              <a:rPr lang="zh-CN" altLang="en-US"/>
              <a:t>年代的中国，如果一个大学生不懂工农业常识，例如混淆了韭菜麦子，可能会受到讥笑。本来，闻道有先后，树业有专工。要求一个领域的人理解另一个领域的知识是有些过分。在今天，如果一个计算机科学的硕士或博士不知道什么是不可判定问题，什么是停机问题，为什么停机问题不可解，什么是</a:t>
            </a:r>
            <a:r>
              <a:rPr lang="en-US" altLang="zh-CN"/>
              <a:t>NP=?P</a:t>
            </a:r>
            <a:r>
              <a:rPr lang="zh-CN" altLang="en-US"/>
              <a:t>问题，也有可能会受到讥笑。因为这些问题对于计算机科学而言，太基本、太重要了，它们都属于一门称为可计算理论的学科。是计算机科学研究人员应具备的修养型知识。</a:t>
            </a:r>
          </a:p>
          <a:p>
            <a:pPr eaLnBrk="1" hangingPunct="1"/>
            <a:r>
              <a:rPr lang="zh-CN" altLang="en-US"/>
              <a:t>可计算性理论简介：可计算性：什么问题是可计算的，什么是不可计算的</a:t>
            </a:r>
          </a:p>
          <a:p>
            <a:pPr eaLnBrk="1" hangingPunct="1"/>
            <a:r>
              <a:rPr lang="en-US" altLang="zh-CN"/>
              <a:t>    </a:t>
            </a:r>
            <a:r>
              <a:rPr lang="zh-CN" altLang="en-US"/>
              <a:t>可计算理论是关于计算机械本身的数学理论。</a:t>
            </a:r>
            <a:r>
              <a:rPr lang="en-US" altLang="zh-CN"/>
              <a:t>20</a:t>
            </a:r>
            <a:r>
              <a:rPr lang="zh-CN" altLang="en-US"/>
              <a:t>世纪前，计算机械总是”算计”别的对象，很少”算计”自己。</a:t>
            </a:r>
            <a:r>
              <a:rPr lang="en-US" altLang="zh-CN"/>
              <a:t>20</a:t>
            </a:r>
            <a:r>
              <a:rPr lang="zh-CN" altLang="en-US"/>
              <a:t>世纪 </a:t>
            </a:r>
            <a:r>
              <a:rPr lang="en-US" altLang="zh-CN"/>
              <a:t>30</a:t>
            </a:r>
            <a:r>
              <a:rPr lang="zh-CN" altLang="en-US"/>
              <a:t>年代，为了要解决一个基础问题，即是否有存在不可判定问题，数理逻辑 学家提出了几种不同的（后来证明是彼此等价的）关于算法的定义，从而建立了可计算性理论。</a:t>
            </a:r>
            <a:br>
              <a:rPr lang="zh-CN" altLang="en-US"/>
            </a:br>
            <a:r>
              <a:rPr lang="zh-CN" altLang="en-US"/>
              <a:t>科学家令计算机械 自己”算计”自己，奇迹出现了。图灵用对角线方法，把图灵机自己编码，搅进其自己的计算对象中，证明了停机问题不可解。在一定程度上说明了计算机（程序）的能力有限性。</a:t>
            </a:r>
          </a:p>
          <a:p>
            <a:pPr eaLnBrk="1" hangingPunct="1"/>
            <a:r>
              <a:rPr lang="zh-CN" altLang="en-US"/>
              <a:t>    </a:t>
            </a:r>
            <a:r>
              <a:rPr lang="en-US" altLang="zh-CN"/>
              <a:t>30</a:t>
            </a:r>
            <a:r>
              <a:rPr lang="zh-CN" altLang="en-US"/>
              <a:t>年代前期，</a:t>
            </a:r>
            <a:r>
              <a:rPr lang="en-US" altLang="zh-CN"/>
              <a:t>K.</a:t>
            </a:r>
            <a:r>
              <a:rPr lang="zh-CN" altLang="en-US"/>
              <a:t>哥德尔和</a:t>
            </a:r>
            <a:r>
              <a:rPr lang="en-US" altLang="zh-CN"/>
              <a:t>S.C.</a:t>
            </a:r>
            <a:r>
              <a:rPr lang="zh-CN" altLang="en-US"/>
              <a:t>克林尼等人创立了递归函数论， 将数论函数的算法可计算性描述为递归性。</a:t>
            </a:r>
            <a:r>
              <a:rPr lang="en-US" altLang="zh-CN"/>
              <a:t>30</a:t>
            </a:r>
            <a:r>
              <a:rPr lang="zh-CN" altLang="en-US"/>
              <a:t>年代中期， </a:t>
            </a:r>
            <a:r>
              <a:rPr lang="en-US" altLang="zh-CN"/>
              <a:t>A.M.</a:t>
            </a:r>
            <a:r>
              <a:rPr lang="zh-CN" altLang="en-US"/>
              <a:t>图灵和</a:t>
            </a:r>
            <a:r>
              <a:rPr lang="en-US" altLang="zh-CN"/>
              <a:t>E.L.</a:t>
            </a:r>
            <a:r>
              <a:rPr lang="zh-CN" altLang="en-US"/>
              <a:t>波斯特彼此独立地提出了理想计算机的 概念，将问题的算法可解性描述为在具有严格定义的理想计算机上的可解性。</a:t>
            </a:r>
            <a:r>
              <a:rPr lang="en-US" altLang="zh-CN"/>
              <a:t>30</a:t>
            </a:r>
            <a:r>
              <a:rPr lang="zh-CN" altLang="en-US"/>
              <a:t>年代发展起来的算法理论，对 在</a:t>
            </a:r>
            <a:r>
              <a:rPr lang="en-US" altLang="zh-CN"/>
              <a:t>40</a:t>
            </a:r>
            <a:r>
              <a:rPr lang="zh-CN" altLang="en-US"/>
              <a:t>年代后期出现的存储程序型计算机的设计思想是有影响的。图灵提出的理想计算机（称为图灵机）中的一 种通用机就是存储程序型的。</a:t>
            </a:r>
          </a:p>
          <a:p>
            <a:pPr eaLnBrk="1" hangingPunct="1"/>
            <a:r>
              <a:rPr lang="zh-CN" altLang="en-US"/>
              <a:t>    可计算理论主要内容有：自动机论与形式语言理论</a:t>
            </a:r>
            <a:r>
              <a:rPr lang="en-US" altLang="zh-CN"/>
              <a:t>;</a:t>
            </a:r>
            <a:r>
              <a:rPr lang="zh-CN" altLang="en-US"/>
              <a:t>程序理论</a:t>
            </a:r>
            <a:r>
              <a:rPr lang="en-US" altLang="zh-CN"/>
              <a:t>(</a:t>
            </a:r>
            <a:r>
              <a:rPr lang="zh-CN" altLang="en-US"/>
              <a:t>包括程序正确性证明、程 序验证等</a:t>
            </a:r>
            <a:r>
              <a:rPr lang="en-US" altLang="zh-CN"/>
              <a:t>);</a:t>
            </a:r>
            <a:r>
              <a:rPr lang="zh-CN" altLang="en-US"/>
              <a:t>形式语义学；算法分析和计算复杂性理 论。自动机理论和形式语言理论是</a:t>
            </a:r>
            <a:r>
              <a:rPr lang="en-US" altLang="zh-CN"/>
              <a:t>50</a:t>
            </a:r>
            <a:r>
              <a:rPr lang="zh-CN" altLang="en-US"/>
              <a:t>年 代发展起来的。前者的历史还可以上溯到</a:t>
            </a:r>
            <a:r>
              <a:rPr lang="en-US" altLang="zh-CN"/>
              <a:t>30</a:t>
            </a:r>
            <a:r>
              <a:rPr lang="zh-CN" altLang="en-US"/>
              <a:t>年代，因为图灵机就是一类自动机</a:t>
            </a:r>
            <a:r>
              <a:rPr lang="en-US" altLang="zh-CN"/>
              <a:t>(</a:t>
            </a:r>
            <a:r>
              <a:rPr lang="zh-CN" altLang="en-US"/>
              <a:t>无限自动机</a:t>
            </a:r>
            <a:r>
              <a:rPr lang="en-US" altLang="zh-CN"/>
              <a:t>)</a:t>
            </a:r>
            <a:r>
              <a:rPr lang="zh-CN" altLang="en-US"/>
              <a:t>。</a:t>
            </a:r>
            <a:r>
              <a:rPr lang="en-US" altLang="zh-CN"/>
              <a:t>50</a:t>
            </a:r>
            <a:r>
              <a:rPr lang="zh-CN" altLang="en-US"/>
              <a:t>年代以来一些 学者开始考虑与现实的计算机更相似的理想计算机，</a:t>
            </a:r>
            <a:r>
              <a:rPr lang="en-US" altLang="zh-CN"/>
              <a:t>J. </a:t>
            </a:r>
            <a:r>
              <a:rPr lang="zh-CN" altLang="en-US"/>
              <a:t>诺伊曼在</a:t>
            </a:r>
            <a:r>
              <a:rPr lang="en-US" altLang="zh-CN"/>
              <a:t>50</a:t>
            </a:r>
            <a:r>
              <a:rPr lang="zh-CN" altLang="en-US"/>
              <a:t>年代初提出了有自繁殖功能的计算机的概念。</a:t>
            </a:r>
          </a:p>
          <a:p>
            <a:pPr eaLnBrk="1" hangingPunct="1"/>
            <a:r>
              <a:rPr lang="zh-CN" altLang="en-US"/>
              <a:t>王浩在</a:t>
            </a:r>
            <a:r>
              <a:rPr lang="en-US" altLang="zh-CN"/>
              <a:t>50</a:t>
            </a:r>
            <a:r>
              <a:rPr lang="zh-CN" altLang="en-US"/>
              <a:t>年代中期提出了一种图灵机的变种，这是一种 比原来的图灵机更接近现实机器的机器。他还提出一种 存储带上的内容不能清除的机器，并证明这种机器是与图灵机等价的。</a:t>
            </a:r>
          </a:p>
          <a:p>
            <a:pPr eaLnBrk="1" hangingPunct="1"/>
            <a:r>
              <a:rPr lang="zh-CN" altLang="en-US"/>
              <a:t>    </a:t>
            </a:r>
            <a:r>
              <a:rPr lang="en-US" altLang="zh-CN"/>
              <a:t>60</a:t>
            </a:r>
            <a:r>
              <a:rPr lang="zh-CN" altLang="en-US"/>
              <a:t>年代前期，又有人提出具有随机存取 存储器的计算机（简称</a:t>
            </a:r>
            <a:r>
              <a:rPr lang="en-US" altLang="zh-CN"/>
              <a:t>RAM</a:t>
            </a:r>
            <a:r>
              <a:rPr lang="zh-CN" altLang="en-US"/>
              <a:t>）以及多带图灵机等。 形式语言理论 导源于数理语言学中的乔姆斯基理 论。在这种理论中</a:t>
            </a:r>
            <a:r>
              <a:rPr lang="en-US" altLang="zh-CN"/>
              <a:t>,</a:t>
            </a:r>
            <a:r>
              <a:rPr lang="zh-CN" altLang="en-US"/>
              <a:t>形式语言分为四种</a:t>
            </a:r>
            <a:r>
              <a:rPr lang="en-US" altLang="zh-CN"/>
              <a:t>:①0</a:t>
            </a:r>
            <a:r>
              <a:rPr lang="zh-CN" altLang="en-US"/>
              <a:t>型语言；②</a:t>
            </a:r>
            <a:r>
              <a:rPr lang="en-US" altLang="zh-CN"/>
              <a:t>1 </a:t>
            </a:r>
            <a:r>
              <a:rPr lang="zh-CN" altLang="en-US"/>
              <a:t>型语言</a:t>
            </a:r>
            <a:r>
              <a:rPr lang="en-US" altLang="zh-CN"/>
              <a:t>;③2</a:t>
            </a:r>
            <a:r>
              <a:rPr lang="zh-CN" altLang="en-US"/>
              <a:t>型语言</a:t>
            </a:r>
            <a:r>
              <a:rPr lang="en-US" altLang="zh-CN"/>
              <a:t>;④3</a:t>
            </a:r>
            <a:r>
              <a:rPr lang="zh-CN" altLang="en-US"/>
              <a:t>型语言。相应地存在着</a:t>
            </a:r>
            <a:r>
              <a:rPr lang="en-US" altLang="zh-CN"/>
              <a:t>0</a:t>
            </a:r>
            <a:r>
              <a:rPr lang="zh-CN" altLang="en-US"/>
              <a:t>型、</a:t>
            </a:r>
            <a:r>
              <a:rPr lang="en-US" altLang="zh-CN"/>
              <a:t>1</a:t>
            </a:r>
            <a:r>
              <a:rPr lang="zh-CN" altLang="en-US"/>
              <a:t>型、 </a:t>
            </a:r>
            <a:r>
              <a:rPr lang="en-US" altLang="zh-CN"/>
              <a:t>2 </a:t>
            </a:r>
            <a:r>
              <a:rPr lang="zh-CN" altLang="en-US"/>
              <a:t>型、</a:t>
            </a:r>
            <a:r>
              <a:rPr lang="en-US" altLang="zh-CN"/>
              <a:t>3</a:t>
            </a:r>
            <a:r>
              <a:rPr lang="zh-CN" altLang="en-US"/>
              <a:t>型四种形式文法。</a:t>
            </a:r>
            <a:r>
              <a:rPr lang="en-US" altLang="zh-CN"/>
              <a:t>1</a:t>
            </a:r>
            <a:r>
              <a:rPr lang="zh-CN" altLang="en-US"/>
              <a:t>型语言又名上下文有关语言， </a:t>
            </a:r>
            <a:r>
              <a:rPr lang="en-US" altLang="zh-CN"/>
              <a:t>2</a:t>
            </a:r>
            <a:r>
              <a:rPr lang="zh-CN" altLang="en-US"/>
              <a:t>型语言又名上下文无关语言，</a:t>
            </a:r>
            <a:r>
              <a:rPr lang="en-US" altLang="zh-CN"/>
              <a:t>3</a:t>
            </a:r>
            <a:r>
              <a:rPr lang="zh-CN" altLang="en-US"/>
              <a:t>型语言又名正则语言。其中</a:t>
            </a:r>
            <a:r>
              <a:rPr lang="en-US" altLang="zh-CN"/>
              <a:t>2</a:t>
            </a:r>
            <a:r>
              <a:rPr lang="zh-CN" altLang="en-US"/>
              <a:t>型语言最受人注意。</a:t>
            </a:r>
            <a:r>
              <a:rPr lang="en-US" altLang="zh-CN"/>
              <a:t>60</a:t>
            </a:r>
            <a:r>
              <a:rPr lang="zh-CN" altLang="en-US"/>
              <a:t>年代中期</a:t>
            </a:r>
            <a:r>
              <a:rPr lang="en-US" altLang="zh-CN"/>
              <a:t>,</a:t>
            </a:r>
            <a:r>
              <a:rPr lang="zh-CN" altLang="en-US"/>
              <a:t>还发现了这四类 语言与四类自动机之间的对应关系（见表形式语言与自 动机的关系） 在上表中，左边所列的语言恰好是右边与之对应的自动机所能识别的语言（见形式语言理论）。 程序设计理论 包括程序正确性证明和程序验证， 它的一些基本概念和方法是</a:t>
            </a:r>
            <a:r>
              <a:rPr lang="en-US" altLang="zh-CN"/>
              <a:t>40</a:t>
            </a:r>
            <a:r>
              <a:rPr lang="zh-CN" altLang="en-US"/>
              <a:t>年代后期诺伊曼和图灵等 人提出的。诺伊曼等在一篇论文中提出借助于证明来验证程序正确性的方法。</a:t>
            </a:r>
          </a:p>
          <a:p>
            <a:pPr eaLnBrk="1" hangingPunct="1"/>
            <a:r>
              <a:rPr lang="zh-CN" altLang="en-US"/>
              <a:t>    </a:t>
            </a:r>
            <a:r>
              <a:rPr lang="en-US" altLang="zh-CN"/>
              <a:t>J.T.</a:t>
            </a:r>
            <a:r>
              <a:rPr lang="zh-CN" altLang="en-US"/>
              <a:t>施瓦兹和 </a:t>
            </a:r>
            <a:r>
              <a:rPr lang="en-US" altLang="zh-CN"/>
              <a:t>M.</a:t>
            </a:r>
            <a:r>
              <a:rPr lang="zh-CN" altLang="en-US"/>
              <a:t>戴维斯</a:t>
            </a:r>
            <a:r>
              <a:rPr lang="en-US" altLang="zh-CN"/>
              <a:t>70</a:t>
            </a:r>
            <a:r>
              <a:rPr lang="zh-CN" altLang="en-US"/>
              <a:t>年代后期提出了一种他们称之为</a:t>
            </a:r>
            <a:r>
              <a:rPr lang="en-US" altLang="zh-CN"/>
              <a:t>"</a:t>
            </a:r>
            <a:r>
              <a:rPr lang="zh-CN" altLang="en-US"/>
              <a:t>正确程序 技术</a:t>
            </a:r>
            <a:r>
              <a:rPr lang="en-US" altLang="zh-CN"/>
              <a:t>"</a:t>
            </a:r>
            <a:r>
              <a:rPr lang="zh-CN" altLang="en-US"/>
              <a:t>的软件技术。这种方法是先选定成千种基本程序模块，并借助已知的各种验证方法（包括程序正确性证 明）来保证这些基本程序的正确性。然后再提出一组能 保持正确性的程序组合规则。这样，就可以通过不断的 组合，生成各种各样的程序。</a:t>
            </a:r>
          </a:p>
          <a:p>
            <a:pPr eaLnBrk="1" hangingPunct="1"/>
            <a:r>
              <a:rPr lang="zh-CN" altLang="en-US"/>
              <a:t>    有人指出，程序正确性证明技术所发展出来的</a:t>
            </a:r>
            <a:r>
              <a:rPr lang="en-US" altLang="zh-CN"/>
              <a:t>"</a:t>
            </a:r>
            <a:r>
              <a:rPr lang="zh-CN" altLang="en-US"/>
              <a:t>循 环不变式</a:t>
            </a:r>
            <a:r>
              <a:rPr lang="en-US" altLang="zh-CN"/>
              <a:t>"</a:t>
            </a:r>
            <a:r>
              <a:rPr lang="zh-CN" altLang="en-US"/>
              <a:t>，即一个程序中的某一循环的入口或出口点 上所附的谓词，有些文献中称作</a:t>
            </a:r>
            <a:r>
              <a:rPr lang="en-US" altLang="zh-CN"/>
              <a:t>"</a:t>
            </a:r>
            <a:r>
              <a:rPr lang="zh-CN" altLang="en-US"/>
              <a:t>归纳断言</a:t>
            </a:r>
            <a:r>
              <a:rPr lang="en-US" altLang="zh-CN"/>
              <a:t>"</a:t>
            </a:r>
            <a:r>
              <a:rPr lang="zh-CN" altLang="en-US"/>
              <a:t>，可以用来供程序研究用。也就是说，不像过去那样，对一个给 定的程序找出其若干个循环不变式，然后借助这些不变 式来证明这个程序的正确性；而是在编制这个程序之前， 根据对这一程序的要求，找出若干个循环不变式，然后根据这些不变式来生成这个程序。 自动程序设计的概念也是从</a:t>
            </a:r>
            <a:r>
              <a:rPr lang="en-US" altLang="zh-CN"/>
              <a:t>40</a:t>
            </a:r>
            <a:r>
              <a:rPr lang="zh-CN" altLang="en-US"/>
              <a:t>年代提出的。</a:t>
            </a:r>
          </a:p>
          <a:p>
            <a:pPr eaLnBrk="1" hangingPunct="1"/>
            <a:r>
              <a:rPr lang="zh-CN" altLang="en-US"/>
              <a:t>    </a:t>
            </a:r>
            <a:r>
              <a:rPr lang="en-US" altLang="zh-CN"/>
              <a:t>1969</a:t>
            </a:r>
            <a:r>
              <a:rPr lang="zh-CN" altLang="en-US"/>
              <a:t>年又有人独立地提出了这一想法。 程序语言的形式语法的研究，从</a:t>
            </a:r>
            <a:r>
              <a:rPr lang="en-US" altLang="zh-CN"/>
              <a:t>50</a:t>
            </a:r>
            <a:r>
              <a:rPr lang="zh-CN" altLang="en-US"/>
              <a:t>年代中期起有了较大的发展。而形式语义的研究自</a:t>
            </a:r>
            <a:r>
              <a:rPr lang="en-US" altLang="zh-CN"/>
              <a:t>60</a:t>
            </a:r>
            <a:r>
              <a:rPr lang="zh-CN" altLang="en-US"/>
              <a:t>年代以来虽有不少 研究工作者从事这方面的工作，提出几种不同的语义理 论，主要是操作语义学、指称语义学或称数学语义学、 公理语义学和代数语义学，但仍没有一种公认在软件技术中够用的形式语义学，因而需要提出一种更适于用到 实际计算中的新的语义学。 在程序正确性证明和形式语义学中应用的程序逻辑， 是</a:t>
            </a:r>
            <a:r>
              <a:rPr lang="en-US" altLang="zh-CN"/>
              <a:t>60</a:t>
            </a:r>
            <a:r>
              <a:rPr lang="zh-CN" altLang="en-US"/>
              <a:t>年代末发展起来的。</a:t>
            </a:r>
          </a:p>
          <a:p>
            <a:pPr eaLnBrk="1" hangingPunct="1"/>
            <a:r>
              <a:rPr lang="zh-CN" altLang="en-US"/>
              <a:t>    这是谓词逻辑的一种扩充。原来的谓词逻辑中是没有时间概念的，所考虑的推理关系 是在同一时间里的关系。程序是一种过程，一个程序的 输入谓词与输出谓词之间的逻辑关系就不是同一时间里 的关系。因此，在有关程序性质的推理中，原来的谓词逻辑不够用，需要有一种新的逻辑。 </a:t>
            </a:r>
            <a:r>
              <a:rPr lang="en-US" altLang="zh-CN"/>
              <a:t>60</a:t>
            </a:r>
            <a:r>
              <a:rPr lang="zh-CN" altLang="en-US"/>
              <a:t>年代末，</a:t>
            </a:r>
            <a:r>
              <a:rPr lang="en-US" altLang="zh-CN"/>
              <a:t>E.</a:t>
            </a:r>
            <a:r>
              <a:rPr lang="zh-CN" altLang="en-US"/>
              <a:t>恩格勒等人创立了算法逻辑。</a:t>
            </a:r>
            <a:r>
              <a:rPr lang="en-US" altLang="zh-CN"/>
              <a:t>C.A.R. </a:t>
            </a:r>
            <a:r>
              <a:rPr lang="zh-CN" altLang="en-US"/>
              <a:t>霍尔也创立了一种程序逻辑。这种逻辑是在原来的逻辑上增加一个程序算子而得到的。</a:t>
            </a:r>
          </a:p>
          <a:p>
            <a:pPr eaLnBrk="1" hangingPunct="1"/>
            <a:r>
              <a:rPr lang="zh-CN" altLang="en-US"/>
              <a:t>    算法分析和计算复杂性理论 关于算法的复杂性的 研究。关于这一领域的名称曾有争论。一般认为，各类具体算法的复杂性的研究称作算法分析，而一般算法复 杂性的研究称作计算复杂性理论。计算复杂性理论原是 可计算理论的一支，是以各种可计算函数</a:t>
            </a:r>
            <a:r>
              <a:rPr lang="en-US" altLang="zh-CN"/>
              <a:t>(</a:t>
            </a:r>
            <a:r>
              <a:rPr lang="zh-CN" altLang="en-US"/>
              <a:t>即递归函数</a:t>
            </a:r>
            <a:r>
              <a:rPr lang="en-US" altLang="zh-CN"/>
              <a:t>) </a:t>
            </a:r>
            <a:r>
              <a:rPr lang="zh-CN" altLang="en-US"/>
              <a:t>的计算复杂性（在早期称作</a:t>
            </a:r>
            <a:r>
              <a:rPr lang="en-US" altLang="zh-CN"/>
              <a:t>"</a:t>
            </a:r>
            <a:r>
              <a:rPr lang="zh-CN" altLang="en-US"/>
              <a:t>计算难度</a:t>
            </a:r>
            <a:r>
              <a:rPr lang="en-US" altLang="zh-CN"/>
              <a:t>"</a:t>
            </a:r>
            <a:r>
              <a:rPr lang="zh-CN" altLang="en-US"/>
              <a:t>）为其研究对象的。可计算性分为理论可计算性和实际可计算性两种。 作为可计算性理论一支的计算复杂性理论，是以前者的 复杂程度为其研究对象的；而作为计算机科学一个领域 的复杂性理论，则是以后者的复杂程度为其研究对象的。</a:t>
            </a:r>
          </a:p>
          <a:p>
            <a:pPr eaLnBrk="1" hangingPunct="1"/>
            <a:r>
              <a:rPr lang="zh-CN" altLang="en-US"/>
              <a:t>    这一分支的基本问题是要弄清楚实际可计算函数类的结构和一些性质。实际可计算性是一个直观的概念。 如何对这一概念进行精确的描述，是一个并不容易的问 题。</a:t>
            </a:r>
            <a:r>
              <a:rPr lang="en-US" altLang="zh-CN"/>
              <a:t>60</a:t>
            </a:r>
            <a:r>
              <a:rPr lang="zh-CN" altLang="en-US"/>
              <a:t>年代中期以来，有关的研究工作者一般是以计算时间多项式有界的函数作为实际可计算的函数。这实际 上是一个论题，而不是一个可以在数学中加以证明或否 证的命题。有人指出，在有关的多项式次数较高时，很难说是实际可计算的。</a:t>
            </a:r>
          </a:p>
          <a:p>
            <a:pPr eaLnBrk="1" hangingPunct="1"/>
            <a:r>
              <a:rPr lang="zh-CN" altLang="en-US"/>
              <a:t>    另一个带根本性的问题是：确定性机器与非确定性机器的解题能力的比较问题。人们早已知道，确定性图 灵机与非确定性图灵机的解题能力是相等的。因为非确 定性机器虽比确定性机器效率高，而如果计算时间没有 限制，则确定性机器总可以用穷举的方法来模拟非确定性机器。因此，二者的解题能力是一样的。但在计算时 间多项式有界时，二者的解题能力是否相等，这就是有 名的</a:t>
            </a:r>
            <a:r>
              <a:rPr lang="en-US" altLang="zh-CN"/>
              <a:t>P=? NP</a:t>
            </a:r>
            <a:r>
              <a:rPr lang="zh-CN" altLang="en-US"/>
              <a:t>问题。 关于计算和算法（包括程序）的研究，对串行计算的性质研究较多，而对并行计算性质的研究则还很不够 （特别是对异步的并行计算更是如此）。因此，关于并 行计算的研究很可能将成为计算机理论的研究重点。 　　　　　　　　　　　　　　　</a:t>
            </a:r>
          </a:p>
          <a:p>
            <a:pPr eaLnBrk="1" hangingPunct="1"/>
            <a:r>
              <a:rPr lang="zh-CN" altLang="en-US"/>
              <a:t>    对于一个判定问题，如果能够编出一个程序</a:t>
            </a:r>
            <a:r>
              <a:rPr lang="en-US" altLang="zh-CN"/>
              <a:t>,</a:t>
            </a:r>
            <a:r>
              <a:rPr lang="zh-CN" altLang="en-US"/>
              <a:t>以域 中任意元素作为输入，当相应的个别问题的解答是肯定 的时候</a:t>
            </a:r>
            <a:r>
              <a:rPr lang="en-US" altLang="zh-CN"/>
              <a:t>, </a:t>
            </a:r>
            <a:r>
              <a:rPr lang="zh-CN" altLang="en-US"/>
              <a:t>的执行将终止并输出</a:t>
            </a:r>
            <a:r>
              <a:rPr lang="en-US" altLang="zh-CN"/>
              <a:t>"</a:t>
            </a:r>
            <a:r>
              <a:rPr lang="zh-CN" altLang="en-US"/>
              <a:t>是</a:t>
            </a:r>
            <a:r>
              <a:rPr lang="en-US" altLang="zh-CN"/>
              <a:t>",</a:t>
            </a:r>
            <a:r>
              <a:rPr lang="zh-CN" altLang="en-US"/>
              <a:t>否则 的执行不 终止，就称该判定问题为半可判定的。可判定的问题总是半可判定的。集合是递归可枚举集的充分必要条件为 对应的判定问题是半可判定的。 图灵在</a:t>
            </a:r>
            <a:r>
              <a:rPr lang="en-US" altLang="zh-CN"/>
              <a:t>1936</a:t>
            </a:r>
            <a:r>
              <a:rPr lang="zh-CN" altLang="en-US"/>
              <a:t>年证明，图灵机的停机问题是不可判定 的，即不存在一个图灵机能够判定任意图灵机对于任意输入是否停机。图灵机的停机问题是半可判定的。图灵 机的停机问题是很重要的，由它可以推出计算机科学、 数学、逻辑学中的许多问题是不可判定的。</a:t>
            </a:r>
          </a:p>
        </p:txBody>
      </p:sp>
    </p:spTree>
  </p:cSld>
  <p:clrMapOvr>
    <a:overrideClrMapping bg1="lt1" tx1="dk1" bg2="lt2" tx2="dk2" accent1="accent1" accent2="accent2" accent3="accent3" accent4="accent4" accent5="accent5" accent6="accent6" hlink="hlink" folHlink="folHlink"/>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33794" name="Rectangle 7">
            <a:extLst>
              <a:ext uri="{FF2B5EF4-FFF2-40B4-BE49-F238E27FC236}">
                <a16:creationId xmlns:a16="http://schemas.microsoft.com/office/drawing/2014/main" id="{3248019A-AB76-45F8-8F7A-03374C47328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AFB5B25C-ACE9-4025-AED6-0B74F9B91E99}" type="slidenum">
              <a:rPr lang="zh-CN" altLang="en-US"/>
              <a:pPr algn="r" eaLnBrk="1" hangingPunct="1">
                <a:spcBef>
                  <a:spcPct val="0"/>
                </a:spcBef>
              </a:pPr>
              <a:t>21</a:t>
            </a:fld>
            <a:endParaRPr lang="en-US" altLang="zh-CN"/>
          </a:p>
        </p:txBody>
      </p:sp>
      <p:sp>
        <p:nvSpPr>
          <p:cNvPr id="33795" name="Rectangle 2">
            <a:extLst>
              <a:ext uri="{FF2B5EF4-FFF2-40B4-BE49-F238E27FC236}">
                <a16:creationId xmlns:a16="http://schemas.microsoft.com/office/drawing/2014/main" id="{6C333562-D050-4001-BA49-BF4A5126AE45}"/>
              </a:ext>
            </a:extLst>
          </p:cNvPr>
          <p:cNvSpPr>
            <a:spLocks noGrp="1" noRot="1" noChangeAspect="1" noChangeArrowheads="1" noTextEdit="1"/>
          </p:cNvSpPr>
          <p:nvPr>
            <p:ph type="sldImg"/>
          </p:nvPr>
        </p:nvSpPr>
        <p:spPr/>
      </p:sp>
      <p:sp>
        <p:nvSpPr>
          <p:cNvPr id="33796" name="Rectangle 3">
            <a:extLst>
              <a:ext uri="{FF2B5EF4-FFF2-40B4-BE49-F238E27FC236}">
                <a16:creationId xmlns:a16="http://schemas.microsoft.com/office/drawing/2014/main" id="{A4552015-2C12-45D5-942B-E8FBBA9369DF}"/>
              </a:ext>
            </a:extLst>
          </p:cNvPr>
          <p:cNvSpPr>
            <a:spLocks noGrp="1" noChangeArrowheads="1"/>
          </p:cNvSpPr>
          <p:nvPr>
            <p:ph type="body" idx="1"/>
          </p:nvPr>
        </p:nvSpPr>
        <p:spPr>
          <a:noFill/>
        </p:spPr>
        <p:txBody>
          <a:bodyPr anchor="t"/>
          <a:lstStyle/>
          <a:p>
            <a:pPr eaLnBrk="1" hangingPunct="1"/>
            <a:r>
              <a:rPr lang="zh-CN" altLang="en-US"/>
              <a:t>抽象思维：抓住问题的本质，快而准地找到问题的所在</a:t>
            </a:r>
          </a:p>
          <a:p>
            <a:pPr eaLnBrk="1" hangingPunct="1"/>
            <a:r>
              <a:rPr lang="zh-CN" altLang="en-US"/>
              <a:t>逻辑思维：有条不紊。处理问题一二三四下来</a:t>
            </a:r>
          </a:p>
          <a:p>
            <a:pPr eaLnBrk="1" hangingPunct="1"/>
            <a:endParaRPr lang="en-US" altLang="zh-CN"/>
          </a:p>
          <a:p>
            <a:pPr eaLnBrk="1" hangingPunct="1"/>
            <a:r>
              <a:rPr lang="zh-CN" altLang="en-US"/>
              <a:t>七桥问题：欧拉得出结论</a:t>
            </a:r>
            <a:r>
              <a:rPr lang="en-US" altLang="zh-CN"/>
              <a:t>——</a:t>
            </a:r>
            <a:r>
              <a:rPr lang="zh-CN" altLang="en-US"/>
              <a:t>不可能每座桥都走一遍，最后回到原来的位置。并且给出了所有能够一笔画出来的图形所应具有的条件，开创了图论的研究</a:t>
            </a:r>
          </a:p>
          <a:p>
            <a:pPr eaLnBrk="1" hangingPunct="1"/>
            <a:endParaRPr lang="zh-CN" altLang="en-US"/>
          </a:p>
          <a:p>
            <a:pPr eaLnBrk="1" hangingPunct="1"/>
            <a:r>
              <a:rPr lang="zh-CN" altLang="en-US"/>
              <a:t>让学生学会思维，学会做人，学会做一个高尚的、睿智的科学人。</a:t>
            </a:r>
          </a:p>
          <a:p>
            <a:pPr eaLnBrk="1" hangingPunct="1"/>
            <a:r>
              <a:rPr lang="zh-CN" altLang="en-US"/>
              <a:t>通过对典型问题的描述、分析和解决，向学生传授学科方法论的内容。</a:t>
            </a:r>
          </a:p>
        </p:txBody>
      </p:sp>
    </p:spTree>
  </p:cSld>
  <p:clrMapOvr>
    <a:overrideClrMapping bg1="lt1" tx1="dk1" bg2="lt2" tx2="dk2" accent1="accent1" accent2="accent2" accent3="accent3" accent4="accent4" accent5="accent5" accent6="accent6" hlink="hlink" folHlink="folHlink"/>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p:cSld>
    <p:bg bwMode="auto">
      <p:bgPr>
        <a:solidFill>
          <a:srgbClr val="FFFFFF"/>
        </a:solidFill>
        <a:effectLst/>
      </p:bgPr>
    </p:bg>
    <p:spTree>
      <p:nvGrpSpPr>
        <p:cNvPr id="1" name=""/>
        <p:cNvGrpSpPr/>
        <p:nvPr/>
      </p:nvGrpSpPr>
      <p:grpSpPr>
        <a:xfrm>
          <a:off x="0" y="0"/>
          <a:ext cx="0" cy="0"/>
          <a:chOff x="0" y="0"/>
          <a:chExt cx="0" cy="0"/>
        </a:xfrm>
      </p:grpSpPr>
      <p:sp>
        <p:nvSpPr>
          <p:cNvPr id="45058" name="Rectangle 7">
            <a:extLst>
              <a:ext uri="{FF2B5EF4-FFF2-40B4-BE49-F238E27FC236}">
                <a16:creationId xmlns:a16="http://schemas.microsoft.com/office/drawing/2014/main" id="{499E3F56-62DD-41E8-8249-A94B540A336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lgn="r" eaLnBrk="1" hangingPunct="1">
              <a:spcBef>
                <a:spcPct val="0"/>
              </a:spcBef>
            </a:pPr>
            <a:fld id="{9B2F3725-734A-4EF9-8A38-A6C57B142F5C}" type="slidenum">
              <a:rPr lang="zh-CN" altLang="en-US"/>
              <a:pPr algn="r" eaLnBrk="1" hangingPunct="1">
                <a:spcBef>
                  <a:spcPct val="0"/>
                </a:spcBef>
              </a:pPr>
              <a:t>31</a:t>
            </a:fld>
            <a:endParaRPr lang="en-US" altLang="zh-CN"/>
          </a:p>
        </p:txBody>
      </p:sp>
      <p:sp>
        <p:nvSpPr>
          <p:cNvPr id="45059" name="Rectangle 2">
            <a:extLst>
              <a:ext uri="{FF2B5EF4-FFF2-40B4-BE49-F238E27FC236}">
                <a16:creationId xmlns:a16="http://schemas.microsoft.com/office/drawing/2014/main" id="{E98692EB-BB27-446F-BE15-EC61DA385877}"/>
              </a:ext>
            </a:extLst>
          </p:cNvPr>
          <p:cNvSpPr>
            <a:spLocks noGrp="1" noRot="1" noChangeAspect="1" noChangeArrowheads="1" noTextEdit="1"/>
          </p:cNvSpPr>
          <p:nvPr>
            <p:ph type="sldImg"/>
          </p:nvPr>
        </p:nvSpPr>
        <p:spPr/>
      </p:sp>
      <p:sp>
        <p:nvSpPr>
          <p:cNvPr id="45060" name="Rectangle 3">
            <a:extLst>
              <a:ext uri="{FF2B5EF4-FFF2-40B4-BE49-F238E27FC236}">
                <a16:creationId xmlns:a16="http://schemas.microsoft.com/office/drawing/2014/main" id="{D87E9FBD-8595-4AEF-9673-4EE132241A84}"/>
              </a:ext>
            </a:extLst>
          </p:cNvPr>
          <p:cNvSpPr>
            <a:spLocks noGrp="1" noChangeArrowheads="1"/>
          </p:cNvSpPr>
          <p:nvPr>
            <p:ph type="body" idx="1"/>
          </p:nvPr>
        </p:nvSpPr>
        <p:spPr>
          <a:noFill/>
        </p:spPr>
        <p:txBody>
          <a:bodyPr anchor="t"/>
          <a:lstStyle/>
          <a:p>
            <a:pPr eaLnBrk="1" hangingPunct="1"/>
            <a:r>
              <a:rPr lang="zh-CN" altLang="en-US"/>
              <a:t>我记住我所看到的，</a:t>
            </a:r>
          </a:p>
        </p:txBody>
      </p:sp>
    </p:spTree>
  </p:cSld>
  <p:clrMapOvr>
    <a:overrideClrMapping bg1="lt1" tx1="dk1" bg2="lt2" tx2="dk2" accent1="accent1" accent2="accent2" accent3="accent3" accent4="accent4" accent5="accent5" accent6="accent6" hlink="hlink" folHlink="folHlink"/>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D7BB9E0-1928-4116-A805-ADD3AC7FA80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90EDF753-101A-4518-BE4F-F41D1CDB2BA3}"/>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5BBA2CA2-C8F9-4BA7-9589-99B97251D614}"/>
              </a:ext>
            </a:extLst>
          </p:cNvPr>
          <p:cNvSpPr>
            <a:spLocks noGrp="1" noChangeArrowheads="1"/>
          </p:cNvSpPr>
          <p:nvPr>
            <p:ph type="sldNum" sz="quarter" idx="12"/>
          </p:nvPr>
        </p:nvSpPr>
        <p:spPr>
          <a:ln/>
        </p:spPr>
        <p:txBody>
          <a:bodyPr/>
          <a:lstStyle>
            <a:lvl1pPr>
              <a:defRPr/>
            </a:lvl1pPr>
          </a:lstStyle>
          <a:p>
            <a:pPr>
              <a:defRPr/>
            </a:pPr>
            <a:fld id="{E78578DD-CED3-4448-80C0-C2E2D9E17D66}" type="slidenum">
              <a:rPr lang="zh-CN" altLang="en-US"/>
              <a:pPr>
                <a:defRPr/>
              </a:pPr>
              <a:t>‹#›</a:t>
            </a:fld>
            <a:endParaRPr lang="en-US" altLang="zh-CN"/>
          </a:p>
        </p:txBody>
      </p:sp>
    </p:spTree>
    <p:extLst>
      <p:ext uri="{BB962C8B-B14F-4D97-AF65-F5344CB8AC3E}">
        <p14:creationId xmlns:p14="http://schemas.microsoft.com/office/powerpoint/2010/main" val="2036780710"/>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10FDDF0-A993-48D0-9B67-7B750F956EB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CD1EB18-696E-4D89-BD28-0AD5D91130F8}"/>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3FF275AE-5D28-434E-B335-F296CA161316}"/>
              </a:ext>
            </a:extLst>
          </p:cNvPr>
          <p:cNvSpPr>
            <a:spLocks noGrp="1" noChangeArrowheads="1"/>
          </p:cNvSpPr>
          <p:nvPr>
            <p:ph type="sldNum" sz="quarter" idx="12"/>
          </p:nvPr>
        </p:nvSpPr>
        <p:spPr>
          <a:ln/>
        </p:spPr>
        <p:txBody>
          <a:bodyPr/>
          <a:lstStyle>
            <a:lvl1pPr>
              <a:defRPr/>
            </a:lvl1pPr>
          </a:lstStyle>
          <a:p>
            <a:pPr>
              <a:defRPr/>
            </a:pPr>
            <a:fld id="{17E1DCD0-2B09-4E05-A839-81391A5EB616}" type="slidenum">
              <a:rPr lang="zh-CN" altLang="en-US"/>
              <a:pPr>
                <a:defRPr/>
              </a:pPr>
              <a:t>‹#›</a:t>
            </a:fld>
            <a:endParaRPr lang="en-US" altLang="zh-CN"/>
          </a:p>
        </p:txBody>
      </p:sp>
    </p:spTree>
    <p:extLst>
      <p:ext uri="{BB962C8B-B14F-4D97-AF65-F5344CB8AC3E}">
        <p14:creationId xmlns:p14="http://schemas.microsoft.com/office/powerpoint/2010/main" val="3379916463"/>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48488" y="404813"/>
            <a:ext cx="2087562" cy="55260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85800" y="404813"/>
            <a:ext cx="6110288" cy="55260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41C9C57-6889-487C-BF9C-DFE0A347B8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FDE03B2-7734-4C74-A81B-7E6A433C2C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7A53B18E-E3D5-476E-994C-6892A8C5D552}"/>
              </a:ext>
            </a:extLst>
          </p:cNvPr>
          <p:cNvSpPr>
            <a:spLocks noGrp="1" noChangeArrowheads="1"/>
          </p:cNvSpPr>
          <p:nvPr>
            <p:ph type="sldNum" sz="quarter" idx="12"/>
          </p:nvPr>
        </p:nvSpPr>
        <p:spPr>
          <a:ln/>
        </p:spPr>
        <p:txBody>
          <a:bodyPr/>
          <a:lstStyle>
            <a:lvl1pPr>
              <a:defRPr/>
            </a:lvl1pPr>
          </a:lstStyle>
          <a:p>
            <a:pPr>
              <a:defRPr/>
            </a:pPr>
            <a:fld id="{901F3F14-9D0C-4098-B867-92E58452BEC4}" type="slidenum">
              <a:rPr lang="zh-CN" altLang="en-US"/>
              <a:pPr>
                <a:defRPr/>
              </a:pPr>
              <a:t>‹#›</a:t>
            </a:fld>
            <a:endParaRPr lang="en-US" altLang="zh-CN"/>
          </a:p>
        </p:txBody>
      </p:sp>
    </p:spTree>
    <p:extLst>
      <p:ext uri="{BB962C8B-B14F-4D97-AF65-F5344CB8AC3E}">
        <p14:creationId xmlns:p14="http://schemas.microsoft.com/office/powerpoint/2010/main" val="224543617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252D4469-1C8D-4FBA-9B2A-5DF4CD67711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6E2D1A6-3973-4D2C-886F-49ED0274DDC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7FF34FA-A1A5-46B3-B06C-1C76940144B6}"/>
              </a:ext>
            </a:extLst>
          </p:cNvPr>
          <p:cNvSpPr>
            <a:spLocks noGrp="1" noChangeArrowheads="1"/>
          </p:cNvSpPr>
          <p:nvPr>
            <p:ph type="sldNum" sz="quarter" idx="12"/>
          </p:nvPr>
        </p:nvSpPr>
        <p:spPr>
          <a:ln/>
        </p:spPr>
        <p:txBody>
          <a:bodyPr/>
          <a:lstStyle>
            <a:lvl1pPr>
              <a:defRPr/>
            </a:lvl1pPr>
          </a:lstStyle>
          <a:p>
            <a:pPr>
              <a:defRPr/>
            </a:pPr>
            <a:fld id="{6A76CE30-8A7B-407D-B701-B70A2BC19791}" type="slidenum">
              <a:rPr lang="zh-CN" altLang="en-US"/>
              <a:pPr>
                <a:defRPr/>
              </a:pPr>
              <a:t>‹#›</a:t>
            </a:fld>
            <a:endParaRPr lang="en-US" altLang="zh-CN"/>
          </a:p>
        </p:txBody>
      </p:sp>
    </p:spTree>
    <p:extLst>
      <p:ext uri="{BB962C8B-B14F-4D97-AF65-F5344CB8AC3E}">
        <p14:creationId xmlns:p14="http://schemas.microsoft.com/office/powerpoint/2010/main" val="1410638136"/>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A45FAA55-4B0B-4475-8C29-F739B11F260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0864C0C-D9BF-4440-A988-9C0FB3FD4F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26EC1E04-7992-4595-9191-DD656B298683}"/>
              </a:ext>
            </a:extLst>
          </p:cNvPr>
          <p:cNvSpPr>
            <a:spLocks noGrp="1" noChangeArrowheads="1"/>
          </p:cNvSpPr>
          <p:nvPr>
            <p:ph type="sldNum" sz="quarter" idx="12"/>
          </p:nvPr>
        </p:nvSpPr>
        <p:spPr>
          <a:ln/>
        </p:spPr>
        <p:txBody>
          <a:bodyPr/>
          <a:lstStyle>
            <a:lvl1pPr>
              <a:defRPr/>
            </a:lvl1pPr>
          </a:lstStyle>
          <a:p>
            <a:pPr>
              <a:defRPr/>
            </a:pPr>
            <a:fld id="{CD4AA9CD-BBBF-4AF6-B2C1-17FFEF56C151}" type="slidenum">
              <a:rPr lang="zh-CN" altLang="en-US"/>
              <a:pPr>
                <a:defRPr/>
              </a:pPr>
              <a:t>‹#›</a:t>
            </a:fld>
            <a:endParaRPr lang="en-US" altLang="zh-CN"/>
          </a:p>
        </p:txBody>
      </p:sp>
    </p:spTree>
    <p:extLst>
      <p:ext uri="{BB962C8B-B14F-4D97-AF65-F5344CB8AC3E}">
        <p14:creationId xmlns:p14="http://schemas.microsoft.com/office/powerpoint/2010/main" val="39538001"/>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858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319213"/>
            <a:ext cx="3810000" cy="46116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89FC8EB-18F0-4CE8-9DA5-8A98767420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AF2B328-CC0C-4C5D-BEF5-A4B469854CD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A813AA4D-454D-42E8-85BF-0F2C671D764F}"/>
              </a:ext>
            </a:extLst>
          </p:cNvPr>
          <p:cNvSpPr>
            <a:spLocks noGrp="1" noChangeArrowheads="1"/>
          </p:cNvSpPr>
          <p:nvPr>
            <p:ph type="sldNum" sz="quarter" idx="12"/>
          </p:nvPr>
        </p:nvSpPr>
        <p:spPr>
          <a:ln/>
        </p:spPr>
        <p:txBody>
          <a:bodyPr/>
          <a:lstStyle>
            <a:lvl1pPr>
              <a:defRPr/>
            </a:lvl1pPr>
          </a:lstStyle>
          <a:p>
            <a:pPr>
              <a:defRPr/>
            </a:pPr>
            <a:fld id="{4EE75238-AC44-4FA4-AB1A-94B18C36710D}" type="slidenum">
              <a:rPr lang="zh-CN" altLang="en-US"/>
              <a:pPr>
                <a:defRPr/>
              </a:pPr>
              <a:t>‹#›</a:t>
            </a:fld>
            <a:endParaRPr lang="en-US" altLang="zh-CN"/>
          </a:p>
        </p:txBody>
      </p:sp>
    </p:spTree>
    <p:extLst>
      <p:ext uri="{BB962C8B-B14F-4D97-AF65-F5344CB8AC3E}">
        <p14:creationId xmlns:p14="http://schemas.microsoft.com/office/powerpoint/2010/main" val="3051298843"/>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DEFD996A-E2E3-4113-91F5-D0A97C68C68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F0ACA95-FDB3-40A3-BF2D-018184A4996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323CBA54-59CD-43DD-80D4-D5EFADCDE4DA}"/>
              </a:ext>
            </a:extLst>
          </p:cNvPr>
          <p:cNvSpPr>
            <a:spLocks noGrp="1" noChangeArrowheads="1"/>
          </p:cNvSpPr>
          <p:nvPr>
            <p:ph type="sldNum" sz="quarter" idx="12"/>
          </p:nvPr>
        </p:nvSpPr>
        <p:spPr>
          <a:ln/>
        </p:spPr>
        <p:txBody>
          <a:bodyPr/>
          <a:lstStyle>
            <a:lvl1pPr>
              <a:defRPr/>
            </a:lvl1pPr>
          </a:lstStyle>
          <a:p>
            <a:pPr>
              <a:defRPr/>
            </a:pPr>
            <a:fld id="{38189550-33C4-47CC-B003-53884528F13A}" type="slidenum">
              <a:rPr lang="zh-CN" altLang="en-US"/>
              <a:pPr>
                <a:defRPr/>
              </a:pPr>
              <a:t>‹#›</a:t>
            </a:fld>
            <a:endParaRPr lang="en-US" altLang="zh-CN"/>
          </a:p>
        </p:txBody>
      </p:sp>
    </p:spTree>
    <p:extLst>
      <p:ext uri="{BB962C8B-B14F-4D97-AF65-F5344CB8AC3E}">
        <p14:creationId xmlns:p14="http://schemas.microsoft.com/office/powerpoint/2010/main" val="151052031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8259879-B219-4F6F-81C5-4DC3768767F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0A5AA16D-FA3D-4BFD-AD28-B20C0815D40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EEC244F0-C2A0-4446-8A04-EB9CC9955628}"/>
              </a:ext>
            </a:extLst>
          </p:cNvPr>
          <p:cNvSpPr>
            <a:spLocks noGrp="1" noChangeArrowheads="1"/>
          </p:cNvSpPr>
          <p:nvPr>
            <p:ph type="sldNum" sz="quarter" idx="12"/>
          </p:nvPr>
        </p:nvSpPr>
        <p:spPr>
          <a:ln/>
        </p:spPr>
        <p:txBody>
          <a:bodyPr/>
          <a:lstStyle>
            <a:lvl1pPr>
              <a:defRPr/>
            </a:lvl1pPr>
          </a:lstStyle>
          <a:p>
            <a:pPr>
              <a:defRPr/>
            </a:pPr>
            <a:fld id="{F8253B13-923C-4E7F-A383-608D49C4247C}" type="slidenum">
              <a:rPr lang="zh-CN" altLang="en-US"/>
              <a:pPr>
                <a:defRPr/>
              </a:pPr>
              <a:t>‹#›</a:t>
            </a:fld>
            <a:endParaRPr lang="en-US" altLang="zh-CN"/>
          </a:p>
        </p:txBody>
      </p:sp>
    </p:spTree>
    <p:extLst>
      <p:ext uri="{BB962C8B-B14F-4D97-AF65-F5344CB8AC3E}">
        <p14:creationId xmlns:p14="http://schemas.microsoft.com/office/powerpoint/2010/main" val="54097075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253B19FB-90C0-4318-BFF0-324A990E9E3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FC8A97A4-5F19-4FBA-987C-C593324A48D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0295E066-A4C0-4D42-AE5E-B35B0786CBC2}"/>
              </a:ext>
            </a:extLst>
          </p:cNvPr>
          <p:cNvSpPr>
            <a:spLocks noGrp="1" noChangeArrowheads="1"/>
          </p:cNvSpPr>
          <p:nvPr>
            <p:ph type="sldNum" sz="quarter" idx="12"/>
          </p:nvPr>
        </p:nvSpPr>
        <p:spPr>
          <a:ln/>
        </p:spPr>
        <p:txBody>
          <a:bodyPr/>
          <a:lstStyle>
            <a:lvl1pPr>
              <a:defRPr/>
            </a:lvl1pPr>
          </a:lstStyle>
          <a:p>
            <a:pPr>
              <a:defRPr/>
            </a:pPr>
            <a:fld id="{57EEEC80-D9F4-4673-A9F2-964120A5A840}" type="slidenum">
              <a:rPr lang="zh-CN" altLang="en-US"/>
              <a:pPr>
                <a:defRPr/>
              </a:pPr>
              <a:t>‹#›</a:t>
            </a:fld>
            <a:endParaRPr lang="en-US" altLang="zh-CN"/>
          </a:p>
        </p:txBody>
      </p:sp>
    </p:spTree>
    <p:extLst>
      <p:ext uri="{BB962C8B-B14F-4D97-AF65-F5344CB8AC3E}">
        <p14:creationId xmlns:p14="http://schemas.microsoft.com/office/powerpoint/2010/main" val="30139773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B2AF5C4-3A72-4BCD-827D-4F7D6C9310A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02413E8A-AB9B-4CB9-960D-2D96E3CF112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58DFDE5C-9A69-4BD3-BC03-BE563FFCEEB0}"/>
              </a:ext>
            </a:extLst>
          </p:cNvPr>
          <p:cNvSpPr>
            <a:spLocks noGrp="1" noChangeArrowheads="1"/>
          </p:cNvSpPr>
          <p:nvPr>
            <p:ph type="sldNum" sz="quarter" idx="12"/>
          </p:nvPr>
        </p:nvSpPr>
        <p:spPr>
          <a:ln/>
        </p:spPr>
        <p:txBody>
          <a:bodyPr/>
          <a:lstStyle>
            <a:lvl1pPr>
              <a:defRPr/>
            </a:lvl1pPr>
          </a:lstStyle>
          <a:p>
            <a:pPr>
              <a:defRPr/>
            </a:pPr>
            <a:fld id="{33EDC4FD-8E15-4F82-96AD-A13389AFD0EC}" type="slidenum">
              <a:rPr lang="zh-CN" altLang="en-US"/>
              <a:pPr>
                <a:defRPr/>
              </a:pPr>
              <a:t>‹#›</a:t>
            </a:fld>
            <a:endParaRPr lang="en-US" altLang="zh-CN"/>
          </a:p>
        </p:txBody>
      </p:sp>
    </p:spTree>
    <p:extLst>
      <p:ext uri="{BB962C8B-B14F-4D97-AF65-F5344CB8AC3E}">
        <p14:creationId xmlns:p14="http://schemas.microsoft.com/office/powerpoint/2010/main" val="1146875611"/>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57696880-0B51-4220-A209-8EA710320DF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1872595-A025-426F-9446-F34A2355D20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F19DD4C-B510-4017-BBAE-2BB0C0679762}"/>
              </a:ext>
            </a:extLst>
          </p:cNvPr>
          <p:cNvSpPr>
            <a:spLocks noGrp="1" noChangeArrowheads="1"/>
          </p:cNvSpPr>
          <p:nvPr>
            <p:ph type="sldNum" sz="quarter" idx="12"/>
          </p:nvPr>
        </p:nvSpPr>
        <p:spPr>
          <a:ln/>
        </p:spPr>
        <p:txBody>
          <a:bodyPr/>
          <a:lstStyle>
            <a:lvl1pPr>
              <a:defRPr/>
            </a:lvl1pPr>
          </a:lstStyle>
          <a:p>
            <a:pPr>
              <a:defRPr/>
            </a:pPr>
            <a:fld id="{BFACDB1E-77AE-491E-AFB9-CD7C06DA311C}" type="slidenum">
              <a:rPr lang="zh-CN" altLang="en-US"/>
              <a:pPr>
                <a:defRPr/>
              </a:pPr>
              <a:t>‹#›</a:t>
            </a:fld>
            <a:endParaRPr lang="en-US" altLang="zh-CN"/>
          </a:p>
        </p:txBody>
      </p:sp>
    </p:spTree>
    <p:extLst>
      <p:ext uri="{BB962C8B-B14F-4D97-AF65-F5344CB8AC3E}">
        <p14:creationId xmlns:p14="http://schemas.microsoft.com/office/powerpoint/2010/main" val="4054050185"/>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8766187F-CDA6-4960-9230-131672DC5D4F}"/>
              </a:ext>
            </a:extLst>
          </p:cNvPr>
          <p:cNvSpPr>
            <a:spLocks noGrp="1" noChangeArrowheads="1"/>
          </p:cNvSpPr>
          <p:nvPr>
            <p:ph type="title"/>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单击以编辑母版标题样式</a:t>
            </a:r>
          </a:p>
        </p:txBody>
      </p:sp>
      <p:sp>
        <p:nvSpPr>
          <p:cNvPr id="1027" name="Rectangle 3">
            <a:extLst>
              <a:ext uri="{FF2B5EF4-FFF2-40B4-BE49-F238E27FC236}">
                <a16:creationId xmlns:a16="http://schemas.microsoft.com/office/drawing/2014/main" id="{F26D20BD-30DE-4100-A3F5-EC1285C42BBA}"/>
              </a:ext>
            </a:extLst>
          </p:cNvPr>
          <p:cNvSpPr>
            <a:spLocks noGrp="1" noChangeArrowheads="1"/>
          </p:cNvSpPr>
          <p:nvPr>
            <p:ph type="body" idx="1"/>
          </p:nvPr>
        </p:nvSpPr>
        <p:spPr bwMode="auto">
          <a:xfrm>
            <a:off x="685800" y="1319213"/>
            <a:ext cx="7772400" cy="4611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单击以编辑母版文本样式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710ABE89-3863-4865-9D6C-B844621E3180}"/>
              </a:ext>
            </a:extLst>
          </p:cNvPr>
          <p:cNvSpPr>
            <a:spLocks noGrp="1" noChangeArrowheads="1"/>
          </p:cNvSpPr>
          <p:nvPr>
            <p:ph type="dt" sz="half" idx="2"/>
          </p:nvPr>
        </p:nvSpPr>
        <p:spPr bwMode="auto">
          <a:xfrm>
            <a:off x="685800" y="60833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eaLnBrk="1" hangingPunct="1">
              <a:spcBef>
                <a:spcPct val="50000"/>
              </a:spcBef>
              <a:buFont typeface="Arial" panose="020B0604020202020204" pitchFamily="34" charset="0"/>
              <a:buNone/>
              <a:defRPr sz="1400"/>
            </a:lvl1pPr>
          </a:lstStyle>
          <a:p>
            <a:pPr>
              <a:defRPr/>
            </a:pPr>
            <a:endParaRPr lang="en-US" altLang="zh-CN"/>
          </a:p>
        </p:txBody>
      </p:sp>
      <p:sp>
        <p:nvSpPr>
          <p:cNvPr id="1029" name="Rectangle 5">
            <a:extLst>
              <a:ext uri="{FF2B5EF4-FFF2-40B4-BE49-F238E27FC236}">
                <a16:creationId xmlns:a16="http://schemas.microsoft.com/office/drawing/2014/main" id="{1D5E577D-1E32-4DFA-890C-F89FAD1B1B24}"/>
              </a:ext>
            </a:extLst>
          </p:cNvPr>
          <p:cNvSpPr>
            <a:spLocks noGrp="1" noChangeArrowheads="1"/>
          </p:cNvSpPr>
          <p:nvPr>
            <p:ph type="ftr" sz="quarter" idx="3"/>
          </p:nvPr>
        </p:nvSpPr>
        <p:spPr bwMode="auto">
          <a:xfrm>
            <a:off x="3124200" y="6083300"/>
            <a:ext cx="2895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ctr" eaLnBrk="1" hangingPunct="1">
              <a:spcBef>
                <a:spcPct val="50000"/>
              </a:spcBef>
              <a:buFont typeface="Arial" panose="020B0604020202020204" pitchFamily="34" charset="0"/>
              <a:buNone/>
              <a:defRPr sz="1400"/>
            </a:lvl1pPr>
          </a:lstStyle>
          <a:p>
            <a:pPr>
              <a:defRPr/>
            </a:pPr>
            <a:endParaRPr lang="en-US" altLang="zh-CN"/>
          </a:p>
        </p:txBody>
      </p:sp>
      <p:sp>
        <p:nvSpPr>
          <p:cNvPr id="1030" name="Rectangle 6">
            <a:extLst>
              <a:ext uri="{FF2B5EF4-FFF2-40B4-BE49-F238E27FC236}">
                <a16:creationId xmlns:a16="http://schemas.microsoft.com/office/drawing/2014/main" id="{C0645F59-DA4D-4FB8-BF7C-6E4BB24EDBEC}"/>
              </a:ext>
            </a:extLst>
          </p:cNvPr>
          <p:cNvSpPr>
            <a:spLocks noGrp="1" noChangeArrowheads="1"/>
          </p:cNvSpPr>
          <p:nvPr>
            <p:ph type="sldNum" sz="quarter" idx="4"/>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r" eaLnBrk="1" hangingPunct="1">
              <a:spcBef>
                <a:spcPct val="50000"/>
              </a:spcBef>
              <a:buFont typeface="Arial" panose="020B0604020202020204" pitchFamily="34" charset="0"/>
              <a:buNone/>
              <a:defRPr sz="1400" b="1"/>
            </a:lvl1pPr>
          </a:lstStyle>
          <a:p>
            <a:pPr>
              <a:defRPr/>
            </a:pPr>
            <a:fld id="{D6E6FE67-AB37-4442-817A-8B82026E0F48}" type="slidenum">
              <a:rPr lang="zh-CN" altLang="en-US"/>
              <a:pPr>
                <a:defRPr/>
              </a:pPr>
              <a:t>‹#›</a:t>
            </a:fld>
            <a:endParaRPr lang="en-US" altLang="zh-CN"/>
          </a:p>
        </p:txBody>
      </p:sp>
      <p:grpSp>
        <p:nvGrpSpPr>
          <p:cNvPr id="1031" name="Group 7">
            <a:extLst>
              <a:ext uri="{FF2B5EF4-FFF2-40B4-BE49-F238E27FC236}">
                <a16:creationId xmlns:a16="http://schemas.microsoft.com/office/drawing/2014/main" id="{F2E7AA85-0E97-4F1A-89AB-9E287FC51239}"/>
              </a:ext>
            </a:extLst>
          </p:cNvPr>
          <p:cNvGrpSpPr>
            <a:grpSpLocks/>
          </p:cNvGrpSpPr>
          <p:nvPr/>
        </p:nvGrpSpPr>
        <p:grpSpPr bwMode="auto">
          <a:xfrm>
            <a:off x="0" y="6553200"/>
            <a:ext cx="9144000" cy="301625"/>
            <a:chOff x="0" y="0"/>
            <a:chExt cx="5760" cy="288"/>
          </a:xfrm>
        </p:grpSpPr>
        <p:sp>
          <p:nvSpPr>
            <p:cNvPr id="2" name="Rectangle 8">
              <a:extLst>
                <a:ext uri="{FF2B5EF4-FFF2-40B4-BE49-F238E27FC236}">
                  <a16:creationId xmlns:a16="http://schemas.microsoft.com/office/drawing/2014/main" id="{EB74B963-127D-4026-B051-2F63EF93EA6E}"/>
                </a:ext>
              </a:extLst>
            </p:cNvPr>
            <p:cNvSpPr>
              <a:spLocks noChangeArrowheads="1"/>
            </p:cNvSpPr>
            <p:nvPr/>
          </p:nvSpPr>
          <p:spPr bwMode="auto">
            <a:xfrm>
              <a:off x="0" y="0"/>
              <a:ext cx="5760" cy="288"/>
            </a:xfrm>
            <a:prstGeom prst="rect">
              <a:avLst/>
            </a:prstGeom>
            <a:solidFill>
              <a:srgbClr val="33CCCC"/>
            </a:solidFill>
            <a:ln w="9525" cmpd="sng">
              <a:solidFill>
                <a:srgbClr val="33CCCC"/>
              </a:solidFill>
              <a:miter lim="800000"/>
              <a:headEnd/>
              <a:tailEnd/>
            </a:ln>
          </p:spPr>
          <p:txBody>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eaLnBrk="1" hangingPunct="1">
                <a:buFont typeface="Arial" panose="020B0604020202020204" pitchFamily="34" charset="0"/>
                <a:buNone/>
                <a:defRPr/>
              </a:pPr>
              <a:r>
                <a:rPr lang="zh-CN" altLang="en-US" sz="2400"/>
                <a:t>                  </a:t>
              </a:r>
            </a:p>
          </p:txBody>
        </p:sp>
        <p:sp>
          <p:nvSpPr>
            <p:cNvPr id="1036" name="Line 9">
              <a:extLst>
                <a:ext uri="{FF2B5EF4-FFF2-40B4-BE49-F238E27FC236}">
                  <a16:creationId xmlns:a16="http://schemas.microsoft.com/office/drawing/2014/main" id="{DED19813-4667-4D4A-ACC6-C634D1F5F228}"/>
                </a:ext>
              </a:extLst>
            </p:cNvPr>
            <p:cNvSpPr>
              <a:spLocks noChangeShapeType="1"/>
            </p:cNvSpPr>
            <p:nvPr/>
          </p:nvSpPr>
          <p:spPr bwMode="auto">
            <a:xfrm>
              <a:off x="4464" y="0"/>
              <a:ext cx="288"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7" name="Line 10">
              <a:extLst>
                <a:ext uri="{FF2B5EF4-FFF2-40B4-BE49-F238E27FC236}">
                  <a16:creationId xmlns:a16="http://schemas.microsoft.com/office/drawing/2014/main" id="{9C2C3E88-E2ED-4B5A-B27A-D93A400F8715}"/>
                </a:ext>
              </a:extLst>
            </p:cNvPr>
            <p:cNvSpPr>
              <a:spLocks noChangeShapeType="1"/>
            </p:cNvSpPr>
            <p:nvPr/>
          </p:nvSpPr>
          <p:spPr bwMode="auto">
            <a:xfrm>
              <a:off x="4176"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8" name="Line 11">
              <a:extLst>
                <a:ext uri="{FF2B5EF4-FFF2-40B4-BE49-F238E27FC236}">
                  <a16:creationId xmlns:a16="http://schemas.microsoft.com/office/drawing/2014/main" id="{C0D1CF8E-D199-4476-99C4-C9FBFC0EDB6D}"/>
                </a:ext>
              </a:extLst>
            </p:cNvPr>
            <p:cNvSpPr>
              <a:spLocks noChangeShapeType="1"/>
            </p:cNvSpPr>
            <p:nvPr/>
          </p:nvSpPr>
          <p:spPr bwMode="auto">
            <a:xfrm>
              <a:off x="4704"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39" name="Line 12">
              <a:extLst>
                <a:ext uri="{FF2B5EF4-FFF2-40B4-BE49-F238E27FC236}">
                  <a16:creationId xmlns:a16="http://schemas.microsoft.com/office/drawing/2014/main" id="{0528D834-06CB-490F-AE0B-3400655ACF4D}"/>
                </a:ext>
              </a:extLst>
            </p:cNvPr>
            <p:cNvSpPr>
              <a:spLocks noChangeShapeType="1"/>
            </p:cNvSpPr>
            <p:nvPr/>
          </p:nvSpPr>
          <p:spPr bwMode="auto">
            <a:xfrm>
              <a:off x="5376"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0" name="Line 13">
              <a:extLst>
                <a:ext uri="{FF2B5EF4-FFF2-40B4-BE49-F238E27FC236}">
                  <a16:creationId xmlns:a16="http://schemas.microsoft.com/office/drawing/2014/main" id="{980A5A5F-8454-42E3-9099-75815594F94D}"/>
                </a:ext>
              </a:extLst>
            </p:cNvPr>
            <p:cNvSpPr>
              <a:spLocks noChangeShapeType="1"/>
            </p:cNvSpPr>
            <p:nvPr/>
          </p:nvSpPr>
          <p:spPr bwMode="auto">
            <a:xfrm>
              <a:off x="5184" y="0"/>
              <a:ext cx="384"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 name="Line 14">
              <a:extLst>
                <a:ext uri="{FF2B5EF4-FFF2-40B4-BE49-F238E27FC236}">
                  <a16:creationId xmlns:a16="http://schemas.microsoft.com/office/drawing/2014/main" id="{1E4F7E7A-F5B6-406D-BB0F-E30E2FC9659F}"/>
                </a:ext>
              </a:extLst>
            </p:cNvPr>
            <p:cNvSpPr>
              <a:spLocks noChangeShapeType="1"/>
            </p:cNvSpPr>
            <p:nvPr/>
          </p:nvSpPr>
          <p:spPr bwMode="auto">
            <a:xfrm>
              <a:off x="5568" y="0"/>
              <a:ext cx="192" cy="144"/>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2" name="Line 15">
              <a:extLst>
                <a:ext uri="{FF2B5EF4-FFF2-40B4-BE49-F238E27FC236}">
                  <a16:creationId xmlns:a16="http://schemas.microsoft.com/office/drawing/2014/main" id="{51FCC324-73D8-4636-963F-CBBC008AE87D}"/>
                </a:ext>
              </a:extLst>
            </p:cNvPr>
            <p:cNvSpPr>
              <a:spLocks noChangeShapeType="1"/>
            </p:cNvSpPr>
            <p:nvPr/>
          </p:nvSpPr>
          <p:spPr bwMode="auto">
            <a:xfrm>
              <a:off x="4992" y="0"/>
              <a:ext cx="336" cy="288"/>
            </a:xfrm>
            <a:prstGeom prst="line">
              <a:avLst/>
            </a:prstGeom>
            <a:noFill/>
            <a:ln w="57150">
              <a:solidFill>
                <a:srgbClr val="FFFF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1032" name="Line 16">
            <a:extLst>
              <a:ext uri="{FF2B5EF4-FFF2-40B4-BE49-F238E27FC236}">
                <a16:creationId xmlns:a16="http://schemas.microsoft.com/office/drawing/2014/main" id="{35EBD3CA-E5E1-4381-B791-9C7FE2BB22EC}"/>
              </a:ext>
            </a:extLst>
          </p:cNvPr>
          <p:cNvSpPr>
            <a:spLocks noChangeShapeType="1"/>
          </p:cNvSpPr>
          <p:nvPr/>
        </p:nvSpPr>
        <p:spPr bwMode="auto">
          <a:xfrm>
            <a:off x="468313" y="1176338"/>
            <a:ext cx="8458200" cy="0"/>
          </a:xfrm>
          <a:prstGeom prst="line">
            <a:avLst/>
          </a:prstGeom>
          <a:noFill/>
          <a:ln w="57150">
            <a:solidFill>
              <a:srgbClr val="33CCCC"/>
            </a:solidFill>
            <a:round/>
            <a:headEnd/>
            <a:tailEnd/>
          </a:ln>
          <a:extLst>
            <a:ext uri="{909E8E84-426E-40DD-AFC4-6F175D3DCCD1}">
              <a14:hiddenFill xmlns:a14="http://schemas.microsoft.com/office/drawing/2010/main">
                <a:noFill/>
              </a14:hiddenFill>
            </a:ext>
          </a:extLst>
        </p:spPr>
        <p:txBody>
          <a:bodyPr wrap="none" lIns="90000" tIns="46800" rIns="90000" bIns="46800" anchor="ctr"/>
          <a:lstStyle/>
          <a:p>
            <a:endParaRPr lang="zh-CN" altLang="en-US"/>
          </a:p>
        </p:txBody>
      </p:sp>
      <p:sp>
        <p:nvSpPr>
          <p:cNvPr id="1041" name="Text Box 17">
            <a:extLst>
              <a:ext uri="{FF2B5EF4-FFF2-40B4-BE49-F238E27FC236}">
                <a16:creationId xmlns:a16="http://schemas.microsoft.com/office/drawing/2014/main" id="{68469176-92B2-462D-99B9-A8B7B7164783}"/>
              </a:ext>
            </a:extLst>
          </p:cNvPr>
          <p:cNvSpPr txBox="1">
            <a:spLocks noChangeArrowheads="1"/>
          </p:cNvSpPr>
          <p:nvPr/>
        </p:nvSpPr>
        <p:spPr bwMode="auto">
          <a:xfrm>
            <a:off x="457200" y="2514600"/>
            <a:ext cx="8305800" cy="3506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Times New Roman" pitchFamily="18" charset="0"/>
                <a:ea typeface="宋体" pitchFamily="2" charset="-122"/>
              </a:defRPr>
            </a:lvl1pPr>
            <a:lvl2pPr marL="742950" indent="-285750" eaLnBrk="0" hangingPunct="0">
              <a:defRPr>
                <a:solidFill>
                  <a:schemeClr val="tx1"/>
                </a:solidFill>
                <a:latin typeface="Times New Roman" pitchFamily="18" charset="0"/>
                <a:ea typeface="宋体" pitchFamily="2" charset="-122"/>
              </a:defRPr>
            </a:lvl2pPr>
            <a:lvl3pPr marL="1143000" indent="-228600" eaLnBrk="0" hangingPunct="0">
              <a:defRPr>
                <a:solidFill>
                  <a:schemeClr val="tx1"/>
                </a:solidFill>
                <a:latin typeface="Times New Roman" pitchFamily="18" charset="0"/>
                <a:ea typeface="宋体" pitchFamily="2" charset="-122"/>
              </a:defRPr>
            </a:lvl3pPr>
            <a:lvl4pPr marL="1600200" indent="-228600" eaLnBrk="0" hangingPunct="0">
              <a:defRPr>
                <a:solidFill>
                  <a:schemeClr val="tx1"/>
                </a:solidFill>
                <a:latin typeface="Times New Roman" pitchFamily="18" charset="0"/>
                <a:ea typeface="宋体" pitchFamily="2" charset="-122"/>
              </a:defRPr>
            </a:lvl4pPr>
            <a:lvl5pPr marL="2057400" indent="-228600" eaLnBrk="0" hangingPunct="0">
              <a:defRPr>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buFont typeface="Arial" pitchFamily="34" charset="0"/>
              <a:defRPr>
                <a:solidFill>
                  <a:schemeClr val="tx1"/>
                </a:solidFill>
                <a:latin typeface="Times New Roman" pitchFamily="18" charset="0"/>
                <a:ea typeface="宋体" pitchFamily="2" charset="-122"/>
              </a:defRPr>
            </a:lvl9pPr>
          </a:lstStyle>
          <a:p>
            <a:pPr eaLnBrk="1" hangingPunct="1">
              <a:spcBef>
                <a:spcPct val="50000"/>
              </a:spcBef>
              <a:buFont typeface="Arial" panose="020B0604020202020204" pitchFamily="34" charset="0"/>
              <a:buNone/>
              <a:defRPr/>
            </a:pPr>
            <a:endParaRPr lang="zh-CN" altLang="en-US" sz="3200" b="1">
              <a:solidFill>
                <a:srgbClr val="FFFFFF"/>
              </a:solidFill>
            </a:endParaRPr>
          </a:p>
          <a:p>
            <a:pPr eaLnBrk="1" hangingPunct="1">
              <a:spcBef>
                <a:spcPct val="50000"/>
              </a:spcBef>
              <a:buFont typeface="Arial" panose="020B0604020202020204" pitchFamily="34" charset="0"/>
              <a:buNone/>
              <a:defRPr/>
            </a:pPr>
            <a:endParaRPr lang="zh-CN" altLang="en-US" sz="3200" b="1">
              <a:solidFill>
                <a:srgbClr val="FFFFFF"/>
              </a:solidFill>
            </a:endParaRPr>
          </a:p>
          <a:p>
            <a:pPr eaLnBrk="1" hangingPunct="1">
              <a:spcBef>
                <a:spcPct val="50000"/>
              </a:spcBef>
              <a:buFont typeface="Arial" panose="020B0604020202020204" pitchFamily="34" charset="0"/>
              <a:buNone/>
              <a:defRPr/>
            </a:pPr>
            <a:endParaRPr lang="zh-CN" altLang="en-US" sz="3200" b="1">
              <a:solidFill>
                <a:srgbClr val="FFFFFF"/>
              </a:solidFill>
            </a:endParaRPr>
          </a:p>
          <a:p>
            <a:pPr eaLnBrk="1" hangingPunct="1">
              <a:spcBef>
                <a:spcPct val="50000"/>
              </a:spcBef>
              <a:buFont typeface="Arial" panose="020B0604020202020204" pitchFamily="34" charset="0"/>
              <a:buNone/>
              <a:defRPr/>
            </a:pPr>
            <a:endParaRPr lang="zh-CN" altLang="en-US" sz="3200" b="1">
              <a:solidFill>
                <a:srgbClr val="FFFFFF"/>
              </a:solidFill>
            </a:endParaRPr>
          </a:p>
          <a:p>
            <a:pPr eaLnBrk="1" hangingPunct="1">
              <a:spcBef>
                <a:spcPct val="50000"/>
              </a:spcBef>
              <a:buFont typeface="Arial" panose="020B0604020202020204" pitchFamily="34" charset="0"/>
              <a:buNone/>
              <a:defRPr/>
            </a:pPr>
            <a:endParaRPr lang="zh-CN" altLang="en-US" sz="3200" b="1">
              <a:solidFill>
                <a:srgbClr val="FFFFFF"/>
              </a:solidFill>
            </a:endParaRPr>
          </a:p>
        </p:txBody>
      </p:sp>
      <p:pic>
        <p:nvPicPr>
          <p:cNvPr id="1034" name="Picture 18" descr="bupt">
            <a:extLst>
              <a:ext uri="{FF2B5EF4-FFF2-40B4-BE49-F238E27FC236}">
                <a16:creationId xmlns:a16="http://schemas.microsoft.com/office/drawing/2014/main" id="{B1FBC46B-C04F-4345-B1F5-DEFDF7AE461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11138" y="228600"/>
            <a:ext cx="1970087" cy="661988"/>
          </a:xfrm>
          <a:prstGeom prst="rect">
            <a:avLst/>
          </a:prstGeom>
          <a:solidFill>
            <a:srgbClr val="438ACB"/>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 id="2147483658" r:id="rId7"/>
    <p:sldLayoutId id="2147483659" r:id="rId8"/>
    <p:sldLayoutId id="2147483660" r:id="rId9"/>
    <p:sldLayoutId id="2147483661" r:id="rId10"/>
    <p:sldLayoutId id="2147483662" r:id="rId11"/>
  </p:sldLayoutIdLst>
  <p:transition/>
  <p:txStyles>
    <p:titleStyle>
      <a:lvl1pPr algn="r" rtl="0" eaLnBrk="0" fontAlgn="base" hangingPunct="0">
        <a:spcBef>
          <a:spcPct val="0"/>
        </a:spcBef>
        <a:spcAft>
          <a:spcPct val="0"/>
        </a:spcAft>
        <a:defRPr sz="3200">
          <a:solidFill>
            <a:srgbClr val="FF3300"/>
          </a:solidFill>
          <a:latin typeface="+mj-lt"/>
          <a:ea typeface="+mj-ea"/>
          <a:cs typeface="+mj-cs"/>
        </a:defRPr>
      </a:lvl1pPr>
      <a:lvl2pPr algn="r" rtl="0" eaLnBrk="0" fontAlgn="base" hangingPunct="0">
        <a:spcBef>
          <a:spcPct val="0"/>
        </a:spcBef>
        <a:spcAft>
          <a:spcPct val="0"/>
        </a:spcAft>
        <a:defRPr sz="3200">
          <a:solidFill>
            <a:srgbClr val="FF3300"/>
          </a:solidFill>
          <a:latin typeface="Times New Roman" pitchFamily="18" charset="0"/>
          <a:ea typeface="宋体" pitchFamily="2" charset="-122"/>
        </a:defRPr>
      </a:lvl2pPr>
      <a:lvl3pPr algn="r" rtl="0" eaLnBrk="0" fontAlgn="base" hangingPunct="0">
        <a:spcBef>
          <a:spcPct val="0"/>
        </a:spcBef>
        <a:spcAft>
          <a:spcPct val="0"/>
        </a:spcAft>
        <a:defRPr sz="3200">
          <a:solidFill>
            <a:srgbClr val="FF3300"/>
          </a:solidFill>
          <a:latin typeface="Times New Roman" pitchFamily="18" charset="0"/>
          <a:ea typeface="宋体" pitchFamily="2" charset="-122"/>
        </a:defRPr>
      </a:lvl3pPr>
      <a:lvl4pPr algn="r" rtl="0" eaLnBrk="0" fontAlgn="base" hangingPunct="0">
        <a:spcBef>
          <a:spcPct val="0"/>
        </a:spcBef>
        <a:spcAft>
          <a:spcPct val="0"/>
        </a:spcAft>
        <a:defRPr sz="3200">
          <a:solidFill>
            <a:srgbClr val="FF3300"/>
          </a:solidFill>
          <a:latin typeface="Times New Roman" pitchFamily="18" charset="0"/>
          <a:ea typeface="宋体" pitchFamily="2" charset="-122"/>
        </a:defRPr>
      </a:lvl4pPr>
      <a:lvl5pPr algn="r" rtl="0" eaLnBrk="0" fontAlgn="base" hangingPunct="0">
        <a:spcBef>
          <a:spcPct val="0"/>
        </a:spcBef>
        <a:spcAft>
          <a:spcPct val="0"/>
        </a:spcAft>
        <a:defRPr sz="3200">
          <a:solidFill>
            <a:srgbClr val="FF3300"/>
          </a:solidFill>
          <a:latin typeface="Times New Roman" pitchFamily="18" charset="0"/>
          <a:ea typeface="宋体" pitchFamily="2" charset="-122"/>
        </a:defRPr>
      </a:lvl5pPr>
      <a:lvl6pPr marL="457200" algn="r" rtl="0" eaLnBrk="0" fontAlgn="base" hangingPunct="0">
        <a:spcBef>
          <a:spcPct val="0"/>
        </a:spcBef>
        <a:spcAft>
          <a:spcPct val="0"/>
        </a:spcAft>
        <a:defRPr sz="3200">
          <a:solidFill>
            <a:srgbClr val="FF3300"/>
          </a:solidFill>
          <a:latin typeface="Times New Roman" pitchFamily="18" charset="0"/>
          <a:ea typeface="宋体" pitchFamily="2" charset="-122"/>
        </a:defRPr>
      </a:lvl6pPr>
      <a:lvl7pPr marL="914400" algn="r" rtl="0" eaLnBrk="0" fontAlgn="base" hangingPunct="0">
        <a:spcBef>
          <a:spcPct val="0"/>
        </a:spcBef>
        <a:spcAft>
          <a:spcPct val="0"/>
        </a:spcAft>
        <a:defRPr sz="3200">
          <a:solidFill>
            <a:srgbClr val="FF3300"/>
          </a:solidFill>
          <a:latin typeface="Times New Roman" pitchFamily="18" charset="0"/>
          <a:ea typeface="宋体" pitchFamily="2" charset="-122"/>
        </a:defRPr>
      </a:lvl7pPr>
      <a:lvl8pPr marL="1371600" algn="r" rtl="0" eaLnBrk="0" fontAlgn="base" hangingPunct="0">
        <a:spcBef>
          <a:spcPct val="0"/>
        </a:spcBef>
        <a:spcAft>
          <a:spcPct val="0"/>
        </a:spcAft>
        <a:defRPr sz="3200">
          <a:solidFill>
            <a:srgbClr val="FF3300"/>
          </a:solidFill>
          <a:latin typeface="Times New Roman" pitchFamily="18" charset="0"/>
          <a:ea typeface="宋体" pitchFamily="2" charset="-122"/>
        </a:defRPr>
      </a:lvl8pPr>
      <a:lvl9pPr marL="1828800" algn="r" rtl="0" eaLnBrk="0" fontAlgn="base" hangingPunct="0">
        <a:spcBef>
          <a:spcPct val="0"/>
        </a:spcBef>
        <a:spcAft>
          <a:spcPct val="0"/>
        </a:spcAft>
        <a:defRPr sz="3200">
          <a:solidFill>
            <a:srgbClr val="FF3300"/>
          </a:solidFill>
          <a:latin typeface="Times New Roman" pitchFamily="18" charset="0"/>
          <a:ea typeface="宋体" pitchFamily="2" charset="-122"/>
        </a:defRPr>
      </a:lvl9pPr>
    </p:titleStyle>
    <p:bodyStyle>
      <a:lvl1pPr marL="342900" indent="-342900" algn="l" rtl="0" eaLnBrk="0" fontAlgn="base" hangingPunct="0">
        <a:spcBef>
          <a:spcPct val="20000"/>
        </a:spcBef>
        <a:spcAft>
          <a:spcPct val="0"/>
        </a:spcAft>
        <a:buChar char="•"/>
        <a:defRPr sz="28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SzPct val="65000"/>
        <a:buFont typeface="Wingdings" panose="05000000000000000000" pitchFamily="2" charset="2"/>
        <a:buChar char="n"/>
        <a:defRPr sz="2800">
          <a:solidFill>
            <a:schemeClr val="tx1"/>
          </a:solidFill>
          <a:latin typeface="+mn-lt"/>
          <a:ea typeface="+mn-ea"/>
        </a:defRPr>
      </a:lvl3pPr>
      <a:lvl4pPr marL="1600200" indent="-228600" algn="l" rtl="0" eaLnBrk="0" fontAlgn="base" hangingPunct="0">
        <a:spcBef>
          <a:spcPct val="20000"/>
        </a:spcBef>
        <a:spcAft>
          <a:spcPct val="0"/>
        </a:spcAft>
        <a:buFont typeface="Wingdings" panose="05000000000000000000" pitchFamily="2" charset="2"/>
        <a:buChar char="–"/>
        <a:defRPr sz="2800">
          <a:solidFill>
            <a:schemeClr val="tx1"/>
          </a:solidFill>
          <a:latin typeface="+mn-lt"/>
          <a:ea typeface="+mn-ea"/>
        </a:defRPr>
      </a:lvl4pPr>
      <a:lvl5pPr marL="2057400" indent="-228600" algn="l" rtl="0" eaLnBrk="0" fontAlgn="base" hangingPunct="0">
        <a:spcBef>
          <a:spcPct val="20000"/>
        </a:spcBef>
        <a:spcAft>
          <a:spcPct val="0"/>
        </a:spcAft>
        <a:buFont typeface="Wingdings" panose="05000000000000000000" pitchFamily="2" charset="2"/>
        <a:buChar char="»"/>
        <a:defRPr sz="2800">
          <a:solidFill>
            <a:schemeClr val="tx1"/>
          </a:solidFill>
          <a:latin typeface="+mn-lt"/>
          <a:ea typeface="+mn-ea"/>
        </a:defRPr>
      </a:lvl5pPr>
      <a:lvl6pPr marL="2514600" indent="-228600" algn="l" rtl="0" eaLnBrk="0" fontAlgn="base" hangingPunct="0">
        <a:spcBef>
          <a:spcPct val="20000"/>
        </a:spcBef>
        <a:spcAft>
          <a:spcPct val="0"/>
        </a:spcAft>
        <a:buFont typeface="Wingdings" pitchFamily="2" charset="2"/>
        <a:buChar char="»"/>
        <a:defRPr sz="2800">
          <a:solidFill>
            <a:schemeClr val="tx1"/>
          </a:solidFill>
          <a:latin typeface="+mn-lt"/>
          <a:ea typeface="+mn-ea"/>
        </a:defRPr>
      </a:lvl6pPr>
      <a:lvl7pPr marL="2971800" indent="-228600" algn="l" rtl="0" eaLnBrk="0" fontAlgn="base" hangingPunct="0">
        <a:spcBef>
          <a:spcPct val="20000"/>
        </a:spcBef>
        <a:spcAft>
          <a:spcPct val="0"/>
        </a:spcAft>
        <a:buFont typeface="Wingdings" pitchFamily="2" charset="2"/>
        <a:buChar char="»"/>
        <a:defRPr sz="2800">
          <a:solidFill>
            <a:schemeClr val="tx1"/>
          </a:solidFill>
          <a:latin typeface="+mn-lt"/>
          <a:ea typeface="+mn-ea"/>
        </a:defRPr>
      </a:lvl7pPr>
      <a:lvl8pPr marL="3429000" indent="-228600" algn="l" rtl="0" eaLnBrk="0" fontAlgn="base" hangingPunct="0">
        <a:spcBef>
          <a:spcPct val="20000"/>
        </a:spcBef>
        <a:spcAft>
          <a:spcPct val="0"/>
        </a:spcAft>
        <a:buFont typeface="Wingdings" pitchFamily="2" charset="2"/>
        <a:buChar char="»"/>
        <a:defRPr sz="2800">
          <a:solidFill>
            <a:schemeClr val="tx1"/>
          </a:solidFill>
          <a:latin typeface="+mn-lt"/>
          <a:ea typeface="+mn-ea"/>
        </a:defRPr>
      </a:lvl8pPr>
      <a:lvl9pPr marL="3886200" indent="-228600" algn="l" rtl="0" eaLnBrk="0" fontAlgn="base" hangingPunct="0">
        <a:spcBef>
          <a:spcPct val="20000"/>
        </a:spcBef>
        <a:spcAft>
          <a:spcPct val="0"/>
        </a:spcAft>
        <a:buFont typeface="Wingdings" pitchFamily="2" charset="2"/>
        <a:buChar char="»"/>
        <a:defRPr sz="28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jpe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20.jpe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7.xml"/><Relationship Id="rId1" Type="http://schemas.openxmlformats.org/officeDocument/2006/relationships/vmlDrawing" Target="../drawings/vmlDrawing2.vml"/><Relationship Id="rId4" Type="http://schemas.openxmlformats.org/officeDocument/2006/relationships/image" Target="../media/image25.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7.xml"/><Relationship Id="rId1" Type="http://schemas.openxmlformats.org/officeDocument/2006/relationships/vmlDrawing" Target="../drawings/vmlDrawing1.vml"/><Relationship Id="rId4" Type="http://schemas.openxmlformats.org/officeDocument/2006/relationships/image" Target="../media/image4.wmf"/></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7.xml"/><Relationship Id="rId1" Type="http://schemas.openxmlformats.org/officeDocument/2006/relationships/vmlDrawing" Target="../drawings/vmlDrawing3.vml"/><Relationship Id="rId4" Type="http://schemas.openxmlformats.org/officeDocument/2006/relationships/image" Target="../media/image28.wmf"/></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灯片编号占位符 5">
            <a:extLst>
              <a:ext uri="{FF2B5EF4-FFF2-40B4-BE49-F238E27FC236}">
                <a16:creationId xmlns:a16="http://schemas.microsoft.com/office/drawing/2014/main" id="{373C181B-C293-4885-8D84-06611C98AB2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21491490-FFF5-47DD-A8F0-166DAA833F3B}" type="slidenum">
              <a:rPr lang="zh-CN" altLang="en-US" sz="1400" b="1"/>
              <a:pPr algn="r" eaLnBrk="1" hangingPunct="1">
                <a:spcBef>
                  <a:spcPct val="50000"/>
                </a:spcBef>
                <a:buFontTx/>
                <a:buNone/>
              </a:pPr>
              <a:t>1</a:t>
            </a:fld>
            <a:endParaRPr lang="en-US" altLang="zh-CN" sz="1400" b="1"/>
          </a:p>
        </p:txBody>
      </p:sp>
      <p:grpSp>
        <p:nvGrpSpPr>
          <p:cNvPr id="3075" name="Group 8">
            <a:extLst>
              <a:ext uri="{FF2B5EF4-FFF2-40B4-BE49-F238E27FC236}">
                <a16:creationId xmlns:a16="http://schemas.microsoft.com/office/drawing/2014/main" id="{F37FDEA6-BDD4-4189-916B-D28B2580FD47}"/>
              </a:ext>
            </a:extLst>
          </p:cNvPr>
          <p:cNvGrpSpPr>
            <a:grpSpLocks/>
          </p:cNvGrpSpPr>
          <p:nvPr/>
        </p:nvGrpSpPr>
        <p:grpSpPr bwMode="auto">
          <a:xfrm>
            <a:off x="1619250" y="1557338"/>
            <a:ext cx="6313488" cy="990600"/>
            <a:chOff x="0" y="0"/>
            <a:chExt cx="2736" cy="624"/>
          </a:xfrm>
        </p:grpSpPr>
        <p:sp>
          <p:nvSpPr>
            <p:cNvPr id="3078" name="Rectangle 9">
              <a:extLst>
                <a:ext uri="{FF2B5EF4-FFF2-40B4-BE49-F238E27FC236}">
                  <a16:creationId xmlns:a16="http://schemas.microsoft.com/office/drawing/2014/main" id="{777E744F-8AB7-4BF5-B303-785D20AF12CA}"/>
                </a:ext>
              </a:extLst>
            </p:cNvPr>
            <p:cNvSpPr>
              <a:spLocks noChangeArrowheads="1"/>
            </p:cNvSpPr>
            <p:nvPr/>
          </p:nvSpPr>
          <p:spPr bwMode="auto">
            <a:xfrm>
              <a:off x="0" y="0"/>
              <a:ext cx="2736" cy="624"/>
            </a:xfrm>
            <a:prstGeom prst="rect">
              <a:avLst/>
            </a:prstGeom>
            <a:gradFill rotWithShape="0">
              <a:gsLst>
                <a:gs pos="0">
                  <a:srgbClr val="CF0E30"/>
                </a:gs>
                <a:gs pos="50000">
                  <a:srgbClr val="3E040E"/>
                </a:gs>
                <a:gs pos="100000">
                  <a:srgbClr val="CF0E30"/>
                </a:gs>
              </a:gsLst>
              <a:lin ang="18900000" scaled="1"/>
            </a:gradFill>
            <a:ln w="28575">
              <a:solidFill>
                <a:srgbClr val="F68295"/>
              </a:solidFill>
              <a:miter lim="800000"/>
              <a:headEnd/>
              <a:tailEnd/>
            </a:ln>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3079" name="Text Box 10">
              <a:extLst>
                <a:ext uri="{FF2B5EF4-FFF2-40B4-BE49-F238E27FC236}">
                  <a16:creationId xmlns:a16="http://schemas.microsoft.com/office/drawing/2014/main" id="{51943099-C88D-45A8-B561-6836196C31F8}"/>
                </a:ext>
              </a:extLst>
            </p:cNvPr>
            <p:cNvSpPr txBox="1">
              <a:spLocks noChangeArrowheads="1"/>
            </p:cNvSpPr>
            <p:nvPr/>
          </p:nvSpPr>
          <p:spPr bwMode="auto">
            <a:xfrm>
              <a:off x="48" y="48"/>
              <a:ext cx="2612"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3600" b="1">
                  <a:solidFill>
                    <a:schemeClr val="bg1"/>
                  </a:solidFill>
                </a:rPr>
                <a:t>计算导论与程序设计</a:t>
              </a:r>
            </a:p>
          </p:txBody>
        </p:sp>
      </p:grpSp>
      <p:pic>
        <p:nvPicPr>
          <p:cNvPr id="3076" name="Picture 11" descr="地球">
            <a:extLst>
              <a:ext uri="{FF2B5EF4-FFF2-40B4-BE49-F238E27FC236}">
                <a16:creationId xmlns:a16="http://schemas.microsoft.com/office/drawing/2014/main" id="{CC0ED202-5014-47F3-83A9-53C08E89D4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1000" y="3733800"/>
            <a:ext cx="1752600" cy="1674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12">
            <a:extLst>
              <a:ext uri="{FF2B5EF4-FFF2-40B4-BE49-F238E27FC236}">
                <a16:creationId xmlns:a16="http://schemas.microsoft.com/office/drawing/2014/main" id="{B4161D9D-5226-483F-A46D-55661F61A4F6}"/>
              </a:ext>
            </a:extLst>
          </p:cNvPr>
          <p:cNvSpPr>
            <a:spLocks noChangeArrowheads="1"/>
          </p:cNvSpPr>
          <p:nvPr/>
        </p:nvSpPr>
        <p:spPr bwMode="auto">
          <a:xfrm>
            <a:off x="611188" y="3733800"/>
            <a:ext cx="8228012" cy="228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dirty="0">
                <a:latin typeface="楷体_GB2312" pitchFamily="49" charset="-122"/>
                <a:ea typeface="楷体_GB2312" pitchFamily="49" charset="-122"/>
              </a:rPr>
              <a:t>计算机学院（国家示范性软件学院）</a:t>
            </a:r>
            <a:endParaRPr lang="en-US" altLang="zh-CN" b="1" dirty="0">
              <a:latin typeface="楷体_GB2312" pitchFamily="49" charset="-122"/>
              <a:ea typeface="楷体_GB2312" pitchFamily="49" charset="-122"/>
            </a:endParaRPr>
          </a:p>
          <a:p>
            <a:pPr algn="ctr" eaLnBrk="1" hangingPunct="1">
              <a:lnSpc>
                <a:spcPct val="80000"/>
              </a:lnSpc>
              <a:spcBef>
                <a:spcPct val="0"/>
              </a:spcBef>
              <a:buFontTx/>
              <a:buNone/>
            </a:pPr>
            <a:endParaRPr lang="en-US" altLang="zh-CN" b="1" dirty="0">
              <a:latin typeface="楷体_GB2312" pitchFamily="49" charset="-122"/>
              <a:ea typeface="楷体_GB2312" pitchFamily="49" charset="-122"/>
            </a:endParaRPr>
          </a:p>
          <a:p>
            <a:pPr algn="ctr" eaLnBrk="1" hangingPunct="1">
              <a:lnSpc>
                <a:spcPct val="80000"/>
              </a:lnSpc>
              <a:spcBef>
                <a:spcPct val="0"/>
              </a:spcBef>
              <a:buFontTx/>
              <a:buNone/>
            </a:pPr>
            <a:r>
              <a:rPr lang="zh-CN" altLang="en-US" b="1" dirty="0">
                <a:latin typeface="楷体_GB2312" pitchFamily="49" charset="-122"/>
                <a:ea typeface="楷体_GB2312" pitchFamily="49" charset="-122"/>
              </a:rPr>
              <a:t>黄 海</a:t>
            </a:r>
            <a:endParaRPr lang="en-US" altLang="zh-CN" b="1" dirty="0">
              <a:latin typeface="楷体_GB2312" pitchFamily="49" charset="-122"/>
              <a:ea typeface="楷体_GB2312" pitchFamily="49" charset="-122"/>
            </a:endParaRPr>
          </a:p>
          <a:p>
            <a:pPr algn="ctr" eaLnBrk="1" hangingPunct="1">
              <a:lnSpc>
                <a:spcPct val="80000"/>
              </a:lnSpc>
              <a:spcBef>
                <a:spcPct val="0"/>
              </a:spcBef>
              <a:buFontTx/>
              <a:buNone/>
            </a:pPr>
            <a:endParaRPr lang="zh-CN" altLang="en-US" b="1" dirty="0">
              <a:latin typeface="楷体_GB2312" pitchFamily="49" charset="-122"/>
              <a:ea typeface="楷体_GB2312" pitchFamily="49" charset="-122"/>
            </a:endParaRPr>
          </a:p>
          <a:p>
            <a:pPr algn="ctr" eaLnBrk="1" hangingPunct="1">
              <a:lnSpc>
                <a:spcPct val="80000"/>
              </a:lnSpc>
              <a:spcBef>
                <a:spcPct val="0"/>
              </a:spcBef>
              <a:buFontTx/>
              <a:buNone/>
            </a:pPr>
            <a:r>
              <a:rPr lang="en-US" altLang="zh-CN" b="1" dirty="0">
                <a:latin typeface="+mj-lt"/>
                <a:ea typeface="楷体_GB2312" pitchFamily="49" charset="-122"/>
              </a:rPr>
              <a:t>hhuang@bupt.edu.cn</a:t>
            </a:r>
          </a:p>
          <a:p>
            <a:pPr algn="ctr" eaLnBrk="1" hangingPunct="1">
              <a:lnSpc>
                <a:spcPct val="80000"/>
              </a:lnSpc>
              <a:spcBef>
                <a:spcPct val="0"/>
              </a:spcBef>
              <a:buFontTx/>
              <a:buNone/>
            </a:pPr>
            <a:endParaRPr lang="zh-CN" altLang="en-US" b="1" dirty="0">
              <a:latin typeface="楷体_GB2312" pitchFamily="49" charset="-122"/>
              <a:ea typeface="楷体_GB2312" pitchFamily="49" charset="-122"/>
            </a:endParaRPr>
          </a:p>
          <a:p>
            <a:pPr algn="ctr" eaLnBrk="1" hangingPunct="1">
              <a:lnSpc>
                <a:spcPct val="80000"/>
              </a:lnSpc>
              <a:spcBef>
                <a:spcPct val="0"/>
              </a:spcBef>
              <a:buFontTx/>
              <a:buNone/>
            </a:pPr>
            <a:endParaRPr lang="en-US" altLang="zh-CN" b="1" dirty="0">
              <a:latin typeface="楷体_GB2312" pitchFamily="49" charset="-122"/>
              <a:ea typeface="楷体_GB2312" pitchFamily="49"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灯片编号占位符 5">
            <a:extLst>
              <a:ext uri="{FF2B5EF4-FFF2-40B4-BE49-F238E27FC236}">
                <a16:creationId xmlns:a16="http://schemas.microsoft.com/office/drawing/2014/main" id="{CC62EFBE-31B4-42E2-88DB-3057B0AD1B8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B918023-5A6F-4C8C-8613-675C8F61B257}" type="slidenum">
              <a:rPr lang="zh-CN" altLang="en-US" sz="1400" b="1"/>
              <a:pPr algn="r" eaLnBrk="1" hangingPunct="1">
                <a:spcBef>
                  <a:spcPct val="50000"/>
                </a:spcBef>
                <a:buFontTx/>
                <a:buNone/>
              </a:pPr>
              <a:t>10</a:t>
            </a:fld>
            <a:endParaRPr lang="en-US" altLang="zh-CN" sz="1400" b="1"/>
          </a:p>
        </p:txBody>
      </p:sp>
      <p:pic>
        <p:nvPicPr>
          <p:cNvPr id="18435" name="WordArt 4">
            <a:extLst>
              <a:ext uri="{FF2B5EF4-FFF2-40B4-BE49-F238E27FC236}">
                <a16:creationId xmlns:a16="http://schemas.microsoft.com/office/drawing/2014/main" id="{9B107F82-ABDB-4B1B-8168-F422F263FA5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133600"/>
            <a:ext cx="66087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灯片编号占位符 5">
            <a:extLst>
              <a:ext uri="{FF2B5EF4-FFF2-40B4-BE49-F238E27FC236}">
                <a16:creationId xmlns:a16="http://schemas.microsoft.com/office/drawing/2014/main" id="{45BB2DDE-63DF-4B80-88BF-6A996385375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083963E-6293-44CE-AAEF-28F0196CF368}" type="slidenum">
              <a:rPr lang="zh-CN" altLang="en-US" sz="1400" b="1"/>
              <a:pPr algn="r" eaLnBrk="1" hangingPunct="1">
                <a:spcBef>
                  <a:spcPct val="50000"/>
                </a:spcBef>
                <a:buFontTx/>
                <a:buNone/>
              </a:pPr>
              <a:t>11</a:t>
            </a:fld>
            <a:endParaRPr lang="en-US" altLang="zh-CN" sz="1400" b="1"/>
          </a:p>
        </p:txBody>
      </p:sp>
      <p:sp>
        <p:nvSpPr>
          <p:cNvPr id="19459" name="Rectangle 2">
            <a:extLst>
              <a:ext uri="{FF2B5EF4-FFF2-40B4-BE49-F238E27FC236}">
                <a16:creationId xmlns:a16="http://schemas.microsoft.com/office/drawing/2014/main" id="{D6373066-A000-4E4A-9441-62DB37177CE5}"/>
              </a:ext>
            </a:extLst>
          </p:cNvPr>
          <p:cNvSpPr>
            <a:spLocks noGrp="1" noChangeArrowheads="1"/>
          </p:cNvSpPr>
          <p:nvPr>
            <p:ph type="title" idx="4294967295"/>
          </p:nvPr>
        </p:nvSpPr>
        <p:spPr/>
        <p:txBody>
          <a:bodyPr/>
          <a:lstStyle/>
          <a:p>
            <a:pPr eaLnBrk="1" hangingPunct="1"/>
            <a:r>
              <a:rPr lang="zh-CN" altLang="en-US" b="1"/>
              <a:t>三</a:t>
            </a:r>
            <a:r>
              <a:rPr lang="en-US" altLang="zh-CN" b="1"/>
              <a:t>.</a:t>
            </a:r>
            <a:r>
              <a:rPr lang="zh-CN" altLang="en-US" b="1"/>
              <a:t>关于计算机科学与技术</a:t>
            </a:r>
          </a:p>
        </p:txBody>
      </p:sp>
      <p:pic>
        <p:nvPicPr>
          <p:cNvPr id="19460" name="图片 1">
            <a:extLst>
              <a:ext uri="{FF2B5EF4-FFF2-40B4-BE49-F238E27FC236}">
                <a16:creationId xmlns:a16="http://schemas.microsoft.com/office/drawing/2014/main" id="{5898897F-6E87-4D21-8453-B1E24D818A2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68538" y="2036763"/>
            <a:ext cx="4464050" cy="4470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矩形 2">
            <a:extLst>
              <a:ext uri="{FF2B5EF4-FFF2-40B4-BE49-F238E27FC236}">
                <a16:creationId xmlns:a16="http://schemas.microsoft.com/office/drawing/2014/main" id="{282863C4-ADB8-47E6-8E28-6F5A4C6210EE}"/>
              </a:ext>
            </a:extLst>
          </p:cNvPr>
          <p:cNvSpPr/>
          <p:nvPr/>
        </p:nvSpPr>
        <p:spPr>
          <a:xfrm>
            <a:off x="1306737" y="1141650"/>
            <a:ext cx="6407716" cy="923330"/>
          </a:xfrm>
          <a:prstGeom prst="rect">
            <a:avLst/>
          </a:prstGeom>
          <a:noFill/>
        </p:spPr>
        <p:txBody>
          <a:bodyPr wrap="none">
            <a:spAutoFit/>
          </a:bodyPr>
          <a:lstStyle/>
          <a:p>
            <a:pPr algn="ctr">
              <a:defRPr/>
            </a:pPr>
            <a:r>
              <a:rPr lang="en-US" altLang="zh-CN" sz="5400" b="1" dirty="0">
                <a:ln w="22225">
                  <a:solidFill>
                    <a:schemeClr val="accent2"/>
                  </a:solidFill>
                  <a:prstDash val="solid"/>
                </a:ln>
                <a:solidFill>
                  <a:srgbClr val="FF0000"/>
                </a:solidFill>
                <a:latin typeface="微软雅黑" panose="020B0503020204020204" pitchFamily="34" charset="-122"/>
                <a:ea typeface="微软雅黑" panose="020B0503020204020204" pitchFamily="34" charset="-122"/>
              </a:rPr>
              <a:t>What is computer</a:t>
            </a:r>
            <a:endParaRPr lang="zh-CN" altLang="en-US" sz="5400" b="1" dirty="0">
              <a:ln w="22225">
                <a:solidFill>
                  <a:schemeClr val="accent2"/>
                </a:solidFill>
                <a:prstDash val="solid"/>
              </a:ln>
              <a:solidFill>
                <a:srgbClr val="FF0000"/>
              </a:solidFill>
              <a:latin typeface="微软雅黑" panose="020B0503020204020204" pitchFamily="34" charset="-122"/>
              <a:ea typeface="微软雅黑" panose="020B0503020204020204" pitchFamily="34" charset="-122"/>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5">
            <a:extLst>
              <a:ext uri="{FF2B5EF4-FFF2-40B4-BE49-F238E27FC236}">
                <a16:creationId xmlns:a16="http://schemas.microsoft.com/office/drawing/2014/main" id="{F4840E41-6123-442A-BC10-B7675FF5706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C40C2A45-D1A6-4C32-BA91-83B2AA09242E}" type="slidenum">
              <a:rPr lang="zh-CN" altLang="en-US" sz="1400" b="1"/>
              <a:pPr algn="r" eaLnBrk="1" hangingPunct="1">
                <a:spcBef>
                  <a:spcPct val="50000"/>
                </a:spcBef>
                <a:buFontTx/>
                <a:buNone/>
              </a:pPr>
              <a:t>12</a:t>
            </a:fld>
            <a:endParaRPr lang="en-US" altLang="zh-CN" sz="1400" b="1"/>
          </a:p>
        </p:txBody>
      </p:sp>
      <p:sp>
        <p:nvSpPr>
          <p:cNvPr id="21507" name="Rectangle 2">
            <a:extLst>
              <a:ext uri="{FF2B5EF4-FFF2-40B4-BE49-F238E27FC236}">
                <a16:creationId xmlns:a16="http://schemas.microsoft.com/office/drawing/2014/main" id="{A9594B54-932F-41DE-9C5B-DBEACEC7A5B9}"/>
              </a:ext>
            </a:extLst>
          </p:cNvPr>
          <p:cNvSpPr>
            <a:spLocks noGrp="1" noChangeArrowheads="1"/>
          </p:cNvSpPr>
          <p:nvPr>
            <p:ph type="title" idx="4294967295"/>
          </p:nvPr>
        </p:nvSpPr>
        <p:spPr/>
        <p:txBody>
          <a:bodyPr/>
          <a:lstStyle/>
          <a:p>
            <a:pPr eaLnBrk="1" hangingPunct="1"/>
            <a:r>
              <a:rPr lang="zh-CN" altLang="en-US" b="1"/>
              <a:t>三</a:t>
            </a:r>
            <a:r>
              <a:rPr lang="en-US" altLang="zh-CN" b="1"/>
              <a:t>.</a:t>
            </a:r>
            <a:r>
              <a:rPr lang="zh-CN" altLang="en-US" b="1"/>
              <a:t>关于计算机科学与技术</a:t>
            </a:r>
          </a:p>
        </p:txBody>
      </p:sp>
      <p:sp>
        <p:nvSpPr>
          <p:cNvPr id="21508" name="Rectangle 3">
            <a:extLst>
              <a:ext uri="{FF2B5EF4-FFF2-40B4-BE49-F238E27FC236}">
                <a16:creationId xmlns:a16="http://schemas.microsoft.com/office/drawing/2014/main" id="{59F25B92-0A7F-4C58-8B6F-B9DA6E73202A}"/>
              </a:ext>
            </a:extLst>
          </p:cNvPr>
          <p:cNvSpPr>
            <a:spLocks noGrp="1" noChangeArrowheads="1"/>
          </p:cNvSpPr>
          <p:nvPr>
            <p:ph type="body" idx="4294967295"/>
          </p:nvPr>
        </p:nvSpPr>
        <p:spPr>
          <a:xfrm>
            <a:off x="1343025" y="1174750"/>
            <a:ext cx="6108700" cy="454025"/>
          </a:xfrm>
        </p:spPr>
        <p:txBody>
          <a:bodyPr/>
          <a:lstStyle/>
          <a:p>
            <a:pPr marL="0" indent="0" algn="ctr" eaLnBrk="1" hangingPunct="1">
              <a:buFontTx/>
              <a:buNone/>
            </a:pPr>
            <a:r>
              <a:rPr lang="zh-CN" altLang="en-US" b="1"/>
              <a:t>计算机是一种用于处理</a:t>
            </a:r>
            <a:r>
              <a:rPr lang="zh-CN" altLang="en-US" b="1">
                <a:solidFill>
                  <a:srgbClr val="FF0000"/>
                </a:solidFill>
              </a:rPr>
              <a:t>信息</a:t>
            </a:r>
            <a:r>
              <a:rPr lang="zh-CN" altLang="en-US" b="1"/>
              <a:t>的</a:t>
            </a:r>
            <a:r>
              <a:rPr lang="zh-CN" altLang="en-US" b="1">
                <a:solidFill>
                  <a:srgbClr val="FF0000"/>
                </a:solidFill>
              </a:rPr>
              <a:t>工具</a:t>
            </a:r>
          </a:p>
        </p:txBody>
      </p:sp>
      <p:pic>
        <p:nvPicPr>
          <p:cNvPr id="28677" name="图片 1">
            <a:extLst>
              <a:ext uri="{FF2B5EF4-FFF2-40B4-BE49-F238E27FC236}">
                <a16:creationId xmlns:a16="http://schemas.microsoft.com/office/drawing/2014/main" id="{20966C14-730C-4236-9785-AE90B078D7B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56325" y="3803650"/>
            <a:ext cx="2376488" cy="272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3" name="组合 12">
            <a:extLst>
              <a:ext uri="{FF2B5EF4-FFF2-40B4-BE49-F238E27FC236}">
                <a16:creationId xmlns:a16="http://schemas.microsoft.com/office/drawing/2014/main" id="{79E1EC3F-9C5A-4D93-A4A9-1C930BA2A038}"/>
              </a:ext>
            </a:extLst>
          </p:cNvPr>
          <p:cNvGrpSpPr>
            <a:grpSpLocks/>
          </p:cNvGrpSpPr>
          <p:nvPr/>
        </p:nvGrpSpPr>
        <p:grpSpPr bwMode="auto">
          <a:xfrm>
            <a:off x="50800" y="2276475"/>
            <a:ext cx="2936875" cy="3594100"/>
            <a:chOff x="-20735" y="2025283"/>
            <a:chExt cx="2936551" cy="3593574"/>
          </a:xfrm>
        </p:grpSpPr>
        <p:sp>
          <p:nvSpPr>
            <p:cNvPr id="21514" name="矩形 1">
              <a:extLst>
                <a:ext uri="{FF2B5EF4-FFF2-40B4-BE49-F238E27FC236}">
                  <a16:creationId xmlns:a16="http://schemas.microsoft.com/office/drawing/2014/main" id="{2F0D52B1-C375-4139-82B8-5DB820241D75}"/>
                </a:ext>
              </a:extLst>
            </p:cNvPr>
            <p:cNvSpPr>
              <a:spLocks noChangeArrowheads="1"/>
            </p:cNvSpPr>
            <p:nvPr/>
          </p:nvSpPr>
          <p:spPr bwMode="auto">
            <a:xfrm>
              <a:off x="-20735" y="3249419"/>
              <a:ext cx="906017"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b="1">
                  <a:solidFill>
                    <a:srgbClr val="FF0000"/>
                  </a:solidFill>
                </a:rPr>
                <a:t>工具</a:t>
              </a:r>
              <a:endParaRPr lang="en-US" altLang="zh-CN" b="1">
                <a:solidFill>
                  <a:srgbClr val="FF0000"/>
                </a:solidFill>
              </a:endParaRPr>
            </a:p>
            <a:p>
              <a:pPr algn="ctr" eaLnBrk="1" hangingPunct="1">
                <a:spcBef>
                  <a:spcPct val="0"/>
                </a:spcBef>
                <a:buFontTx/>
                <a:buNone/>
              </a:pPr>
              <a:r>
                <a:rPr lang="zh-CN" altLang="en-US" b="1">
                  <a:solidFill>
                    <a:srgbClr val="FF0000"/>
                  </a:solidFill>
                </a:rPr>
                <a:t>研究</a:t>
              </a:r>
            </a:p>
          </p:txBody>
        </p:sp>
        <p:sp>
          <p:nvSpPr>
            <p:cNvPr id="5" name="左大括号 4">
              <a:extLst>
                <a:ext uri="{FF2B5EF4-FFF2-40B4-BE49-F238E27FC236}">
                  <a16:creationId xmlns:a16="http://schemas.microsoft.com/office/drawing/2014/main" id="{B609E016-7F2A-4693-9E93-7D34CFCFA073}"/>
                </a:ext>
              </a:extLst>
            </p:cNvPr>
            <p:cNvSpPr/>
            <p:nvPr/>
          </p:nvSpPr>
          <p:spPr bwMode="auto">
            <a:xfrm>
              <a:off x="895152" y="2209406"/>
              <a:ext cx="436514" cy="3168186"/>
            </a:xfrm>
            <a:prstGeom prst="leftBrace">
              <a:avLst/>
            </a:prstGeom>
            <a:solidFill>
              <a:schemeClr val="bg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p:spPr>
          <p:txBody>
            <a:bodyPr wrap="none" anchor="ctr"/>
            <a:lstStyle/>
            <a:p>
              <a:pPr eaLnBrk="1" hangingPunct="1">
                <a:buFont typeface="Arial" pitchFamily="34" charset="0"/>
                <a:buNone/>
                <a:defRPr/>
              </a:pPr>
              <a:endParaRPr lang="zh-CN" altLang="en-US" b="1"/>
            </a:p>
          </p:txBody>
        </p:sp>
        <p:sp>
          <p:nvSpPr>
            <p:cNvPr id="21516" name="矩形 9">
              <a:extLst>
                <a:ext uri="{FF2B5EF4-FFF2-40B4-BE49-F238E27FC236}">
                  <a16:creationId xmlns:a16="http://schemas.microsoft.com/office/drawing/2014/main" id="{FA9072A7-2BAD-472E-8E6C-D6FE1A70064A}"/>
                </a:ext>
              </a:extLst>
            </p:cNvPr>
            <p:cNvSpPr>
              <a:spLocks noChangeArrowheads="1"/>
            </p:cNvSpPr>
            <p:nvPr/>
          </p:nvSpPr>
          <p:spPr bwMode="auto">
            <a:xfrm>
              <a:off x="1342893" y="2025283"/>
              <a:ext cx="1428907"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0000"/>
                  </a:solidFill>
                </a:rPr>
                <a:t>自身特性</a:t>
              </a:r>
            </a:p>
          </p:txBody>
        </p:sp>
        <p:sp>
          <p:nvSpPr>
            <p:cNvPr id="21517" name="矩形 10">
              <a:extLst>
                <a:ext uri="{FF2B5EF4-FFF2-40B4-BE49-F238E27FC236}">
                  <a16:creationId xmlns:a16="http://schemas.microsoft.com/office/drawing/2014/main" id="{43E3135D-F4F0-4F44-B4AF-C890825B656F}"/>
                </a:ext>
              </a:extLst>
            </p:cNvPr>
            <p:cNvSpPr>
              <a:spLocks noChangeArrowheads="1"/>
            </p:cNvSpPr>
            <p:nvPr/>
          </p:nvSpPr>
          <p:spPr bwMode="auto">
            <a:xfrm>
              <a:off x="1187625" y="5157192"/>
              <a:ext cx="172819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eaLnBrk="1" hangingPunct="1">
                <a:spcBef>
                  <a:spcPct val="0"/>
                </a:spcBef>
                <a:buFontTx/>
                <a:buNone/>
              </a:pPr>
              <a:r>
                <a:rPr lang="zh-CN" altLang="en-US" sz="2400" b="1">
                  <a:solidFill>
                    <a:srgbClr val="FF0000"/>
                  </a:solidFill>
                </a:rPr>
                <a:t>用途方法</a:t>
              </a:r>
            </a:p>
          </p:txBody>
        </p:sp>
      </p:grpSp>
      <p:pic>
        <p:nvPicPr>
          <p:cNvPr id="8" name="图片 7">
            <a:extLst>
              <a:ext uri="{FF2B5EF4-FFF2-40B4-BE49-F238E27FC236}">
                <a16:creationId xmlns:a16="http://schemas.microsoft.com/office/drawing/2014/main" id="{CDF08930-476C-464F-98D8-FEC25439D45E}"/>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08625" y="2025650"/>
            <a:ext cx="3614738" cy="162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8">
            <a:extLst>
              <a:ext uri="{FF2B5EF4-FFF2-40B4-BE49-F238E27FC236}">
                <a16:creationId xmlns:a16="http://schemas.microsoft.com/office/drawing/2014/main" id="{BDE9F64B-C4D5-4277-AABB-1BD19FBEB1A3}"/>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132138" y="3792538"/>
            <a:ext cx="2376487" cy="2732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 name="图片 11">
            <a:extLst>
              <a:ext uri="{FF2B5EF4-FFF2-40B4-BE49-F238E27FC236}">
                <a16:creationId xmlns:a16="http://schemas.microsoft.com/office/drawing/2014/main" id="{2CCBF8E4-9898-4131-A22F-2DD4858BBBC0}"/>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203575" y="1636713"/>
            <a:ext cx="2089150" cy="2009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4" presetClass="entr" presetSubtype="10" fill="hold" nodeType="click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randombar(horizontal)">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4" presetClass="entr" presetSubtype="10" fill="hold"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randombar(horizontal)">
                                      <p:cBhvr>
                                        <p:cTn id="16" dur="500"/>
                                        <p:tgtEl>
                                          <p:spTgt spid="8"/>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4" presetClass="entr" presetSubtype="1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randombar(horizontal)">
                                      <p:cBhvr>
                                        <p:cTn id="21" dur="500"/>
                                        <p:tgtEl>
                                          <p:spTgt spid="9"/>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4" presetClass="entr" presetSubtype="10" fill="hold" nodeType="clickEffect">
                                  <p:stCondLst>
                                    <p:cond delay="0"/>
                                  </p:stCondLst>
                                  <p:childTnLst>
                                    <p:set>
                                      <p:cBhvr>
                                        <p:cTn id="25" dur="1" fill="hold">
                                          <p:stCondLst>
                                            <p:cond delay="0"/>
                                          </p:stCondLst>
                                        </p:cTn>
                                        <p:tgtEl>
                                          <p:spTgt spid="28677"/>
                                        </p:tgtEl>
                                        <p:attrNameLst>
                                          <p:attrName>style.visibility</p:attrName>
                                        </p:attrNameLst>
                                      </p:cBhvr>
                                      <p:to>
                                        <p:strVal val="visible"/>
                                      </p:to>
                                    </p:set>
                                    <p:animEffect transition="in" filter="randombar(horizontal)">
                                      <p:cBhvr>
                                        <p:cTn id="26" dur="500"/>
                                        <p:tgtEl>
                                          <p:spTgt spid="286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5">
            <a:extLst>
              <a:ext uri="{FF2B5EF4-FFF2-40B4-BE49-F238E27FC236}">
                <a16:creationId xmlns:a16="http://schemas.microsoft.com/office/drawing/2014/main" id="{3D39D29E-4B83-42C3-B11B-CA719CC676B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548FE39C-7187-4747-8B28-194A9A8AE527}" type="slidenum">
              <a:rPr lang="zh-CN" altLang="en-US" sz="1400" b="1"/>
              <a:pPr algn="r" eaLnBrk="1" hangingPunct="1">
                <a:spcBef>
                  <a:spcPct val="50000"/>
                </a:spcBef>
                <a:buFontTx/>
                <a:buNone/>
              </a:pPr>
              <a:t>13</a:t>
            </a:fld>
            <a:endParaRPr lang="en-US" altLang="zh-CN" sz="1400" b="1"/>
          </a:p>
        </p:txBody>
      </p:sp>
      <p:sp>
        <p:nvSpPr>
          <p:cNvPr id="23555" name="Rectangle 2">
            <a:extLst>
              <a:ext uri="{FF2B5EF4-FFF2-40B4-BE49-F238E27FC236}">
                <a16:creationId xmlns:a16="http://schemas.microsoft.com/office/drawing/2014/main" id="{208F5E2C-B2AF-4716-AF43-E608392D8CD7}"/>
              </a:ext>
            </a:extLst>
          </p:cNvPr>
          <p:cNvSpPr>
            <a:spLocks noGrp="1" noChangeArrowheads="1"/>
          </p:cNvSpPr>
          <p:nvPr>
            <p:ph type="title" idx="4294967295"/>
          </p:nvPr>
        </p:nvSpPr>
        <p:spPr/>
        <p:txBody>
          <a:bodyPr/>
          <a:lstStyle/>
          <a:p>
            <a:pPr eaLnBrk="1" hangingPunct="1"/>
            <a:r>
              <a:rPr lang="zh-CN" altLang="en-US" b="1"/>
              <a:t>三</a:t>
            </a:r>
            <a:r>
              <a:rPr lang="en-US" altLang="zh-CN" b="1"/>
              <a:t>.</a:t>
            </a:r>
            <a:r>
              <a:rPr lang="zh-CN" altLang="en-US" b="1"/>
              <a:t>关于计算机科学与技术</a:t>
            </a:r>
          </a:p>
        </p:txBody>
      </p:sp>
      <p:sp>
        <p:nvSpPr>
          <p:cNvPr id="29700" name="Rectangle 3">
            <a:extLst>
              <a:ext uri="{FF2B5EF4-FFF2-40B4-BE49-F238E27FC236}">
                <a16:creationId xmlns:a16="http://schemas.microsoft.com/office/drawing/2014/main" id="{CE84B759-B056-4D2C-915F-7A2D3911939E}"/>
              </a:ext>
            </a:extLst>
          </p:cNvPr>
          <p:cNvSpPr>
            <a:spLocks noGrp="1" noChangeArrowheads="1"/>
          </p:cNvSpPr>
          <p:nvPr>
            <p:ph type="body" idx="4294967295"/>
          </p:nvPr>
        </p:nvSpPr>
        <p:spPr>
          <a:xfrm>
            <a:off x="468313" y="1319213"/>
            <a:ext cx="8370887" cy="5062537"/>
          </a:xfrm>
        </p:spPr>
        <p:txBody>
          <a:bodyPr/>
          <a:lstStyle/>
          <a:p>
            <a:pPr eaLnBrk="1" hangingPunct="1">
              <a:defRPr/>
            </a:pPr>
            <a:r>
              <a:rPr lang="zh-CN" altLang="en-US" sz="2600" b="1" dirty="0"/>
              <a:t>计算机科学与技术是研究计算机的</a:t>
            </a:r>
            <a:r>
              <a:rPr lang="zh-CN" altLang="en-US" sz="2600" b="1" u="sng" dirty="0">
                <a:solidFill>
                  <a:schemeClr val="accent2"/>
                </a:solidFill>
              </a:rPr>
              <a:t>设计、制造</a:t>
            </a:r>
            <a:r>
              <a:rPr lang="zh-CN" altLang="en-US" sz="2600" b="1" dirty="0"/>
              <a:t>以及</a:t>
            </a:r>
            <a:r>
              <a:rPr lang="zh-CN" altLang="en-US" sz="2600" b="1" u="sng" dirty="0">
                <a:solidFill>
                  <a:schemeClr val="accent2"/>
                </a:solidFill>
              </a:rPr>
              <a:t>利用计算机</a:t>
            </a:r>
            <a:r>
              <a:rPr lang="zh-CN" altLang="en-US" sz="2600" b="1" dirty="0"/>
              <a:t>进行信息获取、表示、存储、处理、控制和传输等的</a:t>
            </a:r>
            <a:r>
              <a:rPr lang="zh-CN" altLang="en-US" sz="2600" b="1" u="sng" dirty="0">
                <a:solidFill>
                  <a:schemeClr val="accent2"/>
                </a:solidFill>
              </a:rPr>
              <a:t>理论、原则、方法和技术</a:t>
            </a:r>
            <a:r>
              <a:rPr lang="zh-CN" altLang="en-US" sz="2600" b="1" dirty="0"/>
              <a:t>的</a:t>
            </a:r>
            <a:r>
              <a:rPr lang="zh-CN" altLang="en-US" sz="2600" b="1" dirty="0">
                <a:solidFill>
                  <a:srgbClr val="FF3300"/>
                </a:solidFill>
              </a:rPr>
              <a:t>学科</a:t>
            </a:r>
            <a:r>
              <a:rPr lang="zh-CN" altLang="en-US" sz="2600" b="1" dirty="0"/>
              <a:t>。</a:t>
            </a:r>
          </a:p>
          <a:p>
            <a:pPr marL="0" indent="0" eaLnBrk="1" hangingPunct="1">
              <a:buFontTx/>
              <a:buNone/>
              <a:defRPr/>
            </a:pPr>
            <a:r>
              <a:rPr lang="en-US" altLang="zh-CN" sz="2600" b="1" dirty="0">
                <a:solidFill>
                  <a:srgbClr val="FF0000"/>
                </a:solidFill>
              </a:rPr>
              <a:t>    </a:t>
            </a:r>
            <a:r>
              <a:rPr lang="zh-CN" altLang="en-US" sz="2600" b="1" dirty="0">
                <a:solidFill>
                  <a:srgbClr val="FF0000"/>
                </a:solidFill>
              </a:rPr>
              <a:t>计算机学科</a:t>
            </a:r>
            <a:r>
              <a:rPr lang="zh-CN" altLang="en-US" sz="2600" b="1" dirty="0"/>
              <a:t>包括科学与技术两方面</a:t>
            </a:r>
            <a:r>
              <a:rPr lang="en-US" altLang="zh-CN" sz="2600" b="1" dirty="0"/>
              <a:t>:</a:t>
            </a:r>
          </a:p>
          <a:p>
            <a:pPr eaLnBrk="1" hangingPunct="1">
              <a:defRPr/>
            </a:pPr>
            <a:r>
              <a:rPr lang="zh-CN" altLang="en-US" sz="2600" b="1" dirty="0">
                <a:solidFill>
                  <a:srgbClr val="FF0000"/>
                </a:solidFill>
              </a:rPr>
              <a:t>科学</a:t>
            </a:r>
            <a:r>
              <a:rPr lang="zh-CN" altLang="en-US" sz="2600" b="1" dirty="0"/>
              <a:t>侧重于描述构成计算基础以及信息处理的一些</a:t>
            </a:r>
            <a:r>
              <a:rPr lang="zh-CN" altLang="en-US" sz="2600" b="1" u="sng" dirty="0">
                <a:solidFill>
                  <a:schemeClr val="accent2"/>
                </a:solidFill>
              </a:rPr>
              <a:t>基本概念和模型；</a:t>
            </a:r>
            <a:r>
              <a:rPr lang="zh-CN" altLang="en-US" sz="2600" b="1" dirty="0"/>
              <a:t>如：可计算性理论、计算机组成理论、信息论、自动机论、形式语言理论、程序设计理论、算法设计与分析和计算复杂性理论等等。</a:t>
            </a:r>
            <a:endParaRPr lang="zh-CN" altLang="en-US" sz="2600" b="1" u="sng" dirty="0">
              <a:solidFill>
                <a:schemeClr val="accent2"/>
              </a:solidFill>
            </a:endParaRPr>
          </a:p>
          <a:p>
            <a:pPr eaLnBrk="1" hangingPunct="1">
              <a:defRPr/>
            </a:pPr>
            <a:r>
              <a:rPr lang="zh-CN" altLang="en-US" sz="2600" b="1" dirty="0">
                <a:solidFill>
                  <a:srgbClr val="FF0000"/>
                </a:solidFill>
              </a:rPr>
              <a:t>技术</a:t>
            </a:r>
            <a:r>
              <a:rPr lang="zh-CN" altLang="en-US" sz="2600" b="1" dirty="0"/>
              <a:t>则侧重于</a:t>
            </a:r>
            <a:r>
              <a:rPr lang="zh-CN" altLang="en-US" sz="2600" b="1" u="sng" dirty="0">
                <a:solidFill>
                  <a:schemeClr val="accent2"/>
                </a:solidFill>
              </a:rPr>
              <a:t>研制</a:t>
            </a:r>
            <a:r>
              <a:rPr lang="zh-CN" altLang="en-US" sz="2600" b="1" u="sng" dirty="0"/>
              <a:t>计算机和研究使用计算机进行</a:t>
            </a:r>
            <a:r>
              <a:rPr lang="zh-CN" altLang="en-US" sz="2600" b="1" u="sng" dirty="0">
                <a:solidFill>
                  <a:schemeClr val="accent2"/>
                </a:solidFill>
              </a:rPr>
              <a:t>信息处理的方法与技术手段</a:t>
            </a:r>
            <a:r>
              <a:rPr lang="zh-CN" altLang="en-US" sz="2600" b="1" dirty="0"/>
              <a:t>。如：设计各类计算机器件的制造技术；计算机通信技术；程序设计技术；编译技术；并行计算机技术等。</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9700">
                                            <p:txEl>
                                              <p:pRg st="1" end="1"/>
                                            </p:txEl>
                                          </p:spTgt>
                                        </p:tgtEl>
                                        <p:attrNameLst>
                                          <p:attrName>style.visibility</p:attrName>
                                        </p:attrNameLst>
                                      </p:cBhvr>
                                      <p:to>
                                        <p:strVal val="visible"/>
                                      </p:to>
                                    </p:set>
                                    <p:animEffect transition="in" filter="dissolve">
                                      <p:cBhvr>
                                        <p:cTn id="7" dur="500"/>
                                        <p:tgtEl>
                                          <p:spTgt spid="2970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29700">
                                            <p:txEl>
                                              <p:pRg st="2" end="2"/>
                                            </p:txEl>
                                          </p:spTgt>
                                        </p:tgtEl>
                                        <p:attrNameLst>
                                          <p:attrName>style.visibility</p:attrName>
                                        </p:attrNameLst>
                                      </p:cBhvr>
                                      <p:to>
                                        <p:strVal val="visible"/>
                                      </p:to>
                                    </p:set>
                                    <p:animEffect transition="in" filter="dissolve">
                                      <p:cBhvr>
                                        <p:cTn id="12" dur="500"/>
                                        <p:tgtEl>
                                          <p:spTgt spid="2970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29700">
                                            <p:txEl>
                                              <p:pRg st="3" end="3"/>
                                            </p:txEl>
                                          </p:spTgt>
                                        </p:tgtEl>
                                        <p:attrNameLst>
                                          <p:attrName>style.visibility</p:attrName>
                                        </p:attrNameLst>
                                      </p:cBhvr>
                                      <p:to>
                                        <p:strVal val="visible"/>
                                      </p:to>
                                    </p:set>
                                    <p:animEffect transition="in" filter="dissolve">
                                      <p:cBhvr>
                                        <p:cTn id="17" dur="500"/>
                                        <p:tgtEl>
                                          <p:spTgt spid="2970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灯片编号占位符 5">
            <a:extLst>
              <a:ext uri="{FF2B5EF4-FFF2-40B4-BE49-F238E27FC236}">
                <a16:creationId xmlns:a16="http://schemas.microsoft.com/office/drawing/2014/main" id="{E53B3CF0-19A6-4317-AC43-33D6B73CEF75}"/>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4AFBF2CC-F178-4C0C-83D4-8BDBC003DCF0}" type="slidenum">
              <a:rPr lang="zh-CN" altLang="en-US" sz="1400" b="1"/>
              <a:pPr algn="r" eaLnBrk="1" hangingPunct="1">
                <a:spcBef>
                  <a:spcPct val="50000"/>
                </a:spcBef>
                <a:buFontTx/>
                <a:buNone/>
              </a:pPr>
              <a:t>14</a:t>
            </a:fld>
            <a:endParaRPr lang="en-US" altLang="zh-CN" sz="1400" b="1"/>
          </a:p>
        </p:txBody>
      </p:sp>
      <p:sp>
        <p:nvSpPr>
          <p:cNvPr id="25603" name="Rectangle 2">
            <a:extLst>
              <a:ext uri="{FF2B5EF4-FFF2-40B4-BE49-F238E27FC236}">
                <a16:creationId xmlns:a16="http://schemas.microsoft.com/office/drawing/2014/main" id="{BFE278C9-BBDB-4886-A2AF-C86FDD6D981F}"/>
              </a:ext>
            </a:extLst>
          </p:cNvPr>
          <p:cNvSpPr>
            <a:spLocks noGrp="1" noChangeArrowheads="1"/>
          </p:cNvSpPr>
          <p:nvPr>
            <p:ph type="title" idx="4294967295"/>
          </p:nvPr>
        </p:nvSpPr>
        <p:spPr/>
        <p:txBody>
          <a:bodyPr/>
          <a:lstStyle/>
          <a:p>
            <a:pPr eaLnBrk="1" hangingPunct="1"/>
            <a:r>
              <a:rPr lang="en-US" altLang="zh-CN" b="1"/>
              <a:t> </a:t>
            </a:r>
            <a:endParaRPr lang="zh-CN" altLang="en-US" b="1"/>
          </a:p>
        </p:txBody>
      </p:sp>
      <p:sp>
        <p:nvSpPr>
          <p:cNvPr id="41988" name="Rectangle 3">
            <a:extLst>
              <a:ext uri="{FF2B5EF4-FFF2-40B4-BE49-F238E27FC236}">
                <a16:creationId xmlns:a16="http://schemas.microsoft.com/office/drawing/2014/main" id="{D5C144F4-A784-4679-899B-0EC22CCE7331}"/>
              </a:ext>
            </a:extLst>
          </p:cNvPr>
          <p:cNvSpPr>
            <a:spLocks noGrp="1" noChangeArrowheads="1"/>
          </p:cNvSpPr>
          <p:nvPr>
            <p:ph type="body" idx="4294967295"/>
          </p:nvPr>
        </p:nvSpPr>
        <p:spPr>
          <a:xfrm>
            <a:off x="179388" y="1125538"/>
            <a:ext cx="8856662" cy="5199062"/>
          </a:xfrm>
        </p:spPr>
        <p:txBody>
          <a:bodyPr/>
          <a:lstStyle/>
          <a:p>
            <a:pPr algn="just" eaLnBrk="1" hangingPunct="1">
              <a:defRPr/>
            </a:pPr>
            <a:r>
              <a:rPr lang="zh-CN" altLang="en-US" b="1" dirty="0">
                <a:latin typeface="黑体" panose="02010609060101010101" pitchFamily="49" charset="-122"/>
                <a:ea typeface="黑体" panose="02010609060101010101" pitchFamily="49" charset="-122"/>
              </a:rPr>
              <a:t>需要澄清的认识</a:t>
            </a:r>
            <a:r>
              <a:rPr lang="en-US" altLang="zh-CN" b="1" dirty="0">
                <a:latin typeface="黑体" panose="02010609060101010101" pitchFamily="49" charset="-122"/>
                <a:ea typeface="黑体" panose="02010609060101010101" pitchFamily="49" charset="-122"/>
              </a:rPr>
              <a:t>---</a:t>
            </a:r>
            <a:r>
              <a:rPr lang="zh-CN" altLang="en-US" b="1" dirty="0">
                <a:latin typeface="黑体" panose="02010609060101010101" pitchFamily="49" charset="-122"/>
                <a:ea typeface="黑体" panose="02010609060101010101" pitchFamily="49" charset="-122"/>
              </a:rPr>
              <a:t>计算机学科与专业</a:t>
            </a:r>
            <a:endParaRPr lang="en-US" altLang="zh-CN" b="1" dirty="0">
              <a:latin typeface="黑体" panose="02010609060101010101" pitchFamily="49" charset="-122"/>
              <a:ea typeface="黑体" panose="02010609060101010101" pitchFamily="49" charset="-122"/>
            </a:endParaRPr>
          </a:p>
          <a:p>
            <a:pPr algn="just" eaLnBrk="1" hangingPunct="1">
              <a:defRPr/>
            </a:pPr>
            <a:endParaRPr lang="en-US" altLang="zh-CN" dirty="0"/>
          </a:p>
          <a:p>
            <a:pPr algn="just" eaLnBrk="1" hangingPunct="1">
              <a:defRPr/>
            </a:pPr>
            <a:r>
              <a:rPr lang="zh-CN" altLang="en-US" b="1" dirty="0"/>
              <a:t>所谓学科，是作为知识体系的科目和分支。</a:t>
            </a:r>
            <a:endParaRPr lang="en-US" altLang="zh-CN" b="1" dirty="0"/>
          </a:p>
          <a:p>
            <a:pPr algn="just" eaLnBrk="1" hangingPunct="1">
              <a:defRPr/>
            </a:pPr>
            <a:r>
              <a:rPr lang="zh-CN" altLang="en-US" b="1" dirty="0"/>
              <a:t>专业偏指社会职业的领域。</a:t>
            </a:r>
            <a:endParaRPr lang="en-US" altLang="zh-CN" b="1" dirty="0"/>
          </a:p>
          <a:p>
            <a:pPr marL="0" indent="0" algn="just" eaLnBrk="1" hangingPunct="1">
              <a:buFontTx/>
              <a:buNone/>
              <a:defRPr/>
            </a:pPr>
            <a:endParaRPr lang="en-US" altLang="zh-CN" b="1" dirty="0"/>
          </a:p>
          <a:p>
            <a:pPr marL="0" indent="0" algn="just" eaLnBrk="1" hangingPunct="1">
              <a:buFontTx/>
              <a:buNone/>
              <a:defRPr/>
            </a:pPr>
            <a:r>
              <a:rPr lang="zh-CN" altLang="en-US" b="1" dirty="0"/>
              <a:t>一个专业可能要求多种学科的综合，而一个学科可在不同专业领域中应用。</a:t>
            </a:r>
            <a:endParaRPr lang="en-US" altLang="zh-CN" b="1" dirty="0"/>
          </a:p>
          <a:p>
            <a:pPr marL="0" indent="0" algn="just" eaLnBrk="1" hangingPunct="1">
              <a:buFontTx/>
              <a:buNone/>
              <a:defRPr/>
            </a:pPr>
            <a:endParaRPr lang="en-US" altLang="zh-CN" b="1" dirty="0">
              <a:solidFill>
                <a:schemeClr val="accent2"/>
              </a:solidFill>
            </a:endParaRPr>
          </a:p>
          <a:p>
            <a:pPr marL="0" indent="0" algn="just" eaLnBrk="1" hangingPunct="1">
              <a:buFontTx/>
              <a:buNone/>
              <a:defRPr/>
            </a:pPr>
            <a:r>
              <a:rPr lang="zh-CN" altLang="en-US" b="1" dirty="0"/>
              <a:t>北邮计算机学院专业：计算机科学与技术专业、网络工程专业、数据科学与大数据技术专业、软件工程专业</a:t>
            </a:r>
            <a:endParaRPr lang="en-US" altLang="zh-CN" b="1" dirty="0"/>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灯片编号占位符 5">
            <a:extLst>
              <a:ext uri="{FF2B5EF4-FFF2-40B4-BE49-F238E27FC236}">
                <a16:creationId xmlns:a16="http://schemas.microsoft.com/office/drawing/2014/main" id="{68CA6914-55B0-4E9A-9CF1-CEEAD6D7EA9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D45E783-7564-4520-902B-F6FE0CAC09DC}" type="slidenum">
              <a:rPr lang="zh-CN" altLang="en-US" sz="1400" b="1"/>
              <a:pPr algn="r" eaLnBrk="1" hangingPunct="1">
                <a:spcBef>
                  <a:spcPct val="50000"/>
                </a:spcBef>
                <a:buFontTx/>
                <a:buNone/>
              </a:pPr>
              <a:t>15</a:t>
            </a:fld>
            <a:endParaRPr lang="en-US" altLang="zh-CN" sz="1400" b="1"/>
          </a:p>
        </p:txBody>
      </p:sp>
      <p:pic>
        <p:nvPicPr>
          <p:cNvPr id="26627" name="WordArt 4">
            <a:extLst>
              <a:ext uri="{FF2B5EF4-FFF2-40B4-BE49-F238E27FC236}">
                <a16:creationId xmlns:a16="http://schemas.microsoft.com/office/drawing/2014/main" id="{A0A4C4EB-D131-403E-BD51-C081C298DAC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133600"/>
            <a:ext cx="6559550"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灯片编号占位符 5">
            <a:extLst>
              <a:ext uri="{FF2B5EF4-FFF2-40B4-BE49-F238E27FC236}">
                <a16:creationId xmlns:a16="http://schemas.microsoft.com/office/drawing/2014/main" id="{B4E7C5A7-EC0D-4170-83D0-8455C67D67D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165A454-3BA8-4347-B022-D7640F77C2CB}" type="slidenum">
              <a:rPr lang="zh-CN" altLang="en-US" sz="1400" b="1"/>
              <a:pPr algn="r" eaLnBrk="1" hangingPunct="1">
                <a:spcBef>
                  <a:spcPct val="50000"/>
                </a:spcBef>
                <a:buFontTx/>
                <a:buNone/>
              </a:pPr>
              <a:t>16</a:t>
            </a:fld>
            <a:endParaRPr lang="en-US" altLang="zh-CN" sz="1400" b="1"/>
          </a:p>
        </p:txBody>
      </p:sp>
      <p:sp>
        <p:nvSpPr>
          <p:cNvPr id="27651" name="Rectangle 2">
            <a:extLst>
              <a:ext uri="{FF2B5EF4-FFF2-40B4-BE49-F238E27FC236}">
                <a16:creationId xmlns:a16="http://schemas.microsoft.com/office/drawing/2014/main" id="{283033EA-ACE3-44C3-9973-8EC3D9C4BEC1}"/>
              </a:ext>
            </a:extLst>
          </p:cNvPr>
          <p:cNvSpPr>
            <a:spLocks noGrp="1" noChangeArrowheads="1"/>
          </p:cNvSpPr>
          <p:nvPr>
            <p:ph type="title" idx="4294967295"/>
          </p:nvPr>
        </p:nvSpPr>
        <p:spPr/>
        <p:txBody>
          <a:bodyPr/>
          <a:lstStyle/>
          <a:p>
            <a:pPr eaLnBrk="1" hangingPunct="1"/>
            <a:r>
              <a:rPr lang="zh-CN" altLang="en-US" b="1"/>
              <a:t>四</a:t>
            </a:r>
            <a:r>
              <a:rPr lang="en-US" altLang="zh-CN" b="1"/>
              <a:t>.</a:t>
            </a:r>
            <a:r>
              <a:rPr lang="zh-CN" altLang="en-US" b="1"/>
              <a:t>计算机学科的研究范畴 </a:t>
            </a:r>
          </a:p>
        </p:txBody>
      </p:sp>
      <p:sp>
        <p:nvSpPr>
          <p:cNvPr id="37892" name="Rectangle 3">
            <a:extLst>
              <a:ext uri="{FF2B5EF4-FFF2-40B4-BE49-F238E27FC236}">
                <a16:creationId xmlns:a16="http://schemas.microsoft.com/office/drawing/2014/main" id="{C978A314-832C-4100-A66B-CF449FE58F57}"/>
              </a:ext>
            </a:extLst>
          </p:cNvPr>
          <p:cNvSpPr>
            <a:spLocks noGrp="1" noChangeArrowheads="1"/>
          </p:cNvSpPr>
          <p:nvPr>
            <p:ph type="body" idx="4294967295"/>
          </p:nvPr>
        </p:nvSpPr>
        <p:spPr/>
        <p:txBody>
          <a:bodyPr/>
          <a:lstStyle/>
          <a:p>
            <a:pPr eaLnBrk="1" hangingPunct="1">
              <a:buFontTx/>
              <a:buNone/>
            </a:pPr>
            <a:r>
              <a:rPr lang="zh-CN" altLang="en-US" b="1"/>
              <a:t>计算机学科的研究范畴 </a:t>
            </a:r>
          </a:p>
          <a:p>
            <a:pPr eaLnBrk="1" hangingPunct="1">
              <a:buFontTx/>
              <a:buNone/>
            </a:pPr>
            <a:r>
              <a:rPr lang="zh-CN" altLang="en-US" b="1"/>
              <a:t>	</a:t>
            </a:r>
            <a:r>
              <a:rPr lang="en-US" altLang="zh-CN" b="1"/>
              <a:t>1. </a:t>
            </a:r>
            <a:r>
              <a:rPr lang="zh-CN" altLang="en-US" b="1"/>
              <a:t>计算机理论</a:t>
            </a:r>
          </a:p>
          <a:p>
            <a:pPr eaLnBrk="1" hangingPunct="1">
              <a:buFontTx/>
              <a:buNone/>
            </a:pPr>
            <a:r>
              <a:rPr lang="zh-CN" altLang="en-US" b="1"/>
              <a:t>	</a:t>
            </a:r>
            <a:r>
              <a:rPr lang="en-US" altLang="zh-CN" b="1"/>
              <a:t>2. </a:t>
            </a:r>
            <a:r>
              <a:rPr lang="zh-CN" altLang="en-US" b="1"/>
              <a:t>计算机硬件</a:t>
            </a:r>
          </a:p>
          <a:p>
            <a:pPr eaLnBrk="1" hangingPunct="1">
              <a:buFontTx/>
              <a:buNone/>
            </a:pPr>
            <a:r>
              <a:rPr lang="en-US" altLang="zh-CN" b="1"/>
              <a:t>    3. </a:t>
            </a:r>
            <a:r>
              <a:rPr lang="zh-CN" altLang="en-US" b="1"/>
              <a:t>计算机软件</a:t>
            </a:r>
          </a:p>
          <a:p>
            <a:pPr eaLnBrk="1" hangingPunct="1">
              <a:buFontTx/>
              <a:buNone/>
            </a:pPr>
            <a:r>
              <a:rPr lang="zh-CN" altLang="en-US" b="1"/>
              <a:t>	</a:t>
            </a:r>
            <a:r>
              <a:rPr lang="en-US" altLang="zh-CN" b="1"/>
              <a:t>4. </a:t>
            </a:r>
            <a:r>
              <a:rPr lang="zh-CN" altLang="en-US" b="1"/>
              <a:t>计算机网络</a:t>
            </a:r>
          </a:p>
          <a:p>
            <a:pPr eaLnBrk="1" hangingPunct="1">
              <a:buFontTx/>
              <a:buNone/>
            </a:pPr>
            <a:r>
              <a:rPr lang="zh-CN" altLang="en-US" b="1"/>
              <a:t>	</a:t>
            </a:r>
            <a:r>
              <a:rPr lang="en-US" altLang="zh-CN" b="1"/>
              <a:t>5. </a:t>
            </a:r>
            <a:r>
              <a:rPr lang="zh-CN" altLang="en-US" b="1"/>
              <a:t>计算机应用</a:t>
            </a:r>
          </a:p>
          <a:p>
            <a:pPr eaLnBrk="1" hangingPunct="1"/>
            <a:endParaRPr lang="zh-CN" altLang="en-US"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dissolve">
                                      <p:cBhvr>
                                        <p:cTn id="7" dur="500"/>
                                        <p:tgtEl>
                                          <p:spTgt spid="37892">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dissolve">
                                      <p:cBhvr>
                                        <p:cTn id="12" dur="500"/>
                                        <p:tgtEl>
                                          <p:spTgt spid="37892">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37892">
                                            <p:txEl>
                                              <p:pRg st="2" end="2"/>
                                            </p:txEl>
                                          </p:spTgt>
                                        </p:tgtEl>
                                        <p:attrNameLst>
                                          <p:attrName>style.visibility</p:attrName>
                                        </p:attrNameLst>
                                      </p:cBhvr>
                                      <p:to>
                                        <p:strVal val="visible"/>
                                      </p:to>
                                    </p:set>
                                    <p:animEffect transition="in" filter="dissolve">
                                      <p:cBhvr>
                                        <p:cTn id="17" dur="500"/>
                                        <p:tgtEl>
                                          <p:spTgt spid="37892">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37892">
                                            <p:txEl>
                                              <p:pRg st="3" end="3"/>
                                            </p:txEl>
                                          </p:spTgt>
                                        </p:tgtEl>
                                        <p:attrNameLst>
                                          <p:attrName>style.visibility</p:attrName>
                                        </p:attrNameLst>
                                      </p:cBhvr>
                                      <p:to>
                                        <p:strVal val="visible"/>
                                      </p:to>
                                    </p:set>
                                    <p:animEffect transition="in" filter="dissolve">
                                      <p:cBhvr>
                                        <p:cTn id="22" dur="500"/>
                                        <p:tgtEl>
                                          <p:spTgt spid="37892">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37892">
                                            <p:txEl>
                                              <p:pRg st="4" end="4"/>
                                            </p:txEl>
                                          </p:spTgt>
                                        </p:tgtEl>
                                        <p:attrNameLst>
                                          <p:attrName>style.visibility</p:attrName>
                                        </p:attrNameLst>
                                      </p:cBhvr>
                                      <p:to>
                                        <p:strVal val="visible"/>
                                      </p:to>
                                    </p:set>
                                    <p:animEffect transition="in" filter="dissolve">
                                      <p:cBhvr>
                                        <p:cTn id="27" dur="500"/>
                                        <p:tgtEl>
                                          <p:spTgt spid="37892">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37892">
                                            <p:txEl>
                                              <p:pRg st="5" end="5"/>
                                            </p:txEl>
                                          </p:spTgt>
                                        </p:tgtEl>
                                        <p:attrNameLst>
                                          <p:attrName>style.visibility</p:attrName>
                                        </p:attrNameLst>
                                      </p:cBhvr>
                                      <p:to>
                                        <p:strVal val="visible"/>
                                      </p:to>
                                    </p:set>
                                    <p:animEffect transition="in" filter="dissolve">
                                      <p:cBhvr>
                                        <p:cTn id="32" dur="500"/>
                                        <p:tgtEl>
                                          <p:spTgt spid="3789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892"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灯片编号占位符 5">
            <a:extLst>
              <a:ext uri="{FF2B5EF4-FFF2-40B4-BE49-F238E27FC236}">
                <a16:creationId xmlns:a16="http://schemas.microsoft.com/office/drawing/2014/main" id="{4C85840B-E8B7-4E8D-91DE-2D5C62FD59C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927C29ED-E879-490C-A16D-1B9127BC83B6}" type="slidenum">
              <a:rPr lang="zh-CN" altLang="en-US" sz="1400" b="1"/>
              <a:pPr algn="r" eaLnBrk="1" hangingPunct="1">
                <a:spcBef>
                  <a:spcPct val="50000"/>
                </a:spcBef>
                <a:buFontTx/>
                <a:buNone/>
              </a:pPr>
              <a:t>17</a:t>
            </a:fld>
            <a:endParaRPr lang="en-US" altLang="zh-CN" sz="1400" b="1"/>
          </a:p>
        </p:txBody>
      </p:sp>
      <p:sp>
        <p:nvSpPr>
          <p:cNvPr id="28675" name="Rectangle 2">
            <a:extLst>
              <a:ext uri="{FF2B5EF4-FFF2-40B4-BE49-F238E27FC236}">
                <a16:creationId xmlns:a16="http://schemas.microsoft.com/office/drawing/2014/main" id="{1C2B37B1-D825-4DFD-B138-54D86BF3D5E8}"/>
              </a:ext>
            </a:extLst>
          </p:cNvPr>
          <p:cNvSpPr>
            <a:spLocks noGrp="1" noChangeArrowheads="1"/>
          </p:cNvSpPr>
          <p:nvPr>
            <p:ph type="title" idx="4294967295"/>
          </p:nvPr>
        </p:nvSpPr>
        <p:spPr/>
        <p:txBody>
          <a:bodyPr/>
          <a:lstStyle/>
          <a:p>
            <a:pPr eaLnBrk="1" hangingPunct="1"/>
            <a:r>
              <a:rPr lang="zh-CN" altLang="en-US" b="1"/>
              <a:t>四</a:t>
            </a:r>
            <a:r>
              <a:rPr lang="en-US" altLang="zh-CN" b="1"/>
              <a:t>.</a:t>
            </a:r>
            <a:r>
              <a:rPr lang="zh-CN" altLang="en-US" b="1"/>
              <a:t>计算机学科的研究范畴</a:t>
            </a:r>
          </a:p>
        </p:txBody>
      </p:sp>
      <p:sp>
        <p:nvSpPr>
          <p:cNvPr id="28676" name="Rectangle 3">
            <a:extLst>
              <a:ext uri="{FF2B5EF4-FFF2-40B4-BE49-F238E27FC236}">
                <a16:creationId xmlns:a16="http://schemas.microsoft.com/office/drawing/2014/main" id="{91E075A1-5998-4555-BA60-8B3C7DC5481A}"/>
              </a:ext>
            </a:extLst>
          </p:cNvPr>
          <p:cNvSpPr>
            <a:spLocks noGrp="1" noChangeArrowheads="1"/>
          </p:cNvSpPr>
          <p:nvPr>
            <p:ph type="body" idx="4294967295"/>
          </p:nvPr>
        </p:nvSpPr>
        <p:spPr>
          <a:xfrm>
            <a:off x="684213" y="1341438"/>
            <a:ext cx="7773987" cy="5183187"/>
          </a:xfrm>
        </p:spPr>
        <p:txBody>
          <a:bodyPr/>
          <a:lstStyle/>
          <a:p>
            <a:pPr eaLnBrk="1" hangingPunct="1">
              <a:buFontTx/>
              <a:buNone/>
            </a:pPr>
            <a:r>
              <a:rPr lang="en-US" altLang="zh-CN" b="1">
                <a:latin typeface="宋体" panose="02010600030101010101" pitchFamily="2" charset="-122"/>
              </a:rPr>
              <a:t>1. </a:t>
            </a:r>
            <a:r>
              <a:rPr lang="zh-CN" altLang="en-US" b="1">
                <a:latin typeface="宋体" panose="02010600030101010101" pitchFamily="2" charset="-122"/>
              </a:rPr>
              <a:t>计算机理论--离散数学、算法设计与分析、形式语言与自动机、程序设计方法学、</a:t>
            </a:r>
            <a:r>
              <a:rPr lang="zh-CN" altLang="en-US" b="1">
                <a:solidFill>
                  <a:schemeClr val="tx2"/>
                </a:solidFill>
                <a:latin typeface="宋体" panose="02010600030101010101" pitchFamily="2" charset="-122"/>
              </a:rPr>
              <a:t>概率论与随机过程、组合数学、运筹学</a:t>
            </a:r>
          </a:p>
          <a:p>
            <a:pPr eaLnBrk="1" hangingPunct="1">
              <a:buFontTx/>
              <a:buNone/>
            </a:pPr>
            <a:endParaRPr lang="zh-CN" altLang="en-US" b="1">
              <a:solidFill>
                <a:schemeClr val="tx2"/>
              </a:solidFill>
              <a:latin typeface="宋体" panose="02010600030101010101" pitchFamily="2" charset="-122"/>
            </a:endParaRPr>
          </a:p>
          <a:p>
            <a:pPr eaLnBrk="1" hangingPunct="1">
              <a:buFontTx/>
              <a:buNone/>
            </a:pPr>
            <a:r>
              <a:rPr lang="en-US" altLang="zh-CN" b="1">
                <a:latin typeface="宋体" panose="02010600030101010101" pitchFamily="2" charset="-122"/>
              </a:rPr>
              <a:t>2. </a:t>
            </a:r>
            <a:r>
              <a:rPr lang="zh-CN" altLang="en-US" b="1">
                <a:latin typeface="宋体" panose="02010600030101010101" pitchFamily="2" charset="-122"/>
              </a:rPr>
              <a:t>计算机硬件--计算机组成原理、计算机系统结构、微机系统与接口技术、嵌入式系统、电路与电子学基础、数字逻辑与数字系统、信号与系统</a:t>
            </a:r>
          </a:p>
          <a:p>
            <a:pPr eaLnBrk="1" hangingPunct="1">
              <a:lnSpc>
                <a:spcPct val="90000"/>
              </a:lnSpc>
              <a:buFontTx/>
              <a:buNone/>
            </a:pPr>
            <a:endParaRPr lang="zh-CN" altLang="en-US" b="1">
              <a:latin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799B388D-CE74-4019-9290-FDD38F7C7BBB}"/>
              </a:ext>
            </a:extLst>
          </p:cNvPr>
          <p:cNvSpPr>
            <a:spLocks noGrp="1" noChangeArrowheads="1"/>
          </p:cNvSpPr>
          <p:nvPr>
            <p:ph type="title"/>
          </p:nvPr>
        </p:nvSpPr>
        <p:spPr/>
        <p:txBody>
          <a:bodyPr/>
          <a:lstStyle/>
          <a:p>
            <a:r>
              <a:rPr lang="zh-CN" altLang="en-US" b="1"/>
              <a:t>四</a:t>
            </a:r>
            <a:r>
              <a:rPr lang="en-US" altLang="zh-CN" b="1"/>
              <a:t>.</a:t>
            </a:r>
            <a:r>
              <a:rPr lang="zh-CN" altLang="en-US" b="1"/>
              <a:t>计算机学科的研究范畴</a:t>
            </a:r>
          </a:p>
        </p:txBody>
      </p:sp>
      <p:sp>
        <p:nvSpPr>
          <p:cNvPr id="29699" name="Rectangle 3">
            <a:extLst>
              <a:ext uri="{FF2B5EF4-FFF2-40B4-BE49-F238E27FC236}">
                <a16:creationId xmlns:a16="http://schemas.microsoft.com/office/drawing/2014/main" id="{F7F5189B-9E83-41A6-A7BC-CA114EB49B85}"/>
              </a:ext>
            </a:extLst>
          </p:cNvPr>
          <p:cNvSpPr>
            <a:spLocks noGrp="1" noChangeArrowheads="1"/>
          </p:cNvSpPr>
          <p:nvPr>
            <p:ph type="body" idx="1"/>
          </p:nvPr>
        </p:nvSpPr>
        <p:spPr>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eaLnBrk="1" hangingPunct="1">
              <a:buFontTx/>
              <a:buNone/>
            </a:pPr>
            <a:r>
              <a:rPr lang="en-US" altLang="zh-CN" sz="2600" b="1">
                <a:latin typeface="宋体" panose="02010600030101010101" pitchFamily="2" charset="-122"/>
                <a:sym typeface="Arial" panose="020B0604020202020204" pitchFamily="34" charset="0"/>
              </a:rPr>
              <a:t>3. </a:t>
            </a:r>
            <a:r>
              <a:rPr lang="zh-CN" altLang="en-US" sz="2600" b="1">
                <a:latin typeface="宋体" panose="02010600030101010101" pitchFamily="2" charset="-122"/>
                <a:sym typeface="Arial" panose="020B0604020202020204" pitchFamily="34" charset="0"/>
              </a:rPr>
              <a:t>计算机软件--程序设计语言、算法与数据结构、面向对象分析与设计、编译原理与技术、操作系统、数据库系统原理、</a:t>
            </a:r>
            <a:r>
              <a:rPr lang="en-US" altLang="zh-CN" sz="2600" b="1">
                <a:latin typeface="宋体" panose="02010600030101010101" pitchFamily="2" charset="-122"/>
                <a:sym typeface="Arial" panose="020B0604020202020204" pitchFamily="34" charset="0"/>
              </a:rPr>
              <a:t>UNIX</a:t>
            </a:r>
            <a:r>
              <a:rPr lang="zh-CN" altLang="en-US" sz="2600" b="1">
                <a:latin typeface="宋体" panose="02010600030101010101" pitchFamily="2" charset="-122"/>
                <a:sym typeface="Arial" panose="020B0604020202020204" pitchFamily="34" charset="0"/>
              </a:rPr>
              <a:t>编程环境、软件工程、</a:t>
            </a:r>
            <a:r>
              <a:rPr lang="en-US" altLang="zh-CN" sz="2600" b="1">
                <a:latin typeface="宋体" panose="02010600030101010101" pitchFamily="2" charset="-122"/>
                <a:sym typeface="Arial" panose="020B0604020202020204" pitchFamily="34" charset="0"/>
              </a:rPr>
              <a:t>Web</a:t>
            </a:r>
            <a:r>
              <a:rPr lang="zh-CN" altLang="en-US" sz="2600" b="1">
                <a:latin typeface="宋体" panose="02010600030101010101" pitchFamily="2" charset="-122"/>
                <a:sym typeface="Arial" panose="020B0604020202020204" pitchFamily="34" charset="0"/>
              </a:rPr>
              <a:t>开发技术、通信软件设计、多媒体技术</a:t>
            </a:r>
          </a:p>
          <a:p>
            <a:pPr eaLnBrk="1" hangingPunct="1">
              <a:buFontTx/>
              <a:buNone/>
            </a:pPr>
            <a:endParaRPr lang="zh-CN" altLang="en-US" sz="800" b="1">
              <a:latin typeface="宋体" panose="02010600030101010101" pitchFamily="2" charset="-122"/>
              <a:sym typeface="Arial" panose="020B0604020202020204" pitchFamily="34" charset="0"/>
            </a:endParaRPr>
          </a:p>
          <a:p>
            <a:pPr eaLnBrk="1" hangingPunct="1">
              <a:buFontTx/>
              <a:buNone/>
            </a:pPr>
            <a:r>
              <a:rPr lang="en-US" altLang="zh-CN" sz="2600" b="1">
                <a:latin typeface="宋体" panose="02010600030101010101" pitchFamily="2" charset="-122"/>
                <a:sym typeface="Arial" panose="020B0604020202020204" pitchFamily="34" charset="0"/>
              </a:rPr>
              <a:t>4. </a:t>
            </a:r>
            <a:r>
              <a:rPr lang="zh-CN" altLang="en-US" sz="2600" b="1">
                <a:latin typeface="宋体" panose="02010600030101010101" pitchFamily="2" charset="-122"/>
                <a:sym typeface="Arial" panose="020B0604020202020204" pitchFamily="34" charset="0"/>
              </a:rPr>
              <a:t>计算机网络--计算机网络、</a:t>
            </a:r>
            <a:r>
              <a:rPr lang="en-US" altLang="zh-CN" sz="2600" b="1">
                <a:latin typeface="宋体" panose="02010600030101010101" pitchFamily="2" charset="-122"/>
                <a:sym typeface="Arial" panose="020B0604020202020204" pitchFamily="34" charset="0"/>
              </a:rPr>
              <a:t>Internet</a:t>
            </a:r>
            <a:r>
              <a:rPr lang="zh-CN" altLang="en-US" sz="2600" b="1">
                <a:latin typeface="宋体" panose="02010600030101010101" pitchFamily="2" charset="-122"/>
                <a:sym typeface="Arial" panose="020B0604020202020204" pitchFamily="34" charset="0"/>
              </a:rPr>
              <a:t>技术、网络工程、信息与网络安全、无线通信技术、通信原理、现代交换原理、现代通信网、接入网技术</a:t>
            </a:r>
          </a:p>
          <a:p>
            <a:pPr eaLnBrk="1" hangingPunct="1">
              <a:buFontTx/>
              <a:buNone/>
            </a:pPr>
            <a:endParaRPr lang="zh-CN" altLang="en-US" sz="800" b="1">
              <a:latin typeface="宋体" panose="02010600030101010101" pitchFamily="2" charset="-122"/>
              <a:sym typeface="Arial" panose="020B0604020202020204" pitchFamily="34" charset="0"/>
            </a:endParaRPr>
          </a:p>
          <a:p>
            <a:pPr eaLnBrk="1" hangingPunct="1">
              <a:buFontTx/>
              <a:buNone/>
            </a:pPr>
            <a:r>
              <a:rPr lang="zh-CN" altLang="en-US" sz="2600" b="1">
                <a:latin typeface="宋体" panose="02010600030101010101" pitchFamily="2" charset="-122"/>
                <a:sym typeface="Arial" panose="020B0604020202020204" pitchFamily="34" charset="0"/>
              </a:rPr>
              <a:t>5. 计算机应用--软件开发工具、现有应用的完善、新应用的开发</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灯片编号占位符 5">
            <a:extLst>
              <a:ext uri="{FF2B5EF4-FFF2-40B4-BE49-F238E27FC236}">
                <a16:creationId xmlns:a16="http://schemas.microsoft.com/office/drawing/2014/main" id="{3976C5CA-CF95-4CC3-8C7B-9E4B6DD64779}"/>
              </a:ext>
            </a:extLst>
          </p:cNvPr>
          <p:cNvSpPr>
            <a:spLocks noGrp="1"/>
          </p:cNvSpPr>
          <p:nvPr>
            <p:ph type="sldNum" sz="quarter" idx="12"/>
          </p:nvPr>
        </p:nvSpPr>
        <p:spPr>
          <a:noFill/>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E359C9B8-066F-42F1-935B-7BAFF17CFE36}" type="slidenum">
              <a:rPr kumimoji="1" lang="zh-CN" altLang="en-US" sz="1400" smtClean="0"/>
              <a:pPr>
                <a:spcBef>
                  <a:spcPct val="50000"/>
                </a:spcBef>
                <a:buFontTx/>
                <a:buNone/>
              </a:pPr>
              <a:t>19</a:t>
            </a:fld>
            <a:endParaRPr kumimoji="1" lang="en-US" altLang="zh-CN" sz="1400"/>
          </a:p>
        </p:txBody>
      </p:sp>
      <p:sp>
        <p:nvSpPr>
          <p:cNvPr id="202756" name="WordArt 4">
            <a:extLst>
              <a:ext uri="{FF2B5EF4-FFF2-40B4-BE49-F238E27FC236}">
                <a16:creationId xmlns:a16="http://schemas.microsoft.com/office/drawing/2014/main" id="{675BCCE9-648F-4721-9112-A0A41855F063}"/>
              </a:ext>
            </a:extLst>
          </p:cNvPr>
          <p:cNvSpPr>
            <a:spLocks noChangeArrowheads="1" noChangeShapeType="1" noTextEdit="1"/>
          </p:cNvSpPr>
          <p:nvPr/>
        </p:nvSpPr>
        <p:spPr bwMode="auto">
          <a:xfrm>
            <a:off x="1331913" y="2133600"/>
            <a:ext cx="6553200" cy="1943100"/>
          </a:xfrm>
          <a:prstGeom prst="rect">
            <a:avLst/>
          </a:prstGeom>
        </p:spPr>
        <p:txBody>
          <a:bodyPr wrap="none" fromWordArt="1">
            <a:prstTxWarp prst="textSlantUp">
              <a:avLst>
                <a:gd name="adj" fmla="val 32056"/>
              </a:avLst>
            </a:prstTxWarp>
          </a:bodyPr>
          <a:lstStyle/>
          <a:p>
            <a:pPr algn="ctr" eaLnBrk="1" hangingPunct="1">
              <a:buFont typeface="Arial" panose="020B0604020202020204" pitchFamily="34" charset="0"/>
              <a:buNone/>
              <a:defRPr/>
            </a:pPr>
            <a:r>
              <a:rPr lang="zh-CN" altLang="en-US"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五</a:t>
            </a:r>
            <a:r>
              <a:rPr lang="en-US" altLang="zh-CN"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a:t>
            </a:r>
            <a:r>
              <a:rPr lang="zh-CN" altLang="en-US"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关于专业能力培养</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灯片编号占位符 6">
            <a:extLst>
              <a:ext uri="{FF2B5EF4-FFF2-40B4-BE49-F238E27FC236}">
                <a16:creationId xmlns:a16="http://schemas.microsoft.com/office/drawing/2014/main" id="{23737D3A-B98E-4FC4-BF25-AF1CDD73B7DC}"/>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FE776DA-9F34-4A01-A330-0F0B1DE084A5}" type="slidenum">
              <a:rPr lang="zh-CN" altLang="en-US" sz="1400" b="1"/>
              <a:pPr algn="r" eaLnBrk="1" hangingPunct="1">
                <a:spcBef>
                  <a:spcPct val="50000"/>
                </a:spcBef>
                <a:buFontTx/>
                <a:buNone/>
              </a:pPr>
              <a:t>2</a:t>
            </a:fld>
            <a:endParaRPr lang="en-US" altLang="zh-CN" sz="1400" b="1"/>
          </a:p>
        </p:txBody>
      </p:sp>
      <p:pic>
        <p:nvPicPr>
          <p:cNvPr id="8195" name="WordArt 4">
            <a:extLst>
              <a:ext uri="{FF2B5EF4-FFF2-40B4-BE49-F238E27FC236}">
                <a16:creationId xmlns:a16="http://schemas.microsoft.com/office/drawing/2014/main" id="{A0E08184-D817-4F62-AAED-812FBF31974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6338" y="2060575"/>
            <a:ext cx="654050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1" name="Text Box 14">
            <a:extLst>
              <a:ext uri="{FF2B5EF4-FFF2-40B4-BE49-F238E27FC236}">
                <a16:creationId xmlns:a16="http://schemas.microsoft.com/office/drawing/2014/main" id="{C4CA901E-7ABC-44E9-B3E5-D2836B136C17}"/>
              </a:ext>
            </a:extLst>
          </p:cNvPr>
          <p:cNvSpPr txBox="1">
            <a:spLocks noChangeArrowheads="1"/>
          </p:cNvSpPr>
          <p:nvPr/>
        </p:nvSpPr>
        <p:spPr bwMode="auto">
          <a:xfrm>
            <a:off x="2339975" y="4221163"/>
            <a:ext cx="5472113" cy="7080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4000" b="1">
                <a:latin typeface="华文隶书" panose="02010800040101010101" pitchFamily="2" charset="-122"/>
                <a:ea typeface="华文隶书" panose="02010800040101010101" pitchFamily="2" charset="-122"/>
              </a:rPr>
              <a:t>知识、能力、素质</a:t>
            </a:r>
            <a:endParaRPr lang="zh-CN" altLang="en-US" sz="4000" b="1">
              <a:solidFill>
                <a:schemeClr val="accent2"/>
              </a:solidFill>
              <a:latin typeface="华文隶书" panose="02010800040101010101" pitchFamily="2" charset="-122"/>
              <a:ea typeface="华文隶书" panose="02010800040101010101" pitchFamily="2"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9221"/>
                                        </p:tgtEl>
                                        <p:attrNameLst>
                                          <p:attrName>style.visibility</p:attrName>
                                        </p:attrNameLst>
                                      </p:cBhvr>
                                      <p:to>
                                        <p:strVal val="visible"/>
                                      </p:to>
                                    </p:set>
                                    <p:animEffect transition="in" filter="diamond(in)">
                                      <p:cBhvr>
                                        <p:cTn id="7" dur="1000"/>
                                        <p:tgtEl>
                                          <p:spTgt spid="92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1"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灯片编号占位符 5">
            <a:extLst>
              <a:ext uri="{FF2B5EF4-FFF2-40B4-BE49-F238E27FC236}">
                <a16:creationId xmlns:a16="http://schemas.microsoft.com/office/drawing/2014/main" id="{A024E72B-0399-471C-81BB-3980DF305A6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7B02C6A-7C5E-41FA-B0EF-8DA7D17CB5EB}" type="slidenum">
              <a:rPr lang="zh-CN" altLang="en-US" sz="1400" b="1"/>
              <a:pPr algn="r" eaLnBrk="1" hangingPunct="1">
                <a:spcBef>
                  <a:spcPct val="50000"/>
                </a:spcBef>
                <a:buFontTx/>
                <a:buNone/>
              </a:pPr>
              <a:t>20</a:t>
            </a:fld>
            <a:endParaRPr lang="en-US" altLang="zh-CN" sz="1400" b="1"/>
          </a:p>
        </p:txBody>
      </p:sp>
      <p:sp>
        <p:nvSpPr>
          <p:cNvPr id="31747" name="Rectangle 2">
            <a:extLst>
              <a:ext uri="{FF2B5EF4-FFF2-40B4-BE49-F238E27FC236}">
                <a16:creationId xmlns:a16="http://schemas.microsoft.com/office/drawing/2014/main" id="{5BC8A1E6-2EA8-4D95-BEEE-9F04CFF0C5D6}"/>
              </a:ext>
            </a:extLst>
          </p:cNvPr>
          <p:cNvSpPr>
            <a:spLocks noGrp="1" noChangeArrowheads="1"/>
          </p:cNvSpPr>
          <p:nvPr>
            <p:ph type="title" idx="4294967295"/>
          </p:nvPr>
        </p:nvSpPr>
        <p:spPr/>
        <p:txBody>
          <a:bodyPr/>
          <a:lstStyle/>
          <a:p>
            <a:pPr eaLnBrk="1" hangingPunct="1"/>
            <a:r>
              <a:rPr lang="zh-CN" altLang="en-US" sz="3600" b="1"/>
              <a:t>五</a:t>
            </a:r>
            <a:r>
              <a:rPr lang="en-US" altLang="zh-CN" sz="3600" b="1"/>
              <a:t>.</a:t>
            </a:r>
            <a:r>
              <a:rPr lang="zh-CN" altLang="en-US" sz="3600" b="1"/>
              <a:t> 本学科 专业能力的培养</a:t>
            </a:r>
            <a:endParaRPr lang="zh-CN" altLang="en-US" sz="3600"/>
          </a:p>
        </p:txBody>
      </p:sp>
      <p:sp>
        <p:nvSpPr>
          <p:cNvPr id="31748" name="Rectangle 3">
            <a:extLst>
              <a:ext uri="{FF2B5EF4-FFF2-40B4-BE49-F238E27FC236}">
                <a16:creationId xmlns:a16="http://schemas.microsoft.com/office/drawing/2014/main" id="{0BD4075C-BB42-4A5B-B3D6-7AA415215F70}"/>
              </a:ext>
            </a:extLst>
          </p:cNvPr>
          <p:cNvSpPr>
            <a:spLocks noGrp="1" noChangeArrowheads="1"/>
          </p:cNvSpPr>
          <p:nvPr>
            <p:ph type="body" idx="4294967295"/>
          </p:nvPr>
        </p:nvSpPr>
        <p:spPr>
          <a:xfrm>
            <a:off x="684213" y="1319213"/>
            <a:ext cx="7773987" cy="4918075"/>
          </a:xfrm>
        </p:spPr>
        <p:txBody>
          <a:bodyPr/>
          <a:lstStyle/>
          <a:p>
            <a:pPr eaLnBrk="1" hangingPunct="1">
              <a:lnSpc>
                <a:spcPct val="150000"/>
              </a:lnSpc>
              <a:buFontTx/>
              <a:buNone/>
            </a:pPr>
            <a:r>
              <a:rPr lang="en-US" altLang="zh-CN" b="1"/>
              <a:t>1. </a:t>
            </a:r>
            <a:r>
              <a:rPr lang="zh-CN" altLang="en-US" b="1"/>
              <a:t>计算思维能力；</a:t>
            </a:r>
            <a:endParaRPr lang="en-US" altLang="zh-CN" b="1"/>
          </a:p>
          <a:p>
            <a:pPr eaLnBrk="1" hangingPunct="1">
              <a:lnSpc>
                <a:spcPct val="150000"/>
              </a:lnSpc>
              <a:buFontTx/>
              <a:buNone/>
            </a:pPr>
            <a:r>
              <a:rPr lang="zh-CN" altLang="en-US" b="1"/>
              <a:t>2</a:t>
            </a:r>
            <a:r>
              <a:rPr lang="en-US" altLang="zh-CN" b="1"/>
              <a:t>. </a:t>
            </a:r>
            <a:r>
              <a:rPr lang="zh-CN" altLang="en-US" b="1"/>
              <a:t>算法设计与分析能力</a:t>
            </a:r>
            <a:r>
              <a:rPr lang="en-US" altLang="zh-CN" b="1"/>
              <a:t>;</a:t>
            </a:r>
          </a:p>
          <a:p>
            <a:pPr eaLnBrk="1" hangingPunct="1">
              <a:lnSpc>
                <a:spcPct val="150000"/>
              </a:lnSpc>
              <a:buFontTx/>
              <a:buNone/>
            </a:pPr>
            <a:r>
              <a:rPr lang="en-US" altLang="zh-CN" b="1"/>
              <a:t>3. </a:t>
            </a:r>
            <a:r>
              <a:rPr lang="zh-CN" altLang="en-US" b="1"/>
              <a:t>程序设计与实现能力</a:t>
            </a:r>
            <a:r>
              <a:rPr lang="en-US" altLang="zh-CN" b="1"/>
              <a:t>;</a:t>
            </a:r>
          </a:p>
          <a:p>
            <a:pPr eaLnBrk="1" hangingPunct="1">
              <a:lnSpc>
                <a:spcPct val="150000"/>
              </a:lnSpc>
              <a:buFontTx/>
              <a:buNone/>
            </a:pPr>
            <a:r>
              <a:rPr lang="en-US" altLang="zh-CN" b="1"/>
              <a:t>4. </a:t>
            </a:r>
            <a:r>
              <a:rPr lang="zh-CN" altLang="en-US" b="1"/>
              <a:t>计算机系统的认知、分析、设计和应用能力</a:t>
            </a:r>
            <a:r>
              <a:rPr lang="en-US" altLang="zh-CN" b="1"/>
              <a:t>;</a:t>
            </a:r>
          </a:p>
          <a:p>
            <a:pPr eaLnBrk="1" hangingPunct="1">
              <a:lnSpc>
                <a:spcPct val="150000"/>
              </a:lnSpc>
              <a:buFontTx/>
              <a:buNone/>
            </a:pPr>
            <a:endParaRPr lang="en-US" altLang="zh-CN" b="1">
              <a:solidFill>
                <a:srgbClr val="FF0000"/>
              </a:solidFill>
            </a:endParaRPr>
          </a:p>
          <a:p>
            <a:pPr eaLnBrk="1" hangingPunct="1">
              <a:lnSpc>
                <a:spcPct val="150000"/>
              </a:lnSpc>
              <a:buFontTx/>
              <a:buNone/>
            </a:pPr>
            <a:r>
              <a:rPr lang="en-US" altLang="zh-CN" b="1">
                <a:solidFill>
                  <a:srgbClr val="FF0000"/>
                </a:solidFill>
              </a:rPr>
              <a:t>	</a:t>
            </a:r>
            <a:r>
              <a:rPr lang="zh-CN" altLang="en-US" sz="3200" b="1">
                <a:solidFill>
                  <a:srgbClr val="FF0000"/>
                </a:solidFill>
              </a:rPr>
              <a:t>解决复杂问题的能力。</a:t>
            </a:r>
            <a:endParaRPr lang="en-US" altLang="zh-CN" sz="3200" b="1">
              <a:solidFill>
                <a:srgbClr val="FF0000"/>
              </a:solidFill>
            </a:endParaRPr>
          </a:p>
          <a:p>
            <a:pPr eaLnBrk="1" hangingPunct="1">
              <a:buFontTx/>
              <a:buNone/>
            </a:pPr>
            <a:endParaRPr lang="zh-CN" altLang="en-US" sz="900" b="1">
              <a:solidFill>
                <a:srgbClr val="FF0000"/>
              </a:solidFill>
            </a:endParaRP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灯片编号占位符 5">
            <a:extLst>
              <a:ext uri="{FF2B5EF4-FFF2-40B4-BE49-F238E27FC236}">
                <a16:creationId xmlns:a16="http://schemas.microsoft.com/office/drawing/2014/main" id="{0AF8C40B-2E4A-4731-AF41-A2D99D21D06F}"/>
              </a:ext>
            </a:extLst>
          </p:cNvPr>
          <p:cNvSpPr txBox="1">
            <a:spLocks noGrp="1" noChangeArrowheads="1"/>
          </p:cNvSpPr>
          <p:nvPr/>
        </p:nvSpPr>
        <p:spPr bwMode="auto">
          <a:xfrm>
            <a:off x="6934200" y="6180138"/>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802FF545-D2A3-41FA-9AFC-80FB94FAB19B}" type="slidenum">
              <a:rPr lang="zh-CN" altLang="en-US" sz="1400" b="1"/>
              <a:pPr algn="r" eaLnBrk="1" hangingPunct="1">
                <a:spcBef>
                  <a:spcPct val="50000"/>
                </a:spcBef>
                <a:buFontTx/>
                <a:buNone/>
              </a:pPr>
              <a:t>21</a:t>
            </a:fld>
            <a:endParaRPr lang="en-US" altLang="zh-CN" sz="1400" b="1"/>
          </a:p>
        </p:txBody>
      </p:sp>
      <p:sp>
        <p:nvSpPr>
          <p:cNvPr id="32771" name="Rectangle 3">
            <a:extLst>
              <a:ext uri="{FF2B5EF4-FFF2-40B4-BE49-F238E27FC236}">
                <a16:creationId xmlns:a16="http://schemas.microsoft.com/office/drawing/2014/main" id="{F6DE5B97-735F-464B-97A4-26E7C98F0B10}"/>
              </a:ext>
            </a:extLst>
          </p:cNvPr>
          <p:cNvSpPr>
            <a:spLocks noGrp="1" noChangeArrowheads="1"/>
          </p:cNvSpPr>
          <p:nvPr>
            <p:ph type="body" idx="4294967295"/>
          </p:nvPr>
        </p:nvSpPr>
        <p:spPr>
          <a:xfrm>
            <a:off x="3059113" y="333375"/>
            <a:ext cx="7696200" cy="762000"/>
          </a:xfrm>
        </p:spPr>
        <p:txBody>
          <a:bodyPr/>
          <a:lstStyle/>
          <a:p>
            <a:pPr eaLnBrk="1" hangingPunct="1">
              <a:lnSpc>
                <a:spcPct val="90000"/>
              </a:lnSpc>
              <a:buFontTx/>
              <a:buNone/>
            </a:pPr>
            <a:r>
              <a:rPr lang="zh-CN" altLang="en-US" sz="3200" b="1">
                <a:solidFill>
                  <a:srgbClr val="FF3300"/>
                </a:solidFill>
              </a:rPr>
              <a:t>五</a:t>
            </a:r>
            <a:r>
              <a:rPr lang="en-US" altLang="zh-CN" sz="3200" b="1">
                <a:solidFill>
                  <a:srgbClr val="FF3300"/>
                </a:solidFill>
              </a:rPr>
              <a:t>.</a:t>
            </a:r>
            <a:r>
              <a:rPr lang="zh-CN" altLang="en-US" sz="3200" b="1">
                <a:solidFill>
                  <a:srgbClr val="FF3300"/>
                </a:solidFill>
              </a:rPr>
              <a:t> 本学科 专业能力的培养</a:t>
            </a:r>
            <a:endParaRPr lang="zh-CN" altLang="en-US" b="1">
              <a:solidFill>
                <a:srgbClr val="0066FF"/>
              </a:solidFill>
            </a:endParaRPr>
          </a:p>
          <a:p>
            <a:pPr eaLnBrk="1" hangingPunct="1">
              <a:lnSpc>
                <a:spcPct val="90000"/>
              </a:lnSpc>
              <a:buFontTx/>
              <a:buNone/>
            </a:pPr>
            <a:endParaRPr lang="zh-CN" altLang="en-US" sz="3200"/>
          </a:p>
        </p:txBody>
      </p:sp>
      <p:sp>
        <p:nvSpPr>
          <p:cNvPr id="55300" name="Text Box 8">
            <a:extLst>
              <a:ext uri="{FF2B5EF4-FFF2-40B4-BE49-F238E27FC236}">
                <a16:creationId xmlns:a16="http://schemas.microsoft.com/office/drawing/2014/main" id="{D404B6C5-A60C-4DF8-AFDD-7A37541207C0}"/>
              </a:ext>
            </a:extLst>
          </p:cNvPr>
          <p:cNvSpPr txBox="1">
            <a:spLocks noChangeArrowheads="1"/>
          </p:cNvSpPr>
          <p:nvPr/>
        </p:nvSpPr>
        <p:spPr bwMode="auto">
          <a:xfrm>
            <a:off x="684213" y="1268413"/>
            <a:ext cx="80645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lnSpc>
                <a:spcPct val="90000"/>
              </a:lnSpc>
              <a:buClr>
                <a:schemeClr val="accent2"/>
              </a:buClr>
              <a:buSzPct val="75000"/>
              <a:buFont typeface="Monotype Sorts" pitchFamily="2" charset="2"/>
              <a:buNone/>
            </a:pPr>
            <a:r>
              <a:rPr lang="zh-CN" altLang="en-US" b="1"/>
              <a:t>计算思维能力－</a:t>
            </a:r>
            <a:r>
              <a:rPr lang="zh-CN" altLang="en-US" sz="2600" b="1"/>
              <a:t>抽象思维能力、逻辑思维能力</a:t>
            </a:r>
          </a:p>
          <a:p>
            <a:pPr eaLnBrk="1" hangingPunct="1">
              <a:lnSpc>
                <a:spcPct val="90000"/>
              </a:lnSpc>
              <a:buClr>
                <a:schemeClr val="accent2"/>
              </a:buClr>
              <a:buSzPct val="75000"/>
              <a:buFont typeface="Monotype Sorts" pitchFamily="2" charset="2"/>
              <a:buNone/>
            </a:pPr>
            <a:r>
              <a:rPr lang="zh-CN" altLang="en-US" b="1"/>
              <a:t>    </a:t>
            </a:r>
            <a:endParaRPr lang="en-US" altLang="zh-CN" sz="2400"/>
          </a:p>
        </p:txBody>
      </p:sp>
      <p:pic>
        <p:nvPicPr>
          <p:cNvPr id="32773" name="Picture 9" descr="电脑前两男">
            <a:extLst>
              <a:ext uri="{FF2B5EF4-FFF2-40B4-BE49-F238E27FC236}">
                <a16:creationId xmlns:a16="http://schemas.microsoft.com/office/drawing/2014/main" id="{C514616E-F281-4294-A6F7-4178A64180CB}"/>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620000" y="0"/>
            <a:ext cx="15240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5302" name="Rectangle 39">
            <a:extLst>
              <a:ext uri="{FF2B5EF4-FFF2-40B4-BE49-F238E27FC236}">
                <a16:creationId xmlns:a16="http://schemas.microsoft.com/office/drawing/2014/main" id="{2395DEF4-A740-4C49-B76D-9ECE48206F3D}"/>
              </a:ext>
            </a:extLst>
          </p:cNvPr>
          <p:cNvSpPr>
            <a:spLocks noChangeArrowheads="1"/>
          </p:cNvSpPr>
          <p:nvPr/>
        </p:nvSpPr>
        <p:spPr bwMode="auto">
          <a:xfrm>
            <a:off x="1095375" y="1773238"/>
            <a:ext cx="6624638" cy="8223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accent1"/>
                </a:solidFill>
              </a:rPr>
              <a:t>抽象思维</a:t>
            </a:r>
            <a:r>
              <a:rPr lang="zh-CN" altLang="en-US" sz="2400" b="1"/>
              <a:t>：抽取事物本质的、关注的方面进行研究，抛弃其他不关心或者细节的部分。</a:t>
            </a:r>
          </a:p>
        </p:txBody>
      </p:sp>
      <p:sp>
        <p:nvSpPr>
          <p:cNvPr id="55303" name="Rectangle 40">
            <a:extLst>
              <a:ext uri="{FF2B5EF4-FFF2-40B4-BE49-F238E27FC236}">
                <a16:creationId xmlns:a16="http://schemas.microsoft.com/office/drawing/2014/main" id="{4D4D9B65-C85E-4347-A316-0969A837C9B3}"/>
              </a:ext>
            </a:extLst>
          </p:cNvPr>
          <p:cNvSpPr>
            <a:spLocks noChangeArrowheads="1"/>
          </p:cNvSpPr>
          <p:nvPr/>
        </p:nvSpPr>
        <p:spPr bwMode="auto">
          <a:xfrm>
            <a:off x="1095375" y="2709863"/>
            <a:ext cx="6624638" cy="8223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2400" b="1">
                <a:solidFill>
                  <a:schemeClr val="accent1"/>
                </a:solidFill>
              </a:rPr>
              <a:t>逻辑思维</a:t>
            </a:r>
            <a:r>
              <a:rPr lang="zh-CN" altLang="en-US" sz="2400" b="1"/>
              <a:t>：逻辑思维包括</a:t>
            </a:r>
            <a:r>
              <a:rPr lang="zh-CN" altLang="en-US" sz="2400" b="1">
                <a:solidFill>
                  <a:srgbClr val="FF3300"/>
                </a:solidFill>
              </a:rPr>
              <a:t>概念、判断和推理</a:t>
            </a:r>
            <a:r>
              <a:rPr lang="zh-CN" altLang="en-US" sz="2400" b="1"/>
              <a:t>。</a:t>
            </a:r>
          </a:p>
          <a:p>
            <a:pPr eaLnBrk="1" hangingPunct="1">
              <a:spcBef>
                <a:spcPct val="0"/>
              </a:spcBef>
              <a:buFontTx/>
              <a:buNone/>
            </a:pPr>
            <a:r>
              <a:rPr lang="zh-CN" altLang="en-US" sz="2400" b="1"/>
              <a:t>认识客观世界的规律需要逻辑思维。</a:t>
            </a:r>
          </a:p>
        </p:txBody>
      </p:sp>
      <p:grpSp>
        <p:nvGrpSpPr>
          <p:cNvPr id="55304" name="Group 115">
            <a:extLst>
              <a:ext uri="{FF2B5EF4-FFF2-40B4-BE49-F238E27FC236}">
                <a16:creationId xmlns:a16="http://schemas.microsoft.com/office/drawing/2014/main" id="{01578C34-1DCA-43C8-B4AB-D8A7EA0FA652}"/>
              </a:ext>
            </a:extLst>
          </p:cNvPr>
          <p:cNvGrpSpPr>
            <a:grpSpLocks/>
          </p:cNvGrpSpPr>
          <p:nvPr/>
        </p:nvGrpSpPr>
        <p:grpSpPr bwMode="auto">
          <a:xfrm>
            <a:off x="4643438" y="3932238"/>
            <a:ext cx="4105275" cy="2081212"/>
            <a:chOff x="0" y="0"/>
            <a:chExt cx="2586" cy="1311"/>
          </a:xfrm>
        </p:grpSpPr>
        <p:pic>
          <p:nvPicPr>
            <p:cNvPr id="32780" name="Picture 113" descr="img9">
              <a:extLst>
                <a:ext uri="{FF2B5EF4-FFF2-40B4-BE49-F238E27FC236}">
                  <a16:creationId xmlns:a16="http://schemas.microsoft.com/office/drawing/2014/main" id="{103B9FB3-A438-4931-A410-BA74201C3C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6" y="0"/>
              <a:ext cx="1056" cy="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1" name="Text Box 114">
              <a:extLst>
                <a:ext uri="{FF2B5EF4-FFF2-40B4-BE49-F238E27FC236}">
                  <a16:creationId xmlns:a16="http://schemas.microsoft.com/office/drawing/2014/main" id="{67319DFE-2BCA-483A-98A6-2B4E7C9CCC13}"/>
                </a:ext>
              </a:extLst>
            </p:cNvPr>
            <p:cNvSpPr txBox="1">
              <a:spLocks noChangeArrowheads="1"/>
            </p:cNvSpPr>
            <p:nvPr/>
          </p:nvSpPr>
          <p:spPr bwMode="auto">
            <a:xfrm>
              <a:off x="0" y="907"/>
              <a:ext cx="2586" cy="404"/>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小岛化为点，桥则用线，七桥问题就相当于能不能一笔画出此图形的问题  </a:t>
              </a:r>
            </a:p>
          </p:txBody>
        </p:sp>
      </p:grpSp>
      <p:grpSp>
        <p:nvGrpSpPr>
          <p:cNvPr id="55307" name="Group 118">
            <a:extLst>
              <a:ext uri="{FF2B5EF4-FFF2-40B4-BE49-F238E27FC236}">
                <a16:creationId xmlns:a16="http://schemas.microsoft.com/office/drawing/2014/main" id="{17C6DF66-8E93-4699-8E03-07BACEBB9420}"/>
              </a:ext>
            </a:extLst>
          </p:cNvPr>
          <p:cNvGrpSpPr>
            <a:grpSpLocks/>
          </p:cNvGrpSpPr>
          <p:nvPr/>
        </p:nvGrpSpPr>
        <p:grpSpPr bwMode="auto">
          <a:xfrm>
            <a:off x="827088" y="3644900"/>
            <a:ext cx="3527425" cy="2716213"/>
            <a:chOff x="0" y="0"/>
            <a:chExt cx="2222" cy="1711"/>
          </a:xfrm>
        </p:grpSpPr>
        <p:pic>
          <p:nvPicPr>
            <p:cNvPr id="32778" name="Picture 112" descr="img8">
              <a:extLst>
                <a:ext uri="{FF2B5EF4-FFF2-40B4-BE49-F238E27FC236}">
                  <a16:creationId xmlns:a16="http://schemas.microsoft.com/office/drawing/2014/main" id="{201A97D2-370D-4D56-9364-B54F4B1613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72" y="0"/>
              <a:ext cx="1517" cy="11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79" name="Text Box 116">
              <a:extLst>
                <a:ext uri="{FF2B5EF4-FFF2-40B4-BE49-F238E27FC236}">
                  <a16:creationId xmlns:a16="http://schemas.microsoft.com/office/drawing/2014/main" id="{44350892-F1F1-4B86-B452-C4595A2F73C1}"/>
                </a:ext>
              </a:extLst>
            </p:cNvPr>
            <p:cNvSpPr txBox="1">
              <a:spLocks noChangeArrowheads="1"/>
            </p:cNvSpPr>
            <p:nvPr/>
          </p:nvSpPr>
          <p:spPr bwMode="auto">
            <a:xfrm>
              <a:off x="0" y="1134"/>
              <a:ext cx="2222" cy="577"/>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sz="1800" b="1"/>
                <a:t>美丽的哥尼斯堡 </a:t>
              </a:r>
              <a:r>
                <a:rPr lang="en-US" altLang="zh-CN" sz="1800" b="1"/>
                <a:t>,</a:t>
              </a:r>
              <a:r>
                <a:rPr lang="zh-CN" altLang="en-US" sz="1800" b="1"/>
                <a:t>如何才能走遍七座桥，而每座桥都只能经过一次，最后又回到原先的出发点</a:t>
              </a:r>
              <a:r>
                <a:rPr lang="zh-CN" altLang="en-US" sz="1800"/>
                <a:t> </a:t>
              </a:r>
              <a:endParaRPr lang="en-US" altLang="zh-CN" sz="1800"/>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55300"/>
                                        </p:tgtEl>
                                        <p:attrNameLst>
                                          <p:attrName>style.visibility</p:attrName>
                                        </p:attrNameLst>
                                      </p:cBhvr>
                                      <p:to>
                                        <p:strVal val="visible"/>
                                      </p:to>
                                    </p:set>
                                    <p:animEffect transition="in" filter="barn(inHorizontal)">
                                      <p:cBhvr>
                                        <p:cTn id="7" dur="500"/>
                                        <p:tgtEl>
                                          <p:spTgt spid="5530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5302"/>
                                        </p:tgtEl>
                                        <p:attrNameLst>
                                          <p:attrName>style.visibility</p:attrName>
                                        </p:attrNameLst>
                                      </p:cBhvr>
                                      <p:to>
                                        <p:strVal val="visible"/>
                                      </p:to>
                                    </p:set>
                                    <p:animEffect transition="in" filter="dissolve">
                                      <p:cBhvr>
                                        <p:cTn id="12" dur="500"/>
                                        <p:tgtEl>
                                          <p:spTgt spid="5530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5307"/>
                                        </p:tgtEl>
                                        <p:attrNameLst>
                                          <p:attrName>style.visibility</p:attrName>
                                        </p:attrNameLst>
                                      </p:cBhvr>
                                      <p:to>
                                        <p:strVal val="visible"/>
                                      </p:to>
                                    </p:set>
                                    <p:animEffect transition="in" filter="dissolve">
                                      <p:cBhvr>
                                        <p:cTn id="17" dur="500"/>
                                        <p:tgtEl>
                                          <p:spTgt spid="5530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5304"/>
                                        </p:tgtEl>
                                        <p:attrNameLst>
                                          <p:attrName>style.visibility</p:attrName>
                                        </p:attrNameLst>
                                      </p:cBhvr>
                                      <p:to>
                                        <p:strVal val="visible"/>
                                      </p:to>
                                    </p:set>
                                    <p:animEffect transition="in" filter="dissolve">
                                      <p:cBhvr>
                                        <p:cTn id="22" dur="500"/>
                                        <p:tgtEl>
                                          <p:spTgt spid="553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55303"/>
                                        </p:tgtEl>
                                        <p:attrNameLst>
                                          <p:attrName>style.visibility</p:attrName>
                                        </p:attrNameLst>
                                      </p:cBhvr>
                                      <p:to>
                                        <p:strVal val="visible"/>
                                      </p:to>
                                    </p:set>
                                    <p:animEffect transition="in" filter="dissolve">
                                      <p:cBhvr>
                                        <p:cTn id="27" dur="500"/>
                                        <p:tgtEl>
                                          <p:spTgt spid="553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00" grpId="0" autoUpdateAnimBg="0"/>
      <p:bldP spid="55302" grpId="0" autoUpdateAnimBg="0"/>
      <p:bldP spid="55303" grpId="0"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灯片编号占位符 5">
            <a:extLst>
              <a:ext uri="{FF2B5EF4-FFF2-40B4-BE49-F238E27FC236}">
                <a16:creationId xmlns:a16="http://schemas.microsoft.com/office/drawing/2014/main" id="{23BBCA9D-1E80-4FCC-A795-FE88B484BD6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29A52515-25B3-4405-A72F-3618E5AA76B5}" type="slidenum">
              <a:rPr lang="zh-CN" altLang="en-US" sz="1400" b="1"/>
              <a:pPr algn="r" eaLnBrk="1" hangingPunct="1">
                <a:spcBef>
                  <a:spcPct val="50000"/>
                </a:spcBef>
                <a:buFontTx/>
                <a:buNone/>
              </a:pPr>
              <a:t>22</a:t>
            </a:fld>
            <a:endParaRPr lang="en-US" altLang="zh-CN" sz="1400" b="1"/>
          </a:p>
        </p:txBody>
      </p:sp>
      <p:sp>
        <p:nvSpPr>
          <p:cNvPr id="34819" name="Rectangle 2">
            <a:extLst>
              <a:ext uri="{FF2B5EF4-FFF2-40B4-BE49-F238E27FC236}">
                <a16:creationId xmlns:a16="http://schemas.microsoft.com/office/drawing/2014/main" id="{21693190-B788-485B-9741-675511E76D0B}"/>
              </a:ext>
            </a:extLst>
          </p:cNvPr>
          <p:cNvSpPr>
            <a:spLocks noGrp="1" noChangeArrowheads="1"/>
          </p:cNvSpPr>
          <p:nvPr>
            <p:ph type="title" idx="4294967295"/>
          </p:nvPr>
        </p:nvSpPr>
        <p:spPr/>
        <p:txBody>
          <a:bodyPr/>
          <a:lstStyle/>
          <a:p>
            <a:pPr eaLnBrk="1" hangingPunct="1"/>
            <a:r>
              <a:rPr lang="zh-CN" altLang="en-US" sz="3600" b="1"/>
              <a:t>五</a:t>
            </a:r>
            <a:r>
              <a:rPr lang="en-US" altLang="zh-CN" sz="3600" b="1"/>
              <a:t>.</a:t>
            </a:r>
            <a:r>
              <a:rPr lang="zh-CN" altLang="en-US" sz="3600" b="1"/>
              <a:t> 本学科 专业能力的培养</a:t>
            </a:r>
            <a:endParaRPr lang="zh-CN" altLang="en-US" sz="3600"/>
          </a:p>
        </p:txBody>
      </p:sp>
      <p:sp>
        <p:nvSpPr>
          <p:cNvPr id="57348" name="Rectangle 3">
            <a:extLst>
              <a:ext uri="{FF2B5EF4-FFF2-40B4-BE49-F238E27FC236}">
                <a16:creationId xmlns:a16="http://schemas.microsoft.com/office/drawing/2014/main" id="{F764F69F-F60B-4A12-877C-05E95BCAD73D}"/>
              </a:ext>
            </a:extLst>
          </p:cNvPr>
          <p:cNvSpPr>
            <a:spLocks noGrp="1" noChangeArrowheads="1"/>
          </p:cNvSpPr>
          <p:nvPr>
            <p:ph type="body" idx="4294967295"/>
          </p:nvPr>
        </p:nvSpPr>
        <p:spPr/>
        <p:txBody>
          <a:bodyPr/>
          <a:lstStyle/>
          <a:p>
            <a:pPr eaLnBrk="1" hangingPunct="1">
              <a:defRPr/>
            </a:pPr>
            <a:r>
              <a:rPr lang="zh-CN" altLang="en-US" b="1"/>
              <a:t>计算机科学与技术学生所要解决的根本问题是：</a:t>
            </a:r>
            <a:r>
              <a:rPr lang="zh-CN" altLang="en-US" b="1" u="sng">
                <a:effectLst>
                  <a:outerShdw blurRad="38100" dist="38100" dir="2700000" algn="tl">
                    <a:srgbClr val="C0C0C0"/>
                  </a:outerShdw>
                </a:effectLst>
              </a:rPr>
              <a:t>什么能被（有效地）自动化</a:t>
            </a:r>
            <a:r>
              <a:rPr lang="zh-CN" altLang="en-US" b="1"/>
              <a:t>。现代计算机技术认为，要想实现有效的自动化，必须经过抽象进行形式化处理。</a:t>
            </a:r>
          </a:p>
          <a:p>
            <a:pPr eaLnBrk="1" hangingPunct="1">
              <a:defRPr/>
            </a:pPr>
            <a:r>
              <a:rPr lang="zh-CN" altLang="en-US" b="1"/>
              <a:t>计算思维能力的培养主要由基础理论系列课程实现，包括：数学分析、高等代数、数值分析、概率与数理统计、近世代数、集合和图论、数理逻辑、形式语言自动机、数学建模等。</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灯片编号占位符 5">
            <a:extLst>
              <a:ext uri="{FF2B5EF4-FFF2-40B4-BE49-F238E27FC236}">
                <a16:creationId xmlns:a16="http://schemas.microsoft.com/office/drawing/2014/main" id="{A23E9F0E-7B9F-4DB6-8F60-A2595CD09CEC}"/>
              </a:ext>
            </a:extLst>
          </p:cNvPr>
          <p:cNvSpPr>
            <a:spLocks noGrp="1"/>
          </p:cNvSpPr>
          <p:nvPr>
            <p:ph type="sldNum" sz="quarter" idx="12"/>
          </p:nvPr>
        </p:nvSpPr>
        <p:spPr>
          <a:noFill/>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4976FF96-F537-416F-94FB-DAA88E6BF60A}" type="slidenum">
              <a:rPr kumimoji="1" lang="zh-CN" altLang="en-US" sz="1400" smtClean="0"/>
              <a:pPr>
                <a:spcBef>
                  <a:spcPct val="50000"/>
                </a:spcBef>
                <a:buFontTx/>
                <a:buNone/>
              </a:pPr>
              <a:t>23</a:t>
            </a:fld>
            <a:endParaRPr kumimoji="1" lang="en-US" altLang="zh-CN" sz="1400"/>
          </a:p>
        </p:txBody>
      </p:sp>
      <p:sp>
        <p:nvSpPr>
          <p:cNvPr id="35843" name="Rectangle 2">
            <a:extLst>
              <a:ext uri="{FF2B5EF4-FFF2-40B4-BE49-F238E27FC236}">
                <a16:creationId xmlns:a16="http://schemas.microsoft.com/office/drawing/2014/main" id="{84114B31-C137-42B5-86D7-6885AAE20168}"/>
              </a:ext>
            </a:extLst>
          </p:cNvPr>
          <p:cNvSpPr>
            <a:spLocks noGrp="1" noChangeArrowheads="1"/>
          </p:cNvSpPr>
          <p:nvPr>
            <p:ph type="title"/>
          </p:nvPr>
        </p:nvSpPr>
        <p:spPr/>
        <p:txBody>
          <a:bodyPr/>
          <a:lstStyle/>
          <a:p>
            <a:pPr eaLnBrk="1" hangingPunct="1"/>
            <a:r>
              <a:rPr lang="zh-CN" altLang="en-US" sz="3600" b="1"/>
              <a:t>五</a:t>
            </a:r>
            <a:r>
              <a:rPr lang="en-US" altLang="zh-CN" sz="3600" b="1"/>
              <a:t>.</a:t>
            </a:r>
            <a:r>
              <a:rPr lang="zh-CN" altLang="en-US" sz="3600" b="1"/>
              <a:t> 本学科 专业能力的培养</a:t>
            </a:r>
            <a:endParaRPr lang="zh-CN" altLang="en-US" sz="3600"/>
          </a:p>
        </p:txBody>
      </p:sp>
      <p:sp>
        <p:nvSpPr>
          <p:cNvPr id="35844" name="Rectangle 3">
            <a:extLst>
              <a:ext uri="{FF2B5EF4-FFF2-40B4-BE49-F238E27FC236}">
                <a16:creationId xmlns:a16="http://schemas.microsoft.com/office/drawing/2014/main" id="{4B19A99A-11BF-4901-B4E6-840F5FC4C9BE}"/>
              </a:ext>
            </a:extLst>
          </p:cNvPr>
          <p:cNvSpPr>
            <a:spLocks noGrp="1" noChangeArrowheads="1"/>
          </p:cNvSpPr>
          <p:nvPr>
            <p:ph type="body" idx="1"/>
          </p:nvPr>
        </p:nvSpPr>
        <p:spPr>
          <a:xfrm>
            <a:off x="684213" y="1319213"/>
            <a:ext cx="7773987" cy="4918075"/>
          </a:xfrm>
        </p:spPr>
        <p:txBody>
          <a:bodyPr/>
          <a:lstStyle/>
          <a:p>
            <a:pPr eaLnBrk="1" hangingPunct="1">
              <a:buFontTx/>
              <a:buNone/>
            </a:pPr>
            <a:r>
              <a:rPr lang="zh-CN" altLang="en-US" b="1"/>
              <a:t>2</a:t>
            </a:r>
            <a:r>
              <a:rPr lang="en-US" altLang="zh-CN" b="1"/>
              <a:t>. </a:t>
            </a:r>
            <a:r>
              <a:rPr lang="zh-CN" altLang="en-US" b="1"/>
              <a:t>算法设计与分析能力</a:t>
            </a:r>
            <a:r>
              <a:rPr lang="en-US" altLang="zh-CN" b="1"/>
              <a:t>;</a:t>
            </a:r>
          </a:p>
          <a:p>
            <a:pPr eaLnBrk="1" hangingPunct="1">
              <a:buFontTx/>
              <a:buNone/>
            </a:pPr>
            <a:r>
              <a:rPr lang="en-US" altLang="zh-CN" b="1"/>
              <a:t>3. </a:t>
            </a:r>
            <a:r>
              <a:rPr lang="zh-CN" altLang="en-US" b="1"/>
              <a:t>程序设计与实现能力</a:t>
            </a:r>
            <a:r>
              <a:rPr lang="en-US" altLang="zh-CN" b="1"/>
              <a:t>;</a:t>
            </a:r>
          </a:p>
          <a:p>
            <a:pPr eaLnBrk="1" hangingPunct="1">
              <a:buFontTx/>
              <a:buNone/>
            </a:pPr>
            <a:r>
              <a:rPr lang="en-US" altLang="zh-CN" b="1"/>
              <a:t>4. </a:t>
            </a:r>
            <a:r>
              <a:rPr lang="zh-CN" altLang="en-US" b="1"/>
              <a:t>计算机系统的认知、分析、设计和应用能力</a:t>
            </a:r>
            <a:r>
              <a:rPr lang="en-US" altLang="zh-CN" b="1"/>
              <a:t>;</a:t>
            </a:r>
          </a:p>
          <a:p>
            <a:pPr eaLnBrk="1" hangingPunct="1">
              <a:buFontTx/>
              <a:buNone/>
            </a:pPr>
            <a:endParaRPr lang="zh-CN" altLang="en-US" sz="900" b="1"/>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5">
            <a:extLst>
              <a:ext uri="{FF2B5EF4-FFF2-40B4-BE49-F238E27FC236}">
                <a16:creationId xmlns:a16="http://schemas.microsoft.com/office/drawing/2014/main" id="{64E08E27-4CB0-418A-BE7D-A661F51FC2F8}"/>
              </a:ext>
            </a:extLst>
          </p:cNvPr>
          <p:cNvSpPr>
            <a:spLocks noGrp="1"/>
          </p:cNvSpPr>
          <p:nvPr>
            <p:ph type="sldNum" sz="quarter" idx="12"/>
          </p:nvPr>
        </p:nvSpPr>
        <p:spPr>
          <a:noFill/>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fld id="{6B75034A-EFDE-4DFF-986D-2DCEAF189A3D}" type="slidenum">
              <a:rPr kumimoji="1" lang="zh-CN" altLang="en-US" sz="1400" smtClean="0"/>
              <a:pPr>
                <a:spcBef>
                  <a:spcPct val="50000"/>
                </a:spcBef>
                <a:buFontTx/>
                <a:buNone/>
              </a:pPr>
              <a:t>24</a:t>
            </a:fld>
            <a:endParaRPr kumimoji="1" lang="en-US" altLang="zh-CN" sz="1400"/>
          </a:p>
        </p:txBody>
      </p:sp>
      <p:sp>
        <p:nvSpPr>
          <p:cNvPr id="202756" name="WordArt 4">
            <a:extLst>
              <a:ext uri="{FF2B5EF4-FFF2-40B4-BE49-F238E27FC236}">
                <a16:creationId xmlns:a16="http://schemas.microsoft.com/office/drawing/2014/main" id="{FFC8E5FD-61A8-435F-93DB-236C177815B3}"/>
              </a:ext>
            </a:extLst>
          </p:cNvPr>
          <p:cNvSpPr>
            <a:spLocks noChangeArrowheads="1" noChangeShapeType="1" noTextEdit="1"/>
          </p:cNvSpPr>
          <p:nvPr/>
        </p:nvSpPr>
        <p:spPr bwMode="auto">
          <a:xfrm>
            <a:off x="1331913" y="2133600"/>
            <a:ext cx="6553200" cy="1943100"/>
          </a:xfrm>
          <a:prstGeom prst="rect">
            <a:avLst/>
          </a:prstGeom>
        </p:spPr>
        <p:txBody>
          <a:bodyPr wrap="none" fromWordArt="1">
            <a:prstTxWarp prst="textSlantUp">
              <a:avLst>
                <a:gd name="adj" fmla="val 32056"/>
              </a:avLst>
            </a:prstTxWarp>
          </a:bodyPr>
          <a:lstStyle/>
          <a:p>
            <a:pPr algn="ctr" eaLnBrk="1" hangingPunct="1">
              <a:buFont typeface="Arial" panose="020B0604020202020204" pitchFamily="34" charset="0"/>
              <a:buNone/>
              <a:defRPr/>
            </a:pPr>
            <a:r>
              <a:rPr lang="zh-CN" altLang="en-US"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六</a:t>
            </a:r>
            <a:r>
              <a:rPr lang="en-US" altLang="zh-CN"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a:t>
            </a:r>
            <a:r>
              <a:rPr lang="zh-CN" altLang="en-US" sz="4400" kern="10" dirty="0">
                <a:ln w="9525">
                  <a:solidFill>
                    <a:srgbClr val="CC99FF"/>
                  </a:solidFill>
                  <a:round/>
                  <a:headEnd/>
                  <a:tailEnd/>
                </a:ln>
                <a:gradFill rotWithShape="0">
                  <a:gsLst>
                    <a:gs pos="0">
                      <a:srgbClr val="6600CC"/>
                    </a:gs>
                    <a:gs pos="100000">
                      <a:srgbClr val="CC00CC"/>
                    </a:gs>
                  </a:gsLst>
                  <a:lin ang="5400000" scaled="1"/>
                </a:gradFill>
                <a:effectLst>
                  <a:outerShdw dist="53882" dir="2700000" algn="ctr" rotWithShape="0">
                    <a:srgbClr val="9999FF">
                      <a:alpha val="80000"/>
                    </a:srgbClr>
                  </a:outerShdw>
                </a:effectLst>
                <a:latin typeface="华文行楷"/>
                <a:ea typeface="华文行楷"/>
              </a:rPr>
              <a:t>课程介绍</a:t>
            </a:r>
          </a:p>
        </p:txBody>
      </p:sp>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灯片编号占位符 5">
            <a:extLst>
              <a:ext uri="{FF2B5EF4-FFF2-40B4-BE49-F238E27FC236}">
                <a16:creationId xmlns:a16="http://schemas.microsoft.com/office/drawing/2014/main" id="{FF30E7E4-5E74-4C0D-84F5-C0822FD7B45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CFC17909-7ECB-4894-BED9-099B62DDBFA3}" type="slidenum">
              <a:rPr lang="zh-CN" altLang="en-US" sz="1400" b="1"/>
              <a:pPr algn="r" eaLnBrk="1" hangingPunct="1">
                <a:spcBef>
                  <a:spcPct val="50000"/>
                </a:spcBef>
                <a:buFontTx/>
                <a:buNone/>
              </a:pPr>
              <a:t>25</a:t>
            </a:fld>
            <a:endParaRPr lang="en-US" altLang="zh-CN" sz="1400" b="1"/>
          </a:p>
        </p:txBody>
      </p:sp>
      <p:sp>
        <p:nvSpPr>
          <p:cNvPr id="37891" name="Rectangle 4">
            <a:extLst>
              <a:ext uri="{FF2B5EF4-FFF2-40B4-BE49-F238E27FC236}">
                <a16:creationId xmlns:a16="http://schemas.microsoft.com/office/drawing/2014/main" id="{5A32F83C-AD33-4F54-8C3C-B09689390729}"/>
              </a:ext>
            </a:extLst>
          </p:cNvPr>
          <p:cNvSpPr>
            <a:spLocks noGrp="1" noChangeArrowheads="1"/>
          </p:cNvSpPr>
          <p:nvPr>
            <p:ph type="title" idx="4294967295"/>
          </p:nvPr>
        </p:nvSpPr>
        <p:spPr>
          <a:xfrm>
            <a:off x="1371600" y="260350"/>
            <a:ext cx="7772400" cy="746125"/>
          </a:xfrm>
          <a:noFill/>
        </p:spPr>
        <p:txBody>
          <a:bodyPr lIns="92075" tIns="46038" rIns="92075" bIns="46038"/>
          <a:lstStyle/>
          <a:p>
            <a:pPr eaLnBrk="1" hangingPunct="1"/>
            <a:r>
              <a:rPr lang="zh-CN" altLang="en-US" b="1"/>
              <a:t>六</a:t>
            </a:r>
            <a:r>
              <a:rPr lang="en-US" altLang="zh-CN" b="1"/>
              <a:t>.</a:t>
            </a:r>
            <a:r>
              <a:rPr lang="zh-CN" altLang="en-US" b="1"/>
              <a:t>关于本课程</a:t>
            </a:r>
          </a:p>
        </p:txBody>
      </p:sp>
      <p:sp>
        <p:nvSpPr>
          <p:cNvPr id="37892" name="Rectangle 5">
            <a:extLst>
              <a:ext uri="{FF2B5EF4-FFF2-40B4-BE49-F238E27FC236}">
                <a16:creationId xmlns:a16="http://schemas.microsoft.com/office/drawing/2014/main" id="{1BA718A0-6D66-4D72-9044-AAFA310F92D6}"/>
              </a:ext>
            </a:extLst>
          </p:cNvPr>
          <p:cNvSpPr>
            <a:spLocks noGrp="1" noChangeArrowheads="1"/>
          </p:cNvSpPr>
          <p:nvPr>
            <p:ph type="body" idx="4294967295"/>
          </p:nvPr>
        </p:nvSpPr>
        <p:spPr>
          <a:xfrm>
            <a:off x="827088" y="1341438"/>
            <a:ext cx="7700962" cy="576262"/>
          </a:xfrm>
          <a:noFill/>
        </p:spPr>
        <p:txBody>
          <a:bodyPr lIns="92075" tIns="46038" rIns="92075" bIns="46038"/>
          <a:lstStyle/>
          <a:p>
            <a:pPr eaLnBrk="1" hangingPunct="1">
              <a:buFontTx/>
              <a:buNone/>
            </a:pPr>
            <a:r>
              <a:rPr lang="zh-CN" altLang="en-US" b="1"/>
              <a:t>课程名称：</a:t>
            </a:r>
          </a:p>
          <a:p>
            <a:pPr eaLnBrk="1" hangingPunct="1">
              <a:buFontTx/>
              <a:buNone/>
            </a:pPr>
            <a:endParaRPr lang="en-US" altLang="zh-CN"/>
          </a:p>
        </p:txBody>
      </p:sp>
      <p:sp>
        <p:nvSpPr>
          <p:cNvPr id="62469" name="Text Box 8">
            <a:extLst>
              <a:ext uri="{FF2B5EF4-FFF2-40B4-BE49-F238E27FC236}">
                <a16:creationId xmlns:a16="http://schemas.microsoft.com/office/drawing/2014/main" id="{CD207DBD-140C-4307-BA24-980EEB71268F}"/>
              </a:ext>
            </a:extLst>
          </p:cNvPr>
          <p:cNvSpPr txBox="1">
            <a:spLocks noChangeArrowheads="1"/>
          </p:cNvSpPr>
          <p:nvPr/>
        </p:nvSpPr>
        <p:spPr bwMode="auto">
          <a:xfrm>
            <a:off x="900113" y="3065463"/>
            <a:ext cx="7848600" cy="374967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b="1"/>
              <a:t>教材：</a:t>
            </a:r>
          </a:p>
          <a:p>
            <a:pPr eaLnBrk="1" hangingPunct="1">
              <a:spcBef>
                <a:spcPct val="0"/>
              </a:spcBef>
              <a:buFontTx/>
              <a:buNone/>
            </a:pPr>
            <a:r>
              <a:rPr lang="en-US" altLang="zh-CN" b="1"/>
              <a:t>    1.《</a:t>
            </a:r>
            <a:r>
              <a:rPr lang="zh-CN" altLang="en-US" b="1"/>
              <a:t>计算机导论与程序设计基础</a:t>
            </a:r>
            <a:r>
              <a:rPr lang="en-US" altLang="zh-CN" b="1"/>
              <a:t>》</a:t>
            </a:r>
          </a:p>
          <a:p>
            <a:pPr eaLnBrk="1" hangingPunct="1">
              <a:spcBef>
                <a:spcPct val="0"/>
              </a:spcBef>
              <a:buFontTx/>
              <a:buNone/>
            </a:pPr>
            <a:r>
              <a:rPr lang="en-US" altLang="zh-CN" b="1"/>
              <a:t>		</a:t>
            </a:r>
            <a:r>
              <a:rPr lang="zh-CN" altLang="en-US" sz="2400" b="1"/>
              <a:t>北京邮电大学出版社</a:t>
            </a:r>
          </a:p>
          <a:p>
            <a:pPr eaLnBrk="1" hangingPunct="1">
              <a:spcBef>
                <a:spcPct val="0"/>
              </a:spcBef>
              <a:buFontTx/>
              <a:buNone/>
            </a:pPr>
            <a:r>
              <a:rPr lang="zh-CN" altLang="en-US" sz="2400" b="1">
                <a:solidFill>
                  <a:srgbClr val="FF3300"/>
                </a:solidFill>
              </a:rPr>
              <a:t>          -</a:t>
            </a:r>
            <a:r>
              <a:rPr lang="zh-CN" altLang="en-US" sz="2400" b="1">
                <a:solidFill>
                  <a:schemeClr val="accent2"/>
                </a:solidFill>
                <a:sym typeface="Arial" panose="020B0604020202020204" pitchFamily="34" charset="0"/>
              </a:rPr>
              <a:t>计算机工作原理、</a:t>
            </a:r>
            <a:r>
              <a:rPr lang="zh-CN" altLang="en-US" sz="2400" b="1">
                <a:solidFill>
                  <a:schemeClr val="accent2"/>
                </a:solidFill>
              </a:rPr>
              <a:t>程序设计语言基础</a:t>
            </a:r>
          </a:p>
          <a:p>
            <a:pPr eaLnBrk="1" hangingPunct="1">
              <a:spcBef>
                <a:spcPct val="0"/>
              </a:spcBef>
              <a:buFontTx/>
              <a:buNone/>
            </a:pPr>
            <a:r>
              <a:rPr lang="zh-CN" altLang="en-US" b="1"/>
              <a:t>    2</a:t>
            </a:r>
            <a:r>
              <a:rPr lang="en-US" altLang="zh-CN" b="1"/>
              <a:t>. </a:t>
            </a:r>
            <a:r>
              <a:rPr lang="en-US" altLang="zh-CN" sz="1800" b="1"/>
              <a:t>《</a:t>
            </a:r>
            <a:r>
              <a:rPr lang="zh-CN" altLang="en-US" b="1"/>
              <a:t>计算导论与程序设计实验指导书</a:t>
            </a:r>
          </a:p>
          <a:p>
            <a:pPr eaLnBrk="1" hangingPunct="1">
              <a:spcBef>
                <a:spcPct val="0"/>
              </a:spcBef>
              <a:buFontTx/>
              <a:buNone/>
            </a:pPr>
            <a:r>
              <a:rPr lang="zh-CN" altLang="en-US" b="1"/>
              <a:t>      （第二版）</a:t>
            </a:r>
            <a:r>
              <a:rPr lang="en-US" altLang="zh-CN" sz="1800" b="1"/>
              <a:t>》</a:t>
            </a:r>
          </a:p>
          <a:p>
            <a:pPr eaLnBrk="1" hangingPunct="1">
              <a:spcBef>
                <a:spcPct val="0"/>
              </a:spcBef>
              <a:buFontTx/>
              <a:buNone/>
            </a:pPr>
            <a:r>
              <a:rPr lang="zh-CN" altLang="en-US" sz="1800" b="1"/>
              <a:t>                                </a:t>
            </a:r>
            <a:r>
              <a:rPr lang="zh-CN" altLang="en-US" sz="2400" b="1">
                <a:sym typeface="Arial" panose="020B0604020202020204" pitchFamily="34" charset="0"/>
              </a:rPr>
              <a:t>北京邮电大学出版社</a:t>
            </a:r>
          </a:p>
          <a:p>
            <a:pPr eaLnBrk="1" hangingPunct="1">
              <a:spcBef>
                <a:spcPct val="0"/>
              </a:spcBef>
              <a:buFontTx/>
              <a:buNone/>
            </a:pPr>
            <a:r>
              <a:rPr lang="zh-CN" altLang="en-US" sz="1800" b="1"/>
              <a:t>           </a:t>
            </a:r>
            <a:r>
              <a:rPr lang="zh-CN" altLang="en-US" sz="2400" b="1">
                <a:solidFill>
                  <a:schemeClr val="accent2"/>
                </a:solidFill>
                <a:sym typeface="Arial" panose="020B0604020202020204" pitchFamily="34" charset="0"/>
              </a:rPr>
              <a:t>  -编程实验</a:t>
            </a:r>
            <a:endParaRPr lang="en-US" altLang="zh-CN" sz="2400" b="1">
              <a:solidFill>
                <a:schemeClr val="accent2"/>
              </a:solidFill>
              <a:sym typeface="Arial" panose="020B0604020202020204" pitchFamily="34" charset="0"/>
            </a:endParaRPr>
          </a:p>
          <a:p>
            <a:pPr eaLnBrk="1" hangingPunct="1">
              <a:spcBef>
                <a:spcPct val="0"/>
              </a:spcBef>
              <a:buFontTx/>
              <a:buNone/>
            </a:pPr>
            <a:endParaRPr lang="zh-CN" altLang="en-US" b="1">
              <a:sym typeface="Arial" panose="020B0604020202020204" pitchFamily="34" charset="0"/>
            </a:endParaRPr>
          </a:p>
        </p:txBody>
      </p:sp>
      <p:sp>
        <p:nvSpPr>
          <p:cNvPr id="37894" name="Text Box 9">
            <a:extLst>
              <a:ext uri="{FF2B5EF4-FFF2-40B4-BE49-F238E27FC236}">
                <a16:creationId xmlns:a16="http://schemas.microsoft.com/office/drawing/2014/main" id="{3442C299-E625-4D6A-823B-89E35BADBFF7}"/>
              </a:ext>
            </a:extLst>
          </p:cNvPr>
          <p:cNvSpPr txBox="1">
            <a:spLocks noChangeArrowheads="1"/>
          </p:cNvSpPr>
          <p:nvPr/>
        </p:nvSpPr>
        <p:spPr bwMode="auto">
          <a:xfrm>
            <a:off x="2555875" y="1341438"/>
            <a:ext cx="6337300" cy="51911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en-US" altLang="zh-CN" b="1"/>
              <a:t>《</a:t>
            </a:r>
            <a:r>
              <a:rPr lang="zh-CN" altLang="en-US" b="1" u="sng">
                <a:solidFill>
                  <a:srgbClr val="0066FF"/>
                </a:solidFill>
              </a:rPr>
              <a:t>计算导论与程序设计</a:t>
            </a:r>
            <a:r>
              <a:rPr lang="en-US" altLang="zh-CN" b="1"/>
              <a:t>》</a:t>
            </a:r>
          </a:p>
        </p:txBody>
      </p:sp>
      <p:sp>
        <p:nvSpPr>
          <p:cNvPr id="37895" name="Text Box 10">
            <a:extLst>
              <a:ext uri="{FF2B5EF4-FFF2-40B4-BE49-F238E27FC236}">
                <a16:creationId xmlns:a16="http://schemas.microsoft.com/office/drawing/2014/main" id="{F2DA6521-0ADF-4BF9-83F4-B226B6270481}"/>
              </a:ext>
            </a:extLst>
          </p:cNvPr>
          <p:cNvSpPr txBox="1">
            <a:spLocks noChangeArrowheads="1"/>
          </p:cNvSpPr>
          <p:nvPr/>
        </p:nvSpPr>
        <p:spPr bwMode="auto">
          <a:xfrm>
            <a:off x="1187450" y="2062163"/>
            <a:ext cx="7129463" cy="944562"/>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chemeClr val="accent2"/>
                </a:solidFill>
              </a:rPr>
              <a:t>基础课程，是学好后续一系列课程的基础，在计算机专业教学中占有重要地位</a:t>
            </a:r>
          </a:p>
        </p:txBody>
      </p:sp>
      <p:pic>
        <p:nvPicPr>
          <p:cNvPr id="37896" name="Picture 13">
            <a:extLst>
              <a:ext uri="{FF2B5EF4-FFF2-40B4-BE49-F238E27FC236}">
                <a16:creationId xmlns:a16="http://schemas.microsoft.com/office/drawing/2014/main" id="{FB65B31E-05EC-4A9B-83E6-261C25D219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58013" y="2979738"/>
            <a:ext cx="1935162" cy="2725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2469"/>
                                        </p:tgtEl>
                                        <p:attrNameLst>
                                          <p:attrName>style.visibility</p:attrName>
                                        </p:attrNameLst>
                                      </p:cBhvr>
                                      <p:to>
                                        <p:strVal val="visible"/>
                                      </p:to>
                                    </p:set>
                                    <p:animEffect transition="in" filter="dissolve">
                                      <p:cBhvr>
                                        <p:cTn id="7" dur="500"/>
                                        <p:tgtEl>
                                          <p:spTgt spid="624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9"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D2DEC000-64A7-4FF6-B4F4-DAD2B23AD5A9}"/>
              </a:ext>
            </a:extLst>
          </p:cNvPr>
          <p:cNvSpPr>
            <a:spLocks noGrp="1" noChangeArrowheads="1"/>
          </p:cNvSpPr>
          <p:nvPr>
            <p:ph type="title"/>
          </p:nvPr>
        </p:nvSpPr>
        <p:spPr/>
        <p:txBody>
          <a:bodyPr/>
          <a:lstStyle/>
          <a:p>
            <a:r>
              <a:rPr lang="zh-CN" altLang="en-US" b="1"/>
              <a:t>六</a:t>
            </a:r>
            <a:r>
              <a:rPr lang="en-US" altLang="zh-CN" b="1"/>
              <a:t>.</a:t>
            </a:r>
            <a:r>
              <a:rPr lang="zh-CN" altLang="en-US" b="1"/>
              <a:t>关于本课程</a:t>
            </a:r>
          </a:p>
        </p:txBody>
      </p:sp>
      <p:sp>
        <p:nvSpPr>
          <p:cNvPr id="38915" name="Rectangle 3">
            <a:extLst>
              <a:ext uri="{FF2B5EF4-FFF2-40B4-BE49-F238E27FC236}">
                <a16:creationId xmlns:a16="http://schemas.microsoft.com/office/drawing/2014/main" id="{F297EB55-579E-4C6E-94A3-1CCE2FE3543B}"/>
              </a:ext>
            </a:extLst>
          </p:cNvPr>
          <p:cNvSpPr>
            <a:spLocks noGrp="1" noChangeArrowheads="1"/>
          </p:cNvSpPr>
          <p:nvPr>
            <p:ph type="body" idx="1"/>
          </p:nvPr>
        </p:nvSpPr>
        <p:spPr>
          <a:xfrm>
            <a:off x="107950" y="1268413"/>
            <a:ext cx="7772400" cy="4611687"/>
          </a:xfrm>
        </p:spPr>
        <p:txBody>
          <a:bodyPr/>
          <a:lstStyle/>
          <a:p>
            <a:pPr marL="0" indent="0" eaLnBrk="1" hangingPunct="1">
              <a:buFontTx/>
              <a:buNone/>
            </a:pPr>
            <a:r>
              <a:rPr lang="zh-CN" altLang="en-US" b="1">
                <a:sym typeface="Arial" panose="020B0604020202020204" pitchFamily="34" charset="0"/>
              </a:rPr>
              <a:t>参考书：</a:t>
            </a:r>
          </a:p>
          <a:p>
            <a:pPr marL="0" indent="0" eaLnBrk="1" hangingPunct="1">
              <a:buFontTx/>
              <a:buNone/>
            </a:pPr>
            <a:r>
              <a:rPr lang="zh-CN" altLang="en-US" b="1">
                <a:sym typeface="Arial" panose="020B0604020202020204" pitchFamily="34" charset="0"/>
              </a:rPr>
              <a:t>  3</a:t>
            </a:r>
            <a:r>
              <a:rPr lang="en-US" altLang="zh-CN" b="1">
                <a:sym typeface="Arial" panose="020B0604020202020204" pitchFamily="34" charset="0"/>
              </a:rPr>
              <a:t>. 《C </a:t>
            </a:r>
            <a:r>
              <a:rPr lang="zh-CN" altLang="en-US" b="1">
                <a:sym typeface="Arial" panose="020B0604020202020204" pitchFamily="34" charset="0"/>
              </a:rPr>
              <a:t>Primer Plus</a:t>
            </a:r>
            <a:r>
              <a:rPr lang="en-US" altLang="zh-CN" b="1">
                <a:sym typeface="Arial" panose="020B0604020202020204" pitchFamily="34" charset="0"/>
              </a:rPr>
              <a:t>》</a:t>
            </a:r>
            <a:r>
              <a:rPr lang="zh-CN" altLang="en-US" b="1">
                <a:sym typeface="Arial" panose="020B0604020202020204" pitchFamily="34" charset="0"/>
              </a:rPr>
              <a:t>中</a:t>
            </a:r>
            <a:r>
              <a:rPr lang="en-US" altLang="zh-CN" b="1">
                <a:sym typeface="Arial" panose="020B0604020202020204" pitchFamily="34" charset="0"/>
              </a:rPr>
              <a:t>(</a:t>
            </a:r>
            <a:r>
              <a:rPr lang="zh-CN" altLang="en-US" b="1">
                <a:sym typeface="Arial" panose="020B0604020202020204" pitchFamily="34" charset="0"/>
              </a:rPr>
              <a:t>英</a:t>
            </a:r>
            <a:r>
              <a:rPr lang="en-US" altLang="zh-CN" b="1">
                <a:sym typeface="Arial" panose="020B0604020202020204" pitchFamily="34" charset="0"/>
              </a:rPr>
              <a:t>)</a:t>
            </a:r>
            <a:r>
              <a:rPr lang="zh-CN" altLang="en-US" b="1">
                <a:sym typeface="Arial" panose="020B0604020202020204" pitchFamily="34" charset="0"/>
              </a:rPr>
              <a:t>文版 </a:t>
            </a:r>
            <a:r>
              <a:rPr lang="en-US" altLang="zh-CN" b="1">
                <a:sym typeface="Arial" panose="020B0604020202020204" pitchFamily="34" charset="0"/>
              </a:rPr>
              <a:t>(</a:t>
            </a:r>
            <a:r>
              <a:rPr lang="zh-CN" altLang="en-US" b="1">
                <a:sym typeface="Arial" panose="020B0604020202020204" pitchFamily="34" charset="0"/>
              </a:rPr>
              <a:t>第五或第六版</a:t>
            </a:r>
            <a:r>
              <a:rPr lang="en-US" altLang="zh-CN" b="1">
                <a:sym typeface="Arial" panose="020B0604020202020204" pitchFamily="34" charset="0"/>
              </a:rPr>
              <a:t>)</a:t>
            </a:r>
            <a:endParaRPr lang="zh-CN" altLang="en-US" b="1">
              <a:sym typeface="Arial" panose="020B0604020202020204" pitchFamily="34" charset="0"/>
            </a:endParaRPr>
          </a:p>
          <a:p>
            <a:pPr marL="0" indent="0" eaLnBrk="1" hangingPunct="1">
              <a:buFontTx/>
              <a:buNone/>
            </a:pPr>
            <a:r>
              <a:rPr lang="zh-CN" altLang="en-US" b="1">
                <a:sym typeface="Arial" panose="020B0604020202020204" pitchFamily="34" charset="0"/>
              </a:rPr>
              <a:t>                人民邮电出版社</a:t>
            </a:r>
          </a:p>
          <a:p>
            <a:pPr marL="0" indent="0" eaLnBrk="1" hangingPunct="1">
              <a:buFontTx/>
              <a:buNone/>
            </a:pPr>
            <a:r>
              <a:rPr lang="zh-CN" altLang="en-US" b="1">
                <a:sym typeface="Arial" panose="020B0604020202020204" pitchFamily="34" charset="0"/>
              </a:rPr>
              <a:t>   </a:t>
            </a:r>
            <a:r>
              <a:rPr lang="zh-CN" altLang="en-US" b="1">
                <a:solidFill>
                  <a:schemeClr val="accent2"/>
                </a:solidFill>
                <a:sym typeface="Arial" panose="020B0604020202020204" pitchFamily="34" charset="0"/>
              </a:rPr>
              <a:t>    </a:t>
            </a:r>
            <a:r>
              <a:rPr lang="zh-CN" altLang="en-US" sz="2400" b="1">
                <a:solidFill>
                  <a:schemeClr val="accent2"/>
                </a:solidFill>
                <a:sym typeface="Arial" panose="020B0604020202020204" pitchFamily="34" charset="0"/>
              </a:rPr>
              <a:t> --C程序设计语言的详细讲解</a:t>
            </a:r>
          </a:p>
        </p:txBody>
      </p:sp>
      <p:pic>
        <p:nvPicPr>
          <p:cNvPr id="38916" name="图片 1">
            <a:extLst>
              <a:ext uri="{FF2B5EF4-FFF2-40B4-BE49-F238E27FC236}">
                <a16:creationId xmlns:a16="http://schemas.microsoft.com/office/drawing/2014/main" id="{F9C9AB84-596A-436D-AB02-045FC00F2D70}"/>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82750" y="3327400"/>
            <a:ext cx="2241550" cy="3079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7" name="图片 1">
            <a:extLst>
              <a:ext uri="{FF2B5EF4-FFF2-40B4-BE49-F238E27FC236}">
                <a16:creationId xmlns:a16="http://schemas.microsoft.com/office/drawing/2014/main" id="{10563B03-FEB0-4BCE-8E08-2D1D7AD0D42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3313113"/>
            <a:ext cx="2447925" cy="3140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a:extLst>
              <a:ext uri="{FF2B5EF4-FFF2-40B4-BE49-F238E27FC236}">
                <a16:creationId xmlns:a16="http://schemas.microsoft.com/office/drawing/2014/main" id="{5A9C8F85-F7B9-4F82-944A-9BE8353B3C5B}"/>
              </a:ext>
            </a:extLst>
          </p:cNvPr>
          <p:cNvSpPr>
            <a:spLocks noGrp="1" noChangeArrowheads="1"/>
          </p:cNvSpPr>
          <p:nvPr>
            <p:ph type="title"/>
          </p:nvPr>
        </p:nvSpPr>
        <p:spPr/>
        <p:txBody>
          <a:bodyPr/>
          <a:lstStyle/>
          <a:p>
            <a:r>
              <a:rPr lang="zh-CN" altLang="en-US" b="1"/>
              <a:t>六</a:t>
            </a:r>
            <a:r>
              <a:rPr lang="en-US" altLang="zh-CN" b="1"/>
              <a:t>.</a:t>
            </a:r>
            <a:r>
              <a:rPr lang="zh-CN" altLang="en-US" b="1"/>
              <a:t>关于本课程</a:t>
            </a:r>
            <a:endParaRPr lang="zh-CN" altLang="en-US"/>
          </a:p>
        </p:txBody>
      </p:sp>
      <p:sp>
        <p:nvSpPr>
          <p:cNvPr id="39939" name="内容占位符 2">
            <a:extLst>
              <a:ext uri="{FF2B5EF4-FFF2-40B4-BE49-F238E27FC236}">
                <a16:creationId xmlns:a16="http://schemas.microsoft.com/office/drawing/2014/main" id="{F1F98DE7-51D7-414C-BF5B-3575BAE6C7A6}"/>
              </a:ext>
            </a:extLst>
          </p:cNvPr>
          <p:cNvSpPr>
            <a:spLocks noGrp="1" noChangeArrowheads="1"/>
          </p:cNvSpPr>
          <p:nvPr>
            <p:ph idx="1"/>
          </p:nvPr>
        </p:nvSpPr>
        <p:spPr/>
        <p:txBody>
          <a:bodyPr/>
          <a:lstStyle/>
          <a:p>
            <a:r>
              <a:rPr lang="en-US" altLang="zh-CN" b="1">
                <a:sym typeface="Arial" panose="020B0604020202020204" pitchFamily="34" charset="0"/>
              </a:rPr>
              <a:t>4</a:t>
            </a:r>
            <a:r>
              <a:rPr lang="zh-CN" altLang="en-US" b="1">
                <a:sym typeface="Arial" panose="020B0604020202020204" pitchFamily="34" charset="0"/>
              </a:rPr>
              <a:t>、</a:t>
            </a:r>
            <a:r>
              <a:rPr lang="en-US" altLang="zh-CN" b="1">
                <a:sym typeface="Arial" panose="020B0604020202020204" pitchFamily="34" charset="0"/>
              </a:rPr>
              <a:t>《</a:t>
            </a:r>
            <a:r>
              <a:rPr lang="zh-CN" altLang="en-US" b="1">
                <a:sym typeface="Arial" panose="020B0604020202020204" pitchFamily="34" charset="0"/>
              </a:rPr>
              <a:t>计算机科学导论（第</a:t>
            </a:r>
            <a:r>
              <a:rPr lang="en-US" altLang="zh-CN" b="1">
                <a:sym typeface="Arial" panose="020B0604020202020204" pitchFamily="34" charset="0"/>
              </a:rPr>
              <a:t>3</a:t>
            </a:r>
            <a:r>
              <a:rPr lang="zh-CN" altLang="en-US" b="1">
                <a:sym typeface="Arial" panose="020B0604020202020204" pitchFamily="34" charset="0"/>
              </a:rPr>
              <a:t>版）</a:t>
            </a:r>
            <a:r>
              <a:rPr lang="en-US" altLang="zh-CN" b="1">
                <a:sym typeface="Arial" panose="020B0604020202020204" pitchFamily="34" charset="0"/>
              </a:rPr>
              <a:t>》</a:t>
            </a:r>
            <a:r>
              <a:rPr lang="zh-CN" altLang="en-US" b="1">
                <a:sym typeface="Arial" panose="020B0604020202020204" pitchFamily="34" charset="0"/>
              </a:rPr>
              <a:t>中文版 机械工业出版社</a:t>
            </a:r>
          </a:p>
          <a:p>
            <a:endParaRPr lang="zh-CN" altLang="en-US"/>
          </a:p>
        </p:txBody>
      </p:sp>
      <p:pic>
        <p:nvPicPr>
          <p:cNvPr id="39940" name="图片 1">
            <a:extLst>
              <a:ext uri="{FF2B5EF4-FFF2-40B4-BE49-F238E27FC236}">
                <a16:creationId xmlns:a16="http://schemas.microsoft.com/office/drawing/2014/main" id="{F16FBAEA-F86A-40F8-8BCB-0EAB24A80A3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987675" y="2276475"/>
            <a:ext cx="2736850" cy="3930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62" name="灯片编号占位符 6">
            <a:extLst>
              <a:ext uri="{FF2B5EF4-FFF2-40B4-BE49-F238E27FC236}">
                <a16:creationId xmlns:a16="http://schemas.microsoft.com/office/drawing/2014/main" id="{B85E8DFE-78D8-4076-BD71-89654EED64E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3CB0D469-D077-4A76-8751-16C30F894243}" type="slidenum">
              <a:rPr lang="zh-CN" altLang="en-US" sz="1400" b="1"/>
              <a:pPr algn="r" eaLnBrk="1" hangingPunct="1">
                <a:spcBef>
                  <a:spcPct val="50000"/>
                </a:spcBef>
                <a:buFontTx/>
                <a:buNone/>
              </a:pPr>
              <a:t>28</a:t>
            </a:fld>
            <a:endParaRPr lang="en-US" altLang="zh-CN" sz="1400" b="1"/>
          </a:p>
        </p:txBody>
      </p:sp>
      <p:sp>
        <p:nvSpPr>
          <p:cNvPr id="40963" name="Rectangle 5">
            <a:extLst>
              <a:ext uri="{FF2B5EF4-FFF2-40B4-BE49-F238E27FC236}">
                <a16:creationId xmlns:a16="http://schemas.microsoft.com/office/drawing/2014/main" id="{1B222C42-3853-4AFD-AA2A-AFB16A25C6FF}"/>
              </a:ext>
            </a:extLst>
          </p:cNvPr>
          <p:cNvSpPr>
            <a:spLocks noGrp="1" noChangeArrowheads="1"/>
          </p:cNvSpPr>
          <p:nvPr>
            <p:ph type="body" sz="half" idx="4294967295"/>
          </p:nvPr>
        </p:nvSpPr>
        <p:spPr>
          <a:xfrm>
            <a:off x="612775" y="1252538"/>
            <a:ext cx="8228013" cy="5268912"/>
          </a:xfrm>
          <a:noFill/>
        </p:spPr>
        <p:txBody>
          <a:bodyPr lIns="92075" tIns="46038" rIns="92075" bIns="46038"/>
          <a:lstStyle/>
          <a:p>
            <a:pPr eaLnBrk="1" hangingPunct="1">
              <a:lnSpc>
                <a:spcPct val="90000"/>
              </a:lnSpc>
              <a:spcBef>
                <a:spcPct val="50000"/>
              </a:spcBef>
            </a:pPr>
            <a:r>
              <a:rPr lang="zh-CN" altLang="en-US" sz="2600" b="1"/>
              <a:t>程序设计语言</a:t>
            </a:r>
            <a:endParaRPr lang="en-US" altLang="zh-CN" sz="2600" b="1"/>
          </a:p>
          <a:p>
            <a:pPr eaLnBrk="1" hangingPunct="1">
              <a:lnSpc>
                <a:spcPct val="90000"/>
              </a:lnSpc>
              <a:spcBef>
                <a:spcPct val="50000"/>
              </a:spcBef>
            </a:pPr>
            <a:r>
              <a:rPr lang="zh-CN" altLang="en-US" sz="2600" b="1"/>
              <a:t>计算与计算模型（原始递归模型、自动机模型）</a:t>
            </a:r>
            <a:endParaRPr lang="en-US" altLang="zh-CN" sz="2600" b="1"/>
          </a:p>
          <a:p>
            <a:pPr eaLnBrk="1" hangingPunct="1">
              <a:lnSpc>
                <a:spcPct val="90000"/>
              </a:lnSpc>
              <a:spcBef>
                <a:spcPct val="50000"/>
              </a:spcBef>
            </a:pPr>
            <a:r>
              <a:rPr lang="zh-CN" altLang="en-US" sz="2600" b="1"/>
              <a:t>计算机硬件系统的组成结构和工作原理</a:t>
            </a:r>
          </a:p>
          <a:p>
            <a:pPr eaLnBrk="1" hangingPunct="1">
              <a:lnSpc>
                <a:spcPct val="90000"/>
              </a:lnSpc>
              <a:spcBef>
                <a:spcPct val="50000"/>
              </a:spcBef>
            </a:pPr>
            <a:r>
              <a:rPr lang="zh-CN" altLang="en-US" sz="2600" b="1"/>
              <a:t>计算机系统（软件系统、硬件系统）</a:t>
            </a:r>
          </a:p>
          <a:p>
            <a:pPr eaLnBrk="1" hangingPunct="1">
              <a:lnSpc>
                <a:spcPct val="90000"/>
              </a:lnSpc>
              <a:spcBef>
                <a:spcPct val="50000"/>
              </a:spcBef>
            </a:pPr>
            <a:r>
              <a:rPr lang="zh-CN" altLang="en-US" sz="2600" b="1"/>
              <a:t>*计算机科学的数学基础（</a:t>
            </a:r>
            <a:r>
              <a:rPr lang="zh-CN" altLang="en-US" sz="2600" b="1">
                <a:solidFill>
                  <a:schemeClr val="accent2"/>
                </a:solidFill>
              </a:rPr>
              <a:t>逻辑、集合关系、代数</a:t>
            </a:r>
            <a:r>
              <a:rPr lang="zh-CN" altLang="en-US" sz="2600" b="1"/>
              <a:t>）</a:t>
            </a:r>
            <a:endParaRPr lang="en-US" altLang="zh-CN" sz="2600" b="1"/>
          </a:p>
          <a:p>
            <a:pPr eaLnBrk="1" hangingPunct="1">
              <a:lnSpc>
                <a:spcPct val="90000"/>
              </a:lnSpc>
              <a:spcBef>
                <a:spcPct val="50000"/>
              </a:spcBef>
            </a:pPr>
            <a:r>
              <a:rPr lang="zh-CN" altLang="en-US" sz="2600" b="1"/>
              <a:t>计算学科基本形态和知识体系</a:t>
            </a:r>
            <a:endParaRPr lang="en-US" altLang="zh-CN" sz="2600" b="1"/>
          </a:p>
          <a:p>
            <a:pPr eaLnBrk="1" hangingPunct="1">
              <a:lnSpc>
                <a:spcPct val="90000"/>
              </a:lnSpc>
              <a:spcBef>
                <a:spcPct val="50000"/>
              </a:spcBef>
            </a:pPr>
            <a:endParaRPr lang="en-US" altLang="zh-CN" sz="2600" b="1"/>
          </a:p>
          <a:p>
            <a:pPr eaLnBrk="1" hangingPunct="1">
              <a:lnSpc>
                <a:spcPct val="90000"/>
              </a:lnSpc>
              <a:spcBef>
                <a:spcPct val="50000"/>
              </a:spcBef>
            </a:pPr>
            <a:r>
              <a:rPr lang="zh-CN" altLang="en-US" sz="2600" b="1"/>
              <a:t>程序（</a:t>
            </a:r>
            <a:r>
              <a:rPr lang="zh-CN" altLang="en-US" sz="2600" b="1">
                <a:solidFill>
                  <a:srgbClr val="FF0000"/>
                </a:solidFill>
              </a:rPr>
              <a:t>算法</a:t>
            </a:r>
            <a:r>
              <a:rPr lang="zh-CN" altLang="en-US" sz="2600" b="1"/>
              <a:t>）的构造，设计方法</a:t>
            </a:r>
          </a:p>
          <a:p>
            <a:pPr eaLnBrk="1" hangingPunct="1">
              <a:lnSpc>
                <a:spcPct val="90000"/>
              </a:lnSpc>
              <a:spcBef>
                <a:spcPct val="50000"/>
              </a:spcBef>
            </a:pPr>
            <a:r>
              <a:rPr lang="en-US" altLang="zh-CN" sz="2600" b="1"/>
              <a:t>C</a:t>
            </a:r>
            <a:r>
              <a:rPr lang="zh-CN" altLang="en-US" sz="2600" b="1"/>
              <a:t>程序设计语言</a:t>
            </a:r>
            <a:endParaRPr lang="zh-CN" altLang="en-US" sz="2600"/>
          </a:p>
        </p:txBody>
      </p:sp>
      <p:sp>
        <p:nvSpPr>
          <p:cNvPr id="40964" name="Rectangle 6">
            <a:extLst>
              <a:ext uri="{FF2B5EF4-FFF2-40B4-BE49-F238E27FC236}">
                <a16:creationId xmlns:a16="http://schemas.microsoft.com/office/drawing/2014/main" id="{EC03B9F1-9594-4DD6-A473-24C838561E84}"/>
              </a:ext>
            </a:extLst>
          </p:cNvPr>
          <p:cNvSpPr>
            <a:spLocks noChangeArrowheads="1"/>
          </p:cNvSpPr>
          <p:nvPr/>
        </p:nvSpPr>
        <p:spPr bwMode="auto">
          <a:xfrm>
            <a:off x="1371600" y="260350"/>
            <a:ext cx="7772400" cy="74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3200" b="1">
                <a:solidFill>
                  <a:srgbClr val="FF3300"/>
                </a:solidFill>
              </a:rPr>
              <a:t>六</a:t>
            </a:r>
            <a:r>
              <a:rPr lang="en-US" altLang="zh-CN" sz="3200" b="1">
                <a:solidFill>
                  <a:srgbClr val="FF3300"/>
                </a:solidFill>
              </a:rPr>
              <a:t>.</a:t>
            </a:r>
            <a:r>
              <a:rPr lang="zh-CN" altLang="en-US" sz="3200" b="1">
                <a:solidFill>
                  <a:srgbClr val="FF3300"/>
                </a:solidFill>
              </a:rPr>
              <a:t>教学内容</a:t>
            </a:r>
          </a:p>
        </p:txBody>
      </p:sp>
      <p:graphicFrame>
        <p:nvGraphicFramePr>
          <p:cNvPr id="40965" name="Object 8">
            <a:extLst>
              <a:ext uri="{FF2B5EF4-FFF2-40B4-BE49-F238E27FC236}">
                <a16:creationId xmlns:a16="http://schemas.microsoft.com/office/drawing/2014/main" id="{3BF386FA-39F3-4E9D-86E2-DCD603DF02AD}"/>
              </a:ext>
            </a:extLst>
          </p:cNvPr>
          <p:cNvGraphicFramePr>
            <a:graphicFrameLocks noGrp="1" noChangeAspect="1"/>
          </p:cNvGraphicFramePr>
          <p:nvPr>
            <p:ph sz="half" idx="4294967295"/>
          </p:nvPr>
        </p:nvGraphicFramePr>
        <p:xfrm>
          <a:off x="6516688" y="5445125"/>
          <a:ext cx="1866900" cy="1033463"/>
        </p:xfrm>
        <a:graphic>
          <a:graphicData uri="http://schemas.openxmlformats.org/presentationml/2006/ole">
            <mc:AlternateContent xmlns:mc="http://schemas.openxmlformats.org/markup-compatibility/2006">
              <mc:Choice xmlns:v="urn:schemas-microsoft-com:vml" Requires="v">
                <p:oleObj spid="_x0000_s40973" r:id="rId3" imgW="2448720" imgH="1356840" progId="">
                  <p:embed/>
                </p:oleObj>
              </mc:Choice>
              <mc:Fallback>
                <p:oleObj r:id="rId3" imgW="2448720" imgH="1356840" progId="">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6688" y="5445125"/>
                        <a:ext cx="1866900" cy="1033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0966" name="Rectangle 12">
            <a:extLst>
              <a:ext uri="{FF2B5EF4-FFF2-40B4-BE49-F238E27FC236}">
                <a16:creationId xmlns:a16="http://schemas.microsoft.com/office/drawing/2014/main" id="{F5F1509F-95E2-40EE-8399-40ED25DD9549}"/>
              </a:ext>
            </a:extLst>
          </p:cNvPr>
          <p:cNvSpPr>
            <a:spLocks noChangeArrowheads="1"/>
          </p:cNvSpPr>
          <p:nvPr/>
        </p:nvSpPr>
        <p:spPr bwMode="auto">
          <a:xfrm>
            <a:off x="581025" y="1169988"/>
            <a:ext cx="8228013" cy="3482975"/>
          </a:xfrm>
          <a:prstGeom prst="rect">
            <a:avLst/>
          </a:prstGeom>
          <a:noFill/>
          <a:ln w="9525">
            <a:solidFill>
              <a:srgbClr val="00FF00"/>
            </a:solidFill>
            <a:miter lim="800000"/>
            <a:headEnd/>
            <a:tailEnd/>
          </a:ln>
          <a:effectLst>
            <a:prstShdw prst="shdw17" dist="17961" dir="13500000">
              <a:srgbClr val="0099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40967" name="Rectangle 13">
            <a:extLst>
              <a:ext uri="{FF2B5EF4-FFF2-40B4-BE49-F238E27FC236}">
                <a16:creationId xmlns:a16="http://schemas.microsoft.com/office/drawing/2014/main" id="{7FA4DC5D-5FC6-4EDD-9F85-159EF1B6B1F2}"/>
              </a:ext>
            </a:extLst>
          </p:cNvPr>
          <p:cNvSpPr>
            <a:spLocks noChangeArrowheads="1"/>
          </p:cNvSpPr>
          <p:nvPr/>
        </p:nvSpPr>
        <p:spPr bwMode="auto">
          <a:xfrm>
            <a:off x="581025" y="5138738"/>
            <a:ext cx="7921625" cy="1008062"/>
          </a:xfrm>
          <a:prstGeom prst="rect">
            <a:avLst/>
          </a:prstGeom>
          <a:noFill/>
          <a:ln w="9525">
            <a:solidFill>
              <a:srgbClr val="008080"/>
            </a:solidFill>
            <a:miter lim="800000"/>
            <a:headEnd/>
            <a:tailEnd/>
          </a:ln>
          <a:effectLst>
            <a:prstShdw prst="shdw17" dist="17961" dir="13500000">
              <a:srgbClr val="004D4D"/>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40968" name="Text Box 14">
            <a:extLst>
              <a:ext uri="{FF2B5EF4-FFF2-40B4-BE49-F238E27FC236}">
                <a16:creationId xmlns:a16="http://schemas.microsoft.com/office/drawing/2014/main" id="{963EFCF6-5884-4B28-A184-235033A92A24}"/>
              </a:ext>
            </a:extLst>
          </p:cNvPr>
          <p:cNvSpPr txBox="1">
            <a:spLocks noChangeArrowheads="1"/>
          </p:cNvSpPr>
          <p:nvPr/>
        </p:nvSpPr>
        <p:spPr bwMode="auto">
          <a:xfrm>
            <a:off x="0" y="1847850"/>
            <a:ext cx="539750" cy="18002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009900"/>
                </a:solidFill>
                <a:ea typeface="楷体_GB2312" pitchFamily="49" charset="-122"/>
              </a:rPr>
              <a:t>计算导论</a:t>
            </a:r>
          </a:p>
        </p:txBody>
      </p:sp>
      <p:sp>
        <p:nvSpPr>
          <p:cNvPr id="40969" name="Text Box 15">
            <a:extLst>
              <a:ext uri="{FF2B5EF4-FFF2-40B4-BE49-F238E27FC236}">
                <a16:creationId xmlns:a16="http://schemas.microsoft.com/office/drawing/2014/main" id="{B97EA9F1-90FB-4D3E-9E2E-0CDCED5A7914}"/>
              </a:ext>
            </a:extLst>
          </p:cNvPr>
          <p:cNvSpPr txBox="1">
            <a:spLocks noChangeArrowheads="1"/>
          </p:cNvSpPr>
          <p:nvPr/>
        </p:nvSpPr>
        <p:spPr bwMode="auto">
          <a:xfrm>
            <a:off x="0" y="4868863"/>
            <a:ext cx="539750" cy="18002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660033"/>
                </a:solidFill>
                <a:ea typeface="楷体_GB2312" pitchFamily="49" charset="-122"/>
              </a:rPr>
              <a:t>程序设计</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986" name="灯片编号占位符 5">
            <a:extLst>
              <a:ext uri="{FF2B5EF4-FFF2-40B4-BE49-F238E27FC236}">
                <a16:creationId xmlns:a16="http://schemas.microsoft.com/office/drawing/2014/main" id="{5E6941AB-C08A-4237-8822-E43F9B1AAD9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C5DF3C81-A376-4AD2-AE2D-08470EF0959C}" type="slidenum">
              <a:rPr lang="zh-CN" altLang="en-US" sz="1400" b="1"/>
              <a:pPr algn="r" eaLnBrk="1" hangingPunct="1">
                <a:spcBef>
                  <a:spcPct val="50000"/>
                </a:spcBef>
                <a:buFontTx/>
                <a:buNone/>
              </a:pPr>
              <a:t>29</a:t>
            </a:fld>
            <a:endParaRPr lang="en-US" altLang="zh-CN" sz="1400" b="1"/>
          </a:p>
        </p:txBody>
      </p:sp>
      <p:sp>
        <p:nvSpPr>
          <p:cNvPr id="41987" name="Rectangle 2">
            <a:extLst>
              <a:ext uri="{FF2B5EF4-FFF2-40B4-BE49-F238E27FC236}">
                <a16:creationId xmlns:a16="http://schemas.microsoft.com/office/drawing/2014/main" id="{B8CA1836-BD16-4953-B4FE-9850555754BA}"/>
              </a:ext>
            </a:extLst>
          </p:cNvPr>
          <p:cNvSpPr>
            <a:spLocks noGrp="1" noChangeArrowheads="1"/>
          </p:cNvSpPr>
          <p:nvPr>
            <p:ph type="title" idx="4294967295"/>
          </p:nvPr>
        </p:nvSpPr>
        <p:spPr>
          <a:xfrm>
            <a:off x="1371600" y="260350"/>
            <a:ext cx="7772400" cy="720725"/>
          </a:xfrm>
        </p:spPr>
        <p:txBody>
          <a:bodyPr/>
          <a:lstStyle/>
          <a:p>
            <a:pPr eaLnBrk="1" hangingPunct="1"/>
            <a:r>
              <a:rPr lang="zh-CN" altLang="en-US" b="1"/>
              <a:t>六</a:t>
            </a:r>
            <a:r>
              <a:rPr lang="en-US" altLang="zh-CN" b="1"/>
              <a:t>.</a:t>
            </a:r>
            <a:r>
              <a:rPr lang="zh-CN" altLang="en-US" b="1"/>
              <a:t>教学目的</a:t>
            </a:r>
            <a:endParaRPr lang="zh-CN" altLang="en-US"/>
          </a:p>
        </p:txBody>
      </p:sp>
      <p:sp>
        <p:nvSpPr>
          <p:cNvPr id="41988" name="Rectangle 3">
            <a:extLst>
              <a:ext uri="{FF2B5EF4-FFF2-40B4-BE49-F238E27FC236}">
                <a16:creationId xmlns:a16="http://schemas.microsoft.com/office/drawing/2014/main" id="{9FB04261-CB03-48BB-90C3-253E5B199F42}"/>
              </a:ext>
            </a:extLst>
          </p:cNvPr>
          <p:cNvSpPr>
            <a:spLocks noGrp="1" noChangeArrowheads="1"/>
          </p:cNvSpPr>
          <p:nvPr>
            <p:ph type="body" idx="4294967295"/>
          </p:nvPr>
        </p:nvSpPr>
        <p:spPr>
          <a:xfrm>
            <a:off x="620713" y="1341438"/>
            <a:ext cx="7767637" cy="5183187"/>
          </a:xfrm>
        </p:spPr>
        <p:txBody>
          <a:bodyPr/>
          <a:lstStyle/>
          <a:p>
            <a:pPr algn="just" eaLnBrk="1" hangingPunct="1"/>
            <a:r>
              <a:rPr lang="en-US" altLang="zh-CN" sz="2600" b="1"/>
              <a:t>*</a:t>
            </a:r>
            <a:r>
              <a:rPr lang="zh-CN" altLang="en-US" sz="2600" b="1"/>
              <a:t>了解计算机科学的数学基础</a:t>
            </a:r>
          </a:p>
          <a:p>
            <a:pPr algn="just" eaLnBrk="1" hangingPunct="1"/>
            <a:r>
              <a:rPr lang="zh-CN" altLang="en-US" sz="2600" b="1"/>
              <a:t>了解计算机硬件系统的结构和基本工作原理</a:t>
            </a:r>
          </a:p>
          <a:p>
            <a:pPr algn="just" eaLnBrk="1" hangingPunct="1"/>
            <a:r>
              <a:rPr lang="zh-CN" altLang="en-US" sz="2600" b="1"/>
              <a:t>了解计算机系统的组成（操作系统、编译）</a:t>
            </a:r>
          </a:p>
          <a:p>
            <a:pPr algn="just" eaLnBrk="1" hangingPunct="1"/>
            <a:r>
              <a:rPr lang="zh-CN" altLang="en-US" sz="2600" b="1"/>
              <a:t>了解计算机程序设计语言</a:t>
            </a:r>
          </a:p>
          <a:p>
            <a:pPr algn="just" eaLnBrk="1" hangingPunct="1"/>
            <a:r>
              <a:rPr lang="zh-CN" altLang="en-US" sz="2600" b="1"/>
              <a:t> 初步建立抽象和模型的概念</a:t>
            </a:r>
          </a:p>
          <a:p>
            <a:pPr algn="just" eaLnBrk="1" hangingPunct="1"/>
            <a:r>
              <a:rPr lang="zh-CN" altLang="en-US" sz="2600" b="1"/>
              <a:t> 了解本学科特点、知识体系和方法论</a:t>
            </a:r>
          </a:p>
          <a:p>
            <a:pPr algn="just" eaLnBrk="1" hangingPunct="1"/>
            <a:r>
              <a:rPr lang="zh-CN" altLang="en-US" sz="2600" b="1"/>
              <a:t>熟练掌握</a:t>
            </a:r>
            <a:r>
              <a:rPr lang="en-US" altLang="zh-CN" sz="2600" b="1"/>
              <a:t>C</a:t>
            </a:r>
            <a:r>
              <a:rPr lang="zh-CN" altLang="en-US" sz="2600" b="1"/>
              <a:t>程序设计语言，奠定扎实的编程基础，养成良好的程序设计习惯，掌握程序调试方法</a:t>
            </a:r>
          </a:p>
          <a:p>
            <a:pPr algn="just" eaLnBrk="1" hangingPunct="1"/>
            <a:r>
              <a:rPr lang="zh-CN" altLang="en-US" sz="2600" b="1"/>
              <a:t> 掌握程序（算法）设计方法</a:t>
            </a:r>
            <a:r>
              <a:rPr lang="en-US" altLang="zh-CN" sz="2600" b="1"/>
              <a:t>-</a:t>
            </a:r>
            <a:r>
              <a:rPr lang="zh-CN" altLang="en-US" sz="2600" b="1"/>
              <a:t>自顶向下、逐步求精，具备基本的编程能力</a:t>
            </a:r>
            <a:endParaRPr lang="en-US" altLang="zh-CN" sz="2600" b="1"/>
          </a:p>
          <a:p>
            <a:pPr algn="just" eaLnBrk="1" hangingPunct="1"/>
            <a:r>
              <a:rPr lang="zh-CN" altLang="en-US" sz="2600" b="1"/>
              <a:t>初步具备“抽象</a:t>
            </a:r>
            <a:r>
              <a:rPr lang="en-US" altLang="zh-CN" sz="2600" b="1"/>
              <a:t>-</a:t>
            </a:r>
            <a:r>
              <a:rPr lang="zh-CN" altLang="en-US" sz="2600" b="1"/>
              <a:t>建模</a:t>
            </a:r>
            <a:r>
              <a:rPr lang="en-US" altLang="zh-CN" sz="2600" b="1"/>
              <a:t>-</a:t>
            </a:r>
            <a:r>
              <a:rPr lang="zh-CN" altLang="en-US" sz="2600" b="1"/>
              <a:t>设计”的求解问题的能力</a:t>
            </a:r>
            <a:endParaRPr lang="en-US" altLang="zh-CN" sz="2600" b="1"/>
          </a:p>
          <a:p>
            <a:pPr algn="just" eaLnBrk="1" hangingPunct="1"/>
            <a:endParaRPr lang="zh-CN" altLang="en-US" sz="2600" b="1"/>
          </a:p>
          <a:p>
            <a:pPr algn="just" eaLnBrk="1" hangingPunct="1"/>
            <a:endParaRPr lang="zh-CN" altLang="en-US" sz="2600" b="1"/>
          </a:p>
        </p:txBody>
      </p:sp>
      <p:sp>
        <p:nvSpPr>
          <p:cNvPr id="41989" name="Rectangle 10">
            <a:extLst>
              <a:ext uri="{FF2B5EF4-FFF2-40B4-BE49-F238E27FC236}">
                <a16:creationId xmlns:a16="http://schemas.microsoft.com/office/drawing/2014/main" id="{F2A697AF-1475-46BC-A5AF-B81F4472EF1C}"/>
              </a:ext>
            </a:extLst>
          </p:cNvPr>
          <p:cNvSpPr>
            <a:spLocks noChangeArrowheads="1"/>
          </p:cNvSpPr>
          <p:nvPr/>
        </p:nvSpPr>
        <p:spPr bwMode="auto">
          <a:xfrm>
            <a:off x="611188" y="1384300"/>
            <a:ext cx="7921625" cy="2765425"/>
          </a:xfrm>
          <a:prstGeom prst="rect">
            <a:avLst/>
          </a:prstGeom>
          <a:noFill/>
          <a:ln w="9525">
            <a:solidFill>
              <a:srgbClr val="00FF00"/>
            </a:solidFill>
            <a:miter lim="800000"/>
            <a:headEnd/>
            <a:tailEnd/>
          </a:ln>
          <a:effectLst>
            <a:prstShdw prst="shdw17" dist="17961" dir="13500000">
              <a:srgbClr val="009900"/>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41990" name="Rectangle 11">
            <a:extLst>
              <a:ext uri="{FF2B5EF4-FFF2-40B4-BE49-F238E27FC236}">
                <a16:creationId xmlns:a16="http://schemas.microsoft.com/office/drawing/2014/main" id="{DB8EBE2F-D94B-405D-9711-51E9B8208099}"/>
              </a:ext>
            </a:extLst>
          </p:cNvPr>
          <p:cNvSpPr>
            <a:spLocks noChangeArrowheads="1"/>
          </p:cNvSpPr>
          <p:nvPr/>
        </p:nvSpPr>
        <p:spPr bwMode="auto">
          <a:xfrm>
            <a:off x="611188" y="4221163"/>
            <a:ext cx="7921625" cy="2232025"/>
          </a:xfrm>
          <a:prstGeom prst="rect">
            <a:avLst/>
          </a:prstGeom>
          <a:noFill/>
          <a:ln w="9525">
            <a:solidFill>
              <a:srgbClr val="008080"/>
            </a:solidFill>
            <a:miter lim="800000"/>
            <a:headEnd/>
            <a:tailEnd/>
          </a:ln>
          <a:effectLst>
            <a:prstShdw prst="shdw17" dist="17961" dir="13500000">
              <a:srgbClr val="004D4D"/>
            </a:prst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endParaRPr lang="zh-CN" altLang="zh-CN" sz="1800"/>
          </a:p>
        </p:txBody>
      </p:sp>
      <p:sp>
        <p:nvSpPr>
          <p:cNvPr id="41991" name="Text Box 12">
            <a:extLst>
              <a:ext uri="{FF2B5EF4-FFF2-40B4-BE49-F238E27FC236}">
                <a16:creationId xmlns:a16="http://schemas.microsoft.com/office/drawing/2014/main" id="{775F8CA1-04B0-472E-8233-066F8E2CB147}"/>
              </a:ext>
            </a:extLst>
          </p:cNvPr>
          <p:cNvSpPr txBox="1">
            <a:spLocks noChangeArrowheads="1"/>
          </p:cNvSpPr>
          <p:nvPr/>
        </p:nvSpPr>
        <p:spPr bwMode="auto">
          <a:xfrm>
            <a:off x="0" y="1700213"/>
            <a:ext cx="539750" cy="18002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009900"/>
                </a:solidFill>
                <a:ea typeface="楷体_GB2312" pitchFamily="49" charset="-122"/>
              </a:rPr>
              <a:t>计算导论</a:t>
            </a:r>
          </a:p>
        </p:txBody>
      </p:sp>
      <p:sp>
        <p:nvSpPr>
          <p:cNvPr id="41992" name="Text Box 13">
            <a:extLst>
              <a:ext uri="{FF2B5EF4-FFF2-40B4-BE49-F238E27FC236}">
                <a16:creationId xmlns:a16="http://schemas.microsoft.com/office/drawing/2014/main" id="{90287EEE-7022-4B17-A59C-ADB147A29BBA}"/>
              </a:ext>
            </a:extLst>
          </p:cNvPr>
          <p:cNvSpPr txBox="1">
            <a:spLocks noChangeArrowheads="1"/>
          </p:cNvSpPr>
          <p:nvPr/>
        </p:nvSpPr>
        <p:spPr bwMode="auto">
          <a:xfrm>
            <a:off x="0" y="4292600"/>
            <a:ext cx="539750" cy="1800225"/>
          </a:xfrm>
          <a:prstGeom prst="rect">
            <a:avLst/>
          </a:prstGeom>
          <a:noFill/>
          <a:ln>
            <a:noFill/>
          </a:ln>
          <a:effectLst>
            <a:prstShdw prst="shdw17" dist="17961" dir="13500000">
              <a:srgbClr val="999999"/>
            </a:prst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buFontTx/>
              <a:buNone/>
            </a:pPr>
            <a:r>
              <a:rPr lang="zh-CN" altLang="en-US" b="1">
                <a:solidFill>
                  <a:srgbClr val="660033"/>
                </a:solidFill>
                <a:ea typeface="楷体_GB2312" pitchFamily="49" charset="-122"/>
              </a:rPr>
              <a:t>程序设计</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灯片编号占位符 6">
            <a:extLst>
              <a:ext uri="{FF2B5EF4-FFF2-40B4-BE49-F238E27FC236}">
                <a16:creationId xmlns:a16="http://schemas.microsoft.com/office/drawing/2014/main" id="{1D51B1AA-AE15-4B3D-B36C-BCE22927603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D167D1BA-419A-4C42-93B2-A13BB3179332}" type="slidenum">
              <a:rPr lang="zh-CN" altLang="en-US" sz="1400" b="1"/>
              <a:pPr algn="r" eaLnBrk="1" hangingPunct="1">
                <a:spcBef>
                  <a:spcPct val="50000"/>
                </a:spcBef>
                <a:buFontTx/>
                <a:buNone/>
              </a:pPr>
              <a:t>3</a:t>
            </a:fld>
            <a:endParaRPr lang="en-US" altLang="zh-CN" sz="1400" b="1"/>
          </a:p>
        </p:txBody>
      </p:sp>
      <p:sp>
        <p:nvSpPr>
          <p:cNvPr id="9219" name="Rectangle 3">
            <a:extLst>
              <a:ext uri="{FF2B5EF4-FFF2-40B4-BE49-F238E27FC236}">
                <a16:creationId xmlns:a16="http://schemas.microsoft.com/office/drawing/2014/main" id="{2F0DB7B3-F463-4078-B0E4-50DBD9AAF701}"/>
              </a:ext>
            </a:extLst>
          </p:cNvPr>
          <p:cNvSpPr>
            <a:spLocks noGrp="1" noChangeArrowheads="1"/>
          </p:cNvSpPr>
          <p:nvPr>
            <p:ph type="body" sz="half" idx="4294967295"/>
          </p:nvPr>
        </p:nvSpPr>
        <p:spPr>
          <a:xfrm>
            <a:off x="685800" y="1319213"/>
            <a:ext cx="7342188" cy="4611687"/>
          </a:xfrm>
        </p:spPr>
        <p:txBody>
          <a:bodyPr/>
          <a:lstStyle/>
          <a:p>
            <a:pPr eaLnBrk="1" hangingPunct="1">
              <a:lnSpc>
                <a:spcPct val="90000"/>
              </a:lnSpc>
            </a:pPr>
            <a:r>
              <a:rPr lang="zh-CN" altLang="en-US" sz="3200" b="1" u="sng">
                <a:ea typeface="楷体_GB2312" pitchFamily="49" charset="-122"/>
              </a:rPr>
              <a:t>知识</a:t>
            </a:r>
            <a:r>
              <a:rPr lang="zh-CN" altLang="en-US" sz="3200" b="1">
                <a:ea typeface="楷体_GB2312" pitchFamily="49" charset="-122"/>
              </a:rPr>
              <a:t>：</a:t>
            </a:r>
          </a:p>
          <a:p>
            <a:pPr lvl="1" eaLnBrk="1" hangingPunct="1">
              <a:lnSpc>
                <a:spcPct val="90000"/>
              </a:lnSpc>
            </a:pPr>
            <a:r>
              <a:rPr lang="zh-CN" altLang="en-US" b="1">
                <a:solidFill>
                  <a:schemeClr val="accent2"/>
                </a:solidFill>
              </a:rPr>
              <a:t>工具性知识</a:t>
            </a:r>
            <a:r>
              <a:rPr lang="zh-CN" altLang="en-US" b="1"/>
              <a:t>：外语、文献检索等；</a:t>
            </a:r>
          </a:p>
          <a:p>
            <a:pPr lvl="1" eaLnBrk="1" hangingPunct="1">
              <a:lnSpc>
                <a:spcPct val="90000"/>
              </a:lnSpc>
            </a:pPr>
            <a:r>
              <a:rPr lang="zh-CN" altLang="en-US" b="1">
                <a:solidFill>
                  <a:schemeClr val="accent2"/>
                </a:solidFill>
              </a:rPr>
              <a:t>人文社会科学知识</a:t>
            </a:r>
            <a:r>
              <a:rPr lang="zh-CN" altLang="en-US" b="1"/>
              <a:t>：文学、哲学、政治学、心理学、思想道德、职业道德等；</a:t>
            </a:r>
          </a:p>
          <a:p>
            <a:pPr lvl="1" eaLnBrk="1" hangingPunct="1">
              <a:lnSpc>
                <a:spcPct val="90000"/>
              </a:lnSpc>
            </a:pPr>
            <a:r>
              <a:rPr lang="zh-CN" altLang="en-US" b="1">
                <a:solidFill>
                  <a:schemeClr val="accent2"/>
                </a:solidFill>
              </a:rPr>
              <a:t>自然科学知识</a:t>
            </a:r>
            <a:r>
              <a:rPr lang="zh-CN" altLang="en-US" b="1"/>
              <a:t>：数学、物理学等；</a:t>
            </a:r>
          </a:p>
          <a:p>
            <a:pPr lvl="1" eaLnBrk="1" hangingPunct="1">
              <a:lnSpc>
                <a:spcPct val="90000"/>
              </a:lnSpc>
            </a:pPr>
            <a:r>
              <a:rPr lang="zh-CN" altLang="en-US" b="1">
                <a:solidFill>
                  <a:schemeClr val="accent2"/>
                </a:solidFill>
              </a:rPr>
              <a:t>专业技术基础知识</a:t>
            </a:r>
            <a:r>
              <a:rPr lang="zh-CN" altLang="en-US" b="1"/>
              <a:t>：电子学、离散数学、程序设计等；</a:t>
            </a:r>
          </a:p>
          <a:p>
            <a:pPr lvl="1" eaLnBrk="1" hangingPunct="1">
              <a:lnSpc>
                <a:spcPct val="90000"/>
              </a:lnSpc>
            </a:pPr>
            <a:r>
              <a:rPr lang="zh-CN" altLang="en-US" b="1">
                <a:solidFill>
                  <a:schemeClr val="accent2"/>
                </a:solidFill>
              </a:rPr>
              <a:t>专业知识</a:t>
            </a:r>
            <a:r>
              <a:rPr lang="zh-CN" altLang="en-US" b="1"/>
              <a:t>：算法与复杂性、计算机组织与体系结构、操作系统、网络等</a:t>
            </a:r>
          </a:p>
          <a:p>
            <a:pPr lvl="1" eaLnBrk="1" hangingPunct="1">
              <a:lnSpc>
                <a:spcPct val="90000"/>
              </a:lnSpc>
            </a:pPr>
            <a:r>
              <a:rPr lang="zh-CN" altLang="en-US" b="1">
                <a:solidFill>
                  <a:schemeClr val="accent2"/>
                </a:solidFill>
              </a:rPr>
              <a:t>经济管理知识</a:t>
            </a:r>
            <a:r>
              <a:rPr lang="zh-CN" altLang="en-US" b="1"/>
              <a:t>：经济学、管理学等；</a:t>
            </a:r>
          </a:p>
        </p:txBody>
      </p:sp>
      <p:sp>
        <p:nvSpPr>
          <p:cNvPr id="9220" name="Text Box 7">
            <a:extLst>
              <a:ext uri="{FF2B5EF4-FFF2-40B4-BE49-F238E27FC236}">
                <a16:creationId xmlns:a16="http://schemas.microsoft.com/office/drawing/2014/main" id="{4CE03B7A-0E45-4F38-9EE9-7410D501837D}"/>
              </a:ext>
            </a:extLst>
          </p:cNvPr>
          <p:cNvSpPr txBox="1">
            <a:spLocks noChangeArrowheads="1"/>
          </p:cNvSpPr>
          <p:nvPr/>
        </p:nvSpPr>
        <p:spPr bwMode="auto">
          <a:xfrm>
            <a:off x="2087563" y="333375"/>
            <a:ext cx="7164387" cy="1163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buClr>
                <a:schemeClr val="accent2"/>
              </a:buClr>
              <a:buSzPct val="75000"/>
              <a:buFont typeface="Monotype Sorts" pitchFamily="2" charset="2"/>
              <a:buNone/>
            </a:pPr>
            <a:r>
              <a:rPr lang="zh-CN" altLang="en-US" sz="3200" b="1">
                <a:solidFill>
                  <a:srgbClr val="FF3300"/>
                </a:solidFill>
              </a:rPr>
              <a:t>一</a:t>
            </a:r>
            <a:r>
              <a:rPr lang="en-US" altLang="zh-CN" sz="3200" b="1">
                <a:solidFill>
                  <a:srgbClr val="FF3300"/>
                </a:solidFill>
              </a:rPr>
              <a:t>.</a:t>
            </a:r>
            <a:r>
              <a:rPr lang="zh-CN" altLang="en-US" sz="3200" b="1">
                <a:solidFill>
                  <a:srgbClr val="FF3300"/>
                </a:solidFill>
              </a:rPr>
              <a:t>大学培养目标</a:t>
            </a:r>
            <a:r>
              <a:rPr lang="en-US" altLang="zh-CN" sz="3200" b="1">
                <a:solidFill>
                  <a:srgbClr val="FF3300"/>
                </a:solidFill>
              </a:rPr>
              <a:t>: </a:t>
            </a:r>
            <a:r>
              <a:rPr lang="zh-CN" altLang="en-US" sz="3200" b="1" u="sng">
                <a:ea typeface="楷体_GB2312" pitchFamily="49" charset="-122"/>
              </a:rPr>
              <a:t>知识</a:t>
            </a:r>
            <a:r>
              <a:rPr lang="zh-CN" altLang="en-US" sz="3200" b="1"/>
              <a:t>、能力、素质</a:t>
            </a:r>
            <a:endParaRPr lang="en-US" altLang="zh-CN" sz="3200" b="1"/>
          </a:p>
          <a:p>
            <a:pPr eaLnBrk="1" hangingPunct="1">
              <a:buClr>
                <a:schemeClr val="accent2"/>
              </a:buClr>
              <a:buSzPct val="75000"/>
              <a:buFont typeface="Monotype Sorts" pitchFamily="2" charset="2"/>
              <a:buNone/>
            </a:pPr>
            <a:endParaRPr lang="en-US" altLang="zh-CN" sz="3200">
              <a:solidFill>
                <a:srgbClr val="FF3300"/>
              </a:solidFill>
            </a:endParaRPr>
          </a:p>
        </p:txBody>
      </p:sp>
      <p:graphicFrame>
        <p:nvGraphicFramePr>
          <p:cNvPr id="9221" name="Object 22">
            <a:extLst>
              <a:ext uri="{FF2B5EF4-FFF2-40B4-BE49-F238E27FC236}">
                <a16:creationId xmlns:a16="http://schemas.microsoft.com/office/drawing/2014/main" id="{91B3898D-6ADA-4F01-9ADA-34BC6F0BBBB6}"/>
              </a:ext>
            </a:extLst>
          </p:cNvPr>
          <p:cNvGraphicFramePr>
            <a:graphicFrameLocks noGrp="1" noChangeAspect="1"/>
          </p:cNvGraphicFramePr>
          <p:nvPr>
            <p:ph sz="half" idx="4294967295"/>
          </p:nvPr>
        </p:nvGraphicFramePr>
        <p:xfrm>
          <a:off x="7372350" y="765175"/>
          <a:ext cx="1771650" cy="1597025"/>
        </p:xfrm>
        <a:graphic>
          <a:graphicData uri="http://schemas.openxmlformats.org/presentationml/2006/ole">
            <mc:AlternateContent xmlns:mc="http://schemas.openxmlformats.org/markup-compatibility/2006">
              <mc:Choice xmlns:v="urn:schemas-microsoft-com:vml" Requires="v">
                <p:oleObj spid="_x0000_s9225" r:id="rId3" imgW="2314575" imgH="2085975" progId="">
                  <p:embed/>
                </p:oleObj>
              </mc:Choice>
              <mc:Fallback>
                <p:oleObj r:id="rId3" imgW="2314575" imgH="2085975" progId="">
                  <p:embed/>
                  <p:pic>
                    <p:nvPicPr>
                      <p:cNvPr id="0" name="Object 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350" y="765175"/>
                        <a:ext cx="1771650" cy="1597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3010" name="灯片编号占位符 5">
            <a:extLst>
              <a:ext uri="{FF2B5EF4-FFF2-40B4-BE49-F238E27FC236}">
                <a16:creationId xmlns:a16="http://schemas.microsoft.com/office/drawing/2014/main" id="{51E76966-7A5C-405E-933D-C660CBA81EA9}"/>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EFF68299-B982-4D64-8D80-F000FDD15DC7}" type="slidenum">
              <a:rPr lang="zh-CN" altLang="en-US" sz="1400" b="1"/>
              <a:pPr algn="r" eaLnBrk="1" hangingPunct="1">
                <a:spcBef>
                  <a:spcPct val="50000"/>
                </a:spcBef>
                <a:buFontTx/>
                <a:buNone/>
              </a:pPr>
              <a:t>30</a:t>
            </a:fld>
            <a:endParaRPr lang="en-US" altLang="zh-CN" sz="1400" b="1"/>
          </a:p>
        </p:txBody>
      </p:sp>
      <p:sp>
        <p:nvSpPr>
          <p:cNvPr id="61443" name="Rectangle 3">
            <a:extLst>
              <a:ext uri="{FF2B5EF4-FFF2-40B4-BE49-F238E27FC236}">
                <a16:creationId xmlns:a16="http://schemas.microsoft.com/office/drawing/2014/main" id="{E36484C9-E695-41B3-9785-89892D45D467}"/>
              </a:ext>
            </a:extLst>
          </p:cNvPr>
          <p:cNvSpPr>
            <a:spLocks noGrp="1" noChangeArrowheads="1"/>
          </p:cNvSpPr>
          <p:nvPr>
            <p:ph type="body" idx="4294967295"/>
          </p:nvPr>
        </p:nvSpPr>
        <p:spPr>
          <a:xfrm>
            <a:off x="395288" y="1341438"/>
            <a:ext cx="8640762" cy="4824412"/>
          </a:xfrm>
        </p:spPr>
        <p:txBody>
          <a:bodyPr/>
          <a:lstStyle/>
          <a:p>
            <a:pPr eaLnBrk="1" hangingPunct="1">
              <a:lnSpc>
                <a:spcPct val="80000"/>
              </a:lnSpc>
              <a:buFontTx/>
              <a:buBlip>
                <a:blip r:embed="rId2"/>
              </a:buBlip>
              <a:defRPr/>
            </a:pPr>
            <a:r>
              <a:rPr lang="zh-CN" altLang="en-US" sz="2400" b="1" dirty="0">
                <a:solidFill>
                  <a:schemeClr val="accent2"/>
                </a:solidFill>
              </a:rPr>
              <a:t>如何正确对待基础知识和热点知识</a:t>
            </a:r>
          </a:p>
          <a:p>
            <a:pPr eaLnBrk="1" hangingPunct="1">
              <a:lnSpc>
                <a:spcPct val="80000"/>
              </a:lnSpc>
              <a:buFontTx/>
              <a:buNone/>
              <a:defRPr/>
            </a:pPr>
            <a:r>
              <a:rPr lang="zh-CN" altLang="en-US" sz="2400" b="1" dirty="0"/>
              <a:t>	作为计算机系的学生，第一二年基础课程的学习非常重要，要能静下心来听课、看书、练习、思考、体会；其次辅以计算机操作实践锻炼，以加强理论学习的理解；</a:t>
            </a:r>
            <a:endParaRPr lang="en-US" altLang="zh-CN" sz="2400" b="1" dirty="0"/>
          </a:p>
          <a:p>
            <a:pPr eaLnBrk="1" hangingPunct="1">
              <a:lnSpc>
                <a:spcPct val="80000"/>
              </a:lnSpc>
              <a:buFontTx/>
              <a:buNone/>
              <a:defRPr/>
            </a:pPr>
            <a:endParaRPr lang="zh-CN" altLang="en-US" sz="2400" b="1" dirty="0"/>
          </a:p>
          <a:p>
            <a:pPr eaLnBrk="1" hangingPunct="1">
              <a:lnSpc>
                <a:spcPct val="80000"/>
              </a:lnSpc>
              <a:buFontTx/>
              <a:buBlip>
                <a:blip r:embed="rId2"/>
              </a:buBlip>
              <a:defRPr/>
            </a:pPr>
            <a:r>
              <a:rPr lang="zh-CN" altLang="en-US" sz="2400" b="1" dirty="0">
                <a:solidFill>
                  <a:schemeClr val="accent2"/>
                </a:solidFill>
              </a:rPr>
              <a:t>课程学习要成体系</a:t>
            </a:r>
          </a:p>
          <a:p>
            <a:pPr eaLnBrk="1" hangingPunct="1">
              <a:lnSpc>
                <a:spcPct val="80000"/>
              </a:lnSpc>
              <a:buFontTx/>
              <a:buNone/>
              <a:defRPr/>
            </a:pPr>
            <a:r>
              <a:rPr lang="zh-CN" altLang="en-US" sz="2400" b="1" dirty="0"/>
              <a:t>	每学习一门新课程，要设法弄清楚本课程在整个课程体系中的位置，本课程的教学目的和教学重点。每学完一门课程，能将其与之前学习的课程进行联系，做到知识点的融会贯通。</a:t>
            </a:r>
            <a:endParaRPr lang="en-US" altLang="zh-CN" sz="2400" b="1" dirty="0"/>
          </a:p>
          <a:p>
            <a:pPr eaLnBrk="1" hangingPunct="1">
              <a:lnSpc>
                <a:spcPct val="80000"/>
              </a:lnSpc>
              <a:buFontTx/>
              <a:buNone/>
              <a:defRPr/>
            </a:pPr>
            <a:endParaRPr lang="zh-CN" altLang="en-US" sz="2400" b="1" dirty="0"/>
          </a:p>
          <a:p>
            <a:pPr eaLnBrk="1" hangingPunct="1">
              <a:lnSpc>
                <a:spcPct val="80000"/>
              </a:lnSpc>
              <a:buFontTx/>
              <a:buBlip>
                <a:blip r:embed="rId2"/>
              </a:buBlip>
              <a:defRPr/>
            </a:pPr>
            <a:r>
              <a:rPr lang="zh-CN" altLang="en-US" sz="2400" b="1" dirty="0">
                <a:solidFill>
                  <a:schemeClr val="accent2"/>
                </a:solidFill>
                <a:latin typeface="宋体" pitchFamily="2" charset="-122"/>
              </a:rPr>
              <a:t>“</a:t>
            </a:r>
            <a:r>
              <a:rPr lang="zh-CN" altLang="en-US" sz="2400" b="1" dirty="0">
                <a:solidFill>
                  <a:schemeClr val="accent2"/>
                </a:solidFill>
              </a:rPr>
              <a:t>师傅领进门，修行在个人</a:t>
            </a:r>
            <a:r>
              <a:rPr lang="zh-CN" altLang="en-US" sz="2400" b="1" dirty="0">
                <a:solidFill>
                  <a:schemeClr val="accent2"/>
                </a:solidFill>
                <a:latin typeface="宋体" pitchFamily="2" charset="-122"/>
              </a:rPr>
              <a:t>”</a:t>
            </a:r>
            <a:endParaRPr lang="zh-CN" altLang="en-US" sz="2400" b="1" dirty="0">
              <a:solidFill>
                <a:schemeClr val="accent2"/>
              </a:solidFill>
            </a:endParaRPr>
          </a:p>
          <a:p>
            <a:pPr eaLnBrk="1" hangingPunct="1">
              <a:lnSpc>
                <a:spcPct val="80000"/>
              </a:lnSpc>
              <a:buFontTx/>
              <a:buNone/>
              <a:defRPr/>
            </a:pPr>
            <a:r>
              <a:rPr lang="zh-CN" altLang="en-US" sz="2400" b="1" dirty="0"/>
              <a:t>	高中：老师反复讲解知识；</a:t>
            </a:r>
          </a:p>
          <a:p>
            <a:pPr eaLnBrk="1" hangingPunct="1">
              <a:lnSpc>
                <a:spcPct val="80000"/>
              </a:lnSpc>
              <a:buFontTx/>
              <a:buNone/>
              <a:defRPr/>
            </a:pPr>
            <a:r>
              <a:rPr lang="zh-CN" altLang="en-US" sz="2400" b="1" dirty="0"/>
              <a:t>	大学：自我总结、实践、自学、独立思考、答疑、网络、图书馆、和同学间讨论（</a:t>
            </a:r>
            <a:r>
              <a:rPr lang="zh-CN" altLang="en-US" sz="2400" b="1" i="1" dirty="0">
                <a:effectLst>
                  <a:outerShdw blurRad="38100" dist="38100" dir="2700000" algn="tl">
                    <a:srgbClr val="C0C0C0"/>
                  </a:outerShdw>
                </a:effectLst>
              </a:rPr>
              <a:t>独学而无友，则孤陋而寡闻</a:t>
            </a:r>
            <a:r>
              <a:rPr lang="zh-CN" altLang="en-US" sz="2400" b="1" dirty="0"/>
              <a:t>）；</a:t>
            </a:r>
            <a:endParaRPr lang="zh-CN" altLang="en-US" sz="2400" dirty="0"/>
          </a:p>
        </p:txBody>
      </p:sp>
      <p:sp>
        <p:nvSpPr>
          <p:cNvPr id="43012" name="Rectangle 17">
            <a:extLst>
              <a:ext uri="{FF2B5EF4-FFF2-40B4-BE49-F238E27FC236}">
                <a16:creationId xmlns:a16="http://schemas.microsoft.com/office/drawing/2014/main" id="{ACA25E6D-7279-4932-AA3B-9329055EB8BA}"/>
              </a:ext>
            </a:extLst>
          </p:cNvPr>
          <p:cNvSpPr>
            <a:spLocks noChangeArrowheads="1"/>
          </p:cNvSpPr>
          <p:nvPr/>
        </p:nvSpPr>
        <p:spPr bwMode="auto">
          <a:xfrm>
            <a:off x="1263650" y="404813"/>
            <a:ext cx="77724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3200" b="1">
                <a:solidFill>
                  <a:srgbClr val="FF3300"/>
                </a:solidFill>
              </a:rPr>
              <a:t> 六</a:t>
            </a:r>
            <a:r>
              <a:rPr lang="en-US" altLang="zh-CN" sz="3200" b="1">
                <a:solidFill>
                  <a:srgbClr val="FF3300"/>
                </a:solidFill>
              </a:rPr>
              <a:t>.</a:t>
            </a:r>
            <a:r>
              <a:rPr lang="zh-CN" altLang="en-US" sz="3200" b="1">
                <a:solidFill>
                  <a:srgbClr val="FF3300"/>
                </a:solidFill>
              </a:rPr>
              <a:t>应该如何学？</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61443">
                                            <p:txEl>
                                              <p:pRg st="0" end="0"/>
                                            </p:txEl>
                                          </p:spTgt>
                                        </p:tgtEl>
                                        <p:attrNameLst>
                                          <p:attrName>style.visibility</p:attrName>
                                        </p:attrNameLst>
                                      </p:cBhvr>
                                      <p:to>
                                        <p:strVal val="visible"/>
                                      </p:to>
                                    </p:set>
                                    <p:animEffect transition="in" filter="box(in)">
                                      <p:cBhvr>
                                        <p:cTn id="7" dur="500"/>
                                        <p:tgtEl>
                                          <p:spTgt spid="614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1443">
                                            <p:txEl>
                                              <p:pRg st="1" end="1"/>
                                            </p:txEl>
                                          </p:spTgt>
                                        </p:tgtEl>
                                        <p:attrNameLst>
                                          <p:attrName>style.visibility</p:attrName>
                                        </p:attrNameLst>
                                      </p:cBhvr>
                                      <p:to>
                                        <p:strVal val="visible"/>
                                      </p:to>
                                    </p:set>
                                    <p:animEffect transition="in" filter="box(in)">
                                      <p:cBhvr>
                                        <p:cTn id="12" dur="500"/>
                                        <p:tgtEl>
                                          <p:spTgt spid="6144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1443">
                                            <p:txEl>
                                              <p:pRg st="3" end="3"/>
                                            </p:txEl>
                                          </p:spTgt>
                                        </p:tgtEl>
                                        <p:attrNameLst>
                                          <p:attrName>style.visibility</p:attrName>
                                        </p:attrNameLst>
                                      </p:cBhvr>
                                      <p:to>
                                        <p:strVal val="visible"/>
                                      </p:to>
                                    </p:set>
                                    <p:animEffect transition="in" filter="box(in)">
                                      <p:cBhvr>
                                        <p:cTn id="17" dur="500"/>
                                        <p:tgtEl>
                                          <p:spTgt spid="6144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61443">
                                            <p:txEl>
                                              <p:pRg st="4" end="4"/>
                                            </p:txEl>
                                          </p:spTgt>
                                        </p:tgtEl>
                                        <p:attrNameLst>
                                          <p:attrName>style.visibility</p:attrName>
                                        </p:attrNameLst>
                                      </p:cBhvr>
                                      <p:to>
                                        <p:strVal val="visible"/>
                                      </p:to>
                                    </p:set>
                                    <p:animEffect transition="in" filter="box(in)">
                                      <p:cBhvr>
                                        <p:cTn id="22" dur="500"/>
                                        <p:tgtEl>
                                          <p:spTgt spid="61443">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61443">
                                            <p:txEl>
                                              <p:pRg st="6" end="6"/>
                                            </p:txEl>
                                          </p:spTgt>
                                        </p:tgtEl>
                                        <p:attrNameLst>
                                          <p:attrName>style.visibility</p:attrName>
                                        </p:attrNameLst>
                                      </p:cBhvr>
                                      <p:to>
                                        <p:strVal val="visible"/>
                                      </p:to>
                                    </p:set>
                                    <p:animEffect transition="in" filter="box(in)">
                                      <p:cBhvr>
                                        <p:cTn id="27" dur="500"/>
                                        <p:tgtEl>
                                          <p:spTgt spid="61443">
                                            <p:txEl>
                                              <p:pRg st="6" end="6"/>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61443">
                                            <p:txEl>
                                              <p:pRg st="7" end="7"/>
                                            </p:txEl>
                                          </p:spTgt>
                                        </p:tgtEl>
                                        <p:attrNameLst>
                                          <p:attrName>style.visibility</p:attrName>
                                        </p:attrNameLst>
                                      </p:cBhvr>
                                      <p:to>
                                        <p:strVal val="visible"/>
                                      </p:to>
                                    </p:set>
                                    <p:animEffect transition="in" filter="box(in)">
                                      <p:cBhvr>
                                        <p:cTn id="32" dur="500"/>
                                        <p:tgtEl>
                                          <p:spTgt spid="61443">
                                            <p:txEl>
                                              <p:pRg st="7" end="7"/>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61443">
                                            <p:txEl>
                                              <p:pRg st="8" end="8"/>
                                            </p:txEl>
                                          </p:spTgt>
                                        </p:tgtEl>
                                        <p:attrNameLst>
                                          <p:attrName>style.visibility</p:attrName>
                                        </p:attrNameLst>
                                      </p:cBhvr>
                                      <p:to>
                                        <p:strVal val="visible"/>
                                      </p:to>
                                    </p:set>
                                    <p:animEffect transition="in" filter="box(in)">
                                      <p:cBhvr>
                                        <p:cTn id="37" dur="500"/>
                                        <p:tgtEl>
                                          <p:spTgt spid="6144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43"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灯片编号占位符 5">
            <a:extLst>
              <a:ext uri="{FF2B5EF4-FFF2-40B4-BE49-F238E27FC236}">
                <a16:creationId xmlns:a16="http://schemas.microsoft.com/office/drawing/2014/main" id="{776C7584-4426-42C3-905C-8B934C7FE70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0D009047-4DDE-41C8-A9D7-B7F3F1084764}" type="slidenum">
              <a:rPr lang="zh-CN" altLang="en-US" sz="1400" b="1"/>
              <a:pPr algn="r" eaLnBrk="1" hangingPunct="1">
                <a:spcBef>
                  <a:spcPct val="50000"/>
                </a:spcBef>
                <a:buFontTx/>
                <a:buNone/>
              </a:pPr>
              <a:t>31</a:t>
            </a:fld>
            <a:endParaRPr lang="en-US" altLang="zh-CN" sz="1400" b="1"/>
          </a:p>
        </p:txBody>
      </p:sp>
      <p:sp>
        <p:nvSpPr>
          <p:cNvPr id="67587" name="Rectangle 4">
            <a:extLst>
              <a:ext uri="{FF2B5EF4-FFF2-40B4-BE49-F238E27FC236}">
                <a16:creationId xmlns:a16="http://schemas.microsoft.com/office/drawing/2014/main" id="{F3AEAC49-EF27-4254-B55C-911DBDBA0A27}"/>
              </a:ext>
            </a:extLst>
          </p:cNvPr>
          <p:cNvSpPr>
            <a:spLocks noChangeArrowheads="1"/>
          </p:cNvSpPr>
          <p:nvPr/>
        </p:nvSpPr>
        <p:spPr bwMode="auto">
          <a:xfrm>
            <a:off x="684213" y="1341438"/>
            <a:ext cx="813593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eaLnBrk="0" hangingPunct="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eaLnBrk="0" hangingPunct="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eaLnBrk="0" hangingPunct="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eaLnBrk="0" hangingPunct="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defRPr/>
            </a:pPr>
            <a:r>
              <a:rPr lang="zh-CN" altLang="en-US" b="1">
                <a:solidFill>
                  <a:srgbClr val="FF3300"/>
                </a:solidFill>
              </a:rPr>
              <a:t>课程学习注意点</a:t>
            </a:r>
            <a:r>
              <a:rPr lang="zh-CN" altLang="en-US"/>
              <a:t>：</a:t>
            </a:r>
          </a:p>
          <a:p>
            <a:pPr lvl="1" eaLnBrk="1" hangingPunct="1">
              <a:defRPr/>
            </a:pPr>
            <a:r>
              <a:rPr lang="zh-CN" altLang="en-US" b="1"/>
              <a:t>实际学习过程中不要过分纠缠</a:t>
            </a:r>
            <a:r>
              <a:rPr lang="en-US" altLang="zh-CN" b="1"/>
              <a:t>C</a:t>
            </a:r>
            <a:r>
              <a:rPr lang="zh-CN" altLang="en-US" b="1"/>
              <a:t>语言细节：课程授课重点是</a:t>
            </a:r>
            <a:r>
              <a:rPr lang="zh-CN" altLang="en-US" b="1" u="sng">
                <a:solidFill>
                  <a:schemeClr val="accent2"/>
                </a:solidFill>
              </a:rPr>
              <a:t>程序设计的方法</a:t>
            </a:r>
            <a:r>
              <a:rPr lang="zh-CN" altLang="en-US" b="1"/>
              <a:t>和</a:t>
            </a:r>
            <a:r>
              <a:rPr lang="zh-CN" altLang="en-US" b="1" u="sng">
                <a:solidFill>
                  <a:schemeClr val="accent2"/>
                </a:solidFill>
              </a:rPr>
              <a:t>算法设计</a:t>
            </a:r>
            <a:r>
              <a:rPr lang="zh-CN" altLang="en-US" b="1"/>
              <a:t>，而非具体的一门语言，学了语言不等于会编程！</a:t>
            </a:r>
          </a:p>
          <a:p>
            <a:pPr lvl="1" eaLnBrk="1" hangingPunct="1">
              <a:defRPr/>
            </a:pPr>
            <a:r>
              <a:rPr lang="zh-CN" altLang="en-US" b="1"/>
              <a:t>不仅要能设计好的算法，还需要培养良好的</a:t>
            </a:r>
            <a:r>
              <a:rPr lang="zh-CN" altLang="en-US" b="1" u="sng">
                <a:solidFill>
                  <a:schemeClr val="accent2"/>
                </a:solidFill>
              </a:rPr>
              <a:t>工程意识</a:t>
            </a:r>
            <a:r>
              <a:rPr lang="zh-CN" altLang="en-US" b="1"/>
              <a:t>和</a:t>
            </a:r>
            <a:r>
              <a:rPr lang="zh-CN" altLang="en-US" b="1" u="sng">
                <a:solidFill>
                  <a:schemeClr val="accent2"/>
                </a:solidFill>
              </a:rPr>
              <a:t>工程规范 </a:t>
            </a:r>
            <a:r>
              <a:rPr lang="zh-CN" altLang="en-US" b="1">
                <a:solidFill>
                  <a:schemeClr val="accent2"/>
                </a:solidFill>
              </a:rPr>
              <a:t>，</a:t>
            </a:r>
            <a:r>
              <a:rPr lang="zh-CN" altLang="en-US" b="1"/>
              <a:t>逐步培养</a:t>
            </a:r>
            <a:r>
              <a:rPr lang="zh-CN" altLang="en-US" b="1" u="sng">
                <a:solidFill>
                  <a:schemeClr val="accent2"/>
                </a:solidFill>
              </a:rPr>
              <a:t>专业性</a:t>
            </a:r>
            <a:r>
              <a:rPr lang="zh-CN" altLang="en-US" b="1"/>
              <a:t>；</a:t>
            </a:r>
          </a:p>
          <a:p>
            <a:pPr lvl="1" eaLnBrk="1" hangingPunct="1">
              <a:defRPr/>
            </a:pPr>
            <a:r>
              <a:rPr lang="zh-CN" altLang="en-US" b="1"/>
              <a:t>要学好程序设计，必须要</a:t>
            </a:r>
            <a:r>
              <a:rPr lang="zh-CN" altLang="en-US" b="1" u="sng">
                <a:solidFill>
                  <a:schemeClr val="accent2"/>
                </a:solidFill>
              </a:rPr>
              <a:t>自己动手编程实践</a:t>
            </a:r>
            <a:r>
              <a:rPr lang="zh-CN" altLang="en-US" b="1"/>
              <a:t>，多上机练习、多独立思考、多参与讨论；“</a:t>
            </a:r>
            <a:r>
              <a:rPr lang="zh-CN" altLang="en-US" b="1" i="1">
                <a:effectLst>
                  <a:outerShdw blurRad="38100" dist="38100" dir="2700000" algn="tl">
                    <a:srgbClr val="C0C0C0"/>
                  </a:outerShdw>
                </a:effectLst>
              </a:rPr>
              <a:t>我听到的会忘掉，我看到的能记住，我做过的才真正明白！</a:t>
            </a:r>
            <a:r>
              <a:rPr lang="zh-CN" altLang="en-US" b="1"/>
              <a:t>” </a:t>
            </a:r>
          </a:p>
          <a:p>
            <a:pPr lvl="1" eaLnBrk="1" hangingPunct="1">
              <a:defRPr/>
            </a:pPr>
            <a:endParaRPr lang="en-US" altLang="zh-CN" b="1"/>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7587">
                                            <p:txEl>
                                              <p:pRg st="1" end="1"/>
                                            </p:txEl>
                                          </p:spTgt>
                                        </p:tgtEl>
                                        <p:attrNameLst>
                                          <p:attrName>style.visibility</p:attrName>
                                        </p:attrNameLst>
                                      </p:cBhvr>
                                      <p:to>
                                        <p:strVal val="visible"/>
                                      </p:to>
                                    </p:set>
                                    <p:animEffect transition="in" filter="dissolve">
                                      <p:cBhvr>
                                        <p:cTn id="7" dur="500"/>
                                        <p:tgtEl>
                                          <p:spTgt spid="6758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67587">
                                            <p:txEl>
                                              <p:pRg st="2" end="2"/>
                                            </p:txEl>
                                          </p:spTgt>
                                        </p:tgtEl>
                                        <p:attrNameLst>
                                          <p:attrName>style.visibility</p:attrName>
                                        </p:attrNameLst>
                                      </p:cBhvr>
                                      <p:to>
                                        <p:strVal val="visible"/>
                                      </p:to>
                                    </p:set>
                                    <p:animEffect transition="in" filter="dissolve">
                                      <p:cBhvr>
                                        <p:cTn id="12" dur="500"/>
                                        <p:tgtEl>
                                          <p:spTgt spid="6758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67587">
                                            <p:txEl>
                                              <p:pRg st="3" end="3"/>
                                            </p:txEl>
                                          </p:spTgt>
                                        </p:tgtEl>
                                        <p:attrNameLst>
                                          <p:attrName>style.visibility</p:attrName>
                                        </p:attrNameLst>
                                      </p:cBhvr>
                                      <p:to>
                                        <p:strVal val="visible"/>
                                      </p:to>
                                    </p:set>
                                    <p:animEffect transition="in" filter="dissolve">
                                      <p:cBhvr>
                                        <p:cTn id="17" dur="500"/>
                                        <p:tgtEl>
                                          <p:spTgt spid="675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灯片编号占位符 5">
            <a:extLst>
              <a:ext uri="{FF2B5EF4-FFF2-40B4-BE49-F238E27FC236}">
                <a16:creationId xmlns:a16="http://schemas.microsoft.com/office/drawing/2014/main" id="{00D18797-B2B8-442C-9562-722C11955EE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2B86AA3C-627B-4ABC-A276-F1B53EE4E9B3}" type="slidenum">
              <a:rPr lang="zh-CN" altLang="en-US" sz="1400" b="1"/>
              <a:pPr algn="r" eaLnBrk="1" hangingPunct="1">
                <a:spcBef>
                  <a:spcPct val="50000"/>
                </a:spcBef>
                <a:buFontTx/>
                <a:buNone/>
              </a:pPr>
              <a:t>32</a:t>
            </a:fld>
            <a:endParaRPr lang="en-US" altLang="zh-CN" sz="1400" b="1"/>
          </a:p>
        </p:txBody>
      </p:sp>
      <p:sp>
        <p:nvSpPr>
          <p:cNvPr id="46083" name="Rectangle 2">
            <a:extLst>
              <a:ext uri="{FF2B5EF4-FFF2-40B4-BE49-F238E27FC236}">
                <a16:creationId xmlns:a16="http://schemas.microsoft.com/office/drawing/2014/main" id="{603AA791-0CC5-46C4-9905-E3C585685FB6}"/>
              </a:ext>
            </a:extLst>
          </p:cNvPr>
          <p:cNvSpPr>
            <a:spLocks noGrp="1" noChangeArrowheads="1"/>
          </p:cNvSpPr>
          <p:nvPr>
            <p:ph type="title" idx="4294967295"/>
          </p:nvPr>
        </p:nvSpPr>
        <p:spPr/>
        <p:txBody>
          <a:bodyPr/>
          <a:lstStyle/>
          <a:p>
            <a:pPr eaLnBrk="1" hangingPunct="1"/>
            <a:endParaRPr lang="zh-CN" altLang="zh-CN"/>
          </a:p>
        </p:txBody>
      </p:sp>
      <p:sp>
        <p:nvSpPr>
          <p:cNvPr id="69636" name="Rectangle 3">
            <a:extLst>
              <a:ext uri="{FF2B5EF4-FFF2-40B4-BE49-F238E27FC236}">
                <a16:creationId xmlns:a16="http://schemas.microsoft.com/office/drawing/2014/main" id="{4BC4A5AF-A668-4146-AADC-2A9A2E0DE31A}"/>
              </a:ext>
            </a:extLst>
          </p:cNvPr>
          <p:cNvSpPr>
            <a:spLocks noGrp="1" noChangeArrowheads="1"/>
          </p:cNvSpPr>
          <p:nvPr>
            <p:ph type="body" idx="4294967295"/>
          </p:nvPr>
        </p:nvSpPr>
        <p:spPr/>
        <p:txBody>
          <a:bodyPr/>
          <a:lstStyle/>
          <a:p>
            <a:pPr eaLnBrk="1" hangingPunct="1">
              <a:lnSpc>
                <a:spcPct val="90000"/>
              </a:lnSpc>
              <a:defRPr/>
            </a:pPr>
            <a:r>
              <a:rPr lang="zh-CN" altLang="en-US" b="1">
                <a:solidFill>
                  <a:srgbClr val="FF3300"/>
                </a:solidFill>
              </a:rPr>
              <a:t>课程学习注意点（续）：</a:t>
            </a:r>
          </a:p>
          <a:p>
            <a:pPr lvl="1" eaLnBrk="1" hangingPunct="1">
              <a:lnSpc>
                <a:spcPct val="90000"/>
              </a:lnSpc>
              <a:defRPr/>
            </a:pPr>
            <a:r>
              <a:rPr lang="zh-CN" altLang="en-US" b="1"/>
              <a:t>独立思考，学会使用</a:t>
            </a:r>
            <a:r>
              <a:rPr lang="zh-CN" altLang="en-US" b="1" u="sng">
                <a:solidFill>
                  <a:schemeClr val="accent2"/>
                </a:solidFill>
              </a:rPr>
              <a:t>程序调试方法</a:t>
            </a:r>
            <a:r>
              <a:rPr lang="zh-CN" altLang="en-US" b="1"/>
              <a:t>去发现问题所在；和同学多讨论（</a:t>
            </a:r>
            <a:r>
              <a:rPr lang="zh-CN" altLang="en-US" b="1" i="1">
                <a:effectLst>
                  <a:outerShdw blurRad="38100" dist="38100" dir="2700000" algn="tl">
                    <a:srgbClr val="C0C0C0"/>
                  </a:outerShdw>
                </a:effectLst>
              </a:rPr>
              <a:t>三人行，必有我师</a:t>
            </a:r>
            <a:r>
              <a:rPr lang="zh-CN" altLang="en-US" b="1"/>
              <a:t>）；善于利用互联网去寻找答案（</a:t>
            </a:r>
            <a:r>
              <a:rPr lang="zh-CN" altLang="en-US" b="1" i="1">
                <a:effectLst>
                  <a:outerShdw blurRad="38100" dist="38100" dir="2700000" algn="tl">
                    <a:srgbClr val="C0C0C0"/>
                  </a:outerShdw>
                </a:effectLst>
              </a:rPr>
              <a:t>知识获取能力</a:t>
            </a:r>
            <a:r>
              <a:rPr lang="zh-CN" altLang="en-US" b="1"/>
              <a:t>）。</a:t>
            </a:r>
          </a:p>
          <a:p>
            <a:pPr lvl="1" eaLnBrk="1" hangingPunct="1">
              <a:lnSpc>
                <a:spcPct val="90000"/>
              </a:lnSpc>
              <a:defRPr/>
            </a:pPr>
            <a:r>
              <a:rPr lang="zh-CN" altLang="en-US" b="1" u="sng">
                <a:solidFill>
                  <a:schemeClr val="accent2"/>
                </a:solidFill>
              </a:rPr>
              <a:t>扎实掌握每一个知识点</a:t>
            </a:r>
            <a:r>
              <a:rPr lang="zh-CN" altLang="en-US" b="1"/>
              <a:t>。知识点是一环扣一环的，前面知识掌握不扎实会影响后续知识的学习。</a:t>
            </a:r>
          </a:p>
          <a:p>
            <a:pPr lvl="1" eaLnBrk="1" hangingPunct="1">
              <a:lnSpc>
                <a:spcPct val="90000"/>
              </a:lnSpc>
              <a:defRPr/>
            </a:pPr>
            <a:r>
              <a:rPr lang="zh-CN" altLang="en-US" b="1"/>
              <a:t>不必担心自己计算机操作基础薄弱，关键是</a:t>
            </a:r>
            <a:r>
              <a:rPr lang="zh-CN" altLang="en-US" b="1">
                <a:solidFill>
                  <a:schemeClr val="accent2"/>
                </a:solidFill>
              </a:rPr>
              <a:t>从现在开始做起</a:t>
            </a:r>
            <a:r>
              <a:rPr lang="zh-CN" altLang="en-US" b="1"/>
              <a:t>。</a:t>
            </a:r>
          </a:p>
          <a:p>
            <a:pPr eaLnBrk="1" hangingPunct="1">
              <a:lnSpc>
                <a:spcPct val="90000"/>
              </a:lnSpc>
              <a:defRPr/>
            </a:pPr>
            <a:endParaRPr lang="zh-CN" altLang="en-US"/>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4">
            <a:extLst>
              <a:ext uri="{FF2B5EF4-FFF2-40B4-BE49-F238E27FC236}">
                <a16:creationId xmlns:a16="http://schemas.microsoft.com/office/drawing/2014/main" id="{8F3D5166-78C2-4988-BBE1-4E6D8A94699B}"/>
              </a:ext>
            </a:extLst>
          </p:cNvPr>
          <p:cNvSpPr>
            <a:spLocks noChangeArrowheads="1"/>
          </p:cNvSpPr>
          <p:nvPr/>
        </p:nvSpPr>
        <p:spPr bwMode="auto">
          <a:xfrm>
            <a:off x="323850" y="1341438"/>
            <a:ext cx="8496300" cy="48244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marL="342900" indent="-342900">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b="1">
                <a:solidFill>
                  <a:srgbClr val="000000"/>
                </a:solidFill>
                <a:sym typeface="Times New Roman" panose="02020603050405020304" pitchFamily="18" charset="0"/>
              </a:rPr>
              <a:t>1. </a:t>
            </a:r>
            <a:r>
              <a:rPr lang="zh-CN" altLang="en-US" b="1">
                <a:solidFill>
                  <a:srgbClr val="000000"/>
                </a:solidFill>
                <a:sym typeface="Times New Roman" panose="02020603050405020304" pitchFamily="18" charset="0"/>
              </a:rPr>
              <a:t>课堂授课（每周</a:t>
            </a:r>
            <a:r>
              <a:rPr lang="en-US" altLang="zh-CN" b="1">
                <a:solidFill>
                  <a:srgbClr val="000000"/>
                </a:solidFill>
                <a:sym typeface="Times New Roman" panose="02020603050405020304" pitchFamily="18" charset="0"/>
              </a:rPr>
              <a:t>4</a:t>
            </a:r>
            <a:r>
              <a:rPr lang="zh-CN" altLang="en-US" b="1">
                <a:solidFill>
                  <a:srgbClr val="000000"/>
                </a:solidFill>
                <a:sym typeface="Times New Roman" panose="02020603050405020304" pitchFamily="18" charset="0"/>
              </a:rPr>
              <a:t>节课，共</a:t>
            </a:r>
            <a:r>
              <a:rPr lang="en-US" altLang="zh-CN" b="1">
                <a:solidFill>
                  <a:srgbClr val="000000"/>
                </a:solidFill>
                <a:sym typeface="Times New Roman" panose="02020603050405020304" pitchFamily="18" charset="0"/>
              </a:rPr>
              <a:t>16</a:t>
            </a:r>
            <a:r>
              <a:rPr lang="zh-CN" altLang="en-US" b="1">
                <a:solidFill>
                  <a:srgbClr val="000000"/>
                </a:solidFill>
                <a:sym typeface="Times New Roman" panose="02020603050405020304" pitchFamily="18" charset="0"/>
              </a:rPr>
              <a:t>周）；</a:t>
            </a:r>
          </a:p>
          <a:p>
            <a:pPr>
              <a:buFontTx/>
              <a:buNone/>
            </a:pPr>
            <a:r>
              <a:rPr lang="en-US" altLang="zh-CN" b="1">
                <a:solidFill>
                  <a:srgbClr val="000000"/>
                </a:solidFill>
                <a:sym typeface="Times New Roman" panose="02020603050405020304" pitchFamily="18" charset="0"/>
              </a:rPr>
              <a:t>2. </a:t>
            </a:r>
            <a:r>
              <a:rPr lang="zh-CN" altLang="en-US" b="1">
                <a:solidFill>
                  <a:srgbClr val="000000"/>
                </a:solidFill>
                <a:sym typeface="Times New Roman" panose="02020603050405020304" pitchFamily="18" charset="0"/>
              </a:rPr>
              <a:t>上机实验（从本课程第</a:t>
            </a:r>
            <a:r>
              <a:rPr lang="en-US" altLang="zh-CN" b="1">
                <a:solidFill>
                  <a:srgbClr val="000000"/>
                </a:solidFill>
                <a:sym typeface="Times New Roman" panose="02020603050405020304" pitchFamily="18" charset="0"/>
              </a:rPr>
              <a:t>2</a:t>
            </a:r>
            <a:r>
              <a:rPr lang="zh-CN" altLang="en-US" b="1">
                <a:solidFill>
                  <a:srgbClr val="000000"/>
                </a:solidFill>
                <a:sym typeface="Times New Roman" panose="02020603050405020304" pitchFamily="18" charset="0"/>
              </a:rPr>
              <a:t>周～第</a:t>
            </a:r>
            <a:r>
              <a:rPr lang="en-US" altLang="zh-CN" b="1">
                <a:solidFill>
                  <a:srgbClr val="000000"/>
                </a:solidFill>
                <a:sym typeface="Times New Roman" panose="02020603050405020304" pitchFamily="18" charset="0"/>
              </a:rPr>
              <a:t>16</a:t>
            </a:r>
            <a:r>
              <a:rPr lang="zh-CN" altLang="en-US" b="1">
                <a:solidFill>
                  <a:srgbClr val="000000"/>
                </a:solidFill>
                <a:sym typeface="Times New Roman" panose="02020603050405020304" pitchFamily="18" charset="0"/>
              </a:rPr>
              <a:t>周，由研究生助教辅导，自愿参加)；</a:t>
            </a:r>
            <a:endParaRPr lang="en-US" altLang="zh-CN" b="1">
              <a:solidFill>
                <a:srgbClr val="000000"/>
              </a:solidFill>
              <a:sym typeface="Times New Roman" panose="02020603050405020304" pitchFamily="18" charset="0"/>
            </a:endParaRPr>
          </a:p>
          <a:p>
            <a:pPr>
              <a:buFontTx/>
              <a:buNone/>
            </a:pPr>
            <a:r>
              <a:rPr lang="en-US" altLang="zh-CN" b="1">
                <a:solidFill>
                  <a:srgbClr val="000000"/>
                </a:solidFill>
                <a:sym typeface="Times New Roman" panose="02020603050405020304" pitchFamily="18" charset="0"/>
              </a:rPr>
              <a:t>3. </a:t>
            </a:r>
            <a:r>
              <a:rPr lang="zh-CN" altLang="en-US" b="1">
                <a:solidFill>
                  <a:srgbClr val="000000"/>
                </a:solidFill>
                <a:sym typeface="Times New Roman" panose="02020603050405020304" pitchFamily="18" charset="0"/>
              </a:rPr>
              <a:t>上机作业在</a:t>
            </a:r>
            <a:r>
              <a:rPr lang="en-US" altLang="zh-CN" b="1">
                <a:solidFill>
                  <a:srgbClr val="000000"/>
                </a:solidFill>
                <a:sym typeface="Times New Roman" panose="02020603050405020304" pitchFamily="18" charset="0"/>
              </a:rPr>
              <a:t>OJ</a:t>
            </a:r>
            <a:r>
              <a:rPr lang="zh-CN" altLang="en-US" b="1">
                <a:solidFill>
                  <a:srgbClr val="000000"/>
                </a:solidFill>
                <a:sym typeface="Times New Roman" panose="02020603050405020304" pitchFamily="18" charset="0"/>
              </a:rPr>
              <a:t>平台（在线判题平台）完成并提交。</a:t>
            </a:r>
          </a:p>
          <a:p>
            <a:pPr>
              <a:buFontTx/>
              <a:buNone/>
            </a:pPr>
            <a:r>
              <a:rPr lang="en-US" altLang="zh-CN" b="1">
                <a:solidFill>
                  <a:srgbClr val="000000"/>
                </a:solidFill>
                <a:sym typeface="Times New Roman" panose="02020603050405020304" pitchFamily="18" charset="0"/>
              </a:rPr>
              <a:t>4. </a:t>
            </a:r>
            <a:r>
              <a:rPr lang="zh-CN" altLang="en-US" b="1">
                <a:solidFill>
                  <a:srgbClr val="000000"/>
                </a:solidFill>
                <a:sym typeface="Times New Roman" panose="02020603050405020304" pitchFamily="18" charset="0"/>
              </a:rPr>
              <a:t>答疑（上课之前、上课之后、上机时间）</a:t>
            </a:r>
            <a:br>
              <a:rPr lang="zh-CN" altLang="en-US" b="1"/>
            </a:br>
            <a:endParaRPr lang="zh-CN" altLang="en-US" b="1"/>
          </a:p>
          <a:p>
            <a:pPr>
              <a:buFontTx/>
              <a:buNone/>
            </a:pPr>
            <a:r>
              <a:rPr lang="zh-CN" altLang="en-US" sz="3200" b="1">
                <a:solidFill>
                  <a:srgbClr val="FF0066"/>
                </a:solidFill>
              </a:rPr>
              <a:t>考核方式</a:t>
            </a:r>
            <a:br>
              <a:rPr lang="zh-CN" altLang="en-US" sz="3200" b="1">
                <a:solidFill>
                  <a:srgbClr val="FF0066"/>
                </a:solidFill>
              </a:rPr>
            </a:br>
            <a:r>
              <a:rPr lang="zh-CN" altLang="en-US" b="1">
                <a:solidFill>
                  <a:srgbClr val="000000"/>
                </a:solidFill>
                <a:sym typeface="Times New Roman" panose="02020603050405020304" pitchFamily="18" charset="0"/>
              </a:rPr>
              <a:t>上机考试：</a:t>
            </a:r>
            <a:r>
              <a:rPr lang="en-US" altLang="zh-CN" b="1">
                <a:solidFill>
                  <a:srgbClr val="000000"/>
                </a:solidFill>
                <a:sym typeface="Times New Roman" panose="02020603050405020304" pitchFamily="18" charset="0"/>
              </a:rPr>
              <a:t>4</a:t>
            </a:r>
            <a:r>
              <a:rPr lang="zh-CN" altLang="en-US" b="1">
                <a:solidFill>
                  <a:srgbClr val="000000"/>
                </a:solidFill>
                <a:sym typeface="Times New Roman" panose="02020603050405020304" pitchFamily="18" charset="0"/>
              </a:rPr>
              <a:t>次 （利用</a:t>
            </a:r>
            <a:r>
              <a:rPr lang="en-US" altLang="zh-CN" b="1">
                <a:solidFill>
                  <a:srgbClr val="000000"/>
                </a:solidFill>
                <a:sym typeface="Times New Roman" panose="02020603050405020304" pitchFamily="18" charset="0"/>
              </a:rPr>
              <a:t>PTA</a:t>
            </a:r>
            <a:r>
              <a:rPr lang="zh-CN" altLang="en-US" b="1">
                <a:solidFill>
                  <a:srgbClr val="000000"/>
                </a:solidFill>
                <a:sym typeface="Times New Roman" panose="02020603050405020304" pitchFamily="18" charset="0"/>
              </a:rPr>
              <a:t>平台）占比</a:t>
            </a:r>
            <a:r>
              <a:rPr lang="en-US" altLang="zh-CN" b="1">
                <a:solidFill>
                  <a:srgbClr val="000000"/>
                </a:solidFill>
                <a:sym typeface="Times New Roman" panose="02020603050405020304" pitchFamily="18" charset="0"/>
              </a:rPr>
              <a:t>40%</a:t>
            </a:r>
            <a:endParaRPr lang="zh-CN" altLang="en-US" b="1">
              <a:solidFill>
                <a:srgbClr val="000000"/>
              </a:solidFill>
              <a:sym typeface="Times New Roman" panose="02020603050405020304" pitchFamily="18" charset="0"/>
            </a:endParaRPr>
          </a:p>
          <a:p>
            <a:pPr>
              <a:buFontTx/>
              <a:buNone/>
            </a:pPr>
            <a:r>
              <a:rPr lang="zh-CN" altLang="en-US" b="1">
                <a:solidFill>
                  <a:srgbClr val="000000"/>
                </a:solidFill>
                <a:sym typeface="Times New Roman" panose="02020603050405020304" pitchFamily="18" charset="0"/>
              </a:rPr>
              <a:t>    期中考试：笔试</a:t>
            </a:r>
            <a:r>
              <a:rPr lang="en-US" altLang="zh-CN" b="1">
                <a:solidFill>
                  <a:srgbClr val="000000"/>
                </a:solidFill>
                <a:sym typeface="Times New Roman" panose="02020603050405020304" pitchFamily="18" charset="0"/>
              </a:rPr>
              <a:t>			</a:t>
            </a:r>
            <a:r>
              <a:rPr lang="zh-CN" altLang="en-US" b="1">
                <a:solidFill>
                  <a:srgbClr val="000000"/>
                </a:solidFill>
                <a:sym typeface="Times New Roman" panose="02020603050405020304" pitchFamily="18" charset="0"/>
              </a:rPr>
              <a:t>占比</a:t>
            </a:r>
            <a:r>
              <a:rPr lang="en-US" altLang="zh-CN" b="1">
                <a:solidFill>
                  <a:srgbClr val="000000"/>
                </a:solidFill>
                <a:sym typeface="Times New Roman" panose="02020603050405020304" pitchFamily="18" charset="0"/>
              </a:rPr>
              <a:t>15%</a:t>
            </a:r>
            <a:br>
              <a:rPr lang="zh-CN" altLang="en-US" b="1">
                <a:solidFill>
                  <a:srgbClr val="000000"/>
                </a:solidFill>
                <a:sym typeface="Times New Roman" panose="02020603050405020304" pitchFamily="18" charset="0"/>
              </a:rPr>
            </a:br>
            <a:r>
              <a:rPr lang="zh-CN" altLang="en-US" b="1">
                <a:solidFill>
                  <a:srgbClr val="000000"/>
                </a:solidFill>
                <a:sym typeface="Times New Roman" panose="02020603050405020304" pitchFamily="18" charset="0"/>
              </a:rPr>
              <a:t>期末考试：笔试</a:t>
            </a:r>
            <a:r>
              <a:rPr lang="en-US" altLang="zh-CN" b="1">
                <a:solidFill>
                  <a:srgbClr val="000000"/>
                </a:solidFill>
                <a:sym typeface="Times New Roman" panose="02020603050405020304" pitchFamily="18" charset="0"/>
              </a:rPr>
              <a:t>			</a:t>
            </a:r>
            <a:r>
              <a:rPr lang="zh-CN" altLang="en-US" b="1">
                <a:solidFill>
                  <a:srgbClr val="000000"/>
                </a:solidFill>
                <a:sym typeface="Times New Roman" panose="02020603050405020304" pitchFamily="18" charset="0"/>
              </a:rPr>
              <a:t>占比</a:t>
            </a:r>
            <a:r>
              <a:rPr lang="en-US" altLang="zh-CN" b="1">
                <a:solidFill>
                  <a:srgbClr val="000000"/>
                </a:solidFill>
                <a:sym typeface="Times New Roman" panose="02020603050405020304" pitchFamily="18" charset="0"/>
              </a:rPr>
              <a:t>45%</a:t>
            </a:r>
            <a:endParaRPr lang="zh-CN" altLang="en-US" b="1">
              <a:solidFill>
                <a:srgbClr val="000000"/>
              </a:solidFill>
              <a:sym typeface="Times New Roman" panose="02020603050405020304" pitchFamily="18" charset="0"/>
            </a:endParaRPr>
          </a:p>
          <a:p>
            <a:pPr>
              <a:buFontTx/>
              <a:buNone/>
            </a:pPr>
            <a:r>
              <a:rPr lang="zh-CN" altLang="en-US" b="1">
                <a:solidFill>
                  <a:srgbClr val="000000"/>
                </a:solidFill>
                <a:sym typeface="Times New Roman" panose="02020603050405020304" pitchFamily="18" charset="0"/>
              </a:rPr>
              <a:t>    </a:t>
            </a:r>
          </a:p>
        </p:txBody>
      </p:sp>
      <p:sp>
        <p:nvSpPr>
          <p:cNvPr id="47107" name="Rectangle 4">
            <a:extLst>
              <a:ext uri="{FF2B5EF4-FFF2-40B4-BE49-F238E27FC236}">
                <a16:creationId xmlns:a16="http://schemas.microsoft.com/office/drawing/2014/main" id="{A28E6EE3-906D-49AB-8D06-85A8D0C72744}"/>
              </a:ext>
            </a:extLst>
          </p:cNvPr>
          <p:cNvSpPr>
            <a:spLocks noGrp="1" noChangeArrowheads="1"/>
          </p:cNvSpPr>
          <p:nvPr/>
        </p:nvSpPr>
        <p:spPr bwMode="auto">
          <a:xfrm>
            <a:off x="1371600" y="260350"/>
            <a:ext cx="7772400" cy="746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92075" tIns="46038" rIns="92075" bIns="46038" anchor="ct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0"/>
              </a:spcBef>
              <a:buFontTx/>
              <a:buNone/>
            </a:pPr>
            <a:r>
              <a:rPr lang="zh-CN" altLang="en-US" sz="3200" b="1">
                <a:solidFill>
                  <a:srgbClr val="FF3300"/>
                </a:solidFill>
              </a:rPr>
              <a:t>课程教学方式</a:t>
            </a:r>
            <a:endParaRPr lang="zh-CN" altLang="en-US" sz="3200">
              <a:solidFill>
                <a:srgbClr val="FF3300"/>
              </a:solidFill>
            </a:endParaRP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130" name="Picture 6">
            <a:extLst>
              <a:ext uri="{FF2B5EF4-FFF2-40B4-BE49-F238E27FC236}">
                <a16:creationId xmlns:a16="http://schemas.microsoft.com/office/drawing/2014/main" id="{0DCF1C59-9FC5-4750-B74B-A936058574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9475" y="2997200"/>
            <a:ext cx="1787525" cy="1411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48131" name="Text Box 8">
            <a:extLst>
              <a:ext uri="{FF2B5EF4-FFF2-40B4-BE49-F238E27FC236}">
                <a16:creationId xmlns:a16="http://schemas.microsoft.com/office/drawing/2014/main" id="{8ACBDB62-065C-45D1-8032-6E01702AD2EB}"/>
              </a:ext>
            </a:extLst>
          </p:cNvPr>
          <p:cNvSpPr>
            <a:spLocks noChangeArrowheads="1"/>
          </p:cNvSpPr>
          <p:nvPr/>
        </p:nvSpPr>
        <p:spPr bwMode="auto">
          <a:xfrm>
            <a:off x="323850" y="4797425"/>
            <a:ext cx="8856663" cy="14636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ctr">
              <a:spcBef>
                <a:spcPct val="50000"/>
              </a:spcBef>
              <a:buFontTx/>
              <a:buNone/>
            </a:pPr>
            <a:r>
              <a:rPr lang="zh-CN" altLang="en-US" sz="3600" b="1">
                <a:solidFill>
                  <a:srgbClr val="000000"/>
                </a:solidFill>
                <a:ea typeface="隶书" panose="02010509060101010101" pitchFamily="49" charset="-122"/>
              </a:rPr>
              <a:t>遇到问题，请及时反馈</a:t>
            </a:r>
          </a:p>
          <a:p>
            <a:pPr algn="ctr">
              <a:spcBef>
                <a:spcPct val="50000"/>
              </a:spcBef>
              <a:buFontTx/>
              <a:buNone/>
            </a:pPr>
            <a:r>
              <a:rPr lang="en-US" altLang="zh-CN" sz="3600" b="1">
                <a:ea typeface="隶书" panose="02010509060101010101" pitchFamily="49" charset="-122"/>
              </a:rPr>
              <a:t>Email:  hhuang@bupt.edu.cn</a:t>
            </a:r>
            <a:endParaRPr lang="en-US" altLang="zh-CN" sz="3600" b="1">
              <a:solidFill>
                <a:srgbClr val="000000"/>
              </a:solidFill>
              <a:ea typeface="隶书" panose="02010509060101010101" pitchFamily="49" charset="-122"/>
            </a:endParaRPr>
          </a:p>
        </p:txBody>
      </p:sp>
      <p:sp>
        <p:nvSpPr>
          <p:cNvPr id="72708" name="Text Box 7">
            <a:extLst>
              <a:ext uri="{FF2B5EF4-FFF2-40B4-BE49-F238E27FC236}">
                <a16:creationId xmlns:a16="http://schemas.microsoft.com/office/drawing/2014/main" id="{EEFF0E18-9800-4A55-B203-973EE511B6FA}"/>
              </a:ext>
            </a:extLst>
          </p:cNvPr>
          <p:cNvSpPr>
            <a:spLocks noChangeArrowheads="1"/>
          </p:cNvSpPr>
          <p:nvPr/>
        </p:nvSpPr>
        <p:spPr bwMode="auto">
          <a:xfrm>
            <a:off x="1403350" y="2133600"/>
            <a:ext cx="6753225" cy="6429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3600" b="1">
                <a:solidFill>
                  <a:srgbClr val="000000"/>
                </a:solidFill>
                <a:ea typeface="隶书" panose="02010509060101010101" pitchFamily="49" charset="-122"/>
              </a:rPr>
              <a:t>让我们一起努力，教好、学好！</a:t>
            </a:r>
            <a:endParaRPr lang="en-US" altLang="zh-CN" sz="3600" b="1">
              <a:solidFill>
                <a:srgbClr val="000000"/>
              </a:solidFill>
              <a:ea typeface="隶书" panose="02010509060101010101" pitchFamily="49" charset="-122"/>
            </a:endParaRPr>
          </a:p>
        </p:txBody>
      </p:sp>
      <p:sp>
        <p:nvSpPr>
          <p:cNvPr id="48133" name="Text Box 8">
            <a:extLst>
              <a:ext uri="{FF2B5EF4-FFF2-40B4-BE49-F238E27FC236}">
                <a16:creationId xmlns:a16="http://schemas.microsoft.com/office/drawing/2014/main" id="{AEADA898-B460-4160-8108-535262379A4B}"/>
              </a:ext>
            </a:extLst>
          </p:cNvPr>
          <p:cNvSpPr>
            <a:spLocks noChangeArrowheads="1"/>
          </p:cNvSpPr>
          <p:nvPr/>
        </p:nvSpPr>
        <p:spPr bwMode="auto">
          <a:xfrm>
            <a:off x="971550" y="1484313"/>
            <a:ext cx="7993063" cy="639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bevel/>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spcBef>
                <a:spcPct val="50000"/>
              </a:spcBef>
              <a:buFontTx/>
              <a:buNone/>
            </a:pPr>
            <a:r>
              <a:rPr lang="zh-CN" altLang="en-US" sz="3600" b="1">
                <a:solidFill>
                  <a:srgbClr val="000000"/>
                </a:solidFill>
                <a:ea typeface="隶书" panose="02010509060101010101" pitchFamily="49" charset="-122"/>
              </a:rPr>
              <a:t>要学好本课程，要勤思考、多练习！</a:t>
            </a:r>
            <a:endParaRPr lang="zh-CN" altLang="en-US" sz="180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2708"/>
                                        </p:tgtEl>
                                        <p:attrNameLst>
                                          <p:attrName>style.visibility</p:attrName>
                                        </p:attrNameLst>
                                      </p:cBhvr>
                                      <p:to>
                                        <p:strVal val="visible"/>
                                      </p:to>
                                    </p:set>
                                    <p:anim calcmode="lin" valueType="num">
                                      <p:cBhvr>
                                        <p:cTn id="7" dur="500" fill="hold"/>
                                        <p:tgtEl>
                                          <p:spTgt spid="72708"/>
                                        </p:tgtEl>
                                        <p:attrNameLst>
                                          <p:attrName>ppt_x</p:attrName>
                                        </p:attrNameLst>
                                      </p:cBhvr>
                                      <p:tavLst>
                                        <p:tav tm="0">
                                          <p:val>
                                            <p:strVal val="0-#ppt_w/2"/>
                                          </p:val>
                                        </p:tav>
                                        <p:tav tm="100000">
                                          <p:val>
                                            <p:strVal val="#ppt_x"/>
                                          </p:val>
                                        </p:tav>
                                      </p:tavLst>
                                    </p:anim>
                                    <p:anim calcmode="lin" valueType="num">
                                      <p:cBhvr>
                                        <p:cTn id="8" dur="500" fill="hold"/>
                                        <p:tgtEl>
                                          <p:spTgt spid="7270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708" grpId="0" bldLvl="0"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灯片编号占位符 4">
            <a:extLst>
              <a:ext uri="{FF2B5EF4-FFF2-40B4-BE49-F238E27FC236}">
                <a16:creationId xmlns:a16="http://schemas.microsoft.com/office/drawing/2014/main" id="{6700514E-E5AE-4B48-B8F6-C85195EDBEF1}"/>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D2E0DACC-AFD5-47BF-A8EE-244965B56854}" type="slidenum">
              <a:rPr lang="zh-CN" altLang="en-US" sz="1400" b="1"/>
              <a:pPr algn="r" eaLnBrk="1" hangingPunct="1">
                <a:spcBef>
                  <a:spcPct val="50000"/>
                </a:spcBef>
                <a:buFontTx/>
                <a:buNone/>
              </a:pPr>
              <a:t>35</a:t>
            </a:fld>
            <a:endParaRPr lang="en-US" altLang="zh-CN" sz="1400" b="1"/>
          </a:p>
        </p:txBody>
      </p:sp>
      <p:graphicFrame>
        <p:nvGraphicFramePr>
          <p:cNvPr id="49155" name="Object 4">
            <a:extLst>
              <a:ext uri="{FF2B5EF4-FFF2-40B4-BE49-F238E27FC236}">
                <a16:creationId xmlns:a16="http://schemas.microsoft.com/office/drawing/2014/main" id="{5589D8C3-9782-43FE-B6E4-E09ED7E6B222}"/>
              </a:ext>
            </a:extLst>
          </p:cNvPr>
          <p:cNvGraphicFramePr>
            <a:graphicFrameLocks noGrp="1" noChangeAspect="1"/>
          </p:cNvGraphicFramePr>
          <p:nvPr>
            <p:ph idx="4294967295"/>
          </p:nvPr>
        </p:nvGraphicFramePr>
        <p:xfrm>
          <a:off x="3348038" y="2640013"/>
          <a:ext cx="2376487" cy="2212975"/>
        </p:xfrm>
        <a:graphic>
          <a:graphicData uri="http://schemas.openxmlformats.org/presentationml/2006/ole">
            <mc:AlternateContent xmlns:mc="http://schemas.openxmlformats.org/markup-compatibility/2006">
              <mc:Choice xmlns:v="urn:schemas-microsoft-com:vml" Requires="v">
                <p:oleObj spid="_x0000_s49159" r:id="rId3" imgW="1132027" imgH="1054303" progId="">
                  <p:embed/>
                </p:oleObj>
              </mc:Choice>
              <mc:Fallback>
                <p:oleObj r:id="rId3" imgW="1132027" imgH="1054303" progId="">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48038" y="2640013"/>
                        <a:ext cx="2376487" cy="2212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灯片编号占位符 5">
            <a:extLst>
              <a:ext uri="{FF2B5EF4-FFF2-40B4-BE49-F238E27FC236}">
                <a16:creationId xmlns:a16="http://schemas.microsoft.com/office/drawing/2014/main" id="{D285D418-009C-47CA-A99F-D9A59F269500}"/>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8491119-5BC9-4284-AE22-0A0AD8980CE4}" type="slidenum">
              <a:rPr lang="zh-CN" altLang="en-US" sz="1400" b="1"/>
              <a:pPr algn="r" eaLnBrk="1" hangingPunct="1">
                <a:spcBef>
                  <a:spcPct val="50000"/>
                </a:spcBef>
                <a:buFontTx/>
                <a:buNone/>
              </a:pPr>
              <a:t>4</a:t>
            </a:fld>
            <a:endParaRPr lang="en-US" altLang="zh-CN" sz="1400" b="1"/>
          </a:p>
        </p:txBody>
      </p:sp>
      <p:sp>
        <p:nvSpPr>
          <p:cNvPr id="10243" name="Rectangle 2">
            <a:extLst>
              <a:ext uri="{FF2B5EF4-FFF2-40B4-BE49-F238E27FC236}">
                <a16:creationId xmlns:a16="http://schemas.microsoft.com/office/drawing/2014/main" id="{357EB77A-77FC-4695-953A-AD8B6307D4DE}"/>
              </a:ext>
            </a:extLst>
          </p:cNvPr>
          <p:cNvSpPr>
            <a:spLocks noGrp="1" noChangeArrowheads="1"/>
          </p:cNvSpPr>
          <p:nvPr>
            <p:ph type="title" idx="4294967295"/>
          </p:nvPr>
        </p:nvSpPr>
        <p:spPr/>
        <p:txBody>
          <a:bodyPr/>
          <a:lstStyle/>
          <a:p>
            <a:pPr eaLnBrk="1" hangingPunct="1"/>
            <a:r>
              <a:rPr lang="zh-CN" altLang="en-US" b="1"/>
              <a:t>一</a:t>
            </a:r>
            <a:r>
              <a:rPr lang="en-US" altLang="zh-CN" b="1"/>
              <a:t>.</a:t>
            </a:r>
            <a:r>
              <a:rPr lang="zh-CN" altLang="en-US" b="1"/>
              <a:t>大学培养目标</a:t>
            </a:r>
            <a:r>
              <a:rPr lang="en-US" altLang="zh-CN" b="1"/>
              <a:t>: </a:t>
            </a:r>
            <a:r>
              <a:rPr lang="zh-CN" altLang="en-US" b="1">
                <a:solidFill>
                  <a:schemeClr val="tx1"/>
                </a:solidFill>
              </a:rPr>
              <a:t>知识、</a:t>
            </a:r>
            <a:r>
              <a:rPr lang="zh-CN" altLang="en-US" b="1" u="sng">
                <a:solidFill>
                  <a:schemeClr val="tx1"/>
                </a:solidFill>
                <a:ea typeface="楷体_GB2312" pitchFamily="49" charset="-122"/>
              </a:rPr>
              <a:t>能力</a:t>
            </a:r>
            <a:r>
              <a:rPr lang="zh-CN" altLang="en-US" b="1">
                <a:solidFill>
                  <a:schemeClr val="tx1"/>
                </a:solidFill>
              </a:rPr>
              <a:t>、素质</a:t>
            </a:r>
          </a:p>
        </p:txBody>
      </p:sp>
      <p:sp>
        <p:nvSpPr>
          <p:cNvPr id="12292" name="Rectangle 3">
            <a:extLst>
              <a:ext uri="{FF2B5EF4-FFF2-40B4-BE49-F238E27FC236}">
                <a16:creationId xmlns:a16="http://schemas.microsoft.com/office/drawing/2014/main" id="{A691C78A-5062-4B63-BC1D-27F5B8073CD7}"/>
              </a:ext>
            </a:extLst>
          </p:cNvPr>
          <p:cNvSpPr>
            <a:spLocks noGrp="1" noChangeArrowheads="1"/>
          </p:cNvSpPr>
          <p:nvPr>
            <p:ph type="body" idx="4294967295"/>
          </p:nvPr>
        </p:nvSpPr>
        <p:spPr>
          <a:xfrm>
            <a:off x="685800" y="1319213"/>
            <a:ext cx="7989888" cy="4611687"/>
          </a:xfrm>
        </p:spPr>
        <p:txBody>
          <a:bodyPr/>
          <a:lstStyle/>
          <a:p>
            <a:pPr eaLnBrk="1" hangingPunct="1">
              <a:defRPr/>
            </a:pPr>
            <a:r>
              <a:rPr lang="zh-CN" altLang="en-US" sz="3200" b="1" u="sng">
                <a:ea typeface="楷体_GB2312" pitchFamily="1" charset="-122"/>
              </a:rPr>
              <a:t>能力</a:t>
            </a:r>
            <a:r>
              <a:rPr lang="zh-CN" altLang="en-US" sz="3200" b="1">
                <a:ea typeface="楷体_GB2312" pitchFamily="1" charset="-122"/>
              </a:rPr>
              <a:t>：</a:t>
            </a:r>
          </a:p>
          <a:p>
            <a:pPr lvl="1" eaLnBrk="1" hangingPunct="1">
              <a:defRPr/>
            </a:pPr>
            <a:r>
              <a:rPr lang="zh-CN" altLang="en-US" b="1">
                <a:solidFill>
                  <a:schemeClr val="accent2"/>
                </a:solidFill>
              </a:rPr>
              <a:t>获取知识的能力</a:t>
            </a:r>
            <a:r>
              <a:rPr lang="zh-CN" altLang="en-US" b="1"/>
              <a:t>：自学能力、信息获取和表达能力等（</a:t>
            </a:r>
            <a:r>
              <a:rPr lang="zh-CN" altLang="en-US" b="1">
                <a:effectLst>
                  <a:outerShdw blurRad="38100" dist="38100" dir="2700000" algn="tl">
                    <a:srgbClr val="C0C0C0"/>
                  </a:outerShdw>
                </a:effectLst>
                <a:ea typeface="楷体_GB2312" pitchFamily="1" charset="-122"/>
              </a:rPr>
              <a:t>读大学最重要的是学习</a:t>
            </a:r>
            <a:r>
              <a:rPr lang="zh-CN" altLang="en-US" b="1">
                <a:effectLst>
                  <a:outerShdw blurRad="38100" dist="38100" dir="2700000" algn="tl">
                    <a:srgbClr val="C0C0C0"/>
                  </a:outerShdw>
                </a:effectLst>
                <a:latin typeface="宋体" pitchFamily="2" charset="-122"/>
                <a:ea typeface="楷体_GB2312" pitchFamily="1" charset="-122"/>
              </a:rPr>
              <a:t>“</a:t>
            </a:r>
            <a:r>
              <a:rPr lang="zh-CN" altLang="en-US" b="1">
                <a:effectLst>
                  <a:outerShdw blurRad="38100" dist="38100" dir="2700000" algn="tl">
                    <a:srgbClr val="C0C0C0"/>
                  </a:outerShdw>
                </a:effectLst>
                <a:ea typeface="楷体_GB2312" pitchFamily="1" charset="-122"/>
              </a:rPr>
              <a:t>如何学习</a:t>
            </a:r>
            <a:r>
              <a:rPr lang="zh-CN" altLang="en-US" b="1">
                <a:effectLst>
                  <a:outerShdw blurRad="38100" dist="38100" dir="2700000" algn="tl">
                    <a:srgbClr val="C0C0C0"/>
                  </a:outerShdw>
                </a:effectLst>
                <a:latin typeface="宋体" pitchFamily="2" charset="-122"/>
                <a:ea typeface="楷体_GB2312" pitchFamily="1" charset="-122"/>
              </a:rPr>
              <a:t>”</a:t>
            </a:r>
            <a:r>
              <a:rPr lang="zh-CN" altLang="en-US" b="1">
                <a:effectLst>
                  <a:outerShdw blurRad="38100" dist="38100" dir="2700000" algn="tl">
                    <a:srgbClr val="C0C0C0"/>
                  </a:outerShdw>
                </a:effectLst>
                <a:ea typeface="楷体_GB2312" pitchFamily="1" charset="-122"/>
              </a:rPr>
              <a:t>，这才是你终身受用不尽的知识</a:t>
            </a:r>
            <a:r>
              <a:rPr lang="zh-CN" altLang="en-US"/>
              <a:t> ）</a:t>
            </a:r>
            <a:r>
              <a:rPr lang="zh-CN" altLang="en-US" b="1"/>
              <a:t>；</a:t>
            </a:r>
          </a:p>
          <a:p>
            <a:pPr lvl="1" eaLnBrk="1" hangingPunct="1">
              <a:defRPr/>
            </a:pPr>
            <a:r>
              <a:rPr lang="zh-CN" altLang="en-US" b="1">
                <a:solidFill>
                  <a:schemeClr val="accent2"/>
                </a:solidFill>
              </a:rPr>
              <a:t>应用知识能力</a:t>
            </a:r>
            <a:r>
              <a:rPr lang="zh-CN" altLang="en-US" b="1"/>
              <a:t>：系统级的认知能力，理论联系实际的能力（</a:t>
            </a:r>
            <a:r>
              <a:rPr lang="zh-CN" altLang="en-US" b="1">
                <a:effectLst>
                  <a:outerShdw blurRad="38100" dist="38100" dir="2700000" algn="tl">
                    <a:srgbClr val="C0C0C0"/>
                  </a:outerShdw>
                </a:effectLst>
                <a:ea typeface="楷体_GB2312" pitchFamily="1" charset="-122"/>
              </a:rPr>
              <a:t>防止读死书、死读书</a:t>
            </a:r>
            <a:r>
              <a:rPr lang="zh-CN" altLang="en-US" b="1"/>
              <a:t>）；</a:t>
            </a:r>
          </a:p>
          <a:p>
            <a:pPr lvl="1" eaLnBrk="1" hangingPunct="1">
              <a:defRPr/>
            </a:pPr>
            <a:r>
              <a:rPr lang="zh-CN" altLang="en-US" b="1">
                <a:solidFill>
                  <a:schemeClr val="accent2"/>
                </a:solidFill>
              </a:rPr>
              <a:t>创新能力</a:t>
            </a:r>
            <a:r>
              <a:rPr lang="zh-CN" altLang="en-US" b="1"/>
              <a:t>：创造性思维能力、创新实验能力、科技开发能力、科学研究能力以及对新知识、新技术的敏感性；</a:t>
            </a:r>
          </a:p>
        </p:txBody>
      </p:sp>
      <p:pic>
        <p:nvPicPr>
          <p:cNvPr id="10245" name="Picture 4" descr="globe2">
            <a:extLst>
              <a:ext uri="{FF2B5EF4-FFF2-40B4-BE49-F238E27FC236}">
                <a16:creationId xmlns:a16="http://schemas.microsoft.com/office/drawing/2014/main" id="{C57BD011-D62B-4A49-8DBE-BB4169BDDE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5825" y="5205413"/>
            <a:ext cx="1604963" cy="1652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灯片编号占位符 5">
            <a:extLst>
              <a:ext uri="{FF2B5EF4-FFF2-40B4-BE49-F238E27FC236}">
                <a16:creationId xmlns:a16="http://schemas.microsoft.com/office/drawing/2014/main" id="{DA146913-C0C5-4171-979B-BE82C6F634CA}"/>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78A6CDBD-C710-4807-965F-52E2A513B4A7}" type="slidenum">
              <a:rPr lang="zh-CN" altLang="en-US" sz="1400" b="1"/>
              <a:pPr algn="r" eaLnBrk="1" hangingPunct="1">
                <a:spcBef>
                  <a:spcPct val="50000"/>
                </a:spcBef>
                <a:buFontTx/>
                <a:buNone/>
              </a:pPr>
              <a:t>5</a:t>
            </a:fld>
            <a:endParaRPr lang="en-US" altLang="zh-CN" sz="1400" b="1"/>
          </a:p>
        </p:txBody>
      </p:sp>
      <p:sp>
        <p:nvSpPr>
          <p:cNvPr id="12291" name="Rectangle 2">
            <a:extLst>
              <a:ext uri="{FF2B5EF4-FFF2-40B4-BE49-F238E27FC236}">
                <a16:creationId xmlns:a16="http://schemas.microsoft.com/office/drawing/2014/main" id="{B6C005D8-31F2-4AB2-B8C4-38F1709CCCFA}"/>
              </a:ext>
            </a:extLst>
          </p:cNvPr>
          <p:cNvSpPr>
            <a:spLocks noGrp="1" noChangeArrowheads="1"/>
          </p:cNvSpPr>
          <p:nvPr>
            <p:ph type="title" idx="4294967295"/>
          </p:nvPr>
        </p:nvSpPr>
        <p:spPr/>
        <p:txBody>
          <a:bodyPr/>
          <a:lstStyle/>
          <a:p>
            <a:pPr eaLnBrk="1" hangingPunct="1"/>
            <a:r>
              <a:rPr lang="zh-CN" altLang="en-US" b="1"/>
              <a:t>一</a:t>
            </a:r>
            <a:r>
              <a:rPr lang="en-US" altLang="zh-CN" b="1"/>
              <a:t>.</a:t>
            </a:r>
            <a:r>
              <a:rPr lang="zh-CN" altLang="en-US" b="1"/>
              <a:t>大学培养目标</a:t>
            </a:r>
            <a:r>
              <a:rPr lang="en-US" altLang="zh-CN" b="1"/>
              <a:t>: </a:t>
            </a:r>
            <a:r>
              <a:rPr lang="zh-CN" altLang="en-US" b="1">
                <a:solidFill>
                  <a:schemeClr val="tx1"/>
                </a:solidFill>
              </a:rPr>
              <a:t>知识、能力、</a:t>
            </a:r>
            <a:r>
              <a:rPr lang="zh-CN" altLang="en-US" b="1" u="sng">
                <a:solidFill>
                  <a:schemeClr val="tx1"/>
                </a:solidFill>
                <a:ea typeface="楷体_GB2312" pitchFamily="49" charset="-122"/>
              </a:rPr>
              <a:t>素质</a:t>
            </a:r>
            <a:endParaRPr lang="zh-CN" altLang="en-US" u="sng">
              <a:ea typeface="楷体_GB2312" pitchFamily="49" charset="-122"/>
            </a:endParaRPr>
          </a:p>
        </p:txBody>
      </p:sp>
      <p:sp>
        <p:nvSpPr>
          <p:cNvPr id="12292" name="Rectangle 3">
            <a:extLst>
              <a:ext uri="{FF2B5EF4-FFF2-40B4-BE49-F238E27FC236}">
                <a16:creationId xmlns:a16="http://schemas.microsoft.com/office/drawing/2014/main" id="{DCE202AF-096B-47E7-8C0D-6C15786DF603}"/>
              </a:ext>
            </a:extLst>
          </p:cNvPr>
          <p:cNvSpPr>
            <a:spLocks noGrp="1" noChangeArrowheads="1"/>
          </p:cNvSpPr>
          <p:nvPr>
            <p:ph type="body" idx="4294967295"/>
          </p:nvPr>
        </p:nvSpPr>
        <p:spPr>
          <a:xfrm>
            <a:off x="685800" y="1319213"/>
            <a:ext cx="8134350" cy="4918075"/>
          </a:xfrm>
        </p:spPr>
        <p:txBody>
          <a:bodyPr/>
          <a:lstStyle/>
          <a:p>
            <a:pPr eaLnBrk="1" hangingPunct="1">
              <a:lnSpc>
                <a:spcPct val="90000"/>
              </a:lnSpc>
            </a:pPr>
            <a:r>
              <a:rPr lang="zh-CN" altLang="en-US" sz="3200" b="1" u="sng">
                <a:ea typeface="楷体_GB2312" pitchFamily="49" charset="-122"/>
              </a:rPr>
              <a:t>素质</a:t>
            </a:r>
            <a:r>
              <a:rPr lang="zh-CN" altLang="en-US" sz="3200" b="1">
                <a:ea typeface="楷体_GB2312" pitchFamily="49" charset="-122"/>
              </a:rPr>
              <a:t>：</a:t>
            </a:r>
          </a:p>
          <a:p>
            <a:pPr lvl="1" eaLnBrk="1" hangingPunct="1">
              <a:lnSpc>
                <a:spcPct val="90000"/>
              </a:lnSpc>
            </a:pPr>
            <a:r>
              <a:rPr lang="zh-CN" altLang="en-US">
                <a:ea typeface="华文新魏" panose="02010800040101010101" pitchFamily="2" charset="-122"/>
              </a:rPr>
              <a:t>素质教育：注重开发人的潜能，形成人的健全人格，使得知识和能力更好的发挥作用。</a:t>
            </a:r>
            <a:endParaRPr lang="zh-CN" altLang="en-US" b="1">
              <a:solidFill>
                <a:schemeClr val="accent2"/>
              </a:solidFill>
            </a:endParaRPr>
          </a:p>
          <a:p>
            <a:pPr lvl="1" eaLnBrk="1" hangingPunct="1">
              <a:lnSpc>
                <a:spcPct val="90000"/>
              </a:lnSpc>
            </a:pPr>
            <a:r>
              <a:rPr lang="zh-CN" altLang="en-US" b="1">
                <a:solidFill>
                  <a:schemeClr val="accent2"/>
                </a:solidFill>
              </a:rPr>
              <a:t>思想道德素质</a:t>
            </a:r>
          </a:p>
          <a:p>
            <a:pPr lvl="1" eaLnBrk="1" hangingPunct="1">
              <a:lnSpc>
                <a:spcPct val="90000"/>
              </a:lnSpc>
            </a:pPr>
            <a:r>
              <a:rPr lang="zh-CN" altLang="en-US" b="1">
                <a:solidFill>
                  <a:schemeClr val="accent2"/>
                </a:solidFill>
              </a:rPr>
              <a:t>文化素质</a:t>
            </a:r>
            <a:r>
              <a:rPr lang="zh-CN" altLang="en-US" b="1"/>
              <a:t>：具有一定的文学艺术修养、人际沟通修养和现代意识；</a:t>
            </a:r>
          </a:p>
          <a:p>
            <a:pPr lvl="1" eaLnBrk="1" hangingPunct="1">
              <a:lnSpc>
                <a:spcPct val="90000"/>
              </a:lnSpc>
            </a:pPr>
            <a:r>
              <a:rPr lang="zh-CN" altLang="en-US" b="1">
                <a:solidFill>
                  <a:schemeClr val="accent2"/>
                </a:solidFill>
              </a:rPr>
              <a:t>专业素质</a:t>
            </a:r>
            <a:r>
              <a:rPr lang="zh-CN" altLang="en-US" b="1"/>
              <a:t>：掌握科学思维方法和科学研究方法；具备求实创新意识和严谨的科学素养；具有一定的工程意识和效益意识；</a:t>
            </a:r>
          </a:p>
          <a:p>
            <a:pPr lvl="1" eaLnBrk="1" hangingPunct="1">
              <a:lnSpc>
                <a:spcPct val="90000"/>
              </a:lnSpc>
            </a:pPr>
            <a:r>
              <a:rPr lang="zh-CN" altLang="en-US" b="1">
                <a:solidFill>
                  <a:schemeClr val="accent2"/>
                </a:solidFill>
              </a:rPr>
              <a:t>身心素质</a:t>
            </a:r>
            <a:r>
              <a:rPr lang="zh-CN" altLang="en-US" b="1"/>
              <a:t>：具有较好的身体素质和心理素质；</a:t>
            </a:r>
          </a:p>
          <a:p>
            <a:pPr lvl="1" eaLnBrk="1" hangingPunct="1">
              <a:lnSpc>
                <a:spcPct val="90000"/>
              </a:lnSpc>
              <a:buFontTx/>
              <a:buNone/>
            </a:pPr>
            <a:endParaRPr lang="zh-CN" altLang="en-US">
              <a:ea typeface="华文新魏" panose="02010800040101010101" pitchFamily="2" charset="-122"/>
            </a:endParaRPr>
          </a:p>
        </p:txBody>
      </p:sp>
      <p:pic>
        <p:nvPicPr>
          <p:cNvPr id="12293" name="Picture 7" descr="003">
            <a:extLst>
              <a:ext uri="{FF2B5EF4-FFF2-40B4-BE49-F238E27FC236}">
                <a16:creationId xmlns:a16="http://schemas.microsoft.com/office/drawing/2014/main" id="{2C368360-BF4F-4927-A2C8-5D9C2439967D}"/>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50825" y="5013325"/>
            <a:ext cx="1135063"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标题 1">
            <a:extLst>
              <a:ext uri="{FF2B5EF4-FFF2-40B4-BE49-F238E27FC236}">
                <a16:creationId xmlns:a16="http://schemas.microsoft.com/office/drawing/2014/main" id="{5473D8F3-0553-4D5A-B772-05BEC31E9C35}"/>
              </a:ext>
            </a:extLst>
          </p:cNvPr>
          <p:cNvSpPr>
            <a:spLocks noGrp="1" noChangeArrowheads="1"/>
          </p:cNvSpPr>
          <p:nvPr>
            <p:ph type="title" idx="4294967295"/>
          </p:nvPr>
        </p:nvSpPr>
        <p:spPr/>
        <p:txBody>
          <a:bodyPr/>
          <a:lstStyle/>
          <a:p>
            <a:r>
              <a:rPr lang="zh-CN" altLang="en-US" b="1"/>
              <a:t>一</a:t>
            </a:r>
            <a:r>
              <a:rPr lang="en-US" altLang="zh-CN" b="1"/>
              <a:t>.</a:t>
            </a:r>
            <a:r>
              <a:rPr lang="zh-CN" altLang="en-US" b="1"/>
              <a:t>大学培养目标</a:t>
            </a:r>
            <a:r>
              <a:rPr lang="en-US" altLang="zh-CN" b="1"/>
              <a:t>: </a:t>
            </a:r>
            <a:r>
              <a:rPr lang="zh-CN" altLang="en-US" b="1">
                <a:solidFill>
                  <a:schemeClr val="tx1"/>
                </a:solidFill>
              </a:rPr>
              <a:t>知识、能力、</a:t>
            </a:r>
            <a:r>
              <a:rPr lang="zh-CN" altLang="en-US" b="1" u="sng">
                <a:solidFill>
                  <a:schemeClr val="tx1"/>
                </a:solidFill>
                <a:ea typeface="楷体_GB2312" pitchFamily="49" charset="-122"/>
              </a:rPr>
              <a:t>素质</a:t>
            </a:r>
            <a:endParaRPr lang="zh-CN" altLang="en-US"/>
          </a:p>
        </p:txBody>
      </p:sp>
      <p:sp>
        <p:nvSpPr>
          <p:cNvPr id="14339" name="内容占位符 2">
            <a:extLst>
              <a:ext uri="{FF2B5EF4-FFF2-40B4-BE49-F238E27FC236}">
                <a16:creationId xmlns:a16="http://schemas.microsoft.com/office/drawing/2014/main" id="{58F4EAAB-F1A9-4FE8-BD54-04002813A018}"/>
              </a:ext>
            </a:extLst>
          </p:cNvPr>
          <p:cNvSpPr>
            <a:spLocks noGrp="1" noChangeArrowheads="1"/>
          </p:cNvSpPr>
          <p:nvPr>
            <p:ph idx="4294967295"/>
          </p:nvPr>
        </p:nvSpPr>
        <p:spPr>
          <a:xfrm>
            <a:off x="182563" y="1628775"/>
            <a:ext cx="8782050" cy="4464050"/>
          </a:xfrm>
          <a:solidFill>
            <a:srgbClr val="EEF9F4"/>
          </a:solidFill>
        </p:spPr>
        <p:txBody>
          <a:bodyPr/>
          <a:lstStyle/>
          <a:p>
            <a:pPr marL="0" indent="0">
              <a:buFontTx/>
              <a:buNone/>
            </a:pPr>
            <a:r>
              <a:rPr lang="zh-CN" altLang="en-US" b="1"/>
              <a:t>教育重要的不是着眼于实用性、传播知识和技能，而是</a:t>
            </a:r>
            <a:r>
              <a:rPr lang="zh-CN" altLang="en-US" b="1">
                <a:solidFill>
                  <a:srgbClr val="FF0000"/>
                </a:solidFill>
              </a:rPr>
              <a:t>唤醒学生的力量</a:t>
            </a:r>
            <a:r>
              <a:rPr lang="zh-CN" altLang="en-US" b="1"/>
              <a:t>，培养其自我性、主动性、抽象的归纳力和理解力，成为</a:t>
            </a:r>
            <a:r>
              <a:rPr lang="zh-CN" altLang="en-US" b="1">
                <a:solidFill>
                  <a:srgbClr val="FF0000"/>
                </a:solidFill>
              </a:rPr>
              <a:t>具有健全人格能独立面对社会的人</a:t>
            </a:r>
            <a:r>
              <a:rPr lang="zh-CN" altLang="en-US" b="1"/>
              <a:t>！</a:t>
            </a:r>
            <a:endParaRPr lang="en-US" altLang="zh-CN" b="1"/>
          </a:p>
          <a:p>
            <a:pPr marL="0" indent="0">
              <a:buFontTx/>
              <a:buNone/>
            </a:pPr>
            <a:endParaRPr lang="en-US" altLang="zh-CN" b="1"/>
          </a:p>
          <a:p>
            <a:pPr marL="0" indent="0">
              <a:buFontTx/>
              <a:buNone/>
            </a:pPr>
            <a:r>
              <a:rPr lang="zh-CN" altLang="en-US" b="1"/>
              <a:t>“所谓教育，应在于学校知识全部忘光后仍能留下的那部分东西。”</a:t>
            </a:r>
            <a:r>
              <a:rPr lang="en-US" altLang="zh-CN" b="1"/>
              <a:t>   --</a:t>
            </a:r>
            <a:r>
              <a:rPr lang="zh-CN" altLang="en-US" b="1"/>
              <a:t>爱因斯坦</a:t>
            </a:r>
            <a:endParaRPr lang="en-US" altLang="zh-CN" b="1"/>
          </a:p>
          <a:p>
            <a:pPr marL="0" indent="0">
              <a:buFontTx/>
              <a:buNone/>
            </a:pPr>
            <a:endParaRPr lang="en-US" altLang="zh-CN" b="1"/>
          </a:p>
          <a:p>
            <a:pPr lvl="1"/>
            <a:endParaRPr lang="zh-CN" altLang="en-US" b="1"/>
          </a:p>
          <a:p>
            <a:pPr marL="0" indent="0"/>
            <a:endParaRPr lang="zh-CN" altLang="en-US" b="1"/>
          </a:p>
        </p:txBody>
      </p:sp>
      <p:sp>
        <p:nvSpPr>
          <p:cNvPr id="14340" name="灯片编号占位符 3">
            <a:extLst>
              <a:ext uri="{FF2B5EF4-FFF2-40B4-BE49-F238E27FC236}">
                <a16:creationId xmlns:a16="http://schemas.microsoft.com/office/drawing/2014/main" id="{39043F7B-61CD-4331-AEA8-B2C52BD29EC2}"/>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A4C5D3C0-E30F-4C43-BBDC-823B930A4BC1}" type="slidenum">
              <a:rPr lang="zh-CN" altLang="en-US" sz="1400" b="1"/>
              <a:pPr algn="r" eaLnBrk="1" hangingPunct="1">
                <a:spcBef>
                  <a:spcPct val="50000"/>
                </a:spcBef>
                <a:buFontTx/>
                <a:buNone/>
              </a:pPr>
              <a:t>6</a:t>
            </a:fld>
            <a:endParaRPr lang="en-US" altLang="zh-CN" sz="1400" b="1"/>
          </a:p>
        </p:txBody>
      </p:sp>
      <p:pic>
        <p:nvPicPr>
          <p:cNvPr id="3" name="图片 2">
            <a:extLst>
              <a:ext uri="{FF2B5EF4-FFF2-40B4-BE49-F238E27FC236}">
                <a16:creationId xmlns:a16="http://schemas.microsoft.com/office/drawing/2014/main" id="{4941BA6C-DE9B-44D3-87E4-42C7F0E0F2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45013" y="4221163"/>
            <a:ext cx="4416425" cy="233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灯片编号占位符 5">
            <a:extLst>
              <a:ext uri="{FF2B5EF4-FFF2-40B4-BE49-F238E27FC236}">
                <a16:creationId xmlns:a16="http://schemas.microsoft.com/office/drawing/2014/main" id="{9DAB41A6-5FDD-4870-B331-1C3930F9EE7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FF11D8F-949E-4FB2-B402-53B4E5C6E0BA}" type="slidenum">
              <a:rPr lang="zh-CN" altLang="en-US" sz="1400" b="1"/>
              <a:pPr algn="r" eaLnBrk="1" hangingPunct="1">
                <a:spcBef>
                  <a:spcPct val="50000"/>
                </a:spcBef>
                <a:buFontTx/>
                <a:buNone/>
              </a:pPr>
              <a:t>7</a:t>
            </a:fld>
            <a:endParaRPr lang="en-US" altLang="zh-CN" sz="1400" b="1"/>
          </a:p>
        </p:txBody>
      </p:sp>
      <p:pic>
        <p:nvPicPr>
          <p:cNvPr id="15363" name="WordArt 4">
            <a:extLst>
              <a:ext uri="{FF2B5EF4-FFF2-40B4-BE49-F238E27FC236}">
                <a16:creationId xmlns:a16="http://schemas.microsoft.com/office/drawing/2014/main" id="{5A951C3E-6E20-46FD-A616-986CD01CE93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2388" y="2133600"/>
            <a:ext cx="6608762" cy="1944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内容占位符 2">
            <a:extLst>
              <a:ext uri="{FF2B5EF4-FFF2-40B4-BE49-F238E27FC236}">
                <a16:creationId xmlns:a16="http://schemas.microsoft.com/office/drawing/2014/main" id="{E99B4D31-9CF6-455F-9DFA-B241FF87B45F}"/>
              </a:ext>
            </a:extLst>
          </p:cNvPr>
          <p:cNvSpPr>
            <a:spLocks noGrp="1" noChangeArrowheads="1"/>
          </p:cNvSpPr>
          <p:nvPr>
            <p:ph idx="4294967295"/>
          </p:nvPr>
        </p:nvSpPr>
        <p:spPr/>
        <p:txBody>
          <a:bodyPr/>
          <a:lstStyle/>
          <a:p>
            <a:pPr marL="0" indent="0">
              <a:buFontTx/>
              <a:buNone/>
            </a:pPr>
            <a:r>
              <a:rPr lang="zh-CN" altLang="en-US"/>
              <a:t>  </a:t>
            </a:r>
            <a:r>
              <a:rPr lang="zh-CN" altLang="en-US">
                <a:solidFill>
                  <a:srgbClr val="FF0000"/>
                </a:solidFill>
              </a:rPr>
              <a:t>科学家</a:t>
            </a:r>
            <a:endParaRPr lang="en-US" altLang="zh-CN">
              <a:solidFill>
                <a:srgbClr val="FF0000"/>
              </a:solidFill>
            </a:endParaRPr>
          </a:p>
          <a:p>
            <a:pPr marL="0" indent="0">
              <a:buFontTx/>
              <a:buNone/>
            </a:pPr>
            <a:endParaRPr lang="en-US" altLang="zh-CN"/>
          </a:p>
          <a:p>
            <a:pPr marL="0" indent="0">
              <a:buFontTx/>
              <a:buNone/>
            </a:pPr>
            <a:endParaRPr lang="en-US" altLang="zh-CN"/>
          </a:p>
          <a:p>
            <a:pPr marL="0" indent="0">
              <a:buFontTx/>
              <a:buNone/>
            </a:pPr>
            <a:r>
              <a:rPr lang="en-US" altLang="zh-CN"/>
              <a:t>                                        </a:t>
            </a:r>
            <a:endParaRPr lang="zh-CN" altLang="en-US"/>
          </a:p>
        </p:txBody>
      </p:sp>
      <p:sp>
        <p:nvSpPr>
          <p:cNvPr id="16387" name="灯片编号占位符 3">
            <a:extLst>
              <a:ext uri="{FF2B5EF4-FFF2-40B4-BE49-F238E27FC236}">
                <a16:creationId xmlns:a16="http://schemas.microsoft.com/office/drawing/2014/main" id="{6C621AB9-CA01-4311-854E-9B72B3F3AF46}"/>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61CE9B6A-81E3-4F3E-A1F8-7752C281B1D4}" type="slidenum">
              <a:rPr lang="zh-CN" altLang="en-US" sz="1400" b="1"/>
              <a:pPr algn="r" eaLnBrk="1" hangingPunct="1">
                <a:spcBef>
                  <a:spcPct val="50000"/>
                </a:spcBef>
                <a:buFontTx/>
                <a:buNone/>
              </a:pPr>
              <a:t>8</a:t>
            </a:fld>
            <a:endParaRPr lang="en-US" altLang="zh-CN" sz="1400" b="1"/>
          </a:p>
        </p:txBody>
      </p:sp>
      <p:pic>
        <p:nvPicPr>
          <p:cNvPr id="16388" name="图片 4">
            <a:extLst>
              <a:ext uri="{FF2B5EF4-FFF2-40B4-BE49-F238E27FC236}">
                <a16:creationId xmlns:a16="http://schemas.microsoft.com/office/drawing/2014/main" id="{7E067FFF-51C0-4D3D-9FAC-078F50DAB6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9275" y="1989138"/>
            <a:ext cx="281305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9" name="图片 5">
            <a:extLst>
              <a:ext uri="{FF2B5EF4-FFF2-40B4-BE49-F238E27FC236}">
                <a16:creationId xmlns:a16="http://schemas.microsoft.com/office/drawing/2014/main" id="{165C6418-8C4A-47F3-8193-7D72E23FA1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00563" y="1422400"/>
            <a:ext cx="4056062" cy="271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90" name="TextBox 6">
            <a:extLst>
              <a:ext uri="{FF2B5EF4-FFF2-40B4-BE49-F238E27FC236}">
                <a16:creationId xmlns:a16="http://schemas.microsoft.com/office/drawing/2014/main" id="{12DE82DD-08BB-4665-94F2-F92B8FEF9B5A}"/>
              </a:ext>
            </a:extLst>
          </p:cNvPr>
          <p:cNvSpPr txBox="1">
            <a:spLocks noChangeArrowheads="1"/>
          </p:cNvSpPr>
          <p:nvPr/>
        </p:nvSpPr>
        <p:spPr bwMode="auto">
          <a:xfrm>
            <a:off x="5980113" y="4365625"/>
            <a:ext cx="16208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a:solidFill>
                  <a:srgbClr val="8585E0"/>
                </a:solidFill>
              </a:rPr>
              <a:t>技术人员</a:t>
            </a:r>
          </a:p>
        </p:txBody>
      </p:sp>
      <p:sp>
        <p:nvSpPr>
          <p:cNvPr id="16391" name="TextBox 7">
            <a:extLst>
              <a:ext uri="{FF2B5EF4-FFF2-40B4-BE49-F238E27FC236}">
                <a16:creationId xmlns:a16="http://schemas.microsoft.com/office/drawing/2014/main" id="{A2D9F14B-3F96-45C6-81F4-38FA57554DB6}"/>
              </a:ext>
            </a:extLst>
          </p:cNvPr>
          <p:cNvSpPr txBox="1">
            <a:spLocks noChangeArrowheads="1"/>
          </p:cNvSpPr>
          <p:nvPr/>
        </p:nvSpPr>
        <p:spPr bwMode="auto">
          <a:xfrm>
            <a:off x="3851275" y="5013325"/>
            <a:ext cx="5041900" cy="144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eaLnBrk="1" hangingPunct="1">
              <a:spcBef>
                <a:spcPct val="0"/>
              </a:spcBef>
              <a:buFontTx/>
              <a:buNone/>
            </a:pPr>
            <a:r>
              <a:rPr lang="zh-CN" altLang="en-US" sz="4400">
                <a:solidFill>
                  <a:srgbClr val="FF0000"/>
                </a:solidFill>
                <a:latin typeface="华文行楷" panose="02010800040101010101" pitchFamily="2" charset="-122"/>
                <a:ea typeface="华文行楷" panose="02010800040101010101" pitchFamily="2" charset="-122"/>
              </a:rPr>
              <a:t>科学？技术？</a:t>
            </a:r>
            <a:endParaRPr lang="en-US" altLang="zh-CN" sz="4400">
              <a:solidFill>
                <a:srgbClr val="FF0000"/>
              </a:solidFill>
              <a:latin typeface="华文行楷" panose="02010800040101010101" pitchFamily="2" charset="-122"/>
              <a:ea typeface="华文行楷" panose="02010800040101010101" pitchFamily="2" charset="-122"/>
            </a:endParaRPr>
          </a:p>
          <a:p>
            <a:pPr eaLnBrk="1" hangingPunct="1">
              <a:spcBef>
                <a:spcPct val="0"/>
              </a:spcBef>
              <a:buFontTx/>
              <a:buNone/>
            </a:pPr>
            <a:r>
              <a:rPr lang="zh-CN" altLang="en-US" sz="4400">
                <a:solidFill>
                  <a:srgbClr val="FF0000"/>
                </a:solidFill>
                <a:latin typeface="华文行楷" panose="02010800040101010101" pitchFamily="2" charset="-122"/>
                <a:ea typeface="华文行楷" panose="02010800040101010101" pitchFamily="2" charset="-122"/>
              </a:rPr>
              <a:t>  什么区别？</a:t>
            </a:r>
            <a:endParaRPr lang="en-US" altLang="zh-CN" sz="4400">
              <a:solidFill>
                <a:srgbClr val="FF0000"/>
              </a:solidFill>
              <a:latin typeface="华文行楷" panose="02010800040101010101" pitchFamily="2" charset="-122"/>
              <a:ea typeface="华文行楷" panose="02010800040101010101" pitchFamily="2" charset="-122"/>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灯片编号占位符 5">
            <a:extLst>
              <a:ext uri="{FF2B5EF4-FFF2-40B4-BE49-F238E27FC236}">
                <a16:creationId xmlns:a16="http://schemas.microsoft.com/office/drawing/2014/main" id="{110D73EA-1A5B-4909-923E-9163A87CB123}"/>
              </a:ext>
            </a:extLst>
          </p:cNvPr>
          <p:cNvSpPr txBox="1">
            <a:spLocks noGrp="1" noChangeArrowheads="1"/>
          </p:cNvSpPr>
          <p:nvPr/>
        </p:nvSpPr>
        <p:spPr bwMode="auto">
          <a:xfrm>
            <a:off x="6934200" y="632460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28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SzPct val="65000"/>
              <a:buFont typeface="Wingdings" panose="05000000000000000000" pitchFamily="2" charset="2"/>
              <a:buChar char="n"/>
              <a:defRPr sz="28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20000"/>
              </a:spcBef>
              <a:spcAft>
                <a:spcPct val="0"/>
              </a:spcAft>
              <a:buFont typeface="Wingdings" panose="05000000000000000000" pitchFamily="2" charset="2"/>
              <a:buChar char="»"/>
              <a:defRPr sz="2800">
                <a:solidFill>
                  <a:schemeClr val="tx1"/>
                </a:solidFill>
                <a:latin typeface="Times New Roman" panose="02020603050405020304" pitchFamily="18" charset="0"/>
                <a:ea typeface="宋体" panose="02010600030101010101" pitchFamily="2" charset="-122"/>
              </a:defRPr>
            </a:lvl9pPr>
          </a:lstStyle>
          <a:p>
            <a:pPr algn="r" eaLnBrk="1" hangingPunct="1">
              <a:spcBef>
                <a:spcPct val="50000"/>
              </a:spcBef>
              <a:buFontTx/>
              <a:buNone/>
            </a:pPr>
            <a:fld id="{183D5667-F148-4017-8BDD-A956FDA378D9}" type="slidenum">
              <a:rPr lang="zh-CN" altLang="en-US" sz="1400" b="1"/>
              <a:pPr algn="r" eaLnBrk="1" hangingPunct="1">
                <a:spcBef>
                  <a:spcPct val="50000"/>
                </a:spcBef>
                <a:buFontTx/>
                <a:buNone/>
              </a:pPr>
              <a:t>9</a:t>
            </a:fld>
            <a:endParaRPr lang="en-US" altLang="zh-CN" sz="1400" b="1"/>
          </a:p>
        </p:txBody>
      </p:sp>
      <p:sp>
        <p:nvSpPr>
          <p:cNvPr id="17411" name="Rectangle 2">
            <a:extLst>
              <a:ext uri="{FF2B5EF4-FFF2-40B4-BE49-F238E27FC236}">
                <a16:creationId xmlns:a16="http://schemas.microsoft.com/office/drawing/2014/main" id="{1FF0B6D5-8EB8-4CEB-8DD5-3C3CD4A57D3D}"/>
              </a:ext>
            </a:extLst>
          </p:cNvPr>
          <p:cNvSpPr>
            <a:spLocks noGrp="1" noChangeArrowheads="1"/>
          </p:cNvSpPr>
          <p:nvPr>
            <p:ph type="title" idx="4294967295"/>
          </p:nvPr>
        </p:nvSpPr>
        <p:spPr/>
        <p:txBody>
          <a:bodyPr/>
          <a:lstStyle/>
          <a:p>
            <a:pPr eaLnBrk="1" hangingPunct="1"/>
            <a:r>
              <a:rPr lang="zh-CN" altLang="en-US" b="1"/>
              <a:t>二</a:t>
            </a:r>
            <a:r>
              <a:rPr lang="en-US" altLang="zh-CN" b="1"/>
              <a:t>.</a:t>
            </a:r>
            <a:r>
              <a:rPr lang="zh-CN" altLang="en-US" b="1"/>
              <a:t>关于科学与技术</a:t>
            </a:r>
          </a:p>
        </p:txBody>
      </p:sp>
      <p:sp>
        <p:nvSpPr>
          <p:cNvPr id="17412" name="Rectangle 3">
            <a:extLst>
              <a:ext uri="{FF2B5EF4-FFF2-40B4-BE49-F238E27FC236}">
                <a16:creationId xmlns:a16="http://schemas.microsoft.com/office/drawing/2014/main" id="{E396F321-7BE9-4F5F-9FD6-CC893AF184C2}"/>
              </a:ext>
            </a:extLst>
          </p:cNvPr>
          <p:cNvSpPr>
            <a:spLocks noGrp="1" noChangeArrowheads="1"/>
          </p:cNvSpPr>
          <p:nvPr>
            <p:ph type="body" idx="4294967295"/>
          </p:nvPr>
        </p:nvSpPr>
        <p:spPr>
          <a:xfrm>
            <a:off x="685800" y="1319213"/>
            <a:ext cx="7772400" cy="5133975"/>
          </a:xfrm>
        </p:spPr>
        <p:txBody>
          <a:bodyPr/>
          <a:lstStyle/>
          <a:p>
            <a:pPr eaLnBrk="1" hangingPunct="1"/>
            <a:r>
              <a:rPr lang="zh-CN" altLang="en-US" b="1">
                <a:ea typeface="黑体" panose="02010609060101010101" pitchFamily="49" charset="-122"/>
              </a:rPr>
              <a:t>科学与技术的定义：</a:t>
            </a:r>
            <a:endParaRPr lang="zh-CN" altLang="en-US" b="1"/>
          </a:p>
          <a:p>
            <a:pPr lvl="1" eaLnBrk="1" hangingPunct="1"/>
            <a:r>
              <a:rPr lang="zh-CN" altLang="en-US" b="1">
                <a:solidFill>
                  <a:srgbClr val="FF3300"/>
                </a:solidFill>
              </a:rPr>
              <a:t>科学</a:t>
            </a:r>
            <a:r>
              <a:rPr lang="zh-CN" altLang="en-US" b="1"/>
              <a:t>是反映</a:t>
            </a:r>
            <a:r>
              <a:rPr lang="zh-CN" altLang="en-US" b="1" u="sng"/>
              <a:t>客观事物属性</a:t>
            </a:r>
            <a:r>
              <a:rPr lang="zh-CN" altLang="en-US" b="1"/>
              <a:t>及</a:t>
            </a:r>
            <a:r>
              <a:rPr lang="zh-CN" altLang="en-US" b="1" u="sng"/>
              <a:t>运动规律</a:t>
            </a:r>
            <a:r>
              <a:rPr lang="zh-CN" altLang="en-US" b="1"/>
              <a:t>的知识体系 </a:t>
            </a:r>
            <a:r>
              <a:rPr lang="en-US" altLang="zh-CN" b="1"/>
              <a:t>( </a:t>
            </a:r>
            <a:r>
              <a:rPr lang="zh-CN" altLang="en-US" b="1"/>
              <a:t>概念、范畴、定律、原理、假说</a:t>
            </a:r>
            <a:r>
              <a:rPr lang="en-US" altLang="zh-CN" b="1"/>
              <a:t>,</a:t>
            </a:r>
            <a:r>
              <a:rPr lang="en-US" altLang="zh-CN" b="1">
                <a:latin typeface="宋体" panose="02010600030101010101" pitchFamily="2" charset="-122"/>
              </a:rPr>
              <a:t>“</a:t>
            </a:r>
            <a:r>
              <a:rPr lang="zh-CN" altLang="en-US" b="1"/>
              <a:t>是什么</a:t>
            </a:r>
            <a:r>
              <a:rPr lang="zh-CN" altLang="en-US" b="1">
                <a:latin typeface="宋体" panose="02010600030101010101" pitchFamily="2" charset="-122"/>
              </a:rPr>
              <a:t>”</a:t>
            </a:r>
            <a:r>
              <a:rPr lang="zh-CN" altLang="en-US" b="1"/>
              <a:t>，</a:t>
            </a:r>
            <a:r>
              <a:rPr lang="zh-CN" altLang="en-US" b="1">
                <a:latin typeface="宋体" panose="02010600030101010101" pitchFamily="2" charset="-122"/>
              </a:rPr>
              <a:t>“</a:t>
            </a:r>
            <a:r>
              <a:rPr lang="zh-CN" altLang="en-US" b="1"/>
              <a:t>为什么</a:t>
            </a:r>
            <a:r>
              <a:rPr lang="zh-CN" altLang="en-US" b="1">
                <a:latin typeface="宋体" panose="02010600030101010101" pitchFamily="2" charset="-122"/>
              </a:rPr>
              <a:t>”</a:t>
            </a:r>
            <a:r>
              <a:rPr lang="en-US" altLang="zh-CN"/>
              <a:t>)</a:t>
            </a:r>
            <a:r>
              <a:rPr lang="zh-CN" altLang="en-US" b="1"/>
              <a:t>。</a:t>
            </a:r>
            <a:endParaRPr lang="en-US" altLang="zh-CN" b="1"/>
          </a:p>
          <a:p>
            <a:pPr lvl="1" eaLnBrk="1" hangingPunct="1"/>
            <a:endParaRPr lang="zh-CN" altLang="en-US" b="1"/>
          </a:p>
          <a:p>
            <a:pPr lvl="1" eaLnBrk="1" hangingPunct="1"/>
            <a:r>
              <a:rPr lang="zh-CN" altLang="en-US" b="1">
                <a:solidFill>
                  <a:srgbClr val="FF3300"/>
                </a:solidFill>
              </a:rPr>
              <a:t>技术</a:t>
            </a:r>
            <a:r>
              <a:rPr lang="zh-CN" altLang="en-US" b="1"/>
              <a:t>是利用客观规律，</a:t>
            </a:r>
            <a:r>
              <a:rPr lang="zh-CN" altLang="en-US" b="1" u="sng"/>
              <a:t>创造</a:t>
            </a:r>
            <a:r>
              <a:rPr lang="zh-CN" altLang="en-US" b="1"/>
              <a:t>人工事物的过程、方法和手段</a:t>
            </a:r>
            <a:r>
              <a:rPr lang="en-US" altLang="zh-CN" b="1"/>
              <a:t>(</a:t>
            </a:r>
            <a:r>
              <a:rPr lang="zh-CN" altLang="en-US" b="1">
                <a:latin typeface="宋体" panose="02010600030101010101" pitchFamily="2" charset="-122"/>
              </a:rPr>
              <a:t>“</a:t>
            </a:r>
            <a:r>
              <a:rPr lang="zh-CN" altLang="en-US" b="1"/>
              <a:t>做什么</a:t>
            </a:r>
            <a:r>
              <a:rPr lang="zh-CN" altLang="en-US" b="1">
                <a:latin typeface="宋体" panose="02010600030101010101" pitchFamily="2" charset="-122"/>
              </a:rPr>
              <a:t>”</a:t>
            </a:r>
            <a:r>
              <a:rPr lang="zh-CN" altLang="en-US" b="1"/>
              <a:t>，</a:t>
            </a:r>
            <a:r>
              <a:rPr lang="zh-CN" altLang="en-US" b="1">
                <a:latin typeface="宋体" panose="02010600030101010101" pitchFamily="2" charset="-122"/>
              </a:rPr>
              <a:t>“</a:t>
            </a:r>
            <a:r>
              <a:rPr lang="zh-CN" altLang="en-US" b="1"/>
              <a:t>怎么做</a:t>
            </a:r>
            <a:r>
              <a:rPr lang="zh-CN" altLang="en-US" b="1">
                <a:latin typeface="宋体" panose="02010600030101010101" pitchFamily="2" charset="-122"/>
              </a:rPr>
              <a:t>”</a:t>
            </a:r>
            <a:r>
              <a:rPr lang="en-US" altLang="zh-CN" b="1"/>
              <a:t>)</a:t>
            </a:r>
            <a:r>
              <a:rPr lang="zh-CN" altLang="en-US" b="1"/>
              <a:t>。</a:t>
            </a:r>
          </a:p>
        </p:txBody>
      </p:sp>
    </p:spTree>
  </p:cSld>
  <p:clrMapOvr>
    <a:masterClrMapping/>
  </p:clrMapOvr>
  <p:transition/>
</p:sld>
</file>

<file path=ppt/theme/theme1.xml><?xml version="1.0" encoding="utf-8"?>
<a:theme xmlns:a="http://schemas.openxmlformats.org/drawingml/2006/main" name="计算导论与程序设计">
  <a:themeElements>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导论与程序设计">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bg1"/>
        </a:solidFill>
        <a:ln w="9525" cap="flat" cmpd="sng" algn="ctr">
          <a:solidFill>
            <a:schemeClr val="tx1"/>
          </a:solidFill>
          <a:prstDash val="solid"/>
          <a:round/>
          <a:headEnd type="none" w="med" len="med"/>
          <a:tailEnd type="none" w="med" len="med"/>
        </a:ln>
        <a:effectLst>
          <a:outerShdw dist="17961" dir="13500000" algn="ctr" rotWithShape="0">
            <a:schemeClr val="tx1">
              <a:gamma/>
              <a:shade val="60000"/>
              <a:invGamma/>
            </a:schemeClr>
          </a:outerShdw>
        </a:effec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en-US" altLang="zh-CN" sz="18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计算导论与程序设计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导论与程序设计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计算导论与程序设计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导论与程序设计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导论与程序设计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导论与程序设计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计算导论与程序设计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2.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3.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4.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5.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6.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7.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ppt/theme/themeOverride8.xml><?xml version="1.0" encoding="utf-8"?>
<a:themeOverride xmlns:a="http://schemas.openxmlformats.org/drawingml/2006/main">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docProps/app.xml><?xml version="1.0" encoding="utf-8"?>
<Properties xmlns="http://schemas.openxmlformats.org/officeDocument/2006/extended-properties" xmlns:vt="http://schemas.openxmlformats.org/officeDocument/2006/docPropsVTypes">
  <TotalTime>1429</TotalTime>
  <Words>8142</Words>
  <Application>Microsoft Office PowerPoint</Application>
  <PresentationFormat>全屏显示(4:3)</PresentationFormat>
  <Paragraphs>293</Paragraphs>
  <Slides>35</Slides>
  <Notes>8</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0</vt:i4>
      </vt:variant>
      <vt:variant>
        <vt:lpstr>幻灯片标题</vt:lpstr>
      </vt:variant>
      <vt:variant>
        <vt:i4>35</vt:i4>
      </vt:variant>
    </vt:vector>
  </HeadingPairs>
  <TitlesOfParts>
    <vt:vector size="46" baseType="lpstr">
      <vt:lpstr>Monotype Sorts</vt:lpstr>
      <vt:lpstr>黑体</vt:lpstr>
      <vt:lpstr>华文隶书</vt:lpstr>
      <vt:lpstr>华文行楷</vt:lpstr>
      <vt:lpstr>楷体_GB2312</vt:lpstr>
      <vt:lpstr>宋体</vt:lpstr>
      <vt:lpstr>微软雅黑</vt:lpstr>
      <vt:lpstr>Arial</vt:lpstr>
      <vt:lpstr>Times New Roman</vt:lpstr>
      <vt:lpstr>Wingdings</vt:lpstr>
      <vt:lpstr>计算导论与程序设计</vt:lpstr>
      <vt:lpstr>PowerPoint 演示文稿</vt:lpstr>
      <vt:lpstr>PowerPoint 演示文稿</vt:lpstr>
      <vt:lpstr>PowerPoint 演示文稿</vt:lpstr>
      <vt:lpstr>一.大学培养目标: 知识、能力、素质</vt:lpstr>
      <vt:lpstr>一.大学培养目标: 知识、能力、素质</vt:lpstr>
      <vt:lpstr>一.大学培养目标: 知识、能力、素质</vt:lpstr>
      <vt:lpstr>PowerPoint 演示文稿</vt:lpstr>
      <vt:lpstr>PowerPoint 演示文稿</vt:lpstr>
      <vt:lpstr>二.关于科学与技术</vt:lpstr>
      <vt:lpstr>PowerPoint 演示文稿</vt:lpstr>
      <vt:lpstr>三.关于计算机科学与技术</vt:lpstr>
      <vt:lpstr>三.关于计算机科学与技术</vt:lpstr>
      <vt:lpstr>三.关于计算机科学与技术</vt:lpstr>
      <vt:lpstr> </vt:lpstr>
      <vt:lpstr>PowerPoint 演示文稿</vt:lpstr>
      <vt:lpstr>四.计算机学科的研究范畴 </vt:lpstr>
      <vt:lpstr>四.计算机学科的研究范畴</vt:lpstr>
      <vt:lpstr>四.计算机学科的研究范畴</vt:lpstr>
      <vt:lpstr>PowerPoint 演示文稿</vt:lpstr>
      <vt:lpstr>五. 本学科 专业能力的培养</vt:lpstr>
      <vt:lpstr>PowerPoint 演示文稿</vt:lpstr>
      <vt:lpstr>五. 本学科 专业能力的培养</vt:lpstr>
      <vt:lpstr>五. 本学科 专业能力的培养</vt:lpstr>
      <vt:lpstr>PowerPoint 演示文稿</vt:lpstr>
      <vt:lpstr>六.关于本课程</vt:lpstr>
      <vt:lpstr>六.关于本课程</vt:lpstr>
      <vt:lpstr>六.关于本课程</vt:lpstr>
      <vt:lpstr>PowerPoint 演示文稿</vt:lpstr>
      <vt:lpstr>六.教学目的</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huanghai</cp:lastModifiedBy>
  <cp:revision>123</cp:revision>
  <dcterms:modified xsi:type="dcterms:W3CDTF">2023-09-11T12:06:05Z</dcterms:modified>
</cp:coreProperties>
</file>