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sldIdLst>
    <p:sldId id="262" r:id="rId2"/>
    <p:sldId id="263" r:id="rId3"/>
    <p:sldId id="264" r:id="rId4"/>
    <p:sldId id="265" r:id="rId5"/>
    <p:sldId id="266" r:id="rId6"/>
    <p:sldId id="267" r:id="rId7"/>
    <p:sldId id="268" r:id="rId8"/>
    <p:sldId id="269" r:id="rId9"/>
    <p:sldId id="270" r:id="rId10"/>
    <p:sldId id="271" r:id="rId11"/>
    <p:sldId id="272" r:id="rId12"/>
    <p:sldId id="274" r:id="rId13"/>
    <p:sldId id="275" r:id="rId14"/>
    <p:sldId id="276" r:id="rId15"/>
    <p:sldId id="277" r:id="rId16"/>
    <p:sldId id="278" r:id="rId17"/>
    <p:sldId id="279" r:id="rId18"/>
    <p:sldId id="280" r:id="rId19"/>
    <p:sldId id="281" r:id="rId20"/>
    <p:sldId id="282"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9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6E211F8-1504-4E9F-B4FD-285A282E4583}" type="slidenum">
              <a:rPr lang="en-US" altLang="zh-CN"/>
              <a:pPr/>
              <a:t>‹#›</a:t>
            </a:fld>
            <a:endParaRPr lang="en-US" altLang="zh-CN"/>
          </a:p>
        </p:txBody>
      </p:sp>
    </p:spTree>
    <p:extLst>
      <p:ext uri="{BB962C8B-B14F-4D97-AF65-F5344CB8AC3E}">
        <p14:creationId xmlns:p14="http://schemas.microsoft.com/office/powerpoint/2010/main" val="21741876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9CB7112-71B0-4268-9DBA-E0F3D8A5B02F}" type="slidenum">
              <a:rPr lang="en-US" altLang="zh-CN" smtClean="0"/>
              <a:pPr/>
              <a:t>‹#›</a:t>
            </a:fld>
            <a:endParaRPr lang="en-US" altLang="zh-CN"/>
          </a:p>
        </p:txBody>
      </p:sp>
    </p:spTree>
    <p:extLst>
      <p:ext uri="{BB962C8B-B14F-4D97-AF65-F5344CB8AC3E}">
        <p14:creationId xmlns:p14="http://schemas.microsoft.com/office/powerpoint/2010/main" val="401263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98C2DA-FAAC-433D-99BC-C977850C79F7}" type="datetimeFigureOut">
              <a:rPr lang="zh-CN" altLang="en-US" smtClean="0"/>
              <a:t>2015/6/17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E6B619-1D61-409E-8731-B2939E61F642}" type="slidenum">
              <a:rPr lang="zh-CN" altLang="en-US" smtClean="0"/>
              <a:t>‹#›</a:t>
            </a:fld>
            <a:endParaRPr lang="zh-CN" altLang="en-US"/>
          </a:p>
        </p:txBody>
      </p:sp>
    </p:spTree>
    <p:extLst>
      <p:ext uri="{BB962C8B-B14F-4D97-AF65-F5344CB8AC3E}">
        <p14:creationId xmlns:p14="http://schemas.microsoft.com/office/powerpoint/2010/main" val="331223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98C2DA-FAAC-433D-99BC-C977850C79F7}" type="datetimeFigureOut">
              <a:rPr lang="zh-CN" altLang="en-US" smtClean="0"/>
              <a:t>2015/6/17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E6B619-1D61-409E-8731-B2939E61F642}" type="slidenum">
              <a:rPr lang="zh-CN" altLang="en-US" smtClean="0"/>
              <a:t>‹#›</a:t>
            </a:fld>
            <a:endParaRPr lang="zh-CN" altLang="en-US"/>
          </a:p>
        </p:txBody>
      </p:sp>
    </p:spTree>
    <p:extLst>
      <p:ext uri="{BB962C8B-B14F-4D97-AF65-F5344CB8AC3E}">
        <p14:creationId xmlns:p14="http://schemas.microsoft.com/office/powerpoint/2010/main" val="10245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98C2DA-FAAC-433D-99BC-C977850C79F7}" type="datetimeFigureOut">
              <a:rPr lang="zh-CN" altLang="en-US" smtClean="0"/>
              <a:t>2015/6/17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E6B619-1D61-409E-8731-B2939E61F642}" type="slidenum">
              <a:rPr lang="zh-CN" altLang="en-US" smtClean="0"/>
              <a:t>‹#›</a:t>
            </a:fld>
            <a:endParaRPr lang="zh-CN" altLang="en-US"/>
          </a:p>
        </p:txBody>
      </p:sp>
    </p:spTree>
    <p:extLst>
      <p:ext uri="{BB962C8B-B14F-4D97-AF65-F5344CB8AC3E}">
        <p14:creationId xmlns:p14="http://schemas.microsoft.com/office/powerpoint/2010/main" val="353146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898C2DA-FAAC-433D-99BC-C977850C79F7}" type="datetimeFigureOut">
              <a:rPr lang="zh-CN" altLang="en-US" smtClean="0"/>
              <a:t>2015/6/17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E6B619-1D61-409E-8731-B2939E61F642}" type="slidenum">
              <a:rPr lang="zh-CN" altLang="en-US" smtClean="0"/>
              <a:t>‹#›</a:t>
            </a:fld>
            <a:endParaRPr lang="zh-CN" altLang="en-US"/>
          </a:p>
        </p:txBody>
      </p:sp>
    </p:spTree>
    <p:extLst>
      <p:ext uri="{BB962C8B-B14F-4D97-AF65-F5344CB8AC3E}">
        <p14:creationId xmlns:p14="http://schemas.microsoft.com/office/powerpoint/2010/main" val="314762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98C2DA-FAAC-433D-99BC-C977850C79F7}" type="datetimeFigureOut">
              <a:rPr lang="zh-CN" altLang="en-US" smtClean="0"/>
              <a:t>2015/6/17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E6B619-1D61-409E-8731-B2939E61F642}" type="slidenum">
              <a:rPr lang="zh-CN" altLang="en-US" smtClean="0"/>
              <a:t>‹#›</a:t>
            </a:fld>
            <a:endParaRPr lang="zh-CN" altLang="en-US"/>
          </a:p>
        </p:txBody>
      </p:sp>
    </p:spTree>
    <p:extLst>
      <p:ext uri="{BB962C8B-B14F-4D97-AF65-F5344CB8AC3E}">
        <p14:creationId xmlns:p14="http://schemas.microsoft.com/office/powerpoint/2010/main" val="24387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898C2DA-FAAC-433D-99BC-C977850C79F7}" type="datetimeFigureOut">
              <a:rPr lang="zh-CN" altLang="en-US" smtClean="0"/>
              <a:t>2015/6/17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E6B619-1D61-409E-8731-B2939E61F642}" type="slidenum">
              <a:rPr lang="zh-CN" altLang="en-US" smtClean="0"/>
              <a:t>‹#›</a:t>
            </a:fld>
            <a:endParaRPr lang="zh-CN" altLang="en-US"/>
          </a:p>
        </p:txBody>
      </p:sp>
    </p:spTree>
    <p:extLst>
      <p:ext uri="{BB962C8B-B14F-4D97-AF65-F5344CB8AC3E}">
        <p14:creationId xmlns:p14="http://schemas.microsoft.com/office/powerpoint/2010/main" val="1712608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898C2DA-FAAC-433D-99BC-C977850C79F7}" type="datetimeFigureOut">
              <a:rPr lang="zh-CN" altLang="en-US" smtClean="0"/>
              <a:t>2015/6/17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E6B619-1D61-409E-8731-B2939E61F642}" type="slidenum">
              <a:rPr lang="zh-CN" altLang="en-US" smtClean="0"/>
              <a:t>‹#›</a:t>
            </a:fld>
            <a:endParaRPr lang="zh-CN" altLang="en-US"/>
          </a:p>
        </p:txBody>
      </p:sp>
    </p:spTree>
    <p:extLst>
      <p:ext uri="{BB962C8B-B14F-4D97-AF65-F5344CB8AC3E}">
        <p14:creationId xmlns:p14="http://schemas.microsoft.com/office/powerpoint/2010/main" val="110253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98C2DA-FAAC-433D-99BC-C977850C79F7}" type="datetimeFigureOut">
              <a:rPr lang="zh-CN" altLang="en-US" smtClean="0"/>
              <a:t>2015/6/17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E6B619-1D61-409E-8731-B2939E61F642}" type="slidenum">
              <a:rPr lang="zh-CN" altLang="en-US" smtClean="0"/>
              <a:t>‹#›</a:t>
            </a:fld>
            <a:endParaRPr lang="zh-CN" altLang="en-US"/>
          </a:p>
        </p:txBody>
      </p:sp>
    </p:spTree>
    <p:extLst>
      <p:ext uri="{BB962C8B-B14F-4D97-AF65-F5344CB8AC3E}">
        <p14:creationId xmlns:p14="http://schemas.microsoft.com/office/powerpoint/2010/main" val="1800776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98C2DA-FAAC-433D-99BC-C977850C79F7}" type="datetimeFigureOut">
              <a:rPr lang="zh-CN" altLang="en-US" smtClean="0"/>
              <a:t>2015/6/17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E6B619-1D61-409E-8731-B2939E61F642}" type="slidenum">
              <a:rPr lang="zh-CN" altLang="en-US" smtClean="0"/>
              <a:t>‹#›</a:t>
            </a:fld>
            <a:endParaRPr lang="zh-CN" altLang="en-US"/>
          </a:p>
        </p:txBody>
      </p:sp>
    </p:spTree>
    <p:extLst>
      <p:ext uri="{BB962C8B-B14F-4D97-AF65-F5344CB8AC3E}">
        <p14:creationId xmlns:p14="http://schemas.microsoft.com/office/powerpoint/2010/main" val="154756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98C2DA-FAAC-433D-99BC-C977850C79F7}" type="datetimeFigureOut">
              <a:rPr lang="zh-CN" altLang="en-US" smtClean="0"/>
              <a:t>2015/6/17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E6B619-1D61-409E-8731-B2939E61F642}" type="slidenum">
              <a:rPr lang="zh-CN" altLang="en-US" smtClean="0"/>
              <a:t>‹#›</a:t>
            </a:fld>
            <a:endParaRPr lang="zh-CN" altLang="en-US"/>
          </a:p>
        </p:txBody>
      </p:sp>
    </p:spTree>
    <p:extLst>
      <p:ext uri="{BB962C8B-B14F-4D97-AF65-F5344CB8AC3E}">
        <p14:creationId xmlns:p14="http://schemas.microsoft.com/office/powerpoint/2010/main" val="286414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8C2DA-FAAC-433D-99BC-C977850C79F7}" type="datetimeFigureOut">
              <a:rPr lang="zh-CN" altLang="en-US" smtClean="0"/>
              <a:t>2015/6/17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6B619-1D61-409E-8731-B2939E61F642}" type="slidenum">
              <a:rPr lang="zh-CN" altLang="en-US" smtClean="0"/>
              <a:t>‹#›</a:t>
            </a:fld>
            <a:endParaRPr lang="zh-CN" altLang="en-US"/>
          </a:p>
        </p:txBody>
      </p:sp>
    </p:spTree>
    <p:extLst>
      <p:ext uri="{BB962C8B-B14F-4D97-AF65-F5344CB8AC3E}">
        <p14:creationId xmlns:p14="http://schemas.microsoft.com/office/powerpoint/2010/main" val="20432792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a:xfrm>
            <a:off x="468313" y="476250"/>
            <a:ext cx="8229600" cy="4897438"/>
          </a:xfrm>
        </p:spPr>
        <p:txBody>
          <a:bodyPr>
            <a:normAutofit fontScale="92500" lnSpcReduction="10000"/>
          </a:bodyPr>
          <a:lstStyle/>
          <a:p>
            <a:r>
              <a:rPr lang="en-US" altLang="zh-CN" b="1">
                <a:latin typeface="Times New Roman" pitchFamily="18" charset="0"/>
                <a:ea typeface="楷体_GB2312" pitchFamily="49" charset="-122"/>
              </a:rPr>
              <a:t>11. </a:t>
            </a:r>
            <a:r>
              <a:rPr lang="zh-CN" altLang="en-US" b="1">
                <a:latin typeface="Times New Roman" pitchFamily="18" charset="0"/>
                <a:ea typeface="楷体_GB2312" pitchFamily="49" charset="-122"/>
              </a:rPr>
              <a:t>冯诺依曼计算机中指令和数据均以二进制形式存放在存储器中，</a:t>
            </a:r>
            <a:r>
              <a:rPr lang="en-US" altLang="zh-CN" b="1">
                <a:latin typeface="Times New Roman" pitchFamily="18" charset="0"/>
                <a:ea typeface="楷体_GB2312" pitchFamily="49" charset="-122"/>
              </a:rPr>
              <a:t>CPU</a:t>
            </a:r>
            <a:r>
              <a:rPr lang="zh-CN" altLang="en-US" b="1">
                <a:latin typeface="Times New Roman" pitchFamily="18" charset="0"/>
                <a:ea typeface="楷体_GB2312" pitchFamily="49" charset="-122"/>
              </a:rPr>
              <a:t>区分它们的依据是</a:t>
            </a:r>
            <a:r>
              <a:rPr lang="en-US" altLang="zh-CN" b="1">
                <a:latin typeface="Times New Roman" pitchFamily="18" charset="0"/>
                <a:ea typeface="楷体_GB2312" pitchFamily="49" charset="-122"/>
              </a:rPr>
              <a:t>__</a:t>
            </a:r>
          </a:p>
          <a:p>
            <a:pPr>
              <a:buFont typeface="Wingdings" pitchFamily="2" charset="2"/>
              <a:buNone/>
            </a:pPr>
            <a:r>
              <a:rPr lang="en-US" altLang="zh-CN" b="1">
                <a:latin typeface="Times New Roman" pitchFamily="18" charset="0"/>
                <a:ea typeface="楷体_GB2312" pitchFamily="49" charset="-122"/>
              </a:rPr>
              <a:t>   A.</a:t>
            </a:r>
            <a:r>
              <a:rPr lang="zh-CN" altLang="en-US" b="1">
                <a:latin typeface="Times New Roman" pitchFamily="18" charset="0"/>
                <a:ea typeface="楷体_GB2312" pitchFamily="49" charset="-122"/>
              </a:rPr>
              <a:t>指令操作码的译码结果</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B.</a:t>
            </a:r>
            <a:r>
              <a:rPr lang="zh-CN" altLang="en-US" b="1">
                <a:latin typeface="Times New Roman" pitchFamily="18" charset="0"/>
                <a:ea typeface="楷体_GB2312" pitchFamily="49" charset="-122"/>
              </a:rPr>
              <a:t>指令和数据的寻址方式</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C.</a:t>
            </a:r>
            <a:r>
              <a:rPr lang="zh-CN" altLang="en-US" b="1">
                <a:latin typeface="Times New Roman" pitchFamily="18" charset="0"/>
                <a:ea typeface="楷体_GB2312" pitchFamily="49" charset="-122"/>
              </a:rPr>
              <a:t>指令周期的不同阶段</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D.</a:t>
            </a:r>
            <a:r>
              <a:rPr lang="zh-CN" altLang="en-US" b="1">
                <a:latin typeface="Times New Roman" pitchFamily="18" charset="0"/>
                <a:ea typeface="楷体_GB2312" pitchFamily="49" charset="-122"/>
              </a:rPr>
              <a:t>指令和数据所在的存储单元</a:t>
            </a:r>
          </a:p>
          <a:p>
            <a:pPr>
              <a:buFont typeface="Wingdings" pitchFamily="2" charset="2"/>
              <a:buNone/>
            </a:pPr>
            <a:endParaRPr lang="zh-CN" altLang="en-US" b="1">
              <a:latin typeface="Times New Roman" pitchFamily="18" charset="0"/>
              <a:ea typeface="楷体_GB2312" pitchFamily="49" charset="-122"/>
            </a:endParaRPr>
          </a:p>
          <a:p>
            <a:pPr>
              <a:buFont typeface="Wingdings" pitchFamily="2" charset="2"/>
              <a:buNone/>
            </a:pPr>
            <a:r>
              <a:rPr lang="zh-CN" altLang="en-US" b="1">
                <a:solidFill>
                  <a:srgbClr val="FF0000"/>
                </a:solidFill>
                <a:latin typeface="Times New Roman" pitchFamily="18" charset="0"/>
                <a:ea typeface="楷体_GB2312" pitchFamily="49" charset="-122"/>
              </a:rPr>
              <a:t>   答案：</a:t>
            </a:r>
            <a:r>
              <a:rPr lang="en-US" altLang="zh-CN" b="1">
                <a:solidFill>
                  <a:srgbClr val="FF0000"/>
                </a:solidFill>
                <a:latin typeface="Times New Roman" pitchFamily="18" charset="0"/>
                <a:ea typeface="楷体_GB2312" pitchFamily="49" charset="-122"/>
              </a:rPr>
              <a:t>C  </a:t>
            </a:r>
          </a:p>
          <a:p>
            <a:pPr>
              <a:buFont typeface="Wingdings" pitchFamily="2" charset="2"/>
              <a:buNone/>
            </a:pPr>
            <a:r>
              <a:rPr lang="en-US" altLang="zh-CN" b="1">
                <a:solidFill>
                  <a:srgbClr val="FF0000"/>
                </a:solidFill>
                <a:latin typeface="Times New Roman" pitchFamily="18" charset="0"/>
                <a:ea typeface="楷体_GB2312" pitchFamily="49" charset="-122"/>
              </a:rPr>
              <a:t>   </a:t>
            </a:r>
            <a:r>
              <a:rPr lang="zh-CN" altLang="en-US" b="1">
                <a:solidFill>
                  <a:srgbClr val="FF0000"/>
                </a:solidFill>
                <a:latin typeface="Times New Roman" pitchFamily="18" charset="0"/>
                <a:ea typeface="楷体_GB2312" pitchFamily="49" charset="-122"/>
              </a:rPr>
              <a:t>考点：冯诺依曼思想的基本概念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2">
                                            <p:txEl>
                                              <p:pRg st="6" end="6"/>
                                            </p:txEl>
                                          </p:spTgt>
                                        </p:tgtEl>
                                        <p:attrNameLst>
                                          <p:attrName>style.visibility</p:attrName>
                                        </p:attrNameLst>
                                      </p:cBhvr>
                                      <p:to>
                                        <p:strVal val="visible"/>
                                      </p:to>
                                    </p:set>
                                    <p:animEffect transition="in" filter="dissolve">
                                      <p:cBhvr>
                                        <p:cTn id="7" dur="500"/>
                                        <p:tgtEl>
                                          <p:spTgt spid="10242">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242">
                                            <p:txEl>
                                              <p:pRg st="7" end="7"/>
                                            </p:txEl>
                                          </p:spTgt>
                                        </p:tgtEl>
                                        <p:attrNameLst>
                                          <p:attrName>style.visibility</p:attrName>
                                        </p:attrNameLst>
                                      </p:cBhvr>
                                      <p:to>
                                        <p:strVal val="visible"/>
                                      </p:to>
                                    </p:set>
                                    <p:animEffect transition="in" filter="dissolve">
                                      <p:cBhvr>
                                        <p:cTn id="10" dur="500"/>
                                        <p:tgtEl>
                                          <p:spTgt spid="102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468313" y="1196975"/>
            <a:ext cx="8316912" cy="3168650"/>
          </a:xfrm>
        </p:spPr>
        <p:txBody>
          <a:bodyPr>
            <a:normAutofit lnSpcReduction="10000"/>
          </a:bodyPr>
          <a:lstStyle/>
          <a:p>
            <a:r>
              <a:rPr lang="en-US" altLang="zh-CN" b="1">
                <a:latin typeface="Times New Roman" pitchFamily="18" charset="0"/>
                <a:ea typeface="楷体_GB2312" pitchFamily="49" charset="-122"/>
              </a:rPr>
              <a:t>20.</a:t>
            </a:r>
            <a:r>
              <a:rPr lang="zh-CN" altLang="en-US" b="1">
                <a:latin typeface="Times New Roman" pitchFamily="18" charset="0"/>
                <a:ea typeface="楷体_GB2312" pitchFamily="49" charset="-122"/>
              </a:rPr>
              <a:t>假设某系统总线在一个总线周期中并行传输</a:t>
            </a:r>
            <a:r>
              <a:rPr lang="en-US" altLang="zh-CN" b="1">
                <a:latin typeface="Times New Roman" pitchFamily="18" charset="0"/>
                <a:ea typeface="楷体_GB2312" pitchFamily="49" charset="-122"/>
              </a:rPr>
              <a:t>4</a:t>
            </a:r>
            <a:r>
              <a:rPr lang="zh-CN" altLang="en-US" b="1">
                <a:latin typeface="Times New Roman" pitchFamily="18" charset="0"/>
                <a:ea typeface="楷体_GB2312" pitchFamily="49" charset="-122"/>
              </a:rPr>
              <a:t>字节信息，一个总线周期占用</a:t>
            </a:r>
            <a:r>
              <a:rPr lang="en-US" altLang="zh-CN" b="1">
                <a:latin typeface="Times New Roman" pitchFamily="18" charset="0"/>
                <a:ea typeface="楷体_GB2312" pitchFamily="49" charset="-122"/>
              </a:rPr>
              <a:t>2</a:t>
            </a:r>
            <a:r>
              <a:rPr lang="zh-CN" altLang="en-US" b="1">
                <a:latin typeface="Times New Roman" pitchFamily="18" charset="0"/>
                <a:ea typeface="楷体_GB2312" pitchFamily="49" charset="-122"/>
              </a:rPr>
              <a:t>个时钟周期，总线时钟频率为</a:t>
            </a:r>
            <a:r>
              <a:rPr lang="en-US" altLang="zh-CN" b="1">
                <a:latin typeface="Times New Roman" pitchFamily="18" charset="0"/>
                <a:ea typeface="楷体_GB2312" pitchFamily="49" charset="-122"/>
              </a:rPr>
              <a:t>10MHz</a:t>
            </a:r>
            <a:r>
              <a:rPr lang="zh-CN" altLang="en-US" b="1">
                <a:latin typeface="Times New Roman" pitchFamily="18" charset="0"/>
                <a:ea typeface="楷体_GB2312" pitchFamily="49" charset="-122"/>
              </a:rPr>
              <a:t>，则总线带宽是</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A.10MB/s    B.20MB/s</a:t>
            </a:r>
          </a:p>
          <a:p>
            <a:pPr>
              <a:buFont typeface="Wingdings" pitchFamily="2" charset="2"/>
              <a:buNone/>
            </a:pPr>
            <a:r>
              <a:rPr lang="en-US" altLang="zh-CN" b="1">
                <a:latin typeface="Times New Roman" pitchFamily="18" charset="0"/>
                <a:ea typeface="楷体_GB2312" pitchFamily="49" charset="-122"/>
              </a:rPr>
              <a:t>    C.40MB/s    D.80MB/s</a:t>
            </a:r>
          </a:p>
        </p:txBody>
      </p:sp>
      <p:sp>
        <p:nvSpPr>
          <p:cNvPr id="19459" name="Rectangle 3"/>
          <p:cNvSpPr>
            <a:spLocks noChangeArrowheads="1"/>
          </p:cNvSpPr>
          <p:nvPr/>
        </p:nvSpPr>
        <p:spPr bwMode="auto">
          <a:xfrm>
            <a:off x="900113" y="4076700"/>
            <a:ext cx="46815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latin typeface="Times New Roman" pitchFamily="18" charset="0"/>
                <a:ea typeface="楷体_GB2312" pitchFamily="49" charset="-122"/>
              </a:rPr>
              <a:t>答案：</a:t>
            </a:r>
            <a:r>
              <a:rPr lang="en-US" altLang="zh-CN" sz="2800" b="1">
                <a:solidFill>
                  <a:srgbClr val="FF0000"/>
                </a:solidFill>
                <a:latin typeface="Times New Roman" pitchFamily="18" charset="0"/>
                <a:ea typeface="楷体_GB2312" pitchFamily="49" charset="-122"/>
              </a:rPr>
              <a:t>B</a:t>
            </a:r>
          </a:p>
          <a:p>
            <a:r>
              <a:rPr lang="zh-CN" altLang="en-US" sz="2800" b="1">
                <a:solidFill>
                  <a:srgbClr val="FF0000"/>
                </a:solidFill>
                <a:latin typeface="Times New Roman" pitchFamily="18" charset="0"/>
                <a:ea typeface="楷体_GB2312" pitchFamily="49" charset="-122"/>
              </a:rPr>
              <a:t>考点：总线带宽的计算</a:t>
            </a:r>
            <a:r>
              <a:rPr lang="zh-CN" altLang="en-US" sz="2800" b="1">
                <a:solidFill>
                  <a:srgbClr val="00264C"/>
                </a:solidFill>
                <a:latin typeface="黑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dissolve">
                                      <p:cBhvr>
                                        <p:cTn id="7"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250825" y="260648"/>
            <a:ext cx="8713788" cy="3168650"/>
          </a:xfrm>
        </p:spPr>
        <p:txBody>
          <a:bodyPr/>
          <a:lstStyle/>
          <a:p>
            <a:r>
              <a:rPr lang="en-US" altLang="zh-CN" b="1" dirty="0">
                <a:latin typeface="Times New Roman" pitchFamily="18" charset="0"/>
                <a:ea typeface="楷体_GB2312" pitchFamily="49" charset="-122"/>
              </a:rPr>
              <a:t>21.</a:t>
            </a:r>
            <a:r>
              <a:rPr lang="zh-CN" altLang="en-US" b="1" dirty="0">
                <a:latin typeface="Times New Roman" pitchFamily="18" charset="0"/>
                <a:ea typeface="楷体_GB2312" pitchFamily="49" charset="-122"/>
              </a:rPr>
              <a:t>假设某计算机的存储系统由</a:t>
            </a:r>
            <a:r>
              <a:rPr lang="en-US" altLang="zh-CN" b="1" dirty="0">
                <a:latin typeface="Times New Roman" pitchFamily="18" charset="0"/>
                <a:ea typeface="楷体_GB2312" pitchFamily="49" charset="-122"/>
              </a:rPr>
              <a:t>Cache</a:t>
            </a:r>
            <a:r>
              <a:rPr lang="zh-CN" altLang="en-US" b="1" dirty="0">
                <a:latin typeface="Times New Roman" pitchFamily="18" charset="0"/>
                <a:ea typeface="楷体_GB2312" pitchFamily="49" charset="-122"/>
              </a:rPr>
              <a:t>和主存组成。某程序执行过程中访存</a:t>
            </a:r>
            <a:r>
              <a:rPr lang="en-US" altLang="zh-CN" b="1" dirty="0">
                <a:latin typeface="Times New Roman" pitchFamily="18" charset="0"/>
                <a:ea typeface="楷体_GB2312" pitchFamily="49" charset="-122"/>
              </a:rPr>
              <a:t>1000</a:t>
            </a:r>
            <a:r>
              <a:rPr lang="zh-CN" altLang="en-US" b="1" dirty="0">
                <a:latin typeface="Times New Roman" pitchFamily="18" charset="0"/>
                <a:ea typeface="楷体_GB2312" pitchFamily="49" charset="-122"/>
              </a:rPr>
              <a:t>次，其中访问</a:t>
            </a:r>
            <a:r>
              <a:rPr lang="en-US" altLang="zh-CN" b="1" dirty="0">
                <a:latin typeface="Times New Roman" pitchFamily="18" charset="0"/>
                <a:ea typeface="楷体_GB2312" pitchFamily="49" charset="-122"/>
              </a:rPr>
              <a:t>Cache</a:t>
            </a:r>
            <a:r>
              <a:rPr lang="zh-CN" altLang="en-US" b="1" dirty="0">
                <a:latin typeface="Times New Roman" pitchFamily="18" charset="0"/>
                <a:ea typeface="楷体_GB2312" pitchFamily="49" charset="-122"/>
              </a:rPr>
              <a:t>缺失（未命中）</a:t>
            </a:r>
            <a:r>
              <a:rPr lang="en-US" altLang="zh-CN" b="1" dirty="0">
                <a:latin typeface="Times New Roman" pitchFamily="18" charset="0"/>
                <a:ea typeface="楷体_GB2312" pitchFamily="49" charset="-122"/>
              </a:rPr>
              <a:t>50</a:t>
            </a:r>
            <a:r>
              <a:rPr lang="zh-CN" altLang="en-US" b="1" dirty="0">
                <a:latin typeface="Times New Roman" pitchFamily="18" charset="0"/>
                <a:ea typeface="楷体_GB2312" pitchFamily="49" charset="-122"/>
              </a:rPr>
              <a:t>次，则</a:t>
            </a:r>
            <a:r>
              <a:rPr lang="en-US" altLang="zh-CN" b="1" dirty="0">
                <a:latin typeface="Times New Roman" pitchFamily="18" charset="0"/>
                <a:ea typeface="楷体_GB2312" pitchFamily="49" charset="-122"/>
              </a:rPr>
              <a:t>Cache</a:t>
            </a:r>
            <a:r>
              <a:rPr lang="zh-CN" altLang="en-US" b="1" dirty="0">
                <a:latin typeface="Times New Roman" pitchFamily="18" charset="0"/>
                <a:ea typeface="楷体_GB2312" pitchFamily="49" charset="-122"/>
              </a:rPr>
              <a:t>的命中率是</a:t>
            </a:r>
          </a:p>
          <a:p>
            <a:pPr>
              <a:buFont typeface="Wingdings" pitchFamily="2" charset="2"/>
              <a:buNone/>
            </a:pPr>
            <a:r>
              <a:rPr lang="zh-CN" altLang="en-US" b="1" dirty="0">
                <a:latin typeface="Times New Roman" pitchFamily="18" charset="0"/>
                <a:ea typeface="楷体_GB2312" pitchFamily="49" charset="-122"/>
              </a:rPr>
              <a:t>      </a:t>
            </a:r>
            <a:r>
              <a:rPr lang="en-US" altLang="zh-CN" b="1" dirty="0">
                <a:latin typeface="Times New Roman" pitchFamily="18" charset="0"/>
                <a:ea typeface="楷体_GB2312" pitchFamily="49" charset="-122"/>
              </a:rPr>
              <a:t>A.5%        B.9.59%   C. 50%    D. 95%</a:t>
            </a:r>
          </a:p>
        </p:txBody>
      </p:sp>
      <p:sp>
        <p:nvSpPr>
          <p:cNvPr id="20483" name="Rectangle 3"/>
          <p:cNvSpPr>
            <a:spLocks noChangeArrowheads="1"/>
          </p:cNvSpPr>
          <p:nvPr/>
        </p:nvSpPr>
        <p:spPr bwMode="auto">
          <a:xfrm>
            <a:off x="684213" y="2924944"/>
            <a:ext cx="741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00"/>
                </a:solidFill>
                <a:latin typeface="Times New Roman" pitchFamily="18" charset="0"/>
                <a:ea typeface="楷体_GB2312" pitchFamily="49" charset="-122"/>
              </a:rPr>
              <a:t>答案：</a:t>
            </a:r>
            <a:r>
              <a:rPr lang="en-US" altLang="zh-CN" sz="2800" b="1" dirty="0">
                <a:solidFill>
                  <a:srgbClr val="FF0000"/>
                </a:solidFill>
                <a:latin typeface="Times New Roman" pitchFamily="18" charset="0"/>
                <a:ea typeface="楷体_GB2312" pitchFamily="49" charset="-122"/>
              </a:rPr>
              <a:t>D</a:t>
            </a:r>
          </a:p>
          <a:p>
            <a:r>
              <a:rPr lang="zh-CN" altLang="en-US" sz="2800" b="1" dirty="0">
                <a:solidFill>
                  <a:srgbClr val="FF0000"/>
                </a:solidFill>
                <a:latin typeface="Times New Roman" pitchFamily="18" charset="0"/>
                <a:ea typeface="楷体_GB2312" pitchFamily="49" charset="-122"/>
              </a:rPr>
              <a:t>考点：</a:t>
            </a:r>
            <a:r>
              <a:rPr lang="en-US" altLang="zh-CN" sz="2800" b="1" dirty="0">
                <a:solidFill>
                  <a:srgbClr val="FF0000"/>
                </a:solidFill>
                <a:latin typeface="Times New Roman" pitchFamily="18" charset="0"/>
                <a:ea typeface="楷体_GB2312" pitchFamily="49" charset="-122"/>
              </a:rPr>
              <a:t>Cache</a:t>
            </a:r>
            <a:r>
              <a:rPr lang="zh-CN" altLang="en-US" sz="2800" b="1" dirty="0">
                <a:solidFill>
                  <a:srgbClr val="FF0000"/>
                </a:solidFill>
                <a:latin typeface="Times New Roman" pitchFamily="18" charset="0"/>
                <a:ea typeface="楷体_GB2312" pitchFamily="49" charset="-122"/>
              </a:rPr>
              <a:t>命中率的计算</a:t>
            </a:r>
            <a:r>
              <a:rPr lang="zh-CN" altLang="en-US" sz="2800" b="1" dirty="0">
                <a:solidFill>
                  <a:srgbClr val="00264C"/>
                </a:solidFill>
                <a:latin typeface="黑体" pitchFamily="2" charset="-122"/>
              </a:rPr>
              <a:t> </a:t>
            </a:r>
          </a:p>
        </p:txBody>
      </p:sp>
      <p:sp>
        <p:nvSpPr>
          <p:cNvPr id="20484" name="Rectangle 4"/>
          <p:cNvSpPr>
            <a:spLocks noChangeArrowheads="1"/>
          </p:cNvSpPr>
          <p:nvPr/>
        </p:nvSpPr>
        <p:spPr bwMode="auto">
          <a:xfrm>
            <a:off x="323850" y="3933602"/>
            <a:ext cx="8316913"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1"/>
              </a:buClr>
              <a:buSzPct val="65000"/>
              <a:buFont typeface="Wingdings" pitchFamily="2" charset="2"/>
              <a:buChar char="n"/>
            </a:pPr>
            <a:r>
              <a:rPr lang="en-US" altLang="zh-CN" sz="2800" b="1" dirty="0">
                <a:latin typeface="Times New Roman" pitchFamily="18" charset="0"/>
                <a:ea typeface="楷体_GB2312" pitchFamily="49" charset="-122"/>
              </a:rPr>
              <a:t>22. </a:t>
            </a:r>
            <a:r>
              <a:rPr lang="zh-CN" altLang="en-US" sz="2800" b="1" dirty="0">
                <a:latin typeface="Times New Roman" pitchFamily="18" charset="0"/>
                <a:ea typeface="楷体_GB2312" pitchFamily="49" charset="-122"/>
              </a:rPr>
              <a:t>下列选项中，能引起外部中断的事件是</a:t>
            </a:r>
          </a:p>
          <a:p>
            <a:pPr marL="342900" indent="-342900">
              <a:spcBef>
                <a:spcPct val="20000"/>
              </a:spcBef>
              <a:buClr>
                <a:schemeClr val="accent1"/>
              </a:buClr>
              <a:buSzPct val="65000"/>
              <a:buFont typeface="Wingdings" pitchFamily="2" charset="2"/>
              <a:buNone/>
            </a:pPr>
            <a:r>
              <a:rPr lang="zh-CN" altLang="en-US" sz="2800" b="1" dirty="0">
                <a:latin typeface="Times New Roman" pitchFamily="18" charset="0"/>
                <a:ea typeface="楷体_GB2312" pitchFamily="49" charset="-122"/>
              </a:rPr>
              <a:t>         </a:t>
            </a:r>
            <a:r>
              <a:rPr lang="en-US" altLang="zh-CN" sz="2800" b="1" dirty="0">
                <a:latin typeface="Times New Roman" pitchFamily="18" charset="0"/>
                <a:ea typeface="楷体_GB2312" pitchFamily="49" charset="-122"/>
              </a:rPr>
              <a:t>A. </a:t>
            </a:r>
            <a:r>
              <a:rPr lang="zh-CN" altLang="en-US" sz="2800" b="1" dirty="0">
                <a:latin typeface="Times New Roman" pitchFamily="18" charset="0"/>
                <a:ea typeface="楷体_GB2312" pitchFamily="49" charset="-122"/>
              </a:rPr>
              <a:t>键盘输入                </a:t>
            </a:r>
            <a:r>
              <a:rPr lang="en-US" altLang="zh-CN" sz="2800" b="1" dirty="0">
                <a:latin typeface="Times New Roman" pitchFamily="18" charset="0"/>
                <a:ea typeface="楷体_GB2312" pitchFamily="49" charset="-122"/>
              </a:rPr>
              <a:t>B. </a:t>
            </a:r>
            <a:r>
              <a:rPr lang="zh-CN" altLang="en-US" sz="2800" b="1" dirty="0">
                <a:latin typeface="Times New Roman" pitchFamily="18" charset="0"/>
                <a:ea typeface="楷体_GB2312" pitchFamily="49" charset="-122"/>
              </a:rPr>
              <a:t>除数为</a:t>
            </a:r>
            <a:r>
              <a:rPr lang="en-US" altLang="zh-CN" sz="2800" b="1" dirty="0">
                <a:latin typeface="Times New Roman" pitchFamily="18" charset="0"/>
                <a:ea typeface="楷体_GB2312" pitchFamily="49" charset="-122"/>
              </a:rPr>
              <a:t>0   </a:t>
            </a:r>
          </a:p>
          <a:p>
            <a:pPr marL="342900" indent="-342900">
              <a:spcBef>
                <a:spcPct val="20000"/>
              </a:spcBef>
              <a:buClr>
                <a:schemeClr val="accent1"/>
              </a:buClr>
              <a:buSzPct val="65000"/>
              <a:buFont typeface="Wingdings" pitchFamily="2" charset="2"/>
              <a:buNone/>
            </a:pPr>
            <a:r>
              <a:rPr lang="en-US" altLang="zh-CN" sz="2800" b="1" dirty="0">
                <a:latin typeface="Times New Roman" pitchFamily="18" charset="0"/>
                <a:ea typeface="楷体_GB2312" pitchFamily="49" charset="-122"/>
              </a:rPr>
              <a:t>         C. </a:t>
            </a:r>
            <a:r>
              <a:rPr lang="zh-CN" altLang="en-US" sz="2800" b="1" dirty="0">
                <a:latin typeface="Times New Roman" pitchFamily="18" charset="0"/>
                <a:ea typeface="楷体_GB2312" pitchFamily="49" charset="-122"/>
              </a:rPr>
              <a:t>浮点运算下溢出    </a:t>
            </a:r>
            <a:r>
              <a:rPr lang="en-US" altLang="zh-CN" sz="2800" b="1" dirty="0">
                <a:latin typeface="Times New Roman" pitchFamily="18" charset="0"/>
                <a:ea typeface="楷体_GB2312" pitchFamily="49" charset="-122"/>
              </a:rPr>
              <a:t>D. </a:t>
            </a:r>
            <a:r>
              <a:rPr lang="zh-CN" altLang="en-US" sz="2800" b="1" dirty="0">
                <a:latin typeface="Times New Roman" pitchFamily="18" charset="0"/>
                <a:ea typeface="楷体_GB2312" pitchFamily="49" charset="-122"/>
              </a:rPr>
              <a:t>访存缺页</a:t>
            </a:r>
          </a:p>
        </p:txBody>
      </p:sp>
      <p:sp>
        <p:nvSpPr>
          <p:cNvPr id="20485" name="Rectangle 5"/>
          <p:cNvSpPr>
            <a:spLocks noChangeArrowheads="1"/>
          </p:cNvSpPr>
          <p:nvPr/>
        </p:nvSpPr>
        <p:spPr bwMode="auto">
          <a:xfrm>
            <a:off x="755650" y="5579194"/>
            <a:ext cx="64087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00"/>
                </a:solidFill>
                <a:latin typeface="Times New Roman" pitchFamily="18" charset="0"/>
                <a:ea typeface="楷体_GB2312" pitchFamily="49" charset="-122"/>
              </a:rPr>
              <a:t>答案：</a:t>
            </a:r>
            <a:r>
              <a:rPr lang="en-US" altLang="zh-CN" sz="2800" b="1" dirty="0">
                <a:solidFill>
                  <a:srgbClr val="FF0000"/>
                </a:solidFill>
                <a:latin typeface="Times New Roman" pitchFamily="18" charset="0"/>
                <a:ea typeface="楷体_GB2312" pitchFamily="49" charset="-122"/>
              </a:rPr>
              <a:t>A</a:t>
            </a:r>
          </a:p>
          <a:p>
            <a:r>
              <a:rPr lang="zh-CN" altLang="en-US" sz="2800" b="1" dirty="0">
                <a:solidFill>
                  <a:srgbClr val="FF0000"/>
                </a:solidFill>
                <a:latin typeface="Times New Roman" pitchFamily="18" charset="0"/>
                <a:ea typeface="楷体_GB2312" pitchFamily="49" charset="-122"/>
              </a:rPr>
              <a:t>考点：内部中断和外部中断的区别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dissolve">
                                      <p:cBhvr>
                                        <p:cTn id="7" dur="500"/>
                                        <p:tgtEl>
                                          <p:spTgt spid="20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dissolve">
                                      <p:cBhvr>
                                        <p:cTn id="12"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5288" y="188913"/>
            <a:ext cx="6624637" cy="644525"/>
          </a:xfrm>
        </p:spPr>
        <p:txBody>
          <a:bodyPr>
            <a:normAutofit fontScale="90000"/>
          </a:bodyPr>
          <a:lstStyle/>
          <a:p>
            <a:pPr algn="l"/>
            <a:r>
              <a:rPr lang="zh-CN" altLang="en-US" sz="3800" b="1" dirty="0"/>
              <a:t>二、综合应用题 </a:t>
            </a:r>
          </a:p>
        </p:txBody>
      </p:sp>
      <p:sp>
        <p:nvSpPr>
          <p:cNvPr id="22531" name="Rectangle 3"/>
          <p:cNvSpPr>
            <a:spLocks noGrp="1" noChangeArrowheads="1"/>
          </p:cNvSpPr>
          <p:nvPr>
            <p:ph idx="1"/>
          </p:nvPr>
        </p:nvSpPr>
        <p:spPr>
          <a:xfrm>
            <a:off x="323850" y="765175"/>
            <a:ext cx="8569325" cy="5976938"/>
          </a:xfrm>
        </p:spPr>
        <p:txBody>
          <a:bodyPr/>
          <a:lstStyle/>
          <a:p>
            <a:pPr marL="88900" indent="-88900">
              <a:buFont typeface="Wingdings" pitchFamily="2" charset="2"/>
              <a:buNone/>
            </a:pPr>
            <a:r>
              <a:rPr lang="en-US" altLang="zh-CN" sz="2000" b="1">
                <a:latin typeface="Times New Roman" pitchFamily="18" charset="0"/>
                <a:ea typeface="楷体_GB2312" pitchFamily="49" charset="-122"/>
              </a:rPr>
              <a:t> </a:t>
            </a:r>
            <a:r>
              <a:rPr lang="en-US" altLang="zh-CN" sz="2200" b="1">
                <a:latin typeface="Times New Roman" pitchFamily="18" charset="0"/>
                <a:ea typeface="楷体_GB2312" pitchFamily="49" charset="-122"/>
              </a:rPr>
              <a:t>43. (8</a:t>
            </a:r>
            <a:r>
              <a:rPr lang="zh-CN" altLang="en-US" sz="2200" b="1">
                <a:latin typeface="Times New Roman" pitchFamily="18" charset="0"/>
                <a:ea typeface="楷体_GB2312" pitchFamily="49" charset="-122"/>
              </a:rPr>
              <a:t>分</a:t>
            </a:r>
            <a:r>
              <a:rPr lang="en-US" altLang="zh-CN" sz="2200" b="1">
                <a:latin typeface="Times New Roman" pitchFamily="18" charset="0"/>
                <a:ea typeface="楷体_GB2312" pitchFamily="49" charset="-122"/>
              </a:rPr>
              <a:t>)</a:t>
            </a:r>
            <a:r>
              <a:rPr lang="zh-CN" altLang="en-US" sz="2200" b="1">
                <a:latin typeface="Times New Roman" pitchFamily="18" charset="0"/>
                <a:ea typeface="楷体_GB2312" pitchFamily="49" charset="-122"/>
              </a:rPr>
              <a:t>某计算机的</a:t>
            </a:r>
            <a:r>
              <a:rPr lang="en-US" altLang="zh-CN" sz="2200" b="1">
                <a:latin typeface="Times New Roman" pitchFamily="18" charset="0"/>
                <a:ea typeface="楷体_GB2312" pitchFamily="49" charset="-122"/>
              </a:rPr>
              <a:t>CPU</a:t>
            </a:r>
            <a:r>
              <a:rPr lang="zh-CN" altLang="en-US" sz="2200" b="1">
                <a:latin typeface="Times New Roman" pitchFamily="18" charset="0"/>
                <a:ea typeface="楷体_GB2312" pitchFamily="49" charset="-122"/>
              </a:rPr>
              <a:t>主频为</a:t>
            </a:r>
            <a:r>
              <a:rPr lang="en-US" altLang="zh-CN" sz="2200" b="1">
                <a:latin typeface="Times New Roman" pitchFamily="18" charset="0"/>
                <a:ea typeface="楷体_GB2312" pitchFamily="49" charset="-122"/>
              </a:rPr>
              <a:t>500MHz</a:t>
            </a:r>
            <a:r>
              <a:rPr lang="zh-CN" altLang="en-US" sz="2200" b="1">
                <a:latin typeface="Times New Roman" pitchFamily="18" charset="0"/>
                <a:ea typeface="楷体_GB2312" pitchFamily="49" charset="-122"/>
              </a:rPr>
              <a:t>，</a:t>
            </a:r>
            <a:r>
              <a:rPr lang="en-US" altLang="zh-CN" sz="2200" b="1">
                <a:latin typeface="Times New Roman" pitchFamily="18" charset="0"/>
                <a:ea typeface="楷体_GB2312" pitchFamily="49" charset="-122"/>
              </a:rPr>
              <a:t>CPI</a:t>
            </a:r>
            <a:r>
              <a:rPr lang="zh-CN" altLang="en-US" sz="2200" b="1">
                <a:latin typeface="Times New Roman" pitchFamily="18" charset="0"/>
                <a:ea typeface="楷体_GB2312" pitchFamily="49" charset="-122"/>
              </a:rPr>
              <a:t>为</a:t>
            </a:r>
            <a:r>
              <a:rPr lang="en-US" altLang="zh-CN" sz="2200" b="1">
                <a:latin typeface="Times New Roman" pitchFamily="18" charset="0"/>
                <a:ea typeface="楷体_GB2312" pitchFamily="49" charset="-122"/>
              </a:rPr>
              <a:t>5</a:t>
            </a:r>
            <a:r>
              <a:rPr lang="zh-CN" altLang="en-US" sz="2200" b="1">
                <a:latin typeface="Times New Roman" pitchFamily="18" charset="0"/>
                <a:ea typeface="楷体_GB2312" pitchFamily="49" charset="-122"/>
              </a:rPr>
              <a:t>（即执行每条指令平均需</a:t>
            </a:r>
            <a:r>
              <a:rPr lang="en-US" altLang="zh-CN" sz="2200" b="1">
                <a:latin typeface="Times New Roman" pitchFamily="18" charset="0"/>
                <a:ea typeface="楷体_GB2312" pitchFamily="49" charset="-122"/>
              </a:rPr>
              <a:t>5</a:t>
            </a:r>
            <a:r>
              <a:rPr lang="zh-CN" altLang="en-US" sz="2200" b="1">
                <a:latin typeface="Times New Roman" pitchFamily="18" charset="0"/>
                <a:ea typeface="楷体_GB2312" pitchFamily="49" charset="-122"/>
              </a:rPr>
              <a:t>个时钟周期）。假设某外设的数据传输率为</a:t>
            </a:r>
            <a:r>
              <a:rPr lang="en-US" altLang="zh-CN" sz="2200" b="1">
                <a:latin typeface="Times New Roman" pitchFamily="18" charset="0"/>
                <a:ea typeface="楷体_GB2312" pitchFamily="49" charset="-122"/>
              </a:rPr>
              <a:t>0.5MB/s</a:t>
            </a:r>
            <a:r>
              <a:rPr lang="zh-CN" altLang="en-US" sz="2200" b="1">
                <a:latin typeface="Times New Roman" pitchFamily="18" charset="0"/>
                <a:ea typeface="楷体_GB2312" pitchFamily="49" charset="-122"/>
              </a:rPr>
              <a:t>，采用中断方式与主机进行数据传送，以</a:t>
            </a:r>
            <a:r>
              <a:rPr lang="en-US" altLang="zh-CN" sz="2200" b="1">
                <a:latin typeface="Times New Roman" pitchFamily="18" charset="0"/>
                <a:ea typeface="楷体_GB2312" pitchFamily="49" charset="-122"/>
              </a:rPr>
              <a:t>32</a:t>
            </a:r>
            <a:r>
              <a:rPr lang="zh-CN" altLang="en-US" sz="2200" b="1">
                <a:latin typeface="Times New Roman" pitchFamily="18" charset="0"/>
                <a:ea typeface="楷体_GB2312" pitchFamily="49" charset="-122"/>
              </a:rPr>
              <a:t>位为传输单位，对应的中断服务程序包含</a:t>
            </a:r>
            <a:r>
              <a:rPr lang="en-US" altLang="zh-CN" sz="2200" b="1">
                <a:latin typeface="Times New Roman" pitchFamily="18" charset="0"/>
                <a:ea typeface="楷体_GB2312" pitchFamily="49" charset="-122"/>
              </a:rPr>
              <a:t>18</a:t>
            </a:r>
            <a:r>
              <a:rPr lang="zh-CN" altLang="en-US" sz="2200" b="1">
                <a:latin typeface="Times New Roman" pitchFamily="18" charset="0"/>
                <a:ea typeface="楷体_GB2312" pitchFamily="49" charset="-122"/>
              </a:rPr>
              <a:t>条指令，中断服务的其他开销相当于</a:t>
            </a:r>
            <a:r>
              <a:rPr lang="en-US" altLang="zh-CN" sz="2200" b="1">
                <a:latin typeface="Times New Roman" pitchFamily="18" charset="0"/>
                <a:ea typeface="楷体_GB2312" pitchFamily="49" charset="-122"/>
              </a:rPr>
              <a:t>2</a:t>
            </a:r>
            <a:r>
              <a:rPr lang="zh-CN" altLang="en-US" sz="2200" b="1">
                <a:latin typeface="Times New Roman" pitchFamily="18" charset="0"/>
                <a:ea typeface="楷体_GB2312" pitchFamily="49" charset="-122"/>
              </a:rPr>
              <a:t>条指令的执行时间。请回答下列问题，要求给出计算过程。</a:t>
            </a:r>
          </a:p>
          <a:p>
            <a:pPr marL="88900" indent="-88900">
              <a:buFont typeface="Wingdings" pitchFamily="2" charset="2"/>
              <a:buNone/>
            </a:pPr>
            <a:r>
              <a:rPr lang="zh-CN" altLang="en-US" sz="2200" b="1">
                <a:latin typeface="Times New Roman" pitchFamily="18" charset="0"/>
                <a:ea typeface="楷体_GB2312" pitchFamily="49" charset="-122"/>
              </a:rPr>
              <a:t>（</a:t>
            </a:r>
            <a:r>
              <a:rPr lang="en-US" altLang="zh-CN" sz="2200" b="1">
                <a:latin typeface="Times New Roman" pitchFamily="18" charset="0"/>
                <a:ea typeface="楷体_GB2312" pitchFamily="49" charset="-122"/>
              </a:rPr>
              <a:t>1</a:t>
            </a:r>
            <a:r>
              <a:rPr lang="zh-CN" altLang="en-US" sz="2200" b="1">
                <a:latin typeface="Times New Roman" pitchFamily="18" charset="0"/>
                <a:ea typeface="楷体_GB2312" pitchFamily="49" charset="-122"/>
              </a:rPr>
              <a:t>）在中断方式下，</a:t>
            </a:r>
            <a:r>
              <a:rPr lang="en-US" altLang="zh-CN" sz="2200" b="1">
                <a:latin typeface="Times New Roman" pitchFamily="18" charset="0"/>
                <a:ea typeface="楷体_GB2312" pitchFamily="49" charset="-122"/>
              </a:rPr>
              <a:t>CPU</a:t>
            </a:r>
            <a:r>
              <a:rPr lang="zh-CN" altLang="en-US" sz="2200" b="1">
                <a:latin typeface="Times New Roman" pitchFamily="18" charset="0"/>
                <a:ea typeface="楷体_GB2312" pitchFamily="49" charset="-122"/>
              </a:rPr>
              <a:t>用于该外设</a:t>
            </a:r>
            <a:r>
              <a:rPr lang="en-US" altLang="zh-CN" sz="2200" b="1">
                <a:latin typeface="Times New Roman" pitchFamily="18" charset="0"/>
                <a:ea typeface="楷体_GB2312" pitchFamily="49" charset="-122"/>
              </a:rPr>
              <a:t>I/O</a:t>
            </a:r>
            <a:r>
              <a:rPr lang="zh-CN" altLang="en-US" sz="2200" b="1">
                <a:latin typeface="Times New Roman" pitchFamily="18" charset="0"/>
                <a:ea typeface="楷体_GB2312" pitchFamily="49" charset="-122"/>
              </a:rPr>
              <a:t>的时间占整个</a:t>
            </a:r>
            <a:r>
              <a:rPr lang="en-US" altLang="zh-CN" sz="2200" b="1">
                <a:latin typeface="Times New Roman" pitchFamily="18" charset="0"/>
                <a:ea typeface="楷体_GB2312" pitchFamily="49" charset="-122"/>
              </a:rPr>
              <a:t>CPU</a:t>
            </a:r>
            <a:r>
              <a:rPr lang="zh-CN" altLang="en-US" sz="2200" b="1">
                <a:latin typeface="Times New Roman" pitchFamily="18" charset="0"/>
                <a:ea typeface="楷体_GB2312" pitchFamily="49" charset="-122"/>
              </a:rPr>
              <a:t>时间的百分比是多少？</a:t>
            </a:r>
          </a:p>
          <a:p>
            <a:pPr marL="88900" indent="-88900"/>
            <a:r>
              <a:rPr lang="en-US" altLang="zh-CN" sz="2200" b="1">
                <a:latin typeface="Times New Roman" pitchFamily="18" charset="0"/>
                <a:ea typeface="楷体_GB2312" pitchFamily="49" charset="-122"/>
              </a:rPr>
              <a:t>(1) </a:t>
            </a:r>
            <a:r>
              <a:rPr lang="zh-CN" altLang="en-US" sz="2200" b="1">
                <a:latin typeface="Times New Roman" pitchFamily="18" charset="0"/>
                <a:ea typeface="楷体_GB2312" pitchFamily="49" charset="-122"/>
              </a:rPr>
              <a:t>在中断方式下，</a:t>
            </a:r>
            <a:r>
              <a:rPr lang="en-US" altLang="zh-CN" sz="2200" b="1">
                <a:latin typeface="Times New Roman" pitchFamily="18" charset="0"/>
                <a:ea typeface="楷体_GB2312" pitchFamily="49" charset="-122"/>
              </a:rPr>
              <a:t>CPU</a:t>
            </a:r>
            <a:r>
              <a:rPr lang="zh-CN" altLang="en-US" sz="2200" b="1">
                <a:latin typeface="Times New Roman" pitchFamily="18" charset="0"/>
                <a:ea typeface="楷体_GB2312" pitchFamily="49" charset="-122"/>
              </a:rPr>
              <a:t>每次用于数据传送的时钟周期数：       </a:t>
            </a:r>
          </a:p>
          <a:p>
            <a:pPr marL="88900" indent="-88900">
              <a:buFont typeface="Wingdings" pitchFamily="2" charset="2"/>
              <a:buNone/>
            </a:pPr>
            <a:r>
              <a:rPr lang="zh-CN" altLang="en-US" sz="2200" b="1">
                <a:latin typeface="Times New Roman" pitchFamily="18" charset="0"/>
                <a:ea typeface="楷体_GB2312" pitchFamily="49" charset="-122"/>
              </a:rPr>
              <a:t>             </a:t>
            </a:r>
            <a:r>
              <a:rPr lang="en-US" altLang="zh-CN" sz="2200" b="1">
                <a:latin typeface="Times New Roman" pitchFamily="18" charset="0"/>
                <a:ea typeface="楷体_GB2312" pitchFamily="49" charset="-122"/>
              </a:rPr>
              <a:t>5×18+5×2=100  (2</a:t>
            </a:r>
            <a:r>
              <a:rPr lang="zh-CN" altLang="en-US" sz="2200" b="1">
                <a:latin typeface="Times New Roman" pitchFamily="18" charset="0"/>
                <a:ea typeface="楷体_GB2312" pitchFamily="49" charset="-122"/>
              </a:rPr>
              <a:t>分</a:t>
            </a:r>
            <a:r>
              <a:rPr lang="en-US" altLang="zh-CN" sz="2200" b="1">
                <a:latin typeface="Times New Roman" pitchFamily="18" charset="0"/>
                <a:ea typeface="楷体_GB2312" pitchFamily="49" charset="-122"/>
              </a:rPr>
              <a:t>)</a:t>
            </a:r>
          </a:p>
          <a:p>
            <a:pPr marL="88900" indent="-88900">
              <a:buFont typeface="Wingdings" pitchFamily="2" charset="2"/>
              <a:buNone/>
            </a:pPr>
            <a:r>
              <a:rPr lang="en-US" altLang="zh-CN" sz="2200" b="1">
                <a:latin typeface="Times New Roman" pitchFamily="18" charset="0"/>
                <a:ea typeface="楷体_GB2312" pitchFamily="49" charset="-122"/>
              </a:rPr>
              <a:t>  </a:t>
            </a:r>
            <a:r>
              <a:rPr lang="zh-CN" altLang="en-US" sz="2200" b="1">
                <a:latin typeface="Times New Roman" pitchFamily="18" charset="0"/>
                <a:ea typeface="楷体_GB2312" pitchFamily="49" charset="-122"/>
              </a:rPr>
              <a:t>为达到</a:t>
            </a:r>
            <a:r>
              <a:rPr lang="en-US" altLang="zh-CN" sz="2200" b="1">
                <a:latin typeface="Times New Roman" pitchFamily="18" charset="0"/>
                <a:ea typeface="楷体_GB2312" pitchFamily="49" charset="-122"/>
              </a:rPr>
              <a:t>0.5MB/s</a:t>
            </a:r>
            <a:r>
              <a:rPr lang="zh-CN" altLang="en-US" sz="2200" b="1">
                <a:latin typeface="Times New Roman" pitchFamily="18" charset="0"/>
                <a:ea typeface="楷体_GB2312" pitchFamily="49" charset="-122"/>
              </a:rPr>
              <a:t>的数据传输速度，外设每秒申请中断次数：        </a:t>
            </a:r>
          </a:p>
          <a:p>
            <a:pPr marL="88900" indent="-88900">
              <a:buFont typeface="Wingdings" pitchFamily="2" charset="2"/>
              <a:buNone/>
            </a:pPr>
            <a:r>
              <a:rPr lang="zh-CN" altLang="en-US" sz="2200" b="1">
                <a:latin typeface="Times New Roman" pitchFamily="18" charset="0"/>
                <a:ea typeface="楷体_GB2312" pitchFamily="49" charset="-122"/>
              </a:rPr>
              <a:t>             </a:t>
            </a:r>
            <a:r>
              <a:rPr lang="en-US" altLang="zh-CN" sz="2200" b="1">
                <a:latin typeface="Times New Roman" pitchFamily="18" charset="0"/>
                <a:ea typeface="楷体_GB2312" pitchFamily="49" charset="-122"/>
              </a:rPr>
              <a:t>0.5M/(32/8)=125000 (1</a:t>
            </a:r>
            <a:r>
              <a:rPr lang="zh-CN" altLang="en-US" sz="2200" b="1">
                <a:latin typeface="Times New Roman" pitchFamily="18" charset="0"/>
                <a:ea typeface="楷体_GB2312" pitchFamily="49" charset="-122"/>
              </a:rPr>
              <a:t>分</a:t>
            </a:r>
            <a:r>
              <a:rPr lang="en-US" altLang="zh-CN" sz="2200" b="1">
                <a:latin typeface="Times New Roman" pitchFamily="18" charset="0"/>
                <a:ea typeface="楷体_GB2312" pitchFamily="49" charset="-122"/>
              </a:rPr>
              <a:t>)</a:t>
            </a:r>
          </a:p>
          <a:p>
            <a:pPr marL="88900" indent="-88900">
              <a:buFont typeface="Wingdings" pitchFamily="2" charset="2"/>
              <a:buNone/>
            </a:pPr>
            <a:r>
              <a:rPr lang="en-US" altLang="zh-CN" sz="2200" b="1">
                <a:latin typeface="Times New Roman" pitchFamily="18" charset="0"/>
                <a:ea typeface="楷体_GB2312" pitchFamily="49" charset="-122"/>
              </a:rPr>
              <a:t>  1</a:t>
            </a:r>
            <a:r>
              <a:rPr lang="zh-CN" altLang="en-US" sz="2200" b="1">
                <a:latin typeface="Times New Roman" pitchFamily="18" charset="0"/>
                <a:ea typeface="楷体_GB2312" pitchFamily="49" charset="-122"/>
              </a:rPr>
              <a:t>秒钟内用于中断的开销：</a:t>
            </a:r>
          </a:p>
          <a:p>
            <a:pPr marL="88900" indent="-88900">
              <a:buFont typeface="Wingdings" pitchFamily="2" charset="2"/>
              <a:buNone/>
            </a:pPr>
            <a:r>
              <a:rPr lang="zh-CN" altLang="en-US" sz="2200" b="1">
                <a:latin typeface="Times New Roman" pitchFamily="18" charset="0"/>
                <a:ea typeface="楷体_GB2312" pitchFamily="49" charset="-122"/>
              </a:rPr>
              <a:t>             </a:t>
            </a:r>
            <a:r>
              <a:rPr lang="en-US" altLang="zh-CN" sz="2200" b="1">
                <a:latin typeface="Times New Roman" pitchFamily="18" charset="0"/>
                <a:ea typeface="楷体_GB2312" pitchFamily="49" charset="-122"/>
              </a:rPr>
              <a:t>100×125000=12.5M</a:t>
            </a:r>
            <a:r>
              <a:rPr lang="zh-CN" altLang="en-US" sz="2200" b="1">
                <a:latin typeface="Times New Roman" pitchFamily="18" charset="0"/>
                <a:ea typeface="楷体_GB2312" pitchFamily="49" charset="-122"/>
              </a:rPr>
              <a:t>个时钟周期 </a:t>
            </a:r>
            <a:r>
              <a:rPr lang="en-US" altLang="zh-CN" sz="2200" b="1">
                <a:latin typeface="Times New Roman" pitchFamily="18" charset="0"/>
                <a:ea typeface="楷体_GB2312" pitchFamily="49" charset="-122"/>
              </a:rPr>
              <a:t>(1</a:t>
            </a:r>
            <a:r>
              <a:rPr lang="zh-CN" altLang="en-US" sz="2200" b="1">
                <a:latin typeface="Times New Roman" pitchFamily="18" charset="0"/>
                <a:ea typeface="楷体_GB2312" pitchFamily="49" charset="-122"/>
              </a:rPr>
              <a:t>分</a:t>
            </a:r>
            <a:r>
              <a:rPr lang="en-US" altLang="zh-CN" sz="2200" b="1">
                <a:latin typeface="Times New Roman" pitchFamily="18" charset="0"/>
                <a:ea typeface="楷体_GB2312" pitchFamily="49" charset="-122"/>
              </a:rPr>
              <a:t>)</a:t>
            </a:r>
          </a:p>
          <a:p>
            <a:pPr marL="88900" indent="-88900">
              <a:buFont typeface="Wingdings" pitchFamily="2" charset="2"/>
              <a:buNone/>
            </a:pPr>
            <a:r>
              <a:rPr lang="en-US" altLang="zh-CN" sz="2200" b="1">
                <a:latin typeface="Times New Roman" pitchFamily="18" charset="0"/>
                <a:ea typeface="楷体_GB2312" pitchFamily="49" charset="-122"/>
              </a:rPr>
              <a:t>  CPU</a:t>
            </a:r>
            <a:r>
              <a:rPr lang="zh-CN" altLang="en-US" sz="2200" b="1">
                <a:latin typeface="Times New Roman" pitchFamily="18" charset="0"/>
                <a:ea typeface="楷体_GB2312" pitchFamily="49" charset="-122"/>
              </a:rPr>
              <a:t>用于外设</a:t>
            </a:r>
            <a:r>
              <a:rPr lang="en-US" altLang="zh-CN" sz="2200" b="1">
                <a:latin typeface="Times New Roman" pitchFamily="18" charset="0"/>
                <a:ea typeface="楷体_GB2312" pitchFamily="49" charset="-122"/>
              </a:rPr>
              <a:t>I/O</a:t>
            </a:r>
            <a:r>
              <a:rPr lang="zh-CN" altLang="en-US" sz="2200" b="1">
                <a:latin typeface="Times New Roman" pitchFamily="18" charset="0"/>
                <a:ea typeface="楷体_GB2312" pitchFamily="49" charset="-122"/>
              </a:rPr>
              <a:t>的时间占整个</a:t>
            </a:r>
            <a:r>
              <a:rPr lang="en-US" altLang="zh-CN" sz="2200" b="1">
                <a:latin typeface="Times New Roman" pitchFamily="18" charset="0"/>
                <a:ea typeface="楷体_GB2312" pitchFamily="49" charset="-122"/>
              </a:rPr>
              <a:t>CPU</a:t>
            </a:r>
            <a:r>
              <a:rPr lang="zh-CN" altLang="en-US" sz="2200" b="1">
                <a:latin typeface="Times New Roman" pitchFamily="18" charset="0"/>
                <a:ea typeface="楷体_GB2312" pitchFamily="49" charset="-122"/>
              </a:rPr>
              <a:t>时间的百分比：</a:t>
            </a:r>
          </a:p>
          <a:p>
            <a:pPr marL="88900" indent="-88900">
              <a:buFont typeface="Wingdings" pitchFamily="2" charset="2"/>
              <a:buNone/>
            </a:pPr>
            <a:r>
              <a:rPr lang="zh-CN" altLang="en-US" sz="2200" b="1">
                <a:latin typeface="Times New Roman" pitchFamily="18" charset="0"/>
                <a:ea typeface="楷体_GB2312" pitchFamily="49" charset="-122"/>
              </a:rPr>
              <a:t>             </a:t>
            </a:r>
            <a:r>
              <a:rPr lang="en-US" altLang="zh-CN" sz="2200" b="1">
                <a:latin typeface="Times New Roman" pitchFamily="18" charset="0"/>
                <a:ea typeface="楷体_GB2312" pitchFamily="49" charset="-122"/>
              </a:rPr>
              <a:t>12.5M/500M=2.5% (1</a:t>
            </a:r>
            <a:r>
              <a:rPr lang="zh-CN" altLang="en-US" sz="2200" b="1">
                <a:latin typeface="Times New Roman" pitchFamily="18" charset="0"/>
                <a:ea typeface="楷体_GB2312" pitchFamily="49" charset="-122"/>
              </a:rPr>
              <a:t>分</a:t>
            </a:r>
            <a:r>
              <a:rPr lang="en-US" altLang="zh-CN" sz="2200" b="1">
                <a:latin typeface="Times New Roman"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Effect transition="in" filter="dissolve">
                                      <p:cBhvr>
                                        <p:cTn id="7" dur="500"/>
                                        <p:tgtEl>
                                          <p:spTgt spid="22531">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2531">
                                            <p:txEl>
                                              <p:pRg st="3" end="3"/>
                                            </p:txEl>
                                          </p:spTgt>
                                        </p:tgtEl>
                                        <p:attrNameLst>
                                          <p:attrName>style.visibility</p:attrName>
                                        </p:attrNameLst>
                                      </p:cBhvr>
                                      <p:to>
                                        <p:strVal val="visible"/>
                                      </p:to>
                                    </p:set>
                                    <p:animEffect transition="in" filter="dissolve">
                                      <p:cBhvr>
                                        <p:cTn id="10" dur="500"/>
                                        <p:tgtEl>
                                          <p:spTgt spid="2253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animEffect transition="in" filter="dissolve">
                                      <p:cBhvr>
                                        <p:cTn id="15" dur="500"/>
                                        <p:tgtEl>
                                          <p:spTgt spid="22531">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2531">
                                            <p:txEl>
                                              <p:pRg st="5" end="5"/>
                                            </p:txEl>
                                          </p:spTgt>
                                        </p:tgtEl>
                                        <p:attrNameLst>
                                          <p:attrName>style.visibility</p:attrName>
                                        </p:attrNameLst>
                                      </p:cBhvr>
                                      <p:to>
                                        <p:strVal val="visible"/>
                                      </p:to>
                                    </p:set>
                                    <p:animEffect transition="in" filter="dissolve">
                                      <p:cBhvr>
                                        <p:cTn id="18" dur="500"/>
                                        <p:tgtEl>
                                          <p:spTgt spid="22531">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animEffect transition="in" filter="dissolve">
                                      <p:cBhvr>
                                        <p:cTn id="23" dur="500"/>
                                        <p:tgtEl>
                                          <p:spTgt spid="22531">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2531">
                                            <p:txEl>
                                              <p:pRg st="7" end="7"/>
                                            </p:txEl>
                                          </p:spTgt>
                                        </p:tgtEl>
                                        <p:attrNameLst>
                                          <p:attrName>style.visibility</p:attrName>
                                        </p:attrNameLst>
                                      </p:cBhvr>
                                      <p:to>
                                        <p:strVal val="visible"/>
                                      </p:to>
                                    </p:set>
                                    <p:animEffect transition="in" filter="dissolve">
                                      <p:cBhvr>
                                        <p:cTn id="26" dur="500"/>
                                        <p:tgtEl>
                                          <p:spTgt spid="22531">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2531">
                                            <p:txEl>
                                              <p:pRg st="8" end="8"/>
                                            </p:txEl>
                                          </p:spTgt>
                                        </p:tgtEl>
                                        <p:attrNameLst>
                                          <p:attrName>style.visibility</p:attrName>
                                        </p:attrNameLst>
                                      </p:cBhvr>
                                      <p:to>
                                        <p:strVal val="visible"/>
                                      </p:to>
                                    </p:set>
                                    <p:animEffect transition="in" filter="dissolve">
                                      <p:cBhvr>
                                        <p:cTn id="31" dur="500"/>
                                        <p:tgtEl>
                                          <p:spTgt spid="22531">
                                            <p:txEl>
                                              <p:pRg st="8" end="8"/>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2531">
                                            <p:txEl>
                                              <p:pRg st="9" end="9"/>
                                            </p:txEl>
                                          </p:spTgt>
                                        </p:tgtEl>
                                        <p:attrNameLst>
                                          <p:attrName>style.visibility</p:attrName>
                                        </p:attrNameLst>
                                      </p:cBhvr>
                                      <p:to>
                                        <p:strVal val="visible"/>
                                      </p:to>
                                    </p:set>
                                    <p:animEffect transition="in" filter="dissolve">
                                      <p:cBhvr>
                                        <p:cTn id="34" dur="5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5288" y="188913"/>
            <a:ext cx="6624637" cy="644525"/>
          </a:xfrm>
        </p:spPr>
        <p:txBody>
          <a:bodyPr>
            <a:normAutofit fontScale="90000"/>
          </a:bodyPr>
          <a:lstStyle/>
          <a:p>
            <a:pPr algn="l"/>
            <a:r>
              <a:rPr lang="zh-CN" altLang="en-US" sz="3800" dirty="0"/>
              <a:t>二、综合应用题 </a:t>
            </a:r>
          </a:p>
        </p:txBody>
      </p:sp>
      <p:sp>
        <p:nvSpPr>
          <p:cNvPr id="23555" name="Rectangle 3"/>
          <p:cNvSpPr>
            <a:spLocks noGrp="1" noChangeArrowheads="1"/>
          </p:cNvSpPr>
          <p:nvPr>
            <p:ph idx="1"/>
          </p:nvPr>
        </p:nvSpPr>
        <p:spPr>
          <a:xfrm>
            <a:off x="250825" y="908050"/>
            <a:ext cx="8713788" cy="5761038"/>
          </a:xfrm>
        </p:spPr>
        <p:txBody>
          <a:bodyPr/>
          <a:lstStyle/>
          <a:p>
            <a:pPr marL="88900" indent="-88900">
              <a:buFont typeface="Wingdings" pitchFamily="2" charset="2"/>
              <a:buNone/>
            </a:pPr>
            <a:r>
              <a:rPr lang="zh-CN" altLang="en-US" sz="2200" b="1" dirty="0" smtClean="0">
                <a:latin typeface="Times New Roman" pitchFamily="18" charset="0"/>
                <a:ea typeface="楷体_GB2312" pitchFamily="49" charset="-122"/>
              </a:rPr>
              <a:t>（</a:t>
            </a:r>
            <a:r>
              <a:rPr lang="en-US" altLang="zh-CN" sz="2200" b="1" dirty="0">
                <a:latin typeface="Times New Roman" pitchFamily="18" charset="0"/>
                <a:ea typeface="楷体_GB2312" pitchFamily="49" charset="-122"/>
              </a:rPr>
              <a:t>2</a:t>
            </a:r>
            <a:r>
              <a:rPr lang="zh-CN" altLang="en-US" sz="2200" b="1" dirty="0">
                <a:latin typeface="Times New Roman" pitchFamily="18" charset="0"/>
                <a:ea typeface="楷体_GB2312" pitchFamily="49" charset="-122"/>
              </a:rPr>
              <a:t>）当该外设的数据传输率达到</a:t>
            </a:r>
            <a:r>
              <a:rPr lang="en-US" altLang="zh-CN" sz="2200" b="1" dirty="0">
                <a:latin typeface="Times New Roman" pitchFamily="18" charset="0"/>
                <a:ea typeface="楷体_GB2312" pitchFamily="49" charset="-122"/>
              </a:rPr>
              <a:t>5MB/s</a:t>
            </a:r>
            <a:r>
              <a:rPr lang="zh-CN" altLang="en-US" sz="2200" b="1" dirty="0">
                <a:latin typeface="Times New Roman" pitchFamily="18" charset="0"/>
                <a:ea typeface="楷体_GB2312" pitchFamily="49" charset="-122"/>
              </a:rPr>
              <a:t>时，改用</a:t>
            </a:r>
            <a:r>
              <a:rPr lang="en-US" altLang="zh-CN" sz="2200" b="1" dirty="0">
                <a:latin typeface="Times New Roman" pitchFamily="18" charset="0"/>
                <a:ea typeface="楷体_GB2312" pitchFamily="49" charset="-122"/>
              </a:rPr>
              <a:t>DMA</a:t>
            </a:r>
            <a:r>
              <a:rPr lang="zh-CN" altLang="en-US" sz="2200" b="1" dirty="0">
                <a:latin typeface="Times New Roman" pitchFamily="18" charset="0"/>
                <a:ea typeface="楷体_GB2312" pitchFamily="49" charset="-122"/>
              </a:rPr>
              <a:t>方式传送数据。假定每次</a:t>
            </a:r>
            <a:r>
              <a:rPr lang="en-US" altLang="zh-CN" sz="2200" b="1" dirty="0">
                <a:latin typeface="Times New Roman" pitchFamily="18" charset="0"/>
                <a:ea typeface="楷体_GB2312" pitchFamily="49" charset="-122"/>
              </a:rPr>
              <a:t>DMA</a:t>
            </a:r>
            <a:r>
              <a:rPr lang="zh-CN" altLang="en-US" sz="2200" b="1" dirty="0">
                <a:latin typeface="Times New Roman" pitchFamily="18" charset="0"/>
                <a:ea typeface="楷体_GB2312" pitchFamily="49" charset="-122"/>
              </a:rPr>
              <a:t>传送块大小为</a:t>
            </a:r>
            <a:r>
              <a:rPr lang="en-US" altLang="zh-CN" sz="2200" b="1" dirty="0">
                <a:latin typeface="Times New Roman" pitchFamily="18" charset="0"/>
                <a:ea typeface="楷体_GB2312" pitchFamily="49" charset="-122"/>
              </a:rPr>
              <a:t>5000B</a:t>
            </a:r>
            <a:r>
              <a:rPr lang="zh-CN" altLang="en-US" sz="2200" b="1" dirty="0">
                <a:latin typeface="Times New Roman" pitchFamily="18" charset="0"/>
                <a:ea typeface="楷体_GB2312" pitchFamily="49" charset="-122"/>
              </a:rPr>
              <a:t>，且</a:t>
            </a:r>
            <a:r>
              <a:rPr lang="en-US" altLang="zh-CN" sz="2200" b="1" dirty="0">
                <a:latin typeface="Times New Roman" pitchFamily="18" charset="0"/>
                <a:ea typeface="楷体_GB2312" pitchFamily="49" charset="-122"/>
              </a:rPr>
              <a:t>DMA</a:t>
            </a:r>
            <a:r>
              <a:rPr lang="zh-CN" altLang="en-US" sz="2200" b="1" dirty="0">
                <a:latin typeface="Times New Roman" pitchFamily="18" charset="0"/>
                <a:ea typeface="楷体_GB2312" pitchFamily="49" charset="-122"/>
              </a:rPr>
              <a:t>预处理和后处理的总开销为</a:t>
            </a:r>
            <a:r>
              <a:rPr lang="en-US" altLang="zh-CN" sz="2200" b="1" dirty="0">
                <a:latin typeface="Times New Roman" pitchFamily="18" charset="0"/>
                <a:ea typeface="楷体_GB2312" pitchFamily="49" charset="-122"/>
              </a:rPr>
              <a:t>500</a:t>
            </a:r>
            <a:r>
              <a:rPr lang="zh-CN" altLang="en-US" sz="2200" b="1" dirty="0">
                <a:latin typeface="Times New Roman" pitchFamily="18" charset="0"/>
                <a:ea typeface="楷体_GB2312" pitchFamily="49" charset="-122"/>
              </a:rPr>
              <a:t>个时钟周期，则</a:t>
            </a:r>
            <a:r>
              <a:rPr lang="en-US" altLang="zh-CN" sz="2200" b="1" dirty="0">
                <a:latin typeface="Times New Roman" pitchFamily="18" charset="0"/>
                <a:ea typeface="楷体_GB2312" pitchFamily="49" charset="-122"/>
              </a:rPr>
              <a:t>CPU</a:t>
            </a:r>
            <a:r>
              <a:rPr lang="zh-CN" altLang="en-US" sz="2200" b="1" dirty="0">
                <a:latin typeface="Times New Roman" pitchFamily="18" charset="0"/>
                <a:ea typeface="楷体_GB2312" pitchFamily="49" charset="-122"/>
              </a:rPr>
              <a:t>用于该外设</a:t>
            </a:r>
            <a:r>
              <a:rPr lang="en-US" altLang="zh-CN" sz="2200" b="1" dirty="0">
                <a:latin typeface="Times New Roman" pitchFamily="18" charset="0"/>
                <a:ea typeface="楷体_GB2312" pitchFamily="49" charset="-122"/>
              </a:rPr>
              <a:t>I/O</a:t>
            </a:r>
            <a:r>
              <a:rPr lang="zh-CN" altLang="en-US" sz="2200" b="1" dirty="0">
                <a:latin typeface="Times New Roman" pitchFamily="18" charset="0"/>
                <a:ea typeface="楷体_GB2312" pitchFamily="49" charset="-122"/>
              </a:rPr>
              <a:t>的时间占整个</a:t>
            </a:r>
            <a:r>
              <a:rPr lang="en-US" altLang="zh-CN" sz="2200" b="1" dirty="0">
                <a:latin typeface="Times New Roman" pitchFamily="18" charset="0"/>
                <a:ea typeface="楷体_GB2312" pitchFamily="49" charset="-122"/>
              </a:rPr>
              <a:t>CPU</a:t>
            </a:r>
            <a:r>
              <a:rPr lang="zh-CN" altLang="en-US" sz="2200" b="1" dirty="0">
                <a:latin typeface="Times New Roman" pitchFamily="18" charset="0"/>
                <a:ea typeface="楷体_GB2312" pitchFamily="49" charset="-122"/>
              </a:rPr>
              <a:t>时间的百分比是多少？（假设</a:t>
            </a:r>
            <a:r>
              <a:rPr lang="en-US" altLang="zh-CN" sz="2200" b="1" dirty="0">
                <a:latin typeface="Times New Roman" pitchFamily="18" charset="0"/>
                <a:ea typeface="楷体_GB2312" pitchFamily="49" charset="-122"/>
              </a:rPr>
              <a:t>DMA</a:t>
            </a:r>
            <a:r>
              <a:rPr lang="zh-CN" altLang="en-US" sz="2200" b="1" dirty="0">
                <a:latin typeface="Times New Roman" pitchFamily="18" charset="0"/>
                <a:ea typeface="楷体_GB2312" pitchFamily="49" charset="-122"/>
              </a:rPr>
              <a:t>与</a:t>
            </a:r>
            <a:r>
              <a:rPr lang="en-US" altLang="zh-CN" sz="2200" b="1" dirty="0">
                <a:latin typeface="Times New Roman" pitchFamily="18" charset="0"/>
                <a:ea typeface="楷体_GB2312" pitchFamily="49" charset="-122"/>
              </a:rPr>
              <a:t>CPU</a:t>
            </a:r>
            <a:r>
              <a:rPr lang="zh-CN" altLang="en-US" sz="2200" b="1" dirty="0">
                <a:latin typeface="Times New Roman" pitchFamily="18" charset="0"/>
                <a:ea typeface="楷体_GB2312" pitchFamily="49" charset="-122"/>
              </a:rPr>
              <a:t>之间没有访存冲突）</a:t>
            </a:r>
          </a:p>
          <a:p>
            <a:pPr marL="88900" indent="-88900">
              <a:buFont typeface="Wingdings" pitchFamily="2" charset="2"/>
              <a:buNone/>
            </a:pPr>
            <a:r>
              <a:rPr lang="en-US" altLang="zh-CN" sz="2200" b="1" dirty="0">
                <a:latin typeface="Times New Roman" pitchFamily="18" charset="0"/>
                <a:ea typeface="楷体_GB2312" pitchFamily="49" charset="-122"/>
              </a:rPr>
              <a:t>(2) </a:t>
            </a:r>
            <a:r>
              <a:rPr lang="zh-CN" altLang="en-US" sz="2200" b="1" dirty="0">
                <a:latin typeface="Times New Roman" pitchFamily="18" charset="0"/>
                <a:ea typeface="楷体_GB2312" pitchFamily="49" charset="-122"/>
              </a:rPr>
              <a:t>外设数据传输率</a:t>
            </a:r>
            <a:r>
              <a:rPr lang="en-US" altLang="zh-CN" sz="2200" b="1" dirty="0">
                <a:latin typeface="Times New Roman" pitchFamily="18" charset="0"/>
                <a:ea typeface="楷体_GB2312" pitchFamily="49" charset="-122"/>
              </a:rPr>
              <a:t>5MB/s</a:t>
            </a:r>
            <a:r>
              <a:rPr lang="zh-CN" altLang="en-US" sz="2200" b="1" dirty="0">
                <a:latin typeface="Times New Roman" pitchFamily="18" charset="0"/>
                <a:ea typeface="楷体_GB2312" pitchFamily="49" charset="-122"/>
              </a:rPr>
              <a:t>时，</a:t>
            </a:r>
            <a:r>
              <a:rPr lang="en-US" altLang="zh-CN" sz="2200" b="1" dirty="0">
                <a:latin typeface="Times New Roman" pitchFamily="18" charset="0"/>
                <a:ea typeface="楷体_GB2312" pitchFamily="49" charset="-122"/>
              </a:rPr>
              <a:t>1</a:t>
            </a:r>
            <a:r>
              <a:rPr lang="zh-CN" altLang="en-US" sz="2200" b="1" dirty="0">
                <a:latin typeface="Times New Roman" pitchFamily="18" charset="0"/>
                <a:ea typeface="楷体_GB2312" pitchFamily="49" charset="-122"/>
              </a:rPr>
              <a:t>秒钟内需产生的</a:t>
            </a:r>
            <a:r>
              <a:rPr lang="en-US" altLang="zh-CN" sz="2200" b="1" dirty="0">
                <a:latin typeface="Times New Roman" pitchFamily="18" charset="0"/>
                <a:ea typeface="楷体_GB2312" pitchFamily="49" charset="-122"/>
              </a:rPr>
              <a:t>DMA</a:t>
            </a:r>
            <a:r>
              <a:rPr lang="zh-CN" altLang="en-US" sz="2200" b="1" dirty="0">
                <a:latin typeface="Times New Roman" pitchFamily="18" charset="0"/>
                <a:ea typeface="楷体_GB2312" pitchFamily="49" charset="-122"/>
              </a:rPr>
              <a:t>次数： </a:t>
            </a:r>
          </a:p>
          <a:p>
            <a:pPr marL="88900" indent="-88900">
              <a:buFont typeface="Wingdings" pitchFamily="2" charset="2"/>
              <a:buNone/>
            </a:pPr>
            <a:r>
              <a:rPr lang="zh-CN" altLang="en-US" sz="2200" b="1" dirty="0">
                <a:latin typeface="Times New Roman" pitchFamily="18" charset="0"/>
                <a:ea typeface="楷体_GB2312" pitchFamily="49" charset="-122"/>
              </a:rPr>
              <a:t>           </a:t>
            </a:r>
            <a:r>
              <a:rPr lang="en-US" altLang="zh-CN" sz="2200" b="1" dirty="0">
                <a:latin typeface="Times New Roman" pitchFamily="18" charset="0"/>
                <a:ea typeface="楷体_GB2312" pitchFamily="49" charset="-122"/>
              </a:rPr>
              <a:t>5MB/5000B=1000   (1</a:t>
            </a:r>
            <a:r>
              <a:rPr lang="zh-CN" altLang="en-US" sz="2200" b="1" dirty="0">
                <a:latin typeface="Times New Roman" pitchFamily="18" charset="0"/>
                <a:ea typeface="楷体_GB2312" pitchFamily="49" charset="-122"/>
              </a:rPr>
              <a:t>分</a:t>
            </a:r>
            <a:r>
              <a:rPr lang="en-US" altLang="zh-CN" sz="2200" b="1" dirty="0">
                <a:latin typeface="Times New Roman" pitchFamily="18" charset="0"/>
                <a:ea typeface="楷体_GB2312" pitchFamily="49" charset="-122"/>
              </a:rPr>
              <a:t>)</a:t>
            </a:r>
          </a:p>
          <a:p>
            <a:pPr marL="88900" indent="-88900">
              <a:buFont typeface="Wingdings" pitchFamily="2" charset="2"/>
              <a:buNone/>
            </a:pPr>
            <a:r>
              <a:rPr lang="en-US" altLang="zh-CN" sz="2200" b="1" dirty="0">
                <a:latin typeface="Times New Roman" pitchFamily="18" charset="0"/>
                <a:ea typeface="楷体_GB2312" pitchFamily="49" charset="-122"/>
              </a:rPr>
              <a:t>  CPU</a:t>
            </a:r>
            <a:r>
              <a:rPr lang="zh-CN" altLang="en-US" sz="2200" b="1" dirty="0">
                <a:latin typeface="Times New Roman" pitchFamily="18" charset="0"/>
                <a:ea typeface="楷体_GB2312" pitchFamily="49" charset="-122"/>
              </a:rPr>
              <a:t>用于</a:t>
            </a:r>
            <a:r>
              <a:rPr lang="en-US" altLang="zh-CN" sz="2200" b="1" dirty="0">
                <a:latin typeface="Times New Roman" pitchFamily="18" charset="0"/>
                <a:ea typeface="楷体_GB2312" pitchFamily="49" charset="-122"/>
              </a:rPr>
              <a:t>DMA</a:t>
            </a:r>
            <a:r>
              <a:rPr lang="zh-CN" altLang="en-US" sz="2200" b="1" dirty="0">
                <a:latin typeface="Times New Roman" pitchFamily="18" charset="0"/>
                <a:ea typeface="楷体_GB2312" pitchFamily="49" charset="-122"/>
              </a:rPr>
              <a:t>处理的总开销：</a:t>
            </a:r>
          </a:p>
          <a:p>
            <a:pPr marL="88900" indent="-88900">
              <a:buFont typeface="Wingdings" pitchFamily="2" charset="2"/>
              <a:buNone/>
            </a:pPr>
            <a:r>
              <a:rPr lang="zh-CN" altLang="en-US" sz="2200" b="1" dirty="0">
                <a:latin typeface="Times New Roman" pitchFamily="18" charset="0"/>
                <a:ea typeface="楷体_GB2312" pitchFamily="49" charset="-122"/>
              </a:rPr>
              <a:t>           </a:t>
            </a:r>
            <a:r>
              <a:rPr lang="en-US" altLang="zh-CN" sz="2200" b="1" dirty="0">
                <a:latin typeface="Times New Roman" pitchFamily="18" charset="0"/>
                <a:ea typeface="楷体_GB2312" pitchFamily="49" charset="-122"/>
              </a:rPr>
              <a:t>1000×500=0.5 M</a:t>
            </a:r>
            <a:r>
              <a:rPr lang="zh-CN" altLang="en-US" sz="2200" b="1" dirty="0">
                <a:latin typeface="Times New Roman" pitchFamily="18" charset="0"/>
                <a:ea typeface="楷体_GB2312" pitchFamily="49" charset="-122"/>
              </a:rPr>
              <a:t>个时钟周期</a:t>
            </a:r>
            <a:r>
              <a:rPr lang="en-US" altLang="zh-CN" sz="2200" b="1" dirty="0">
                <a:latin typeface="Times New Roman" pitchFamily="18" charset="0"/>
                <a:ea typeface="楷体_GB2312" pitchFamily="49" charset="-122"/>
              </a:rPr>
              <a:t>(1</a:t>
            </a:r>
            <a:r>
              <a:rPr lang="zh-CN" altLang="en-US" sz="2200" b="1" dirty="0">
                <a:latin typeface="Times New Roman" pitchFamily="18" charset="0"/>
                <a:ea typeface="楷体_GB2312" pitchFamily="49" charset="-122"/>
              </a:rPr>
              <a:t>分</a:t>
            </a:r>
            <a:r>
              <a:rPr lang="en-US" altLang="zh-CN" sz="2200" b="1" dirty="0">
                <a:latin typeface="Times New Roman" pitchFamily="18" charset="0"/>
                <a:ea typeface="楷体_GB2312" pitchFamily="49" charset="-122"/>
              </a:rPr>
              <a:t>)</a:t>
            </a:r>
          </a:p>
          <a:p>
            <a:pPr marL="88900" indent="-88900">
              <a:buFont typeface="Wingdings" pitchFamily="2" charset="2"/>
              <a:buNone/>
            </a:pPr>
            <a:r>
              <a:rPr lang="en-US" altLang="zh-CN" sz="2200" b="1" dirty="0">
                <a:latin typeface="Times New Roman" pitchFamily="18" charset="0"/>
                <a:ea typeface="楷体_GB2312" pitchFamily="49" charset="-122"/>
              </a:rPr>
              <a:t>  CPU</a:t>
            </a:r>
            <a:r>
              <a:rPr lang="zh-CN" altLang="en-US" sz="2200" b="1" dirty="0">
                <a:latin typeface="Times New Roman" pitchFamily="18" charset="0"/>
                <a:ea typeface="楷体_GB2312" pitchFamily="49" charset="-122"/>
              </a:rPr>
              <a:t>用于外设</a:t>
            </a:r>
            <a:r>
              <a:rPr lang="en-US" altLang="zh-CN" sz="2200" b="1" dirty="0">
                <a:latin typeface="Times New Roman" pitchFamily="18" charset="0"/>
                <a:ea typeface="楷体_GB2312" pitchFamily="49" charset="-122"/>
              </a:rPr>
              <a:t>I/O</a:t>
            </a:r>
            <a:r>
              <a:rPr lang="zh-CN" altLang="en-US" sz="2200" b="1" dirty="0">
                <a:latin typeface="Times New Roman" pitchFamily="18" charset="0"/>
                <a:ea typeface="楷体_GB2312" pitchFamily="49" charset="-122"/>
              </a:rPr>
              <a:t>的时间占整个</a:t>
            </a:r>
            <a:r>
              <a:rPr lang="en-US" altLang="zh-CN" sz="2200" b="1" dirty="0">
                <a:latin typeface="Times New Roman" pitchFamily="18" charset="0"/>
                <a:ea typeface="楷体_GB2312" pitchFamily="49" charset="-122"/>
              </a:rPr>
              <a:t>CPU</a:t>
            </a:r>
            <a:r>
              <a:rPr lang="zh-CN" altLang="en-US" sz="2200" b="1" dirty="0">
                <a:latin typeface="Times New Roman" pitchFamily="18" charset="0"/>
                <a:ea typeface="楷体_GB2312" pitchFamily="49" charset="-122"/>
              </a:rPr>
              <a:t>时间的百分比</a:t>
            </a:r>
            <a:r>
              <a:rPr lang="en-US" altLang="zh-CN" sz="2200" b="1" dirty="0">
                <a:latin typeface="Times New Roman" pitchFamily="18" charset="0"/>
                <a:ea typeface="楷体_GB2312" pitchFamily="49" charset="-122"/>
              </a:rPr>
              <a:t>:  </a:t>
            </a:r>
          </a:p>
          <a:p>
            <a:pPr marL="88900" indent="-88900">
              <a:buFont typeface="Wingdings" pitchFamily="2" charset="2"/>
              <a:buNone/>
            </a:pPr>
            <a:r>
              <a:rPr lang="en-US" altLang="zh-CN" sz="2200" b="1" dirty="0">
                <a:latin typeface="Times New Roman" pitchFamily="18" charset="0"/>
                <a:ea typeface="楷体_GB2312" pitchFamily="49" charset="-122"/>
              </a:rPr>
              <a:t>               0.5M/500M=0.1%    </a:t>
            </a:r>
            <a:r>
              <a:rPr lang="zh-CN" altLang="en-US" sz="2200" b="1" dirty="0">
                <a:latin typeface="Times New Roman" pitchFamily="18" charset="0"/>
                <a:ea typeface="楷体_GB2312" pitchFamily="49" charset="-122"/>
              </a:rPr>
              <a:t>（</a:t>
            </a:r>
            <a:r>
              <a:rPr lang="en-US" altLang="zh-CN" sz="2200" b="1" dirty="0">
                <a:latin typeface="Times New Roman" pitchFamily="18" charset="0"/>
                <a:ea typeface="楷体_GB2312" pitchFamily="49" charset="-122"/>
              </a:rPr>
              <a:t>1</a:t>
            </a:r>
            <a:r>
              <a:rPr lang="zh-CN" altLang="en-US" sz="2200" b="1" dirty="0">
                <a:latin typeface="Times New Roman" pitchFamily="18" charset="0"/>
                <a:ea typeface="楷体_GB2312" pitchFamily="49" charset="-122"/>
              </a:rPr>
              <a:t>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7" dur="500"/>
                                        <p:tgtEl>
                                          <p:spTgt spid="2355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0" dur="500"/>
                                        <p:tgtEl>
                                          <p:spTgt spid="2355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15" dur="500"/>
                                        <p:tgtEl>
                                          <p:spTgt spid="2355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18" dur="500"/>
                                        <p:tgtEl>
                                          <p:spTgt spid="2355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23" dur="500"/>
                                        <p:tgtEl>
                                          <p:spTgt spid="2355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26"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a:xfrm>
            <a:off x="395288" y="188913"/>
            <a:ext cx="8424862" cy="2376487"/>
          </a:xfrm>
        </p:spPr>
        <p:txBody>
          <a:bodyPr/>
          <a:lstStyle/>
          <a:p>
            <a:pPr marL="176213" indent="-176213">
              <a:lnSpc>
                <a:spcPct val="110000"/>
              </a:lnSpc>
              <a:spcBef>
                <a:spcPct val="0"/>
              </a:spcBef>
            </a:pPr>
            <a:r>
              <a:rPr lang="en-US" altLang="zh-CN" sz="2400" b="1">
                <a:latin typeface="Times New Roman" pitchFamily="18" charset="0"/>
                <a:ea typeface="楷体_GB2312" pitchFamily="49" charset="-122"/>
              </a:rPr>
              <a:t>44.(13</a:t>
            </a:r>
            <a:r>
              <a:rPr lang="zh-CN" altLang="en-US" sz="2400" b="1">
                <a:latin typeface="Times New Roman" pitchFamily="18" charset="0"/>
                <a:ea typeface="楷体_GB2312" pitchFamily="49" charset="-122"/>
              </a:rPr>
              <a:t>分</a:t>
            </a:r>
            <a:r>
              <a:rPr lang="en-US" altLang="zh-CN" sz="2400" b="1">
                <a:latin typeface="Times New Roman" pitchFamily="18" charset="0"/>
                <a:ea typeface="楷体_GB2312" pitchFamily="49" charset="-122"/>
              </a:rPr>
              <a:t>)</a:t>
            </a:r>
            <a:r>
              <a:rPr lang="zh-CN" altLang="en-US" sz="2400" b="1">
                <a:latin typeface="Times New Roman" pitchFamily="18" charset="0"/>
                <a:ea typeface="楷体_GB2312" pitchFamily="49" charset="-122"/>
              </a:rPr>
              <a:t>某计算机字长</a:t>
            </a:r>
            <a:r>
              <a:rPr lang="en-US" altLang="zh-CN" sz="2400" b="1">
                <a:latin typeface="Times New Roman" pitchFamily="18" charset="0"/>
                <a:ea typeface="楷体_GB2312" pitchFamily="49" charset="-122"/>
              </a:rPr>
              <a:t>16</a:t>
            </a:r>
            <a:r>
              <a:rPr lang="zh-CN" altLang="en-US" sz="2400" b="1">
                <a:latin typeface="Times New Roman" pitchFamily="18" charset="0"/>
                <a:ea typeface="楷体_GB2312" pitchFamily="49" charset="-122"/>
              </a:rPr>
              <a:t>位，采用</a:t>
            </a:r>
            <a:r>
              <a:rPr lang="en-US" altLang="zh-CN" sz="2400" b="1">
                <a:latin typeface="Times New Roman" pitchFamily="18" charset="0"/>
                <a:ea typeface="楷体_GB2312" pitchFamily="49" charset="-122"/>
              </a:rPr>
              <a:t>16</a:t>
            </a:r>
            <a:r>
              <a:rPr lang="zh-CN" altLang="en-US" sz="2400" b="1">
                <a:latin typeface="Times New Roman" pitchFamily="18" charset="0"/>
                <a:ea typeface="楷体_GB2312" pitchFamily="49" charset="-122"/>
              </a:rPr>
              <a:t>位定长指令字结构，部分数据通路结构如下图所示，图中所有控制信号为</a:t>
            </a:r>
            <a:r>
              <a:rPr lang="en-US" altLang="zh-CN" sz="2400" b="1">
                <a:latin typeface="Times New Roman" pitchFamily="18" charset="0"/>
                <a:ea typeface="楷体_GB2312" pitchFamily="49" charset="-122"/>
              </a:rPr>
              <a:t>1</a:t>
            </a:r>
            <a:r>
              <a:rPr lang="zh-CN" altLang="en-US" sz="2400" b="1">
                <a:latin typeface="Times New Roman" pitchFamily="18" charset="0"/>
                <a:ea typeface="楷体_GB2312" pitchFamily="49" charset="-122"/>
              </a:rPr>
              <a:t>时表示有效，为</a:t>
            </a:r>
            <a:r>
              <a:rPr lang="en-US" altLang="zh-CN" sz="2400" b="1">
                <a:latin typeface="Times New Roman" pitchFamily="18" charset="0"/>
                <a:ea typeface="楷体_GB2312" pitchFamily="49" charset="-122"/>
              </a:rPr>
              <a:t>0</a:t>
            </a:r>
            <a:r>
              <a:rPr lang="zh-CN" altLang="en-US" sz="2400" b="1">
                <a:latin typeface="Times New Roman" pitchFamily="18" charset="0"/>
                <a:ea typeface="楷体_GB2312" pitchFamily="49" charset="-122"/>
              </a:rPr>
              <a:t>时表示无效，例如控制信号</a:t>
            </a:r>
            <a:r>
              <a:rPr lang="en-US" altLang="zh-CN" sz="2400" b="1">
                <a:latin typeface="Times New Roman" pitchFamily="18" charset="0"/>
                <a:ea typeface="楷体_GB2312" pitchFamily="49" charset="-122"/>
              </a:rPr>
              <a:t>MDRinE</a:t>
            </a:r>
            <a:r>
              <a:rPr lang="zh-CN" altLang="en-US" sz="2400" b="1">
                <a:latin typeface="Times New Roman" pitchFamily="18" charset="0"/>
                <a:ea typeface="楷体_GB2312" pitchFamily="49" charset="-122"/>
              </a:rPr>
              <a:t>为</a:t>
            </a:r>
            <a:r>
              <a:rPr lang="en-US" altLang="zh-CN" sz="2400" b="1">
                <a:latin typeface="Times New Roman" pitchFamily="18" charset="0"/>
                <a:ea typeface="楷体_GB2312" pitchFamily="49" charset="-122"/>
              </a:rPr>
              <a:t>1</a:t>
            </a:r>
            <a:r>
              <a:rPr lang="zh-CN" altLang="en-US" sz="2400" b="1">
                <a:latin typeface="Times New Roman" pitchFamily="18" charset="0"/>
                <a:ea typeface="楷体_GB2312" pitchFamily="49" charset="-122"/>
              </a:rPr>
              <a:t>表示允许数据从</a:t>
            </a:r>
            <a:r>
              <a:rPr lang="en-US" altLang="zh-CN" sz="2400" b="1">
                <a:latin typeface="Times New Roman" pitchFamily="18" charset="0"/>
                <a:ea typeface="楷体_GB2312" pitchFamily="49" charset="-122"/>
              </a:rPr>
              <a:t>DB</a:t>
            </a:r>
            <a:r>
              <a:rPr lang="zh-CN" altLang="en-US" sz="2400" b="1">
                <a:latin typeface="Times New Roman" pitchFamily="18" charset="0"/>
                <a:ea typeface="楷体_GB2312" pitchFamily="49" charset="-122"/>
              </a:rPr>
              <a:t>打入</a:t>
            </a:r>
            <a:r>
              <a:rPr lang="en-US" altLang="zh-CN" sz="2400" b="1">
                <a:latin typeface="Times New Roman" pitchFamily="18" charset="0"/>
                <a:ea typeface="楷体_GB2312" pitchFamily="49" charset="-122"/>
              </a:rPr>
              <a:t>MDR</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MDRin</a:t>
            </a:r>
            <a:r>
              <a:rPr lang="zh-CN" altLang="en-US" sz="2400" b="1">
                <a:latin typeface="Times New Roman" pitchFamily="18" charset="0"/>
                <a:ea typeface="楷体_GB2312" pitchFamily="49" charset="-122"/>
              </a:rPr>
              <a:t>为</a:t>
            </a:r>
            <a:r>
              <a:rPr lang="en-US" altLang="zh-CN" sz="2400" b="1">
                <a:latin typeface="Times New Roman" pitchFamily="18" charset="0"/>
                <a:ea typeface="楷体_GB2312" pitchFamily="49" charset="-122"/>
              </a:rPr>
              <a:t>1</a:t>
            </a:r>
            <a:r>
              <a:rPr lang="zh-CN" altLang="en-US" sz="2400" b="1">
                <a:latin typeface="Times New Roman" pitchFamily="18" charset="0"/>
                <a:ea typeface="楷体_GB2312" pitchFamily="49" charset="-122"/>
              </a:rPr>
              <a:t>表示允许数据从内总线打入</a:t>
            </a:r>
            <a:r>
              <a:rPr lang="en-US" altLang="zh-CN" sz="2400" b="1">
                <a:latin typeface="Times New Roman" pitchFamily="18" charset="0"/>
                <a:ea typeface="楷体_GB2312" pitchFamily="49" charset="-122"/>
              </a:rPr>
              <a:t>MDR</a:t>
            </a:r>
            <a:r>
              <a:rPr lang="zh-CN" altLang="en-US" sz="2400" b="1">
                <a:latin typeface="Times New Roman" pitchFamily="18" charset="0"/>
                <a:ea typeface="楷体_GB2312" pitchFamily="49" charset="-122"/>
              </a:rPr>
              <a:t>。假设</a:t>
            </a:r>
            <a:r>
              <a:rPr lang="en-US" altLang="zh-CN" sz="2400" b="1">
                <a:latin typeface="Times New Roman" pitchFamily="18" charset="0"/>
                <a:ea typeface="楷体_GB2312" pitchFamily="49" charset="-122"/>
              </a:rPr>
              <a:t>MAR</a:t>
            </a:r>
            <a:r>
              <a:rPr lang="zh-CN" altLang="en-US" sz="2400" b="1">
                <a:latin typeface="Times New Roman" pitchFamily="18" charset="0"/>
                <a:ea typeface="楷体_GB2312" pitchFamily="49" charset="-122"/>
              </a:rPr>
              <a:t>的输出一直处于使能状态。</a:t>
            </a: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311400"/>
            <a:ext cx="6492875" cy="4141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a:xfrm>
            <a:off x="250825" y="404813"/>
            <a:ext cx="8642350" cy="3240087"/>
          </a:xfrm>
        </p:spPr>
        <p:txBody>
          <a:bodyPr/>
          <a:lstStyle/>
          <a:p>
            <a:pPr marL="176213" indent="-176213">
              <a:lnSpc>
                <a:spcPct val="110000"/>
              </a:lnSpc>
              <a:buFont typeface="Wingdings" pitchFamily="2" charset="2"/>
              <a:buNone/>
            </a:pPr>
            <a:r>
              <a:rPr lang="en-US" altLang="zh-CN" sz="2400" b="1">
                <a:latin typeface="Times New Roman" pitchFamily="18" charset="0"/>
                <a:ea typeface="楷体_GB2312" pitchFamily="49" charset="-122"/>
              </a:rPr>
              <a:t>    </a:t>
            </a:r>
            <a:r>
              <a:rPr lang="zh-CN" altLang="en-US" sz="2400" b="1">
                <a:latin typeface="Times New Roman" pitchFamily="18" charset="0"/>
                <a:ea typeface="楷体_GB2312" pitchFamily="49" charset="-122"/>
              </a:rPr>
              <a:t>加法指令“</a:t>
            </a:r>
            <a:r>
              <a:rPr lang="en-US" altLang="zh-CN" sz="2400" b="1">
                <a:latin typeface="Times New Roman" pitchFamily="18" charset="0"/>
                <a:ea typeface="楷体_GB2312" pitchFamily="49" charset="-122"/>
              </a:rPr>
              <a:t>ADD (R1),R0”</a:t>
            </a:r>
            <a:r>
              <a:rPr lang="zh-CN" altLang="en-US" sz="2400" b="1">
                <a:latin typeface="Times New Roman" pitchFamily="18" charset="0"/>
                <a:ea typeface="楷体_GB2312" pitchFamily="49" charset="-122"/>
              </a:rPr>
              <a:t>的功能为</a:t>
            </a:r>
            <a:r>
              <a:rPr lang="en-US" altLang="zh-CN" sz="2400" b="1">
                <a:latin typeface="Times New Roman" pitchFamily="18" charset="0"/>
                <a:ea typeface="楷体_GB2312" pitchFamily="49" charset="-122"/>
              </a:rPr>
              <a:t>(R0)+((R1))→</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R1</a:t>
            </a:r>
            <a:r>
              <a:rPr lang="zh-CN" altLang="en-US" sz="2400" b="1">
                <a:latin typeface="Times New Roman" pitchFamily="18" charset="0"/>
                <a:ea typeface="楷体_GB2312" pitchFamily="49" charset="-122"/>
              </a:rPr>
              <a:t>），即将</a:t>
            </a:r>
            <a:r>
              <a:rPr lang="en-US" altLang="zh-CN" sz="2400" b="1">
                <a:latin typeface="Times New Roman" pitchFamily="18" charset="0"/>
                <a:ea typeface="楷体_GB2312" pitchFamily="49" charset="-122"/>
              </a:rPr>
              <a:t>R0</a:t>
            </a:r>
            <a:r>
              <a:rPr lang="zh-CN" altLang="en-US" sz="2400" b="1">
                <a:latin typeface="Times New Roman" pitchFamily="18" charset="0"/>
                <a:ea typeface="楷体_GB2312" pitchFamily="49" charset="-122"/>
              </a:rPr>
              <a:t>中的数据与</a:t>
            </a:r>
            <a:r>
              <a:rPr lang="en-US" altLang="zh-CN" sz="2400" b="1">
                <a:latin typeface="Times New Roman" pitchFamily="18" charset="0"/>
                <a:ea typeface="楷体_GB2312" pitchFamily="49" charset="-122"/>
              </a:rPr>
              <a:t>R1</a:t>
            </a:r>
            <a:r>
              <a:rPr lang="zh-CN" altLang="en-US" sz="2400" b="1">
                <a:latin typeface="Times New Roman" pitchFamily="18" charset="0"/>
                <a:ea typeface="楷体_GB2312" pitchFamily="49" charset="-122"/>
              </a:rPr>
              <a:t>的内容所指主存单元的数据相加，并将结果送入</a:t>
            </a:r>
            <a:r>
              <a:rPr lang="en-US" altLang="zh-CN" sz="2400" b="1">
                <a:latin typeface="Times New Roman" pitchFamily="18" charset="0"/>
                <a:ea typeface="楷体_GB2312" pitchFamily="49" charset="-122"/>
              </a:rPr>
              <a:t>R1</a:t>
            </a:r>
            <a:r>
              <a:rPr lang="zh-CN" altLang="en-US" sz="2400" b="1">
                <a:latin typeface="Times New Roman" pitchFamily="18" charset="0"/>
                <a:ea typeface="楷体_GB2312" pitchFamily="49" charset="-122"/>
              </a:rPr>
              <a:t>的内容所指主存单元中保存。</a:t>
            </a:r>
          </a:p>
          <a:p>
            <a:pPr marL="176213" indent="-176213">
              <a:lnSpc>
                <a:spcPct val="110000"/>
              </a:lnSpc>
              <a:buFont typeface="Wingdings" pitchFamily="2" charset="2"/>
              <a:buNone/>
            </a:pPr>
            <a:r>
              <a:rPr lang="zh-CN" altLang="en-US" sz="2400" b="1">
                <a:latin typeface="Times New Roman" pitchFamily="18" charset="0"/>
                <a:ea typeface="楷体_GB2312" pitchFamily="49" charset="-122"/>
              </a:rPr>
              <a:t>     下表给出了上述指令取指和译码阶段每个节拍（时钟周期）的功能和有效控制信号，</a:t>
            </a:r>
            <a:r>
              <a:rPr lang="zh-CN" altLang="en-US" sz="2400" b="1">
                <a:solidFill>
                  <a:schemeClr val="accent2"/>
                </a:solidFill>
                <a:latin typeface="Times New Roman" pitchFamily="18" charset="0"/>
                <a:ea typeface="楷体_GB2312" pitchFamily="49" charset="-122"/>
              </a:rPr>
              <a:t>请按表中描述方式用表格列出指令执行阶段每个节拍的功能和有效控制信号</a:t>
            </a:r>
            <a:r>
              <a:rPr lang="zh-CN" altLang="en-US" sz="2400" b="1">
                <a:latin typeface="Times New Roman" pitchFamily="18" charset="0"/>
                <a:ea typeface="楷体_GB2312" pitchFamily="49" charset="-122"/>
              </a:rPr>
              <a:t>。</a:t>
            </a:r>
          </a:p>
        </p:txBody>
      </p:sp>
      <p:graphicFrame>
        <p:nvGraphicFramePr>
          <p:cNvPr id="25603" name="Group 3"/>
          <p:cNvGraphicFramePr>
            <a:graphicFrameLocks noGrp="1"/>
          </p:cNvGraphicFramePr>
          <p:nvPr/>
        </p:nvGraphicFramePr>
        <p:xfrm>
          <a:off x="1187450" y="3213100"/>
          <a:ext cx="6624638" cy="2651760"/>
        </p:xfrm>
        <a:graphic>
          <a:graphicData uri="http://schemas.openxmlformats.org/drawingml/2006/table">
            <a:tbl>
              <a:tblPr/>
              <a:tblGrid>
                <a:gridCol w="1584325"/>
                <a:gridCol w="2586038"/>
                <a:gridCol w="2454275"/>
              </a:tblGrid>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时钟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功能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有效控制信号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MAR←(PC)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PCout,MARin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MDR←M(MAR)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PC←(PC)+1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MemR,MDRinE,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PC+1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IR←(MDR)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MDRout,1Rin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指令译码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90500" y="2636838"/>
            <a:ext cx="8786813" cy="3789362"/>
          </a:xfrm>
          <a:prstGeom prst="rect">
            <a:avLst/>
          </a:prstGeom>
          <a:solidFill>
            <a:srgbClr val="FFFFCC"/>
          </a:solidFill>
          <a:ln w="9525" algn="ctr">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27" name="Rectangle 3"/>
          <p:cNvSpPr>
            <a:spLocks noChangeArrowheads="1"/>
          </p:cNvSpPr>
          <p:nvPr/>
        </p:nvSpPr>
        <p:spPr bwMode="auto">
          <a:xfrm>
            <a:off x="334963" y="4841875"/>
            <a:ext cx="1584325" cy="1439863"/>
          </a:xfrm>
          <a:prstGeom prst="rect">
            <a:avLst/>
          </a:prstGeom>
          <a:solidFill>
            <a:schemeClr val="accent1">
              <a:alpha val="37000"/>
            </a:schemeClr>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342900" indent="-342900" algn="ctr" eaLnBrk="0" hangingPunct="0">
              <a:lnSpc>
                <a:spcPct val="90000"/>
              </a:lnSpc>
              <a:buClr>
                <a:srgbClr val="003366"/>
              </a:buClr>
              <a:buSzPct val="80000"/>
              <a:buFont typeface="Wingdings" pitchFamily="2" charset="2"/>
              <a:buNone/>
            </a:pPr>
            <a:endParaRPr kumimoji="1" lang="zh-CN" altLang="zh-CN" sz="2400" b="1">
              <a:latin typeface="楷体_GB2312" pitchFamily="49" charset="-122"/>
              <a:ea typeface="楷体_GB2312" pitchFamily="49" charset="-122"/>
            </a:endParaRPr>
          </a:p>
        </p:txBody>
      </p:sp>
      <p:sp>
        <p:nvSpPr>
          <p:cNvPr id="26628" name="Rectangle 4"/>
          <p:cNvSpPr>
            <a:spLocks noGrp="1" noChangeArrowheads="1"/>
          </p:cNvSpPr>
          <p:nvPr>
            <p:ph type="title"/>
          </p:nvPr>
        </p:nvSpPr>
        <p:spPr>
          <a:xfrm>
            <a:off x="504825" y="188913"/>
            <a:ext cx="3635375" cy="719137"/>
          </a:xfrm>
        </p:spPr>
        <p:txBody>
          <a:bodyPr/>
          <a:lstStyle/>
          <a:p>
            <a:r>
              <a:rPr lang="zh-CN" altLang="en-US" sz="3200" b="1"/>
              <a:t>数据结构通路</a:t>
            </a:r>
          </a:p>
        </p:txBody>
      </p:sp>
      <p:sp>
        <p:nvSpPr>
          <p:cNvPr id="26629" name="Rectangle 5"/>
          <p:cNvSpPr>
            <a:spLocks noChangeArrowheads="1"/>
          </p:cNvSpPr>
          <p:nvPr/>
        </p:nvSpPr>
        <p:spPr bwMode="auto">
          <a:xfrm>
            <a:off x="2462213" y="4222750"/>
            <a:ext cx="792162" cy="358775"/>
          </a:xfrm>
          <a:prstGeom prst="rect">
            <a:avLst/>
          </a:prstGeom>
          <a:solidFill>
            <a:srgbClr val="FFFF99">
              <a:alpha val="61000"/>
            </a:srgbClr>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342900" indent="-342900" algn="ctr" eaLnBrk="0" hangingPunct="0">
              <a:spcBef>
                <a:spcPct val="20000"/>
              </a:spcBef>
              <a:buClr>
                <a:srgbClr val="003366"/>
              </a:buClr>
              <a:buSzPct val="80000"/>
              <a:buFont typeface="Wingdings" pitchFamily="2" charset="2"/>
              <a:buNone/>
            </a:pPr>
            <a:r>
              <a:rPr kumimoji="1" lang="en-US" altLang="zh-CN" sz="2400" b="1">
                <a:latin typeface="Times New Roman" pitchFamily="18" charset="0"/>
              </a:rPr>
              <a:t>R0</a:t>
            </a:r>
          </a:p>
        </p:txBody>
      </p:sp>
      <p:sp>
        <p:nvSpPr>
          <p:cNvPr id="26630" name="Line 6"/>
          <p:cNvSpPr>
            <a:spLocks noChangeShapeType="1"/>
          </p:cNvSpPr>
          <p:nvPr/>
        </p:nvSpPr>
        <p:spPr bwMode="auto">
          <a:xfrm>
            <a:off x="1631950" y="1962150"/>
            <a:ext cx="6335713" cy="0"/>
          </a:xfrm>
          <a:prstGeom prst="line">
            <a:avLst/>
          </a:prstGeom>
          <a:noFill/>
          <a:ln w="762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31" name="Line 7"/>
          <p:cNvSpPr>
            <a:spLocks noChangeShapeType="1"/>
          </p:cNvSpPr>
          <p:nvPr/>
        </p:nvSpPr>
        <p:spPr bwMode="auto">
          <a:xfrm>
            <a:off x="1631950" y="2249488"/>
            <a:ext cx="6408738" cy="0"/>
          </a:xfrm>
          <a:prstGeom prst="line">
            <a:avLst/>
          </a:prstGeom>
          <a:noFill/>
          <a:ln w="762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32" name="Line 8"/>
          <p:cNvSpPr>
            <a:spLocks noChangeShapeType="1"/>
          </p:cNvSpPr>
          <p:nvPr/>
        </p:nvSpPr>
        <p:spPr bwMode="auto">
          <a:xfrm flipV="1">
            <a:off x="1631950" y="2465388"/>
            <a:ext cx="6408738" cy="0"/>
          </a:xfrm>
          <a:prstGeom prst="line">
            <a:avLst/>
          </a:prstGeom>
          <a:noFill/>
          <a:ln w="762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33" name="Line 9"/>
          <p:cNvSpPr>
            <a:spLocks noChangeShapeType="1"/>
          </p:cNvSpPr>
          <p:nvPr/>
        </p:nvSpPr>
        <p:spPr bwMode="auto">
          <a:xfrm>
            <a:off x="1525588" y="3717925"/>
            <a:ext cx="6769100" cy="0"/>
          </a:xfrm>
          <a:prstGeom prst="line">
            <a:avLst/>
          </a:prstGeom>
          <a:noFill/>
          <a:ln w="76200">
            <a:solidFill>
              <a:srgbClr val="00008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34" name="Line 10"/>
          <p:cNvSpPr>
            <a:spLocks noChangeShapeType="1"/>
          </p:cNvSpPr>
          <p:nvPr/>
        </p:nvSpPr>
        <p:spPr bwMode="auto">
          <a:xfrm flipH="1" flipV="1">
            <a:off x="5484813" y="3140075"/>
            <a:ext cx="287337" cy="1588"/>
          </a:xfrm>
          <a:prstGeom prst="line">
            <a:avLst/>
          </a:prstGeom>
          <a:noFill/>
          <a:ln w="3175">
            <a:solidFill>
              <a:srgbClr val="FF0000"/>
            </a:solidFill>
            <a:round/>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35" name="Text Box 11"/>
          <p:cNvSpPr txBox="1">
            <a:spLocks noChangeArrowheads="1"/>
          </p:cNvSpPr>
          <p:nvPr/>
        </p:nvSpPr>
        <p:spPr bwMode="auto">
          <a:xfrm>
            <a:off x="2965450" y="5805488"/>
            <a:ext cx="504825"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R1in</a:t>
            </a:r>
          </a:p>
        </p:txBody>
      </p:sp>
      <p:sp>
        <p:nvSpPr>
          <p:cNvPr id="26636" name="Line 12"/>
          <p:cNvSpPr>
            <a:spLocks noChangeShapeType="1"/>
          </p:cNvSpPr>
          <p:nvPr/>
        </p:nvSpPr>
        <p:spPr bwMode="auto">
          <a:xfrm flipH="1" flipV="1">
            <a:off x="5484813" y="2997200"/>
            <a:ext cx="287337" cy="0"/>
          </a:xfrm>
          <a:prstGeom prst="line">
            <a:avLst/>
          </a:prstGeom>
          <a:noFill/>
          <a:ln w="31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37" name="Line 13"/>
          <p:cNvSpPr>
            <a:spLocks noChangeShapeType="1"/>
          </p:cNvSpPr>
          <p:nvPr/>
        </p:nvSpPr>
        <p:spPr bwMode="auto">
          <a:xfrm flipH="1" flipV="1">
            <a:off x="3254375" y="5302250"/>
            <a:ext cx="360363" cy="0"/>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38" name="Line 14"/>
          <p:cNvSpPr>
            <a:spLocks noChangeShapeType="1"/>
          </p:cNvSpPr>
          <p:nvPr/>
        </p:nvSpPr>
        <p:spPr bwMode="auto">
          <a:xfrm flipV="1">
            <a:off x="3973513" y="3717925"/>
            <a:ext cx="0" cy="1943100"/>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39" name="Line 15"/>
          <p:cNvSpPr>
            <a:spLocks noChangeShapeType="1"/>
          </p:cNvSpPr>
          <p:nvPr/>
        </p:nvSpPr>
        <p:spPr bwMode="auto">
          <a:xfrm flipH="1" flipV="1">
            <a:off x="2676525" y="3284538"/>
            <a:ext cx="0" cy="431800"/>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40" name="Line 16"/>
          <p:cNvSpPr>
            <a:spLocks noChangeShapeType="1"/>
          </p:cNvSpPr>
          <p:nvPr/>
        </p:nvSpPr>
        <p:spPr bwMode="auto">
          <a:xfrm>
            <a:off x="4764088" y="3717925"/>
            <a:ext cx="0" cy="215900"/>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41" name="Rectangle 17"/>
          <p:cNvSpPr>
            <a:spLocks noChangeArrowheads="1"/>
          </p:cNvSpPr>
          <p:nvPr/>
        </p:nvSpPr>
        <p:spPr bwMode="auto">
          <a:xfrm>
            <a:off x="4476750" y="3933825"/>
            <a:ext cx="504825" cy="288925"/>
          </a:xfrm>
          <a:prstGeom prst="rect">
            <a:avLst/>
          </a:prstGeom>
          <a:solidFill>
            <a:srgbClr val="99CC00">
              <a:alpha val="28999"/>
            </a:srgbClr>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342900" indent="-342900" algn="ctr" eaLnBrk="0" hangingPunct="0">
              <a:spcBef>
                <a:spcPct val="20000"/>
              </a:spcBef>
              <a:buClr>
                <a:srgbClr val="003366"/>
              </a:buClr>
              <a:buSzPct val="80000"/>
              <a:buFont typeface="Wingdings" pitchFamily="2" charset="2"/>
              <a:buNone/>
            </a:pPr>
            <a:r>
              <a:rPr kumimoji="1" lang="en-US" altLang="zh-CN" sz="2000" b="1">
                <a:latin typeface="Times New Roman" pitchFamily="18" charset="0"/>
                <a:ea typeface="楷体_GB2312" pitchFamily="49" charset="-122"/>
              </a:rPr>
              <a:t>A</a:t>
            </a:r>
          </a:p>
        </p:txBody>
      </p:sp>
      <p:sp>
        <p:nvSpPr>
          <p:cNvPr id="26642" name="Line 18"/>
          <p:cNvSpPr>
            <a:spLocks noChangeShapeType="1"/>
          </p:cNvSpPr>
          <p:nvPr/>
        </p:nvSpPr>
        <p:spPr bwMode="auto">
          <a:xfrm flipH="1" flipV="1">
            <a:off x="2173288" y="5302250"/>
            <a:ext cx="288925" cy="0"/>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43" name="Line 19"/>
          <p:cNvSpPr>
            <a:spLocks noChangeShapeType="1"/>
          </p:cNvSpPr>
          <p:nvPr/>
        </p:nvSpPr>
        <p:spPr bwMode="auto">
          <a:xfrm flipV="1">
            <a:off x="2100263" y="3068638"/>
            <a:ext cx="215900" cy="0"/>
          </a:xfrm>
          <a:prstGeom prst="line">
            <a:avLst/>
          </a:prstGeom>
          <a:noFill/>
          <a:ln w="31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44" name="Line 20"/>
          <p:cNvSpPr>
            <a:spLocks noChangeShapeType="1"/>
          </p:cNvSpPr>
          <p:nvPr/>
        </p:nvSpPr>
        <p:spPr bwMode="auto">
          <a:xfrm flipV="1">
            <a:off x="3108325" y="5518150"/>
            <a:ext cx="0" cy="285750"/>
          </a:xfrm>
          <a:prstGeom prst="line">
            <a:avLst/>
          </a:prstGeom>
          <a:noFill/>
          <a:ln w="31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45" name="Line 21"/>
          <p:cNvSpPr>
            <a:spLocks noChangeShapeType="1"/>
          </p:cNvSpPr>
          <p:nvPr/>
        </p:nvSpPr>
        <p:spPr bwMode="auto">
          <a:xfrm flipH="1" flipV="1">
            <a:off x="3254375" y="4365625"/>
            <a:ext cx="360363" cy="0"/>
          </a:xfrm>
          <a:prstGeom prst="line">
            <a:avLst/>
          </a:prstGeom>
          <a:noFill/>
          <a:ln w="38100">
            <a:solidFill>
              <a:srgbClr val="000080"/>
            </a:solidFill>
            <a:round/>
            <a:headEnd/>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46" name="Rectangle 22"/>
          <p:cNvSpPr>
            <a:spLocks noChangeArrowheads="1"/>
          </p:cNvSpPr>
          <p:nvPr/>
        </p:nvSpPr>
        <p:spPr bwMode="auto">
          <a:xfrm>
            <a:off x="1381125" y="3357563"/>
            <a:ext cx="1008063" cy="247650"/>
          </a:xfrm>
          <a:prstGeom prst="rect">
            <a:avLst/>
          </a:prstGeom>
          <a:solidFill>
            <a:srgbClr val="FFFF99">
              <a:alpha val="25999"/>
            </a:srgbClr>
          </a:solidFill>
          <a:ln>
            <a:noFill/>
          </a:ln>
          <a:effectLst/>
          <a:extLs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342900" indent="-342900" algn="ctr" eaLnBrk="0" hangingPunct="0">
              <a:lnSpc>
                <a:spcPct val="90000"/>
              </a:lnSpc>
              <a:buClr>
                <a:srgbClr val="003366"/>
              </a:buClr>
              <a:buSzPct val="80000"/>
              <a:buFont typeface="Wingdings" pitchFamily="2" charset="2"/>
              <a:buNone/>
            </a:pPr>
            <a:r>
              <a:rPr kumimoji="1" lang="zh-CN" altLang="en-US" b="1">
                <a:solidFill>
                  <a:schemeClr val="tx2"/>
                </a:solidFill>
                <a:latin typeface="Times New Roman" pitchFamily="18" charset="0"/>
                <a:ea typeface="楷体_GB2312" pitchFamily="49" charset="-122"/>
              </a:rPr>
              <a:t>内总线</a:t>
            </a:r>
          </a:p>
        </p:txBody>
      </p:sp>
      <p:sp>
        <p:nvSpPr>
          <p:cNvPr id="26647" name="Rectangle 23"/>
          <p:cNvSpPr>
            <a:spLocks noChangeArrowheads="1"/>
          </p:cNvSpPr>
          <p:nvPr/>
        </p:nvSpPr>
        <p:spPr bwMode="auto">
          <a:xfrm>
            <a:off x="2316163" y="2852738"/>
            <a:ext cx="792162" cy="431800"/>
          </a:xfrm>
          <a:prstGeom prst="rect">
            <a:avLst/>
          </a:prstGeom>
          <a:solidFill>
            <a:srgbClr val="FFFF99">
              <a:alpha val="61000"/>
            </a:srgbClr>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342900" indent="-342900" algn="ctr" eaLnBrk="0" hangingPunct="0">
              <a:spcBef>
                <a:spcPct val="20000"/>
              </a:spcBef>
              <a:buClr>
                <a:srgbClr val="003366"/>
              </a:buClr>
              <a:buSzPct val="80000"/>
              <a:buFont typeface="Wingdings" pitchFamily="2" charset="2"/>
              <a:buNone/>
            </a:pPr>
            <a:r>
              <a:rPr kumimoji="1" lang="en-US" altLang="zh-CN" sz="2400" b="1">
                <a:latin typeface="Times New Roman" pitchFamily="18" charset="0"/>
              </a:rPr>
              <a:t>MAR</a:t>
            </a:r>
          </a:p>
        </p:txBody>
      </p:sp>
      <p:sp>
        <p:nvSpPr>
          <p:cNvPr id="26648" name="Line 24"/>
          <p:cNvSpPr>
            <a:spLocks noChangeShapeType="1"/>
          </p:cNvSpPr>
          <p:nvPr/>
        </p:nvSpPr>
        <p:spPr bwMode="auto">
          <a:xfrm flipV="1">
            <a:off x="6205538" y="4365625"/>
            <a:ext cx="425450" cy="0"/>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49" name="Rectangle 25"/>
          <p:cNvSpPr>
            <a:spLocks noChangeArrowheads="1"/>
          </p:cNvSpPr>
          <p:nvPr/>
        </p:nvSpPr>
        <p:spPr bwMode="auto">
          <a:xfrm>
            <a:off x="4692650" y="2852738"/>
            <a:ext cx="792163" cy="431800"/>
          </a:xfrm>
          <a:prstGeom prst="rect">
            <a:avLst/>
          </a:prstGeom>
          <a:solidFill>
            <a:srgbClr val="FFFF99">
              <a:alpha val="61000"/>
            </a:srgbClr>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342900" indent="-342900" algn="ctr" eaLnBrk="0" hangingPunct="0">
              <a:spcBef>
                <a:spcPct val="20000"/>
              </a:spcBef>
              <a:buClr>
                <a:srgbClr val="003366"/>
              </a:buClr>
              <a:buSzPct val="80000"/>
              <a:buFont typeface="Wingdings" pitchFamily="2" charset="2"/>
              <a:buNone/>
            </a:pPr>
            <a:r>
              <a:rPr kumimoji="1" lang="en-US" altLang="zh-CN" sz="2400" b="1">
                <a:latin typeface="Times New Roman" pitchFamily="18" charset="0"/>
              </a:rPr>
              <a:t>MDR</a:t>
            </a:r>
          </a:p>
        </p:txBody>
      </p:sp>
      <p:sp>
        <p:nvSpPr>
          <p:cNvPr id="26650" name="Rectangle 26"/>
          <p:cNvSpPr>
            <a:spLocks noChangeArrowheads="1"/>
          </p:cNvSpPr>
          <p:nvPr/>
        </p:nvSpPr>
        <p:spPr bwMode="auto">
          <a:xfrm>
            <a:off x="6637338" y="5157788"/>
            <a:ext cx="792162" cy="360362"/>
          </a:xfrm>
          <a:prstGeom prst="rect">
            <a:avLst/>
          </a:prstGeom>
          <a:solidFill>
            <a:srgbClr val="FFFF99">
              <a:alpha val="61000"/>
            </a:srgbClr>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342900" indent="-342900" algn="ctr" eaLnBrk="0" hangingPunct="0">
              <a:spcBef>
                <a:spcPct val="20000"/>
              </a:spcBef>
              <a:buClr>
                <a:srgbClr val="003366"/>
              </a:buClr>
              <a:buSzPct val="80000"/>
              <a:buFont typeface="Wingdings" pitchFamily="2" charset="2"/>
              <a:buNone/>
            </a:pPr>
            <a:r>
              <a:rPr kumimoji="1" lang="en-US" altLang="zh-CN" sz="2400" b="1">
                <a:latin typeface="Times New Roman" pitchFamily="18" charset="0"/>
              </a:rPr>
              <a:t>IR</a:t>
            </a:r>
          </a:p>
        </p:txBody>
      </p:sp>
      <p:sp>
        <p:nvSpPr>
          <p:cNvPr id="26651" name="Line 27"/>
          <p:cNvSpPr>
            <a:spLocks noChangeShapeType="1"/>
          </p:cNvSpPr>
          <p:nvPr/>
        </p:nvSpPr>
        <p:spPr bwMode="auto">
          <a:xfrm flipV="1">
            <a:off x="6207125" y="5302250"/>
            <a:ext cx="430213" cy="0"/>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52" name="Rectangle 28"/>
          <p:cNvSpPr>
            <a:spLocks noChangeArrowheads="1"/>
          </p:cNvSpPr>
          <p:nvPr/>
        </p:nvSpPr>
        <p:spPr bwMode="auto">
          <a:xfrm>
            <a:off x="6635750" y="4151313"/>
            <a:ext cx="792163" cy="358775"/>
          </a:xfrm>
          <a:prstGeom prst="rect">
            <a:avLst/>
          </a:prstGeom>
          <a:solidFill>
            <a:srgbClr val="FFFF99">
              <a:alpha val="61000"/>
            </a:srgbClr>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342900" indent="-342900" algn="ctr" eaLnBrk="0" hangingPunct="0">
              <a:spcBef>
                <a:spcPct val="20000"/>
              </a:spcBef>
              <a:buClr>
                <a:srgbClr val="003366"/>
              </a:buClr>
              <a:buSzPct val="80000"/>
              <a:buFont typeface="Wingdings" pitchFamily="2" charset="2"/>
              <a:buNone/>
            </a:pPr>
            <a:r>
              <a:rPr kumimoji="1" lang="en-US" altLang="zh-CN" sz="2400" b="1">
                <a:latin typeface="Times New Roman" pitchFamily="18" charset="0"/>
              </a:rPr>
              <a:t>PC</a:t>
            </a:r>
          </a:p>
        </p:txBody>
      </p:sp>
      <p:sp>
        <p:nvSpPr>
          <p:cNvPr id="26653" name="Line 29"/>
          <p:cNvSpPr>
            <a:spLocks noChangeShapeType="1"/>
          </p:cNvSpPr>
          <p:nvPr/>
        </p:nvSpPr>
        <p:spPr bwMode="auto">
          <a:xfrm>
            <a:off x="4764088" y="4221163"/>
            <a:ext cx="0" cy="217487"/>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54" name="Text Box 30"/>
          <p:cNvSpPr txBox="1">
            <a:spLocks noChangeArrowheads="1"/>
          </p:cNvSpPr>
          <p:nvPr/>
        </p:nvSpPr>
        <p:spPr bwMode="auto">
          <a:xfrm>
            <a:off x="3829050" y="2709863"/>
            <a:ext cx="792163"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MDRoutE</a:t>
            </a:r>
          </a:p>
        </p:txBody>
      </p:sp>
      <p:sp>
        <p:nvSpPr>
          <p:cNvPr id="26655" name="Line 31"/>
          <p:cNvSpPr>
            <a:spLocks noChangeShapeType="1"/>
          </p:cNvSpPr>
          <p:nvPr/>
        </p:nvSpPr>
        <p:spPr bwMode="auto">
          <a:xfrm flipV="1">
            <a:off x="6853238" y="4510088"/>
            <a:ext cx="0" cy="215900"/>
          </a:xfrm>
          <a:prstGeom prst="line">
            <a:avLst/>
          </a:prstGeom>
          <a:noFill/>
          <a:ln w="31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56" name="Text Box 32"/>
          <p:cNvSpPr txBox="1">
            <a:spLocks noChangeArrowheads="1"/>
          </p:cNvSpPr>
          <p:nvPr/>
        </p:nvSpPr>
        <p:spPr bwMode="auto">
          <a:xfrm>
            <a:off x="6348413" y="4581525"/>
            <a:ext cx="431800"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PCin</a:t>
            </a:r>
          </a:p>
        </p:txBody>
      </p:sp>
      <p:sp>
        <p:nvSpPr>
          <p:cNvPr id="26657" name="Line 33"/>
          <p:cNvSpPr>
            <a:spLocks noChangeShapeType="1"/>
          </p:cNvSpPr>
          <p:nvPr/>
        </p:nvSpPr>
        <p:spPr bwMode="auto">
          <a:xfrm flipV="1">
            <a:off x="4548188" y="5300663"/>
            <a:ext cx="288925" cy="1587"/>
          </a:xfrm>
          <a:prstGeom prst="line">
            <a:avLst/>
          </a:prstGeom>
          <a:noFill/>
          <a:ln w="31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58" name="Text Box 34"/>
          <p:cNvSpPr txBox="1">
            <a:spLocks noChangeArrowheads="1"/>
          </p:cNvSpPr>
          <p:nvPr/>
        </p:nvSpPr>
        <p:spPr bwMode="auto">
          <a:xfrm>
            <a:off x="4332288" y="5016500"/>
            <a:ext cx="504825"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ACin</a:t>
            </a:r>
          </a:p>
        </p:txBody>
      </p:sp>
      <p:sp>
        <p:nvSpPr>
          <p:cNvPr id="26659" name="Line 35"/>
          <p:cNvSpPr>
            <a:spLocks noChangeShapeType="1"/>
          </p:cNvSpPr>
          <p:nvPr/>
        </p:nvSpPr>
        <p:spPr bwMode="auto">
          <a:xfrm flipV="1">
            <a:off x="4406900" y="1628775"/>
            <a:ext cx="0" cy="576263"/>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60" name="Rectangle 36"/>
          <p:cNvSpPr>
            <a:spLocks noChangeArrowheads="1"/>
          </p:cNvSpPr>
          <p:nvPr/>
        </p:nvSpPr>
        <p:spPr bwMode="auto">
          <a:xfrm>
            <a:off x="3470275" y="836613"/>
            <a:ext cx="2735263" cy="792162"/>
          </a:xfrm>
          <a:prstGeom prst="rect">
            <a:avLst/>
          </a:prstGeom>
          <a:solidFill>
            <a:srgbClr val="33CCCC">
              <a:alpha val="37000"/>
            </a:srgbClr>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342900" indent="-342900" algn="ctr" eaLnBrk="0" hangingPunct="0">
              <a:lnSpc>
                <a:spcPct val="90000"/>
              </a:lnSpc>
              <a:buClr>
                <a:srgbClr val="003366"/>
              </a:buClr>
              <a:buSzPct val="80000"/>
              <a:buFont typeface="Wingdings" pitchFamily="2" charset="2"/>
              <a:buNone/>
            </a:pPr>
            <a:r>
              <a:rPr kumimoji="1" lang="zh-CN" altLang="en-US" sz="2400" b="1">
                <a:latin typeface="Times New Roman" pitchFamily="18" charset="0"/>
                <a:ea typeface="楷体_GB2312" pitchFamily="49" charset="-122"/>
              </a:rPr>
              <a:t>存储器</a:t>
            </a:r>
            <a:r>
              <a:rPr kumimoji="1" lang="en-US" altLang="zh-CN" sz="2400" b="1">
                <a:latin typeface="Times New Roman" pitchFamily="18" charset="0"/>
                <a:ea typeface="楷体_GB2312" pitchFamily="49" charset="-122"/>
              </a:rPr>
              <a:t>(M)</a:t>
            </a:r>
          </a:p>
          <a:p>
            <a:pPr marL="342900" indent="-342900" algn="ctr" eaLnBrk="0" hangingPunct="0">
              <a:lnSpc>
                <a:spcPct val="90000"/>
              </a:lnSpc>
              <a:buClr>
                <a:srgbClr val="003366"/>
              </a:buClr>
              <a:buSzPct val="80000"/>
              <a:buFont typeface="Wingdings" pitchFamily="2" charset="2"/>
              <a:buNone/>
            </a:pPr>
            <a:endParaRPr kumimoji="1" lang="en-US" altLang="zh-CN" sz="2400" b="1">
              <a:latin typeface="Times New Roman" pitchFamily="18" charset="0"/>
              <a:ea typeface="楷体_GB2312" pitchFamily="49" charset="-122"/>
            </a:endParaRPr>
          </a:p>
        </p:txBody>
      </p:sp>
      <p:sp>
        <p:nvSpPr>
          <p:cNvPr id="26661" name="Line 37"/>
          <p:cNvSpPr>
            <a:spLocks noChangeShapeType="1"/>
          </p:cNvSpPr>
          <p:nvPr/>
        </p:nvSpPr>
        <p:spPr bwMode="auto">
          <a:xfrm>
            <a:off x="3759200" y="1628775"/>
            <a:ext cx="0" cy="36195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62" name="Line 38"/>
          <p:cNvSpPr>
            <a:spLocks noChangeShapeType="1"/>
          </p:cNvSpPr>
          <p:nvPr/>
        </p:nvSpPr>
        <p:spPr bwMode="auto">
          <a:xfrm flipH="1">
            <a:off x="5054600" y="1628775"/>
            <a:ext cx="0" cy="792163"/>
          </a:xfrm>
          <a:prstGeom prst="line">
            <a:avLst/>
          </a:prstGeom>
          <a:noFill/>
          <a:ln w="31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63" name="Freeform 39"/>
          <p:cNvSpPr>
            <a:spLocks/>
          </p:cNvSpPr>
          <p:nvPr/>
        </p:nvSpPr>
        <p:spPr bwMode="auto">
          <a:xfrm rot="10800000">
            <a:off x="4548188" y="4438650"/>
            <a:ext cx="1150937" cy="503238"/>
          </a:xfrm>
          <a:custGeom>
            <a:avLst/>
            <a:gdLst>
              <a:gd name="T0" fmla="*/ 90 w 952"/>
              <a:gd name="T1" fmla="*/ 317 h 317"/>
              <a:gd name="T2" fmla="*/ 363 w 952"/>
              <a:gd name="T3" fmla="*/ 317 h 317"/>
              <a:gd name="T4" fmla="*/ 453 w 952"/>
              <a:gd name="T5" fmla="*/ 181 h 317"/>
              <a:gd name="T6" fmla="*/ 544 w 952"/>
              <a:gd name="T7" fmla="*/ 317 h 317"/>
              <a:gd name="T8" fmla="*/ 771 w 952"/>
              <a:gd name="T9" fmla="*/ 317 h 317"/>
              <a:gd name="T10" fmla="*/ 952 w 952"/>
              <a:gd name="T11" fmla="*/ 317 h 317"/>
              <a:gd name="T12" fmla="*/ 680 w 952"/>
              <a:gd name="T13" fmla="*/ 0 h 317"/>
              <a:gd name="T14" fmla="*/ 226 w 952"/>
              <a:gd name="T15" fmla="*/ 0 h 317"/>
              <a:gd name="T16" fmla="*/ 0 w 952"/>
              <a:gd name="T17" fmla="*/ 317 h 317"/>
              <a:gd name="T18" fmla="*/ 136 w 952"/>
              <a:gd name="T19" fmla="*/ 317 h 317"/>
              <a:gd name="T20" fmla="*/ 0 w 952"/>
              <a:gd name="T21"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2" h="317">
                <a:moveTo>
                  <a:pt x="90" y="317"/>
                </a:moveTo>
                <a:lnTo>
                  <a:pt x="363" y="317"/>
                </a:lnTo>
                <a:lnTo>
                  <a:pt x="453" y="181"/>
                </a:lnTo>
                <a:lnTo>
                  <a:pt x="544" y="317"/>
                </a:lnTo>
                <a:lnTo>
                  <a:pt x="771" y="317"/>
                </a:lnTo>
                <a:lnTo>
                  <a:pt x="952" y="317"/>
                </a:lnTo>
                <a:lnTo>
                  <a:pt x="680" y="0"/>
                </a:lnTo>
                <a:lnTo>
                  <a:pt x="226" y="0"/>
                </a:lnTo>
                <a:lnTo>
                  <a:pt x="0" y="317"/>
                </a:lnTo>
                <a:lnTo>
                  <a:pt x="136" y="317"/>
                </a:lnTo>
                <a:lnTo>
                  <a:pt x="0" y="317"/>
                </a:lnTo>
              </a:path>
            </a:pathLst>
          </a:custGeom>
          <a:solidFill>
            <a:srgbClr val="99CC00">
              <a:alpha val="28999"/>
            </a:srgbClr>
          </a:solid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26664" name="Text Box 40"/>
          <p:cNvSpPr txBox="1">
            <a:spLocks noChangeArrowheads="1"/>
          </p:cNvSpPr>
          <p:nvPr/>
        </p:nvSpPr>
        <p:spPr bwMode="auto">
          <a:xfrm>
            <a:off x="4913313" y="4654550"/>
            <a:ext cx="500062" cy="24447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600" b="1">
                <a:solidFill>
                  <a:schemeClr val="tx2"/>
                </a:solidFill>
                <a:latin typeface="Times New Roman" pitchFamily="18" charset="0"/>
              </a:rPr>
              <a:t>ALU</a:t>
            </a:r>
          </a:p>
        </p:txBody>
      </p:sp>
      <p:sp>
        <p:nvSpPr>
          <p:cNvPr id="26665" name="Line 41"/>
          <p:cNvSpPr>
            <a:spLocks noChangeShapeType="1"/>
          </p:cNvSpPr>
          <p:nvPr/>
        </p:nvSpPr>
        <p:spPr bwMode="auto">
          <a:xfrm flipH="1">
            <a:off x="4405313" y="3141663"/>
            <a:ext cx="287337" cy="0"/>
          </a:xfrm>
          <a:prstGeom prst="line">
            <a:avLst/>
          </a:prstGeom>
          <a:noFill/>
          <a:ln w="31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66" name="Rectangle 42"/>
          <p:cNvSpPr>
            <a:spLocks noChangeArrowheads="1"/>
          </p:cNvSpPr>
          <p:nvPr/>
        </p:nvSpPr>
        <p:spPr bwMode="auto">
          <a:xfrm>
            <a:off x="3900488" y="3141663"/>
            <a:ext cx="792162"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gn="ctr" eaLnBrk="0" hangingPunct="0">
              <a:spcBef>
                <a:spcPct val="20000"/>
              </a:spcBef>
              <a:buClr>
                <a:srgbClr val="003366"/>
              </a:buClr>
              <a:buSzPct val="80000"/>
              <a:buFont typeface="Wingdings" pitchFamily="2" charset="2"/>
              <a:buNone/>
            </a:pPr>
            <a:r>
              <a:rPr kumimoji="1" lang="en-US" altLang="zh-CN" sz="1400" b="1">
                <a:solidFill>
                  <a:schemeClr val="accent2"/>
                </a:solidFill>
                <a:latin typeface="Times New Roman" pitchFamily="18" charset="0"/>
              </a:rPr>
              <a:t>MDRin</a:t>
            </a:r>
          </a:p>
        </p:txBody>
      </p:sp>
      <p:sp>
        <p:nvSpPr>
          <p:cNvPr id="26667" name="Rectangle 43"/>
          <p:cNvSpPr>
            <a:spLocks noChangeArrowheads="1"/>
          </p:cNvSpPr>
          <p:nvPr/>
        </p:nvSpPr>
        <p:spPr bwMode="auto">
          <a:xfrm>
            <a:off x="263525" y="2890838"/>
            <a:ext cx="1008063" cy="438150"/>
          </a:xfrm>
          <a:prstGeom prst="rect">
            <a:avLst/>
          </a:prstGeom>
          <a:solidFill>
            <a:srgbClr val="CCFFCC">
              <a:alpha val="35001"/>
            </a:srgbClr>
          </a:solidFill>
          <a:ln>
            <a:noFill/>
          </a:ln>
          <a:effectLst/>
          <a:extLs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342900" indent="-342900" algn="ctr" eaLnBrk="0" hangingPunct="0">
              <a:lnSpc>
                <a:spcPct val="90000"/>
              </a:lnSpc>
              <a:buClr>
                <a:srgbClr val="003366"/>
              </a:buClr>
              <a:buSzPct val="80000"/>
              <a:buFont typeface="Wingdings" pitchFamily="2" charset="2"/>
              <a:buNone/>
            </a:pPr>
            <a:r>
              <a:rPr kumimoji="1" lang="en-US" altLang="zh-CN" sz="3200" b="1">
                <a:solidFill>
                  <a:srgbClr val="FF0000"/>
                </a:solidFill>
                <a:latin typeface="Times New Roman" pitchFamily="18" charset="0"/>
              </a:rPr>
              <a:t>CPU</a:t>
            </a:r>
          </a:p>
        </p:txBody>
      </p:sp>
      <p:sp>
        <p:nvSpPr>
          <p:cNvPr id="26668" name="Text Box 44"/>
          <p:cNvSpPr txBox="1">
            <a:spLocks noChangeArrowheads="1"/>
          </p:cNvSpPr>
          <p:nvPr/>
        </p:nvSpPr>
        <p:spPr bwMode="auto">
          <a:xfrm>
            <a:off x="4767263" y="1416050"/>
            <a:ext cx="647700"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MemW</a:t>
            </a:r>
          </a:p>
        </p:txBody>
      </p:sp>
      <p:sp>
        <p:nvSpPr>
          <p:cNvPr id="26669" name="Text Box 45"/>
          <p:cNvSpPr txBox="1">
            <a:spLocks noChangeArrowheads="1"/>
          </p:cNvSpPr>
          <p:nvPr/>
        </p:nvSpPr>
        <p:spPr bwMode="auto">
          <a:xfrm>
            <a:off x="6854825" y="5808663"/>
            <a:ext cx="503238"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IRin</a:t>
            </a:r>
          </a:p>
        </p:txBody>
      </p:sp>
      <p:sp>
        <p:nvSpPr>
          <p:cNvPr id="26670" name="Text Box 46"/>
          <p:cNvSpPr txBox="1">
            <a:spLocks noChangeArrowheads="1"/>
          </p:cNvSpPr>
          <p:nvPr/>
        </p:nvSpPr>
        <p:spPr bwMode="auto">
          <a:xfrm>
            <a:off x="4048125" y="1416050"/>
            <a:ext cx="647700"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Data</a:t>
            </a:r>
          </a:p>
        </p:txBody>
      </p:sp>
      <p:sp>
        <p:nvSpPr>
          <p:cNvPr id="26671" name="Text Box 47"/>
          <p:cNvSpPr txBox="1">
            <a:spLocks noChangeArrowheads="1"/>
          </p:cNvSpPr>
          <p:nvPr/>
        </p:nvSpPr>
        <p:spPr bwMode="auto">
          <a:xfrm>
            <a:off x="3543300" y="1416050"/>
            <a:ext cx="431800"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Addr</a:t>
            </a:r>
          </a:p>
        </p:txBody>
      </p:sp>
      <p:sp>
        <p:nvSpPr>
          <p:cNvPr id="26672" name="Text Box 48"/>
          <p:cNvSpPr txBox="1">
            <a:spLocks noChangeArrowheads="1"/>
          </p:cNvSpPr>
          <p:nvPr/>
        </p:nvSpPr>
        <p:spPr bwMode="auto">
          <a:xfrm>
            <a:off x="5487988" y="1412875"/>
            <a:ext cx="647700"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MemR</a:t>
            </a:r>
          </a:p>
        </p:txBody>
      </p:sp>
      <p:sp>
        <p:nvSpPr>
          <p:cNvPr id="26673" name="Rectangle 49"/>
          <p:cNvSpPr>
            <a:spLocks noChangeArrowheads="1"/>
          </p:cNvSpPr>
          <p:nvPr/>
        </p:nvSpPr>
        <p:spPr bwMode="auto">
          <a:xfrm>
            <a:off x="190500" y="1701800"/>
            <a:ext cx="1368425" cy="247650"/>
          </a:xfrm>
          <a:prstGeom prst="rect">
            <a:avLst/>
          </a:prstGeom>
          <a:solidFill>
            <a:srgbClr val="FFFF99">
              <a:alpha val="25999"/>
            </a:srgbClr>
          </a:solidFill>
          <a:ln>
            <a:noFill/>
          </a:ln>
          <a:effectLst/>
          <a:extLs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342900" indent="-342900" algn="ctr" eaLnBrk="0" hangingPunct="0">
              <a:lnSpc>
                <a:spcPct val="90000"/>
              </a:lnSpc>
              <a:buClr>
                <a:srgbClr val="003366"/>
              </a:buClr>
              <a:buSzPct val="80000"/>
              <a:buFont typeface="Wingdings" pitchFamily="2" charset="2"/>
              <a:buNone/>
            </a:pPr>
            <a:r>
              <a:rPr kumimoji="1" lang="zh-CN" altLang="en-US" b="1">
                <a:solidFill>
                  <a:schemeClr val="tx2"/>
                </a:solidFill>
                <a:latin typeface="Times New Roman" pitchFamily="18" charset="0"/>
                <a:ea typeface="楷体_GB2312" pitchFamily="49" charset="-122"/>
              </a:rPr>
              <a:t>地址总线</a:t>
            </a:r>
            <a:r>
              <a:rPr kumimoji="1" lang="en-US" altLang="zh-CN" b="1">
                <a:solidFill>
                  <a:schemeClr val="tx2"/>
                </a:solidFill>
                <a:latin typeface="Times New Roman" pitchFamily="18" charset="0"/>
                <a:ea typeface="楷体_GB2312" pitchFamily="49" charset="-122"/>
              </a:rPr>
              <a:t>AB</a:t>
            </a:r>
          </a:p>
        </p:txBody>
      </p:sp>
      <p:sp>
        <p:nvSpPr>
          <p:cNvPr id="26674" name="Rectangle 50"/>
          <p:cNvSpPr>
            <a:spLocks noChangeArrowheads="1"/>
          </p:cNvSpPr>
          <p:nvPr/>
        </p:nvSpPr>
        <p:spPr bwMode="auto">
          <a:xfrm>
            <a:off x="190500" y="2030413"/>
            <a:ext cx="1368425" cy="247650"/>
          </a:xfrm>
          <a:prstGeom prst="rect">
            <a:avLst/>
          </a:prstGeom>
          <a:solidFill>
            <a:srgbClr val="FFFF99">
              <a:alpha val="25999"/>
            </a:srgbClr>
          </a:solidFill>
          <a:ln>
            <a:noFill/>
          </a:ln>
          <a:effectLst/>
          <a:extLs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342900" indent="-342900" algn="ctr" eaLnBrk="0" hangingPunct="0">
              <a:lnSpc>
                <a:spcPct val="90000"/>
              </a:lnSpc>
              <a:buClr>
                <a:srgbClr val="003366"/>
              </a:buClr>
              <a:buSzPct val="80000"/>
              <a:buFont typeface="Wingdings" pitchFamily="2" charset="2"/>
              <a:buNone/>
            </a:pPr>
            <a:r>
              <a:rPr kumimoji="1" lang="zh-CN" altLang="en-US" b="1">
                <a:solidFill>
                  <a:schemeClr val="accent1"/>
                </a:solidFill>
                <a:latin typeface="Times New Roman" pitchFamily="18" charset="0"/>
                <a:ea typeface="楷体_GB2312" pitchFamily="49" charset="-122"/>
              </a:rPr>
              <a:t>数据总线</a:t>
            </a:r>
            <a:r>
              <a:rPr kumimoji="1" lang="en-US" altLang="zh-CN" b="1">
                <a:solidFill>
                  <a:schemeClr val="accent1"/>
                </a:solidFill>
                <a:latin typeface="Times New Roman" pitchFamily="18" charset="0"/>
                <a:ea typeface="楷体_GB2312" pitchFamily="49" charset="-122"/>
              </a:rPr>
              <a:t>DB</a:t>
            </a:r>
          </a:p>
        </p:txBody>
      </p:sp>
      <p:sp>
        <p:nvSpPr>
          <p:cNvPr id="26675" name="Rectangle 51"/>
          <p:cNvSpPr>
            <a:spLocks noChangeArrowheads="1"/>
          </p:cNvSpPr>
          <p:nvPr/>
        </p:nvSpPr>
        <p:spPr bwMode="auto">
          <a:xfrm>
            <a:off x="190500" y="2317750"/>
            <a:ext cx="1368425" cy="247650"/>
          </a:xfrm>
          <a:prstGeom prst="rect">
            <a:avLst/>
          </a:prstGeom>
          <a:solidFill>
            <a:srgbClr val="FFFF99">
              <a:alpha val="25999"/>
            </a:srgbClr>
          </a:solidFill>
          <a:ln>
            <a:noFill/>
          </a:ln>
          <a:effectLst/>
          <a:extLs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342900" indent="-342900" algn="ctr" eaLnBrk="0" hangingPunct="0">
              <a:lnSpc>
                <a:spcPct val="90000"/>
              </a:lnSpc>
              <a:buClr>
                <a:srgbClr val="003366"/>
              </a:buClr>
              <a:buSzPct val="80000"/>
              <a:buFont typeface="Wingdings" pitchFamily="2" charset="2"/>
              <a:buNone/>
            </a:pPr>
            <a:r>
              <a:rPr kumimoji="1" lang="zh-CN" altLang="en-US" b="1">
                <a:solidFill>
                  <a:srgbClr val="FF0000"/>
                </a:solidFill>
                <a:latin typeface="Times New Roman" pitchFamily="18" charset="0"/>
                <a:ea typeface="楷体_GB2312" pitchFamily="49" charset="-122"/>
              </a:rPr>
              <a:t>控制总线</a:t>
            </a:r>
            <a:r>
              <a:rPr kumimoji="1" lang="en-US" altLang="zh-CN" b="1">
                <a:solidFill>
                  <a:srgbClr val="FF0000"/>
                </a:solidFill>
                <a:latin typeface="Times New Roman" pitchFamily="18" charset="0"/>
                <a:ea typeface="楷体_GB2312" pitchFamily="49" charset="-122"/>
              </a:rPr>
              <a:t>CB</a:t>
            </a:r>
          </a:p>
        </p:txBody>
      </p:sp>
      <p:sp>
        <p:nvSpPr>
          <p:cNvPr id="26676" name="Rectangle 52"/>
          <p:cNvSpPr>
            <a:spLocks noChangeArrowheads="1"/>
          </p:cNvSpPr>
          <p:nvPr/>
        </p:nvSpPr>
        <p:spPr bwMode="auto">
          <a:xfrm>
            <a:off x="4837113" y="5157788"/>
            <a:ext cx="720725" cy="287337"/>
          </a:xfrm>
          <a:prstGeom prst="rect">
            <a:avLst/>
          </a:prstGeom>
          <a:solidFill>
            <a:srgbClr val="FFFF99">
              <a:alpha val="61000"/>
            </a:srgbClr>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342900" indent="-342900" algn="ctr" eaLnBrk="0" hangingPunct="0">
              <a:spcBef>
                <a:spcPct val="20000"/>
              </a:spcBef>
              <a:buClr>
                <a:srgbClr val="003366"/>
              </a:buClr>
              <a:buSzPct val="80000"/>
              <a:buFont typeface="Wingdings" pitchFamily="2" charset="2"/>
              <a:buNone/>
            </a:pPr>
            <a:r>
              <a:rPr kumimoji="1" lang="en-US" altLang="zh-CN" sz="2000" b="1">
                <a:latin typeface="Times New Roman" pitchFamily="18" charset="0"/>
              </a:rPr>
              <a:t>AC</a:t>
            </a:r>
          </a:p>
        </p:txBody>
      </p:sp>
      <p:sp>
        <p:nvSpPr>
          <p:cNvPr id="26677" name="Line 53"/>
          <p:cNvSpPr>
            <a:spLocks noChangeShapeType="1"/>
          </p:cNvSpPr>
          <p:nvPr/>
        </p:nvSpPr>
        <p:spPr bwMode="auto">
          <a:xfrm>
            <a:off x="5197475" y="4941888"/>
            <a:ext cx="0" cy="217487"/>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78" name="Line 54"/>
          <p:cNvSpPr>
            <a:spLocks noChangeShapeType="1"/>
          </p:cNvSpPr>
          <p:nvPr/>
        </p:nvSpPr>
        <p:spPr bwMode="auto">
          <a:xfrm>
            <a:off x="5197475" y="5445125"/>
            <a:ext cx="0" cy="217488"/>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79" name="Line 55"/>
          <p:cNvSpPr>
            <a:spLocks noChangeShapeType="1"/>
          </p:cNvSpPr>
          <p:nvPr/>
        </p:nvSpPr>
        <p:spPr bwMode="auto">
          <a:xfrm flipV="1">
            <a:off x="4403725" y="4725988"/>
            <a:ext cx="288925" cy="0"/>
          </a:xfrm>
          <a:prstGeom prst="line">
            <a:avLst/>
          </a:prstGeom>
          <a:noFill/>
          <a:ln w="31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80" name="Text Box 56"/>
          <p:cNvSpPr txBox="1">
            <a:spLocks noChangeArrowheads="1"/>
          </p:cNvSpPr>
          <p:nvPr/>
        </p:nvSpPr>
        <p:spPr bwMode="auto">
          <a:xfrm>
            <a:off x="4116388" y="4510088"/>
            <a:ext cx="504825"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Add</a:t>
            </a:r>
          </a:p>
        </p:txBody>
      </p:sp>
      <p:sp>
        <p:nvSpPr>
          <p:cNvPr id="26681" name="Line 57"/>
          <p:cNvSpPr>
            <a:spLocks noChangeShapeType="1"/>
          </p:cNvSpPr>
          <p:nvPr/>
        </p:nvSpPr>
        <p:spPr bwMode="auto">
          <a:xfrm flipV="1">
            <a:off x="4191000" y="4076700"/>
            <a:ext cx="287338" cy="0"/>
          </a:xfrm>
          <a:prstGeom prst="line">
            <a:avLst/>
          </a:prstGeom>
          <a:noFill/>
          <a:ln w="31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82" name="Text Box 58"/>
          <p:cNvSpPr txBox="1">
            <a:spLocks noChangeArrowheads="1"/>
          </p:cNvSpPr>
          <p:nvPr/>
        </p:nvSpPr>
        <p:spPr bwMode="auto">
          <a:xfrm>
            <a:off x="3975100" y="3863975"/>
            <a:ext cx="504825"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Ain</a:t>
            </a:r>
          </a:p>
        </p:txBody>
      </p:sp>
      <p:sp>
        <p:nvSpPr>
          <p:cNvPr id="26683" name="Line 59"/>
          <p:cNvSpPr>
            <a:spLocks noChangeShapeType="1"/>
          </p:cNvSpPr>
          <p:nvPr/>
        </p:nvSpPr>
        <p:spPr bwMode="auto">
          <a:xfrm>
            <a:off x="5486400" y="3717925"/>
            <a:ext cx="0" cy="719138"/>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84" name="Line 60"/>
          <p:cNvSpPr>
            <a:spLocks noChangeShapeType="1"/>
          </p:cNvSpPr>
          <p:nvPr/>
        </p:nvSpPr>
        <p:spPr bwMode="auto">
          <a:xfrm flipH="1" flipV="1">
            <a:off x="3973513" y="5661025"/>
            <a:ext cx="1223962" cy="0"/>
          </a:xfrm>
          <a:prstGeom prst="line">
            <a:avLst/>
          </a:prstGeom>
          <a:noFill/>
          <a:ln w="38100">
            <a:solidFill>
              <a:srgbClr val="000080"/>
            </a:solidFill>
            <a:round/>
            <a:headEnd/>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85" name="Text Box 61"/>
          <p:cNvSpPr txBox="1">
            <a:spLocks noChangeArrowheads="1"/>
          </p:cNvSpPr>
          <p:nvPr/>
        </p:nvSpPr>
        <p:spPr bwMode="auto">
          <a:xfrm>
            <a:off x="5627688" y="5013325"/>
            <a:ext cx="504825"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ACout</a:t>
            </a:r>
          </a:p>
        </p:txBody>
      </p:sp>
      <p:sp>
        <p:nvSpPr>
          <p:cNvPr id="26686" name="Line 62"/>
          <p:cNvSpPr>
            <a:spLocks noChangeShapeType="1"/>
          </p:cNvSpPr>
          <p:nvPr/>
        </p:nvSpPr>
        <p:spPr bwMode="auto">
          <a:xfrm flipH="1" flipV="1">
            <a:off x="5557838" y="5302250"/>
            <a:ext cx="360362" cy="0"/>
          </a:xfrm>
          <a:prstGeom prst="line">
            <a:avLst/>
          </a:prstGeom>
          <a:noFill/>
          <a:ln w="3175">
            <a:solidFill>
              <a:schemeClr val="accent2"/>
            </a:solidFill>
            <a:round/>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87" name="Rectangle 63"/>
          <p:cNvSpPr>
            <a:spLocks noChangeArrowheads="1"/>
          </p:cNvSpPr>
          <p:nvPr/>
        </p:nvSpPr>
        <p:spPr bwMode="auto">
          <a:xfrm>
            <a:off x="2462213" y="5157788"/>
            <a:ext cx="792162" cy="360362"/>
          </a:xfrm>
          <a:prstGeom prst="rect">
            <a:avLst/>
          </a:prstGeom>
          <a:solidFill>
            <a:srgbClr val="FFFF99">
              <a:alpha val="61000"/>
            </a:srgbClr>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marL="342900" indent="-342900" algn="ctr" eaLnBrk="0" hangingPunct="0">
              <a:spcBef>
                <a:spcPct val="20000"/>
              </a:spcBef>
              <a:buClr>
                <a:srgbClr val="003366"/>
              </a:buClr>
              <a:buSzPct val="80000"/>
              <a:buFont typeface="Wingdings" pitchFamily="2" charset="2"/>
              <a:buNone/>
            </a:pPr>
            <a:r>
              <a:rPr kumimoji="1" lang="en-US" altLang="zh-CN" sz="2400" b="1">
                <a:latin typeface="Times New Roman" pitchFamily="18" charset="0"/>
              </a:rPr>
              <a:t>R1</a:t>
            </a:r>
          </a:p>
        </p:txBody>
      </p:sp>
      <p:sp>
        <p:nvSpPr>
          <p:cNvPr id="26688" name="Line 64"/>
          <p:cNvSpPr>
            <a:spLocks noChangeShapeType="1"/>
          </p:cNvSpPr>
          <p:nvPr/>
        </p:nvSpPr>
        <p:spPr bwMode="auto">
          <a:xfrm>
            <a:off x="3614738" y="3717925"/>
            <a:ext cx="0" cy="1584325"/>
          </a:xfrm>
          <a:prstGeom prst="line">
            <a:avLst/>
          </a:prstGeom>
          <a:noFill/>
          <a:ln w="381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89" name="Text Box 65"/>
          <p:cNvSpPr txBox="1">
            <a:spLocks noChangeArrowheads="1"/>
          </p:cNvSpPr>
          <p:nvPr/>
        </p:nvSpPr>
        <p:spPr bwMode="auto">
          <a:xfrm>
            <a:off x="2317750" y="5805488"/>
            <a:ext cx="504825"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R1out</a:t>
            </a:r>
          </a:p>
        </p:txBody>
      </p:sp>
      <p:sp>
        <p:nvSpPr>
          <p:cNvPr id="26690" name="Line 66"/>
          <p:cNvSpPr>
            <a:spLocks noChangeShapeType="1"/>
          </p:cNvSpPr>
          <p:nvPr/>
        </p:nvSpPr>
        <p:spPr bwMode="auto">
          <a:xfrm flipV="1">
            <a:off x="2605088" y="5518150"/>
            <a:ext cx="0" cy="285750"/>
          </a:xfrm>
          <a:prstGeom prst="line">
            <a:avLst/>
          </a:prstGeom>
          <a:noFill/>
          <a:ln w="3175">
            <a:solidFill>
              <a:schemeClr val="accent2"/>
            </a:solidFill>
            <a:round/>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91" name="Line 67"/>
          <p:cNvSpPr>
            <a:spLocks noChangeShapeType="1"/>
          </p:cNvSpPr>
          <p:nvPr/>
        </p:nvSpPr>
        <p:spPr bwMode="auto">
          <a:xfrm flipH="1" flipV="1">
            <a:off x="2173288" y="4365625"/>
            <a:ext cx="288925" cy="0"/>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92" name="Line 68"/>
          <p:cNvSpPr>
            <a:spLocks noChangeShapeType="1"/>
          </p:cNvSpPr>
          <p:nvPr/>
        </p:nvSpPr>
        <p:spPr bwMode="auto">
          <a:xfrm>
            <a:off x="2173288" y="3717925"/>
            <a:ext cx="0" cy="1584325"/>
          </a:xfrm>
          <a:prstGeom prst="line">
            <a:avLst/>
          </a:prstGeom>
          <a:noFill/>
          <a:ln w="38100">
            <a:solidFill>
              <a:srgbClr val="00008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93" name="Text Box 69"/>
          <p:cNvSpPr txBox="1">
            <a:spLocks noChangeArrowheads="1"/>
          </p:cNvSpPr>
          <p:nvPr/>
        </p:nvSpPr>
        <p:spPr bwMode="auto">
          <a:xfrm>
            <a:off x="1595438" y="2781300"/>
            <a:ext cx="720725"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MARin</a:t>
            </a:r>
          </a:p>
        </p:txBody>
      </p:sp>
      <p:sp>
        <p:nvSpPr>
          <p:cNvPr id="26694" name="Line 70"/>
          <p:cNvSpPr>
            <a:spLocks noChangeShapeType="1"/>
          </p:cNvSpPr>
          <p:nvPr/>
        </p:nvSpPr>
        <p:spPr bwMode="auto">
          <a:xfrm flipV="1">
            <a:off x="2676525" y="1989138"/>
            <a:ext cx="1588" cy="863600"/>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95" name="Line 71"/>
          <p:cNvSpPr>
            <a:spLocks noChangeShapeType="1"/>
          </p:cNvSpPr>
          <p:nvPr/>
        </p:nvSpPr>
        <p:spPr bwMode="auto">
          <a:xfrm flipH="1" flipV="1">
            <a:off x="4910138" y="2205038"/>
            <a:ext cx="0" cy="647700"/>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96" name="Line 72"/>
          <p:cNvSpPr>
            <a:spLocks noChangeShapeType="1"/>
          </p:cNvSpPr>
          <p:nvPr/>
        </p:nvSpPr>
        <p:spPr bwMode="auto">
          <a:xfrm flipH="1" flipV="1">
            <a:off x="4910138" y="3286125"/>
            <a:ext cx="0" cy="431800"/>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97" name="Line 73"/>
          <p:cNvSpPr>
            <a:spLocks noChangeShapeType="1"/>
          </p:cNvSpPr>
          <p:nvPr/>
        </p:nvSpPr>
        <p:spPr bwMode="auto">
          <a:xfrm flipH="1">
            <a:off x="4405313" y="2997200"/>
            <a:ext cx="287337" cy="0"/>
          </a:xfrm>
          <a:prstGeom prst="line">
            <a:avLst/>
          </a:prstGeom>
          <a:noFill/>
          <a:ln w="3175">
            <a:solidFill>
              <a:schemeClr val="accent2"/>
            </a:solidFill>
            <a:round/>
            <a:headEnd type="diamond"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98" name="Rectangle 74"/>
          <p:cNvSpPr>
            <a:spLocks noChangeArrowheads="1"/>
          </p:cNvSpPr>
          <p:nvPr/>
        </p:nvSpPr>
        <p:spPr bwMode="auto">
          <a:xfrm>
            <a:off x="5557838" y="3141663"/>
            <a:ext cx="863600" cy="30480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gn="ctr" eaLnBrk="0" hangingPunct="0">
              <a:spcBef>
                <a:spcPct val="20000"/>
              </a:spcBef>
              <a:buClr>
                <a:srgbClr val="003366"/>
              </a:buClr>
              <a:buSzPct val="80000"/>
              <a:buFont typeface="Wingdings" pitchFamily="2" charset="2"/>
              <a:buNone/>
            </a:pPr>
            <a:r>
              <a:rPr kumimoji="1" lang="en-US" altLang="zh-CN" sz="1400" b="1">
                <a:solidFill>
                  <a:schemeClr val="accent2"/>
                </a:solidFill>
                <a:latin typeface="Times New Roman" pitchFamily="18" charset="0"/>
              </a:rPr>
              <a:t>MDRout</a:t>
            </a:r>
          </a:p>
        </p:txBody>
      </p:sp>
      <p:sp>
        <p:nvSpPr>
          <p:cNvPr id="26699" name="Text Box 75"/>
          <p:cNvSpPr txBox="1">
            <a:spLocks noChangeArrowheads="1"/>
          </p:cNvSpPr>
          <p:nvPr/>
        </p:nvSpPr>
        <p:spPr bwMode="auto">
          <a:xfrm>
            <a:off x="5557838" y="2709863"/>
            <a:ext cx="792162"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MDRinE</a:t>
            </a:r>
          </a:p>
        </p:txBody>
      </p:sp>
      <p:sp>
        <p:nvSpPr>
          <p:cNvPr id="26700" name="Line 76"/>
          <p:cNvSpPr>
            <a:spLocks noChangeShapeType="1"/>
          </p:cNvSpPr>
          <p:nvPr/>
        </p:nvSpPr>
        <p:spPr bwMode="auto">
          <a:xfrm flipV="1">
            <a:off x="7069138" y="5518150"/>
            <a:ext cx="0" cy="287338"/>
          </a:xfrm>
          <a:prstGeom prst="line">
            <a:avLst/>
          </a:prstGeom>
          <a:noFill/>
          <a:ln w="31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01" name="Line 77"/>
          <p:cNvSpPr>
            <a:spLocks noChangeShapeType="1"/>
          </p:cNvSpPr>
          <p:nvPr/>
        </p:nvSpPr>
        <p:spPr bwMode="auto">
          <a:xfrm>
            <a:off x="6205538" y="3717925"/>
            <a:ext cx="0" cy="1584325"/>
          </a:xfrm>
          <a:prstGeom prst="line">
            <a:avLst/>
          </a:prstGeom>
          <a:noFill/>
          <a:ln w="381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02" name="Line 78"/>
          <p:cNvSpPr>
            <a:spLocks noChangeShapeType="1"/>
          </p:cNvSpPr>
          <p:nvPr/>
        </p:nvSpPr>
        <p:spPr bwMode="auto">
          <a:xfrm flipV="1">
            <a:off x="7429500" y="4365625"/>
            <a:ext cx="431800" cy="0"/>
          </a:xfrm>
          <a:prstGeom prst="line">
            <a:avLst/>
          </a:prstGeom>
          <a:noFill/>
          <a:ln w="381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03" name="Line 79"/>
          <p:cNvSpPr>
            <a:spLocks noChangeShapeType="1"/>
          </p:cNvSpPr>
          <p:nvPr/>
        </p:nvSpPr>
        <p:spPr bwMode="auto">
          <a:xfrm flipV="1">
            <a:off x="7431088" y="5302250"/>
            <a:ext cx="430212" cy="0"/>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04" name="Rectangle 80"/>
          <p:cNvSpPr>
            <a:spLocks noChangeArrowheads="1"/>
          </p:cNvSpPr>
          <p:nvPr/>
        </p:nvSpPr>
        <p:spPr bwMode="auto">
          <a:xfrm>
            <a:off x="7861300" y="4795838"/>
            <a:ext cx="1008063" cy="1081087"/>
          </a:xfrm>
          <a:prstGeom prst="rect">
            <a:avLst/>
          </a:prstGeom>
          <a:solidFill>
            <a:srgbClr val="00FF00">
              <a:alpha val="37000"/>
            </a:srgbClr>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342900" indent="-342900" algn="ctr" eaLnBrk="0" hangingPunct="0">
              <a:lnSpc>
                <a:spcPct val="90000"/>
              </a:lnSpc>
              <a:buClr>
                <a:srgbClr val="003366"/>
              </a:buClr>
              <a:buSzPct val="80000"/>
              <a:buFont typeface="Wingdings" pitchFamily="2" charset="2"/>
              <a:buNone/>
            </a:pPr>
            <a:r>
              <a:rPr kumimoji="1" lang="zh-CN" altLang="en-US" sz="2400" b="1">
                <a:latin typeface="楷体_GB2312" pitchFamily="49" charset="-122"/>
                <a:ea typeface="楷体_GB2312" pitchFamily="49" charset="-122"/>
              </a:rPr>
              <a:t>指令</a:t>
            </a:r>
          </a:p>
          <a:p>
            <a:pPr marL="342900" indent="-342900" algn="ctr" eaLnBrk="0" hangingPunct="0">
              <a:lnSpc>
                <a:spcPct val="90000"/>
              </a:lnSpc>
              <a:buClr>
                <a:srgbClr val="003366"/>
              </a:buClr>
              <a:buSzPct val="80000"/>
              <a:buFont typeface="Wingdings" pitchFamily="2" charset="2"/>
              <a:buNone/>
            </a:pPr>
            <a:r>
              <a:rPr kumimoji="1" lang="zh-CN" altLang="en-US" sz="2400" b="1">
                <a:latin typeface="楷体_GB2312" pitchFamily="49" charset="-122"/>
                <a:ea typeface="楷体_GB2312" pitchFamily="49" charset="-122"/>
              </a:rPr>
              <a:t>译码</a:t>
            </a:r>
          </a:p>
          <a:p>
            <a:pPr marL="342900" indent="-342900" algn="ctr" eaLnBrk="0" hangingPunct="0">
              <a:lnSpc>
                <a:spcPct val="90000"/>
              </a:lnSpc>
              <a:buClr>
                <a:srgbClr val="003366"/>
              </a:buClr>
              <a:buSzPct val="80000"/>
              <a:buFont typeface="Wingdings" pitchFamily="2" charset="2"/>
              <a:buNone/>
            </a:pPr>
            <a:r>
              <a:rPr kumimoji="1" lang="zh-CN" altLang="en-US" sz="2400" b="1">
                <a:latin typeface="楷体_GB2312" pitchFamily="49" charset="-122"/>
                <a:ea typeface="楷体_GB2312" pitchFamily="49" charset="-122"/>
              </a:rPr>
              <a:t>部件</a:t>
            </a:r>
          </a:p>
        </p:txBody>
      </p:sp>
      <p:sp>
        <p:nvSpPr>
          <p:cNvPr id="26705" name="Line 81"/>
          <p:cNvSpPr>
            <a:spLocks noChangeShapeType="1"/>
          </p:cNvSpPr>
          <p:nvPr/>
        </p:nvSpPr>
        <p:spPr bwMode="auto">
          <a:xfrm flipH="1">
            <a:off x="6997700" y="3933825"/>
            <a:ext cx="0" cy="215900"/>
          </a:xfrm>
          <a:prstGeom prst="line">
            <a:avLst/>
          </a:prstGeom>
          <a:noFill/>
          <a:ln w="31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06" name="Text Box 82"/>
          <p:cNvSpPr txBox="1">
            <a:spLocks noChangeArrowheads="1"/>
          </p:cNvSpPr>
          <p:nvPr/>
        </p:nvSpPr>
        <p:spPr bwMode="auto">
          <a:xfrm>
            <a:off x="6492875" y="3860800"/>
            <a:ext cx="431800"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PC+1</a:t>
            </a:r>
          </a:p>
        </p:txBody>
      </p:sp>
      <p:sp>
        <p:nvSpPr>
          <p:cNvPr id="26707" name="Line 83"/>
          <p:cNvSpPr>
            <a:spLocks noChangeShapeType="1"/>
          </p:cNvSpPr>
          <p:nvPr/>
        </p:nvSpPr>
        <p:spPr bwMode="auto">
          <a:xfrm flipV="1">
            <a:off x="7140575" y="4510088"/>
            <a:ext cx="0" cy="215900"/>
          </a:xfrm>
          <a:prstGeom prst="line">
            <a:avLst/>
          </a:prstGeom>
          <a:noFill/>
          <a:ln w="3175">
            <a:solidFill>
              <a:schemeClr val="accent2"/>
            </a:solidFill>
            <a:round/>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08" name="Text Box 84"/>
          <p:cNvSpPr txBox="1">
            <a:spLocks noChangeArrowheads="1"/>
          </p:cNvSpPr>
          <p:nvPr/>
        </p:nvSpPr>
        <p:spPr bwMode="auto">
          <a:xfrm>
            <a:off x="7213600" y="4581525"/>
            <a:ext cx="503238"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PCout</a:t>
            </a:r>
          </a:p>
        </p:txBody>
      </p:sp>
      <p:sp>
        <p:nvSpPr>
          <p:cNvPr id="26709" name="Text Box 85"/>
          <p:cNvSpPr txBox="1">
            <a:spLocks noChangeArrowheads="1"/>
          </p:cNvSpPr>
          <p:nvPr/>
        </p:nvSpPr>
        <p:spPr bwMode="auto">
          <a:xfrm>
            <a:off x="2963863" y="4868863"/>
            <a:ext cx="504825"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R0in</a:t>
            </a:r>
          </a:p>
        </p:txBody>
      </p:sp>
      <p:sp>
        <p:nvSpPr>
          <p:cNvPr id="26710" name="Line 86"/>
          <p:cNvSpPr>
            <a:spLocks noChangeShapeType="1"/>
          </p:cNvSpPr>
          <p:nvPr/>
        </p:nvSpPr>
        <p:spPr bwMode="auto">
          <a:xfrm flipV="1">
            <a:off x="3106738" y="4581525"/>
            <a:ext cx="0" cy="285750"/>
          </a:xfrm>
          <a:prstGeom prst="line">
            <a:avLst/>
          </a:prstGeom>
          <a:noFill/>
          <a:ln w="31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11" name="Text Box 87"/>
          <p:cNvSpPr txBox="1">
            <a:spLocks noChangeArrowheads="1"/>
          </p:cNvSpPr>
          <p:nvPr/>
        </p:nvSpPr>
        <p:spPr bwMode="auto">
          <a:xfrm>
            <a:off x="2316163" y="4868863"/>
            <a:ext cx="504825" cy="21272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buClr>
                <a:srgbClr val="003366"/>
              </a:buClr>
              <a:buSzPct val="80000"/>
              <a:buFont typeface="Wingdings" pitchFamily="2" charset="2"/>
              <a:buNone/>
            </a:pPr>
            <a:r>
              <a:rPr kumimoji="1" lang="en-US" altLang="zh-CN" sz="1400" b="1">
                <a:solidFill>
                  <a:schemeClr val="accent2"/>
                </a:solidFill>
                <a:latin typeface="Times New Roman" pitchFamily="18" charset="0"/>
              </a:rPr>
              <a:t>R0out</a:t>
            </a:r>
          </a:p>
        </p:txBody>
      </p:sp>
      <p:sp>
        <p:nvSpPr>
          <p:cNvPr id="26712" name="Line 88"/>
          <p:cNvSpPr>
            <a:spLocks noChangeShapeType="1"/>
          </p:cNvSpPr>
          <p:nvPr/>
        </p:nvSpPr>
        <p:spPr bwMode="auto">
          <a:xfrm flipV="1">
            <a:off x="2603500" y="4581525"/>
            <a:ext cx="0" cy="285750"/>
          </a:xfrm>
          <a:prstGeom prst="line">
            <a:avLst/>
          </a:prstGeom>
          <a:noFill/>
          <a:ln w="3175">
            <a:solidFill>
              <a:schemeClr val="accent2"/>
            </a:solidFill>
            <a:round/>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13" name="Line 89"/>
          <p:cNvSpPr>
            <a:spLocks noChangeShapeType="1"/>
          </p:cNvSpPr>
          <p:nvPr/>
        </p:nvSpPr>
        <p:spPr bwMode="auto">
          <a:xfrm flipH="1">
            <a:off x="5775325" y="1628775"/>
            <a:ext cx="0" cy="792163"/>
          </a:xfrm>
          <a:prstGeom prst="line">
            <a:avLst/>
          </a:prstGeom>
          <a:noFill/>
          <a:ln w="31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14" name="Line 90"/>
          <p:cNvSpPr>
            <a:spLocks noChangeShapeType="1"/>
          </p:cNvSpPr>
          <p:nvPr/>
        </p:nvSpPr>
        <p:spPr bwMode="auto">
          <a:xfrm>
            <a:off x="5268913" y="3284538"/>
            <a:ext cx="0" cy="360362"/>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15" name="Line 91"/>
          <p:cNvSpPr>
            <a:spLocks noChangeShapeType="1"/>
          </p:cNvSpPr>
          <p:nvPr/>
        </p:nvSpPr>
        <p:spPr bwMode="auto">
          <a:xfrm>
            <a:off x="5268913" y="2205038"/>
            <a:ext cx="0" cy="647700"/>
          </a:xfrm>
          <a:prstGeom prst="line">
            <a:avLst/>
          </a:prstGeom>
          <a:noFill/>
          <a:ln w="381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16" name="Line 92"/>
          <p:cNvSpPr>
            <a:spLocks noChangeShapeType="1"/>
          </p:cNvSpPr>
          <p:nvPr/>
        </p:nvSpPr>
        <p:spPr bwMode="auto">
          <a:xfrm flipV="1">
            <a:off x="477838" y="5275263"/>
            <a:ext cx="0" cy="285750"/>
          </a:xfrm>
          <a:prstGeom prst="line">
            <a:avLst/>
          </a:prstGeom>
          <a:noFill/>
          <a:ln w="3175">
            <a:solidFill>
              <a:schemeClr val="accent2"/>
            </a:solidFill>
            <a:round/>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17" name="Rectangle 93"/>
          <p:cNvSpPr>
            <a:spLocks noChangeArrowheads="1"/>
          </p:cNvSpPr>
          <p:nvPr/>
        </p:nvSpPr>
        <p:spPr bwMode="auto">
          <a:xfrm>
            <a:off x="549275" y="5202238"/>
            <a:ext cx="1296988" cy="495300"/>
          </a:xfrm>
          <a:prstGeom prst="rect">
            <a:avLst/>
          </a:prstGeom>
          <a:noFill/>
          <a:ln>
            <a:noFill/>
          </a:ln>
          <a:effectLst/>
          <a:extLst>
            <a:ext uri="{909E8E84-426E-40DD-AFC4-6F175D3DCCD1}">
              <a14:hiddenFill xmlns:a14="http://schemas.microsoft.com/office/drawing/2010/main">
                <a:solidFill>
                  <a:srgbClr val="FFFF99">
                    <a:alpha val="25999"/>
                  </a:srgbClr>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342900" indent="-342900" algn="ctr" eaLnBrk="0" hangingPunct="0">
              <a:lnSpc>
                <a:spcPct val="90000"/>
              </a:lnSpc>
              <a:buClr>
                <a:srgbClr val="003366"/>
              </a:buClr>
              <a:buSzPct val="80000"/>
              <a:buFont typeface="Wingdings" pitchFamily="2" charset="2"/>
              <a:buNone/>
            </a:pPr>
            <a:r>
              <a:rPr kumimoji="1" lang="en-US" altLang="zh-CN" b="1">
                <a:solidFill>
                  <a:schemeClr val="accent2"/>
                </a:solidFill>
                <a:latin typeface="Times New Roman" pitchFamily="18" charset="0"/>
                <a:ea typeface="楷体_GB2312" pitchFamily="49" charset="-122"/>
              </a:rPr>
              <a:t>Xout</a:t>
            </a:r>
            <a:r>
              <a:rPr kumimoji="1" lang="en-US" altLang="zh-CN" b="1">
                <a:latin typeface="Times New Roman" pitchFamily="18" charset="0"/>
                <a:ea typeface="楷体_GB2312" pitchFamily="49" charset="-122"/>
              </a:rPr>
              <a:t> </a:t>
            </a:r>
            <a:r>
              <a:rPr kumimoji="1" lang="zh-CN" altLang="en-US" b="1">
                <a:latin typeface="Times New Roman" pitchFamily="18" charset="0"/>
                <a:ea typeface="楷体_GB2312" pitchFamily="49" charset="-122"/>
              </a:rPr>
              <a:t>三态门</a:t>
            </a:r>
          </a:p>
          <a:p>
            <a:pPr marL="342900" indent="-342900" algn="ctr" eaLnBrk="0" hangingPunct="0">
              <a:lnSpc>
                <a:spcPct val="90000"/>
              </a:lnSpc>
              <a:buClr>
                <a:srgbClr val="003366"/>
              </a:buClr>
              <a:buSzPct val="80000"/>
              <a:buFont typeface="Wingdings" pitchFamily="2" charset="2"/>
              <a:buNone/>
            </a:pPr>
            <a:r>
              <a:rPr kumimoji="1" lang="zh-CN" altLang="en-US" b="1">
                <a:latin typeface="Times New Roman" pitchFamily="18" charset="0"/>
                <a:ea typeface="楷体_GB2312" pitchFamily="49" charset="-122"/>
              </a:rPr>
              <a:t>控制信号</a:t>
            </a:r>
          </a:p>
        </p:txBody>
      </p:sp>
      <p:sp>
        <p:nvSpPr>
          <p:cNvPr id="26718" name="Rectangle 94"/>
          <p:cNvSpPr>
            <a:spLocks noChangeArrowheads="1"/>
          </p:cNvSpPr>
          <p:nvPr/>
        </p:nvSpPr>
        <p:spPr bwMode="auto">
          <a:xfrm>
            <a:off x="441325" y="5776913"/>
            <a:ext cx="1584325" cy="495300"/>
          </a:xfrm>
          <a:prstGeom prst="rect">
            <a:avLst/>
          </a:prstGeom>
          <a:noFill/>
          <a:ln>
            <a:noFill/>
          </a:ln>
          <a:effectLst/>
          <a:extLst>
            <a:ext uri="{909E8E84-426E-40DD-AFC4-6F175D3DCCD1}">
              <a14:hiddenFill xmlns:a14="http://schemas.microsoft.com/office/drawing/2010/main">
                <a:solidFill>
                  <a:srgbClr val="FFFF99">
                    <a:alpha val="25999"/>
                  </a:srgbClr>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342900" indent="-342900" algn="ctr" eaLnBrk="0" hangingPunct="0">
              <a:lnSpc>
                <a:spcPct val="90000"/>
              </a:lnSpc>
              <a:buClr>
                <a:srgbClr val="003366"/>
              </a:buClr>
              <a:buSzPct val="80000"/>
              <a:buFont typeface="Wingdings" pitchFamily="2" charset="2"/>
              <a:buNone/>
            </a:pPr>
            <a:r>
              <a:rPr kumimoji="1" lang="en-US" altLang="zh-CN" b="1">
                <a:solidFill>
                  <a:schemeClr val="accent2"/>
                </a:solidFill>
                <a:latin typeface="Times New Roman" pitchFamily="18" charset="0"/>
                <a:ea typeface="楷体_GB2312" pitchFamily="49" charset="-122"/>
              </a:rPr>
              <a:t>Xin</a:t>
            </a:r>
            <a:r>
              <a:rPr kumimoji="1" lang="en-US" altLang="zh-CN" b="1">
                <a:latin typeface="Times New Roman" pitchFamily="18" charset="0"/>
                <a:ea typeface="楷体_GB2312" pitchFamily="49" charset="-122"/>
              </a:rPr>
              <a:t>  </a:t>
            </a:r>
            <a:r>
              <a:rPr kumimoji="1" lang="zh-CN" altLang="en-US" b="1">
                <a:latin typeface="Times New Roman" pitchFamily="18" charset="0"/>
                <a:ea typeface="楷体_GB2312" pitchFamily="49" charset="-122"/>
              </a:rPr>
              <a:t>寄存器</a:t>
            </a:r>
          </a:p>
          <a:p>
            <a:pPr marL="342900" indent="-342900" algn="ctr" eaLnBrk="0" hangingPunct="0">
              <a:lnSpc>
                <a:spcPct val="90000"/>
              </a:lnSpc>
              <a:buClr>
                <a:srgbClr val="003366"/>
              </a:buClr>
              <a:buSzPct val="80000"/>
              <a:buFont typeface="Wingdings" pitchFamily="2" charset="2"/>
              <a:buNone/>
            </a:pPr>
            <a:r>
              <a:rPr kumimoji="1" lang="zh-CN" altLang="en-US" b="1">
                <a:latin typeface="Times New Roman" pitchFamily="18" charset="0"/>
                <a:ea typeface="楷体_GB2312" pitchFamily="49" charset="-122"/>
              </a:rPr>
              <a:t>输入控制信号</a:t>
            </a:r>
          </a:p>
        </p:txBody>
      </p:sp>
      <p:sp>
        <p:nvSpPr>
          <p:cNvPr id="26719" name="Line 95"/>
          <p:cNvSpPr>
            <a:spLocks noChangeShapeType="1"/>
          </p:cNvSpPr>
          <p:nvPr/>
        </p:nvSpPr>
        <p:spPr bwMode="auto">
          <a:xfrm flipV="1">
            <a:off x="477838" y="5780088"/>
            <a:ext cx="0" cy="285750"/>
          </a:xfrm>
          <a:prstGeom prst="line">
            <a:avLst/>
          </a:prstGeom>
          <a:noFill/>
          <a:ln w="31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20" name="Line 96"/>
          <p:cNvSpPr>
            <a:spLocks noChangeShapeType="1"/>
          </p:cNvSpPr>
          <p:nvPr/>
        </p:nvSpPr>
        <p:spPr bwMode="auto">
          <a:xfrm>
            <a:off x="7861300" y="3717925"/>
            <a:ext cx="0" cy="647700"/>
          </a:xfrm>
          <a:prstGeom prst="line">
            <a:avLst/>
          </a:prstGeom>
          <a:noFill/>
          <a:ln w="38100">
            <a:solidFill>
              <a:srgbClr val="00008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21" name="Rectangle 97"/>
          <p:cNvSpPr>
            <a:spLocks noChangeArrowheads="1"/>
          </p:cNvSpPr>
          <p:nvPr/>
        </p:nvSpPr>
        <p:spPr bwMode="auto">
          <a:xfrm>
            <a:off x="406400" y="4881563"/>
            <a:ext cx="1258888" cy="247650"/>
          </a:xfrm>
          <a:prstGeom prst="rect">
            <a:avLst/>
          </a:prstGeom>
          <a:noFill/>
          <a:ln>
            <a:noFill/>
          </a:ln>
          <a:effectLst/>
          <a:extLst>
            <a:ext uri="{909E8E84-426E-40DD-AFC4-6F175D3DCCD1}">
              <a14:hiddenFill xmlns:a14="http://schemas.microsoft.com/office/drawing/2010/main">
                <a:solidFill>
                  <a:srgbClr val="FFFF99">
                    <a:alpha val="25999"/>
                  </a:srgbClr>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342900" indent="-342900" algn="ctr" eaLnBrk="0" hangingPunct="0">
              <a:lnSpc>
                <a:spcPct val="90000"/>
              </a:lnSpc>
              <a:buClr>
                <a:srgbClr val="003366"/>
              </a:buClr>
              <a:buSzPct val="80000"/>
              <a:buFont typeface="Wingdings" pitchFamily="2" charset="2"/>
              <a:buNone/>
            </a:pPr>
            <a:r>
              <a:rPr kumimoji="1" lang="zh-CN" altLang="en-US" b="1">
                <a:latin typeface="Times New Roman" pitchFamily="18" charset="0"/>
              </a:rPr>
              <a:t>图例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2" presetClass="emph" presetSubtype="0" fill="hold" grpId="0" nodeType="clickEffect">
                                  <p:stCondLst>
                                    <p:cond delay="0"/>
                                  </p:stCondLst>
                                  <p:childTnLst>
                                    <p:animClr clrSpc="rgb" dir="cw">
                                      <p:cBhvr override="childStyle">
                                        <p:cTn id="6" dur="100" fill="hold"/>
                                        <p:tgtEl>
                                          <p:spTgt spid="26652"/>
                                        </p:tgtEl>
                                        <p:attrNameLst>
                                          <p:attrName>style.color</p:attrName>
                                        </p:attrNameLst>
                                      </p:cBhvr>
                                      <p:to>
                                        <a:schemeClr val="accent2"/>
                                      </p:to>
                                    </p:animClr>
                                    <p:animClr clrSpc="rgb" dir="cw">
                                      <p:cBhvr>
                                        <p:cTn id="7" dur="100" fill="hold"/>
                                        <p:tgtEl>
                                          <p:spTgt spid="26652"/>
                                        </p:tgtEl>
                                        <p:attrNameLst>
                                          <p:attrName>fillcolor</p:attrName>
                                        </p:attrNameLst>
                                      </p:cBhvr>
                                      <p:to>
                                        <a:schemeClr val="accent2"/>
                                      </p:to>
                                    </p:animClr>
                                    <p:set>
                                      <p:cBhvr>
                                        <p:cTn id="8" dur="100" fill="hold"/>
                                        <p:tgtEl>
                                          <p:spTgt spid="26652"/>
                                        </p:tgtEl>
                                        <p:attrNameLst>
                                          <p:attrName>fill.type</p:attrName>
                                        </p:attrNameLst>
                                      </p:cBhvr>
                                      <p:to>
                                        <p:strVal val="solid"/>
                                      </p:to>
                                    </p:set>
                                    <p:set>
                                      <p:cBhvr>
                                        <p:cTn id="9" dur="100" fill="hold"/>
                                        <p:tgtEl>
                                          <p:spTgt spid="26652"/>
                                        </p:tgtEl>
                                        <p:attrNameLst>
                                          <p:attrName>fill.on</p:attrName>
                                        </p:attrNameLst>
                                      </p:cBhvr>
                                      <p:to>
                                        <p:strVal val="true"/>
                                      </p:to>
                                    </p:set>
                                    <p:animRot by="120000">
                                      <p:cBhvr>
                                        <p:cTn id="10" dur="100" fill="hold">
                                          <p:stCondLst>
                                            <p:cond delay="0"/>
                                          </p:stCondLst>
                                        </p:cTn>
                                        <p:tgtEl>
                                          <p:spTgt spid="26652"/>
                                        </p:tgtEl>
                                        <p:attrNameLst>
                                          <p:attrName>r</p:attrName>
                                        </p:attrNameLst>
                                      </p:cBhvr>
                                    </p:animRot>
                                    <p:animRot by="-240000">
                                      <p:cBhvr>
                                        <p:cTn id="11" dur="200" fill="hold">
                                          <p:stCondLst>
                                            <p:cond delay="200"/>
                                          </p:stCondLst>
                                        </p:cTn>
                                        <p:tgtEl>
                                          <p:spTgt spid="26652"/>
                                        </p:tgtEl>
                                        <p:attrNameLst>
                                          <p:attrName>r</p:attrName>
                                        </p:attrNameLst>
                                      </p:cBhvr>
                                    </p:animRot>
                                    <p:animRot by="240000">
                                      <p:cBhvr>
                                        <p:cTn id="12" dur="200" fill="hold">
                                          <p:stCondLst>
                                            <p:cond delay="400"/>
                                          </p:stCondLst>
                                        </p:cTn>
                                        <p:tgtEl>
                                          <p:spTgt spid="26652"/>
                                        </p:tgtEl>
                                        <p:attrNameLst>
                                          <p:attrName>r</p:attrName>
                                        </p:attrNameLst>
                                      </p:cBhvr>
                                    </p:animRot>
                                    <p:animRot by="-240000">
                                      <p:cBhvr>
                                        <p:cTn id="13" dur="200" fill="hold">
                                          <p:stCondLst>
                                            <p:cond delay="600"/>
                                          </p:stCondLst>
                                        </p:cTn>
                                        <p:tgtEl>
                                          <p:spTgt spid="26652"/>
                                        </p:tgtEl>
                                        <p:attrNameLst>
                                          <p:attrName>r</p:attrName>
                                        </p:attrNameLst>
                                      </p:cBhvr>
                                    </p:animRot>
                                    <p:animRot by="120000">
                                      <p:cBhvr>
                                        <p:cTn id="14" dur="200" fill="hold">
                                          <p:stCondLst>
                                            <p:cond delay="800"/>
                                          </p:stCondLst>
                                        </p:cTn>
                                        <p:tgtEl>
                                          <p:spTgt spid="26652"/>
                                        </p:tgtEl>
                                        <p:attrNameLst>
                                          <p:attrName>r</p:attrName>
                                        </p:attrNameLst>
                                      </p:cBhvr>
                                    </p:animRot>
                                  </p:childTnLst>
                                </p:cTn>
                              </p:par>
                            </p:childTnLst>
                          </p:cTn>
                        </p:par>
                      </p:childTnLst>
                    </p:cTn>
                  </p:par>
                  <p:par>
                    <p:cTn id="15" fill="hold" nodeType="clickPar">
                      <p:stCondLst>
                        <p:cond delay="indefinite"/>
                      </p:stCondLst>
                      <p:childTnLst>
                        <p:par>
                          <p:cTn id="16" fill="hold" nodeType="withGroup">
                            <p:stCondLst>
                              <p:cond delay="0"/>
                            </p:stCondLst>
                            <p:childTnLst>
                              <p:par>
                                <p:cTn id="17" presetID="32" presetClass="emph" presetSubtype="0" fill="hold" grpId="0" nodeType="clickEffect">
                                  <p:stCondLst>
                                    <p:cond delay="0"/>
                                  </p:stCondLst>
                                  <p:childTnLst>
                                    <p:animClr clrSpc="rgb" dir="cw">
                                      <p:cBhvr override="childStyle">
                                        <p:cTn id="18" dur="100" fill="hold"/>
                                        <p:tgtEl>
                                          <p:spTgt spid="26702"/>
                                        </p:tgtEl>
                                        <p:attrNameLst>
                                          <p:attrName>style.color</p:attrName>
                                        </p:attrNameLst>
                                      </p:cBhvr>
                                      <p:to>
                                        <a:schemeClr val="accent2"/>
                                      </p:to>
                                    </p:animClr>
                                    <p:animClr clrSpc="rgb" dir="cw">
                                      <p:cBhvr>
                                        <p:cTn id="19" dur="100" fill="hold"/>
                                        <p:tgtEl>
                                          <p:spTgt spid="26702"/>
                                        </p:tgtEl>
                                        <p:attrNameLst>
                                          <p:attrName>fillcolor</p:attrName>
                                        </p:attrNameLst>
                                      </p:cBhvr>
                                      <p:to>
                                        <a:schemeClr val="accent2"/>
                                      </p:to>
                                    </p:animClr>
                                    <p:set>
                                      <p:cBhvr>
                                        <p:cTn id="20" dur="100" fill="hold"/>
                                        <p:tgtEl>
                                          <p:spTgt spid="26702"/>
                                        </p:tgtEl>
                                        <p:attrNameLst>
                                          <p:attrName>fill.type</p:attrName>
                                        </p:attrNameLst>
                                      </p:cBhvr>
                                      <p:to>
                                        <p:strVal val="solid"/>
                                      </p:to>
                                    </p:set>
                                    <p:set>
                                      <p:cBhvr>
                                        <p:cTn id="21" dur="100" fill="hold"/>
                                        <p:tgtEl>
                                          <p:spTgt spid="26702"/>
                                        </p:tgtEl>
                                        <p:attrNameLst>
                                          <p:attrName>fill.on</p:attrName>
                                        </p:attrNameLst>
                                      </p:cBhvr>
                                      <p:to>
                                        <p:strVal val="true"/>
                                      </p:to>
                                    </p:set>
                                    <p:animRot by="120000">
                                      <p:cBhvr>
                                        <p:cTn id="22" dur="100" fill="hold">
                                          <p:stCondLst>
                                            <p:cond delay="0"/>
                                          </p:stCondLst>
                                        </p:cTn>
                                        <p:tgtEl>
                                          <p:spTgt spid="26702"/>
                                        </p:tgtEl>
                                        <p:attrNameLst>
                                          <p:attrName>r</p:attrName>
                                        </p:attrNameLst>
                                      </p:cBhvr>
                                    </p:animRot>
                                    <p:animRot by="-240000">
                                      <p:cBhvr>
                                        <p:cTn id="23" dur="200" fill="hold">
                                          <p:stCondLst>
                                            <p:cond delay="200"/>
                                          </p:stCondLst>
                                        </p:cTn>
                                        <p:tgtEl>
                                          <p:spTgt spid="26702"/>
                                        </p:tgtEl>
                                        <p:attrNameLst>
                                          <p:attrName>r</p:attrName>
                                        </p:attrNameLst>
                                      </p:cBhvr>
                                    </p:animRot>
                                    <p:animRot by="240000">
                                      <p:cBhvr>
                                        <p:cTn id="24" dur="200" fill="hold">
                                          <p:stCondLst>
                                            <p:cond delay="400"/>
                                          </p:stCondLst>
                                        </p:cTn>
                                        <p:tgtEl>
                                          <p:spTgt spid="26702"/>
                                        </p:tgtEl>
                                        <p:attrNameLst>
                                          <p:attrName>r</p:attrName>
                                        </p:attrNameLst>
                                      </p:cBhvr>
                                    </p:animRot>
                                    <p:animRot by="-240000">
                                      <p:cBhvr>
                                        <p:cTn id="25" dur="200" fill="hold">
                                          <p:stCondLst>
                                            <p:cond delay="600"/>
                                          </p:stCondLst>
                                        </p:cTn>
                                        <p:tgtEl>
                                          <p:spTgt spid="26702"/>
                                        </p:tgtEl>
                                        <p:attrNameLst>
                                          <p:attrName>r</p:attrName>
                                        </p:attrNameLst>
                                      </p:cBhvr>
                                    </p:animRot>
                                    <p:animRot by="120000">
                                      <p:cBhvr>
                                        <p:cTn id="26" dur="200" fill="hold">
                                          <p:stCondLst>
                                            <p:cond delay="800"/>
                                          </p:stCondLst>
                                        </p:cTn>
                                        <p:tgtEl>
                                          <p:spTgt spid="26702"/>
                                        </p:tgtEl>
                                        <p:attrNameLst>
                                          <p:attrName>r</p:attrName>
                                        </p:attrNameLst>
                                      </p:cBhvr>
                                    </p:animRot>
                                  </p:childTnLst>
                                </p:cTn>
                              </p:par>
                              <p:par>
                                <p:cTn id="27" presetID="32" presetClass="emph" presetSubtype="0" fill="hold" grpId="0" nodeType="withEffect">
                                  <p:stCondLst>
                                    <p:cond delay="0"/>
                                  </p:stCondLst>
                                  <p:childTnLst>
                                    <p:animClr clrSpc="rgb" dir="cw">
                                      <p:cBhvr override="childStyle">
                                        <p:cTn id="28" dur="100" fill="hold"/>
                                        <p:tgtEl>
                                          <p:spTgt spid="26720"/>
                                        </p:tgtEl>
                                        <p:attrNameLst>
                                          <p:attrName>style.color</p:attrName>
                                        </p:attrNameLst>
                                      </p:cBhvr>
                                      <p:to>
                                        <a:schemeClr val="accent2"/>
                                      </p:to>
                                    </p:animClr>
                                    <p:animClr clrSpc="rgb" dir="cw">
                                      <p:cBhvr>
                                        <p:cTn id="29" dur="100" fill="hold"/>
                                        <p:tgtEl>
                                          <p:spTgt spid="26720"/>
                                        </p:tgtEl>
                                        <p:attrNameLst>
                                          <p:attrName>fillcolor</p:attrName>
                                        </p:attrNameLst>
                                      </p:cBhvr>
                                      <p:to>
                                        <a:schemeClr val="accent2"/>
                                      </p:to>
                                    </p:animClr>
                                    <p:set>
                                      <p:cBhvr>
                                        <p:cTn id="30" dur="100" fill="hold"/>
                                        <p:tgtEl>
                                          <p:spTgt spid="26720"/>
                                        </p:tgtEl>
                                        <p:attrNameLst>
                                          <p:attrName>fill.type</p:attrName>
                                        </p:attrNameLst>
                                      </p:cBhvr>
                                      <p:to>
                                        <p:strVal val="solid"/>
                                      </p:to>
                                    </p:set>
                                    <p:set>
                                      <p:cBhvr>
                                        <p:cTn id="31" dur="100" fill="hold"/>
                                        <p:tgtEl>
                                          <p:spTgt spid="26720"/>
                                        </p:tgtEl>
                                        <p:attrNameLst>
                                          <p:attrName>fill.on</p:attrName>
                                        </p:attrNameLst>
                                      </p:cBhvr>
                                      <p:to>
                                        <p:strVal val="true"/>
                                      </p:to>
                                    </p:set>
                                    <p:animRot by="120000">
                                      <p:cBhvr>
                                        <p:cTn id="32" dur="100" fill="hold">
                                          <p:stCondLst>
                                            <p:cond delay="0"/>
                                          </p:stCondLst>
                                        </p:cTn>
                                        <p:tgtEl>
                                          <p:spTgt spid="26720"/>
                                        </p:tgtEl>
                                        <p:attrNameLst>
                                          <p:attrName>r</p:attrName>
                                        </p:attrNameLst>
                                      </p:cBhvr>
                                    </p:animRot>
                                    <p:animRot by="-240000">
                                      <p:cBhvr>
                                        <p:cTn id="33" dur="200" fill="hold">
                                          <p:stCondLst>
                                            <p:cond delay="200"/>
                                          </p:stCondLst>
                                        </p:cTn>
                                        <p:tgtEl>
                                          <p:spTgt spid="26720"/>
                                        </p:tgtEl>
                                        <p:attrNameLst>
                                          <p:attrName>r</p:attrName>
                                        </p:attrNameLst>
                                      </p:cBhvr>
                                    </p:animRot>
                                    <p:animRot by="240000">
                                      <p:cBhvr>
                                        <p:cTn id="34" dur="200" fill="hold">
                                          <p:stCondLst>
                                            <p:cond delay="400"/>
                                          </p:stCondLst>
                                        </p:cTn>
                                        <p:tgtEl>
                                          <p:spTgt spid="26720"/>
                                        </p:tgtEl>
                                        <p:attrNameLst>
                                          <p:attrName>r</p:attrName>
                                        </p:attrNameLst>
                                      </p:cBhvr>
                                    </p:animRot>
                                    <p:animRot by="-240000">
                                      <p:cBhvr>
                                        <p:cTn id="35" dur="200" fill="hold">
                                          <p:stCondLst>
                                            <p:cond delay="600"/>
                                          </p:stCondLst>
                                        </p:cTn>
                                        <p:tgtEl>
                                          <p:spTgt spid="26720"/>
                                        </p:tgtEl>
                                        <p:attrNameLst>
                                          <p:attrName>r</p:attrName>
                                        </p:attrNameLst>
                                      </p:cBhvr>
                                    </p:animRot>
                                    <p:animRot by="120000">
                                      <p:cBhvr>
                                        <p:cTn id="36" dur="200" fill="hold">
                                          <p:stCondLst>
                                            <p:cond delay="800"/>
                                          </p:stCondLst>
                                        </p:cTn>
                                        <p:tgtEl>
                                          <p:spTgt spid="26720"/>
                                        </p:tgtEl>
                                        <p:attrNameLst>
                                          <p:attrName>r</p:attrName>
                                        </p:attrNameLst>
                                      </p:cBhvr>
                                    </p:animRot>
                                  </p:childTnLst>
                                </p:cTn>
                              </p:par>
                            </p:childTnLst>
                          </p:cTn>
                        </p:par>
                      </p:childTnLst>
                    </p:cTn>
                  </p:par>
                  <p:par>
                    <p:cTn id="37" fill="hold" nodeType="clickPar">
                      <p:stCondLst>
                        <p:cond delay="indefinite"/>
                      </p:stCondLst>
                      <p:childTnLst>
                        <p:par>
                          <p:cTn id="38" fill="hold" nodeType="withGroup">
                            <p:stCondLst>
                              <p:cond delay="0"/>
                            </p:stCondLst>
                            <p:childTnLst>
                              <p:par>
                                <p:cTn id="39" presetID="32" presetClass="emph" presetSubtype="0" fill="hold" grpId="0" nodeType="clickEffect">
                                  <p:stCondLst>
                                    <p:cond delay="0"/>
                                  </p:stCondLst>
                                  <p:childTnLst>
                                    <p:animClr clrSpc="rgb" dir="cw">
                                      <p:cBhvr override="childStyle">
                                        <p:cTn id="40" dur="100" fill="hold"/>
                                        <p:tgtEl>
                                          <p:spTgt spid="26639"/>
                                        </p:tgtEl>
                                        <p:attrNameLst>
                                          <p:attrName>style.color</p:attrName>
                                        </p:attrNameLst>
                                      </p:cBhvr>
                                      <p:to>
                                        <a:schemeClr val="accent2"/>
                                      </p:to>
                                    </p:animClr>
                                    <p:animClr clrSpc="rgb" dir="cw">
                                      <p:cBhvr>
                                        <p:cTn id="41" dur="100" fill="hold"/>
                                        <p:tgtEl>
                                          <p:spTgt spid="26639"/>
                                        </p:tgtEl>
                                        <p:attrNameLst>
                                          <p:attrName>fillcolor</p:attrName>
                                        </p:attrNameLst>
                                      </p:cBhvr>
                                      <p:to>
                                        <a:schemeClr val="accent2"/>
                                      </p:to>
                                    </p:animClr>
                                    <p:set>
                                      <p:cBhvr>
                                        <p:cTn id="42" dur="100" fill="hold"/>
                                        <p:tgtEl>
                                          <p:spTgt spid="26639"/>
                                        </p:tgtEl>
                                        <p:attrNameLst>
                                          <p:attrName>fill.type</p:attrName>
                                        </p:attrNameLst>
                                      </p:cBhvr>
                                      <p:to>
                                        <p:strVal val="solid"/>
                                      </p:to>
                                    </p:set>
                                    <p:set>
                                      <p:cBhvr>
                                        <p:cTn id="43" dur="100" fill="hold"/>
                                        <p:tgtEl>
                                          <p:spTgt spid="26639"/>
                                        </p:tgtEl>
                                        <p:attrNameLst>
                                          <p:attrName>fill.on</p:attrName>
                                        </p:attrNameLst>
                                      </p:cBhvr>
                                      <p:to>
                                        <p:strVal val="true"/>
                                      </p:to>
                                    </p:set>
                                    <p:animRot by="120000">
                                      <p:cBhvr>
                                        <p:cTn id="44" dur="100" fill="hold">
                                          <p:stCondLst>
                                            <p:cond delay="0"/>
                                          </p:stCondLst>
                                        </p:cTn>
                                        <p:tgtEl>
                                          <p:spTgt spid="26639"/>
                                        </p:tgtEl>
                                        <p:attrNameLst>
                                          <p:attrName>r</p:attrName>
                                        </p:attrNameLst>
                                      </p:cBhvr>
                                    </p:animRot>
                                    <p:animRot by="-240000">
                                      <p:cBhvr>
                                        <p:cTn id="45" dur="200" fill="hold">
                                          <p:stCondLst>
                                            <p:cond delay="200"/>
                                          </p:stCondLst>
                                        </p:cTn>
                                        <p:tgtEl>
                                          <p:spTgt spid="26639"/>
                                        </p:tgtEl>
                                        <p:attrNameLst>
                                          <p:attrName>r</p:attrName>
                                        </p:attrNameLst>
                                      </p:cBhvr>
                                    </p:animRot>
                                    <p:animRot by="240000">
                                      <p:cBhvr>
                                        <p:cTn id="46" dur="200" fill="hold">
                                          <p:stCondLst>
                                            <p:cond delay="400"/>
                                          </p:stCondLst>
                                        </p:cTn>
                                        <p:tgtEl>
                                          <p:spTgt spid="26639"/>
                                        </p:tgtEl>
                                        <p:attrNameLst>
                                          <p:attrName>r</p:attrName>
                                        </p:attrNameLst>
                                      </p:cBhvr>
                                    </p:animRot>
                                    <p:animRot by="-240000">
                                      <p:cBhvr>
                                        <p:cTn id="47" dur="200" fill="hold">
                                          <p:stCondLst>
                                            <p:cond delay="600"/>
                                          </p:stCondLst>
                                        </p:cTn>
                                        <p:tgtEl>
                                          <p:spTgt spid="26639"/>
                                        </p:tgtEl>
                                        <p:attrNameLst>
                                          <p:attrName>r</p:attrName>
                                        </p:attrNameLst>
                                      </p:cBhvr>
                                    </p:animRot>
                                    <p:animRot by="120000">
                                      <p:cBhvr>
                                        <p:cTn id="48" dur="200" fill="hold">
                                          <p:stCondLst>
                                            <p:cond delay="800"/>
                                          </p:stCondLst>
                                        </p:cTn>
                                        <p:tgtEl>
                                          <p:spTgt spid="26639"/>
                                        </p:tgtEl>
                                        <p:attrNameLst>
                                          <p:attrName>r</p:attrName>
                                        </p:attrNameLst>
                                      </p:cBhvr>
                                    </p:animRot>
                                  </p:childTnLst>
                                </p:cTn>
                              </p:par>
                            </p:childTnLst>
                          </p:cTn>
                        </p:par>
                      </p:childTnLst>
                    </p:cTn>
                  </p:par>
                  <p:par>
                    <p:cTn id="49" fill="hold" nodeType="clickPar">
                      <p:stCondLst>
                        <p:cond delay="indefinite"/>
                      </p:stCondLst>
                      <p:childTnLst>
                        <p:par>
                          <p:cTn id="50" fill="hold" nodeType="withGroup">
                            <p:stCondLst>
                              <p:cond delay="0"/>
                            </p:stCondLst>
                            <p:childTnLst>
                              <p:par>
                                <p:cTn id="51" presetID="32" presetClass="emph" presetSubtype="0" fill="hold" grpId="0" nodeType="clickEffect">
                                  <p:stCondLst>
                                    <p:cond delay="0"/>
                                  </p:stCondLst>
                                  <p:childTnLst>
                                    <p:animClr clrSpc="rgb" dir="cw">
                                      <p:cBhvr override="childStyle">
                                        <p:cTn id="52" dur="100" fill="hold"/>
                                        <p:tgtEl>
                                          <p:spTgt spid="26647"/>
                                        </p:tgtEl>
                                        <p:attrNameLst>
                                          <p:attrName>style.color</p:attrName>
                                        </p:attrNameLst>
                                      </p:cBhvr>
                                      <p:to>
                                        <a:schemeClr val="accent2"/>
                                      </p:to>
                                    </p:animClr>
                                    <p:animClr clrSpc="rgb" dir="cw">
                                      <p:cBhvr>
                                        <p:cTn id="53" dur="100" fill="hold"/>
                                        <p:tgtEl>
                                          <p:spTgt spid="26647"/>
                                        </p:tgtEl>
                                        <p:attrNameLst>
                                          <p:attrName>fillcolor</p:attrName>
                                        </p:attrNameLst>
                                      </p:cBhvr>
                                      <p:to>
                                        <a:schemeClr val="accent2"/>
                                      </p:to>
                                    </p:animClr>
                                    <p:set>
                                      <p:cBhvr>
                                        <p:cTn id="54" dur="100" fill="hold"/>
                                        <p:tgtEl>
                                          <p:spTgt spid="26647"/>
                                        </p:tgtEl>
                                        <p:attrNameLst>
                                          <p:attrName>fill.type</p:attrName>
                                        </p:attrNameLst>
                                      </p:cBhvr>
                                      <p:to>
                                        <p:strVal val="solid"/>
                                      </p:to>
                                    </p:set>
                                    <p:set>
                                      <p:cBhvr>
                                        <p:cTn id="55" dur="100" fill="hold"/>
                                        <p:tgtEl>
                                          <p:spTgt spid="26647"/>
                                        </p:tgtEl>
                                        <p:attrNameLst>
                                          <p:attrName>fill.on</p:attrName>
                                        </p:attrNameLst>
                                      </p:cBhvr>
                                      <p:to>
                                        <p:strVal val="true"/>
                                      </p:to>
                                    </p:set>
                                    <p:animRot by="120000">
                                      <p:cBhvr>
                                        <p:cTn id="56" dur="100" fill="hold">
                                          <p:stCondLst>
                                            <p:cond delay="0"/>
                                          </p:stCondLst>
                                        </p:cTn>
                                        <p:tgtEl>
                                          <p:spTgt spid="26647"/>
                                        </p:tgtEl>
                                        <p:attrNameLst>
                                          <p:attrName>r</p:attrName>
                                        </p:attrNameLst>
                                      </p:cBhvr>
                                    </p:animRot>
                                    <p:animRot by="-240000">
                                      <p:cBhvr>
                                        <p:cTn id="57" dur="200" fill="hold">
                                          <p:stCondLst>
                                            <p:cond delay="200"/>
                                          </p:stCondLst>
                                        </p:cTn>
                                        <p:tgtEl>
                                          <p:spTgt spid="26647"/>
                                        </p:tgtEl>
                                        <p:attrNameLst>
                                          <p:attrName>r</p:attrName>
                                        </p:attrNameLst>
                                      </p:cBhvr>
                                    </p:animRot>
                                    <p:animRot by="240000">
                                      <p:cBhvr>
                                        <p:cTn id="58" dur="200" fill="hold">
                                          <p:stCondLst>
                                            <p:cond delay="400"/>
                                          </p:stCondLst>
                                        </p:cTn>
                                        <p:tgtEl>
                                          <p:spTgt spid="26647"/>
                                        </p:tgtEl>
                                        <p:attrNameLst>
                                          <p:attrName>r</p:attrName>
                                        </p:attrNameLst>
                                      </p:cBhvr>
                                    </p:animRot>
                                    <p:animRot by="-240000">
                                      <p:cBhvr>
                                        <p:cTn id="59" dur="200" fill="hold">
                                          <p:stCondLst>
                                            <p:cond delay="600"/>
                                          </p:stCondLst>
                                        </p:cTn>
                                        <p:tgtEl>
                                          <p:spTgt spid="26647"/>
                                        </p:tgtEl>
                                        <p:attrNameLst>
                                          <p:attrName>r</p:attrName>
                                        </p:attrNameLst>
                                      </p:cBhvr>
                                    </p:animRot>
                                    <p:animRot by="120000">
                                      <p:cBhvr>
                                        <p:cTn id="60" dur="200" fill="hold">
                                          <p:stCondLst>
                                            <p:cond delay="800"/>
                                          </p:stCondLst>
                                        </p:cTn>
                                        <p:tgtEl>
                                          <p:spTgt spid="26647"/>
                                        </p:tgtEl>
                                        <p:attrNameLst>
                                          <p:attrName>r</p:attrName>
                                        </p:attrNameLst>
                                      </p:cBhvr>
                                    </p:animRot>
                                  </p:childTnLst>
                                </p:cTn>
                              </p:par>
                            </p:childTnLst>
                          </p:cTn>
                        </p:par>
                      </p:childTnLst>
                    </p:cTn>
                  </p:par>
                  <p:par>
                    <p:cTn id="61" fill="hold" nodeType="clickPar">
                      <p:stCondLst>
                        <p:cond delay="indefinite"/>
                      </p:stCondLst>
                      <p:childTnLst>
                        <p:par>
                          <p:cTn id="62" fill="hold" nodeType="withGroup">
                            <p:stCondLst>
                              <p:cond delay="0"/>
                            </p:stCondLst>
                            <p:childTnLst>
                              <p:par>
                                <p:cTn id="63" presetID="32" presetClass="emph" presetSubtype="0" fill="hold" grpId="0" nodeType="clickEffect">
                                  <p:stCondLst>
                                    <p:cond delay="0"/>
                                  </p:stCondLst>
                                  <p:childTnLst>
                                    <p:animClr clrSpc="rgb" dir="cw">
                                      <p:cBhvr override="childStyle">
                                        <p:cTn id="64" dur="100" fill="hold"/>
                                        <p:tgtEl>
                                          <p:spTgt spid="26694"/>
                                        </p:tgtEl>
                                        <p:attrNameLst>
                                          <p:attrName>style.color</p:attrName>
                                        </p:attrNameLst>
                                      </p:cBhvr>
                                      <p:to>
                                        <a:schemeClr val="accent2"/>
                                      </p:to>
                                    </p:animClr>
                                    <p:animClr clrSpc="rgb" dir="cw">
                                      <p:cBhvr>
                                        <p:cTn id="65" dur="100" fill="hold"/>
                                        <p:tgtEl>
                                          <p:spTgt spid="26694"/>
                                        </p:tgtEl>
                                        <p:attrNameLst>
                                          <p:attrName>fillcolor</p:attrName>
                                        </p:attrNameLst>
                                      </p:cBhvr>
                                      <p:to>
                                        <a:schemeClr val="accent2"/>
                                      </p:to>
                                    </p:animClr>
                                    <p:set>
                                      <p:cBhvr>
                                        <p:cTn id="66" dur="100" fill="hold"/>
                                        <p:tgtEl>
                                          <p:spTgt spid="26694"/>
                                        </p:tgtEl>
                                        <p:attrNameLst>
                                          <p:attrName>fill.type</p:attrName>
                                        </p:attrNameLst>
                                      </p:cBhvr>
                                      <p:to>
                                        <p:strVal val="solid"/>
                                      </p:to>
                                    </p:set>
                                    <p:set>
                                      <p:cBhvr>
                                        <p:cTn id="67" dur="100" fill="hold"/>
                                        <p:tgtEl>
                                          <p:spTgt spid="26694"/>
                                        </p:tgtEl>
                                        <p:attrNameLst>
                                          <p:attrName>fill.on</p:attrName>
                                        </p:attrNameLst>
                                      </p:cBhvr>
                                      <p:to>
                                        <p:strVal val="true"/>
                                      </p:to>
                                    </p:set>
                                    <p:animRot by="120000">
                                      <p:cBhvr>
                                        <p:cTn id="68" dur="100" fill="hold">
                                          <p:stCondLst>
                                            <p:cond delay="0"/>
                                          </p:stCondLst>
                                        </p:cTn>
                                        <p:tgtEl>
                                          <p:spTgt spid="26694"/>
                                        </p:tgtEl>
                                        <p:attrNameLst>
                                          <p:attrName>r</p:attrName>
                                        </p:attrNameLst>
                                      </p:cBhvr>
                                    </p:animRot>
                                    <p:animRot by="-240000">
                                      <p:cBhvr>
                                        <p:cTn id="69" dur="200" fill="hold">
                                          <p:stCondLst>
                                            <p:cond delay="200"/>
                                          </p:stCondLst>
                                        </p:cTn>
                                        <p:tgtEl>
                                          <p:spTgt spid="26694"/>
                                        </p:tgtEl>
                                        <p:attrNameLst>
                                          <p:attrName>r</p:attrName>
                                        </p:attrNameLst>
                                      </p:cBhvr>
                                    </p:animRot>
                                    <p:animRot by="240000">
                                      <p:cBhvr>
                                        <p:cTn id="70" dur="200" fill="hold">
                                          <p:stCondLst>
                                            <p:cond delay="400"/>
                                          </p:stCondLst>
                                        </p:cTn>
                                        <p:tgtEl>
                                          <p:spTgt spid="26694"/>
                                        </p:tgtEl>
                                        <p:attrNameLst>
                                          <p:attrName>r</p:attrName>
                                        </p:attrNameLst>
                                      </p:cBhvr>
                                    </p:animRot>
                                    <p:animRot by="-240000">
                                      <p:cBhvr>
                                        <p:cTn id="71" dur="200" fill="hold">
                                          <p:stCondLst>
                                            <p:cond delay="600"/>
                                          </p:stCondLst>
                                        </p:cTn>
                                        <p:tgtEl>
                                          <p:spTgt spid="26694"/>
                                        </p:tgtEl>
                                        <p:attrNameLst>
                                          <p:attrName>r</p:attrName>
                                        </p:attrNameLst>
                                      </p:cBhvr>
                                    </p:animRot>
                                    <p:animRot by="120000">
                                      <p:cBhvr>
                                        <p:cTn id="72" dur="200" fill="hold">
                                          <p:stCondLst>
                                            <p:cond delay="800"/>
                                          </p:stCondLst>
                                        </p:cTn>
                                        <p:tgtEl>
                                          <p:spTgt spid="26694"/>
                                        </p:tgtEl>
                                        <p:attrNameLst>
                                          <p:attrName>r</p:attrName>
                                        </p:attrNameLst>
                                      </p:cBhvr>
                                    </p:animRot>
                                  </p:childTnLst>
                                </p:cTn>
                              </p:par>
                            </p:childTnLst>
                          </p:cTn>
                        </p:par>
                      </p:childTnLst>
                    </p:cTn>
                  </p:par>
                  <p:par>
                    <p:cTn id="73" fill="hold" nodeType="clickPar">
                      <p:stCondLst>
                        <p:cond delay="indefinite"/>
                      </p:stCondLst>
                      <p:childTnLst>
                        <p:par>
                          <p:cTn id="74" fill="hold" nodeType="withGroup">
                            <p:stCondLst>
                              <p:cond delay="0"/>
                            </p:stCondLst>
                            <p:childTnLst>
                              <p:par>
                                <p:cTn id="75" presetID="32" presetClass="emph" presetSubtype="0" fill="hold" grpId="0" nodeType="clickEffect">
                                  <p:stCondLst>
                                    <p:cond delay="0"/>
                                  </p:stCondLst>
                                  <p:childTnLst>
                                    <p:animClr clrSpc="rgb" dir="cw">
                                      <p:cBhvr override="childStyle">
                                        <p:cTn id="76" dur="100" fill="hold"/>
                                        <p:tgtEl>
                                          <p:spTgt spid="26630"/>
                                        </p:tgtEl>
                                        <p:attrNameLst>
                                          <p:attrName>style.color</p:attrName>
                                        </p:attrNameLst>
                                      </p:cBhvr>
                                      <p:to>
                                        <a:schemeClr val="accent2"/>
                                      </p:to>
                                    </p:animClr>
                                    <p:animClr clrSpc="rgb" dir="cw">
                                      <p:cBhvr>
                                        <p:cTn id="77" dur="100" fill="hold"/>
                                        <p:tgtEl>
                                          <p:spTgt spid="26630"/>
                                        </p:tgtEl>
                                        <p:attrNameLst>
                                          <p:attrName>fillcolor</p:attrName>
                                        </p:attrNameLst>
                                      </p:cBhvr>
                                      <p:to>
                                        <a:schemeClr val="accent2"/>
                                      </p:to>
                                    </p:animClr>
                                    <p:set>
                                      <p:cBhvr>
                                        <p:cTn id="78" dur="100" fill="hold"/>
                                        <p:tgtEl>
                                          <p:spTgt spid="26630"/>
                                        </p:tgtEl>
                                        <p:attrNameLst>
                                          <p:attrName>fill.type</p:attrName>
                                        </p:attrNameLst>
                                      </p:cBhvr>
                                      <p:to>
                                        <p:strVal val="solid"/>
                                      </p:to>
                                    </p:set>
                                    <p:set>
                                      <p:cBhvr>
                                        <p:cTn id="79" dur="100" fill="hold"/>
                                        <p:tgtEl>
                                          <p:spTgt spid="26630"/>
                                        </p:tgtEl>
                                        <p:attrNameLst>
                                          <p:attrName>fill.on</p:attrName>
                                        </p:attrNameLst>
                                      </p:cBhvr>
                                      <p:to>
                                        <p:strVal val="true"/>
                                      </p:to>
                                    </p:set>
                                    <p:animRot by="120000">
                                      <p:cBhvr>
                                        <p:cTn id="80" dur="100" fill="hold">
                                          <p:stCondLst>
                                            <p:cond delay="0"/>
                                          </p:stCondLst>
                                        </p:cTn>
                                        <p:tgtEl>
                                          <p:spTgt spid="26630"/>
                                        </p:tgtEl>
                                        <p:attrNameLst>
                                          <p:attrName>r</p:attrName>
                                        </p:attrNameLst>
                                      </p:cBhvr>
                                    </p:animRot>
                                    <p:animRot by="-240000">
                                      <p:cBhvr>
                                        <p:cTn id="81" dur="200" fill="hold">
                                          <p:stCondLst>
                                            <p:cond delay="200"/>
                                          </p:stCondLst>
                                        </p:cTn>
                                        <p:tgtEl>
                                          <p:spTgt spid="26630"/>
                                        </p:tgtEl>
                                        <p:attrNameLst>
                                          <p:attrName>r</p:attrName>
                                        </p:attrNameLst>
                                      </p:cBhvr>
                                    </p:animRot>
                                    <p:animRot by="240000">
                                      <p:cBhvr>
                                        <p:cTn id="82" dur="200" fill="hold">
                                          <p:stCondLst>
                                            <p:cond delay="400"/>
                                          </p:stCondLst>
                                        </p:cTn>
                                        <p:tgtEl>
                                          <p:spTgt spid="26630"/>
                                        </p:tgtEl>
                                        <p:attrNameLst>
                                          <p:attrName>r</p:attrName>
                                        </p:attrNameLst>
                                      </p:cBhvr>
                                    </p:animRot>
                                    <p:animRot by="-240000">
                                      <p:cBhvr>
                                        <p:cTn id="83" dur="200" fill="hold">
                                          <p:stCondLst>
                                            <p:cond delay="600"/>
                                          </p:stCondLst>
                                        </p:cTn>
                                        <p:tgtEl>
                                          <p:spTgt spid="26630"/>
                                        </p:tgtEl>
                                        <p:attrNameLst>
                                          <p:attrName>r</p:attrName>
                                        </p:attrNameLst>
                                      </p:cBhvr>
                                    </p:animRot>
                                    <p:animRot by="120000">
                                      <p:cBhvr>
                                        <p:cTn id="84" dur="200" fill="hold">
                                          <p:stCondLst>
                                            <p:cond delay="800"/>
                                          </p:stCondLst>
                                        </p:cTn>
                                        <p:tgtEl>
                                          <p:spTgt spid="26630"/>
                                        </p:tgtEl>
                                        <p:attrNameLst>
                                          <p:attrName>r</p:attrName>
                                        </p:attrNameLst>
                                      </p:cBhvr>
                                    </p:animRot>
                                  </p:childTnLst>
                                </p:cTn>
                              </p:par>
                            </p:childTnLst>
                          </p:cTn>
                        </p:par>
                      </p:childTnLst>
                    </p:cTn>
                  </p:par>
                  <p:par>
                    <p:cTn id="85" fill="hold" nodeType="clickPar">
                      <p:stCondLst>
                        <p:cond delay="indefinite"/>
                      </p:stCondLst>
                      <p:childTnLst>
                        <p:par>
                          <p:cTn id="86" fill="hold" nodeType="withGroup">
                            <p:stCondLst>
                              <p:cond delay="0"/>
                            </p:stCondLst>
                            <p:childTnLst>
                              <p:par>
                                <p:cTn id="87" presetID="32" presetClass="emph" presetSubtype="0" fill="hold" grpId="0" nodeType="clickEffect">
                                  <p:stCondLst>
                                    <p:cond delay="0"/>
                                  </p:stCondLst>
                                  <p:childTnLst>
                                    <p:animClr clrSpc="rgb" dir="cw">
                                      <p:cBhvr override="childStyle">
                                        <p:cTn id="88" dur="100" fill="hold"/>
                                        <p:tgtEl>
                                          <p:spTgt spid="26660"/>
                                        </p:tgtEl>
                                        <p:attrNameLst>
                                          <p:attrName>style.color</p:attrName>
                                        </p:attrNameLst>
                                      </p:cBhvr>
                                      <p:to>
                                        <a:schemeClr val="accent2"/>
                                      </p:to>
                                    </p:animClr>
                                    <p:animClr clrSpc="rgb" dir="cw">
                                      <p:cBhvr>
                                        <p:cTn id="89" dur="100" fill="hold"/>
                                        <p:tgtEl>
                                          <p:spTgt spid="26660"/>
                                        </p:tgtEl>
                                        <p:attrNameLst>
                                          <p:attrName>fillcolor</p:attrName>
                                        </p:attrNameLst>
                                      </p:cBhvr>
                                      <p:to>
                                        <a:schemeClr val="accent2"/>
                                      </p:to>
                                    </p:animClr>
                                    <p:set>
                                      <p:cBhvr>
                                        <p:cTn id="90" dur="100" fill="hold"/>
                                        <p:tgtEl>
                                          <p:spTgt spid="26660"/>
                                        </p:tgtEl>
                                        <p:attrNameLst>
                                          <p:attrName>fill.type</p:attrName>
                                        </p:attrNameLst>
                                      </p:cBhvr>
                                      <p:to>
                                        <p:strVal val="solid"/>
                                      </p:to>
                                    </p:set>
                                    <p:set>
                                      <p:cBhvr>
                                        <p:cTn id="91" dur="100" fill="hold"/>
                                        <p:tgtEl>
                                          <p:spTgt spid="26660"/>
                                        </p:tgtEl>
                                        <p:attrNameLst>
                                          <p:attrName>fill.on</p:attrName>
                                        </p:attrNameLst>
                                      </p:cBhvr>
                                      <p:to>
                                        <p:strVal val="true"/>
                                      </p:to>
                                    </p:set>
                                    <p:animRot by="120000">
                                      <p:cBhvr>
                                        <p:cTn id="92" dur="100" fill="hold">
                                          <p:stCondLst>
                                            <p:cond delay="0"/>
                                          </p:stCondLst>
                                        </p:cTn>
                                        <p:tgtEl>
                                          <p:spTgt spid="26660"/>
                                        </p:tgtEl>
                                        <p:attrNameLst>
                                          <p:attrName>r</p:attrName>
                                        </p:attrNameLst>
                                      </p:cBhvr>
                                    </p:animRot>
                                    <p:animRot by="-240000">
                                      <p:cBhvr>
                                        <p:cTn id="93" dur="200" fill="hold">
                                          <p:stCondLst>
                                            <p:cond delay="200"/>
                                          </p:stCondLst>
                                        </p:cTn>
                                        <p:tgtEl>
                                          <p:spTgt spid="26660"/>
                                        </p:tgtEl>
                                        <p:attrNameLst>
                                          <p:attrName>r</p:attrName>
                                        </p:attrNameLst>
                                      </p:cBhvr>
                                    </p:animRot>
                                    <p:animRot by="240000">
                                      <p:cBhvr>
                                        <p:cTn id="94" dur="200" fill="hold">
                                          <p:stCondLst>
                                            <p:cond delay="400"/>
                                          </p:stCondLst>
                                        </p:cTn>
                                        <p:tgtEl>
                                          <p:spTgt spid="26660"/>
                                        </p:tgtEl>
                                        <p:attrNameLst>
                                          <p:attrName>r</p:attrName>
                                        </p:attrNameLst>
                                      </p:cBhvr>
                                    </p:animRot>
                                    <p:animRot by="-240000">
                                      <p:cBhvr>
                                        <p:cTn id="95" dur="200" fill="hold">
                                          <p:stCondLst>
                                            <p:cond delay="600"/>
                                          </p:stCondLst>
                                        </p:cTn>
                                        <p:tgtEl>
                                          <p:spTgt spid="26660"/>
                                        </p:tgtEl>
                                        <p:attrNameLst>
                                          <p:attrName>r</p:attrName>
                                        </p:attrNameLst>
                                      </p:cBhvr>
                                    </p:animRot>
                                    <p:animRot by="120000">
                                      <p:cBhvr>
                                        <p:cTn id="96" dur="200" fill="hold">
                                          <p:stCondLst>
                                            <p:cond delay="800"/>
                                          </p:stCondLst>
                                        </p:cTn>
                                        <p:tgtEl>
                                          <p:spTgt spid="26660"/>
                                        </p:tgtEl>
                                        <p:attrNameLst>
                                          <p:attrName>r</p:attrName>
                                        </p:attrNameLst>
                                      </p:cBhvr>
                                    </p:animRot>
                                  </p:childTnLst>
                                </p:cTn>
                              </p:par>
                            </p:childTnLst>
                          </p:cTn>
                        </p:par>
                      </p:childTnLst>
                    </p:cTn>
                  </p:par>
                  <p:par>
                    <p:cTn id="97" fill="hold" nodeType="clickPar">
                      <p:stCondLst>
                        <p:cond delay="indefinite"/>
                      </p:stCondLst>
                      <p:childTnLst>
                        <p:par>
                          <p:cTn id="98" fill="hold" nodeType="withGroup">
                            <p:stCondLst>
                              <p:cond delay="0"/>
                            </p:stCondLst>
                            <p:childTnLst>
                              <p:par>
                                <p:cTn id="99" presetID="32" presetClass="emph" presetSubtype="0" fill="hold" grpId="0" nodeType="clickEffect">
                                  <p:stCondLst>
                                    <p:cond delay="0"/>
                                  </p:stCondLst>
                                  <p:childTnLst>
                                    <p:animClr clrSpc="rgb" dir="cw">
                                      <p:cBhvr override="childStyle">
                                        <p:cTn id="100" dur="100" fill="hold"/>
                                        <p:tgtEl>
                                          <p:spTgt spid="26659"/>
                                        </p:tgtEl>
                                        <p:attrNameLst>
                                          <p:attrName>style.color</p:attrName>
                                        </p:attrNameLst>
                                      </p:cBhvr>
                                      <p:to>
                                        <a:schemeClr val="accent2"/>
                                      </p:to>
                                    </p:animClr>
                                    <p:animClr clrSpc="rgb" dir="cw">
                                      <p:cBhvr>
                                        <p:cTn id="101" dur="100" fill="hold"/>
                                        <p:tgtEl>
                                          <p:spTgt spid="26659"/>
                                        </p:tgtEl>
                                        <p:attrNameLst>
                                          <p:attrName>fillcolor</p:attrName>
                                        </p:attrNameLst>
                                      </p:cBhvr>
                                      <p:to>
                                        <a:schemeClr val="accent2"/>
                                      </p:to>
                                    </p:animClr>
                                    <p:set>
                                      <p:cBhvr>
                                        <p:cTn id="102" dur="100" fill="hold"/>
                                        <p:tgtEl>
                                          <p:spTgt spid="26659"/>
                                        </p:tgtEl>
                                        <p:attrNameLst>
                                          <p:attrName>fill.type</p:attrName>
                                        </p:attrNameLst>
                                      </p:cBhvr>
                                      <p:to>
                                        <p:strVal val="solid"/>
                                      </p:to>
                                    </p:set>
                                    <p:set>
                                      <p:cBhvr>
                                        <p:cTn id="103" dur="100" fill="hold"/>
                                        <p:tgtEl>
                                          <p:spTgt spid="26659"/>
                                        </p:tgtEl>
                                        <p:attrNameLst>
                                          <p:attrName>fill.on</p:attrName>
                                        </p:attrNameLst>
                                      </p:cBhvr>
                                      <p:to>
                                        <p:strVal val="true"/>
                                      </p:to>
                                    </p:set>
                                    <p:animRot by="120000">
                                      <p:cBhvr>
                                        <p:cTn id="104" dur="100" fill="hold">
                                          <p:stCondLst>
                                            <p:cond delay="0"/>
                                          </p:stCondLst>
                                        </p:cTn>
                                        <p:tgtEl>
                                          <p:spTgt spid="26659"/>
                                        </p:tgtEl>
                                        <p:attrNameLst>
                                          <p:attrName>r</p:attrName>
                                        </p:attrNameLst>
                                      </p:cBhvr>
                                    </p:animRot>
                                    <p:animRot by="-240000">
                                      <p:cBhvr>
                                        <p:cTn id="105" dur="200" fill="hold">
                                          <p:stCondLst>
                                            <p:cond delay="200"/>
                                          </p:stCondLst>
                                        </p:cTn>
                                        <p:tgtEl>
                                          <p:spTgt spid="26659"/>
                                        </p:tgtEl>
                                        <p:attrNameLst>
                                          <p:attrName>r</p:attrName>
                                        </p:attrNameLst>
                                      </p:cBhvr>
                                    </p:animRot>
                                    <p:animRot by="240000">
                                      <p:cBhvr>
                                        <p:cTn id="106" dur="200" fill="hold">
                                          <p:stCondLst>
                                            <p:cond delay="400"/>
                                          </p:stCondLst>
                                        </p:cTn>
                                        <p:tgtEl>
                                          <p:spTgt spid="26659"/>
                                        </p:tgtEl>
                                        <p:attrNameLst>
                                          <p:attrName>r</p:attrName>
                                        </p:attrNameLst>
                                      </p:cBhvr>
                                    </p:animRot>
                                    <p:animRot by="-240000">
                                      <p:cBhvr>
                                        <p:cTn id="107" dur="200" fill="hold">
                                          <p:stCondLst>
                                            <p:cond delay="600"/>
                                          </p:stCondLst>
                                        </p:cTn>
                                        <p:tgtEl>
                                          <p:spTgt spid="26659"/>
                                        </p:tgtEl>
                                        <p:attrNameLst>
                                          <p:attrName>r</p:attrName>
                                        </p:attrNameLst>
                                      </p:cBhvr>
                                    </p:animRot>
                                    <p:animRot by="120000">
                                      <p:cBhvr>
                                        <p:cTn id="108" dur="200" fill="hold">
                                          <p:stCondLst>
                                            <p:cond delay="800"/>
                                          </p:stCondLst>
                                        </p:cTn>
                                        <p:tgtEl>
                                          <p:spTgt spid="26659"/>
                                        </p:tgtEl>
                                        <p:attrNameLst>
                                          <p:attrName>r</p:attrName>
                                        </p:attrNameLst>
                                      </p:cBhvr>
                                    </p:animRo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2" presetClass="emph" presetSubtype="0" fill="hold" grpId="0" nodeType="clickEffect">
                                  <p:stCondLst>
                                    <p:cond delay="0"/>
                                  </p:stCondLst>
                                  <p:childTnLst>
                                    <p:animClr clrSpc="rgb" dir="cw">
                                      <p:cBhvr override="childStyle">
                                        <p:cTn id="112" dur="100" fill="hold"/>
                                        <p:tgtEl>
                                          <p:spTgt spid="26715"/>
                                        </p:tgtEl>
                                        <p:attrNameLst>
                                          <p:attrName>style.color</p:attrName>
                                        </p:attrNameLst>
                                      </p:cBhvr>
                                      <p:to>
                                        <a:schemeClr val="accent2"/>
                                      </p:to>
                                    </p:animClr>
                                    <p:animClr clrSpc="rgb" dir="cw">
                                      <p:cBhvr>
                                        <p:cTn id="113" dur="100" fill="hold"/>
                                        <p:tgtEl>
                                          <p:spTgt spid="26715"/>
                                        </p:tgtEl>
                                        <p:attrNameLst>
                                          <p:attrName>fillcolor</p:attrName>
                                        </p:attrNameLst>
                                      </p:cBhvr>
                                      <p:to>
                                        <a:schemeClr val="accent2"/>
                                      </p:to>
                                    </p:animClr>
                                    <p:set>
                                      <p:cBhvr>
                                        <p:cTn id="114" dur="100" fill="hold"/>
                                        <p:tgtEl>
                                          <p:spTgt spid="26715"/>
                                        </p:tgtEl>
                                        <p:attrNameLst>
                                          <p:attrName>fill.type</p:attrName>
                                        </p:attrNameLst>
                                      </p:cBhvr>
                                      <p:to>
                                        <p:strVal val="solid"/>
                                      </p:to>
                                    </p:set>
                                    <p:set>
                                      <p:cBhvr>
                                        <p:cTn id="115" dur="100" fill="hold"/>
                                        <p:tgtEl>
                                          <p:spTgt spid="26715"/>
                                        </p:tgtEl>
                                        <p:attrNameLst>
                                          <p:attrName>fill.on</p:attrName>
                                        </p:attrNameLst>
                                      </p:cBhvr>
                                      <p:to>
                                        <p:strVal val="true"/>
                                      </p:to>
                                    </p:set>
                                    <p:animRot by="120000">
                                      <p:cBhvr>
                                        <p:cTn id="116" dur="100" fill="hold">
                                          <p:stCondLst>
                                            <p:cond delay="0"/>
                                          </p:stCondLst>
                                        </p:cTn>
                                        <p:tgtEl>
                                          <p:spTgt spid="26715"/>
                                        </p:tgtEl>
                                        <p:attrNameLst>
                                          <p:attrName>r</p:attrName>
                                        </p:attrNameLst>
                                      </p:cBhvr>
                                    </p:animRot>
                                    <p:animRot by="-240000">
                                      <p:cBhvr>
                                        <p:cTn id="117" dur="200" fill="hold">
                                          <p:stCondLst>
                                            <p:cond delay="200"/>
                                          </p:stCondLst>
                                        </p:cTn>
                                        <p:tgtEl>
                                          <p:spTgt spid="26715"/>
                                        </p:tgtEl>
                                        <p:attrNameLst>
                                          <p:attrName>r</p:attrName>
                                        </p:attrNameLst>
                                      </p:cBhvr>
                                    </p:animRot>
                                    <p:animRot by="240000">
                                      <p:cBhvr>
                                        <p:cTn id="118" dur="200" fill="hold">
                                          <p:stCondLst>
                                            <p:cond delay="400"/>
                                          </p:stCondLst>
                                        </p:cTn>
                                        <p:tgtEl>
                                          <p:spTgt spid="26715"/>
                                        </p:tgtEl>
                                        <p:attrNameLst>
                                          <p:attrName>r</p:attrName>
                                        </p:attrNameLst>
                                      </p:cBhvr>
                                    </p:animRot>
                                    <p:animRot by="-240000">
                                      <p:cBhvr>
                                        <p:cTn id="119" dur="200" fill="hold">
                                          <p:stCondLst>
                                            <p:cond delay="600"/>
                                          </p:stCondLst>
                                        </p:cTn>
                                        <p:tgtEl>
                                          <p:spTgt spid="26715"/>
                                        </p:tgtEl>
                                        <p:attrNameLst>
                                          <p:attrName>r</p:attrName>
                                        </p:attrNameLst>
                                      </p:cBhvr>
                                    </p:animRot>
                                    <p:animRot by="120000">
                                      <p:cBhvr>
                                        <p:cTn id="120" dur="200" fill="hold">
                                          <p:stCondLst>
                                            <p:cond delay="800"/>
                                          </p:stCondLst>
                                        </p:cTn>
                                        <p:tgtEl>
                                          <p:spTgt spid="26715"/>
                                        </p:tgtEl>
                                        <p:attrNameLst>
                                          <p:attrName>r</p:attrName>
                                        </p:attrNameLst>
                                      </p:cBhvr>
                                    </p:animRo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2" presetClass="emph" presetSubtype="0" fill="hold" grpId="0" nodeType="clickEffect">
                                  <p:stCondLst>
                                    <p:cond delay="0"/>
                                  </p:stCondLst>
                                  <p:childTnLst>
                                    <p:animClr clrSpc="rgb" dir="cw">
                                      <p:cBhvr override="childStyle">
                                        <p:cTn id="124" dur="100" fill="hold"/>
                                        <p:tgtEl>
                                          <p:spTgt spid="26649"/>
                                        </p:tgtEl>
                                        <p:attrNameLst>
                                          <p:attrName>style.color</p:attrName>
                                        </p:attrNameLst>
                                      </p:cBhvr>
                                      <p:to>
                                        <a:schemeClr val="accent2"/>
                                      </p:to>
                                    </p:animClr>
                                    <p:animClr clrSpc="rgb" dir="cw">
                                      <p:cBhvr>
                                        <p:cTn id="125" dur="100" fill="hold"/>
                                        <p:tgtEl>
                                          <p:spTgt spid="26649"/>
                                        </p:tgtEl>
                                        <p:attrNameLst>
                                          <p:attrName>fillcolor</p:attrName>
                                        </p:attrNameLst>
                                      </p:cBhvr>
                                      <p:to>
                                        <a:schemeClr val="accent2"/>
                                      </p:to>
                                    </p:animClr>
                                    <p:set>
                                      <p:cBhvr>
                                        <p:cTn id="126" dur="100" fill="hold"/>
                                        <p:tgtEl>
                                          <p:spTgt spid="26649"/>
                                        </p:tgtEl>
                                        <p:attrNameLst>
                                          <p:attrName>fill.type</p:attrName>
                                        </p:attrNameLst>
                                      </p:cBhvr>
                                      <p:to>
                                        <p:strVal val="solid"/>
                                      </p:to>
                                    </p:set>
                                    <p:set>
                                      <p:cBhvr>
                                        <p:cTn id="127" dur="100" fill="hold"/>
                                        <p:tgtEl>
                                          <p:spTgt spid="26649"/>
                                        </p:tgtEl>
                                        <p:attrNameLst>
                                          <p:attrName>fill.on</p:attrName>
                                        </p:attrNameLst>
                                      </p:cBhvr>
                                      <p:to>
                                        <p:strVal val="true"/>
                                      </p:to>
                                    </p:set>
                                    <p:animRot by="120000">
                                      <p:cBhvr>
                                        <p:cTn id="128" dur="100" fill="hold">
                                          <p:stCondLst>
                                            <p:cond delay="0"/>
                                          </p:stCondLst>
                                        </p:cTn>
                                        <p:tgtEl>
                                          <p:spTgt spid="26649"/>
                                        </p:tgtEl>
                                        <p:attrNameLst>
                                          <p:attrName>r</p:attrName>
                                        </p:attrNameLst>
                                      </p:cBhvr>
                                    </p:animRot>
                                    <p:animRot by="-240000">
                                      <p:cBhvr>
                                        <p:cTn id="129" dur="200" fill="hold">
                                          <p:stCondLst>
                                            <p:cond delay="200"/>
                                          </p:stCondLst>
                                        </p:cTn>
                                        <p:tgtEl>
                                          <p:spTgt spid="26649"/>
                                        </p:tgtEl>
                                        <p:attrNameLst>
                                          <p:attrName>r</p:attrName>
                                        </p:attrNameLst>
                                      </p:cBhvr>
                                    </p:animRot>
                                    <p:animRot by="240000">
                                      <p:cBhvr>
                                        <p:cTn id="130" dur="200" fill="hold">
                                          <p:stCondLst>
                                            <p:cond delay="400"/>
                                          </p:stCondLst>
                                        </p:cTn>
                                        <p:tgtEl>
                                          <p:spTgt spid="26649"/>
                                        </p:tgtEl>
                                        <p:attrNameLst>
                                          <p:attrName>r</p:attrName>
                                        </p:attrNameLst>
                                      </p:cBhvr>
                                    </p:animRot>
                                    <p:animRot by="-240000">
                                      <p:cBhvr>
                                        <p:cTn id="131" dur="200" fill="hold">
                                          <p:stCondLst>
                                            <p:cond delay="600"/>
                                          </p:stCondLst>
                                        </p:cTn>
                                        <p:tgtEl>
                                          <p:spTgt spid="26649"/>
                                        </p:tgtEl>
                                        <p:attrNameLst>
                                          <p:attrName>r</p:attrName>
                                        </p:attrNameLst>
                                      </p:cBhvr>
                                    </p:animRot>
                                    <p:animRot by="120000">
                                      <p:cBhvr>
                                        <p:cTn id="132" dur="200" fill="hold">
                                          <p:stCondLst>
                                            <p:cond delay="800"/>
                                          </p:stCondLst>
                                        </p:cTn>
                                        <p:tgtEl>
                                          <p:spTgt spid="266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p:bldP spid="26639" grpId="0" animBg="1"/>
      <p:bldP spid="26647" grpId="0" animBg="1"/>
      <p:bldP spid="26649" grpId="0" animBg="1"/>
      <p:bldP spid="26652" grpId="0" animBg="1"/>
      <p:bldP spid="26659" grpId="0" animBg="1"/>
      <p:bldP spid="26660" grpId="0" animBg="1"/>
      <p:bldP spid="26694" grpId="0" animBg="1"/>
      <p:bldP spid="26702" grpId="0" animBg="1"/>
      <p:bldP spid="26715" grpId="0" animBg="1"/>
      <p:bldP spid="267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79388" y="120650"/>
            <a:ext cx="3600450" cy="644525"/>
          </a:xfrm>
        </p:spPr>
        <p:txBody>
          <a:bodyPr>
            <a:normAutofit fontScale="90000"/>
          </a:bodyPr>
          <a:lstStyle/>
          <a:p>
            <a:r>
              <a:rPr lang="zh-CN" altLang="en-US" sz="3800"/>
              <a:t>参考答案一</a:t>
            </a:r>
          </a:p>
        </p:txBody>
      </p:sp>
      <p:graphicFrame>
        <p:nvGraphicFramePr>
          <p:cNvPr id="27651" name="Group 3"/>
          <p:cNvGraphicFramePr>
            <a:graphicFrameLocks noGrp="1"/>
          </p:cNvGraphicFramePr>
          <p:nvPr/>
        </p:nvGraphicFramePr>
        <p:xfrm>
          <a:off x="250825" y="3644900"/>
          <a:ext cx="7705725" cy="3108960"/>
        </p:xfrm>
        <a:graphic>
          <a:graphicData uri="http://schemas.openxmlformats.org/drawingml/2006/table">
            <a:tbl>
              <a:tblPr/>
              <a:tblGrid>
                <a:gridCol w="1192213"/>
                <a:gridCol w="3027362"/>
                <a:gridCol w="3486150"/>
              </a:tblGrid>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时钟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功能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有效信号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MAR←(R1)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R1out,MARin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MDR←M(MAR)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A←(R0)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MemR,MDRinE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R0out,Ain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AC←(MDR)+(A)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MDRout,Add,ACin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MDR←(AC)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ACout,MDRin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M(MAR)←(MDR)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MDRoutE,MemW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7681"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44450"/>
            <a:ext cx="5473700" cy="3495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7950" y="120650"/>
            <a:ext cx="4103688" cy="644525"/>
          </a:xfrm>
        </p:spPr>
        <p:txBody>
          <a:bodyPr>
            <a:normAutofit fontScale="90000"/>
          </a:bodyPr>
          <a:lstStyle/>
          <a:p>
            <a:r>
              <a:rPr lang="zh-CN" altLang="en-US" sz="3800"/>
              <a:t>参考答案二</a:t>
            </a:r>
          </a:p>
        </p:txBody>
      </p:sp>
      <p:graphicFrame>
        <p:nvGraphicFramePr>
          <p:cNvPr id="28718" name="Group 46"/>
          <p:cNvGraphicFramePr>
            <a:graphicFrameLocks noGrp="1"/>
          </p:cNvGraphicFramePr>
          <p:nvPr/>
        </p:nvGraphicFramePr>
        <p:xfrm>
          <a:off x="179388" y="3500438"/>
          <a:ext cx="8064500" cy="3200400"/>
        </p:xfrm>
        <a:graphic>
          <a:graphicData uri="http://schemas.openxmlformats.org/drawingml/2006/table">
            <a:tbl>
              <a:tblPr/>
              <a:tblGrid>
                <a:gridCol w="1344612"/>
                <a:gridCol w="2687638"/>
                <a:gridCol w="4032250"/>
              </a:tblGrid>
              <a:tr h="333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时钟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功能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有效信号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MAR←(R1)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R1out,MARin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MDR←M(MAR)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MemR,MDRinE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A←(MDR)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MDRout,Ain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AC←(A)+(R0)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R0out,Add,ACin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MDR←(AC)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ACout,MDRin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M(MAR)←(MDR)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MDRoutE,MemW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8717" name="Picture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6350" y="44450"/>
            <a:ext cx="5292725" cy="3379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987443477"/>
              </p:ext>
            </p:extLst>
          </p:nvPr>
        </p:nvGraphicFramePr>
        <p:xfrm>
          <a:off x="395535" y="1052736"/>
          <a:ext cx="7289620" cy="609600"/>
        </p:xfrm>
        <a:graphic>
          <a:graphicData uri="http://schemas.openxmlformats.org/drawingml/2006/table">
            <a:tbl>
              <a:tblPr firstRow="1" firstCol="1" bandRow="1">
                <a:tableStyleId>{5C22544A-7EE6-4342-B048-85BDC9FD1C3A}</a:tableStyleId>
              </a:tblPr>
              <a:tblGrid>
                <a:gridCol w="1773213"/>
                <a:gridCol w="1463513"/>
                <a:gridCol w="1532206"/>
                <a:gridCol w="1272569"/>
                <a:gridCol w="1248119"/>
              </a:tblGrid>
              <a:tr h="0">
                <a:tc>
                  <a:txBody>
                    <a:bodyPr/>
                    <a:lstStyle/>
                    <a:p>
                      <a:pPr indent="127000" algn="just">
                        <a:spcBef>
                          <a:spcPts val="600"/>
                        </a:spcBef>
                        <a:spcAft>
                          <a:spcPts val="0"/>
                        </a:spcAft>
                      </a:pPr>
                      <a:r>
                        <a:rPr lang="en-US" sz="2000" kern="1050" dirty="0">
                          <a:effectLst/>
                        </a:rPr>
                        <a:t>   </a:t>
                      </a:r>
                      <a:r>
                        <a:rPr lang="en-US" sz="2000" kern="1050" dirty="0" smtClean="0">
                          <a:effectLst/>
                        </a:rPr>
                        <a:t>15            12</a:t>
                      </a:r>
                      <a:endParaRPr lang="zh-CN" sz="2000" kern="1050" dirty="0">
                        <a:effectLst/>
                        <a:latin typeface="Times New Roman"/>
                        <a:ea typeface="宋体"/>
                      </a:endParaRPr>
                    </a:p>
                  </a:txBody>
                  <a:tcPr marL="68580" marR="68580" marT="0" marB="0"/>
                </a:tc>
                <a:tc>
                  <a:txBody>
                    <a:bodyPr/>
                    <a:lstStyle/>
                    <a:p>
                      <a:pPr indent="127000" algn="just">
                        <a:spcBef>
                          <a:spcPts val="600"/>
                        </a:spcBef>
                        <a:spcAft>
                          <a:spcPts val="0"/>
                        </a:spcAft>
                      </a:pPr>
                      <a:r>
                        <a:rPr lang="en-US" sz="2000" kern="1050">
                          <a:effectLst/>
                        </a:rPr>
                        <a:t>11        </a:t>
                      </a:r>
                      <a:endParaRPr lang="zh-CN" sz="2000" kern="1050">
                        <a:effectLst/>
                        <a:latin typeface="Times New Roman"/>
                        <a:ea typeface="宋体"/>
                      </a:endParaRPr>
                    </a:p>
                  </a:txBody>
                  <a:tcPr marL="68580" marR="68580" marT="0" marB="0"/>
                </a:tc>
                <a:tc>
                  <a:txBody>
                    <a:bodyPr/>
                    <a:lstStyle/>
                    <a:p>
                      <a:pPr indent="635000" algn="just">
                        <a:spcBef>
                          <a:spcPts val="600"/>
                        </a:spcBef>
                        <a:spcAft>
                          <a:spcPts val="0"/>
                        </a:spcAft>
                      </a:pPr>
                      <a:r>
                        <a:rPr lang="en-US" sz="2000" kern="1050" dirty="0" smtClean="0">
                          <a:effectLst/>
                        </a:rPr>
                        <a:t>          6                 </a:t>
                      </a:r>
                      <a:endParaRPr lang="zh-CN" sz="2000" kern="1050" dirty="0">
                        <a:effectLst/>
                        <a:latin typeface="Times New Roman"/>
                        <a:ea typeface="宋体"/>
                      </a:endParaRPr>
                    </a:p>
                  </a:txBody>
                  <a:tcPr marL="68580" marR="68580" marT="0" marB="0"/>
                </a:tc>
                <a:tc>
                  <a:txBody>
                    <a:bodyPr/>
                    <a:lstStyle/>
                    <a:p>
                      <a:pPr indent="11430" algn="just">
                        <a:spcBef>
                          <a:spcPts val="600"/>
                        </a:spcBef>
                        <a:spcAft>
                          <a:spcPts val="0"/>
                        </a:spcAft>
                      </a:pPr>
                      <a:r>
                        <a:rPr lang="en-US" sz="2000" kern="1050">
                          <a:effectLst/>
                        </a:rPr>
                        <a:t>5</a:t>
                      </a:r>
                      <a:endParaRPr lang="zh-CN" sz="2000" kern="1050">
                        <a:effectLst/>
                        <a:latin typeface="Times New Roman"/>
                        <a:ea typeface="宋体"/>
                      </a:endParaRPr>
                    </a:p>
                  </a:txBody>
                  <a:tcPr marL="68580" marR="68580" marT="0" marB="0"/>
                </a:tc>
                <a:tc>
                  <a:txBody>
                    <a:bodyPr/>
                    <a:lstStyle/>
                    <a:p>
                      <a:pPr indent="508000" algn="just">
                        <a:spcBef>
                          <a:spcPts val="600"/>
                        </a:spcBef>
                        <a:spcAft>
                          <a:spcPts val="0"/>
                        </a:spcAft>
                      </a:pPr>
                      <a:r>
                        <a:rPr lang="en-US" sz="2000" kern="1050" dirty="0" smtClean="0">
                          <a:effectLst/>
                        </a:rPr>
                        <a:t>       0</a:t>
                      </a:r>
                      <a:endParaRPr lang="zh-CN" sz="2000" kern="1050" dirty="0">
                        <a:effectLst/>
                        <a:latin typeface="Times New Roman"/>
                        <a:ea typeface="宋体"/>
                      </a:endParaRPr>
                    </a:p>
                  </a:txBody>
                  <a:tcPr marL="68580" marR="68580" marT="0" marB="0"/>
                </a:tc>
              </a:tr>
              <a:tr h="0">
                <a:tc>
                  <a:txBody>
                    <a:bodyPr/>
                    <a:lstStyle/>
                    <a:p>
                      <a:pPr indent="254000" algn="just">
                        <a:spcBef>
                          <a:spcPts val="600"/>
                        </a:spcBef>
                        <a:spcAft>
                          <a:spcPts val="0"/>
                        </a:spcAft>
                        <a:tabLst>
                          <a:tab pos="533400" algn="l"/>
                        </a:tabLst>
                      </a:pPr>
                      <a:r>
                        <a:rPr lang="en-US" sz="2000" kern="1050" dirty="0" smtClean="0">
                          <a:effectLst/>
                        </a:rPr>
                        <a:t>       OP</a:t>
                      </a:r>
                      <a:endParaRPr lang="zh-CN" sz="2000" kern="1050" dirty="0">
                        <a:effectLst/>
                        <a:latin typeface="Times New Roman"/>
                        <a:ea typeface="宋体"/>
                      </a:endParaRPr>
                    </a:p>
                  </a:txBody>
                  <a:tcPr marL="68580" marR="68580" marT="0" marB="0"/>
                </a:tc>
                <a:tc>
                  <a:txBody>
                    <a:bodyPr/>
                    <a:lstStyle/>
                    <a:p>
                      <a:pPr indent="254000" algn="just">
                        <a:spcBef>
                          <a:spcPts val="600"/>
                        </a:spcBef>
                        <a:spcAft>
                          <a:spcPts val="0"/>
                        </a:spcAft>
                      </a:pPr>
                      <a:r>
                        <a:rPr lang="en-US" sz="2000" kern="1050" dirty="0" err="1">
                          <a:effectLst/>
                        </a:rPr>
                        <a:t>Ms</a:t>
                      </a:r>
                      <a:endParaRPr lang="zh-CN" sz="2000" kern="1050" dirty="0">
                        <a:effectLst/>
                        <a:latin typeface="Times New Roman"/>
                        <a:ea typeface="宋体"/>
                      </a:endParaRPr>
                    </a:p>
                  </a:txBody>
                  <a:tcPr marL="68580" marR="68580" marT="0" marB="0"/>
                </a:tc>
                <a:tc>
                  <a:txBody>
                    <a:bodyPr/>
                    <a:lstStyle/>
                    <a:p>
                      <a:pPr indent="254000" algn="just">
                        <a:spcBef>
                          <a:spcPts val="600"/>
                        </a:spcBef>
                        <a:spcAft>
                          <a:spcPts val="0"/>
                        </a:spcAft>
                      </a:pPr>
                      <a:r>
                        <a:rPr lang="en-US" sz="2000" kern="1050" dirty="0" smtClean="0">
                          <a:effectLst/>
                        </a:rPr>
                        <a:t>      </a:t>
                      </a:r>
                      <a:r>
                        <a:rPr lang="en-US" sz="2000" kern="1050" dirty="0" err="1" smtClean="0">
                          <a:effectLst/>
                        </a:rPr>
                        <a:t>Rs</a:t>
                      </a:r>
                      <a:endParaRPr lang="zh-CN" sz="2000" kern="1050" dirty="0">
                        <a:effectLst/>
                        <a:latin typeface="Times New Roman"/>
                        <a:ea typeface="宋体"/>
                      </a:endParaRPr>
                    </a:p>
                  </a:txBody>
                  <a:tcPr marL="68580" marR="68580" marT="0" marB="0"/>
                </a:tc>
                <a:tc>
                  <a:txBody>
                    <a:bodyPr/>
                    <a:lstStyle/>
                    <a:p>
                      <a:pPr indent="254000" algn="just">
                        <a:spcBef>
                          <a:spcPts val="600"/>
                        </a:spcBef>
                        <a:spcAft>
                          <a:spcPts val="0"/>
                        </a:spcAft>
                      </a:pPr>
                      <a:r>
                        <a:rPr lang="en-US" sz="2000" kern="1050">
                          <a:effectLst/>
                        </a:rPr>
                        <a:t>Md</a:t>
                      </a:r>
                      <a:endParaRPr lang="zh-CN" sz="2000" kern="1050">
                        <a:effectLst/>
                        <a:latin typeface="Times New Roman"/>
                        <a:ea typeface="宋体"/>
                      </a:endParaRPr>
                    </a:p>
                  </a:txBody>
                  <a:tcPr marL="68580" marR="68580" marT="0" marB="0"/>
                </a:tc>
                <a:tc>
                  <a:txBody>
                    <a:bodyPr/>
                    <a:lstStyle/>
                    <a:p>
                      <a:pPr indent="254000" algn="just">
                        <a:spcBef>
                          <a:spcPts val="600"/>
                        </a:spcBef>
                        <a:spcAft>
                          <a:spcPts val="0"/>
                        </a:spcAft>
                      </a:pPr>
                      <a:r>
                        <a:rPr lang="en-US" sz="2000" kern="1050" dirty="0" smtClean="0">
                          <a:effectLst/>
                        </a:rPr>
                        <a:t>  Rd</a:t>
                      </a:r>
                      <a:endParaRPr lang="zh-CN" sz="2000" kern="1050" dirty="0">
                        <a:effectLst/>
                        <a:latin typeface="Times New Roman"/>
                        <a:ea typeface="宋体"/>
                      </a:endParaRPr>
                    </a:p>
                  </a:txBody>
                  <a:tcPr marL="68580" marR="68580" marT="0" marB="0"/>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460279173"/>
              </p:ext>
            </p:extLst>
          </p:nvPr>
        </p:nvGraphicFramePr>
        <p:xfrm>
          <a:off x="251520" y="2996952"/>
          <a:ext cx="8784977" cy="2351725"/>
        </p:xfrm>
        <a:graphic>
          <a:graphicData uri="http://schemas.openxmlformats.org/drawingml/2006/table">
            <a:tbl>
              <a:tblPr firstRow="1" firstCol="1" bandRow="1">
                <a:tableStyleId>{5C22544A-7EE6-4342-B048-85BDC9FD1C3A}</a:tableStyleId>
              </a:tblPr>
              <a:tblGrid>
                <a:gridCol w="1395126"/>
                <a:gridCol w="2516980"/>
                <a:gridCol w="1288693"/>
                <a:gridCol w="3584178"/>
              </a:tblGrid>
              <a:tr h="171450">
                <a:tc>
                  <a:txBody>
                    <a:bodyPr/>
                    <a:lstStyle/>
                    <a:p>
                      <a:pPr marL="533400" indent="-266700" algn="just">
                        <a:lnSpc>
                          <a:spcPct val="200000"/>
                        </a:lnSpc>
                        <a:spcAft>
                          <a:spcPts val="0"/>
                        </a:spcAft>
                      </a:pPr>
                      <a:r>
                        <a:rPr lang="en-US" sz="1800" kern="0" dirty="0" err="1">
                          <a:effectLst/>
                        </a:rPr>
                        <a:t>Ms</a:t>
                      </a:r>
                      <a:r>
                        <a:rPr lang="en-US" sz="1800" kern="0" dirty="0">
                          <a:effectLst/>
                        </a:rPr>
                        <a:t>/</a:t>
                      </a:r>
                      <a:r>
                        <a:rPr lang="en-US" sz="1800" kern="0" dirty="0" err="1">
                          <a:effectLst/>
                        </a:rPr>
                        <a:t>Md</a:t>
                      </a:r>
                      <a:endParaRPr lang="zh-CN" sz="1800" kern="1050" dirty="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33400" indent="-266700" algn="just">
                        <a:lnSpc>
                          <a:spcPct val="200000"/>
                        </a:lnSpc>
                        <a:spcAft>
                          <a:spcPts val="0"/>
                        </a:spcAft>
                      </a:pPr>
                      <a:r>
                        <a:rPr lang="zh-CN" sz="1800" kern="0">
                          <a:effectLst/>
                        </a:rPr>
                        <a:t>寻址方式</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33400" indent="-266700" algn="just">
                        <a:lnSpc>
                          <a:spcPct val="200000"/>
                        </a:lnSpc>
                        <a:spcAft>
                          <a:spcPts val="0"/>
                        </a:spcAft>
                      </a:pPr>
                      <a:r>
                        <a:rPr lang="zh-CN" sz="1800" kern="0">
                          <a:effectLst/>
                        </a:rPr>
                        <a:t>助记符</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33400" indent="-266700" algn="just">
                        <a:lnSpc>
                          <a:spcPct val="200000"/>
                        </a:lnSpc>
                        <a:spcAft>
                          <a:spcPts val="0"/>
                        </a:spcAft>
                      </a:pPr>
                      <a:r>
                        <a:rPr lang="zh-CN" sz="1800" kern="0">
                          <a:effectLst/>
                        </a:rPr>
                        <a:t>含义</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r>
              <a:tr h="180975">
                <a:tc>
                  <a:txBody>
                    <a:bodyPr/>
                    <a:lstStyle/>
                    <a:p>
                      <a:pPr marL="533400" indent="-266700" algn="just">
                        <a:lnSpc>
                          <a:spcPct val="200000"/>
                        </a:lnSpc>
                        <a:spcAft>
                          <a:spcPts val="0"/>
                        </a:spcAft>
                      </a:pPr>
                      <a:r>
                        <a:rPr lang="en-US" sz="1800" kern="0">
                          <a:effectLst/>
                        </a:rPr>
                        <a:t>000B</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33400" indent="-266700" algn="just">
                        <a:lnSpc>
                          <a:spcPct val="200000"/>
                        </a:lnSpc>
                        <a:spcAft>
                          <a:spcPts val="0"/>
                        </a:spcAft>
                      </a:pPr>
                      <a:r>
                        <a:rPr lang="zh-CN" sz="1800" kern="0">
                          <a:effectLst/>
                        </a:rPr>
                        <a:t>寄存器直接</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33400" indent="-266700" algn="just">
                        <a:lnSpc>
                          <a:spcPct val="200000"/>
                        </a:lnSpc>
                        <a:spcAft>
                          <a:spcPts val="0"/>
                        </a:spcAft>
                      </a:pPr>
                      <a:r>
                        <a:rPr lang="en-US" sz="1800" kern="0" dirty="0" smtClean="0">
                          <a:effectLst/>
                        </a:rPr>
                        <a:t>   R</a:t>
                      </a:r>
                      <a:r>
                        <a:rPr lang="en-US" sz="1800" kern="0" baseline="-25000" dirty="0" smtClean="0">
                          <a:effectLst/>
                        </a:rPr>
                        <a:t>n</a:t>
                      </a:r>
                      <a:endParaRPr lang="zh-CN" sz="1800" kern="1050" dirty="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33400" indent="-266700" algn="just">
                        <a:lnSpc>
                          <a:spcPct val="200000"/>
                        </a:lnSpc>
                        <a:spcAft>
                          <a:spcPts val="0"/>
                        </a:spcAft>
                      </a:pPr>
                      <a:r>
                        <a:rPr lang="zh-CN" sz="1800" kern="0">
                          <a:effectLst/>
                        </a:rPr>
                        <a:t>操作数</a:t>
                      </a:r>
                      <a:r>
                        <a:rPr lang="en-US" sz="1800" kern="0">
                          <a:effectLst/>
                        </a:rPr>
                        <a:t>=</a:t>
                      </a:r>
                      <a:r>
                        <a:rPr lang="zh-CN" sz="1800" kern="0">
                          <a:effectLst/>
                        </a:rPr>
                        <a:t>（</a:t>
                      </a:r>
                      <a:r>
                        <a:rPr lang="en-US" sz="1800" kern="0">
                          <a:effectLst/>
                        </a:rPr>
                        <a:t>Rn</a:t>
                      </a:r>
                      <a:r>
                        <a:rPr lang="zh-CN" sz="1800" kern="0">
                          <a:effectLst/>
                        </a:rPr>
                        <a:t>）</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r>
              <a:tr h="180975">
                <a:tc>
                  <a:txBody>
                    <a:bodyPr/>
                    <a:lstStyle/>
                    <a:p>
                      <a:pPr marL="533400" indent="-266700" algn="just">
                        <a:lnSpc>
                          <a:spcPct val="200000"/>
                        </a:lnSpc>
                        <a:spcAft>
                          <a:spcPts val="0"/>
                        </a:spcAft>
                      </a:pPr>
                      <a:r>
                        <a:rPr lang="en-US" sz="1800" kern="0">
                          <a:effectLst/>
                        </a:rPr>
                        <a:t>001B</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33400" indent="-266700" algn="just">
                        <a:lnSpc>
                          <a:spcPct val="200000"/>
                        </a:lnSpc>
                        <a:spcAft>
                          <a:spcPts val="0"/>
                        </a:spcAft>
                      </a:pPr>
                      <a:r>
                        <a:rPr lang="zh-CN" sz="1800" kern="0">
                          <a:effectLst/>
                        </a:rPr>
                        <a:t>寄存器间接</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33400" indent="-266700" algn="just">
                        <a:lnSpc>
                          <a:spcPct val="200000"/>
                        </a:lnSpc>
                        <a:spcAft>
                          <a:spcPts val="0"/>
                        </a:spcAft>
                      </a:pPr>
                      <a:r>
                        <a:rPr lang="zh-CN" sz="1800" kern="0">
                          <a:effectLst/>
                        </a:rPr>
                        <a:t>（</a:t>
                      </a:r>
                      <a:r>
                        <a:rPr lang="en-US" sz="1800" kern="0">
                          <a:effectLst/>
                        </a:rPr>
                        <a:t>R</a:t>
                      </a:r>
                      <a:r>
                        <a:rPr lang="en-US" sz="1800" kern="0" baseline="-25000">
                          <a:effectLst/>
                        </a:rPr>
                        <a:t>n</a:t>
                      </a:r>
                      <a:r>
                        <a:rPr lang="zh-CN" sz="1800" kern="0">
                          <a:effectLst/>
                        </a:rPr>
                        <a:t>）</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33400" indent="-266700" algn="just">
                        <a:lnSpc>
                          <a:spcPct val="200000"/>
                        </a:lnSpc>
                        <a:spcAft>
                          <a:spcPts val="0"/>
                        </a:spcAft>
                      </a:pPr>
                      <a:r>
                        <a:rPr lang="zh-CN" sz="1800" kern="0">
                          <a:effectLst/>
                        </a:rPr>
                        <a:t>操作数</a:t>
                      </a:r>
                      <a:r>
                        <a:rPr lang="en-US" sz="1800" kern="0">
                          <a:effectLst/>
                        </a:rPr>
                        <a:t>=((Rn))</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r>
              <a:tr h="180975">
                <a:tc>
                  <a:txBody>
                    <a:bodyPr/>
                    <a:lstStyle/>
                    <a:p>
                      <a:pPr marL="533400" indent="-266700" algn="just">
                        <a:lnSpc>
                          <a:spcPct val="200000"/>
                        </a:lnSpc>
                        <a:spcAft>
                          <a:spcPts val="0"/>
                        </a:spcAft>
                      </a:pPr>
                      <a:r>
                        <a:rPr lang="en-US" sz="1800" kern="0">
                          <a:effectLst/>
                        </a:rPr>
                        <a:t>010B</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33400" indent="-266700" algn="just">
                        <a:lnSpc>
                          <a:spcPct val="200000"/>
                        </a:lnSpc>
                        <a:spcAft>
                          <a:spcPts val="0"/>
                        </a:spcAft>
                      </a:pPr>
                      <a:r>
                        <a:rPr lang="zh-CN" sz="1800" kern="0">
                          <a:effectLst/>
                        </a:rPr>
                        <a:t>寄存器间接、自增</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33400" indent="-266700" algn="just">
                        <a:lnSpc>
                          <a:spcPct val="200000"/>
                        </a:lnSpc>
                        <a:spcAft>
                          <a:spcPts val="0"/>
                        </a:spcAft>
                      </a:pPr>
                      <a:r>
                        <a:rPr lang="zh-CN" sz="1800" kern="0">
                          <a:effectLst/>
                        </a:rPr>
                        <a:t>（</a:t>
                      </a:r>
                      <a:r>
                        <a:rPr lang="en-US" sz="1800" kern="0">
                          <a:effectLst/>
                        </a:rPr>
                        <a:t>R</a:t>
                      </a:r>
                      <a:r>
                        <a:rPr lang="en-US" sz="1800" kern="0" baseline="-25000">
                          <a:effectLst/>
                        </a:rPr>
                        <a:t>n</a:t>
                      </a:r>
                      <a:r>
                        <a:rPr lang="zh-CN" sz="1800" kern="0">
                          <a:effectLst/>
                        </a:rPr>
                        <a:t>）</a:t>
                      </a:r>
                      <a:r>
                        <a:rPr lang="en-US" sz="1800" kern="0">
                          <a:effectLst/>
                        </a:rPr>
                        <a:t>+</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33400" indent="-266700" algn="just">
                        <a:lnSpc>
                          <a:spcPct val="200000"/>
                        </a:lnSpc>
                        <a:spcAft>
                          <a:spcPts val="0"/>
                        </a:spcAft>
                      </a:pPr>
                      <a:r>
                        <a:rPr lang="zh-CN" sz="1800" kern="0">
                          <a:effectLst/>
                        </a:rPr>
                        <a:t>操作数</a:t>
                      </a:r>
                      <a:r>
                        <a:rPr lang="en-US" sz="1800" kern="0">
                          <a:effectLst/>
                        </a:rPr>
                        <a:t>=((Rn)),</a:t>
                      </a:r>
                      <a:r>
                        <a:rPr lang="zh-CN" sz="1800" kern="0">
                          <a:effectLst/>
                        </a:rPr>
                        <a:t>（</a:t>
                      </a:r>
                      <a:r>
                        <a:rPr lang="en-US" sz="1800" kern="0">
                          <a:effectLst/>
                        </a:rPr>
                        <a:t>Rn</a:t>
                      </a:r>
                      <a:r>
                        <a:rPr lang="zh-CN" sz="1800" kern="0">
                          <a:effectLst/>
                        </a:rPr>
                        <a:t>）</a:t>
                      </a:r>
                      <a:r>
                        <a:rPr lang="en-US" sz="1800" kern="0">
                          <a:effectLst/>
                        </a:rPr>
                        <a:t>+1→Rn</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r>
              <a:tr h="171450">
                <a:tc>
                  <a:txBody>
                    <a:bodyPr/>
                    <a:lstStyle/>
                    <a:p>
                      <a:pPr marL="533400" indent="-266700" algn="just">
                        <a:lnSpc>
                          <a:spcPct val="200000"/>
                        </a:lnSpc>
                        <a:spcAft>
                          <a:spcPts val="0"/>
                        </a:spcAft>
                      </a:pPr>
                      <a:r>
                        <a:rPr lang="en-US" sz="1800" kern="0">
                          <a:effectLst/>
                        </a:rPr>
                        <a:t>011B</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33400" indent="-266700" algn="just">
                        <a:lnSpc>
                          <a:spcPct val="200000"/>
                        </a:lnSpc>
                        <a:spcAft>
                          <a:spcPts val="0"/>
                        </a:spcAft>
                      </a:pPr>
                      <a:r>
                        <a:rPr lang="zh-CN" sz="1800" kern="0">
                          <a:effectLst/>
                        </a:rPr>
                        <a:t>相对</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33400" indent="-266700" algn="just">
                        <a:lnSpc>
                          <a:spcPct val="200000"/>
                        </a:lnSpc>
                        <a:spcAft>
                          <a:spcPts val="0"/>
                        </a:spcAft>
                      </a:pPr>
                      <a:r>
                        <a:rPr lang="en-US" sz="1800" kern="0">
                          <a:effectLst/>
                        </a:rPr>
                        <a:t>D</a:t>
                      </a:r>
                      <a:r>
                        <a:rPr lang="zh-CN" sz="1800" kern="0">
                          <a:effectLst/>
                        </a:rPr>
                        <a:t>（</a:t>
                      </a:r>
                      <a:r>
                        <a:rPr lang="en-US" sz="1800" kern="0">
                          <a:effectLst/>
                        </a:rPr>
                        <a:t>Rn</a:t>
                      </a:r>
                      <a:r>
                        <a:rPr lang="zh-CN" sz="1800" kern="0">
                          <a:effectLst/>
                        </a:rPr>
                        <a:t>）</a:t>
                      </a:r>
                      <a:endParaRPr lang="zh-CN" sz="1800" kern="105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33400" indent="-266700" algn="just">
                        <a:lnSpc>
                          <a:spcPct val="200000"/>
                        </a:lnSpc>
                        <a:spcAft>
                          <a:spcPts val="0"/>
                        </a:spcAft>
                      </a:pPr>
                      <a:r>
                        <a:rPr lang="zh-CN" sz="1800" kern="0" dirty="0">
                          <a:effectLst/>
                        </a:rPr>
                        <a:t>转移目标地址</a:t>
                      </a:r>
                      <a:r>
                        <a:rPr lang="en-US" sz="1800" kern="0" dirty="0">
                          <a:effectLst/>
                        </a:rPr>
                        <a:t>=</a:t>
                      </a:r>
                      <a:r>
                        <a:rPr lang="zh-CN" sz="1800" kern="0" dirty="0">
                          <a:effectLst/>
                        </a:rPr>
                        <a:t>（ＰＣ）＋（</a:t>
                      </a:r>
                      <a:r>
                        <a:rPr lang="en-US" sz="1800" kern="0" dirty="0">
                          <a:effectLst/>
                        </a:rPr>
                        <a:t>Rn</a:t>
                      </a:r>
                      <a:r>
                        <a:rPr lang="zh-CN" sz="1800" kern="0" dirty="0">
                          <a:effectLst/>
                        </a:rPr>
                        <a:t>）</a:t>
                      </a:r>
                      <a:endParaRPr lang="zh-CN" sz="1800" kern="1050" dirty="0">
                        <a:effectLst/>
                        <a:latin typeface="Times New Roman"/>
                        <a:ea typeface="宋体"/>
                      </a:endParaRPr>
                    </a:p>
                  </a:txBody>
                  <a:tcPr marL="68580" marR="68580"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1"/>
          <p:cNvSpPr>
            <a:spLocks noChangeArrowheads="1"/>
          </p:cNvSpPr>
          <p:nvPr/>
        </p:nvSpPr>
        <p:spPr bwMode="auto">
          <a:xfrm>
            <a:off x="107504" y="149047"/>
            <a:ext cx="8784976" cy="86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50000"/>
              </a:lnSpc>
              <a:spcBef>
                <a:spcPct val="0"/>
              </a:spcBef>
              <a:spcAft>
                <a:spcPct val="0"/>
              </a:spcAft>
              <a:buClrTx/>
              <a:buSzTx/>
              <a:buFontTx/>
              <a:buNone/>
              <a:tabLst>
                <a:tab pos="533400" algn="l"/>
              </a:tabLst>
            </a:pP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43</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分）某计算机字长为</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位，主存地址空间大小为</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128KB</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，按字编址，采用单字长指令格式，指令各字段定义如下：</a:t>
            </a:r>
            <a:endParaRPr kumimoji="0" lang="zh-CN" altLang="en-US"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3779912" y="1734344"/>
            <a:ext cx="4032448" cy="455253"/>
          </a:xfrm>
          <a:prstGeom prst="rect">
            <a:avLst/>
          </a:prstGeom>
        </p:spPr>
        <p:txBody>
          <a:bodyPr wrap="square">
            <a:spAutoFit/>
          </a:bodyPr>
          <a:lstStyle/>
          <a:p>
            <a:pPr lvl="0" indent="266700" eaLnBrk="0" hangingPunct="0">
              <a:lnSpc>
                <a:spcPct val="150000"/>
              </a:lnSpc>
              <a:tabLst>
                <a:tab pos="533400" algn="l"/>
              </a:tabLst>
            </a:pPr>
            <a:r>
              <a:rPr lang="zh-CN" altLang="en-US" dirty="0">
                <a:latin typeface="Times New Roman" pitchFamily="18" charset="0"/>
                <a:cs typeface="Times New Roman" pitchFamily="18" charset="0"/>
              </a:rPr>
              <a:t>源操作数                </a:t>
            </a:r>
            <a:r>
              <a:rPr lang="zh-CN" altLang="en-US" dirty="0" smtClean="0">
                <a:latin typeface="Times New Roman" pitchFamily="18" charset="0"/>
                <a:cs typeface="Times New Roman" pitchFamily="18" charset="0"/>
              </a:rPr>
              <a:t>         目的</a:t>
            </a:r>
            <a:r>
              <a:rPr lang="zh-CN" altLang="en-US" dirty="0">
                <a:latin typeface="Times New Roman" pitchFamily="18" charset="0"/>
                <a:cs typeface="Times New Roman" pitchFamily="18" charset="0"/>
              </a:rPr>
              <a:t>操作数</a:t>
            </a:r>
            <a:endParaRPr lang="zh-CN" altLang="en-US" dirty="0">
              <a:latin typeface="Arial" pitchFamily="34" charset="0"/>
              <a:cs typeface="宋体" pitchFamily="2" charset="-122"/>
            </a:endParaRPr>
          </a:p>
        </p:txBody>
      </p:sp>
      <p:sp>
        <p:nvSpPr>
          <p:cNvPr id="8" name="矩形 7"/>
          <p:cNvSpPr/>
          <p:nvPr/>
        </p:nvSpPr>
        <p:spPr>
          <a:xfrm>
            <a:off x="179512" y="2094395"/>
            <a:ext cx="8712968" cy="870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266700">
              <a:lnSpc>
                <a:spcPct val="150000"/>
              </a:lnSpc>
              <a:tabLst>
                <a:tab pos="533400" algn="l"/>
              </a:tabLst>
            </a:pPr>
            <a:r>
              <a:rPr lang="zh-CN" altLang="en-US" b="1" dirty="0">
                <a:latin typeface="Times New Roman" pitchFamily="18" charset="0"/>
                <a:cs typeface="Times New Roman" pitchFamily="18" charset="0"/>
              </a:rPr>
              <a:t>转移指令采用相对寻址方式，相对偏移是用补码表示。寻址方式定义如下：</a:t>
            </a:r>
          </a:p>
          <a:p>
            <a:pPr indent="266700">
              <a:lnSpc>
                <a:spcPct val="150000"/>
              </a:lnSpc>
              <a:tabLst>
                <a:tab pos="533400" algn="l"/>
              </a:tabLst>
            </a:pPr>
            <a:r>
              <a:rPr lang="zh-CN" altLang="en-US" b="1" dirty="0">
                <a:latin typeface="Times New Roman" pitchFamily="18" charset="0"/>
                <a:cs typeface="Times New Roman" pitchFamily="18" charset="0"/>
              </a:rPr>
              <a:t>注：（</a:t>
            </a:r>
            <a:r>
              <a:rPr lang="en-US" altLang="zh-CN" b="1" dirty="0">
                <a:latin typeface="Times New Roman" pitchFamily="18" charset="0"/>
                <a:cs typeface="Times New Roman" pitchFamily="18" charset="0"/>
              </a:rPr>
              <a:t>x</a:t>
            </a:r>
            <a:r>
              <a:rPr lang="zh-CN" altLang="en-US" b="1" dirty="0">
                <a:latin typeface="Times New Roman" pitchFamily="18" charset="0"/>
                <a:cs typeface="Times New Roman" pitchFamily="18" charset="0"/>
              </a:rPr>
              <a:t>）表示存储蓄地址</a:t>
            </a:r>
            <a:r>
              <a:rPr lang="en-US" altLang="zh-CN" b="1" dirty="0">
                <a:latin typeface="Times New Roman" pitchFamily="18" charset="0"/>
                <a:cs typeface="Times New Roman" pitchFamily="18" charset="0"/>
              </a:rPr>
              <a:t>x</a:t>
            </a:r>
            <a:r>
              <a:rPr lang="zh-CN" altLang="en-US" b="1" dirty="0">
                <a:latin typeface="Times New Roman" pitchFamily="18" charset="0"/>
                <a:cs typeface="Times New Roman" pitchFamily="18" charset="0"/>
              </a:rPr>
              <a:t>或寄存器</a:t>
            </a:r>
            <a:r>
              <a:rPr lang="en-US" altLang="zh-CN" b="1" dirty="0">
                <a:latin typeface="Times New Roman" pitchFamily="18" charset="0"/>
                <a:cs typeface="Times New Roman" pitchFamily="18" charset="0"/>
              </a:rPr>
              <a:t>x</a:t>
            </a:r>
            <a:r>
              <a:rPr lang="zh-CN" altLang="en-US" b="1" dirty="0">
                <a:latin typeface="Times New Roman" pitchFamily="18" charset="0"/>
                <a:cs typeface="Times New Roman" pitchFamily="18" charset="0"/>
              </a:rPr>
              <a:t>的内容。</a:t>
            </a:r>
          </a:p>
        </p:txBody>
      </p:sp>
    </p:spTree>
    <p:extLst>
      <p:ext uri="{BB962C8B-B14F-4D97-AF65-F5344CB8AC3E}">
        <p14:creationId xmlns:p14="http://schemas.microsoft.com/office/powerpoint/2010/main" val="209783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395288" y="333375"/>
            <a:ext cx="8229600" cy="4070350"/>
          </a:xfrm>
        </p:spPr>
        <p:txBody>
          <a:bodyPr>
            <a:normAutofit fontScale="92500" lnSpcReduction="10000"/>
          </a:bodyPr>
          <a:lstStyle/>
          <a:p>
            <a:r>
              <a:rPr lang="en-US" altLang="zh-CN" b="1">
                <a:latin typeface="Times New Roman" pitchFamily="18" charset="0"/>
                <a:ea typeface="楷体_GB2312" pitchFamily="49" charset="-122"/>
              </a:rPr>
              <a:t>12. </a:t>
            </a:r>
            <a:r>
              <a:rPr lang="zh-CN" altLang="en-US" b="1">
                <a:latin typeface="Times New Roman" pitchFamily="18" charset="0"/>
                <a:ea typeface="楷体_GB2312" pitchFamily="49" charset="-122"/>
              </a:rPr>
              <a:t>一个</a:t>
            </a:r>
            <a:r>
              <a:rPr lang="en-US" altLang="zh-CN" b="1">
                <a:latin typeface="Times New Roman" pitchFamily="18" charset="0"/>
                <a:ea typeface="楷体_GB2312" pitchFamily="49" charset="-122"/>
              </a:rPr>
              <a:t>C</a:t>
            </a:r>
            <a:r>
              <a:rPr lang="zh-CN" altLang="en-US" b="1">
                <a:latin typeface="Times New Roman" pitchFamily="18" charset="0"/>
                <a:ea typeface="楷体_GB2312" pitchFamily="49" charset="-122"/>
              </a:rPr>
              <a:t>语言程序程序在一台</a:t>
            </a:r>
            <a:r>
              <a:rPr lang="en-US" altLang="zh-CN" b="1">
                <a:latin typeface="Times New Roman" pitchFamily="18" charset="0"/>
                <a:ea typeface="楷体_GB2312" pitchFamily="49" charset="-122"/>
              </a:rPr>
              <a:t>32</a:t>
            </a:r>
            <a:r>
              <a:rPr lang="zh-CN" altLang="en-US" b="1">
                <a:latin typeface="Times New Roman" pitchFamily="18" charset="0"/>
                <a:ea typeface="楷体_GB2312" pitchFamily="49" charset="-122"/>
              </a:rPr>
              <a:t>位机器上运行。程序中定义了三个变量</a:t>
            </a:r>
            <a:r>
              <a:rPr lang="en-US" altLang="zh-CN" b="1">
                <a:latin typeface="Times New Roman" pitchFamily="18" charset="0"/>
                <a:ea typeface="楷体_GB2312" pitchFamily="49" charset="-122"/>
              </a:rPr>
              <a:t>x,y,</a:t>
            </a:r>
            <a:r>
              <a:rPr lang="zh-CN" altLang="en-US" b="1">
                <a:latin typeface="Times New Roman" pitchFamily="18" charset="0"/>
                <a:ea typeface="楷体_GB2312" pitchFamily="49" charset="-122"/>
              </a:rPr>
              <a:t>和</a:t>
            </a:r>
            <a:r>
              <a:rPr lang="en-US" altLang="zh-CN" b="1">
                <a:latin typeface="Times New Roman" pitchFamily="18" charset="0"/>
                <a:ea typeface="楷体_GB2312" pitchFamily="49" charset="-122"/>
              </a:rPr>
              <a:t>z</a:t>
            </a:r>
            <a:r>
              <a:rPr lang="zh-CN" altLang="en-US" b="1">
                <a:latin typeface="Times New Roman" pitchFamily="18" charset="0"/>
                <a:ea typeface="楷体_GB2312" pitchFamily="49" charset="-122"/>
              </a:rPr>
              <a:t>，其中</a:t>
            </a:r>
            <a:r>
              <a:rPr lang="en-US" altLang="zh-CN" b="1">
                <a:latin typeface="Times New Roman" pitchFamily="18" charset="0"/>
                <a:ea typeface="楷体_GB2312" pitchFamily="49" charset="-122"/>
              </a:rPr>
              <a:t>x</a:t>
            </a:r>
            <a:r>
              <a:rPr lang="zh-CN" altLang="en-US" b="1">
                <a:latin typeface="Times New Roman" pitchFamily="18" charset="0"/>
                <a:ea typeface="楷体_GB2312" pitchFamily="49" charset="-122"/>
              </a:rPr>
              <a:t>和</a:t>
            </a:r>
            <a:r>
              <a:rPr lang="en-US" altLang="zh-CN" b="1">
                <a:latin typeface="Times New Roman" pitchFamily="18" charset="0"/>
                <a:ea typeface="楷体_GB2312" pitchFamily="49" charset="-122"/>
              </a:rPr>
              <a:t>z</a:t>
            </a:r>
            <a:r>
              <a:rPr lang="zh-CN" altLang="en-US" b="1">
                <a:latin typeface="Times New Roman" pitchFamily="18" charset="0"/>
                <a:ea typeface="楷体_GB2312" pitchFamily="49" charset="-122"/>
              </a:rPr>
              <a:t>为</a:t>
            </a:r>
            <a:r>
              <a:rPr lang="en-US" altLang="zh-CN" b="1">
                <a:latin typeface="Times New Roman" pitchFamily="18" charset="0"/>
                <a:ea typeface="楷体_GB2312" pitchFamily="49" charset="-122"/>
              </a:rPr>
              <a:t>int</a:t>
            </a:r>
            <a:r>
              <a:rPr lang="zh-CN" altLang="en-US" b="1">
                <a:latin typeface="Times New Roman" pitchFamily="18" charset="0"/>
                <a:ea typeface="楷体_GB2312" pitchFamily="49" charset="-122"/>
              </a:rPr>
              <a:t>型，</a:t>
            </a:r>
            <a:r>
              <a:rPr lang="en-US" altLang="zh-CN" b="1">
                <a:latin typeface="Times New Roman" pitchFamily="18" charset="0"/>
                <a:ea typeface="楷体_GB2312" pitchFamily="49" charset="-122"/>
              </a:rPr>
              <a:t>y</a:t>
            </a:r>
            <a:r>
              <a:rPr lang="zh-CN" altLang="en-US" b="1">
                <a:latin typeface="Times New Roman" pitchFamily="18" charset="0"/>
                <a:ea typeface="楷体_GB2312" pitchFamily="49" charset="-122"/>
              </a:rPr>
              <a:t>为</a:t>
            </a:r>
            <a:r>
              <a:rPr lang="en-US" altLang="zh-CN" b="1">
                <a:latin typeface="Times New Roman" pitchFamily="18" charset="0"/>
                <a:ea typeface="楷体_GB2312" pitchFamily="49" charset="-122"/>
              </a:rPr>
              <a:t>short</a:t>
            </a:r>
            <a:r>
              <a:rPr lang="zh-CN" altLang="en-US" b="1">
                <a:latin typeface="Times New Roman" pitchFamily="18" charset="0"/>
                <a:ea typeface="楷体_GB2312" pitchFamily="49" charset="-122"/>
              </a:rPr>
              <a:t>型。当</a:t>
            </a:r>
            <a:r>
              <a:rPr lang="en-US" altLang="zh-CN" b="1">
                <a:latin typeface="Times New Roman" pitchFamily="18" charset="0"/>
                <a:ea typeface="楷体_GB2312" pitchFamily="49" charset="-122"/>
              </a:rPr>
              <a:t>x=127</a:t>
            </a:r>
            <a:r>
              <a:rPr lang="zh-CN" altLang="en-US" b="1">
                <a:latin typeface="Times New Roman" pitchFamily="18" charset="0"/>
                <a:ea typeface="楷体_GB2312" pitchFamily="49" charset="-122"/>
              </a:rPr>
              <a:t>，</a:t>
            </a:r>
            <a:r>
              <a:rPr lang="en-US" altLang="zh-CN" b="1">
                <a:latin typeface="Times New Roman" pitchFamily="18" charset="0"/>
                <a:ea typeface="楷体_GB2312" pitchFamily="49" charset="-122"/>
              </a:rPr>
              <a:t>y= -9</a:t>
            </a:r>
            <a:r>
              <a:rPr lang="zh-CN" altLang="en-US" b="1">
                <a:latin typeface="Times New Roman" pitchFamily="18" charset="0"/>
                <a:ea typeface="楷体_GB2312" pitchFamily="49" charset="-122"/>
              </a:rPr>
              <a:t>时，执行赋值语句</a:t>
            </a:r>
            <a:r>
              <a:rPr lang="en-US" altLang="zh-CN" b="1">
                <a:latin typeface="Times New Roman" pitchFamily="18" charset="0"/>
                <a:ea typeface="楷体_GB2312" pitchFamily="49" charset="-122"/>
              </a:rPr>
              <a:t>z=x+y</a:t>
            </a:r>
            <a:r>
              <a:rPr lang="zh-CN" altLang="en-US" b="1">
                <a:latin typeface="Times New Roman" pitchFamily="18" charset="0"/>
                <a:ea typeface="楷体_GB2312" pitchFamily="49" charset="-122"/>
              </a:rPr>
              <a:t>后，</a:t>
            </a:r>
            <a:r>
              <a:rPr lang="en-US" altLang="zh-CN" b="1">
                <a:latin typeface="Times New Roman" pitchFamily="18" charset="0"/>
                <a:ea typeface="楷体_GB2312" pitchFamily="49" charset="-122"/>
              </a:rPr>
              <a:t>x</a:t>
            </a:r>
            <a:r>
              <a:rPr lang="zh-CN" altLang="en-US" b="1">
                <a:latin typeface="Times New Roman" pitchFamily="18" charset="0"/>
                <a:ea typeface="楷体_GB2312" pitchFamily="49" charset="-122"/>
              </a:rPr>
              <a:t>、</a:t>
            </a:r>
            <a:r>
              <a:rPr lang="en-US" altLang="zh-CN" b="1">
                <a:latin typeface="Times New Roman" pitchFamily="18" charset="0"/>
                <a:ea typeface="楷体_GB2312" pitchFamily="49" charset="-122"/>
              </a:rPr>
              <a:t>y</a:t>
            </a:r>
            <a:r>
              <a:rPr lang="zh-CN" altLang="en-US" b="1">
                <a:latin typeface="Times New Roman" pitchFamily="18" charset="0"/>
                <a:ea typeface="楷体_GB2312" pitchFamily="49" charset="-122"/>
              </a:rPr>
              <a:t>和</a:t>
            </a:r>
            <a:r>
              <a:rPr lang="en-US" altLang="zh-CN" b="1">
                <a:latin typeface="Times New Roman" pitchFamily="18" charset="0"/>
                <a:ea typeface="楷体_GB2312" pitchFamily="49" charset="-122"/>
              </a:rPr>
              <a:t>z</a:t>
            </a:r>
            <a:r>
              <a:rPr lang="zh-CN" altLang="en-US" b="1">
                <a:latin typeface="Times New Roman" pitchFamily="18" charset="0"/>
                <a:ea typeface="楷体_GB2312" pitchFamily="49" charset="-122"/>
              </a:rPr>
              <a:t>的值分别是</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A. x=0000007FH, y=FFF9H, z=00000076H</a:t>
            </a:r>
          </a:p>
          <a:p>
            <a:pPr>
              <a:buFont typeface="Wingdings" pitchFamily="2" charset="2"/>
              <a:buNone/>
            </a:pPr>
            <a:r>
              <a:rPr lang="en-US" altLang="zh-CN" b="1">
                <a:latin typeface="Times New Roman" pitchFamily="18" charset="0"/>
                <a:ea typeface="楷体_GB2312" pitchFamily="49" charset="-122"/>
              </a:rPr>
              <a:t>   B. x=0000007FH, y=FFF9H, z=FFFF0076H</a:t>
            </a:r>
          </a:p>
          <a:p>
            <a:pPr>
              <a:buFont typeface="Wingdings" pitchFamily="2" charset="2"/>
              <a:buNone/>
            </a:pPr>
            <a:r>
              <a:rPr lang="en-US" altLang="zh-CN" b="1">
                <a:latin typeface="Times New Roman" pitchFamily="18" charset="0"/>
                <a:ea typeface="楷体_GB2312" pitchFamily="49" charset="-122"/>
              </a:rPr>
              <a:t>   C. x=0000007FH, y=FFF7H, z=FFFF0076H</a:t>
            </a:r>
          </a:p>
          <a:p>
            <a:pPr>
              <a:buFont typeface="Wingdings" pitchFamily="2" charset="2"/>
              <a:buNone/>
            </a:pPr>
            <a:r>
              <a:rPr lang="en-US" altLang="zh-CN" b="1">
                <a:latin typeface="Times New Roman" pitchFamily="18" charset="0"/>
                <a:ea typeface="楷体_GB2312" pitchFamily="49" charset="-122"/>
              </a:rPr>
              <a:t>   D. x=0000007FH, y=FFF7H, z=00000076H</a:t>
            </a:r>
          </a:p>
        </p:txBody>
      </p:sp>
      <p:sp>
        <p:nvSpPr>
          <p:cNvPr id="11267" name="Rectangle 3"/>
          <p:cNvSpPr>
            <a:spLocks noChangeArrowheads="1"/>
          </p:cNvSpPr>
          <p:nvPr/>
        </p:nvSpPr>
        <p:spPr bwMode="auto">
          <a:xfrm>
            <a:off x="827088" y="4724400"/>
            <a:ext cx="73437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latin typeface="Times New Roman" pitchFamily="18" charset="0"/>
                <a:ea typeface="楷体_GB2312" pitchFamily="49" charset="-122"/>
              </a:rPr>
              <a:t>答案：</a:t>
            </a:r>
            <a:r>
              <a:rPr lang="en-US" altLang="zh-CN" sz="2800" b="1">
                <a:solidFill>
                  <a:srgbClr val="FF0000"/>
                </a:solidFill>
                <a:latin typeface="Times New Roman" pitchFamily="18" charset="0"/>
                <a:ea typeface="楷体_GB2312" pitchFamily="49" charset="-122"/>
              </a:rPr>
              <a:t>D </a:t>
            </a:r>
          </a:p>
          <a:p>
            <a:r>
              <a:rPr lang="zh-CN" altLang="en-US" sz="2800" b="1">
                <a:solidFill>
                  <a:srgbClr val="FF0000"/>
                </a:solidFill>
                <a:latin typeface="Times New Roman" pitchFamily="18" charset="0"/>
                <a:ea typeface="楷体_GB2312" pitchFamily="49" charset="-122"/>
              </a:rPr>
              <a:t>考点：整数的补码表示和补码加法</a:t>
            </a:r>
            <a:r>
              <a:rPr lang="zh-CN" altLang="en-US" sz="2800" b="1">
                <a:solidFill>
                  <a:srgbClr val="00264C"/>
                </a:solidFill>
                <a:latin typeface="黑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dissolve">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332656"/>
            <a:ext cx="8496944" cy="5110886"/>
          </a:xfrm>
          <a:prstGeom prst="rect">
            <a:avLst/>
          </a:prstGeom>
        </p:spPr>
        <p:txBody>
          <a:bodyPr wrap="square">
            <a:spAutoFit/>
          </a:bodyPr>
          <a:lstStyle/>
          <a:p>
            <a:pPr>
              <a:lnSpc>
                <a:spcPct val="150000"/>
              </a:lnSpc>
            </a:pPr>
            <a:r>
              <a:rPr lang="zh-CN" altLang="zh-CN" sz="2000" b="1" dirty="0"/>
              <a:t>请回答下列问题：</a:t>
            </a:r>
          </a:p>
          <a:p>
            <a:pPr>
              <a:lnSpc>
                <a:spcPct val="150000"/>
              </a:lnSpc>
            </a:pPr>
            <a:r>
              <a:rPr lang="zh-CN" altLang="zh-CN" sz="2000" b="1" dirty="0"/>
              <a:t>（</a:t>
            </a:r>
            <a:r>
              <a:rPr lang="en-US" altLang="zh-CN" sz="2000" b="1" dirty="0"/>
              <a:t>1</a:t>
            </a:r>
            <a:r>
              <a:rPr lang="zh-CN" altLang="zh-CN" sz="2000" b="1" dirty="0"/>
              <a:t>）、该指令系统最多可有多少条指令？该计算机最多有多少个通用寄存器？存储器地址寄存器（</a:t>
            </a:r>
            <a:r>
              <a:rPr lang="en-US" altLang="zh-CN" sz="2000" b="1" dirty="0"/>
              <a:t>MAR</a:t>
            </a:r>
            <a:r>
              <a:rPr lang="zh-CN" altLang="zh-CN" sz="2000" b="1" dirty="0"/>
              <a:t>）和存储器数据寄存器（</a:t>
            </a:r>
            <a:r>
              <a:rPr lang="en-US" altLang="zh-CN" sz="2000" b="1" dirty="0"/>
              <a:t>MDR</a:t>
            </a:r>
            <a:r>
              <a:rPr lang="zh-CN" altLang="zh-CN" sz="2000" b="1" dirty="0"/>
              <a:t>）至少各需多少位？</a:t>
            </a:r>
          </a:p>
          <a:p>
            <a:pPr>
              <a:lnSpc>
                <a:spcPct val="150000"/>
              </a:lnSpc>
            </a:pPr>
            <a:r>
              <a:rPr lang="zh-CN" altLang="zh-CN" sz="2000" b="1" dirty="0"/>
              <a:t>（</a:t>
            </a:r>
            <a:r>
              <a:rPr lang="en-US" altLang="zh-CN" sz="2000" b="1" dirty="0"/>
              <a:t>2</a:t>
            </a:r>
            <a:r>
              <a:rPr lang="zh-CN" altLang="zh-CN" sz="2000" b="1" dirty="0"/>
              <a:t>）、转移指令的目标地址范围是多少？</a:t>
            </a:r>
          </a:p>
          <a:p>
            <a:pPr>
              <a:lnSpc>
                <a:spcPct val="150000"/>
              </a:lnSpc>
            </a:pPr>
            <a:r>
              <a:rPr lang="zh-CN" altLang="zh-CN" sz="2000" b="1" dirty="0"/>
              <a:t>（</a:t>
            </a:r>
            <a:r>
              <a:rPr lang="en-US" altLang="zh-CN" sz="2000" b="1" dirty="0"/>
              <a:t>3</a:t>
            </a:r>
            <a:r>
              <a:rPr lang="zh-CN" altLang="zh-CN" sz="2000" b="1" dirty="0"/>
              <a:t>）、若操作码</a:t>
            </a:r>
            <a:r>
              <a:rPr lang="en-US" altLang="zh-CN" sz="2000" b="1" dirty="0"/>
              <a:t>0010</a:t>
            </a:r>
            <a:r>
              <a:rPr lang="zh-CN" altLang="zh-CN" sz="2000" b="1" dirty="0"/>
              <a:t>Ｂ表示加法操作（助记符为</a:t>
            </a:r>
            <a:r>
              <a:rPr lang="en-US" altLang="zh-CN" sz="2000" b="1" dirty="0"/>
              <a:t>add</a:t>
            </a:r>
            <a:r>
              <a:rPr lang="zh-CN" altLang="zh-CN" sz="2000" b="1" dirty="0"/>
              <a:t>），寄存器</a:t>
            </a:r>
            <a:r>
              <a:rPr lang="en-US" altLang="zh-CN" sz="2000" b="1" dirty="0"/>
              <a:t>R4</a:t>
            </a:r>
            <a:r>
              <a:rPr lang="zh-CN" altLang="zh-CN" sz="2000" b="1" dirty="0"/>
              <a:t>和</a:t>
            </a:r>
            <a:r>
              <a:rPr lang="en-US" altLang="zh-CN" sz="2000" b="1" dirty="0"/>
              <a:t>R5</a:t>
            </a:r>
            <a:r>
              <a:rPr lang="zh-CN" altLang="zh-CN" sz="2000" b="1" dirty="0"/>
              <a:t>的编号分别为</a:t>
            </a:r>
            <a:r>
              <a:rPr lang="en-US" altLang="zh-CN" sz="2000" b="1" dirty="0"/>
              <a:t>100</a:t>
            </a:r>
            <a:r>
              <a:rPr lang="zh-CN" altLang="zh-CN" sz="2000" b="1" dirty="0"/>
              <a:t>Ｂ和</a:t>
            </a:r>
            <a:r>
              <a:rPr lang="en-US" altLang="zh-CN" sz="2000" b="1" dirty="0"/>
              <a:t>101</a:t>
            </a:r>
            <a:r>
              <a:rPr lang="zh-CN" altLang="zh-CN" sz="2000" b="1" dirty="0"/>
              <a:t>Ｂ，</a:t>
            </a:r>
            <a:r>
              <a:rPr lang="en-US" altLang="zh-CN" sz="2000" b="1" dirty="0"/>
              <a:t>R4</a:t>
            </a:r>
            <a:r>
              <a:rPr lang="zh-CN" altLang="zh-CN" sz="2000" b="1" dirty="0"/>
              <a:t>的内容为</a:t>
            </a:r>
            <a:r>
              <a:rPr lang="en-US" altLang="zh-CN" sz="2000" b="1" dirty="0"/>
              <a:t>1234H</a:t>
            </a:r>
            <a:r>
              <a:rPr lang="zh-CN" altLang="zh-CN" sz="2000" b="1" dirty="0"/>
              <a:t>，</a:t>
            </a:r>
            <a:r>
              <a:rPr lang="en-US" altLang="zh-CN" sz="2000" b="1" dirty="0"/>
              <a:t>R5</a:t>
            </a:r>
            <a:r>
              <a:rPr lang="zh-CN" altLang="zh-CN" sz="2000" b="1" dirty="0"/>
              <a:t>的内容为</a:t>
            </a:r>
            <a:r>
              <a:rPr lang="en-US" altLang="zh-CN" sz="2000" b="1" dirty="0"/>
              <a:t>5678H</a:t>
            </a:r>
            <a:r>
              <a:rPr lang="zh-CN" altLang="zh-CN" sz="2000" b="1" dirty="0"/>
              <a:t>，地址</a:t>
            </a:r>
            <a:r>
              <a:rPr lang="en-US" altLang="zh-CN" sz="2000" b="1" dirty="0"/>
              <a:t>1234H</a:t>
            </a:r>
            <a:r>
              <a:rPr lang="zh-CN" altLang="zh-CN" sz="2000" b="1" dirty="0"/>
              <a:t>中的内容为</a:t>
            </a:r>
            <a:r>
              <a:rPr lang="en-US" altLang="zh-CN" sz="2000" b="1" dirty="0"/>
              <a:t>5678H</a:t>
            </a:r>
            <a:r>
              <a:rPr lang="zh-CN" altLang="zh-CN" sz="2000" b="1" dirty="0"/>
              <a:t>，地址</a:t>
            </a:r>
            <a:r>
              <a:rPr lang="en-US" altLang="zh-CN" sz="2000" b="1" dirty="0"/>
              <a:t>5678H</a:t>
            </a:r>
            <a:r>
              <a:rPr lang="zh-CN" altLang="zh-CN" sz="2000" b="1" dirty="0"/>
              <a:t>中的内容为</a:t>
            </a:r>
            <a:r>
              <a:rPr lang="en-US" altLang="zh-CN" sz="2000" b="1" dirty="0"/>
              <a:t>1234H</a:t>
            </a:r>
            <a:r>
              <a:rPr lang="zh-CN" altLang="zh-CN" sz="2000" b="1" dirty="0"/>
              <a:t>，则汇编语句为“</a:t>
            </a:r>
            <a:r>
              <a:rPr lang="en-US" altLang="zh-CN" sz="2000" b="1" dirty="0"/>
              <a:t>add  (R4), (R5)+</a:t>
            </a:r>
            <a:r>
              <a:rPr lang="zh-CN" altLang="zh-CN" sz="2000" b="1" dirty="0"/>
              <a:t>”（逗号前为源操作数，逗号后为目的操作数）对应的机器码是什么（用十六进制表示）？该指令执行后，哪些寄存器和存储单元的内容会改变？改变后的内容是什么？</a:t>
            </a:r>
          </a:p>
        </p:txBody>
      </p:sp>
    </p:spTree>
    <p:extLst>
      <p:ext uri="{BB962C8B-B14F-4D97-AF65-F5344CB8AC3E}">
        <p14:creationId xmlns:p14="http://schemas.microsoft.com/office/powerpoint/2010/main" val="327217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395288" y="404813"/>
            <a:ext cx="8229600" cy="4392612"/>
          </a:xfrm>
        </p:spPr>
        <p:txBody>
          <a:bodyPr/>
          <a:lstStyle/>
          <a:p>
            <a:r>
              <a:rPr lang="en-US" altLang="zh-CN" b="1">
                <a:latin typeface="Times New Roman" pitchFamily="18" charset="0"/>
                <a:ea typeface="楷体_GB2312" pitchFamily="49" charset="-122"/>
              </a:rPr>
              <a:t>13. </a:t>
            </a:r>
            <a:r>
              <a:rPr lang="zh-CN" altLang="en-US" b="1">
                <a:latin typeface="Times New Roman" pitchFamily="18" charset="0"/>
                <a:ea typeface="楷体_GB2312" pitchFamily="49" charset="-122"/>
              </a:rPr>
              <a:t>浮点数加、减运算过程一般包括对阶、尾数运算、规格化、舍入和溢出等步骤。设浮点数的阶码和尾数均采用补码表示，且位数分别为</a:t>
            </a:r>
            <a:r>
              <a:rPr lang="en-US" altLang="zh-CN" b="1">
                <a:latin typeface="Times New Roman" pitchFamily="18" charset="0"/>
                <a:ea typeface="楷体_GB2312" pitchFamily="49" charset="-122"/>
              </a:rPr>
              <a:t>5</a:t>
            </a:r>
            <a:r>
              <a:rPr lang="zh-CN" altLang="en-US" b="1">
                <a:latin typeface="Times New Roman" pitchFamily="18" charset="0"/>
                <a:ea typeface="楷体_GB2312" pitchFamily="49" charset="-122"/>
              </a:rPr>
              <a:t>位和</a:t>
            </a:r>
            <a:r>
              <a:rPr lang="en-US" altLang="zh-CN" b="1">
                <a:latin typeface="Times New Roman" pitchFamily="18" charset="0"/>
                <a:ea typeface="楷体_GB2312" pitchFamily="49" charset="-122"/>
              </a:rPr>
              <a:t>7</a:t>
            </a:r>
            <a:r>
              <a:rPr lang="zh-CN" altLang="en-US" b="1">
                <a:latin typeface="Times New Roman" pitchFamily="18" charset="0"/>
                <a:ea typeface="楷体_GB2312" pitchFamily="49" charset="-122"/>
              </a:rPr>
              <a:t>位（均含</a:t>
            </a:r>
            <a:r>
              <a:rPr lang="en-US" altLang="zh-CN" b="1">
                <a:latin typeface="Times New Roman" pitchFamily="18" charset="0"/>
                <a:ea typeface="楷体_GB2312" pitchFamily="49" charset="-122"/>
              </a:rPr>
              <a:t>2</a:t>
            </a:r>
            <a:r>
              <a:rPr lang="zh-CN" altLang="en-US" b="1">
                <a:latin typeface="Times New Roman" pitchFamily="18" charset="0"/>
                <a:ea typeface="楷体_GB2312" pitchFamily="49" charset="-122"/>
              </a:rPr>
              <a:t>位符号位）。若有两个数</a:t>
            </a:r>
            <a:r>
              <a:rPr lang="en-US" altLang="zh-CN" b="1">
                <a:latin typeface="Times New Roman" pitchFamily="18" charset="0"/>
                <a:ea typeface="楷体_GB2312" pitchFamily="49" charset="-122"/>
              </a:rPr>
              <a:t>X=2</a:t>
            </a:r>
            <a:r>
              <a:rPr lang="en-US" altLang="zh-CN" b="1" baseline="30000">
                <a:latin typeface="Times New Roman" pitchFamily="18" charset="0"/>
                <a:ea typeface="楷体_GB2312" pitchFamily="49" charset="-122"/>
              </a:rPr>
              <a:t>7</a:t>
            </a:r>
            <a:r>
              <a:rPr lang="en-US" altLang="zh-CN" b="1">
                <a:latin typeface="Times New Roman" pitchFamily="18" charset="0"/>
                <a:ea typeface="楷体_GB2312" pitchFamily="49" charset="-122"/>
              </a:rPr>
              <a:t>×29/32</a:t>
            </a:r>
            <a:r>
              <a:rPr lang="zh-CN" altLang="en-US" b="1">
                <a:latin typeface="Times New Roman" pitchFamily="18" charset="0"/>
                <a:ea typeface="楷体_GB2312" pitchFamily="49" charset="-122"/>
              </a:rPr>
              <a:t>，</a:t>
            </a:r>
            <a:r>
              <a:rPr lang="en-US" altLang="zh-CN" b="1">
                <a:latin typeface="Times New Roman" pitchFamily="18" charset="0"/>
                <a:ea typeface="楷体_GB2312" pitchFamily="49" charset="-122"/>
              </a:rPr>
              <a:t>Y=2</a:t>
            </a:r>
            <a:r>
              <a:rPr lang="en-US" altLang="zh-CN" b="1" baseline="30000">
                <a:latin typeface="Times New Roman" pitchFamily="18" charset="0"/>
                <a:ea typeface="楷体_GB2312" pitchFamily="49" charset="-122"/>
              </a:rPr>
              <a:t>5</a:t>
            </a:r>
            <a:r>
              <a:rPr lang="en-US" altLang="zh-CN" b="1">
                <a:latin typeface="Times New Roman" pitchFamily="18" charset="0"/>
                <a:ea typeface="楷体_GB2312" pitchFamily="49" charset="-122"/>
              </a:rPr>
              <a:t>×5/8</a:t>
            </a:r>
            <a:r>
              <a:rPr lang="zh-CN" altLang="en-US" b="1">
                <a:latin typeface="Times New Roman" pitchFamily="18" charset="0"/>
                <a:ea typeface="楷体_GB2312" pitchFamily="49" charset="-122"/>
              </a:rPr>
              <a:t>，则用浮点加法计算</a:t>
            </a:r>
            <a:r>
              <a:rPr lang="en-US" altLang="zh-CN" b="1">
                <a:latin typeface="Times New Roman" pitchFamily="18" charset="0"/>
                <a:ea typeface="楷体_GB2312" pitchFamily="49" charset="-122"/>
              </a:rPr>
              <a:t>X+Y</a:t>
            </a:r>
            <a:r>
              <a:rPr lang="zh-CN" altLang="en-US" b="1">
                <a:latin typeface="Times New Roman" pitchFamily="18" charset="0"/>
                <a:ea typeface="楷体_GB2312" pitchFamily="49" charset="-122"/>
              </a:rPr>
              <a:t>的最终结果是</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A.00111 1100010    B.00111 0100010</a:t>
            </a:r>
          </a:p>
          <a:p>
            <a:pPr>
              <a:buFont typeface="Wingdings" pitchFamily="2" charset="2"/>
              <a:buNone/>
            </a:pPr>
            <a:r>
              <a:rPr lang="en-US" altLang="zh-CN" b="1">
                <a:latin typeface="Times New Roman" pitchFamily="18" charset="0"/>
                <a:ea typeface="楷体_GB2312" pitchFamily="49" charset="-122"/>
              </a:rPr>
              <a:t>   C.01000 0010001    D.</a:t>
            </a:r>
            <a:r>
              <a:rPr lang="zh-CN" altLang="en-US" b="1">
                <a:latin typeface="Times New Roman" pitchFamily="18" charset="0"/>
                <a:ea typeface="楷体_GB2312" pitchFamily="49" charset="-122"/>
              </a:rPr>
              <a:t>发生溢出</a:t>
            </a:r>
          </a:p>
        </p:txBody>
      </p:sp>
      <p:sp>
        <p:nvSpPr>
          <p:cNvPr id="12291" name="Rectangle 3"/>
          <p:cNvSpPr>
            <a:spLocks noChangeArrowheads="1"/>
          </p:cNvSpPr>
          <p:nvPr/>
        </p:nvSpPr>
        <p:spPr bwMode="auto">
          <a:xfrm>
            <a:off x="900113" y="4581525"/>
            <a:ext cx="6335712"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latin typeface="Times New Roman" pitchFamily="18" charset="0"/>
                <a:ea typeface="楷体_GB2312" pitchFamily="49" charset="-122"/>
              </a:rPr>
              <a:t>答案：</a:t>
            </a:r>
            <a:r>
              <a:rPr lang="en-US" altLang="zh-CN" sz="2800" b="1">
                <a:solidFill>
                  <a:srgbClr val="FF0000"/>
                </a:solidFill>
                <a:latin typeface="Times New Roman" pitchFamily="18" charset="0"/>
                <a:ea typeface="楷体_GB2312" pitchFamily="49" charset="-122"/>
              </a:rPr>
              <a:t>D </a:t>
            </a:r>
          </a:p>
          <a:p>
            <a:r>
              <a:rPr lang="zh-CN" altLang="en-US" sz="2800" b="1">
                <a:solidFill>
                  <a:srgbClr val="FF0000"/>
                </a:solidFill>
                <a:latin typeface="Times New Roman" pitchFamily="18" charset="0"/>
                <a:ea typeface="楷体_GB2312" pitchFamily="49" charset="-122"/>
              </a:rPr>
              <a:t>考点：浮点数加法运算</a:t>
            </a:r>
          </a:p>
          <a:p>
            <a:r>
              <a:rPr lang="zh-CN" altLang="en-US" sz="2800" b="1">
                <a:solidFill>
                  <a:srgbClr val="FF0000"/>
                </a:solidFill>
                <a:latin typeface="Times New Roman" pitchFamily="18" charset="0"/>
                <a:ea typeface="楷体_GB2312" pitchFamily="49" charset="-122"/>
              </a:rPr>
              <a:t>      双符号位法溢出判断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dissolve">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a:xfrm>
            <a:off x="468313" y="692150"/>
            <a:ext cx="8229600" cy="3168650"/>
          </a:xfrm>
        </p:spPr>
        <p:txBody>
          <a:bodyPr/>
          <a:lstStyle/>
          <a:p>
            <a:pPr>
              <a:lnSpc>
                <a:spcPct val="120000"/>
              </a:lnSpc>
            </a:pPr>
            <a:r>
              <a:rPr lang="en-US" altLang="zh-CN" b="1">
                <a:latin typeface="Times New Roman" pitchFamily="18" charset="0"/>
                <a:ea typeface="楷体_GB2312" pitchFamily="49" charset="-122"/>
              </a:rPr>
              <a:t>14.</a:t>
            </a:r>
            <a:r>
              <a:rPr lang="zh-CN" altLang="en-US" b="1">
                <a:latin typeface="Times New Roman" pitchFamily="18" charset="0"/>
                <a:ea typeface="楷体_GB2312" pitchFamily="49" charset="-122"/>
              </a:rPr>
              <a:t>某计算机的</a:t>
            </a:r>
            <a:r>
              <a:rPr lang="en-US" altLang="zh-CN" b="1">
                <a:latin typeface="Times New Roman" pitchFamily="18" charset="0"/>
                <a:ea typeface="楷体_GB2312" pitchFamily="49" charset="-122"/>
              </a:rPr>
              <a:t>Cache</a:t>
            </a:r>
            <a:r>
              <a:rPr lang="zh-CN" altLang="en-US" b="1">
                <a:latin typeface="Times New Roman" pitchFamily="18" charset="0"/>
                <a:ea typeface="楷体_GB2312" pitchFamily="49" charset="-122"/>
              </a:rPr>
              <a:t>共有</a:t>
            </a:r>
            <a:r>
              <a:rPr lang="en-US" altLang="zh-CN" b="1">
                <a:latin typeface="Times New Roman" pitchFamily="18" charset="0"/>
                <a:ea typeface="楷体_GB2312" pitchFamily="49" charset="-122"/>
              </a:rPr>
              <a:t>16</a:t>
            </a:r>
            <a:r>
              <a:rPr lang="zh-CN" altLang="en-US" b="1">
                <a:latin typeface="Times New Roman" pitchFamily="18" charset="0"/>
                <a:ea typeface="楷体_GB2312" pitchFamily="49" charset="-122"/>
              </a:rPr>
              <a:t>块，采用</a:t>
            </a:r>
            <a:r>
              <a:rPr lang="en-US" altLang="zh-CN" b="1">
                <a:latin typeface="Times New Roman" pitchFamily="18" charset="0"/>
                <a:ea typeface="楷体_GB2312" pitchFamily="49" charset="-122"/>
              </a:rPr>
              <a:t>2</a:t>
            </a:r>
            <a:r>
              <a:rPr lang="zh-CN" altLang="en-US" b="1">
                <a:latin typeface="Times New Roman" pitchFamily="18" charset="0"/>
                <a:ea typeface="楷体_GB2312" pitchFamily="49" charset="-122"/>
              </a:rPr>
              <a:t>路组相联映射方式（即每组</a:t>
            </a:r>
            <a:r>
              <a:rPr lang="en-US" altLang="zh-CN" b="1">
                <a:latin typeface="Times New Roman" pitchFamily="18" charset="0"/>
                <a:ea typeface="楷体_GB2312" pitchFamily="49" charset="-122"/>
              </a:rPr>
              <a:t>2</a:t>
            </a:r>
            <a:r>
              <a:rPr lang="zh-CN" altLang="en-US" b="1">
                <a:latin typeface="Times New Roman" pitchFamily="18" charset="0"/>
                <a:ea typeface="楷体_GB2312" pitchFamily="49" charset="-122"/>
              </a:rPr>
              <a:t>块）。每个主存块大小为</a:t>
            </a:r>
            <a:r>
              <a:rPr lang="en-US" altLang="zh-CN" b="1">
                <a:latin typeface="Times New Roman" pitchFamily="18" charset="0"/>
                <a:ea typeface="楷体_GB2312" pitchFamily="49" charset="-122"/>
              </a:rPr>
              <a:t>32</a:t>
            </a:r>
            <a:r>
              <a:rPr lang="zh-CN" altLang="en-US" b="1">
                <a:latin typeface="Times New Roman" pitchFamily="18" charset="0"/>
                <a:ea typeface="楷体_GB2312" pitchFamily="49" charset="-122"/>
              </a:rPr>
              <a:t>字节，按字节编制。主存</a:t>
            </a:r>
            <a:r>
              <a:rPr lang="en-US" altLang="zh-CN" b="1">
                <a:latin typeface="Times New Roman" pitchFamily="18" charset="0"/>
                <a:ea typeface="楷体_GB2312" pitchFamily="49" charset="-122"/>
              </a:rPr>
              <a:t>129</a:t>
            </a:r>
            <a:r>
              <a:rPr lang="zh-CN" altLang="en-US" b="1">
                <a:latin typeface="Times New Roman" pitchFamily="18" charset="0"/>
                <a:ea typeface="楷体_GB2312" pitchFamily="49" charset="-122"/>
              </a:rPr>
              <a:t>号单元所在主存块应装入到的</a:t>
            </a:r>
            <a:r>
              <a:rPr lang="en-US" altLang="zh-CN" b="1">
                <a:latin typeface="Times New Roman" pitchFamily="18" charset="0"/>
                <a:ea typeface="楷体_GB2312" pitchFamily="49" charset="-122"/>
              </a:rPr>
              <a:t>Cache</a:t>
            </a:r>
            <a:r>
              <a:rPr lang="zh-CN" altLang="en-US" b="1">
                <a:latin typeface="Times New Roman" pitchFamily="18" charset="0"/>
                <a:ea typeface="楷体_GB2312" pitchFamily="49" charset="-122"/>
              </a:rPr>
              <a:t>组号是</a:t>
            </a:r>
          </a:p>
          <a:p>
            <a:pPr>
              <a:lnSpc>
                <a:spcPct val="120000"/>
              </a:lnSpc>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A.0    B. 2    C. 4    D.6</a:t>
            </a:r>
          </a:p>
        </p:txBody>
      </p:sp>
      <p:sp>
        <p:nvSpPr>
          <p:cNvPr id="13315" name="Rectangle 3"/>
          <p:cNvSpPr>
            <a:spLocks noChangeArrowheads="1"/>
          </p:cNvSpPr>
          <p:nvPr/>
        </p:nvSpPr>
        <p:spPr bwMode="auto">
          <a:xfrm>
            <a:off x="827088" y="3644900"/>
            <a:ext cx="6696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latin typeface="Times New Roman" pitchFamily="18" charset="0"/>
                <a:ea typeface="楷体_GB2312" pitchFamily="49" charset="-122"/>
              </a:rPr>
              <a:t>答案：</a:t>
            </a:r>
            <a:r>
              <a:rPr lang="en-US" altLang="zh-CN" sz="2800" b="1">
                <a:solidFill>
                  <a:srgbClr val="FF0000"/>
                </a:solidFill>
                <a:latin typeface="Times New Roman" pitchFamily="18" charset="0"/>
                <a:ea typeface="楷体_GB2312" pitchFamily="49" charset="-122"/>
              </a:rPr>
              <a:t>C</a:t>
            </a:r>
          </a:p>
          <a:p>
            <a:r>
              <a:rPr lang="zh-CN" altLang="en-US" sz="2800" b="1">
                <a:solidFill>
                  <a:srgbClr val="FF0000"/>
                </a:solidFill>
                <a:latin typeface="Times New Roman" pitchFamily="18" charset="0"/>
                <a:ea typeface="楷体_GB2312" pitchFamily="49" charset="-122"/>
              </a:rPr>
              <a:t>考点：</a:t>
            </a:r>
            <a:r>
              <a:rPr lang="en-US" altLang="zh-CN" sz="2800" b="1">
                <a:solidFill>
                  <a:srgbClr val="FF0000"/>
                </a:solidFill>
                <a:latin typeface="Times New Roman" pitchFamily="18" charset="0"/>
                <a:ea typeface="楷体_GB2312" pitchFamily="49" charset="-122"/>
              </a:rPr>
              <a:t>Cache</a:t>
            </a:r>
            <a:r>
              <a:rPr lang="zh-CN" altLang="en-US" sz="2800" b="1">
                <a:solidFill>
                  <a:srgbClr val="FF0000"/>
                </a:solidFill>
                <a:latin typeface="Times New Roman" pitchFamily="18" charset="0"/>
                <a:ea typeface="楷体_GB2312" pitchFamily="49" charset="-122"/>
              </a:rPr>
              <a:t>组相联映射方式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dissolve">
                                      <p:cBhvr>
                                        <p:cTn id="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idx="1"/>
          </p:nvPr>
        </p:nvSpPr>
        <p:spPr>
          <a:xfrm>
            <a:off x="446088" y="692150"/>
            <a:ext cx="8229600" cy="3414713"/>
          </a:xfrm>
        </p:spPr>
        <p:txBody>
          <a:bodyPr>
            <a:normAutofit lnSpcReduction="10000"/>
          </a:bodyPr>
          <a:lstStyle/>
          <a:p>
            <a:r>
              <a:rPr lang="en-US" altLang="zh-CN" b="1">
                <a:latin typeface="Times New Roman" pitchFamily="18" charset="0"/>
                <a:ea typeface="楷体_GB2312" pitchFamily="49" charset="-122"/>
              </a:rPr>
              <a:t>15.</a:t>
            </a:r>
            <a:r>
              <a:rPr lang="zh-CN" altLang="en-US" b="1">
                <a:latin typeface="Times New Roman" pitchFamily="18" charset="0"/>
                <a:ea typeface="楷体_GB2312" pitchFamily="49" charset="-122"/>
              </a:rPr>
              <a:t>某计算机主存容量为</a:t>
            </a:r>
            <a:r>
              <a:rPr lang="en-US" altLang="zh-CN" b="1">
                <a:latin typeface="Times New Roman" pitchFamily="18" charset="0"/>
                <a:ea typeface="楷体_GB2312" pitchFamily="49" charset="-122"/>
              </a:rPr>
              <a:t>64KB</a:t>
            </a:r>
            <a:r>
              <a:rPr lang="zh-CN" altLang="en-US" b="1">
                <a:latin typeface="Times New Roman" pitchFamily="18" charset="0"/>
                <a:ea typeface="楷体_GB2312" pitchFamily="49" charset="-122"/>
              </a:rPr>
              <a:t>，其中</a:t>
            </a:r>
            <a:r>
              <a:rPr lang="en-US" altLang="zh-CN" b="1">
                <a:latin typeface="Times New Roman" pitchFamily="18" charset="0"/>
                <a:ea typeface="楷体_GB2312" pitchFamily="49" charset="-122"/>
              </a:rPr>
              <a:t>ROM</a:t>
            </a:r>
            <a:r>
              <a:rPr lang="zh-CN" altLang="en-US" b="1">
                <a:latin typeface="Times New Roman" pitchFamily="18" charset="0"/>
                <a:ea typeface="楷体_GB2312" pitchFamily="49" charset="-122"/>
              </a:rPr>
              <a:t>区为</a:t>
            </a:r>
            <a:r>
              <a:rPr lang="en-US" altLang="zh-CN" b="1">
                <a:latin typeface="Times New Roman" pitchFamily="18" charset="0"/>
                <a:ea typeface="楷体_GB2312" pitchFamily="49" charset="-122"/>
              </a:rPr>
              <a:t>4K</a:t>
            </a:r>
            <a:r>
              <a:rPr lang="zh-CN" altLang="en-US" b="1">
                <a:latin typeface="Times New Roman" pitchFamily="18" charset="0"/>
                <a:ea typeface="楷体_GB2312" pitchFamily="49" charset="-122"/>
              </a:rPr>
              <a:t>，其余为</a:t>
            </a:r>
            <a:r>
              <a:rPr lang="en-US" altLang="zh-CN" b="1">
                <a:latin typeface="Times New Roman" pitchFamily="18" charset="0"/>
                <a:ea typeface="楷体_GB2312" pitchFamily="49" charset="-122"/>
              </a:rPr>
              <a:t>RAM</a:t>
            </a:r>
            <a:r>
              <a:rPr lang="zh-CN" altLang="en-US" b="1">
                <a:latin typeface="Times New Roman" pitchFamily="18" charset="0"/>
                <a:ea typeface="楷体_GB2312" pitchFamily="49" charset="-122"/>
              </a:rPr>
              <a:t>区，按字节编制。现要用</a:t>
            </a:r>
            <a:r>
              <a:rPr lang="en-US" altLang="zh-CN" b="1">
                <a:latin typeface="Times New Roman" pitchFamily="18" charset="0"/>
                <a:ea typeface="楷体_GB2312" pitchFamily="49" charset="-122"/>
              </a:rPr>
              <a:t>2K×8</a:t>
            </a:r>
            <a:r>
              <a:rPr lang="zh-CN" altLang="en-US" b="1">
                <a:latin typeface="Times New Roman" pitchFamily="18" charset="0"/>
                <a:ea typeface="楷体_GB2312" pitchFamily="49" charset="-122"/>
              </a:rPr>
              <a:t>位的</a:t>
            </a:r>
            <a:r>
              <a:rPr lang="en-US" altLang="zh-CN" b="1">
                <a:latin typeface="Times New Roman" pitchFamily="18" charset="0"/>
                <a:ea typeface="楷体_GB2312" pitchFamily="49" charset="-122"/>
              </a:rPr>
              <a:t>ROM</a:t>
            </a:r>
            <a:r>
              <a:rPr lang="zh-CN" altLang="en-US" b="1">
                <a:latin typeface="Times New Roman" pitchFamily="18" charset="0"/>
                <a:ea typeface="楷体_GB2312" pitchFamily="49" charset="-122"/>
              </a:rPr>
              <a:t>芯片和</a:t>
            </a:r>
            <a:r>
              <a:rPr lang="en-US" altLang="zh-CN" b="1">
                <a:latin typeface="Times New Roman" pitchFamily="18" charset="0"/>
                <a:ea typeface="楷体_GB2312" pitchFamily="49" charset="-122"/>
              </a:rPr>
              <a:t>4K×4</a:t>
            </a:r>
            <a:r>
              <a:rPr lang="zh-CN" altLang="en-US" b="1">
                <a:latin typeface="Times New Roman" pitchFamily="18" charset="0"/>
                <a:ea typeface="楷体_GB2312" pitchFamily="49" charset="-122"/>
              </a:rPr>
              <a:t>位的</a:t>
            </a:r>
            <a:r>
              <a:rPr lang="en-US" altLang="zh-CN" b="1">
                <a:latin typeface="Times New Roman" pitchFamily="18" charset="0"/>
                <a:ea typeface="楷体_GB2312" pitchFamily="49" charset="-122"/>
              </a:rPr>
              <a:t>RAM</a:t>
            </a:r>
            <a:r>
              <a:rPr lang="zh-CN" altLang="en-US" b="1">
                <a:latin typeface="Times New Roman" pitchFamily="18" charset="0"/>
                <a:ea typeface="楷体_GB2312" pitchFamily="49" charset="-122"/>
              </a:rPr>
              <a:t>芯片来设计该存储器，则需要上述规格的</a:t>
            </a:r>
            <a:r>
              <a:rPr lang="en-US" altLang="zh-CN" b="1">
                <a:latin typeface="Times New Roman" pitchFamily="18" charset="0"/>
                <a:ea typeface="楷体_GB2312" pitchFamily="49" charset="-122"/>
              </a:rPr>
              <a:t>ROM</a:t>
            </a:r>
            <a:r>
              <a:rPr lang="zh-CN" altLang="en-US" b="1">
                <a:latin typeface="Times New Roman" pitchFamily="18" charset="0"/>
                <a:ea typeface="楷体_GB2312" pitchFamily="49" charset="-122"/>
              </a:rPr>
              <a:t>芯片数和</a:t>
            </a:r>
            <a:r>
              <a:rPr lang="en-US" altLang="zh-CN" b="1">
                <a:latin typeface="Times New Roman" pitchFamily="18" charset="0"/>
                <a:ea typeface="楷体_GB2312" pitchFamily="49" charset="-122"/>
              </a:rPr>
              <a:t>RAM</a:t>
            </a:r>
            <a:r>
              <a:rPr lang="zh-CN" altLang="en-US" b="1">
                <a:latin typeface="Times New Roman" pitchFamily="18" charset="0"/>
                <a:ea typeface="楷体_GB2312" pitchFamily="49" charset="-122"/>
              </a:rPr>
              <a:t>芯片数分别是</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A.1</a:t>
            </a:r>
            <a:r>
              <a:rPr lang="zh-CN" altLang="en-US" b="1">
                <a:latin typeface="Times New Roman" pitchFamily="18" charset="0"/>
                <a:ea typeface="楷体_GB2312" pitchFamily="49" charset="-122"/>
              </a:rPr>
              <a:t>、</a:t>
            </a:r>
            <a:r>
              <a:rPr lang="en-US" altLang="zh-CN" b="1">
                <a:latin typeface="Times New Roman" pitchFamily="18" charset="0"/>
                <a:ea typeface="楷体_GB2312" pitchFamily="49" charset="-122"/>
              </a:rPr>
              <a:t>15       B. 2</a:t>
            </a:r>
            <a:r>
              <a:rPr lang="zh-CN" altLang="en-US" b="1">
                <a:latin typeface="Times New Roman" pitchFamily="18" charset="0"/>
                <a:ea typeface="楷体_GB2312" pitchFamily="49" charset="-122"/>
              </a:rPr>
              <a:t>、</a:t>
            </a:r>
            <a:r>
              <a:rPr lang="en-US" altLang="zh-CN" b="1">
                <a:latin typeface="Times New Roman" pitchFamily="18" charset="0"/>
                <a:ea typeface="楷体_GB2312" pitchFamily="49" charset="-122"/>
              </a:rPr>
              <a:t>15</a:t>
            </a:r>
          </a:p>
          <a:p>
            <a:pPr>
              <a:buFont typeface="Wingdings" pitchFamily="2" charset="2"/>
              <a:buNone/>
            </a:pPr>
            <a:r>
              <a:rPr lang="en-US" altLang="zh-CN" b="1">
                <a:latin typeface="Times New Roman" pitchFamily="18" charset="0"/>
                <a:ea typeface="楷体_GB2312" pitchFamily="49" charset="-122"/>
              </a:rPr>
              <a:t>   C.1</a:t>
            </a:r>
            <a:r>
              <a:rPr lang="zh-CN" altLang="en-US" b="1">
                <a:latin typeface="Times New Roman" pitchFamily="18" charset="0"/>
                <a:ea typeface="楷体_GB2312" pitchFamily="49" charset="-122"/>
              </a:rPr>
              <a:t>、</a:t>
            </a:r>
            <a:r>
              <a:rPr lang="en-US" altLang="zh-CN" b="1">
                <a:latin typeface="Times New Roman" pitchFamily="18" charset="0"/>
                <a:ea typeface="楷体_GB2312" pitchFamily="49" charset="-122"/>
              </a:rPr>
              <a:t>30       D. 2</a:t>
            </a:r>
            <a:r>
              <a:rPr lang="zh-CN" altLang="en-US" b="1">
                <a:latin typeface="Times New Roman" pitchFamily="18" charset="0"/>
                <a:ea typeface="楷体_GB2312" pitchFamily="49" charset="-122"/>
              </a:rPr>
              <a:t>、</a:t>
            </a:r>
            <a:r>
              <a:rPr lang="en-US" altLang="zh-CN" b="1">
                <a:latin typeface="Times New Roman" pitchFamily="18" charset="0"/>
                <a:ea typeface="楷体_GB2312" pitchFamily="49" charset="-122"/>
              </a:rPr>
              <a:t>30</a:t>
            </a:r>
          </a:p>
        </p:txBody>
      </p:sp>
      <p:sp>
        <p:nvSpPr>
          <p:cNvPr id="14339" name="Rectangle 3"/>
          <p:cNvSpPr>
            <a:spLocks noChangeArrowheads="1"/>
          </p:cNvSpPr>
          <p:nvPr/>
        </p:nvSpPr>
        <p:spPr bwMode="auto">
          <a:xfrm>
            <a:off x="827088" y="4221163"/>
            <a:ext cx="56165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latin typeface="Times New Roman" pitchFamily="18" charset="0"/>
                <a:ea typeface="楷体_GB2312" pitchFamily="49" charset="-122"/>
              </a:rPr>
              <a:t>答案：</a:t>
            </a:r>
            <a:r>
              <a:rPr lang="en-US" altLang="zh-CN" sz="2800" b="1">
                <a:solidFill>
                  <a:srgbClr val="FF0000"/>
                </a:solidFill>
                <a:latin typeface="Times New Roman" pitchFamily="18" charset="0"/>
                <a:ea typeface="楷体_GB2312" pitchFamily="49" charset="-122"/>
              </a:rPr>
              <a:t>D</a:t>
            </a:r>
          </a:p>
          <a:p>
            <a:r>
              <a:rPr lang="zh-CN" altLang="en-US" sz="2800" b="1">
                <a:solidFill>
                  <a:srgbClr val="FF0000"/>
                </a:solidFill>
                <a:latin typeface="Times New Roman" pitchFamily="18" charset="0"/>
                <a:ea typeface="楷体_GB2312" pitchFamily="49" charset="-122"/>
              </a:rPr>
              <a:t>考点：存储器芯片的组成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dissolve">
                                      <p:cBhvr>
                                        <p:cTn id="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a:xfrm>
            <a:off x="395288" y="404813"/>
            <a:ext cx="8353425" cy="4321175"/>
          </a:xfrm>
        </p:spPr>
        <p:txBody>
          <a:bodyPr>
            <a:normAutofit lnSpcReduction="10000"/>
          </a:bodyPr>
          <a:lstStyle/>
          <a:p>
            <a:r>
              <a:rPr lang="en-US" altLang="zh-CN" b="1">
                <a:latin typeface="Times New Roman" pitchFamily="18" charset="0"/>
                <a:ea typeface="楷体_GB2312" pitchFamily="49" charset="-122"/>
              </a:rPr>
              <a:t>16.</a:t>
            </a:r>
            <a:r>
              <a:rPr lang="zh-CN" altLang="en-US" b="1">
                <a:latin typeface="Times New Roman" pitchFamily="18" charset="0"/>
                <a:ea typeface="楷体_GB2312" pitchFamily="49" charset="-122"/>
              </a:rPr>
              <a:t>某机器字长</a:t>
            </a:r>
            <a:r>
              <a:rPr lang="en-US" altLang="zh-CN" b="1">
                <a:latin typeface="Times New Roman" pitchFamily="18" charset="0"/>
                <a:ea typeface="楷体_GB2312" pitchFamily="49" charset="-122"/>
              </a:rPr>
              <a:t>16</a:t>
            </a:r>
            <a:r>
              <a:rPr lang="zh-CN" altLang="en-US" b="1">
                <a:latin typeface="Times New Roman" pitchFamily="18" charset="0"/>
                <a:ea typeface="楷体_GB2312" pitchFamily="49" charset="-122"/>
              </a:rPr>
              <a:t>位，主存按字节编制，转移指令采用相对寻址，由两个字节组成，第一字节为操作码字段，第二字节为相对位移量字段。假定取指令时，每取一个字节</a:t>
            </a:r>
            <a:r>
              <a:rPr lang="en-US" altLang="zh-CN" b="1">
                <a:latin typeface="Times New Roman" pitchFamily="18" charset="0"/>
                <a:ea typeface="楷体_GB2312" pitchFamily="49" charset="-122"/>
              </a:rPr>
              <a:t>PC</a:t>
            </a:r>
            <a:r>
              <a:rPr lang="zh-CN" altLang="en-US" b="1">
                <a:latin typeface="Times New Roman" pitchFamily="18" charset="0"/>
                <a:ea typeface="楷体_GB2312" pitchFamily="49" charset="-122"/>
              </a:rPr>
              <a:t>自动加</a:t>
            </a:r>
            <a:r>
              <a:rPr lang="en-US" altLang="zh-CN" b="1">
                <a:latin typeface="Times New Roman" pitchFamily="18" charset="0"/>
                <a:ea typeface="楷体_GB2312" pitchFamily="49" charset="-122"/>
              </a:rPr>
              <a:t>1</a:t>
            </a:r>
            <a:r>
              <a:rPr lang="zh-CN" altLang="en-US" b="1">
                <a:latin typeface="Times New Roman" pitchFamily="18" charset="0"/>
                <a:ea typeface="楷体_GB2312" pitchFamily="49" charset="-122"/>
              </a:rPr>
              <a:t>。若某转移指令所在主存地址为</a:t>
            </a:r>
            <a:r>
              <a:rPr lang="en-US" altLang="zh-CN" b="1">
                <a:latin typeface="Times New Roman" pitchFamily="18" charset="0"/>
                <a:ea typeface="楷体_GB2312" pitchFamily="49" charset="-122"/>
              </a:rPr>
              <a:t>2000H</a:t>
            </a:r>
            <a:r>
              <a:rPr lang="zh-CN" altLang="en-US" b="1">
                <a:latin typeface="Times New Roman" pitchFamily="18" charset="0"/>
                <a:ea typeface="楷体_GB2312" pitchFamily="49" charset="-122"/>
              </a:rPr>
              <a:t>，相对位移量字段的内容为</a:t>
            </a:r>
            <a:r>
              <a:rPr lang="en-US" altLang="zh-CN" b="1">
                <a:latin typeface="Times New Roman" pitchFamily="18" charset="0"/>
                <a:ea typeface="楷体_GB2312" pitchFamily="49" charset="-122"/>
              </a:rPr>
              <a:t>06H</a:t>
            </a:r>
            <a:r>
              <a:rPr lang="zh-CN" altLang="en-US" b="1">
                <a:latin typeface="Times New Roman" pitchFamily="18" charset="0"/>
                <a:ea typeface="楷体_GB2312" pitchFamily="49" charset="-122"/>
              </a:rPr>
              <a:t>，则该转移指令成功转移后的目标地址是</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A. 2006H     B.2007H</a:t>
            </a:r>
          </a:p>
          <a:p>
            <a:pPr>
              <a:buFont typeface="Wingdings" pitchFamily="2" charset="2"/>
              <a:buNone/>
            </a:pPr>
            <a:r>
              <a:rPr lang="en-US" altLang="zh-CN" b="1">
                <a:latin typeface="Times New Roman" pitchFamily="18" charset="0"/>
                <a:ea typeface="楷体_GB2312" pitchFamily="49" charset="-122"/>
              </a:rPr>
              <a:t>    C. 2008H     D.2009H</a:t>
            </a:r>
          </a:p>
        </p:txBody>
      </p:sp>
      <p:sp>
        <p:nvSpPr>
          <p:cNvPr id="15363" name="Rectangle 3"/>
          <p:cNvSpPr>
            <a:spLocks noChangeArrowheads="1"/>
          </p:cNvSpPr>
          <p:nvPr/>
        </p:nvSpPr>
        <p:spPr bwMode="auto">
          <a:xfrm>
            <a:off x="827088" y="4868863"/>
            <a:ext cx="67691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latin typeface="Times New Roman" pitchFamily="18" charset="0"/>
                <a:ea typeface="楷体_GB2312" pitchFamily="49" charset="-122"/>
              </a:rPr>
              <a:t>答案：</a:t>
            </a:r>
            <a:r>
              <a:rPr lang="en-US" altLang="zh-CN" sz="2800" b="1">
                <a:solidFill>
                  <a:srgbClr val="FF0000"/>
                </a:solidFill>
                <a:latin typeface="Times New Roman" pitchFamily="18" charset="0"/>
                <a:ea typeface="楷体_GB2312" pitchFamily="49" charset="-122"/>
              </a:rPr>
              <a:t>C</a:t>
            </a:r>
          </a:p>
          <a:p>
            <a:r>
              <a:rPr lang="zh-CN" altLang="en-US" sz="2800" b="1">
                <a:solidFill>
                  <a:srgbClr val="FF0000"/>
                </a:solidFill>
                <a:latin typeface="Times New Roman" pitchFamily="18" charset="0"/>
                <a:ea typeface="楷体_GB2312" pitchFamily="49" charset="-122"/>
              </a:rPr>
              <a:t>考点：</a:t>
            </a:r>
            <a:r>
              <a:rPr lang="en-US" altLang="zh-CN" sz="2800" b="1">
                <a:solidFill>
                  <a:srgbClr val="FF0000"/>
                </a:solidFill>
                <a:latin typeface="Times New Roman" pitchFamily="18" charset="0"/>
                <a:ea typeface="楷体_GB2312" pitchFamily="49" charset="-122"/>
              </a:rPr>
              <a:t>PC</a:t>
            </a:r>
            <a:r>
              <a:rPr lang="zh-CN" altLang="en-US" sz="2800" b="1">
                <a:solidFill>
                  <a:srgbClr val="FF0000"/>
                </a:solidFill>
                <a:latin typeface="Times New Roman" pitchFamily="18" charset="0"/>
                <a:ea typeface="楷体_GB2312" pitchFamily="49" charset="-122"/>
              </a:rPr>
              <a:t>相对寻址方式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dissolve">
                                      <p:cBhvr>
                                        <p:cTn id="7"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a:xfrm>
            <a:off x="395288" y="549275"/>
            <a:ext cx="7993062" cy="4248150"/>
          </a:xfrm>
        </p:spPr>
        <p:txBody>
          <a:bodyPr>
            <a:normAutofit lnSpcReduction="10000"/>
          </a:bodyPr>
          <a:lstStyle/>
          <a:p>
            <a:r>
              <a:rPr lang="en-US" altLang="zh-CN" b="1">
                <a:latin typeface="Times New Roman" pitchFamily="18" charset="0"/>
                <a:ea typeface="楷体_GB2312" pitchFamily="49" charset="-122"/>
              </a:rPr>
              <a:t>17.</a:t>
            </a:r>
            <a:r>
              <a:rPr lang="zh-CN" altLang="en-US" b="1">
                <a:latin typeface="Times New Roman" pitchFamily="18" charset="0"/>
                <a:ea typeface="楷体_GB2312" pitchFamily="49" charset="-122"/>
              </a:rPr>
              <a:t>下列关于</a:t>
            </a:r>
            <a:r>
              <a:rPr lang="en-US" altLang="zh-CN" b="1">
                <a:latin typeface="Times New Roman" pitchFamily="18" charset="0"/>
                <a:ea typeface="楷体_GB2312" pitchFamily="49" charset="-122"/>
              </a:rPr>
              <a:t>RISC</a:t>
            </a:r>
            <a:r>
              <a:rPr lang="zh-CN" altLang="en-US" b="1">
                <a:latin typeface="Times New Roman" pitchFamily="18" charset="0"/>
                <a:ea typeface="楷体_GB2312" pitchFamily="49" charset="-122"/>
              </a:rPr>
              <a:t>的叙述中，错误的是</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A. RISC</a:t>
            </a:r>
            <a:r>
              <a:rPr lang="zh-CN" altLang="en-US" b="1">
                <a:latin typeface="Times New Roman" pitchFamily="18" charset="0"/>
                <a:ea typeface="楷体_GB2312" pitchFamily="49" charset="-122"/>
              </a:rPr>
              <a:t>普遍采用微程序控制器</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B. RISC</a:t>
            </a:r>
            <a:r>
              <a:rPr lang="zh-CN" altLang="en-US" b="1">
                <a:latin typeface="Times New Roman" pitchFamily="18" charset="0"/>
                <a:ea typeface="楷体_GB2312" pitchFamily="49" charset="-122"/>
              </a:rPr>
              <a:t>大多数指令在一个时钟周期内完成</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C. RISC</a:t>
            </a:r>
            <a:r>
              <a:rPr lang="zh-CN" altLang="en-US" b="1">
                <a:latin typeface="Times New Roman" pitchFamily="18" charset="0"/>
                <a:ea typeface="楷体_GB2312" pitchFamily="49" charset="-122"/>
              </a:rPr>
              <a:t>的内部通用寄存器数量相对</a:t>
            </a:r>
            <a:r>
              <a:rPr lang="en-US" altLang="zh-CN" b="1">
                <a:latin typeface="Times New Roman" pitchFamily="18" charset="0"/>
                <a:ea typeface="楷体_GB2312" pitchFamily="49" charset="-122"/>
              </a:rPr>
              <a:t>CISC</a:t>
            </a:r>
            <a:r>
              <a:rPr lang="zh-CN" altLang="en-US" b="1">
                <a:latin typeface="Times New Roman" pitchFamily="18" charset="0"/>
                <a:ea typeface="楷体_GB2312" pitchFamily="49" charset="-122"/>
              </a:rPr>
              <a:t>多</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D. RISC</a:t>
            </a:r>
            <a:r>
              <a:rPr lang="zh-CN" altLang="en-US" b="1">
                <a:latin typeface="Times New Roman" pitchFamily="18" charset="0"/>
                <a:ea typeface="楷体_GB2312" pitchFamily="49" charset="-122"/>
              </a:rPr>
              <a:t>的指令数、寻址方式和指令格式种类相对</a:t>
            </a:r>
            <a:r>
              <a:rPr lang="en-US" altLang="zh-CN" b="1">
                <a:latin typeface="Times New Roman" pitchFamily="18" charset="0"/>
                <a:ea typeface="楷体_GB2312" pitchFamily="49" charset="-122"/>
              </a:rPr>
              <a:t>CISC</a:t>
            </a:r>
            <a:r>
              <a:rPr lang="zh-CN" altLang="en-US" b="1">
                <a:latin typeface="Times New Roman" pitchFamily="18" charset="0"/>
                <a:ea typeface="楷体_GB2312" pitchFamily="49" charset="-122"/>
              </a:rPr>
              <a:t>少</a:t>
            </a:r>
          </a:p>
        </p:txBody>
      </p:sp>
      <p:sp>
        <p:nvSpPr>
          <p:cNvPr id="16387" name="Rectangle 3"/>
          <p:cNvSpPr>
            <a:spLocks noChangeArrowheads="1"/>
          </p:cNvSpPr>
          <p:nvPr/>
        </p:nvSpPr>
        <p:spPr bwMode="auto">
          <a:xfrm>
            <a:off x="827088" y="5219154"/>
            <a:ext cx="74533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00"/>
                </a:solidFill>
                <a:latin typeface="Times New Roman" pitchFamily="18" charset="0"/>
                <a:ea typeface="楷体_GB2312" pitchFamily="49" charset="-122"/>
              </a:rPr>
              <a:t>答案：</a:t>
            </a:r>
            <a:r>
              <a:rPr lang="en-US" altLang="zh-CN" sz="2800" b="1" dirty="0">
                <a:solidFill>
                  <a:srgbClr val="FF0000"/>
                </a:solidFill>
                <a:latin typeface="Times New Roman" pitchFamily="18" charset="0"/>
                <a:ea typeface="楷体_GB2312" pitchFamily="49" charset="-122"/>
              </a:rPr>
              <a:t>A</a:t>
            </a:r>
          </a:p>
          <a:p>
            <a:r>
              <a:rPr lang="zh-CN" altLang="en-US" sz="2800" b="1" dirty="0">
                <a:solidFill>
                  <a:srgbClr val="FF0000"/>
                </a:solidFill>
                <a:latin typeface="Times New Roman" pitchFamily="18" charset="0"/>
                <a:ea typeface="楷体_GB2312" pitchFamily="49" charset="-122"/>
              </a:rPr>
              <a:t>考点：</a:t>
            </a:r>
            <a:r>
              <a:rPr lang="en-US" altLang="zh-CN" sz="2800" b="1" dirty="0">
                <a:solidFill>
                  <a:srgbClr val="FF0000"/>
                </a:solidFill>
                <a:latin typeface="Times New Roman" pitchFamily="18" charset="0"/>
                <a:ea typeface="楷体_GB2312" pitchFamily="49" charset="-122"/>
              </a:rPr>
              <a:t>RISC</a:t>
            </a:r>
            <a:r>
              <a:rPr lang="zh-CN" altLang="en-US" sz="2800" b="1" dirty="0">
                <a:solidFill>
                  <a:srgbClr val="FF0000"/>
                </a:solidFill>
                <a:latin typeface="Times New Roman" pitchFamily="18" charset="0"/>
                <a:ea typeface="楷体_GB2312" pitchFamily="49" charset="-122"/>
              </a:rPr>
              <a:t>指令集和</a:t>
            </a:r>
            <a:r>
              <a:rPr lang="en-US" altLang="zh-CN" sz="2800" b="1" dirty="0">
                <a:solidFill>
                  <a:srgbClr val="FF0000"/>
                </a:solidFill>
                <a:latin typeface="Times New Roman" pitchFamily="18" charset="0"/>
                <a:ea typeface="楷体_GB2312" pitchFamily="49" charset="-122"/>
              </a:rPr>
              <a:t>CISC</a:t>
            </a:r>
            <a:r>
              <a:rPr lang="zh-CN" altLang="en-US" sz="2800" b="1" dirty="0">
                <a:solidFill>
                  <a:srgbClr val="FF0000"/>
                </a:solidFill>
                <a:latin typeface="Times New Roman" pitchFamily="18" charset="0"/>
                <a:ea typeface="楷体_GB2312" pitchFamily="49" charset="-122"/>
              </a:rPr>
              <a:t>的区别</a:t>
            </a:r>
            <a:r>
              <a:rPr lang="zh-CN" altLang="en-US" sz="2800" b="1" dirty="0">
                <a:solidFill>
                  <a:srgbClr val="00264C"/>
                </a:solidFill>
                <a:latin typeface="黑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dissolve">
                                      <p:cBhvr>
                                        <p:cTn id="7"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468313" y="765175"/>
            <a:ext cx="8229600" cy="3873500"/>
          </a:xfrm>
        </p:spPr>
        <p:txBody>
          <a:bodyPr>
            <a:normAutofit fontScale="92500" lnSpcReduction="10000"/>
          </a:bodyPr>
          <a:lstStyle/>
          <a:p>
            <a:pPr>
              <a:buFont typeface="Wingdings" pitchFamily="2" charset="2"/>
              <a:buNone/>
            </a:pPr>
            <a:r>
              <a:rPr lang="en-US" altLang="zh-CN" b="1">
                <a:latin typeface="Times New Roman" pitchFamily="18" charset="0"/>
                <a:ea typeface="楷体_GB2312" pitchFamily="49" charset="-122"/>
              </a:rPr>
              <a:t>18.</a:t>
            </a:r>
            <a:r>
              <a:rPr lang="zh-CN" altLang="en-US" b="1">
                <a:latin typeface="Times New Roman" pitchFamily="18" charset="0"/>
                <a:ea typeface="楷体_GB2312" pitchFamily="49" charset="-122"/>
              </a:rPr>
              <a:t>某计算机的指令流水线由四个功能段组成，指令流经各功能段的时间（忽略各功能段之间的缓存时间）分别为</a:t>
            </a:r>
            <a:r>
              <a:rPr lang="en-US" altLang="zh-CN" b="1">
                <a:latin typeface="Times New Roman" pitchFamily="18" charset="0"/>
                <a:ea typeface="楷体_GB2312" pitchFamily="49" charset="-122"/>
              </a:rPr>
              <a:t>90ns</a:t>
            </a:r>
            <a:r>
              <a:rPr lang="zh-CN" altLang="en-US" b="1">
                <a:latin typeface="Times New Roman" pitchFamily="18" charset="0"/>
                <a:ea typeface="楷体_GB2312" pitchFamily="49" charset="-122"/>
              </a:rPr>
              <a:t>、</a:t>
            </a:r>
            <a:r>
              <a:rPr lang="en-US" altLang="zh-CN" b="1">
                <a:latin typeface="Times New Roman" pitchFamily="18" charset="0"/>
                <a:ea typeface="楷体_GB2312" pitchFamily="49" charset="-122"/>
              </a:rPr>
              <a:t>80ns</a:t>
            </a:r>
            <a:r>
              <a:rPr lang="zh-CN" altLang="en-US" b="1">
                <a:latin typeface="Times New Roman" pitchFamily="18" charset="0"/>
                <a:ea typeface="楷体_GB2312" pitchFamily="49" charset="-122"/>
              </a:rPr>
              <a:t>、</a:t>
            </a:r>
            <a:r>
              <a:rPr lang="en-US" altLang="zh-CN" b="1">
                <a:latin typeface="Times New Roman" pitchFamily="18" charset="0"/>
                <a:ea typeface="楷体_GB2312" pitchFamily="49" charset="-122"/>
              </a:rPr>
              <a:t>70ns</a:t>
            </a:r>
            <a:r>
              <a:rPr lang="zh-CN" altLang="en-US" b="1">
                <a:latin typeface="Times New Roman" pitchFamily="18" charset="0"/>
                <a:ea typeface="楷体_GB2312" pitchFamily="49" charset="-122"/>
              </a:rPr>
              <a:t>和</a:t>
            </a:r>
            <a:r>
              <a:rPr lang="en-US" altLang="zh-CN" b="1">
                <a:latin typeface="Times New Roman" pitchFamily="18" charset="0"/>
                <a:ea typeface="楷体_GB2312" pitchFamily="49" charset="-122"/>
              </a:rPr>
              <a:t>60ns</a:t>
            </a:r>
            <a:r>
              <a:rPr lang="zh-CN" altLang="en-US" b="1">
                <a:latin typeface="Times New Roman" pitchFamily="18" charset="0"/>
                <a:ea typeface="楷体_GB2312" pitchFamily="49" charset="-122"/>
              </a:rPr>
              <a:t>，则该计算机的</a:t>
            </a:r>
            <a:r>
              <a:rPr lang="en-US" altLang="zh-CN" b="1">
                <a:latin typeface="Times New Roman" pitchFamily="18" charset="0"/>
                <a:ea typeface="楷体_GB2312" pitchFamily="49" charset="-122"/>
              </a:rPr>
              <a:t>CPU</a:t>
            </a:r>
            <a:r>
              <a:rPr lang="zh-CN" altLang="en-US" b="1">
                <a:latin typeface="Times New Roman" pitchFamily="18" charset="0"/>
                <a:ea typeface="楷体_GB2312" pitchFamily="49" charset="-122"/>
              </a:rPr>
              <a:t>时钟周期至少是</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A. 90ns</a:t>
            </a:r>
          </a:p>
          <a:p>
            <a:pPr>
              <a:buFont typeface="Wingdings" pitchFamily="2" charset="2"/>
              <a:buNone/>
            </a:pPr>
            <a:r>
              <a:rPr lang="en-US" altLang="zh-CN" b="1">
                <a:latin typeface="Times New Roman" pitchFamily="18" charset="0"/>
                <a:ea typeface="楷体_GB2312" pitchFamily="49" charset="-122"/>
              </a:rPr>
              <a:t>    B. 80ns</a:t>
            </a:r>
          </a:p>
          <a:p>
            <a:pPr>
              <a:buFont typeface="Wingdings" pitchFamily="2" charset="2"/>
              <a:buNone/>
            </a:pPr>
            <a:r>
              <a:rPr lang="en-US" altLang="zh-CN" b="1">
                <a:latin typeface="Times New Roman" pitchFamily="18" charset="0"/>
                <a:ea typeface="楷体_GB2312" pitchFamily="49" charset="-122"/>
              </a:rPr>
              <a:t>    C. 70ns</a:t>
            </a:r>
          </a:p>
          <a:p>
            <a:pPr>
              <a:buFont typeface="Wingdings" pitchFamily="2" charset="2"/>
              <a:buNone/>
            </a:pPr>
            <a:r>
              <a:rPr lang="en-US" altLang="zh-CN" b="1">
                <a:latin typeface="Times New Roman" pitchFamily="18" charset="0"/>
                <a:ea typeface="楷体_GB2312" pitchFamily="49" charset="-122"/>
              </a:rPr>
              <a:t>    D. 60ns</a:t>
            </a:r>
          </a:p>
        </p:txBody>
      </p:sp>
      <p:sp>
        <p:nvSpPr>
          <p:cNvPr id="17411" name="Rectangle 3"/>
          <p:cNvSpPr>
            <a:spLocks noChangeArrowheads="1"/>
          </p:cNvSpPr>
          <p:nvPr/>
        </p:nvSpPr>
        <p:spPr bwMode="auto">
          <a:xfrm>
            <a:off x="900113" y="5013325"/>
            <a:ext cx="52562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latin typeface="Times New Roman" pitchFamily="18" charset="0"/>
                <a:ea typeface="楷体_GB2312" pitchFamily="49" charset="-122"/>
              </a:rPr>
              <a:t>答案：</a:t>
            </a:r>
            <a:r>
              <a:rPr lang="en-US" altLang="zh-CN" sz="2800" b="1">
                <a:solidFill>
                  <a:srgbClr val="FF0000"/>
                </a:solidFill>
                <a:latin typeface="Times New Roman" pitchFamily="18" charset="0"/>
                <a:ea typeface="楷体_GB2312" pitchFamily="49" charset="-122"/>
              </a:rPr>
              <a:t>A</a:t>
            </a:r>
          </a:p>
          <a:p>
            <a:r>
              <a:rPr lang="zh-CN" altLang="en-US" sz="2800" b="1">
                <a:solidFill>
                  <a:srgbClr val="FF0000"/>
                </a:solidFill>
                <a:latin typeface="Times New Roman" pitchFamily="18" charset="0"/>
                <a:ea typeface="楷体_GB2312" pitchFamily="49" charset="-122"/>
              </a:rPr>
              <a:t>考点：指令流水线的阶段设置</a:t>
            </a:r>
            <a:r>
              <a:rPr lang="zh-CN" altLang="en-US" sz="2800" b="1">
                <a:solidFill>
                  <a:srgbClr val="00264C"/>
                </a:solidFill>
                <a:latin typeface="黑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dissolve">
                                      <p:cBhvr>
                                        <p:cTn id="7"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325438" y="620713"/>
            <a:ext cx="8567737" cy="3529012"/>
          </a:xfrm>
        </p:spPr>
        <p:txBody>
          <a:bodyPr>
            <a:normAutofit fontScale="92500"/>
          </a:bodyPr>
          <a:lstStyle/>
          <a:p>
            <a:r>
              <a:rPr lang="en-US" altLang="zh-CN" b="1">
                <a:latin typeface="Times New Roman" pitchFamily="18" charset="0"/>
                <a:ea typeface="楷体_GB2312" pitchFamily="49" charset="-122"/>
              </a:rPr>
              <a:t>19.</a:t>
            </a:r>
            <a:r>
              <a:rPr lang="zh-CN" altLang="en-US" b="1">
                <a:latin typeface="Times New Roman" pitchFamily="18" charset="0"/>
                <a:ea typeface="楷体_GB2312" pitchFamily="49" charset="-122"/>
              </a:rPr>
              <a:t>相对于微程序控制器，硬布线控制器的特点是</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A.</a:t>
            </a:r>
            <a:r>
              <a:rPr lang="zh-CN" altLang="en-US" b="1">
                <a:latin typeface="Times New Roman" pitchFamily="18" charset="0"/>
                <a:ea typeface="楷体_GB2312" pitchFamily="49" charset="-122"/>
              </a:rPr>
              <a:t>指令执行速度慢，指令功能的修改和扩展容易</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B.</a:t>
            </a:r>
            <a:r>
              <a:rPr lang="zh-CN" altLang="en-US" b="1">
                <a:latin typeface="Times New Roman" pitchFamily="18" charset="0"/>
                <a:ea typeface="楷体_GB2312" pitchFamily="49" charset="-122"/>
              </a:rPr>
              <a:t>指令执行速度慢，指令功能的修改和扩展难</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C.</a:t>
            </a:r>
            <a:r>
              <a:rPr lang="zh-CN" altLang="en-US" b="1">
                <a:latin typeface="Times New Roman" pitchFamily="18" charset="0"/>
                <a:ea typeface="楷体_GB2312" pitchFamily="49" charset="-122"/>
              </a:rPr>
              <a:t>指令执行速度快，指令功能的修改和扩展容易</a:t>
            </a:r>
          </a:p>
          <a:p>
            <a:pPr>
              <a:buFont typeface="Wingdings" pitchFamily="2" charset="2"/>
              <a:buNone/>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D.</a:t>
            </a:r>
            <a:r>
              <a:rPr lang="zh-CN" altLang="en-US" b="1">
                <a:latin typeface="Times New Roman" pitchFamily="18" charset="0"/>
                <a:ea typeface="楷体_GB2312" pitchFamily="49" charset="-122"/>
              </a:rPr>
              <a:t>指令执行速度快，指令功能的修改和扩展难</a:t>
            </a:r>
          </a:p>
        </p:txBody>
      </p:sp>
      <p:sp>
        <p:nvSpPr>
          <p:cNvPr id="18435" name="Rectangle 3"/>
          <p:cNvSpPr>
            <a:spLocks noChangeArrowheads="1"/>
          </p:cNvSpPr>
          <p:nvPr/>
        </p:nvSpPr>
        <p:spPr bwMode="auto">
          <a:xfrm>
            <a:off x="827088" y="4292600"/>
            <a:ext cx="51117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latin typeface="Times New Roman" pitchFamily="18" charset="0"/>
                <a:ea typeface="楷体_GB2312" pitchFamily="49" charset="-122"/>
              </a:rPr>
              <a:t>答案：</a:t>
            </a:r>
            <a:r>
              <a:rPr lang="en-US" altLang="zh-CN" sz="2800" b="1">
                <a:solidFill>
                  <a:srgbClr val="FF0000"/>
                </a:solidFill>
                <a:latin typeface="Times New Roman" pitchFamily="18" charset="0"/>
                <a:ea typeface="楷体_GB2312" pitchFamily="49" charset="-122"/>
              </a:rPr>
              <a:t>D </a:t>
            </a:r>
          </a:p>
          <a:p>
            <a:r>
              <a:rPr lang="zh-CN" altLang="en-US" sz="2800" b="1">
                <a:solidFill>
                  <a:srgbClr val="FF0000"/>
                </a:solidFill>
                <a:latin typeface="Times New Roman" pitchFamily="18" charset="0"/>
                <a:ea typeface="楷体_GB2312" pitchFamily="49" charset="-122"/>
              </a:rPr>
              <a:t>考点：硬布线控制器的特点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dissolve">
                                      <p:cBhvr>
                                        <p:cTn id="7"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TotalTime>
  <Words>1931</Words>
  <Application>Microsoft Office PowerPoint</Application>
  <PresentationFormat>全屏显示(4:3)</PresentationFormat>
  <Paragraphs>235</Paragraphs>
  <Slides>20</Slides>
  <Notes>0</Notes>
  <HiddenSlides>1</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二、综合应用题 </vt:lpstr>
      <vt:lpstr>二、综合应用题 </vt:lpstr>
      <vt:lpstr>PowerPoint 演示文稿</vt:lpstr>
      <vt:lpstr>PowerPoint 演示文稿</vt:lpstr>
      <vt:lpstr>数据结构通路</vt:lpstr>
      <vt:lpstr>参考答案一</vt:lpstr>
      <vt:lpstr>参考答案二</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2009年考研真题解析          ——组成原理</dc:title>
  <dc:creator>微软用户</dc:creator>
  <cp:lastModifiedBy>lxy</cp:lastModifiedBy>
  <cp:revision>14</cp:revision>
  <dcterms:created xsi:type="dcterms:W3CDTF">2011-12-29T02:45:36Z</dcterms:created>
  <dcterms:modified xsi:type="dcterms:W3CDTF">2015-06-17T00:40:55Z</dcterms:modified>
</cp:coreProperties>
</file>