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73" r:id="rId3"/>
    <p:sldId id="269" r:id="rId5"/>
    <p:sldId id="281" r:id="rId6"/>
    <p:sldId id="280" r:id="rId7"/>
    <p:sldId id="283" r:id="rId8"/>
    <p:sldId id="284" r:id="rId9"/>
    <p:sldId id="274" r:id="rId10"/>
    <p:sldId id="271" r:id="rId11"/>
    <p:sldId id="275" r:id="rId12"/>
    <p:sldId id="276" r:id="rId13"/>
    <p:sldId id="286" r:id="rId14"/>
    <p:sldId id="285" r:id="rId15"/>
  </p:sldIdLst>
  <p:sldSz cx="9144000" cy="6858000" type="screen4x3"/>
  <p:notesSz cx="6815455" cy="9931400"/>
  <p:custDataLst>
    <p:tags r:id="rId20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9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6391"/>
  </p:normalViewPr>
  <p:slideViewPr>
    <p:cSldViewPr showGuides="1">
      <p:cViewPr varScale="1">
        <p:scale>
          <a:sx n="92" d="100"/>
          <a:sy n="92" d="100"/>
        </p:scale>
        <p:origin x="33" y="60"/>
      </p:cViewPr>
      <p:guideLst>
        <p:guide orient="horz" pos="2136"/>
        <p:guide pos="29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gs" Target="tags/tag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noProof="1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0800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noProof="1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noProof="1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0800" y="9432925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noProof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7BBCB2F-8860-41F5-85A2-8200BC8ABF65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noProof="1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0800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noProof="1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5513" y="744538"/>
            <a:ext cx="4965700" cy="37242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1038" y="4718050"/>
            <a:ext cx="5453063" cy="446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noProof="1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0800" y="9432925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noProof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6025F16-6722-4C9D-BD47-3A8CC42B4E60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60800" y="9432925"/>
            <a:ext cx="295275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512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4" name="Rectangle 3"/>
          <p:cNvSpPr>
            <a:spLocks noGrp="1"/>
          </p:cNvSpPr>
          <p:nvPr>
            <p:ph type="body"/>
          </p:nvPr>
        </p:nvSpPr>
        <p:spPr>
          <a:xfrm>
            <a:off x="681038" y="4718050"/>
            <a:ext cx="5453062" cy="4468813"/>
          </a:xfrm>
        </p:spPr>
        <p:txBody>
          <a:bodyPr wrap="square" lIns="91440" tIns="45720" rIns="91440" bIns="45720" anchor="t" anchorCtr="0"/>
          <a:p>
            <a:pPr lvl="0" eaLnBrk="1" hangingPunct="1">
              <a:lnSpc>
                <a:spcPct val="80000"/>
              </a:lnSpc>
            </a:pPr>
            <a:endParaRPr lang="en-US" altLang="zh-CN" b="1" dirty="0">
              <a:solidFill>
                <a:srgbClr val="335CC6"/>
              </a:solidFill>
              <a:sym typeface="Symbol" panose="05050102010706020507" pitchFamily="18" charset="2"/>
            </a:endParaRPr>
          </a:p>
          <a:p>
            <a:pPr lvl="0" eaLnBrk="1" hangingPunct="1">
              <a:lnSpc>
                <a:spcPct val="80000"/>
              </a:lnSpc>
            </a:pPr>
            <a:r>
              <a:rPr lang="en-US" altLang="zh-CN" b="1" dirty="0">
                <a:solidFill>
                  <a:srgbClr val="335CC6"/>
                </a:solidFill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0070C0"/>
                </a:solidFill>
                <a:sym typeface="Symbol" panose="05050102010706020507" pitchFamily="18" charset="2"/>
              </a:rPr>
              <a:t>(d) {a</a:t>
            </a:r>
            <a:r>
              <a:rPr lang="en-US" altLang="zh-CN" b="1" baseline="30000" dirty="0">
                <a:solidFill>
                  <a:srgbClr val="0070C0"/>
                </a:solidFill>
                <a:sym typeface="Symbol" panose="05050102010706020507" pitchFamily="18" charset="2"/>
              </a:rPr>
              <a:t>n</a:t>
            </a:r>
            <a:r>
              <a:rPr lang="en-US" altLang="zh-CN" b="1" dirty="0">
                <a:solidFill>
                  <a:srgbClr val="0070C0"/>
                </a:solidFill>
                <a:sym typeface="Symbol" panose="05050102010706020507" pitchFamily="18" charset="2"/>
              </a:rPr>
              <a:t>b</a:t>
            </a:r>
            <a:r>
              <a:rPr lang="en-US" altLang="zh-CN" b="1" baseline="30000" dirty="0">
                <a:solidFill>
                  <a:srgbClr val="0070C0"/>
                </a:solidFill>
                <a:sym typeface="Symbol" panose="05050102010706020507" pitchFamily="18" charset="2"/>
              </a:rPr>
              <a:t>m</a:t>
            </a:r>
            <a:r>
              <a:rPr lang="en-US" altLang="zh-CN" b="1" dirty="0">
                <a:solidFill>
                  <a:srgbClr val="0070C0"/>
                </a:solidFill>
                <a:sym typeface="Symbol" panose="05050102010706020507" pitchFamily="18" charset="2"/>
              </a:rPr>
              <a:t>c</a:t>
            </a:r>
            <a:r>
              <a:rPr lang="en-US" altLang="zh-CN" b="1" baseline="30000" dirty="0">
                <a:solidFill>
                  <a:srgbClr val="0070C0"/>
                </a:solidFill>
                <a:sym typeface="Symbol" panose="05050102010706020507" pitchFamily="18" charset="2"/>
              </a:rPr>
              <a:t>k </a:t>
            </a:r>
            <a:r>
              <a:rPr lang="en-US" altLang="zh-CN" b="1" dirty="0">
                <a:solidFill>
                  <a:srgbClr val="0070C0"/>
                </a:solidFill>
                <a:sym typeface="Symbol" panose="05050102010706020507" pitchFamily="18" charset="2"/>
              </a:rPr>
              <a:t>| 0≤n+m≤k }</a:t>
            </a:r>
            <a:r>
              <a:rPr lang="en-US" altLang="zh-CN" b="1" dirty="0">
                <a:solidFill>
                  <a:srgbClr val="335CC6"/>
                </a:solidFill>
                <a:sym typeface="Symbol" panose="05050102010706020507" pitchFamily="18" charset="2"/>
              </a:rPr>
              <a:t>   </a:t>
            </a:r>
            <a:endParaRPr lang="en-US" altLang="zh-CN" b="1" i="1" dirty="0">
              <a:solidFill>
                <a:srgbClr val="002060"/>
              </a:solidFill>
            </a:endParaRPr>
          </a:p>
          <a:p>
            <a:pPr lvl="0" eaLnBrk="1" hangingPunct="1">
              <a:lnSpc>
                <a:spcPct val="80000"/>
              </a:lnSpc>
            </a:pPr>
            <a:endParaRPr lang="en-US" altLang="zh-CN" b="1" dirty="0">
              <a:solidFill>
                <a:srgbClr val="335CC6"/>
              </a:solidFill>
              <a:sym typeface="Symbol" panose="05050102010706020507" pitchFamily="18" charset="2"/>
            </a:endParaRPr>
          </a:p>
          <a:p>
            <a:pPr lvl="0" eaLnBrk="1" hangingPunct="1">
              <a:lnSpc>
                <a:spcPct val="80000"/>
              </a:lnSpc>
            </a:pPr>
            <a:endParaRPr lang="en-US" altLang="zh-CN" b="1" dirty="0">
              <a:solidFill>
                <a:srgbClr val="335CC6"/>
              </a:solidFill>
              <a:sym typeface="Symbol" panose="05050102010706020507" pitchFamily="18" charset="2"/>
            </a:endParaRPr>
          </a:p>
          <a:p>
            <a:pPr lvl="0" eaLnBrk="1" hangingPunct="1">
              <a:lnSpc>
                <a:spcPct val="80000"/>
              </a:lnSpc>
            </a:pPr>
            <a:r>
              <a:rPr lang="zh-CN" altLang="en-US" b="1" dirty="0">
                <a:solidFill>
                  <a:srgbClr val="335CC6"/>
                </a:solidFill>
                <a:sym typeface="Symbol" panose="05050102010706020507" pitchFamily="18" charset="2"/>
              </a:rPr>
              <a:t>       </a:t>
            </a:r>
            <a:r>
              <a:rPr lang="en-US" altLang="zh-CN" b="1" dirty="0">
                <a:solidFill>
                  <a:srgbClr val="335CC6"/>
                </a:solidFill>
                <a:sym typeface="Symbol" panose="05050102010706020507" pitchFamily="18" charset="2"/>
              </a:rPr>
              <a:t>S  A </a:t>
            </a:r>
            <a:r>
              <a:rPr lang="zh-CN" altLang="en-US" b="1" dirty="0">
                <a:solidFill>
                  <a:srgbClr val="335CC6"/>
                </a:solidFill>
                <a:sym typeface="Symbol" panose="05050102010706020507" pitchFamily="18" charset="2"/>
              </a:rPr>
              <a:t>       </a:t>
            </a:r>
            <a:r>
              <a:rPr lang="en-US" altLang="zh-CN" b="1" dirty="0">
                <a:solidFill>
                  <a:srgbClr val="335CC6"/>
                </a:solidFill>
                <a:sym typeface="Symbol" panose="05050102010706020507" pitchFamily="18" charset="2"/>
              </a:rPr>
              <a:t>A aAc B </a:t>
            </a:r>
            <a:r>
              <a:rPr lang="zh-CN" altLang="en-US" b="1" dirty="0">
                <a:solidFill>
                  <a:srgbClr val="335CC6"/>
                </a:solidFill>
                <a:sym typeface="Symbol" panose="05050102010706020507" pitchFamily="18" charset="2"/>
              </a:rPr>
              <a:t>    </a:t>
            </a:r>
            <a:r>
              <a:rPr lang="en-US" altLang="zh-CN" b="1" dirty="0">
                <a:solidFill>
                  <a:srgbClr val="335CC6"/>
                </a:solidFill>
                <a:sym typeface="Symbol" panose="05050102010706020507" pitchFamily="18" charset="2"/>
              </a:rPr>
              <a:t>   B bBc C     C aC </a:t>
            </a:r>
            <a:r>
              <a:rPr lang="zh-CN" altLang="en-US" b="1" dirty="0">
                <a:solidFill>
                  <a:srgbClr val="335CC6"/>
                </a:solidFill>
                <a:sym typeface="Symbol" panose="05050102010706020507" pitchFamily="18" charset="2"/>
              </a:rPr>
              <a:t> </a:t>
            </a:r>
            <a:endParaRPr lang="en-US" altLang="zh-CN" b="1" dirty="0">
              <a:solidFill>
                <a:srgbClr val="335CC6"/>
              </a:solidFill>
              <a:sym typeface="Symbol" panose="05050102010706020507" pitchFamily="18" charset="2"/>
            </a:endParaRPr>
          </a:p>
          <a:p>
            <a:pPr lvl="0" eaLnBrk="1" hangingPunct="1">
              <a:lnSpc>
                <a:spcPct val="80000"/>
              </a:lnSpc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Rectangle 7"/>
          <p:cNvSpPr txBox="1">
            <a:spLocks noGrp="1"/>
          </p:cNvSpPr>
          <p:nvPr>
            <p:ph type="sldNum" sz="quarter"/>
          </p:nvPr>
        </p:nvSpPr>
        <p:spPr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89831" tIns="44915" rIns="89831" bIns="44915" anchor="b" anchorCtr="0"/>
          <a:p>
            <a:pPr lvl="0" algn="r" defTabSz="898525"/>
            <a:fld id="{9A0DB2DC-4C9A-4742-B13C-FB6460FD3503}" type="slidenum">
              <a:rPr lang="en-US" altLang="en-US" sz="1200" dirty="0">
                <a:solidFill>
                  <a:schemeClr val="tx1"/>
                </a:solidFill>
              </a:rPr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512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3" name="Rectangle 3"/>
          <p:cNvSpPr>
            <a:spLocks noGrp="1"/>
          </p:cNvSpPr>
          <p:nvPr>
            <p:ph type="body"/>
          </p:nvPr>
        </p:nvSpPr>
        <p:spPr>
          <a:xfrm>
            <a:off x="885825" y="4646613"/>
            <a:ext cx="4876800" cy="4402137"/>
          </a:xfrm>
        </p:spPr>
        <p:txBody>
          <a:bodyPr wrap="square" lIns="89831" tIns="44915" rIns="89831" bIns="44915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Rectangle 7"/>
          <p:cNvSpPr txBox="1">
            <a:spLocks noGrp="1"/>
          </p:cNvSpPr>
          <p:nvPr>
            <p:ph type="sldNum" sz="quarter"/>
          </p:nvPr>
        </p:nvSpPr>
        <p:spPr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89831" tIns="44915" rIns="89831" bIns="44915" anchor="b" anchorCtr="0"/>
          <a:p>
            <a:pPr lvl="0" algn="r" defTabSz="898525"/>
            <a:fld id="{9A0DB2DC-4C9A-4742-B13C-FB6460FD3503}" type="slidenum">
              <a:rPr lang="en-US" altLang="en-US" sz="1200" dirty="0">
                <a:solidFill>
                  <a:schemeClr val="tx1"/>
                </a:solidFill>
              </a:rPr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  <p:sp>
        <p:nvSpPr>
          <p:cNvPr id="717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Rectangle 3"/>
          <p:cNvSpPr>
            <a:spLocks noGrp="1"/>
          </p:cNvSpPr>
          <p:nvPr>
            <p:ph type="body"/>
          </p:nvPr>
        </p:nvSpPr>
        <p:spPr>
          <a:xfrm>
            <a:off x="885825" y="4646613"/>
            <a:ext cx="4876800" cy="4402137"/>
          </a:xfrm>
        </p:spPr>
        <p:txBody>
          <a:bodyPr wrap="square" lIns="89831" tIns="44915" rIns="89831" bIns="44915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9" name="备注占位符 2"/>
          <p:cNvSpPr>
            <a:spLocks noGrp="1"/>
          </p:cNvSpPr>
          <p:nvPr>
            <p:ph type="body"/>
          </p:nvPr>
        </p:nvSpPr>
        <p:spPr>
          <a:xfrm>
            <a:off x="681038" y="4718050"/>
            <a:ext cx="5453062" cy="4468813"/>
          </a:xfrm>
        </p:spPr>
        <p:txBody>
          <a:bodyPr wrap="square" lIns="91440" tIns="45720" rIns="91440" bIns="45720" anchor="t" anchorCtr="0"/>
          <a:p>
            <a:pPr lvl="0"/>
            <a:endParaRPr lang="en-US" altLang="zh-CN" dirty="0"/>
          </a:p>
        </p:txBody>
      </p:sp>
      <p:sp>
        <p:nvSpPr>
          <p:cNvPr id="92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60800" y="9432925"/>
            <a:ext cx="295275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4819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348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en-US" sz="1200" dirty="0">
                <a:solidFill>
                  <a:schemeClr val="tx1"/>
                </a:solidFill>
              </a:rPr>
            </a:fld>
            <a:endParaRPr lang="en-US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9DD4E0-0E6C-4DF2-8175-D18A700A106D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9DD4E0-0E6C-4DF2-8175-D18A700A106D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9DD4E0-0E6C-4DF2-8175-D18A700A106D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9DD4E0-0E6C-4DF2-8175-D18A700A106D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9DD4E0-0E6C-4DF2-8175-D18A700A106D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9DD4E0-0E6C-4DF2-8175-D18A700A106D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9DD4E0-0E6C-4DF2-8175-D18A700A106D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9DD4E0-0E6C-4DF2-8175-D18A700A106D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9DD4E0-0E6C-4DF2-8175-D18A700A106D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9DD4E0-0E6C-4DF2-8175-D18A700A106D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9DD4E0-0E6C-4DF2-8175-D18A700A106D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noProof="1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noProof="1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noProof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9DD4E0-0E6C-4DF2-8175-D18A700A106D}" type="slidenum">
              <a:rPr kumimoji="0" lang="en-US" altLang="zh-CN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/>
          <p:nvPr/>
        </p:nvSpPr>
        <p:spPr>
          <a:xfrm>
            <a:off x="250825" y="477520"/>
            <a:ext cx="8785225" cy="36623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0"/>
              </a:spcBef>
              <a:buNone/>
            </a:pPr>
            <a:r>
              <a:rPr lang="en-US" altLang="zh-CN" b="1" i="1" dirty="0">
                <a:solidFill>
                  <a:srgbClr val="800080"/>
                </a:solidFill>
              </a:rPr>
              <a:t>Exercise </a:t>
            </a:r>
            <a:r>
              <a:rPr lang="zh-CN" altLang="en-US" b="1" i="1" dirty="0">
                <a:solidFill>
                  <a:srgbClr val="800080"/>
                </a:solidFill>
              </a:rPr>
              <a:t>１</a:t>
            </a:r>
            <a:r>
              <a:rPr lang="en-US" altLang="zh-CN" b="1" i="1" dirty="0">
                <a:solidFill>
                  <a:srgbClr val="800080"/>
                </a:solidFill>
              </a:rPr>
              <a:t>.  </a:t>
            </a:r>
            <a:r>
              <a:rPr lang="zh-CN" altLang="en-US" b="1" i="1" dirty="0">
                <a:solidFill>
                  <a:srgbClr val="333399"/>
                </a:solidFill>
              </a:rPr>
              <a:t>给出下列语言的文法：</a:t>
            </a:r>
            <a:endParaRPr lang="zh-CN" altLang="en-US" b="1" i="1" dirty="0">
              <a:solidFill>
                <a:srgbClr val="333399"/>
              </a:solidFill>
            </a:endParaRPr>
          </a:p>
          <a:p>
            <a:pPr marL="342900" lvl="0" indent="-342900" eaLnBrk="1" hangingPunct="1">
              <a:spcBef>
                <a:spcPct val="0"/>
              </a:spcBef>
              <a:buNone/>
            </a:pPr>
            <a:endParaRPr lang="en-US" altLang="zh-CN" b="1" dirty="0">
              <a:solidFill>
                <a:srgbClr val="0070C0"/>
              </a:solidFill>
              <a:sym typeface="Symbol" panose="05050102010706020507" pitchFamily="18" charset="2"/>
            </a:endParaRPr>
          </a:p>
          <a:p>
            <a:pPr marL="342900" lvl="0" indent="-342900" eaLnBrk="1" hangingPunct="1">
              <a:spcBef>
                <a:spcPct val="0"/>
              </a:spcBef>
              <a:buAutoNum type="alphaLcParenR"/>
            </a:pPr>
            <a:r>
              <a:rPr lang="en-US" altLang="zh-CN" b="1" dirty="0">
                <a:solidFill>
                  <a:srgbClr val="333399"/>
                </a:solidFill>
                <a:sym typeface="Symbol" panose="05050102010706020507" pitchFamily="18" charset="2"/>
              </a:rPr>
              <a:t> {a</a:t>
            </a:r>
            <a:r>
              <a:rPr lang="en-US" altLang="zh-CN" b="1" baseline="30000" dirty="0">
                <a:solidFill>
                  <a:srgbClr val="333399"/>
                </a:solidFill>
                <a:sym typeface="Symbol" panose="05050102010706020507" pitchFamily="18" charset="2"/>
              </a:rPr>
              <a:t>n</a:t>
            </a:r>
            <a:r>
              <a:rPr lang="en-US" altLang="zh-CN" b="1" dirty="0">
                <a:solidFill>
                  <a:srgbClr val="333399"/>
                </a:solidFill>
                <a:sym typeface="Symbol" panose="05050102010706020507" pitchFamily="18" charset="2"/>
              </a:rPr>
              <a:t>b</a:t>
            </a:r>
            <a:r>
              <a:rPr lang="en-US" altLang="zh-CN" b="1" baseline="30000" dirty="0">
                <a:solidFill>
                  <a:srgbClr val="333399"/>
                </a:solidFill>
                <a:sym typeface="Symbol" panose="05050102010706020507" pitchFamily="18" charset="2"/>
              </a:rPr>
              <a:t>m</a:t>
            </a:r>
            <a:r>
              <a:rPr lang="en-US" altLang="zh-CN" b="1" dirty="0">
                <a:solidFill>
                  <a:srgbClr val="333399"/>
                </a:solidFill>
                <a:sym typeface="Symbol" panose="05050102010706020507" pitchFamily="18" charset="2"/>
              </a:rPr>
              <a:t>c</a:t>
            </a:r>
            <a:r>
              <a:rPr lang="en-US" altLang="zh-CN" b="1" baseline="30000" dirty="0">
                <a:solidFill>
                  <a:srgbClr val="333399"/>
                </a:solidFill>
                <a:sym typeface="Symbol" panose="05050102010706020507" pitchFamily="18" charset="2"/>
              </a:rPr>
              <a:t>2n+m</a:t>
            </a:r>
            <a:r>
              <a:rPr lang="en-US" altLang="zh-CN" b="1" dirty="0">
                <a:solidFill>
                  <a:srgbClr val="333399"/>
                </a:solidFill>
                <a:sym typeface="Symbol" panose="05050102010706020507" pitchFamily="18" charset="2"/>
              </a:rPr>
              <a:t>|n,m&gt;0}</a:t>
            </a:r>
            <a:endParaRPr lang="en-US" altLang="zh-CN" b="1" dirty="0">
              <a:solidFill>
                <a:srgbClr val="333399"/>
              </a:solidFill>
              <a:sym typeface="Symbol" panose="05050102010706020507" pitchFamily="18" charset="2"/>
            </a:endParaRPr>
          </a:p>
          <a:p>
            <a:pPr marL="342900" lvl="0" indent="-3429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333399"/>
                </a:solidFill>
                <a:sym typeface="Symbol" panose="05050102010706020507" pitchFamily="18" charset="2"/>
              </a:rPr>
              <a:t>        S aScc aBcc</a:t>
            </a:r>
            <a:endParaRPr lang="en-US" altLang="zh-CN" b="1" dirty="0">
              <a:solidFill>
                <a:srgbClr val="333399"/>
              </a:solidFill>
              <a:sym typeface="Symbol" panose="05050102010706020507" pitchFamily="18" charset="2"/>
            </a:endParaRPr>
          </a:p>
          <a:p>
            <a:pPr marL="342900" lvl="0" indent="-3429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333399"/>
                </a:solidFill>
                <a:sym typeface="Symbol" panose="05050102010706020507" pitchFamily="18" charset="2"/>
              </a:rPr>
              <a:t>        B bBc bc</a:t>
            </a:r>
            <a:endParaRPr lang="en-US" altLang="zh-CN" b="1" dirty="0">
              <a:solidFill>
                <a:srgbClr val="333399"/>
              </a:solidFill>
              <a:sym typeface="Symbol" panose="05050102010706020507" pitchFamily="18" charset="2"/>
            </a:endParaRPr>
          </a:p>
          <a:p>
            <a:pPr marL="342900" lvl="0" indent="-3429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b="1" dirty="0">
              <a:solidFill>
                <a:srgbClr val="333399"/>
              </a:solidFill>
              <a:sym typeface="Symbol" panose="05050102010706020507" pitchFamily="18" charset="2"/>
            </a:endParaRPr>
          </a:p>
          <a:p>
            <a:pPr marL="342900" lvl="0" indent="-342900" eaLnBrk="1" hangingPunct="1">
              <a:spcBef>
                <a:spcPct val="0"/>
              </a:spcBef>
              <a:buAutoNum type="alphaLcParenR" startAt="2"/>
            </a:pPr>
            <a:r>
              <a:rPr lang="en-US" altLang="zh-CN" b="1" i="1" dirty="0">
                <a:solidFill>
                  <a:srgbClr val="333399"/>
                </a:solidFill>
              </a:rPr>
              <a:t> L= { xwx</a:t>
            </a:r>
            <a:r>
              <a:rPr lang="en-US" altLang="zh-CN" sz="4000" b="1" i="1" baseline="30000" dirty="0">
                <a:solidFill>
                  <a:srgbClr val="333399"/>
                </a:solidFill>
              </a:rPr>
              <a:t>T     </a:t>
            </a:r>
            <a:r>
              <a:rPr lang="en-US" altLang="zh-CN" sz="4000" b="1" i="1" dirty="0">
                <a:solidFill>
                  <a:srgbClr val="333399"/>
                </a:solidFill>
              </a:rPr>
              <a:t>| </a:t>
            </a:r>
            <a:r>
              <a:rPr lang="en-US" altLang="zh-CN" b="1" i="1" dirty="0">
                <a:solidFill>
                  <a:srgbClr val="333399"/>
                </a:solidFill>
              </a:rPr>
              <a:t>x,w </a:t>
            </a:r>
            <a:r>
              <a:rPr lang="zh-CN" altLang="en-US" b="1" i="1" dirty="0">
                <a:solidFill>
                  <a:srgbClr val="333399"/>
                </a:solidFill>
              </a:rPr>
              <a:t> ∈ </a:t>
            </a:r>
            <a:r>
              <a:rPr lang="en-US" altLang="zh-CN" b="1" i="1" dirty="0">
                <a:solidFill>
                  <a:srgbClr val="333399"/>
                </a:solidFill>
              </a:rPr>
              <a:t>{a,b,c}</a:t>
            </a:r>
            <a:r>
              <a:rPr lang="en-US" altLang="zh-CN" b="1" i="1" baseline="30000" dirty="0">
                <a:solidFill>
                  <a:srgbClr val="333399"/>
                </a:solidFill>
              </a:rPr>
              <a:t>+   </a:t>
            </a:r>
            <a:r>
              <a:rPr lang="en-US" altLang="zh-CN" b="1" i="1" dirty="0">
                <a:solidFill>
                  <a:srgbClr val="333399"/>
                </a:solidFill>
              </a:rPr>
              <a:t>}</a:t>
            </a:r>
            <a:endParaRPr lang="en-US" altLang="zh-CN" b="1" i="1" dirty="0">
              <a:solidFill>
                <a:srgbClr val="333399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71550" y="4211638"/>
            <a:ext cx="7632700" cy="2085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80000"/>
              </a:lnSpc>
            </a:pPr>
            <a:r>
              <a:rPr lang="zh-CN" altLang="en-US" b="1" dirty="0">
                <a:latin typeface="Arial" panose="020B0604020202020204" pitchFamily="34" charset="0"/>
              </a:rPr>
              <a:t>参考解答：</a:t>
            </a:r>
            <a:endParaRPr lang="zh-CN" altLang="en-US" b="1" i="1" dirty="0"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zh-CN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Arial" panose="020B0604020202020204" pitchFamily="34" charset="0"/>
              </a:rPr>
              <a:t>定义语言</a:t>
            </a:r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</a:rPr>
              <a:t>L</a:t>
            </a:r>
            <a:r>
              <a:rPr lang="zh-CN" altLang="en-US" b="1" dirty="0">
                <a:solidFill>
                  <a:schemeClr val="accent2"/>
                </a:solidFill>
                <a:latin typeface="Arial" panose="020B0604020202020204" pitchFamily="34" charset="0"/>
              </a:rPr>
              <a:t>（</a:t>
            </a:r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</a:rPr>
              <a:t>G</a:t>
            </a:r>
            <a:r>
              <a:rPr lang="zh-CN" altLang="en-US" b="1" dirty="0">
                <a:solidFill>
                  <a:schemeClr val="accent2"/>
                </a:solidFill>
                <a:latin typeface="Arial" panose="020B0604020202020204" pitchFamily="34" charset="0"/>
              </a:rPr>
              <a:t>）的产生式集合为：</a:t>
            </a:r>
            <a:endParaRPr lang="en-US" altLang="zh-CN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b="1" dirty="0">
                <a:solidFill>
                  <a:schemeClr val="accent2"/>
                </a:solidFill>
                <a:latin typeface="Arial" panose="020B0604020202020204" pitchFamily="34" charset="0"/>
              </a:rPr>
              <a:t>      </a:t>
            </a:r>
            <a:r>
              <a:rPr lang="en-US" altLang="zh-CN" b="1" i="1" dirty="0">
                <a:solidFill>
                  <a:schemeClr val="accent2"/>
                </a:solidFill>
                <a:latin typeface="Arial" panose="020B0604020202020204" pitchFamily="34" charset="0"/>
              </a:rPr>
              <a:t>S </a:t>
            </a:r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</a:rPr>
              <a:t> a </a:t>
            </a:r>
            <a:r>
              <a:rPr lang="en-US" altLang="zh-CN" b="1" i="1" dirty="0">
                <a:solidFill>
                  <a:schemeClr val="accent2"/>
                </a:solidFill>
                <a:latin typeface="Arial" panose="020B0604020202020204" pitchFamily="34" charset="0"/>
              </a:rPr>
              <a:t>A a</a:t>
            </a:r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</a:t>
            </a:r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</a:rPr>
              <a:t> b</a:t>
            </a:r>
            <a:r>
              <a:rPr lang="zh-CN" altLang="en-US" b="1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altLang="zh-CN" b="1" i="1" dirty="0">
                <a:solidFill>
                  <a:schemeClr val="accent2"/>
                </a:solidFill>
                <a:latin typeface="Arial" panose="020B0604020202020204" pitchFamily="34" charset="0"/>
              </a:rPr>
              <a:t>A b</a:t>
            </a:r>
            <a:r>
              <a:rPr lang="en-US" altLang="zh-CN" b="1" i="1" dirty="0">
                <a:solidFill>
                  <a:schemeClr val="accent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</a:t>
            </a:r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</a:rPr>
              <a:t> c</a:t>
            </a:r>
            <a:r>
              <a:rPr lang="zh-CN" altLang="en-US" b="1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altLang="zh-CN" b="1" i="1" dirty="0">
                <a:solidFill>
                  <a:schemeClr val="accent2"/>
                </a:solidFill>
                <a:latin typeface="Arial" panose="020B0604020202020204" pitchFamily="34" charset="0"/>
              </a:rPr>
              <a:t>A c</a:t>
            </a:r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</a:t>
            </a:r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zh-CN" altLang="en-US" b="1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  <a:latin typeface="Arial" panose="020B0604020202020204" pitchFamily="34" charset="0"/>
              </a:rPr>
              <a:t>A </a:t>
            </a:r>
            <a:r>
              <a:rPr lang="zh-CN" altLang="en-US" b="1" i="1" dirty="0">
                <a:solidFill>
                  <a:srgbClr val="FF0000"/>
                </a:solidFill>
                <a:latin typeface="Arial" panose="020B0604020202020204" pitchFamily="34" charset="0"/>
              </a:rPr>
              <a:t>              （有没有错？ 注意边界条件）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endParaRPr lang="en-US" altLang="zh-CN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zh-CN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</a:rPr>
              <a:t>      </a:t>
            </a:r>
            <a:r>
              <a:rPr lang="en-US" altLang="zh-CN" b="1" i="1" dirty="0">
                <a:solidFill>
                  <a:schemeClr val="accent2"/>
                </a:solidFill>
                <a:latin typeface="Arial" panose="020B0604020202020204" pitchFamily="34" charset="0"/>
              </a:rPr>
              <a:t>A </a:t>
            </a:r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</a:rPr>
              <a:t> a </a:t>
            </a:r>
            <a:r>
              <a:rPr lang="en-US" altLang="zh-CN" b="1" i="1" dirty="0">
                <a:solidFill>
                  <a:schemeClr val="accent2"/>
                </a:solidFill>
                <a:latin typeface="Arial" panose="020B0604020202020204" pitchFamily="34" charset="0"/>
              </a:rPr>
              <a:t>A a</a:t>
            </a:r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</a:t>
            </a:r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</a:rPr>
              <a:t> b</a:t>
            </a:r>
            <a:r>
              <a:rPr lang="zh-CN" altLang="en-US" b="1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altLang="zh-CN" b="1" i="1" dirty="0">
                <a:solidFill>
                  <a:schemeClr val="accent2"/>
                </a:solidFill>
                <a:latin typeface="Arial" panose="020B0604020202020204" pitchFamily="34" charset="0"/>
              </a:rPr>
              <a:t>A b</a:t>
            </a:r>
            <a:r>
              <a:rPr lang="en-US" altLang="zh-CN" b="1" i="1" dirty="0">
                <a:solidFill>
                  <a:schemeClr val="accent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</a:t>
            </a:r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</a:rPr>
              <a:t> c</a:t>
            </a:r>
            <a:r>
              <a:rPr lang="zh-CN" altLang="en-US" b="1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altLang="zh-CN" b="1" i="1" dirty="0">
                <a:solidFill>
                  <a:schemeClr val="accent2"/>
                </a:solidFill>
                <a:latin typeface="Arial" panose="020B0604020202020204" pitchFamily="34" charset="0"/>
              </a:rPr>
              <a:t>A c</a:t>
            </a:r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</a:t>
            </a:r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B</a:t>
            </a:r>
            <a:endParaRPr lang="en-US" altLang="zh-CN" b="1" dirty="0">
              <a:solidFill>
                <a:schemeClr val="accent2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</a:pPr>
            <a:endParaRPr lang="en-US" altLang="zh-CN" b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</a:rPr>
              <a:t>      </a:t>
            </a:r>
            <a:r>
              <a:rPr lang="en-US" altLang="zh-CN" b="1" i="1" dirty="0">
                <a:solidFill>
                  <a:schemeClr val="accent2"/>
                </a:solidFill>
                <a:latin typeface="Arial" panose="020B0604020202020204" pitchFamily="34" charset="0"/>
              </a:rPr>
              <a:t>B </a:t>
            </a:r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</a:rPr>
              <a:t> a </a:t>
            </a:r>
            <a:r>
              <a:rPr lang="en-US" altLang="zh-CN" b="1" i="1" dirty="0">
                <a:solidFill>
                  <a:schemeClr val="accent2"/>
                </a:solidFill>
                <a:latin typeface="Arial" panose="020B0604020202020204" pitchFamily="34" charset="0"/>
              </a:rPr>
              <a:t>B</a:t>
            </a:r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</a:t>
            </a:r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</a:rPr>
              <a:t>b </a:t>
            </a:r>
            <a:r>
              <a:rPr lang="en-US" altLang="zh-CN" b="1" i="1" dirty="0">
                <a:solidFill>
                  <a:schemeClr val="accent2"/>
                </a:solidFill>
                <a:latin typeface="Arial" panose="020B0604020202020204" pitchFamily="34" charset="0"/>
              </a:rPr>
              <a:t>B </a:t>
            </a:r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c</a:t>
            </a:r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altLang="zh-CN" b="1" i="1" dirty="0">
                <a:solidFill>
                  <a:schemeClr val="accent2"/>
                </a:solidFill>
                <a:latin typeface="Arial" panose="020B0604020202020204" pitchFamily="34" charset="0"/>
              </a:rPr>
              <a:t>B </a:t>
            </a:r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 a b c</a:t>
            </a:r>
            <a:endParaRPr lang="en-US" altLang="zh-CN" b="1" i="1" dirty="0">
              <a:solidFill>
                <a:schemeClr val="accent2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charRg st="44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charRg st="66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charRg st="86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内容占位符 2"/>
          <p:cNvSpPr>
            <a:spLocks noGrp="1"/>
          </p:cNvSpPr>
          <p:nvPr>
            <p:ph idx="1"/>
          </p:nvPr>
        </p:nvSpPr>
        <p:spPr>
          <a:xfrm>
            <a:off x="227013" y="146050"/>
            <a:ext cx="7886700" cy="608013"/>
          </a:xfrm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zh-CN" altLang="en-US" dirty="0"/>
              <a:t>例题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1267" name="Rectangle 5"/>
          <p:cNvSpPr/>
          <p:nvPr/>
        </p:nvSpPr>
        <p:spPr>
          <a:xfrm>
            <a:off x="749300" y="2555875"/>
            <a:ext cx="13790613" cy="346075"/>
          </a:xfrm>
          <a:prstGeom prst="rect">
            <a:avLst/>
          </a:prstGeom>
          <a:noFill/>
          <a:ln w="9525">
            <a:noFill/>
          </a:ln>
        </p:spPr>
        <p:txBody>
          <a:bodyPr lIns="68580" tIns="34290" rIns="68580" bIns="34290" anchor="ctr" anchorCtr="0">
            <a:spAutoFit/>
          </a:bodyPr>
          <a:p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11268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785813"/>
            <a:ext cx="8496300" cy="7715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1269" name="组合 9"/>
          <p:cNvGrpSpPr/>
          <p:nvPr/>
        </p:nvGrpSpPr>
        <p:grpSpPr>
          <a:xfrm>
            <a:off x="22225" y="1844675"/>
            <a:ext cx="8861425" cy="2906713"/>
            <a:chOff x="226308" y="1735342"/>
            <a:chExt cx="8862016" cy="2906852"/>
          </a:xfrm>
        </p:grpSpPr>
        <p:pic>
          <p:nvPicPr>
            <p:cNvPr id="11270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726" y="1735342"/>
              <a:ext cx="8675725" cy="36408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1271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6308" y="2257398"/>
              <a:ext cx="8862016" cy="2384796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539750" y="260350"/>
            <a:ext cx="7092950" cy="8382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i="1" dirty="0">
                <a:solidFill>
                  <a:srgbClr val="99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4000" i="1" dirty="0">
                <a:solidFill>
                  <a:srgbClr val="99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Chap 5  </a:t>
            </a:r>
            <a:r>
              <a:rPr lang="zh-CN" altLang="en-US" sz="4000" i="1" dirty="0">
                <a:solidFill>
                  <a:srgbClr val="99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习题</a:t>
            </a:r>
            <a:r>
              <a:rPr lang="en-US" altLang="zh-CN" sz="4000" i="1" dirty="0">
                <a:solidFill>
                  <a:srgbClr val="99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4000" i="1" dirty="0">
                <a:solidFill>
                  <a:srgbClr val="99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4000" i="1" dirty="0">
                <a:solidFill>
                  <a:srgbClr val="9900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endParaRPr lang="zh-CN" altLang="en-US" sz="4000" i="1" dirty="0">
              <a:solidFill>
                <a:srgbClr val="99009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796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</a:fld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sp>
        <p:nvSpPr>
          <p:cNvPr id="33797" name="页脚占位符 4"/>
          <p:cNvSpPr txBox="1">
            <a:spLocks noGrp="1"/>
          </p:cNvSpPr>
          <p:nvPr>
            <p:ph type="ftr" sz="quarter" idx="11"/>
          </p:nvPr>
        </p:nvSpPr>
        <p:spPr/>
        <p:txBody>
          <a:bodyPr anchor="b" anchorCtr="0"/>
          <a:p>
            <a:pPr marL="0" indent="0" algn="ctr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i="1" dirty="0">
                <a:solidFill>
                  <a:srgbClr val="009999"/>
                </a:solidFill>
                <a:latin typeface="Arial Narrow" panose="020B0606020202030204" pitchFamily="34" charset="0"/>
                <a:ea typeface="宋体" panose="02010600030101010101" pitchFamily="2" charset="-122"/>
              </a:rPr>
              <a:t>School of Computer Science , BUPT</a:t>
            </a:r>
            <a:endParaRPr lang="en-US" altLang="en-US" sz="1200" i="1" dirty="0">
              <a:solidFill>
                <a:srgbClr val="009999"/>
              </a:solidFill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  <p:pic>
        <p:nvPicPr>
          <p:cNvPr id="33798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998" y="1196975"/>
            <a:ext cx="8804275" cy="39608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5560" y="332740"/>
            <a:ext cx="9082405" cy="64141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485120" y="534797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9" name="Rectangle 3"/>
          <p:cNvSpPr>
            <a:spLocks noGrp="1"/>
          </p:cNvSpPr>
          <p:nvPr>
            <p:ph idx="1"/>
          </p:nvPr>
        </p:nvSpPr>
        <p:spPr>
          <a:xfrm>
            <a:off x="395288" y="260350"/>
            <a:ext cx="8424862" cy="6264275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  <a:buNone/>
            </a:pPr>
            <a:r>
              <a:rPr lang="en-US" altLang="zh-CN" b="1" i="1" dirty="0">
                <a:solidFill>
                  <a:srgbClr val="800080"/>
                </a:solidFill>
              </a:rPr>
              <a:t>Exercise </a:t>
            </a:r>
            <a:r>
              <a:rPr lang="zh-CN" altLang="en-US" b="1" i="1" dirty="0">
                <a:solidFill>
                  <a:srgbClr val="800080"/>
                </a:solidFill>
              </a:rPr>
              <a:t>２</a:t>
            </a:r>
            <a:r>
              <a:rPr lang="en-US" altLang="zh-CN" b="1" i="1" dirty="0">
                <a:solidFill>
                  <a:srgbClr val="800080"/>
                </a:solidFill>
              </a:rPr>
              <a:t>.</a:t>
            </a:r>
            <a:endParaRPr lang="en-US" altLang="zh-CN" b="1" i="1" dirty="0">
              <a:solidFill>
                <a:srgbClr val="800080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en-US" altLang="zh-CN" sz="1800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1800" dirty="0"/>
              <a:t>设计下面语言的</a:t>
            </a:r>
            <a:r>
              <a:rPr lang="zh-CN" altLang="en-US" sz="1800" dirty="0">
                <a:solidFill>
                  <a:srgbClr val="FF0000"/>
                </a:solidFill>
              </a:rPr>
              <a:t>文法和自动机</a:t>
            </a:r>
            <a:r>
              <a:rPr lang="zh-CN" altLang="en-US" sz="1800" dirty="0"/>
              <a:t>：</a:t>
            </a:r>
            <a:endParaRPr lang="zh-CN" altLang="en-US" sz="1800" dirty="0"/>
          </a:p>
          <a:p>
            <a:pPr eaLnBrk="1" hangingPunct="1">
              <a:lnSpc>
                <a:spcPct val="80000"/>
              </a:lnSpc>
              <a:buNone/>
            </a:pPr>
            <a:endParaRPr lang="en-US" altLang="zh-CN" sz="18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/>
              <a:t>L = {a</a:t>
            </a:r>
            <a:r>
              <a:rPr lang="en-US" altLang="zh-CN" sz="2400" baseline="30000" dirty="0"/>
              <a:t>n</a:t>
            </a:r>
            <a:r>
              <a:rPr lang="en-US" altLang="zh-CN" sz="2400" dirty="0"/>
              <a:t>b</a:t>
            </a:r>
            <a:r>
              <a:rPr lang="en-US" altLang="zh-CN" sz="2400" baseline="30000" dirty="0"/>
              <a:t>m</a:t>
            </a:r>
            <a:r>
              <a:rPr lang="en-US" altLang="zh-CN" sz="2400" dirty="0"/>
              <a:t>a</a:t>
            </a:r>
            <a:r>
              <a:rPr lang="en-US" altLang="zh-CN" sz="2400" baseline="30000" dirty="0"/>
              <a:t>m</a:t>
            </a:r>
            <a:r>
              <a:rPr lang="en-US" altLang="zh-CN" sz="2400" dirty="0"/>
              <a:t>b</a:t>
            </a:r>
            <a:r>
              <a:rPr lang="en-US" altLang="zh-CN" sz="2400" baseline="30000" dirty="0"/>
              <a:t>n</a:t>
            </a:r>
            <a:r>
              <a:rPr lang="en-US" altLang="zh-CN" sz="2400" dirty="0"/>
              <a:t> | n, m ≥ 0}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None/>
            </a:pPr>
            <a:endParaRPr lang="en-US" altLang="zh-CN" sz="18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1800" b="1" dirty="0"/>
              <a:t>参考解答：</a:t>
            </a:r>
            <a:endParaRPr lang="zh-CN" altLang="en-US" sz="1800" b="1" i="1" dirty="0"/>
          </a:p>
          <a:p>
            <a:pPr eaLnBrk="1" hangingPunct="1">
              <a:lnSpc>
                <a:spcPct val="80000"/>
              </a:lnSpc>
              <a:buNone/>
            </a:pPr>
            <a:endParaRPr lang="en-US" altLang="zh-CN" sz="1800" b="1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1800" b="1" dirty="0">
                <a:solidFill>
                  <a:schemeClr val="accent2"/>
                </a:solidFill>
              </a:rPr>
              <a:t>定义文法 </a:t>
            </a:r>
            <a:r>
              <a:rPr lang="en-US" altLang="zh-CN" sz="1800" b="1" i="1" dirty="0">
                <a:solidFill>
                  <a:schemeClr val="accent2"/>
                </a:solidFill>
              </a:rPr>
              <a:t>G1 </a:t>
            </a:r>
            <a:r>
              <a:rPr lang="zh-CN" altLang="en-US" sz="1800" b="1" dirty="0">
                <a:solidFill>
                  <a:schemeClr val="accent2"/>
                </a:solidFill>
              </a:rPr>
              <a:t>的产生式集合为：</a:t>
            </a:r>
            <a:endParaRPr lang="zh-CN" altLang="en-US" sz="1800" b="1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1800" b="1" dirty="0">
                <a:solidFill>
                  <a:schemeClr val="accent2"/>
                </a:solidFill>
              </a:rPr>
              <a:t>      </a:t>
            </a:r>
            <a:r>
              <a:rPr lang="en-US" altLang="zh-CN" sz="1800" b="1" i="1" dirty="0">
                <a:solidFill>
                  <a:schemeClr val="accent2"/>
                </a:solidFill>
              </a:rPr>
              <a:t>S </a:t>
            </a:r>
            <a:r>
              <a:rPr lang="en-US" altLang="zh-CN" sz="1800" b="1" dirty="0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chemeClr val="accent2"/>
                </a:solidFill>
              </a:rPr>
              <a:t> a </a:t>
            </a:r>
            <a:r>
              <a:rPr lang="en-US" altLang="zh-CN" sz="1800" b="1" i="1" dirty="0">
                <a:solidFill>
                  <a:schemeClr val="accent2"/>
                </a:solidFill>
              </a:rPr>
              <a:t>S b</a:t>
            </a:r>
            <a:r>
              <a:rPr lang="en-US" altLang="zh-CN" sz="1800" b="1" dirty="0">
                <a:solidFill>
                  <a:schemeClr val="accent2"/>
                </a:solidFill>
                <a:sym typeface="Symbol" panose="05050102010706020507" pitchFamily="18" charset="2"/>
              </a:rPr>
              <a:t> </a:t>
            </a:r>
            <a:r>
              <a:rPr lang="en-US" altLang="zh-CN" sz="1800" b="1" i="1" dirty="0">
                <a:solidFill>
                  <a:schemeClr val="accent2"/>
                </a:solidFill>
                <a:sym typeface="Symbol" panose="05050102010706020507" pitchFamily="18" charset="2"/>
              </a:rPr>
              <a:t>A </a:t>
            </a:r>
            <a:endParaRPr lang="en-US" altLang="zh-CN" sz="1800" b="1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1" dirty="0">
                <a:solidFill>
                  <a:schemeClr val="accent2"/>
                </a:solidFill>
              </a:rPr>
              <a:t>      </a:t>
            </a:r>
            <a:r>
              <a:rPr lang="en-US" altLang="zh-CN" sz="1800" b="1" i="1" dirty="0">
                <a:solidFill>
                  <a:schemeClr val="accent2"/>
                </a:solidFill>
              </a:rPr>
              <a:t>A </a:t>
            </a:r>
            <a:r>
              <a:rPr lang="en-US" altLang="zh-CN" sz="1800" b="1" dirty="0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1800" b="1" dirty="0">
                <a:solidFill>
                  <a:schemeClr val="accent2"/>
                </a:solidFill>
              </a:rPr>
              <a:t> b </a:t>
            </a:r>
            <a:r>
              <a:rPr lang="en-US" altLang="zh-CN" sz="1800" b="1" i="1" dirty="0">
                <a:solidFill>
                  <a:schemeClr val="accent2"/>
                </a:solidFill>
              </a:rPr>
              <a:t>A a</a:t>
            </a:r>
            <a:r>
              <a:rPr lang="en-US" altLang="zh-CN" sz="1800" b="1" dirty="0">
                <a:solidFill>
                  <a:schemeClr val="accent2"/>
                </a:solidFill>
                <a:sym typeface="Symbol" panose="05050102010706020507" pitchFamily="18" charset="2"/>
              </a:rPr>
              <a:t> </a:t>
            </a:r>
            <a:r>
              <a:rPr lang="en-US" altLang="zh-CN" sz="1800" b="1" i="1" dirty="0">
                <a:solidFill>
                  <a:schemeClr val="accent2"/>
                </a:solidFill>
                <a:sym typeface="Symbol" panose="05050102010706020507" pitchFamily="18" charset="2"/>
              </a:rPr>
              <a:t></a:t>
            </a:r>
            <a:endParaRPr lang="en-US" altLang="zh-CN" sz="1800" b="1" i="1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en-US" altLang="zh-CN" sz="1800" b="1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1" i="1" dirty="0">
                <a:solidFill>
                  <a:schemeClr val="accent2"/>
                </a:solidFill>
                <a:sym typeface="Symbol" panose="05050102010706020507" pitchFamily="18" charset="2"/>
              </a:rPr>
              <a:t>PDA:</a:t>
            </a:r>
            <a:endParaRPr lang="en-US" altLang="zh-CN" sz="1800" b="1" i="1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en-US" altLang="zh-CN" sz="1800" b="1" i="1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1800" b="1" i="1" dirty="0">
                <a:solidFill>
                  <a:schemeClr val="accent2"/>
                </a:solidFill>
                <a:sym typeface="Symbol" panose="05050102010706020507" pitchFamily="18" charset="2"/>
              </a:rPr>
              <a:t>   可直接构造，也可从文法构造。</a:t>
            </a:r>
            <a:endParaRPr lang="en-US" altLang="zh-CN" sz="1800" b="1" i="1" dirty="0">
              <a:solidFill>
                <a:schemeClr val="accent2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56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63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80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100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120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126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66370" y="405130"/>
            <a:ext cx="8883650" cy="2481580"/>
          </a:xfrm>
        </p:spPr>
        <p:txBody>
          <a:bodyPr vert="horz" wrap="square" lIns="91440" tIns="45720" rIns="91440" bIns="45720" anchor="t" anchorCtr="0"/>
          <a:p>
            <a:r>
              <a:rPr lang="en-US" altLang="zh-CN" sz="2400" b="1" i="1" dirty="0">
                <a:solidFill>
                  <a:srgbClr val="800080"/>
                </a:solidFill>
                <a:sym typeface="+mn-ea"/>
              </a:rPr>
              <a:t>Exercise 3</a:t>
            </a:r>
            <a:r>
              <a:rPr lang="en-US" altLang="zh-CN" sz="2400" b="1" i="1" dirty="0">
                <a:solidFill>
                  <a:srgbClr val="800080"/>
                </a:solidFill>
                <a:sym typeface="+mn-ea"/>
              </a:rPr>
              <a:t>.</a:t>
            </a:r>
            <a:r>
              <a:rPr lang="zh-CN" altLang="en-US" sz="2400" dirty="0">
                <a:solidFill>
                  <a:srgbClr val="003399"/>
                </a:solidFill>
                <a:ea typeface="宋体" panose="02010600030101010101" pitchFamily="2" charset="-122"/>
              </a:rPr>
              <a:t>构造</a:t>
            </a:r>
            <a:r>
              <a:rPr lang="en-US" altLang="zh-CN" sz="2400" dirty="0">
                <a:solidFill>
                  <a:srgbClr val="003399"/>
                </a:solidFill>
                <a:ea typeface="宋体" panose="02010600030101010101" pitchFamily="2" charset="-122"/>
              </a:rPr>
              <a:t>PDA,</a:t>
            </a:r>
            <a:r>
              <a:rPr lang="zh-CN" altLang="en-US" sz="2400" dirty="0">
                <a:solidFill>
                  <a:srgbClr val="003399"/>
                </a:solidFill>
                <a:ea typeface="宋体" panose="02010600030101010101" pitchFamily="2" charset="-122"/>
              </a:rPr>
              <a:t>能接受含有相同</a:t>
            </a:r>
            <a:r>
              <a:rPr lang="en-US" altLang="zh-CN" sz="2400" dirty="0">
                <a:solidFill>
                  <a:srgbClr val="003399"/>
                </a:solidFill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solidFill>
                  <a:srgbClr val="003399"/>
                </a:solidFill>
                <a:ea typeface="宋体" panose="02010600030101010101" pitchFamily="2" charset="-122"/>
              </a:rPr>
              <a:t>和</a:t>
            </a:r>
            <a:r>
              <a:rPr lang="en-US" altLang="zh-CN" sz="2400" dirty="0">
                <a:solidFill>
                  <a:srgbClr val="003399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3399"/>
                </a:solidFill>
                <a:ea typeface="宋体" panose="02010600030101010101" pitchFamily="2" charset="-122"/>
              </a:rPr>
              <a:t>个数的所有</a:t>
            </a:r>
            <a:r>
              <a:rPr lang="en-US" altLang="zh-CN" sz="2400" dirty="0">
                <a:solidFill>
                  <a:srgbClr val="003399"/>
                </a:solidFill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solidFill>
                  <a:srgbClr val="003399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rgbClr val="003399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3399"/>
                </a:solidFill>
                <a:ea typeface="宋体" panose="02010600030101010101" pitchFamily="2" charset="-122"/>
              </a:rPr>
              <a:t>串</a:t>
            </a:r>
            <a:endParaRPr lang="en-US" altLang="zh-CN" sz="2400" dirty="0">
              <a:solidFill>
                <a:srgbClr val="003399"/>
              </a:solidFill>
              <a:ea typeface="宋体" panose="02010600030101010101" pitchFamily="2" charset="-122"/>
            </a:endParaRPr>
          </a:p>
          <a:p>
            <a:r>
              <a:rPr lang="zh-CN" altLang="en-US" sz="2400" dirty="0">
                <a:ea typeface="宋体" panose="02010600030101010101" pitchFamily="2" charset="-122"/>
              </a:rPr>
              <a:t>分析思路：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zh-CN" altLang="en-US" sz="2400" dirty="0">
                <a:ea typeface="宋体" panose="02010600030101010101" pitchFamily="2" charset="-122"/>
              </a:rPr>
              <a:t>需考虑 </a:t>
            </a:r>
            <a:r>
              <a:rPr lang="en-US" altLang="zh-CN" sz="2400" dirty="0"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ea typeface="宋体" panose="02010600030101010101" pitchFamily="2" charset="-122"/>
              </a:rPr>
              <a:t>次序任意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zh-CN" altLang="en-US" sz="2400" dirty="0">
                <a:ea typeface="宋体" panose="02010600030101010101" pitchFamily="2" charset="-122"/>
              </a:rPr>
              <a:t>先来</a:t>
            </a:r>
            <a:r>
              <a:rPr lang="en-US" altLang="zh-CN" sz="2400" dirty="0"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ea typeface="宋体" panose="02010600030101010101" pitchFamily="2" charset="-122"/>
              </a:rPr>
              <a:t>则</a:t>
            </a:r>
            <a:r>
              <a:rPr lang="en-US" altLang="zh-CN" sz="2400" dirty="0"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ea typeface="宋体" panose="02010600030101010101" pitchFamily="2" charset="-122"/>
              </a:rPr>
              <a:t>进栈，先来</a:t>
            </a:r>
            <a:r>
              <a:rPr lang="en-US" altLang="zh-CN" sz="2400" dirty="0"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ea typeface="宋体" panose="02010600030101010101" pitchFamily="2" charset="-122"/>
              </a:rPr>
              <a:t>则</a:t>
            </a:r>
            <a:r>
              <a:rPr lang="en-US" altLang="zh-CN" sz="2400" dirty="0"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ea typeface="宋体" panose="02010600030101010101" pitchFamily="2" charset="-122"/>
              </a:rPr>
              <a:t>进栈 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zh-CN" altLang="en-US" sz="2400" dirty="0">
                <a:ea typeface="宋体" panose="02010600030101010101" pitchFamily="2" charset="-122"/>
              </a:rPr>
              <a:t>输入与栈顶符一致则继续进栈，不一致则退栈（个数匹配） 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132840" y="2637156"/>
            <a:ext cx="3867785" cy="3799839"/>
            <a:chOff x="1993192" y="2999282"/>
            <a:chExt cx="4448175" cy="3927658"/>
          </a:xfrm>
        </p:grpSpPr>
        <p:pic>
          <p:nvPicPr>
            <p:cNvPr id="13319" name="图片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993192" y="4945740"/>
              <a:ext cx="4448175" cy="1981200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13320" name="组合 8"/>
            <p:cNvGrpSpPr/>
            <p:nvPr/>
          </p:nvGrpSpPr>
          <p:grpSpPr>
            <a:xfrm>
              <a:off x="3463975" y="2999282"/>
              <a:ext cx="1842513" cy="3479820"/>
              <a:chOff x="3463975" y="2999282"/>
              <a:chExt cx="1842513" cy="3479820"/>
            </a:xfrm>
          </p:grpSpPr>
          <p:sp>
            <p:nvSpPr>
              <p:cNvPr id="13321" name="文本框 6"/>
              <p:cNvSpPr txBox="1"/>
              <p:nvPr/>
            </p:nvSpPr>
            <p:spPr>
              <a:xfrm>
                <a:off x="3463975" y="2999282"/>
                <a:ext cx="1242648" cy="181221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r>
                  <a:rPr lang="en-US" altLang="zh-CN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r>
                  <a:rPr lang="zh-CN" altLang="en-US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，</a:t>
                </a:r>
                <a:r>
                  <a:rPr lang="en-US" altLang="zh-CN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Z</a:t>
                </a:r>
                <a:r>
                  <a:rPr lang="en-US" altLang="zh-CN" baseline="-250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r>
                  <a:rPr lang="zh-CN" altLang="en-US" baseline="-250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/</a:t>
                </a:r>
                <a:r>
                  <a:rPr lang="zh-CN" altLang="en-US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0Z</a:t>
                </a:r>
                <a:r>
                  <a:rPr lang="en-US" altLang="zh-CN" baseline="-250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baseline="-25000" dirty="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r>
                  <a:rPr lang="en-US" altLang="zh-CN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r>
                  <a:rPr lang="zh-CN" altLang="en-US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，</a:t>
                </a:r>
                <a:r>
                  <a:rPr lang="en-US" altLang="zh-CN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r>
                  <a:rPr lang="zh-CN" altLang="en-US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/</a:t>
                </a:r>
                <a:r>
                  <a:rPr lang="zh-CN" altLang="en-US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00</a:t>
                </a:r>
                <a:endParaRPr lang="en-US" altLang="zh-CN" baseline="-25000" dirty="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r>
                  <a:rPr lang="en-US" altLang="zh-CN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zh-CN" altLang="en-US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，</a:t>
                </a:r>
                <a:r>
                  <a:rPr lang="en-US" altLang="zh-CN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Z</a:t>
                </a:r>
                <a:r>
                  <a:rPr lang="en-US" altLang="zh-CN" baseline="-250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r>
                  <a:rPr lang="zh-CN" altLang="en-US" baseline="-250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/1Z</a:t>
                </a:r>
                <a:r>
                  <a:rPr lang="en-US" altLang="zh-CN" baseline="-250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baseline="-25000" dirty="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r>
                  <a:rPr lang="en-US" altLang="zh-CN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zh-CN" altLang="en-US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，</a:t>
                </a:r>
                <a:r>
                  <a:rPr lang="en-US" altLang="zh-CN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zh-CN" altLang="en-US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/11</a:t>
                </a:r>
                <a:endParaRPr lang="en-US" altLang="zh-CN" dirty="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r>
                  <a:rPr lang="en-US" altLang="zh-CN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r>
                  <a:rPr lang="zh-CN" altLang="en-US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，</a:t>
                </a:r>
                <a:r>
                  <a:rPr lang="en-US" altLang="zh-CN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zh-CN" altLang="en-US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/</a:t>
                </a:r>
                <a:r>
                  <a:rPr lang="zh-CN" altLang="en-US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ɛ</a:t>
                </a:r>
                <a:endParaRPr lang="en-US" altLang="zh-CN" dirty="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r>
                  <a:rPr lang="en-US" altLang="zh-CN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zh-CN" altLang="en-US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，</a:t>
                </a:r>
                <a:r>
                  <a:rPr lang="en-US" altLang="zh-CN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0/</a:t>
                </a:r>
                <a:r>
                  <a:rPr lang="zh-CN" altLang="en-US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ɛ</a:t>
                </a:r>
                <a:endParaRPr lang="en-US" altLang="zh-CN" baseline="-25000" dirty="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322" name="矩形 7"/>
              <p:cNvSpPr/>
              <p:nvPr/>
            </p:nvSpPr>
            <p:spPr>
              <a:xfrm>
                <a:off x="4217631" y="5751400"/>
                <a:ext cx="1088857" cy="7277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r>
                  <a:rPr lang="en-US" altLang="zh-CN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ɛ</a:t>
                </a:r>
                <a:r>
                  <a:rPr lang="zh-CN" altLang="en-US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，</a:t>
                </a:r>
                <a:r>
                  <a:rPr lang="en-US" altLang="zh-CN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Z</a:t>
                </a:r>
                <a:r>
                  <a:rPr lang="en-US" altLang="zh-CN" baseline="-250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r>
                  <a:rPr lang="en-US" altLang="zh-CN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/</a:t>
                </a:r>
                <a:r>
                  <a:rPr lang="zh-CN" altLang="en-US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ɛ</a:t>
                </a:r>
                <a:endParaRPr lang="en-US" altLang="zh-CN" baseline="-25000" dirty="0">
                  <a:solidFill>
                    <a:srgbClr val="1C1C1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" name="文本框 10"/>
          <p:cNvSpPr txBox="1"/>
          <p:nvPr/>
        </p:nvSpPr>
        <p:spPr>
          <a:xfrm>
            <a:off x="5580380" y="4862830"/>
            <a:ext cx="2785745" cy="80518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若要求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比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多呢？  如何修改？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26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32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44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61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045" y="476885"/>
            <a:ext cx="9058275" cy="1678940"/>
          </a:xfrm>
        </p:spPr>
        <p:txBody>
          <a:bodyPr vert="horz" wrap="square" lIns="68580" tIns="34290" rIns="68580" bIns="34290" anchor="t" anchorCtr="0"/>
          <a:p>
            <a:r>
              <a:rPr lang="en-US" altLang="zh-CN" sz="2400" b="1" i="1" dirty="0">
                <a:solidFill>
                  <a:srgbClr val="800080"/>
                </a:solidFill>
                <a:sym typeface="+mn-ea"/>
              </a:rPr>
              <a:t>Exercise 4. </a:t>
            </a:r>
            <a:r>
              <a:rPr lang="zh-CN" altLang="en-US" sz="2400" dirty="0">
                <a:solidFill>
                  <a:srgbClr val="003399"/>
                </a:solidFill>
                <a:ea typeface="宋体" panose="02010600030101010101" pitchFamily="2" charset="-122"/>
              </a:rPr>
              <a:t>构造</a:t>
            </a:r>
            <a:r>
              <a:rPr lang="en-US" altLang="zh-CN" sz="2400" dirty="0">
                <a:solidFill>
                  <a:srgbClr val="003399"/>
                </a:solidFill>
                <a:ea typeface="宋体" panose="02010600030101010101" pitchFamily="2" charset="-122"/>
              </a:rPr>
              <a:t>PDA,</a:t>
            </a:r>
            <a:r>
              <a:rPr lang="zh-CN" altLang="en-US" sz="2400" dirty="0">
                <a:solidFill>
                  <a:srgbClr val="003399"/>
                </a:solidFill>
                <a:ea typeface="宋体" panose="02010600030101010101" pitchFamily="2" charset="-122"/>
              </a:rPr>
              <a:t>能接受</a:t>
            </a:r>
            <a:r>
              <a:rPr lang="en-US" altLang="zh-CN" sz="2400" dirty="0">
                <a:solidFill>
                  <a:srgbClr val="003399"/>
                </a:solidFill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solidFill>
                  <a:srgbClr val="003399"/>
                </a:solidFill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rgbClr val="003399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3399"/>
                </a:solidFill>
                <a:ea typeface="宋体" panose="02010600030101010101" pitchFamily="2" charset="-122"/>
              </a:rPr>
              <a:t>串</a:t>
            </a:r>
            <a:r>
              <a:rPr lang="en-US" altLang="zh-CN" sz="2400" dirty="0">
                <a:solidFill>
                  <a:srgbClr val="003399"/>
                </a:solidFill>
                <a:ea typeface="宋体" panose="02010600030101010101" pitchFamily="2" charset="-122"/>
              </a:rPr>
              <a:t>, </a:t>
            </a:r>
            <a:r>
              <a:rPr lang="zh-CN" altLang="en-US" sz="2400" dirty="0">
                <a:solidFill>
                  <a:srgbClr val="003399"/>
                </a:solidFill>
                <a:ea typeface="宋体" panose="02010600030101010101" pitchFamily="2" charset="-122"/>
              </a:rPr>
              <a:t>且串的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</a:rPr>
              <a:t>非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  <a:sym typeface="Euclid Symbol" panose="05050102010706020507" pitchFamily="18" charset="2"/>
              </a:rPr>
              <a:t>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</a:rPr>
              <a:t>前缀都满足“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</a:rPr>
              <a:t>的个数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&gt; 0</a:t>
            </a:r>
            <a:r>
              <a:rPr lang="zh-CN" altLang="en-US" sz="2400" dirty="0">
                <a:solidFill>
                  <a:srgbClr val="C00000"/>
                </a:solidFill>
                <a:ea typeface="宋体" panose="02010600030101010101" pitchFamily="2" charset="-122"/>
              </a:rPr>
              <a:t>的个数”</a:t>
            </a:r>
            <a:r>
              <a:rPr lang="zh-CN" altLang="en-US" sz="2400" dirty="0">
                <a:solidFill>
                  <a:srgbClr val="003399"/>
                </a:solidFill>
                <a:ea typeface="宋体" panose="02010600030101010101" pitchFamily="2" charset="-122"/>
              </a:rPr>
              <a:t>。</a:t>
            </a:r>
            <a:endParaRPr lang="en-US" altLang="zh-CN" sz="2400" dirty="0">
              <a:solidFill>
                <a:srgbClr val="003399"/>
              </a:solidFill>
              <a:ea typeface="宋体" panose="02010600030101010101" pitchFamily="2" charset="-122"/>
            </a:endParaRPr>
          </a:p>
          <a:p>
            <a:r>
              <a:rPr lang="zh-CN" altLang="en-US" sz="2400" dirty="0">
                <a:ea typeface="宋体" panose="02010600030101010101" pitchFamily="2" charset="-122"/>
              </a:rPr>
              <a:t>分析思路：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zh-CN" altLang="en-US" sz="2400" dirty="0">
                <a:ea typeface="宋体" panose="02010600030101010101" pitchFamily="2" charset="-122"/>
              </a:rPr>
              <a:t>需考虑 </a:t>
            </a:r>
            <a:r>
              <a:rPr lang="en-US" altLang="zh-CN" sz="2400" dirty="0"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ea typeface="宋体" panose="02010600030101010101" pitchFamily="2" charset="-122"/>
              </a:rPr>
              <a:t>次序任意，但第一个输入必须是</a:t>
            </a:r>
            <a:r>
              <a:rPr lang="en-US" altLang="zh-CN" sz="2400" dirty="0">
                <a:ea typeface="宋体" panose="02010600030101010101" pitchFamily="2" charset="-122"/>
              </a:rPr>
              <a:t>1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zh-CN" altLang="en-US" sz="2400" dirty="0">
                <a:ea typeface="宋体" panose="02010600030101010101" pitchFamily="2" charset="-122"/>
              </a:rPr>
              <a:t>输入与栈顶符一致则继续进栈，不一致则退栈（个数匹配）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zh-CN" altLang="en-US" sz="2400" dirty="0">
                <a:ea typeface="宋体" panose="02010600030101010101" pitchFamily="2" charset="-122"/>
              </a:rPr>
              <a:t>不允许出现输入为</a:t>
            </a:r>
            <a:r>
              <a:rPr lang="en-US" altLang="zh-CN" sz="2400" dirty="0"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ea typeface="宋体" panose="02010600030101010101" pitchFamily="2" charset="-122"/>
              </a:rPr>
              <a:t>，栈顶为</a:t>
            </a:r>
            <a:r>
              <a:rPr lang="en-US" altLang="zh-CN" sz="2400" dirty="0">
                <a:ea typeface="宋体" panose="02010600030101010101" pitchFamily="2" charset="-122"/>
              </a:rPr>
              <a:t>Z</a:t>
            </a:r>
            <a:r>
              <a:rPr lang="en-US" altLang="zh-CN" sz="2400" baseline="-25000" dirty="0"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ea typeface="宋体" panose="02010600030101010101" pitchFamily="2" charset="-122"/>
              </a:rPr>
              <a:t>的情况 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3075" name="灯片编号占位符 3"/>
          <p:cNvSpPr txBox="1">
            <a:spLocks noGrp="1" noChangeArrowheads="1"/>
          </p:cNvSpPr>
          <p:nvPr>
            <p:ph type="sldNum" sz="quarter" idx="4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580" tIns="34290" rIns="68580" bIns="3429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3B8196B-58BC-481E-8785-2EEBE97C05F9}" type="slidenum">
              <a:rPr kumimoji="0" lang="zh-CN" altLang="en-US" sz="900" b="1" i="1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900" b="1" i="1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440430" y="5241925"/>
            <a:ext cx="5035550" cy="100330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eaLnBrk="1" hangingPunct="1"/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思考：若要求 前缀中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的个数 </a:t>
            </a:r>
            <a:r>
              <a:rPr lang="zh-CN" altLang="en-US" sz="2000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≥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0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的个数”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?</a:t>
            </a:r>
            <a:endParaRPr lang="en-US" altLang="zh-CN" sz="20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3140710"/>
            <a:ext cx="8140700" cy="20326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9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5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8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95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en-US" sz="1200" b="1" i="1" dirty="0">
                <a:latin typeface="Arial Narrow" panose="020B0606020202030204" pitchFamily="34" charset="0"/>
              </a:rPr>
            </a:fld>
            <a:endParaRPr lang="en-US" altLang="en-US" sz="1200" b="1" i="1" dirty="0">
              <a:latin typeface="Arial Narrow" panose="020B0606020202030204" pitchFamily="34" charset="0"/>
            </a:endParaRPr>
          </a:p>
        </p:txBody>
      </p:sp>
      <p:sp>
        <p:nvSpPr>
          <p:cNvPr id="4098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FontTx/>
            </a:pPr>
            <a:fld id="{BB962C8B-B14F-4D97-AF65-F5344CB8AC3E}" type="datetime1">
              <a:rPr lang="en-US" altLang="en-US" sz="1200" b="1" i="1" dirty="0">
                <a:latin typeface="Arial Narrow" panose="020B0606020202030204" pitchFamily="34" charset="0"/>
              </a:rPr>
            </a:fld>
            <a:endParaRPr lang="en-US" altLang="en-US" sz="1200" b="1" i="1" dirty="0">
              <a:latin typeface="Arial Narrow" panose="020B0606020202030204" pitchFamily="34" charset="0"/>
            </a:endParaRPr>
          </a:p>
        </p:txBody>
      </p:sp>
      <p:sp>
        <p:nvSpPr>
          <p:cNvPr id="4099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FontTx/>
            </a:pPr>
            <a:r>
              <a:rPr lang="en-US" altLang="zh-CN" sz="1200" b="1" i="1" dirty="0">
                <a:latin typeface="Arial Narrow" panose="020B0606020202030204" pitchFamily="34" charset="0"/>
              </a:rPr>
              <a:t>School of Computer Science, BUPT</a:t>
            </a:r>
            <a:endParaRPr lang="en-US" altLang="en-US" sz="1200" b="1" i="1" dirty="0">
              <a:latin typeface="Arial Narrow" panose="020B0606020202030204" pitchFamily="34" charset="0"/>
            </a:endParaRPr>
          </a:p>
        </p:txBody>
      </p:sp>
      <p:sp>
        <p:nvSpPr>
          <p:cNvPr id="4100" name="Rectangle 2"/>
          <p:cNvSpPr>
            <a:spLocks noGrp="1"/>
          </p:cNvSpPr>
          <p:nvPr>
            <p:ph type="title"/>
          </p:nvPr>
        </p:nvSpPr>
        <p:spPr>
          <a:xfrm>
            <a:off x="1071563" y="357188"/>
            <a:ext cx="7793037" cy="8382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 上下文无关文法的变换 </a:t>
            </a:r>
            <a:endParaRPr lang="zh-CN" altLang="en-US" b="1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101" name="Rectangle 3"/>
          <p:cNvSpPr>
            <a:spLocks noGrp="1"/>
          </p:cNvSpPr>
          <p:nvPr>
            <p:ph idx="1"/>
          </p:nvPr>
        </p:nvSpPr>
        <p:spPr>
          <a:xfrm>
            <a:off x="395288" y="1628775"/>
            <a:ext cx="8137525" cy="4495800"/>
          </a:xfrm>
        </p:spPr>
        <p:txBody>
          <a:bodyPr vert="horz" wrap="square" lIns="91440" tIns="45720" rIns="91440" bIns="45720" anchor="t" anchorCtr="0"/>
          <a:p>
            <a:pPr lvl="1" eaLnBrk="1" hangingPunct="1"/>
            <a:r>
              <a:rPr lang="en-US" altLang="zh-CN" sz="3200" b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CFG </a:t>
            </a:r>
            <a:r>
              <a:rPr lang="zh-CN" altLang="en-US" sz="3200" b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的简化</a:t>
            </a:r>
            <a:endParaRPr lang="zh-CN" altLang="en-US" sz="3200" b="1" dirty="0">
              <a:solidFill>
                <a:srgbClr val="333399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lvl="2" eaLnBrk="1" hangingPunct="1"/>
            <a:r>
              <a:rPr lang="zh-CN" altLang="en-US" sz="3200" b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消无用符号</a:t>
            </a:r>
            <a:endParaRPr lang="zh-CN" altLang="en-US" sz="3200" b="1" dirty="0">
              <a:solidFill>
                <a:srgbClr val="333399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lvl="2" eaLnBrk="1" hangingPunct="1"/>
            <a:r>
              <a:rPr lang="zh-CN" altLang="en-US" sz="3200" b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消  产生式</a:t>
            </a:r>
            <a:endParaRPr lang="zh-CN" altLang="en-US" sz="3200" b="1" dirty="0">
              <a:solidFill>
                <a:srgbClr val="333399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lvl="2" eaLnBrk="1" hangingPunct="1"/>
            <a:r>
              <a:rPr lang="zh-CN" altLang="en-US" sz="3200" b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消单产生式</a:t>
            </a:r>
            <a:endParaRPr lang="zh-CN" altLang="en-US" sz="3200" b="1" dirty="0">
              <a:solidFill>
                <a:srgbClr val="333399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/>
            <a:r>
              <a:rPr lang="zh-CN" altLang="en-US" sz="3200" b="1" dirty="0">
                <a:solidFill>
                  <a:srgbClr val="333399"/>
                </a:solidFill>
                <a:latin typeface="Arial" panose="020B0604020202020204" pitchFamily="34" charset="0"/>
              </a:rPr>
              <a:t>对生成式形式进行标准化</a:t>
            </a:r>
            <a:endParaRPr lang="zh-CN" altLang="en-US" sz="3200" b="1" dirty="0">
              <a:solidFill>
                <a:srgbClr val="333399"/>
              </a:solidFill>
              <a:latin typeface="Arial" panose="020B0604020202020204" pitchFamily="34" charset="0"/>
            </a:endParaRPr>
          </a:p>
          <a:p>
            <a:pPr lvl="1" eaLnBrk="1" hangingPunct="1"/>
            <a:endParaRPr lang="zh-CN" altLang="en-US" sz="3200" b="1" dirty="0">
              <a:solidFill>
                <a:srgbClr val="333399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en-US" sz="1200" b="1" i="1" dirty="0">
                <a:latin typeface="Arial Narrow" panose="020B0606020202030204" pitchFamily="34" charset="0"/>
              </a:rPr>
            </a:fld>
            <a:endParaRPr lang="en-US" altLang="en-US" sz="1200" b="1" i="1" dirty="0">
              <a:latin typeface="Arial Narrow" panose="020B0606020202030204" pitchFamily="34" charset="0"/>
            </a:endParaRPr>
          </a:p>
        </p:txBody>
      </p:sp>
      <p:sp>
        <p:nvSpPr>
          <p:cNvPr id="6146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FontTx/>
            </a:pPr>
            <a:fld id="{BB962C8B-B14F-4D97-AF65-F5344CB8AC3E}" type="datetime1">
              <a:rPr lang="en-US" altLang="en-US" sz="1200" b="1" i="1" dirty="0">
                <a:latin typeface="Arial Narrow" panose="020B0606020202030204" pitchFamily="34" charset="0"/>
              </a:rPr>
            </a:fld>
            <a:endParaRPr lang="en-US" altLang="en-US" sz="1200" b="1" i="1" dirty="0">
              <a:latin typeface="Arial Narrow" panose="020B0606020202030204" pitchFamily="34" charset="0"/>
            </a:endParaRPr>
          </a:p>
        </p:txBody>
      </p:sp>
      <p:sp>
        <p:nvSpPr>
          <p:cNvPr id="6147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rgbClr val="0099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FontTx/>
            </a:pPr>
            <a:r>
              <a:rPr lang="en-US" altLang="zh-CN" sz="1200" b="1" i="1" dirty="0">
                <a:latin typeface="Arial Narrow" panose="020B0606020202030204" pitchFamily="34" charset="0"/>
              </a:rPr>
              <a:t>School of Computer Science, BUPT</a:t>
            </a:r>
            <a:endParaRPr lang="en-US" altLang="en-US" sz="1200" b="1" i="1" dirty="0">
              <a:latin typeface="Arial Narrow" panose="020B0606020202030204" pitchFamily="34" charset="0"/>
            </a:endParaRPr>
          </a:p>
        </p:txBody>
      </p:sp>
      <p:sp>
        <p:nvSpPr>
          <p:cNvPr id="6148" name="Rectangle 2"/>
          <p:cNvSpPr>
            <a:spLocks noGrp="1"/>
          </p:cNvSpPr>
          <p:nvPr>
            <p:ph type="title"/>
          </p:nvPr>
        </p:nvSpPr>
        <p:spPr>
          <a:xfrm>
            <a:off x="457200" y="-317"/>
            <a:ext cx="8229600" cy="11430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b="1" dirty="0">
                <a:solidFill>
                  <a:srgbClr val="800080"/>
                </a:solidFill>
                <a:latin typeface="Arial" panose="020B0604020202020204" pitchFamily="34" charset="0"/>
                <a:ea typeface="楷体_GB2312" pitchFamily="49" charset="-122"/>
              </a:rPr>
              <a:t>生成式的标准形式</a:t>
            </a:r>
            <a:endParaRPr lang="zh-CN" altLang="en-US" b="1" dirty="0">
              <a:solidFill>
                <a:srgbClr val="80008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6149" name="Rectangle 3"/>
          <p:cNvSpPr>
            <a:spLocks noGrp="1"/>
          </p:cNvSpPr>
          <p:nvPr>
            <p:ph idx="1"/>
          </p:nvPr>
        </p:nvSpPr>
        <p:spPr>
          <a:xfrm>
            <a:off x="0" y="1196975"/>
            <a:ext cx="9220835" cy="4876800"/>
          </a:xfrm>
        </p:spPr>
        <p:txBody>
          <a:bodyPr vert="horz" wrap="square" lIns="91440" tIns="45720" rIns="91440" bIns="45720" anchor="t" anchorCtr="0"/>
          <a:p>
            <a:pPr marL="5080" indent="34925" eaLnBrk="1" hangingPunct="1"/>
            <a:r>
              <a:rPr lang="en-US" altLang="zh-CN" b="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800" b="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Chomsky</a:t>
            </a:r>
            <a:r>
              <a:rPr lang="zh-CN" altLang="en-US" sz="2800" b="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范式 (</a:t>
            </a:r>
            <a:r>
              <a:rPr lang="en-US" altLang="zh-CN" sz="2800" b="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CNF - Chomsky Normal Form)</a:t>
            </a:r>
            <a:endParaRPr lang="en-US" altLang="zh-CN" sz="2800" b="0" dirty="0">
              <a:solidFill>
                <a:srgbClr val="333399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marL="5080" indent="34925" algn="just" eaLnBrk="1" hangingPunct="1">
              <a:buNone/>
            </a:pPr>
            <a:r>
              <a:rPr lang="zh-CN" altLang="en-US" sz="2800" b="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生成式形式为</a:t>
            </a:r>
            <a:r>
              <a:rPr lang="en-US" altLang="zh-CN" sz="2800" b="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A→BC,  A→a,  A, B, C∈N ,  a∈T</a:t>
            </a:r>
            <a:endParaRPr lang="en-US" altLang="zh-CN" sz="2800" b="0" dirty="0">
              <a:solidFill>
                <a:srgbClr val="333399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marL="462280" indent="-457200" algn="just" eaLnBrk="1" hangingPunct="1">
              <a:buFont typeface="Wingdings" panose="05000000000000000000" charset="0"/>
              <a:buChar char="l"/>
            </a:pPr>
            <a:r>
              <a:rPr lang="en-US" altLang="zh-CN" sz="2800" b="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Greibach</a:t>
            </a:r>
            <a:r>
              <a:rPr lang="zh-CN" altLang="en-US" sz="2800" b="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范式 (</a:t>
            </a:r>
            <a:r>
              <a:rPr lang="en-US" altLang="zh-CN" sz="2800" b="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GNF)</a:t>
            </a:r>
            <a:endParaRPr lang="en-US" altLang="zh-CN" sz="2800" b="0" dirty="0">
              <a:solidFill>
                <a:srgbClr val="333399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marL="5080" indent="34925" algn="just" eaLnBrk="1" hangingPunct="1">
              <a:buNone/>
            </a:pPr>
            <a:r>
              <a:rPr lang="zh-CN" altLang="en-US" sz="2800" b="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生成式形式为</a:t>
            </a:r>
            <a:r>
              <a:rPr lang="en-US" altLang="zh-CN" sz="2800" b="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A→aβ,  a∈T ,  β∈N*  </a:t>
            </a:r>
            <a:endParaRPr lang="en-US" altLang="zh-CN" sz="2800" b="0" dirty="0">
              <a:solidFill>
                <a:srgbClr val="333399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marL="5080" indent="34925" algn="just" eaLnBrk="1" hangingPunct="1">
              <a:buNone/>
            </a:pPr>
            <a:r>
              <a:rPr lang="zh-CN" altLang="en-US" sz="2800" b="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意义: 对每个2型语言都可找到一个文法使产生式的右端都以终结符开始 </a:t>
            </a:r>
            <a:endParaRPr lang="zh-CN" altLang="en-US" sz="2800" b="0" dirty="0">
              <a:solidFill>
                <a:srgbClr val="333399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marL="5080" indent="34925" algn="just" eaLnBrk="1" hangingPunct="1">
              <a:buNone/>
            </a:pPr>
            <a:r>
              <a:rPr lang="zh-CN" altLang="en-US" sz="2800" b="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中心思想:</a:t>
            </a:r>
            <a:r>
              <a:rPr lang="zh-CN" altLang="en-US" sz="2800" b="1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消除左递归</a:t>
            </a:r>
            <a:r>
              <a:rPr lang="zh-CN" altLang="en-US" sz="2800" b="0" dirty="0">
                <a:solidFill>
                  <a:srgbClr val="333399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.</a:t>
            </a:r>
            <a:endParaRPr lang="zh-CN" altLang="en-US" sz="2800" b="0" dirty="0">
              <a:solidFill>
                <a:srgbClr val="333399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marL="5080" indent="34925" algn="just" eaLnBrk="1" hangingPunct="1">
              <a:buNone/>
            </a:pPr>
            <a:endParaRPr lang="zh-CN" altLang="en-US" sz="2800" b="0" dirty="0">
              <a:solidFill>
                <a:srgbClr val="333399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 vert="horz" wrap="square" lIns="91440" tIns="45720" rIns="91440" bIns="45720" anchor="ctr" anchorCtr="0"/>
          <a:p>
            <a:r>
              <a:rPr lang="en-US" altLang="zh-CN" sz="3200" dirty="0"/>
              <a:t>Ch4.9 </a:t>
            </a:r>
            <a:r>
              <a:rPr lang="zh-CN" altLang="en-US" sz="3200" dirty="0"/>
              <a:t>　典型例题解析</a:t>
            </a:r>
            <a:endParaRPr lang="zh-CN" altLang="en-US" sz="3200" dirty="0"/>
          </a:p>
        </p:txBody>
      </p:sp>
      <p:pic>
        <p:nvPicPr>
          <p:cNvPr id="7171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563" y="1052513"/>
            <a:ext cx="8391525" cy="1104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2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2230438"/>
            <a:ext cx="5027613" cy="22653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3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2260600"/>
            <a:ext cx="3887788" cy="2784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38" y="4481513"/>
            <a:ext cx="5843587" cy="2260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9" name="Rectangle 3"/>
          <p:cNvSpPr>
            <a:spLocks noGrp="1"/>
          </p:cNvSpPr>
          <p:nvPr>
            <p:ph idx="1"/>
          </p:nvPr>
        </p:nvSpPr>
        <p:spPr>
          <a:xfrm>
            <a:off x="215900" y="115888"/>
            <a:ext cx="8424863" cy="208915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  <a:buNone/>
            </a:pPr>
            <a:r>
              <a:rPr lang="zh-CN" altLang="en-US" sz="2800" dirty="0"/>
              <a:t>例题２</a:t>
            </a:r>
            <a:r>
              <a:rPr lang="en-US" altLang="zh-CN" sz="2800" dirty="0"/>
              <a:t>.</a:t>
            </a:r>
            <a:r>
              <a:rPr lang="zh-CN" altLang="en-US" sz="2800" dirty="0"/>
              <a:t>     设计下面语言的自动机：</a:t>
            </a:r>
            <a:endParaRPr lang="en-US" altLang="zh-CN" sz="2800" dirty="0"/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dirty="0"/>
              <a:t>                                   </a:t>
            </a:r>
            <a:r>
              <a:rPr lang="en-US" altLang="zh-CN" sz="2400" dirty="0"/>
              <a:t>L = {a</a:t>
            </a:r>
            <a:r>
              <a:rPr lang="en-US" altLang="zh-CN" sz="2400" baseline="30000" dirty="0"/>
              <a:t>n</a:t>
            </a:r>
            <a:r>
              <a:rPr lang="en-US" altLang="zh-CN" sz="2400" dirty="0"/>
              <a:t>b</a:t>
            </a:r>
            <a:r>
              <a:rPr lang="en-US" altLang="zh-CN" sz="2400" baseline="30000" dirty="0"/>
              <a:t>m </a:t>
            </a:r>
            <a:r>
              <a:rPr lang="en-US" altLang="zh-CN" sz="2400" dirty="0"/>
              <a:t> |  0</a:t>
            </a:r>
            <a:r>
              <a:rPr lang="en-US" altLang="zh-CN" sz="2400" b="1" dirty="0">
                <a:solidFill>
                  <a:srgbClr val="FF0000"/>
                </a:solidFill>
                <a:sym typeface="Euclid Symbol" panose="05050102010706020507" pitchFamily="18" charset="2"/>
              </a:rPr>
              <a:t></a:t>
            </a:r>
            <a:r>
              <a:rPr lang="en-US" altLang="zh-CN" sz="2400" dirty="0"/>
              <a:t>n ≤ m ≤ 3n}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800" dirty="0"/>
              <a:t> </a:t>
            </a:r>
            <a:r>
              <a:rPr lang="zh-CN" altLang="en-US" sz="2000" dirty="0"/>
              <a:t>直观上，可以用下面的方法来解决这一问题。</a:t>
            </a:r>
            <a:endParaRPr lang="en-US" altLang="zh-CN" sz="2000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）当读取一个</a:t>
            </a:r>
            <a:r>
              <a:rPr lang="en-US" altLang="zh-CN" sz="2000" dirty="0"/>
              <a:t>a</a:t>
            </a:r>
            <a:r>
              <a:rPr lang="zh-CN" altLang="en-US" sz="2000" dirty="0"/>
              <a:t> 时，栈中压入一个</a:t>
            </a:r>
            <a:r>
              <a:rPr lang="en-US" altLang="zh-CN" sz="2000" dirty="0"/>
              <a:t>1</a:t>
            </a:r>
            <a:r>
              <a:rPr lang="zh-CN" altLang="en-US" sz="2000" dirty="0"/>
              <a:t>、或两个</a:t>
            </a:r>
            <a:r>
              <a:rPr lang="en-US" altLang="zh-CN" sz="2000" dirty="0"/>
              <a:t>1</a:t>
            </a:r>
            <a:r>
              <a:rPr lang="zh-CN" altLang="en-US" sz="2000" dirty="0"/>
              <a:t>、或三个</a:t>
            </a:r>
            <a:r>
              <a:rPr lang="en-US" altLang="zh-CN" sz="2000" dirty="0"/>
              <a:t>1</a:t>
            </a:r>
            <a:r>
              <a:rPr lang="zh-CN" altLang="en-US" sz="2000" dirty="0"/>
              <a:t>；</a:t>
            </a:r>
            <a:endParaRPr lang="zh-CN" altLang="en-US" sz="2000" dirty="0"/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）当读取一个</a:t>
            </a:r>
            <a:r>
              <a:rPr lang="en-US" altLang="zh-CN" sz="2000" dirty="0"/>
              <a:t>b</a:t>
            </a:r>
            <a:r>
              <a:rPr lang="zh-CN" altLang="en-US" sz="2000" dirty="0"/>
              <a:t> 时，栈中退掉一个</a:t>
            </a:r>
            <a:r>
              <a:rPr lang="en-US" altLang="zh-CN" sz="2000" dirty="0"/>
              <a:t>1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eaLnBrk="1" hangingPunct="1">
              <a:lnSpc>
                <a:spcPct val="80000"/>
              </a:lnSpc>
              <a:buNone/>
            </a:pPr>
            <a:endParaRPr lang="en-US" altLang="zh-CN" sz="1800" b="1" dirty="0"/>
          </a:p>
        </p:txBody>
      </p:sp>
      <p:pic>
        <p:nvPicPr>
          <p:cNvPr id="23" name="图片 22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2988" y="2205038"/>
            <a:ext cx="7416800" cy="2087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" name="文本框 21"/>
          <p:cNvSpPr txBox="1"/>
          <p:nvPr/>
        </p:nvSpPr>
        <p:spPr>
          <a:xfrm>
            <a:off x="395288" y="4478338"/>
            <a:ext cx="7812087" cy="830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确定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/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非确定？  该自动机接受 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aabbbbb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的格局序列为？    　　该语言的文法？</a:t>
            </a:r>
            <a:endParaRPr lang="en-US" altLang="zh-CN" sz="24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5516563"/>
            <a:ext cx="8537575" cy="10271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84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106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137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388" y="981075"/>
            <a:ext cx="8394700" cy="3263900"/>
          </a:xfrm>
        </p:spPr>
        <p:txBody>
          <a:bodyPr vert="horz" wrap="square" lIns="91440" tIns="45720" rIns="91440" bIns="45720" anchor="t" anchorCtr="0"/>
          <a:p>
            <a:r>
              <a:rPr lang="zh-CN" altLang="en-US" sz="2800" dirty="0"/>
              <a:t>设文法</a:t>
            </a:r>
            <a:r>
              <a:rPr lang="en-US" altLang="zh-CN" sz="2800" dirty="0"/>
              <a:t>G</a:t>
            </a:r>
            <a:r>
              <a:rPr lang="zh-CN" altLang="en-US" sz="2800" dirty="0"/>
              <a:t>有如下的生成式</a:t>
            </a:r>
            <a:endParaRPr lang="zh-CN" altLang="en-US" sz="2800" dirty="0"/>
          </a:p>
          <a:p>
            <a:endParaRPr lang="zh-CN" altLang="en-US" dirty="0"/>
          </a:p>
          <a:p>
            <a:r>
              <a:rPr lang="zh-CN" altLang="en-US" sz="2800" dirty="0"/>
              <a:t>设计不确定的</a:t>
            </a:r>
            <a:r>
              <a:rPr lang="en-US" altLang="zh-CN" sz="2800" dirty="0"/>
              <a:t>PDA</a:t>
            </a:r>
            <a:r>
              <a:rPr lang="zh-CN" altLang="en-US" sz="2800" dirty="0"/>
              <a:t> </a:t>
            </a:r>
            <a:r>
              <a:rPr lang="en-US" altLang="zh-CN" sz="2800" dirty="0"/>
              <a:t>M</a:t>
            </a:r>
            <a:r>
              <a:rPr lang="zh-CN" altLang="en-US" sz="2800" dirty="0"/>
              <a:t>接受上面文法产生的语言，并采用格局方式写出句子</a:t>
            </a:r>
            <a:r>
              <a:rPr lang="en-US" altLang="zh-CN" sz="2800" dirty="0"/>
              <a:t>ooo</a:t>
            </a:r>
            <a:r>
              <a:rPr lang="zh-CN" altLang="en-US" sz="2800" dirty="0"/>
              <a:t>接受的过程。</a:t>
            </a:r>
            <a:endParaRPr lang="zh-CN" altLang="en-US" sz="2800" dirty="0"/>
          </a:p>
        </p:txBody>
      </p:sp>
      <p:pic>
        <p:nvPicPr>
          <p:cNvPr id="10243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3638" y="855663"/>
            <a:ext cx="2459037" cy="12049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8" y="4975225"/>
            <a:ext cx="6408737" cy="1406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5" name="标题 1"/>
          <p:cNvSpPr txBox="1"/>
          <p:nvPr/>
        </p:nvSpPr>
        <p:spPr>
          <a:xfrm>
            <a:off x="0" y="101600"/>
            <a:ext cx="1820863" cy="7048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/>
            <a:r>
              <a:rPr lang="zh-CN" altLang="en-US" sz="3200" dirty="0">
                <a:solidFill>
                  <a:schemeClr val="tx2"/>
                </a:solidFill>
                <a:latin typeface="Arial" panose="020B0604020202020204" pitchFamily="34" charset="0"/>
              </a:rPr>
              <a:t>例题</a:t>
            </a:r>
            <a:r>
              <a:rPr lang="en-US" altLang="zh-CN" sz="3200" dirty="0">
                <a:solidFill>
                  <a:schemeClr val="tx2"/>
                </a:solidFill>
                <a:latin typeface="Arial" panose="020B0604020202020204" pitchFamily="34" charset="0"/>
              </a:rPr>
              <a:t>3</a:t>
            </a:r>
            <a:r>
              <a:rPr lang="zh-CN" altLang="en-US" sz="3200" dirty="0">
                <a:solidFill>
                  <a:schemeClr val="tx2"/>
                </a:solidFill>
                <a:latin typeface="Arial" panose="020B0604020202020204" pitchFamily="34" charset="0"/>
              </a:rPr>
              <a:t>　　</a:t>
            </a:r>
            <a:endParaRPr lang="zh-CN" altLang="en-US" sz="32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627313" y="3284538"/>
            <a:ext cx="2586037" cy="1219200"/>
            <a:chOff x="2028234" y="3198715"/>
            <a:chExt cx="2586132" cy="1219048"/>
          </a:xfrm>
        </p:grpSpPr>
        <p:grpSp>
          <p:nvGrpSpPr>
            <p:cNvPr id="10247" name="组合 12"/>
            <p:cNvGrpSpPr/>
            <p:nvPr/>
          </p:nvGrpSpPr>
          <p:grpSpPr>
            <a:xfrm>
              <a:off x="2028234" y="3198715"/>
              <a:ext cx="2586132" cy="1219048"/>
              <a:chOff x="5796136" y="3134121"/>
              <a:chExt cx="2586132" cy="1219048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6347018" y="3429359"/>
                <a:ext cx="673125" cy="81428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cxnSp>
            <p:nvCxnSpPr>
              <p:cNvPr id="9" name="直接箭头连接符 8"/>
              <p:cNvCxnSpPr>
                <a:endCxn id="2" idx="2"/>
              </p:cNvCxnSpPr>
              <p:nvPr/>
            </p:nvCxnSpPr>
            <p:spPr>
              <a:xfrm>
                <a:off x="5796136" y="3837295"/>
                <a:ext cx="550882" cy="0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弧形 10"/>
              <p:cNvSpPr/>
              <p:nvPr/>
            </p:nvSpPr>
            <p:spPr>
              <a:xfrm>
                <a:off x="6904252" y="3284914"/>
                <a:ext cx="528656" cy="958730"/>
              </a:xfrm>
              <a:prstGeom prst="arc">
                <a:avLst>
                  <a:gd name="adj1" fmla="val 13427723"/>
                  <a:gd name="adj2" fmla="val 7523189"/>
                </a:avLst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pic>
            <p:nvPicPr>
              <p:cNvPr id="10252" name="图片 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67982" y="3134121"/>
                <a:ext cx="914286" cy="1219048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sp>
          <p:nvSpPr>
            <p:cNvPr id="10248" name="文本框 4"/>
            <p:cNvSpPr txBox="1"/>
            <p:nvPr/>
          </p:nvSpPr>
          <p:spPr>
            <a:xfrm>
              <a:off x="2656388" y="3493594"/>
              <a:ext cx="388017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3600" dirty="0">
                  <a:latin typeface="Arial" panose="020B0604020202020204" pitchFamily="34" charset="0"/>
                </a:rPr>
                <a:t>q</a:t>
              </a:r>
              <a:endParaRPr lang="zh-CN" altLang="en-US" sz="3600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3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7128,&quot;width&quot;:10093}"/>
</p:tagLst>
</file>

<file path=ppt/tags/tag2.xml><?xml version="1.0" encoding="utf-8"?>
<p:tagLst xmlns:p="http://schemas.openxmlformats.org/presentationml/2006/main">
  <p:tag name="KSO_WPP_MARK_KEY" val="2bdc271b-84a6-4275-9817-fae2242b7236"/>
  <p:tag name="COMMONDATA" val="eyJoZGlkIjoiYjZhMmY1NGQwZjE0MWY4MTkzZjM4YzBiNDA1ZmM3ZDE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1314</Words>
  <Application>WPS 演示</Application>
  <PresentationFormat>全屏显示(4:3)</PresentationFormat>
  <Paragraphs>119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Symbol</vt:lpstr>
      <vt:lpstr>Times New Roman</vt:lpstr>
      <vt:lpstr>Euclid Symbol</vt:lpstr>
      <vt:lpstr>Arial Narrow</vt:lpstr>
      <vt:lpstr>楷体_GB2312</vt:lpstr>
      <vt:lpstr>新宋体</vt:lpstr>
      <vt:lpstr>Wingdings</vt:lpstr>
      <vt:lpstr>微软雅黑</vt:lpstr>
      <vt:lpstr>Arial Unicode MS</vt:lpstr>
      <vt:lpstr>默认设计模板</vt:lpstr>
      <vt:lpstr>PowerPoint 演示文稿</vt:lpstr>
      <vt:lpstr>PowerPoint 演示文稿</vt:lpstr>
      <vt:lpstr>PowerPoint 演示文稿</vt:lpstr>
      <vt:lpstr>PowerPoint 演示文稿</vt:lpstr>
      <vt:lpstr> 上下文无关文法的变换 </vt:lpstr>
      <vt:lpstr>生成式的标准形式</vt:lpstr>
      <vt:lpstr>Ch4.9 　典型例题解析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bupt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杨娟</cp:lastModifiedBy>
  <cp:revision>66</cp:revision>
  <dcterms:created xsi:type="dcterms:W3CDTF">2007-01-07T16:01:00Z</dcterms:created>
  <dcterms:modified xsi:type="dcterms:W3CDTF">2024-05-26T14:52:54Z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B36D4BA70EDC465A8BDD73B83E1EE2BF</vt:lpwstr>
  </property>
  <property fmtid="{D5CDD505-2E9C-101B-9397-08002B2CF9AE}" pid="3" name="KSOProductBuildVer">
    <vt:lpwstr>2052-11.1.0.15319</vt:lpwstr>
  </property>
</Properties>
</file>