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351" r:id="rId3"/>
    <p:sldId id="352" r:id="rId5"/>
    <p:sldId id="360" r:id="rId6"/>
    <p:sldId id="384" r:id="rId7"/>
    <p:sldId id="385" r:id="rId8"/>
    <p:sldId id="361" r:id="rId9"/>
    <p:sldId id="379" r:id="rId10"/>
    <p:sldId id="362" r:id="rId11"/>
    <p:sldId id="363" r:id="rId12"/>
    <p:sldId id="358" r:id="rId13"/>
    <p:sldId id="382" r:id="rId14"/>
    <p:sldId id="365" r:id="rId15"/>
    <p:sldId id="353" r:id="rId16"/>
    <p:sldId id="366" r:id="rId17"/>
    <p:sldId id="377" r:id="rId18"/>
    <p:sldId id="380" r:id="rId19"/>
    <p:sldId id="367" r:id="rId20"/>
    <p:sldId id="368" r:id="rId21"/>
    <p:sldId id="369" r:id="rId22"/>
    <p:sldId id="370" r:id="rId23"/>
    <p:sldId id="371" r:id="rId24"/>
    <p:sldId id="372" r:id="rId25"/>
    <p:sldId id="373" r:id="rId26"/>
    <p:sldId id="374" r:id="rId27"/>
    <p:sldId id="375" r:id="rId28"/>
    <p:sldId id="378" r:id="rId29"/>
    <p:sldId id="376" r:id="rId30"/>
    <p:sldId id="383" r:id="rId31"/>
  </p:sldIdLst>
  <p:sldSz cx="9144000" cy="6858000" type="screen4x3"/>
  <p:notesSz cx="6724650" cy="9774555"/>
  <p:custDataLst>
    <p:tags r:id="rId36"/>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9999"/>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3300"/>
    <a:srgbClr val="990099"/>
    <a:srgbClr val="3366CC"/>
    <a:srgbClr val="FF6600"/>
    <a:srgbClr val="003399"/>
    <a:srgbClr val="336699"/>
    <a:srgbClr val="00808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329"/>
  </p:normalViewPr>
  <p:slideViewPr>
    <p:cSldViewPr showGuides="1">
      <p:cViewPr varScale="1">
        <p:scale>
          <a:sx n="78" d="100"/>
          <a:sy n="78" d="100"/>
        </p:scale>
        <p:origin x="1170" y="36"/>
      </p:cViewPr>
      <p:guideLst>
        <p:guide orient="horz" pos="215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Grp="1" noChangeArrowheads="1"/>
          </p:cNvSpPr>
          <p:nvPr>
            <p:ph type="hdr" sz="quarter"/>
          </p:nvPr>
        </p:nvSpPr>
        <p:spPr bwMode="auto">
          <a:xfrm>
            <a:off x="0" y="0"/>
            <a:ext cx="2914650" cy="490538"/>
          </a:xfrm>
          <a:prstGeom prst="rect">
            <a:avLst/>
          </a:prstGeom>
          <a:noFill/>
          <a:ln w="9525">
            <a:noFill/>
            <a:miter lim="800000"/>
          </a:ln>
          <a:effectLst/>
        </p:spPr>
        <p:txBody>
          <a:bodyPr vert="horz" wrap="square" lIns="90198" tIns="45099" rIns="90198" bIns="45099" numCol="1" anchor="t" anchorCtr="0" compatLnSpc="1"/>
          <a:lstStyle>
            <a:lvl1pPr algn="l" defTabSz="903605" eaLnBrk="1" hangingPunct="1">
              <a:spcBef>
                <a:spcPct val="0"/>
              </a:spcBef>
              <a:buClrTx/>
              <a:buSzTx/>
              <a:buFontTx/>
              <a:buNone/>
              <a:defRPr kumimoji="0" sz="1200" noProof="1">
                <a:solidFill>
                  <a:schemeClr val="tx1"/>
                </a:solidFill>
              </a:defRPr>
            </a:lvl1pPr>
          </a:lstStyle>
          <a:p>
            <a:pPr marL="0" marR="0" lvl="0" indent="0" algn="l" defTabSz="90360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1" name="Rectangle 3"/>
          <p:cNvSpPr>
            <a:spLocks noGrp="1" noChangeArrowheads="1"/>
          </p:cNvSpPr>
          <p:nvPr>
            <p:ph type="dt" sz="quarter" idx="1"/>
          </p:nvPr>
        </p:nvSpPr>
        <p:spPr bwMode="auto">
          <a:xfrm>
            <a:off x="3810000" y="0"/>
            <a:ext cx="2914650" cy="490538"/>
          </a:xfrm>
          <a:prstGeom prst="rect">
            <a:avLst/>
          </a:prstGeom>
          <a:noFill/>
          <a:ln w="9525">
            <a:noFill/>
            <a:miter lim="800000"/>
          </a:ln>
          <a:effectLst/>
        </p:spPr>
        <p:txBody>
          <a:bodyPr vert="horz" wrap="square" lIns="90198" tIns="45099" rIns="90198" bIns="45099" numCol="1" anchor="t" anchorCtr="0" compatLnSpc="1"/>
          <a:lstStyle>
            <a:lvl1pPr algn="r" defTabSz="903605" eaLnBrk="1" hangingPunct="1">
              <a:spcBef>
                <a:spcPct val="0"/>
              </a:spcBef>
              <a:buClrTx/>
              <a:buSzTx/>
              <a:buFontTx/>
              <a:buNone/>
              <a:defRPr kumimoji="0" sz="1200" noProof="1">
                <a:solidFill>
                  <a:schemeClr val="tx1"/>
                </a:solidFill>
              </a:defRPr>
            </a:lvl1pPr>
          </a:lstStyle>
          <a:p>
            <a:pPr marL="0" marR="0" lvl="0" indent="0" algn="r" defTabSz="90360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2" name="Rectangle 4"/>
          <p:cNvSpPr>
            <a:spLocks noGrp="1" noChangeArrowheads="1"/>
          </p:cNvSpPr>
          <p:nvPr>
            <p:ph type="ftr" sz="quarter" idx="2"/>
          </p:nvPr>
        </p:nvSpPr>
        <p:spPr bwMode="auto">
          <a:xfrm>
            <a:off x="0" y="9283700"/>
            <a:ext cx="2914650" cy="490538"/>
          </a:xfrm>
          <a:prstGeom prst="rect">
            <a:avLst/>
          </a:prstGeom>
          <a:noFill/>
          <a:ln w="9525">
            <a:noFill/>
            <a:miter lim="800000"/>
          </a:ln>
          <a:effectLst/>
        </p:spPr>
        <p:txBody>
          <a:bodyPr vert="horz" wrap="square" lIns="90198" tIns="45099" rIns="90198" bIns="45099" numCol="1" anchor="b" anchorCtr="0" compatLnSpc="1"/>
          <a:lstStyle>
            <a:lvl1pPr algn="l" defTabSz="903605" eaLnBrk="1" hangingPunct="1">
              <a:spcBef>
                <a:spcPct val="0"/>
              </a:spcBef>
              <a:buClrTx/>
              <a:buSzTx/>
              <a:buFontTx/>
              <a:buNone/>
              <a:defRPr kumimoji="0" sz="1200" noProof="1">
                <a:solidFill>
                  <a:schemeClr val="tx1"/>
                </a:solidFill>
              </a:defRPr>
            </a:lvl1pPr>
          </a:lstStyle>
          <a:p>
            <a:pPr marL="0" marR="0" lvl="0" indent="0" algn="l" defTabSz="903605"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3" name="Rectangle 5"/>
          <p:cNvSpPr>
            <a:spLocks noGrp="1" noChangeArrowheads="1"/>
          </p:cNvSpPr>
          <p:nvPr>
            <p:ph type="sldNum" sz="quarter" idx="3"/>
          </p:nvPr>
        </p:nvSpPr>
        <p:spPr bwMode="auto">
          <a:xfrm>
            <a:off x="3810000" y="9283700"/>
            <a:ext cx="2914650" cy="490538"/>
          </a:xfrm>
          <a:prstGeom prst="rect">
            <a:avLst/>
          </a:prstGeom>
          <a:noFill/>
          <a:ln w="9525">
            <a:noFill/>
            <a:miter lim="800000"/>
          </a:ln>
          <a:effectLst/>
        </p:spPr>
        <p:txBody>
          <a:bodyPr vert="horz" wrap="square" lIns="90198" tIns="45099" rIns="90198" bIns="45099" numCol="1" anchor="b" anchorCtr="0" compatLnSpc="1"/>
          <a:lstStyle>
            <a:lvl1pPr algn="r" defTabSz="903605" eaLnBrk="1" hangingPunct="1">
              <a:defRPr kumimoji="0" sz="1200" noProof="1">
                <a:solidFill>
                  <a:schemeClr val="tx1"/>
                </a:solidFill>
              </a:defRPr>
            </a:lvl1pPr>
          </a:lstStyle>
          <a:p>
            <a:pPr marL="0" marR="0" lvl="0" indent="0" algn="r" defTabSz="903605" rtl="0" eaLnBrk="1" fontAlgn="base" latinLnBrk="0" hangingPunct="1">
              <a:lnSpc>
                <a:spcPct val="100000"/>
              </a:lnSpc>
              <a:spcBef>
                <a:spcPct val="0"/>
              </a:spcBef>
              <a:spcAft>
                <a:spcPct val="0"/>
              </a:spcAft>
              <a:buClrTx/>
              <a:buSzTx/>
              <a:buFontTx/>
              <a:buNone/>
              <a:defRPr/>
            </a:pPr>
            <a:fld id="{34401414-E18B-477E-89E2-CBC49E199662}" type="slidenum">
              <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2914650" cy="490538"/>
          </a:xfrm>
          <a:prstGeom prst="rect">
            <a:avLst/>
          </a:prstGeom>
          <a:noFill/>
          <a:ln w="9525">
            <a:noFill/>
            <a:miter lim="800000"/>
          </a:ln>
          <a:effectLst/>
        </p:spPr>
        <p:txBody>
          <a:bodyPr vert="horz" wrap="square" lIns="90198" tIns="45099" rIns="90198" bIns="45099" numCol="1" anchor="t" anchorCtr="0" compatLnSpc="1"/>
          <a:lstStyle>
            <a:lvl1pPr algn="l" defTabSz="903605" eaLnBrk="1" hangingPunct="1">
              <a:spcBef>
                <a:spcPct val="0"/>
              </a:spcBef>
              <a:buClrTx/>
              <a:buSzTx/>
              <a:buFontTx/>
              <a:buNone/>
              <a:defRPr kumimoji="0" sz="1200" noProof="1">
                <a:solidFill>
                  <a:schemeClr val="tx1"/>
                </a:solidFill>
              </a:defRPr>
            </a:lvl1pPr>
          </a:lstStyle>
          <a:p>
            <a:pPr marL="0" marR="0" lvl="0" indent="0" algn="l" defTabSz="90360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3" name="Rectangle 3"/>
          <p:cNvSpPr>
            <a:spLocks noGrp="1" noChangeArrowheads="1"/>
          </p:cNvSpPr>
          <p:nvPr>
            <p:ph type="dt" idx="1"/>
          </p:nvPr>
        </p:nvSpPr>
        <p:spPr bwMode="auto">
          <a:xfrm>
            <a:off x="3810000" y="0"/>
            <a:ext cx="2914650" cy="490538"/>
          </a:xfrm>
          <a:prstGeom prst="rect">
            <a:avLst/>
          </a:prstGeom>
          <a:noFill/>
          <a:ln w="9525">
            <a:noFill/>
            <a:miter lim="800000"/>
          </a:ln>
          <a:effectLst/>
        </p:spPr>
        <p:txBody>
          <a:bodyPr vert="horz" wrap="square" lIns="90198" tIns="45099" rIns="90198" bIns="45099" numCol="1" anchor="t" anchorCtr="0" compatLnSpc="1"/>
          <a:lstStyle>
            <a:lvl1pPr algn="r" defTabSz="903605" eaLnBrk="1" hangingPunct="1">
              <a:spcBef>
                <a:spcPct val="0"/>
              </a:spcBef>
              <a:buClrTx/>
              <a:buSzTx/>
              <a:buFontTx/>
              <a:buNone/>
              <a:defRPr kumimoji="0" sz="1200" noProof="1">
                <a:solidFill>
                  <a:schemeClr val="tx1"/>
                </a:solidFill>
              </a:defRPr>
            </a:lvl1pPr>
          </a:lstStyle>
          <a:p>
            <a:pPr marL="0" marR="0" lvl="0" indent="0" algn="r" defTabSz="90360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919163" y="733425"/>
            <a:ext cx="4887912" cy="366553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4294967295"/>
          </p:nvPr>
        </p:nvSpPr>
        <p:spPr bwMode="auto">
          <a:xfrm>
            <a:off x="896938" y="4641850"/>
            <a:ext cx="4930775"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98" tIns="45099" rIns="90198" bIns="45099"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6" name="Rectangle 6"/>
          <p:cNvSpPr>
            <a:spLocks noGrp="1" noChangeArrowheads="1"/>
          </p:cNvSpPr>
          <p:nvPr>
            <p:ph type="ftr" sz="quarter" idx="4"/>
          </p:nvPr>
        </p:nvSpPr>
        <p:spPr bwMode="auto">
          <a:xfrm>
            <a:off x="0" y="9283700"/>
            <a:ext cx="2914650" cy="490538"/>
          </a:xfrm>
          <a:prstGeom prst="rect">
            <a:avLst/>
          </a:prstGeom>
          <a:noFill/>
          <a:ln w="9525">
            <a:noFill/>
            <a:miter lim="800000"/>
          </a:ln>
          <a:effectLst/>
        </p:spPr>
        <p:txBody>
          <a:bodyPr vert="horz" wrap="square" lIns="90198" tIns="45099" rIns="90198" bIns="45099" numCol="1" anchor="b" anchorCtr="0" compatLnSpc="1"/>
          <a:lstStyle>
            <a:lvl1pPr algn="l" defTabSz="903605" eaLnBrk="1" hangingPunct="1">
              <a:spcBef>
                <a:spcPct val="0"/>
              </a:spcBef>
              <a:buClrTx/>
              <a:buSzTx/>
              <a:buFontTx/>
              <a:buNone/>
              <a:defRPr kumimoji="0" sz="1200" noProof="1">
                <a:solidFill>
                  <a:schemeClr val="tx1"/>
                </a:solidFill>
              </a:defRPr>
            </a:lvl1pPr>
          </a:lstStyle>
          <a:p>
            <a:pPr marL="0" marR="0" lvl="0" indent="0" algn="l" defTabSz="903605"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7" name="Rectangle 7"/>
          <p:cNvSpPr>
            <a:spLocks noGrp="1" noChangeArrowheads="1"/>
          </p:cNvSpPr>
          <p:nvPr>
            <p:ph type="sldNum" sz="quarter" idx="5"/>
          </p:nvPr>
        </p:nvSpPr>
        <p:spPr bwMode="auto">
          <a:xfrm>
            <a:off x="3810000" y="9283700"/>
            <a:ext cx="2914650" cy="490538"/>
          </a:xfrm>
          <a:prstGeom prst="rect">
            <a:avLst/>
          </a:prstGeom>
          <a:noFill/>
          <a:ln w="9525">
            <a:noFill/>
            <a:miter lim="800000"/>
          </a:ln>
          <a:effectLst/>
        </p:spPr>
        <p:txBody>
          <a:bodyPr vert="horz" wrap="square" lIns="90198" tIns="45099" rIns="90198" bIns="45099" numCol="1" anchor="b" anchorCtr="0" compatLnSpc="1"/>
          <a:lstStyle>
            <a:lvl1pPr algn="r" defTabSz="903605" eaLnBrk="1" hangingPunct="1">
              <a:defRPr kumimoji="0" sz="1200" noProof="1">
                <a:solidFill>
                  <a:schemeClr val="tx1"/>
                </a:solidFill>
              </a:defRPr>
            </a:lvl1pPr>
          </a:lstStyle>
          <a:p>
            <a:pPr marL="0" marR="0" lvl="0" indent="0" algn="r" defTabSz="903605" rtl="0" eaLnBrk="1" fontAlgn="base" latinLnBrk="0" hangingPunct="1">
              <a:lnSpc>
                <a:spcPct val="100000"/>
              </a:lnSpc>
              <a:spcBef>
                <a:spcPct val="0"/>
              </a:spcBef>
              <a:spcAft>
                <a:spcPct val="0"/>
              </a:spcAft>
              <a:buClrTx/>
              <a:buSzTx/>
              <a:buFontTx/>
              <a:buNone/>
              <a:defRPr/>
            </a:pPr>
            <a:fld id="{80504138-A507-46D3-AEE0-632FDC81FE0F}" type="slidenum">
              <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10000" y="9283700"/>
            <a:ext cx="2914650" cy="490538"/>
          </a:xfrm>
          <a:prstGeom prst="rect">
            <a:avLst/>
          </a:prstGeom>
          <a:noFill/>
          <a:ln w="9525">
            <a:noFill/>
          </a:ln>
        </p:spPr>
        <p:txBody>
          <a:bodyPr lIns="90198" tIns="45099" rIns="90198" bIns="45099" anchor="b" anchorCtr="0"/>
          <a:p>
            <a:pPr lvl="0" algn="r" defTabSz="903605" eaLnBrk="1" hangingPunct="1"/>
            <a:fld id="{9A0DB2DC-4C9A-4742-B13C-FB6460FD3503}" type="slidenum">
              <a:rPr lang="en-US" altLang="en-US" sz="1200" dirty="0">
                <a:solidFill>
                  <a:schemeClr val="tx1"/>
                </a:solidFill>
              </a:rPr>
            </a:fld>
            <a:endParaRPr lang="en-US" altLang="en-US" sz="1200" dirty="0">
              <a:solidFill>
                <a:schemeClr val="tx1"/>
              </a:solidFill>
            </a:endParaRPr>
          </a:p>
        </p:txBody>
      </p:sp>
      <p:sp>
        <p:nvSpPr>
          <p:cNvPr id="5123" name="Rectangle 2"/>
          <p:cNvSpPr>
            <a:spLocks noGrp="1" noRot="1" noChangeAspect="1" noTextEdit="1"/>
          </p:cNvSpPr>
          <p:nvPr>
            <p:ph type="sldImg"/>
          </p:nvPr>
        </p:nvSpPr>
        <p:spPr/>
      </p:sp>
      <p:sp>
        <p:nvSpPr>
          <p:cNvPr id="5124" name="Rectangle 3"/>
          <p:cNvSpPr>
            <a:spLocks noGrp="1"/>
          </p:cNvSpPr>
          <p:nvPr>
            <p:ph type="body"/>
          </p:nvPr>
        </p:nvSpPr>
        <p:spPr/>
        <p:txBody>
          <a:bodyPr wrap="square" lIns="90198" tIns="45099" rIns="90198" bIns="45099" anchor="t" anchorCtr="0"/>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p:nvPr>
        </p:nvSpPr>
        <p:spPr/>
        <p:txBody>
          <a:bodyPr wrap="square" lIns="90198" tIns="45099" rIns="90198" bIns="45099" anchor="t" anchorCtr="0"/>
          <a:p>
            <a:pPr lvl="0"/>
            <a:r>
              <a:rPr lang="zh-CN" altLang="en-US" dirty="0">
                <a:solidFill>
                  <a:srgbClr val="3366CC"/>
                </a:solidFill>
              </a:rPr>
              <a:t>（</a:t>
            </a:r>
            <a:r>
              <a:rPr lang="en-US" altLang="zh-CN" dirty="0">
                <a:solidFill>
                  <a:srgbClr val="3366CC"/>
                </a:solidFill>
              </a:rPr>
              <a:t>2</a:t>
            </a:r>
            <a:r>
              <a:rPr lang="zh-CN" altLang="en-US" dirty="0">
                <a:solidFill>
                  <a:srgbClr val="3366CC"/>
                </a:solidFill>
              </a:rPr>
              <a:t>） </a:t>
            </a:r>
            <a:r>
              <a:rPr lang="en-US" altLang="zh-CN" dirty="0">
                <a:solidFill>
                  <a:srgbClr val="3366CC"/>
                </a:solidFill>
              </a:rPr>
              <a:t>S  </a:t>
            </a:r>
            <a:r>
              <a:rPr lang="zh-CN" altLang="en-US" dirty="0">
                <a:solidFill>
                  <a:srgbClr val="3366CC"/>
                </a:solidFill>
              </a:rPr>
              <a:t>代表</a:t>
            </a:r>
            <a:r>
              <a:rPr lang="en-US" altLang="zh-CN" dirty="0">
                <a:solidFill>
                  <a:srgbClr val="3366CC"/>
                </a:solidFill>
              </a:rPr>
              <a:t>a,b</a:t>
            </a:r>
            <a:r>
              <a:rPr lang="zh-CN" altLang="en-US" dirty="0">
                <a:solidFill>
                  <a:srgbClr val="3366CC"/>
                </a:solidFill>
              </a:rPr>
              <a:t>个数相等    （不含空）</a:t>
            </a:r>
            <a:endParaRPr lang="en-US" altLang="zh-CN" dirty="0"/>
          </a:p>
          <a:p>
            <a:pPr lvl="0"/>
            <a:r>
              <a:rPr lang="zh-CN" altLang="en-US" dirty="0"/>
              <a:t>         </a:t>
            </a:r>
            <a:r>
              <a:rPr lang="en-US" altLang="zh-CN" dirty="0"/>
              <a:t>B  </a:t>
            </a:r>
            <a:r>
              <a:rPr lang="zh-CN" altLang="en-US" dirty="0"/>
              <a:t>代表</a:t>
            </a:r>
            <a:r>
              <a:rPr lang="en-US" altLang="zh-CN" dirty="0"/>
              <a:t>b</a:t>
            </a:r>
            <a:r>
              <a:rPr lang="zh-CN" altLang="en-US" dirty="0"/>
              <a:t>比</a:t>
            </a:r>
            <a:r>
              <a:rPr lang="en-US" altLang="zh-CN" dirty="0"/>
              <a:t> a </a:t>
            </a:r>
            <a:r>
              <a:rPr lang="zh-CN" altLang="en-US" dirty="0"/>
              <a:t>多</a:t>
            </a:r>
            <a:r>
              <a:rPr lang="en-US" altLang="zh-CN" dirty="0"/>
              <a:t>1</a:t>
            </a:r>
            <a:r>
              <a:rPr lang="zh-CN" altLang="en-US" dirty="0"/>
              <a:t>个</a:t>
            </a:r>
            <a:endParaRPr lang="en-US" altLang="zh-CN" dirty="0"/>
          </a:p>
          <a:p>
            <a:pPr lvl="0"/>
            <a:r>
              <a:rPr lang="zh-CN" altLang="en-US" dirty="0"/>
              <a:t>         </a:t>
            </a:r>
            <a:r>
              <a:rPr lang="en-US" altLang="zh-CN" dirty="0"/>
              <a:t>A  </a:t>
            </a:r>
            <a:r>
              <a:rPr lang="zh-CN" altLang="en-US" dirty="0"/>
              <a:t>代表</a:t>
            </a:r>
            <a:r>
              <a:rPr lang="en-US" altLang="zh-CN" dirty="0"/>
              <a:t>a</a:t>
            </a:r>
            <a:r>
              <a:rPr lang="zh-CN" altLang="en-US" dirty="0"/>
              <a:t>比</a:t>
            </a:r>
            <a:r>
              <a:rPr lang="en-US" altLang="zh-CN" dirty="0"/>
              <a:t> b </a:t>
            </a:r>
            <a:r>
              <a:rPr lang="zh-CN" altLang="en-US" dirty="0"/>
              <a:t>多</a:t>
            </a:r>
            <a:r>
              <a:rPr lang="en-US" altLang="zh-CN" dirty="0"/>
              <a:t>1</a:t>
            </a:r>
            <a:r>
              <a:rPr lang="zh-CN" altLang="en-US" dirty="0"/>
              <a:t>个</a:t>
            </a:r>
            <a:endParaRPr lang="en-US" altLang="zh-CN" dirty="0"/>
          </a:p>
          <a:p>
            <a:pPr lvl="0"/>
            <a:endParaRPr lang="en-US" altLang="zh-CN" dirty="0"/>
          </a:p>
        </p:txBody>
      </p:sp>
      <p:sp>
        <p:nvSpPr>
          <p:cNvPr id="12292" name="灯片编号占位符 3"/>
          <p:cNvSpPr txBox="1">
            <a:spLocks noGrp="1"/>
          </p:cNvSpPr>
          <p:nvPr>
            <p:ph type="sldNum" sz="quarter"/>
          </p:nvPr>
        </p:nvSpPr>
        <p:spPr>
          <a:xfrm>
            <a:off x="3810000" y="9283700"/>
            <a:ext cx="2914650" cy="490538"/>
          </a:xfrm>
          <a:prstGeom prst="rect">
            <a:avLst/>
          </a:prstGeom>
          <a:noFill/>
          <a:ln w="9525">
            <a:noFill/>
          </a:ln>
        </p:spPr>
        <p:txBody>
          <a:bodyPr lIns="90198" tIns="45099" rIns="90198" bIns="45099" anchor="b" anchorCtr="0"/>
          <a:p>
            <a:pPr lvl="0" algn="r" defTabSz="903605" eaLnBrk="1" hangingPunct="1"/>
            <a:fld id="{9A0DB2DC-4C9A-4742-B13C-FB6460FD3503}" type="slidenum">
              <a:rPr lang="en-US" altLang="en-US" sz="1200" dirty="0">
                <a:solidFill>
                  <a:schemeClr val="tx1"/>
                </a:solidFill>
              </a:rPr>
            </a:fld>
            <a:endParaRPr lang="en-US" altLang="en-US" sz="120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10000" y="9283700"/>
            <a:ext cx="2914650" cy="490538"/>
          </a:xfrm>
          <a:prstGeom prst="rect">
            <a:avLst/>
          </a:prstGeom>
          <a:noFill/>
          <a:ln w="9525">
            <a:noFill/>
          </a:ln>
        </p:spPr>
        <p:txBody>
          <a:bodyPr lIns="90198" tIns="45099" rIns="90198" bIns="45099" anchor="b" anchorCtr="0"/>
          <a:p>
            <a:pPr lvl="0" algn="r" defTabSz="903605" eaLnBrk="1" hangingPunct="1"/>
            <a:fld id="{9A0DB2DC-4C9A-4742-B13C-FB6460FD3503}" type="slidenum">
              <a:rPr lang="en-US" altLang="en-US" sz="1200" dirty="0">
                <a:solidFill>
                  <a:schemeClr val="tx1"/>
                </a:solidFill>
              </a:rPr>
            </a:fld>
            <a:endParaRPr lang="en-US" altLang="en-US" sz="1200" dirty="0">
              <a:solidFill>
                <a:schemeClr val="tx1"/>
              </a:solidFill>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p:nvPr>
        </p:nvSpPr>
        <p:spPr>
          <a:xfrm>
            <a:off x="673100" y="4643438"/>
            <a:ext cx="5378450" cy="4397375"/>
          </a:xfrm>
        </p:spPr>
        <p:txBody>
          <a:bodyPr wrap="square" lIns="90198" tIns="45099" rIns="90198" bIns="45099" anchor="t"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p:nvPr>
        </p:nvSpPr>
        <p:spPr/>
        <p:txBody>
          <a:bodyPr wrap="square" lIns="90198" tIns="45099" rIns="90198" bIns="45099" anchor="t" anchorCtr="0"/>
          <a:p>
            <a:pPr lvl="0"/>
            <a:r>
              <a:rPr lang="en-US" altLang="zh-CN" dirty="0">
                <a:solidFill>
                  <a:srgbClr val="3366CC"/>
                </a:solidFill>
              </a:rPr>
              <a:t>(2)</a:t>
            </a:r>
            <a:r>
              <a:rPr lang="zh-CN" altLang="en-US" dirty="0">
                <a:solidFill>
                  <a:srgbClr val="3366CC"/>
                </a:solidFill>
              </a:rPr>
              <a:t> </a:t>
            </a:r>
            <a:r>
              <a:rPr lang="en-US" altLang="zh-CN" dirty="0">
                <a:solidFill>
                  <a:srgbClr val="3366CC"/>
                </a:solidFill>
              </a:rPr>
              <a:t>S→AB ,</a:t>
            </a:r>
            <a:r>
              <a:rPr lang="zh-CN" altLang="en-US" dirty="0">
                <a:solidFill>
                  <a:srgbClr val="3366CC"/>
                </a:solidFill>
              </a:rPr>
              <a:t> </a:t>
            </a:r>
            <a:r>
              <a:rPr lang="en-US" altLang="zh-CN" dirty="0">
                <a:solidFill>
                  <a:srgbClr val="3366CC"/>
                </a:solidFill>
              </a:rPr>
              <a:t>A→0A1</a:t>
            </a:r>
            <a:r>
              <a:rPr lang="zh-CN" altLang="en-US" dirty="0">
                <a:solidFill>
                  <a:srgbClr val="3366CC"/>
                </a:solidFill>
              </a:rPr>
              <a:t> </a:t>
            </a:r>
            <a:r>
              <a:rPr lang="en-US" altLang="zh-CN" dirty="0">
                <a:solidFill>
                  <a:srgbClr val="3366CC"/>
                </a:solidFill>
              </a:rPr>
              <a:t>|</a:t>
            </a:r>
            <a:r>
              <a:rPr lang="zh-CN" altLang="en-US" dirty="0">
                <a:solidFill>
                  <a:srgbClr val="3366CC"/>
                </a:solidFill>
              </a:rPr>
              <a:t> </a:t>
            </a:r>
            <a:r>
              <a:rPr lang="en-US" altLang="zh-CN" dirty="0">
                <a:solidFill>
                  <a:srgbClr val="3366CC"/>
                </a:solidFill>
              </a:rPr>
              <a:t>ɛ</a:t>
            </a:r>
            <a:r>
              <a:rPr lang="zh-CN" altLang="en-US" dirty="0">
                <a:solidFill>
                  <a:srgbClr val="3366CC"/>
                </a:solidFill>
              </a:rPr>
              <a:t>，</a:t>
            </a:r>
            <a:r>
              <a:rPr lang="en-US" altLang="zh-CN" dirty="0">
                <a:solidFill>
                  <a:srgbClr val="3366CC"/>
                </a:solidFill>
              </a:rPr>
              <a:t>B→ 1B0</a:t>
            </a:r>
            <a:r>
              <a:rPr lang="zh-CN" altLang="en-US" dirty="0">
                <a:solidFill>
                  <a:srgbClr val="3366CC"/>
                </a:solidFill>
              </a:rPr>
              <a:t> </a:t>
            </a:r>
            <a:r>
              <a:rPr lang="en-US" altLang="zh-CN" dirty="0">
                <a:solidFill>
                  <a:srgbClr val="3366CC"/>
                </a:solidFill>
              </a:rPr>
              <a:t>|</a:t>
            </a:r>
            <a:r>
              <a:rPr lang="zh-CN" altLang="en-US" dirty="0">
                <a:solidFill>
                  <a:srgbClr val="3366CC"/>
                </a:solidFill>
              </a:rPr>
              <a:t> </a:t>
            </a:r>
            <a:r>
              <a:rPr lang="en-US" altLang="zh-CN" dirty="0">
                <a:solidFill>
                  <a:srgbClr val="3366CC"/>
                </a:solidFill>
              </a:rPr>
              <a:t>ɛ</a:t>
            </a:r>
            <a:endParaRPr lang="en-US" altLang="zh-CN" dirty="0">
              <a:solidFill>
                <a:srgbClr val="3366CC"/>
              </a:solidFill>
            </a:endParaRPr>
          </a:p>
          <a:p>
            <a:pPr lvl="0"/>
            <a:endParaRPr lang="en-US" altLang="zh-CN" dirty="0"/>
          </a:p>
        </p:txBody>
      </p:sp>
      <p:sp>
        <p:nvSpPr>
          <p:cNvPr id="18436" name="灯片编号占位符 3"/>
          <p:cNvSpPr txBox="1">
            <a:spLocks noGrp="1"/>
          </p:cNvSpPr>
          <p:nvPr>
            <p:ph type="sldNum" sz="quarter"/>
          </p:nvPr>
        </p:nvSpPr>
        <p:spPr>
          <a:xfrm>
            <a:off x="3810000" y="9283700"/>
            <a:ext cx="2914650" cy="490538"/>
          </a:xfrm>
          <a:prstGeom prst="rect">
            <a:avLst/>
          </a:prstGeom>
          <a:noFill/>
          <a:ln w="9525">
            <a:noFill/>
          </a:ln>
        </p:spPr>
        <p:txBody>
          <a:bodyPr lIns="90198" tIns="45099" rIns="90198" bIns="45099" anchor="b" anchorCtr="0"/>
          <a:p>
            <a:pPr lvl="0" algn="r" defTabSz="903605" eaLnBrk="1" hangingPunct="1"/>
            <a:fld id="{9A0DB2DC-4C9A-4742-B13C-FB6460FD3503}" type="slidenum">
              <a:rPr lang="en-US" altLang="en-US" sz="1200" dirty="0">
                <a:solidFill>
                  <a:schemeClr val="tx1"/>
                </a:solidFill>
              </a:rPr>
            </a:fld>
            <a:endParaRPr lang="en-US" altLang="en-US" sz="120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5275" y="304800"/>
            <a:ext cx="2290763" cy="6553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228600" y="304800"/>
            <a:ext cx="6721475" cy="6553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228600" y="18288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114800" y="18288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9" name="页脚占位符 8"/>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2592" name="Rectangle 16"/>
          <p:cNvSpPr>
            <a:spLocks noGrp="1" noChangeArrowheads="1"/>
          </p:cNvSpPr>
          <p:nvPr>
            <p:ph type="sldNum" sz="quarter" idx="4"/>
          </p:nvPr>
        </p:nvSpPr>
        <p:spPr bwMode="auto">
          <a:xfrm>
            <a:off x="7620000" y="6400800"/>
            <a:ext cx="1524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b="1" i="1" noProof="1">
                <a:latin typeface="Arial Narrow" panose="020B0606020202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F5A8836-A0BA-4498-98DC-AC3F1F919ADA}" type="slidenum">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1027" name="Rectangle 2"/>
          <p:cNvSpPr>
            <a:spLocks noChangeArrowheads="1"/>
          </p:cNvSpPr>
          <p:nvPr/>
        </p:nvSpPr>
        <p:spPr bwMode="auto">
          <a:xfrm>
            <a:off x="457200" y="76200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3"/>
          <p:cNvSpPr>
            <a:spLocks noChangeArrowheads="1"/>
          </p:cNvSpPr>
          <p:nvPr/>
        </p:nvSpPr>
        <p:spPr bwMode="auto">
          <a:xfrm>
            <a:off x="762000" y="83820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4"/>
          <p:cNvSpPr>
            <a:spLocks noChangeArrowheads="1"/>
          </p:cNvSpPr>
          <p:nvPr/>
        </p:nvSpPr>
        <p:spPr bwMode="auto">
          <a:xfrm>
            <a:off x="533400" y="4572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5"/>
          <p:cNvSpPr>
            <a:spLocks noChangeArrowheads="1"/>
          </p:cNvSpPr>
          <p:nvPr/>
        </p:nvSpPr>
        <p:spPr bwMode="auto">
          <a:xfrm>
            <a:off x="304800" y="3810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6"/>
          <p:cNvSpPr>
            <a:spLocks noChangeArrowheads="1"/>
          </p:cNvSpPr>
          <p:nvPr/>
        </p:nvSpPr>
        <p:spPr bwMode="auto">
          <a:xfrm>
            <a:off x="0" y="685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7"/>
          <p:cNvSpPr>
            <a:spLocks noChangeArrowheads="1"/>
          </p:cNvSpPr>
          <p:nvPr/>
        </p:nvSpPr>
        <p:spPr bwMode="auto">
          <a:xfrm>
            <a:off x="914400" y="3810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8"/>
          <p:cNvSpPr>
            <a:spLocks noChangeArrowheads="1"/>
          </p:cNvSpPr>
          <p:nvPr/>
        </p:nvSpPr>
        <p:spPr bwMode="auto">
          <a:xfrm>
            <a:off x="609600" y="12192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rgbClr val="009999"/>
                </a:solidFill>
                <a:latin typeface="Times New Roman" panose="02020603050405020304" pitchFamily="18" charset="0"/>
                <a:ea typeface="宋体" panose="02010600030101010101" pitchFamily="2" charset="-122"/>
              </a:defRPr>
            </a:lvl1pPr>
            <a:lvl2pPr marL="742950" indent="-285750">
              <a:defRPr>
                <a:solidFill>
                  <a:srgbClr val="009999"/>
                </a:solidFill>
                <a:latin typeface="Times New Roman" panose="02020603050405020304" pitchFamily="18" charset="0"/>
                <a:ea typeface="宋体" panose="02010600030101010101" pitchFamily="2" charset="-122"/>
              </a:defRPr>
            </a:lvl2pPr>
            <a:lvl3pPr marL="1143000" indent="-228600">
              <a:defRPr>
                <a:solidFill>
                  <a:srgbClr val="009999"/>
                </a:solidFill>
                <a:latin typeface="Times New Roman" panose="02020603050405020304" pitchFamily="18" charset="0"/>
                <a:ea typeface="宋体" panose="02010600030101010101" pitchFamily="2" charset="-122"/>
              </a:defRPr>
            </a:lvl3pPr>
            <a:lvl4pPr marL="1600200" indent="-228600">
              <a:defRPr>
                <a:solidFill>
                  <a:srgbClr val="009999"/>
                </a:solidFill>
                <a:latin typeface="Times New Roman" panose="02020603050405020304" pitchFamily="18" charset="0"/>
                <a:ea typeface="宋体" panose="02010600030101010101" pitchFamily="2" charset="-122"/>
              </a:defRPr>
            </a:lvl4pPr>
            <a:lvl5pPr marL="2057400" indent="-228600">
              <a:defRPr>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rgbClr val="009999"/>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4" name="Rectangle 9"/>
          <p:cNvSpPr>
            <a:spLocks noGrp="1"/>
          </p:cNvSpPr>
          <p:nvPr>
            <p:ph type="title"/>
          </p:nvPr>
        </p:nvSpPr>
        <p:spPr>
          <a:xfrm>
            <a:off x="1143000" y="304800"/>
            <a:ext cx="7793038" cy="8382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5" name="Rectangle 10"/>
          <p:cNvSpPr>
            <a:spLocks noGrp="1"/>
          </p:cNvSpPr>
          <p:nvPr>
            <p:ph type="body"/>
          </p:nvPr>
        </p:nvSpPr>
        <p:spPr>
          <a:xfrm>
            <a:off x="-228600" y="1828800"/>
            <a:ext cx="8534400" cy="5029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2590" name="Rectangle 14"/>
          <p:cNvSpPr>
            <a:spLocks noGrp="1" noChangeArrowheads="1"/>
          </p:cNvSpPr>
          <p:nvPr>
            <p:ph type="dt" sz="half" idx="2"/>
          </p:nvPr>
        </p:nvSpPr>
        <p:spPr bwMode="auto">
          <a:xfrm>
            <a:off x="228600" y="6400800"/>
            <a:ext cx="1447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ClrTx/>
              <a:buSzTx/>
              <a:buFontTx/>
              <a:buNone/>
              <a:defRPr kumimoji="0" sz="1200" b="1" i="1" noProof="1">
                <a:latin typeface="Arial Narrow" panose="020B0606020202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406B0B-1A91-41BA-AB5A-2ACDCCA05837}" type="datetime1">
              <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zh-CN"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152591" name="Rectangle 15"/>
          <p:cNvSpPr>
            <a:spLocks noGrp="1" noChangeArrowheads="1"/>
          </p:cNvSpPr>
          <p:nvPr>
            <p:ph type="ftr" sz="quarter" idx="3"/>
          </p:nvPr>
        </p:nvSpPr>
        <p:spPr bwMode="auto">
          <a:xfrm>
            <a:off x="1447800" y="6400800"/>
            <a:ext cx="640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lnSpc>
                <a:spcPct val="110000"/>
              </a:lnSpc>
              <a:spcBef>
                <a:spcPct val="0"/>
              </a:spcBef>
              <a:buClrTx/>
              <a:buSzTx/>
              <a:buFontTx/>
              <a:buNone/>
              <a:defRPr sz="1200" b="1" i="1" noProof="1">
                <a:latin typeface="Arial Narrow" panose="020B0606020202030204" pitchFamily="34" charset="0"/>
              </a:defRPr>
            </a:lvl1pPr>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en-US" altLang="zh-CN"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BUPT</a:t>
            </a:r>
            <a:endParaRPr kumimoji="0" lang="zh-CN" altLang="en-US" sz="1200" b="1" i="1" u="none" strike="noStrike" kern="1200" cap="none" spc="0" normalizeH="0" baseline="0" noProof="1">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Copperplate Gothic Light" panose="020E0507020206020404" pitchFamily="34" charset="0"/>
          <a:ea typeface="宋体" panose="02010600030101010101" pitchFamily="2" charset="-122"/>
        </a:defRPr>
      </a:lvl2pPr>
      <a:lvl3pPr algn="l" rtl="0" eaLnBrk="0" fontAlgn="base" hangingPunct="0">
        <a:spcBef>
          <a:spcPct val="0"/>
        </a:spcBef>
        <a:spcAft>
          <a:spcPct val="0"/>
        </a:spcAft>
        <a:defRPr sz="3600">
          <a:solidFill>
            <a:schemeClr val="tx2"/>
          </a:solidFill>
          <a:latin typeface="Copperplate Gothic Light" panose="020E0507020206020404" pitchFamily="34" charset="0"/>
          <a:ea typeface="宋体" panose="02010600030101010101" pitchFamily="2" charset="-122"/>
        </a:defRPr>
      </a:lvl3pPr>
      <a:lvl4pPr algn="l" rtl="0" eaLnBrk="0" fontAlgn="base" hangingPunct="0">
        <a:spcBef>
          <a:spcPct val="0"/>
        </a:spcBef>
        <a:spcAft>
          <a:spcPct val="0"/>
        </a:spcAft>
        <a:defRPr sz="3600">
          <a:solidFill>
            <a:schemeClr val="tx2"/>
          </a:solidFill>
          <a:latin typeface="Copperplate Gothic Light" panose="020E0507020206020404" pitchFamily="34" charset="0"/>
          <a:ea typeface="宋体" panose="02010600030101010101" pitchFamily="2" charset="-122"/>
        </a:defRPr>
      </a:lvl4pPr>
      <a:lvl5pPr algn="l" rtl="0" eaLnBrk="0" fontAlgn="base" hangingPunct="0">
        <a:spcBef>
          <a:spcPct val="0"/>
        </a:spcBef>
        <a:spcAft>
          <a:spcPct val="0"/>
        </a:spcAft>
        <a:defRPr sz="3600">
          <a:solidFill>
            <a:schemeClr val="tx2"/>
          </a:solidFill>
          <a:latin typeface="Copperplate Gothic Light" panose="020E0507020206020404" pitchFamily="34" charset="0"/>
          <a:ea typeface="宋体" panose="02010600030101010101" pitchFamily="2" charset="-122"/>
        </a:defRPr>
      </a:lvl5pPr>
      <a:lvl6pPr marL="4572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6pPr>
      <a:lvl7pPr marL="9144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4099"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4100"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4101" name="Rectangle 3"/>
          <p:cNvSpPr>
            <a:spLocks noGrp="1"/>
          </p:cNvSpPr>
          <p:nvPr>
            <p:ph idx="1"/>
          </p:nvPr>
        </p:nvSpPr>
        <p:spPr>
          <a:xfrm>
            <a:off x="250825" y="1295400"/>
            <a:ext cx="8839200" cy="5562600"/>
          </a:xfrm>
        </p:spPr>
        <p:txBody>
          <a:bodyPr vert="horz" wrap="square" lIns="91440" tIns="45720" rIns="91440" bIns="45720" anchor="t" anchorCtr="0"/>
          <a:p>
            <a:pPr algn="just" eaLnBrk="1" hangingPunct="1"/>
            <a:endParaRPr lang="en-US" altLang="zh-CN" sz="3200" b="0" dirty="0">
              <a:solidFill>
                <a:schemeClr val="tx2"/>
              </a:solidFill>
            </a:endParaRPr>
          </a:p>
          <a:p>
            <a:pPr algn="just" eaLnBrk="1" hangingPunct="1"/>
            <a:r>
              <a:rPr lang="zh-CN" altLang="en-US" sz="3200" b="0" dirty="0">
                <a:solidFill>
                  <a:schemeClr val="tx2"/>
                </a:solidFill>
              </a:rPr>
              <a:t>第二章  语言及文法</a:t>
            </a:r>
            <a:endParaRPr lang="zh-CN" altLang="en-US" sz="3200" b="0" dirty="0">
              <a:solidFill>
                <a:schemeClr val="tx2"/>
              </a:solidFill>
            </a:endParaRPr>
          </a:p>
          <a:p>
            <a:pPr algn="just" eaLnBrk="1" hangingPunct="1"/>
            <a:endParaRPr lang="en-US" altLang="zh-CN" sz="3200" b="0" dirty="0">
              <a:solidFill>
                <a:schemeClr val="tx2"/>
              </a:solidFill>
            </a:endParaRPr>
          </a:p>
          <a:p>
            <a:pPr algn="just" eaLnBrk="1" hangingPunct="1"/>
            <a:r>
              <a:rPr lang="zh-CN" altLang="en-US" sz="3200" b="0" dirty="0">
                <a:solidFill>
                  <a:schemeClr val="tx2"/>
                </a:solidFill>
              </a:rPr>
              <a:t>第三章 有限自动机和右线性文法</a:t>
            </a:r>
            <a:endParaRPr lang="zh-CN" altLang="en-US" sz="3200" b="0" dirty="0">
              <a:solidFill>
                <a:schemeClr val="tx2"/>
              </a:solidFill>
            </a:endParaRPr>
          </a:p>
        </p:txBody>
      </p:sp>
      <p:sp>
        <p:nvSpPr>
          <p:cNvPr id="4102" name="Rectangle 4"/>
          <p:cNvSpPr>
            <a:spLocks noGrp="1"/>
          </p:cNvSpPr>
          <p:nvPr>
            <p:ph type="title"/>
          </p:nvPr>
        </p:nvSpPr>
        <p:spPr/>
        <p:txBody>
          <a:bodyPr vert="horz" wrap="square" lIns="91440" tIns="45720" rIns="91440" bIns="45720" anchor="b" anchorCtr="0"/>
          <a:p>
            <a:pPr eaLnBrk="1" hangingPunct="1"/>
            <a:r>
              <a:rPr lang="zh-CN" altLang="en-US" dirty="0"/>
              <a:t>复习课</a:t>
            </a:r>
            <a:endParaRPr lang="zh-CN" alt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1"/>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5363" name="日期占位符 2"/>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5364" name="页脚占位符 3"/>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1269" name="Rectangle 2"/>
          <p:cNvSpPr>
            <a:spLocks noChangeArrowheads="1"/>
          </p:cNvSpPr>
          <p:nvPr/>
        </p:nvSpPr>
        <p:spPr bwMode="auto">
          <a:xfrm>
            <a:off x="107950" y="1243013"/>
            <a:ext cx="86629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给出</a:t>
            </a:r>
            <a:r>
              <a:rPr kumimoji="1" lang="en-US" altLang="zh-CN" sz="3200" b="1" i="0"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T={a} </a:t>
            </a:r>
            <a:r>
              <a:rPr kumimoji="1" lang="zh-CN" altLang="en-US" sz="3200" b="1" i="0"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上能满足下列条件的语言的文法：</a:t>
            </a:r>
            <a:endParaRPr kumimoji="1" lang="zh-CN" altLang="en-US" sz="3200" b="1" i="0"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lphaLcParenBoth"/>
              <a:defRPr/>
            </a:pPr>
            <a:r>
              <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 L={w |  |w| mod 3 =0 }</a:t>
            </a: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lphaLcParenBoth"/>
              <a:defRPr/>
            </a:pP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lphaLcParenBoth"/>
              <a:defRPr/>
            </a:pP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lphaLcParenBoth"/>
              <a:defRPr/>
            </a:pPr>
            <a:r>
              <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 L={w |  |w| mod 3 &gt;0 }</a:t>
            </a: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lphaLcParenBoth"/>
              <a:defRPr/>
            </a:pP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(c)</a:t>
            </a:r>
            <a:r>
              <a:rPr kumimoji="1" lang="zh-CN" altLang="en-US"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 </a:t>
            </a:r>
            <a:r>
              <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L={w |  |w| mod 3 </a:t>
            </a:r>
            <a:r>
              <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rPr>
              <a:t>|w| mod 2  }</a:t>
            </a:r>
            <a:endParaRPr kumimoji="1" lang="en-US" altLang="zh-CN"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defRPr/>
            </a:pPr>
            <a:endParaRPr kumimoji="1" lang="zh-CN" altLang="en-US" sz="3200" b="1" i="1" u="none" strike="noStrike" kern="1200" cap="none" spc="0" normalizeH="0" baseline="0" noProof="1">
              <a:ln>
                <a:noFill/>
              </a:ln>
              <a:solidFill>
                <a:srgbClr val="333399"/>
              </a:solidFill>
              <a:effectLst/>
              <a:uLnTx/>
              <a:uFillTx/>
              <a:latin typeface="Arial" panose="020B0604020202020204" pitchFamily="34" charset="0"/>
              <a:ea typeface="宋体" panose="02010600030101010101" pitchFamily="2" charset="-122"/>
              <a:cs typeface="+mn-cs"/>
            </a:endParaRPr>
          </a:p>
        </p:txBody>
      </p:sp>
      <p:sp>
        <p:nvSpPr>
          <p:cNvPr id="15366" name="标题 1"/>
          <p:cNvSpPr txBox="1"/>
          <p:nvPr/>
        </p:nvSpPr>
        <p:spPr>
          <a:xfrm>
            <a:off x="1258888" y="620078"/>
            <a:ext cx="7505700" cy="838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zh-CN" altLang="zh-CN" sz="3600" b="0" dirty="0">
                <a:solidFill>
                  <a:schemeClr val="tx2"/>
                </a:solidFill>
                <a:latin typeface="Copperplate Gothic Light" panose="020E0507020206020404" pitchFamily="34" charset="0"/>
                <a:ea typeface="宋体" panose="02010600030101010101" pitchFamily="2" charset="-122"/>
              </a:rPr>
              <a:t>练习</a:t>
            </a:r>
            <a:r>
              <a:rPr lang="en-US" altLang="zh-CN" sz="3600" b="0" dirty="0">
                <a:solidFill>
                  <a:schemeClr val="tx2"/>
                </a:solidFill>
                <a:latin typeface="Copperplate Gothic Light" panose="020E0507020206020404" pitchFamily="34" charset="0"/>
                <a:ea typeface="宋体" panose="02010600030101010101" pitchFamily="2" charset="-122"/>
              </a:rPr>
              <a:t>5</a:t>
            </a:r>
            <a:endParaRPr lang="zh-CN" altLang="en-US" sz="3600" b="0" dirty="0">
              <a:solidFill>
                <a:schemeClr val="tx2"/>
              </a:solidFill>
              <a:latin typeface="Copperplate Gothic Light" panose="020E0507020206020404" pitchFamily="34" charset="0"/>
              <a:ea typeface="宋体" panose="02010600030101010101" pitchFamily="2" charset="-122"/>
            </a:endParaRPr>
          </a:p>
        </p:txBody>
      </p:sp>
      <p:sp>
        <p:nvSpPr>
          <p:cNvPr id="2" name="矩形 1"/>
          <p:cNvSpPr>
            <a:spLocks noRot="1" noChangeAspect="1" noMove="1" noResize="1" noEditPoints="1" noAdjustHandles="1" noChangeArrowheads="1" noChangeShapeType="1" noTextEdit="1"/>
          </p:cNvSpPr>
          <p:nvPr/>
        </p:nvSpPr>
        <p:spPr>
          <a:xfrm>
            <a:off x="755576" y="2348880"/>
            <a:ext cx="4924400" cy="461665"/>
          </a:xfrm>
          <a:prstGeom prst="rect">
            <a:avLst/>
          </a:prstGeom>
          <a:blipFill rotWithShape="0">
            <a:blip r:embed="rId1"/>
            <a:stretch>
              <a:fillRect l="-11" t="-3" r="11" b="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rPr>
              <a:t> </a:t>
            </a:r>
            <a:endPar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endParaRPr>
          </a:p>
        </p:txBody>
      </p:sp>
      <p:sp>
        <p:nvSpPr>
          <p:cNvPr id="8" name="矩形 7"/>
          <p:cNvSpPr>
            <a:spLocks noRot="1" noChangeAspect="1" noMove="1" noResize="1" noEditPoints="1" noAdjustHandles="1" noChangeArrowheads="1" noChangeShapeType="1" noTextEdit="1"/>
          </p:cNvSpPr>
          <p:nvPr/>
        </p:nvSpPr>
        <p:spPr>
          <a:xfrm>
            <a:off x="683568" y="3769469"/>
            <a:ext cx="8208465" cy="830997"/>
          </a:xfrm>
          <a:prstGeom prst="rect">
            <a:avLst/>
          </a:prstGeom>
          <a:blipFill rotWithShape="0">
            <a:blip r:embed="rId2"/>
            <a:stretch>
              <a:fillRect l="-4" t="-13" r="2" b="63"/>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rPr>
              <a:t> </a:t>
            </a:r>
            <a:endPar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endParaRPr>
          </a:p>
        </p:txBody>
      </p:sp>
      <p:sp>
        <p:nvSpPr>
          <p:cNvPr id="9" name="矩形 8"/>
          <p:cNvSpPr>
            <a:spLocks noRot="1" noChangeAspect="1" noMove="1" noResize="1" noEditPoints="1" noAdjustHandles="1" noChangeArrowheads="1" noChangeShapeType="1" noTextEdit="1"/>
          </p:cNvSpPr>
          <p:nvPr/>
        </p:nvSpPr>
        <p:spPr>
          <a:xfrm>
            <a:off x="565844" y="5329115"/>
            <a:ext cx="8578156" cy="830998"/>
          </a:xfrm>
          <a:prstGeom prst="rect">
            <a:avLst/>
          </a:prstGeom>
          <a:blipFill rotWithShape="0">
            <a:blip r:embed="rId3"/>
            <a:stretch>
              <a:fillRect l="-1" t="-24" b="74"/>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rPr>
              <a:t> </a:t>
            </a:r>
            <a:endPar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页脚占位符 4"/>
          <p:cNvSpPr txBox="1">
            <a:spLocks noGrp="1"/>
          </p:cNvSpPr>
          <p:nvPr>
            <p:ph type="ftr" sz="quarter" idx="12"/>
          </p:nvPr>
        </p:nvSpPr>
        <p:spPr>
          <a:xfrm>
            <a:off x="228600" y="6524625"/>
            <a:ext cx="3622675" cy="333375"/>
          </a:xfrm>
        </p:spPr>
        <p:txBody>
          <a:bodyPr anchor="b" anchorCtr="0"/>
          <a:p>
            <a:pPr marL="0" indent="0" algn="ctr" eaLnBrk="1" hangingPunct="1">
              <a:lnSpc>
                <a:spcPct val="110000"/>
              </a:lnSpc>
              <a:spcBef>
                <a:spcPct val="0"/>
              </a:spcBef>
              <a:buClrTx/>
              <a:buSzTx/>
              <a:buFontTx/>
              <a:buNone/>
            </a:pPr>
            <a:r>
              <a:rPr lang="en-US" altLang="zh-CN" sz="9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900" i="1" dirty="0">
              <a:solidFill>
                <a:srgbClr val="009999"/>
              </a:solidFill>
              <a:latin typeface="Arial Narrow" panose="020B0606020202030204" pitchFamily="34" charset="0"/>
              <a:ea typeface="宋体" panose="02010600030101010101" pitchFamily="2" charset="-122"/>
            </a:endParaRPr>
          </a:p>
        </p:txBody>
      </p:sp>
      <p:sp>
        <p:nvSpPr>
          <p:cNvPr id="37892" name="Rectangle 3"/>
          <p:cNvSpPr>
            <a:spLocks noGrp="1" noRot="1" noChangeAspect="1" noMove="1" noResize="1" noEditPoints="1" noAdjustHandles="1" noChangeArrowheads="1" noChangeShapeType="1" noTextEdit="1"/>
          </p:cNvSpPr>
          <p:nvPr>
            <p:ph idx="1"/>
          </p:nvPr>
        </p:nvSpPr>
        <p:spPr bwMode="auto">
          <a:xfrm>
            <a:off x="323528" y="1340767"/>
            <a:ext cx="8475157" cy="4915373"/>
          </a:xfrm>
          <a:blipFill rotWithShape="0">
            <a:blip r:embed="rId1"/>
            <a:stretch>
              <a:fillRect l="-4" t="-6" r="1" b="2"/>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1">
                <a:ln>
                  <a:noFill/>
                </a:ln>
                <a:noFill/>
                <a:effectLst/>
                <a:uLnTx/>
                <a:uFillTx/>
                <a:latin typeface="+mn-lt"/>
                <a:ea typeface="+mn-ea"/>
                <a:cs typeface="+mn-cs"/>
              </a:rPr>
              <a:t> </a:t>
            </a:r>
            <a:endParaRPr kumimoji="0" lang="zh-CN" altLang="en-US" sz="2800" b="1" i="0" u="none" strike="noStrike" kern="0" cap="none" spc="0" normalizeH="0" baseline="0" noProof="1">
              <a:ln>
                <a:noFill/>
              </a:ln>
              <a:noFill/>
              <a:effectLst/>
              <a:uLnTx/>
              <a:uFillTx/>
              <a:latin typeface="+mn-lt"/>
              <a:ea typeface="+mn-ea"/>
              <a:cs typeface="+mn-cs"/>
            </a:endParaRPr>
          </a:p>
        </p:txBody>
      </p:sp>
      <p:sp>
        <p:nvSpPr>
          <p:cNvPr id="17412" name="矩形 1"/>
          <p:cNvSpPr/>
          <p:nvPr/>
        </p:nvSpPr>
        <p:spPr>
          <a:xfrm>
            <a:off x="1187450" y="425450"/>
            <a:ext cx="1365250"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zh-CN" altLang="en-US" sz="3600" b="0" dirty="0">
                <a:solidFill>
                  <a:srgbClr val="3366CC"/>
                </a:solidFill>
                <a:latin typeface="Arial" panose="020B0604020202020204" pitchFamily="34" charset="0"/>
                <a:ea typeface="宋体" panose="02010600030101010101" pitchFamily="2" charset="-122"/>
              </a:rPr>
              <a:t>练习</a:t>
            </a:r>
            <a:r>
              <a:rPr lang="en-US" altLang="zh-CN" sz="3600" b="0" dirty="0">
                <a:solidFill>
                  <a:srgbClr val="3366CC"/>
                </a:solidFill>
                <a:latin typeface="Arial" panose="020B0604020202020204" pitchFamily="34" charset="0"/>
                <a:ea typeface="宋体" panose="02010600030101010101" pitchFamily="2" charset="-122"/>
              </a:rPr>
              <a:t>6</a:t>
            </a:r>
            <a:endParaRPr lang="en-US" altLang="zh-CN" sz="3600" b="0" dirty="0">
              <a:solidFill>
                <a:srgbClr val="009999"/>
              </a:solidFill>
              <a:ea typeface="宋体" panose="0201060003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9459"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9460"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9461" name="Rectangle 2"/>
          <p:cNvSpPr>
            <a:spLocks noGrp="1"/>
          </p:cNvSpPr>
          <p:nvPr>
            <p:ph type="title"/>
          </p:nvPr>
        </p:nvSpPr>
        <p:spPr>
          <a:xfrm>
            <a:off x="971550" y="404813"/>
            <a:ext cx="7793038" cy="838200"/>
          </a:xfrm>
        </p:spPr>
        <p:txBody>
          <a:bodyPr vert="horz" wrap="square" lIns="91440" tIns="45720" rIns="91440" bIns="45720" anchor="b" anchorCtr="0"/>
          <a:p>
            <a:pPr eaLnBrk="1" hangingPunct="1"/>
            <a:r>
              <a:rPr lang="zh-CN" altLang="en-US" sz="4000" b="1" dirty="0"/>
              <a:t>第三章 有限自动机和右线性文法</a:t>
            </a:r>
            <a:endParaRPr lang="zh-CN" altLang="en-US" sz="4000" b="1" dirty="0"/>
          </a:p>
        </p:txBody>
      </p:sp>
      <p:sp>
        <p:nvSpPr>
          <p:cNvPr id="19462" name="Rectangle 3"/>
          <p:cNvSpPr>
            <a:spLocks noGrp="1"/>
          </p:cNvSpPr>
          <p:nvPr>
            <p:ph idx="1"/>
          </p:nvPr>
        </p:nvSpPr>
        <p:spPr>
          <a:xfrm>
            <a:off x="250825" y="1341438"/>
            <a:ext cx="8534400" cy="5029200"/>
          </a:xfrm>
        </p:spPr>
        <p:txBody>
          <a:bodyPr vert="horz" wrap="square" lIns="91440" tIns="45720" rIns="91440" bIns="45720" anchor="t" anchorCtr="0"/>
          <a:p>
            <a:pPr eaLnBrk="1" hangingPunct="1"/>
            <a:r>
              <a:rPr lang="zh-CN" altLang="en-US" sz="2400" dirty="0"/>
              <a:t>有限自动机定义，识别的语言，格局</a:t>
            </a:r>
            <a:endParaRPr lang="zh-CN" altLang="en-US" sz="2400" dirty="0"/>
          </a:p>
          <a:p>
            <a:pPr eaLnBrk="1" hangingPunct="1"/>
            <a:r>
              <a:rPr lang="zh-CN" altLang="en-US" sz="2400" dirty="0"/>
              <a:t>不确定的有限自动机</a:t>
            </a:r>
            <a:r>
              <a:rPr lang="en-US" altLang="zh-CN" sz="2400" dirty="0"/>
              <a:t>NFA</a:t>
            </a:r>
            <a:endParaRPr lang="en-US" altLang="zh-CN" sz="2400" dirty="0"/>
          </a:p>
          <a:p>
            <a:pPr eaLnBrk="1" hangingPunct="1"/>
            <a:r>
              <a:rPr lang="en-US" altLang="zh-CN" sz="2400" dirty="0"/>
              <a:t>DFA</a:t>
            </a:r>
            <a:r>
              <a:rPr lang="zh-CN" altLang="en-US" sz="2400" dirty="0"/>
              <a:t>与</a:t>
            </a:r>
            <a:r>
              <a:rPr lang="en-US" altLang="zh-CN" sz="2400" dirty="0"/>
              <a:t>NFA</a:t>
            </a:r>
            <a:r>
              <a:rPr lang="zh-CN" altLang="en-US" sz="2400" dirty="0"/>
              <a:t>等效</a:t>
            </a:r>
            <a:endParaRPr lang="zh-CN" altLang="en-US" sz="2400" dirty="0"/>
          </a:p>
          <a:p>
            <a:pPr eaLnBrk="1" hangingPunct="1"/>
            <a:r>
              <a:rPr lang="zh-CN" altLang="en-US" sz="2400" dirty="0"/>
              <a:t>有 </a:t>
            </a:r>
            <a:r>
              <a:rPr lang="zh-CN" altLang="en-US" sz="2400" dirty="0">
                <a:sym typeface="Symbol" panose="05050102010706020507" pitchFamily="18" charset="2"/>
              </a:rPr>
              <a:t></a:t>
            </a:r>
            <a:r>
              <a:rPr lang="zh-CN" altLang="en-US" sz="2400" dirty="0">
                <a:sym typeface="Euclid Math One" panose="05050601010101010101" pitchFamily="18" charset="2"/>
              </a:rPr>
              <a:t>转换的</a:t>
            </a:r>
            <a:r>
              <a:rPr lang="en-US" altLang="zh-CN" sz="2400" dirty="0">
                <a:sym typeface="Euclid Math One" panose="05050601010101010101" pitchFamily="18" charset="2"/>
              </a:rPr>
              <a:t>NFA</a:t>
            </a:r>
            <a:endParaRPr lang="en-US" altLang="zh-CN" sz="2400" dirty="0">
              <a:sym typeface="Euclid Math One" panose="05050601010101010101" pitchFamily="18" charset="2"/>
            </a:endParaRPr>
          </a:p>
          <a:p>
            <a:pPr eaLnBrk="1" hangingPunct="1"/>
            <a:r>
              <a:rPr lang="zh-CN" altLang="en-US" sz="2400" dirty="0"/>
              <a:t>有</a:t>
            </a:r>
            <a:r>
              <a:rPr lang="zh-CN" altLang="en-US" sz="2400" dirty="0">
                <a:sym typeface="Symbol" panose="05050102010706020507" pitchFamily="18" charset="2"/>
              </a:rPr>
              <a:t></a:t>
            </a:r>
            <a:r>
              <a:rPr lang="zh-CN" altLang="en-US" sz="2400" dirty="0">
                <a:sym typeface="Euclid Math One" panose="05050601010101010101" pitchFamily="18" charset="2"/>
              </a:rPr>
              <a:t>转换的</a:t>
            </a:r>
            <a:r>
              <a:rPr lang="en-US" altLang="zh-CN" sz="2400" dirty="0">
                <a:sym typeface="Euclid Math One" panose="05050601010101010101" pitchFamily="18" charset="2"/>
              </a:rPr>
              <a:t>NFA</a:t>
            </a:r>
            <a:r>
              <a:rPr lang="zh-CN" altLang="en-US" sz="2400" dirty="0">
                <a:sym typeface="Euclid Math One" panose="05050601010101010101" pitchFamily="18" charset="2"/>
              </a:rPr>
              <a:t>和无</a:t>
            </a:r>
            <a:r>
              <a:rPr lang="zh-CN" altLang="en-US" sz="2400" dirty="0">
                <a:sym typeface="Symbol" panose="05050102010706020507" pitchFamily="18" charset="2"/>
              </a:rPr>
              <a:t></a:t>
            </a:r>
            <a:r>
              <a:rPr lang="zh-CN" altLang="en-US" sz="2400" dirty="0">
                <a:sym typeface="Euclid Math One" panose="05050601010101010101" pitchFamily="18" charset="2"/>
              </a:rPr>
              <a:t>转换的</a:t>
            </a:r>
            <a:r>
              <a:rPr lang="en-US" altLang="zh-CN" sz="2400" dirty="0">
                <a:sym typeface="Euclid Math One" panose="05050601010101010101" pitchFamily="18" charset="2"/>
              </a:rPr>
              <a:t>NFA</a:t>
            </a:r>
            <a:r>
              <a:rPr lang="zh-CN" altLang="en-US" sz="2400" dirty="0">
                <a:sym typeface="Euclid Math One" panose="05050601010101010101" pitchFamily="18" charset="2"/>
              </a:rPr>
              <a:t>等效</a:t>
            </a:r>
            <a:endParaRPr lang="zh-CN" altLang="en-US" sz="2400" dirty="0">
              <a:sym typeface="Euclid Math One" panose="05050601010101010101" pitchFamily="18" charset="2"/>
            </a:endParaRPr>
          </a:p>
          <a:p>
            <a:pPr eaLnBrk="1" hangingPunct="1"/>
            <a:r>
              <a:rPr lang="zh-CN" altLang="en-US" sz="2400" dirty="0">
                <a:sym typeface="Euclid Math One" panose="05050601010101010101" pitchFamily="18" charset="2"/>
              </a:rPr>
              <a:t>正则集与正则式</a:t>
            </a:r>
            <a:endParaRPr lang="zh-CN" altLang="en-US" sz="2400" dirty="0">
              <a:sym typeface="Euclid Math One" panose="05050601010101010101" pitchFamily="18" charset="2"/>
            </a:endParaRPr>
          </a:p>
          <a:p>
            <a:pPr eaLnBrk="1" hangingPunct="1"/>
            <a:r>
              <a:rPr lang="zh-CN" altLang="en-US" sz="2400" dirty="0">
                <a:sym typeface="Euclid Math One" panose="05050601010101010101" pitchFamily="18" charset="2"/>
              </a:rPr>
              <a:t>右线性文法与正则集</a:t>
            </a:r>
            <a:endParaRPr lang="zh-CN" altLang="en-US" sz="2400" dirty="0">
              <a:sym typeface="Euclid Math One" panose="05050601010101010101" pitchFamily="18" charset="2"/>
            </a:endParaRPr>
          </a:p>
          <a:p>
            <a:pPr eaLnBrk="1" hangingPunct="1"/>
            <a:r>
              <a:rPr lang="zh-CN" altLang="en-US" sz="2400" dirty="0">
                <a:sym typeface="Euclid Math One" panose="05050601010101010101" pitchFamily="18" charset="2"/>
              </a:rPr>
              <a:t>正则表达式和有限自动机</a:t>
            </a:r>
            <a:endParaRPr lang="zh-CN" altLang="en-US" sz="2400" dirty="0">
              <a:sym typeface="Euclid Math One" panose="05050601010101010101" pitchFamily="18" charset="2"/>
            </a:endParaRPr>
          </a:p>
          <a:p>
            <a:pPr eaLnBrk="1" hangingPunct="1"/>
            <a:r>
              <a:rPr lang="zh-CN" altLang="en-US" sz="2400" dirty="0">
                <a:sym typeface="Euclid Math One" panose="05050601010101010101" pitchFamily="18" charset="2"/>
              </a:rPr>
              <a:t>右线性语言与有限自动机</a:t>
            </a:r>
            <a:endParaRPr lang="zh-CN" altLang="en-US" sz="2400" dirty="0">
              <a:sym typeface="Euclid Math One" panose="05050601010101010101" pitchFamily="18" charset="2"/>
            </a:endParaRPr>
          </a:p>
          <a:p>
            <a:pPr eaLnBrk="1" hangingPunct="1"/>
            <a:r>
              <a:rPr lang="zh-CN" altLang="en-US" sz="2400" dirty="0">
                <a:sym typeface="Euclid Math One" panose="05050601010101010101" pitchFamily="18" charset="2"/>
              </a:rPr>
              <a:t>右线性语言的性质　　　</a:t>
            </a:r>
            <a:r>
              <a:rPr lang="en-US" altLang="zh-CN" sz="2400" dirty="0">
                <a:sym typeface="Euclid Math One" panose="05050601010101010101" pitchFamily="18" charset="2"/>
              </a:rPr>
              <a:t>DFA</a:t>
            </a:r>
            <a:r>
              <a:rPr lang="zh-CN" altLang="en-US" sz="2400" dirty="0">
                <a:sym typeface="Euclid Math One" panose="05050601010101010101" pitchFamily="18" charset="2"/>
              </a:rPr>
              <a:t>的化简，泵浦引理</a:t>
            </a:r>
            <a:endParaRPr lang="zh-CN" altLang="en-US" sz="2400" dirty="0">
              <a:sym typeface="Euclid Math One" panose="05050601010101010101" pitchFamily="18" charset="2"/>
            </a:endParaRPr>
          </a:p>
          <a:p>
            <a:pPr eaLnBrk="1" hangingPunct="1"/>
            <a:r>
              <a:rPr lang="zh-CN" altLang="en-US" sz="2400" dirty="0">
                <a:sym typeface="Euclid Math One" panose="05050601010101010101" pitchFamily="18" charset="2"/>
              </a:rPr>
              <a:t>双向和有输出的有限自动机　２</a:t>
            </a:r>
            <a:r>
              <a:rPr lang="en-US" altLang="zh-CN" sz="2400" dirty="0">
                <a:sym typeface="Euclid Math One" panose="05050601010101010101" pitchFamily="18" charset="2"/>
              </a:rPr>
              <a:t>DFA</a:t>
            </a:r>
            <a:r>
              <a:rPr lang="zh-CN" altLang="en-US" sz="2400" dirty="0">
                <a:sym typeface="Euclid Math One" panose="05050601010101010101" pitchFamily="18" charset="2"/>
              </a:rPr>
              <a:t>，米兰机，摩尔机</a:t>
            </a:r>
            <a:endParaRPr lang="zh-CN" altLang="en-US" sz="2400" dirty="0">
              <a:sym typeface="Euclid Math One" panose="05050601010101010101" pitchFamily="18" charset="2"/>
            </a:endParaRPr>
          </a:p>
          <a:p>
            <a:pPr eaLnBrk="1" hangingPunct="1"/>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0483"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0484"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0485" name="Rectangle 2"/>
          <p:cNvSpPr>
            <a:spLocks noGrp="1"/>
          </p:cNvSpPr>
          <p:nvPr>
            <p:ph type="title"/>
          </p:nvPr>
        </p:nvSpPr>
        <p:spPr>
          <a:xfrm>
            <a:off x="971550" y="404813"/>
            <a:ext cx="7793038" cy="838200"/>
          </a:xfrm>
        </p:spPr>
        <p:txBody>
          <a:bodyPr vert="horz" wrap="square" lIns="91440" tIns="45720" rIns="91440" bIns="45720" anchor="b" anchorCtr="0"/>
          <a:p>
            <a:pPr eaLnBrk="1" hangingPunct="1"/>
            <a:r>
              <a:rPr lang="zh-CN" altLang="en-US" sz="4000" b="1" dirty="0"/>
              <a:t>第三章 有限自动机和右线性文法</a:t>
            </a:r>
            <a:endParaRPr lang="zh-CN" altLang="en-US" sz="4000" b="1" dirty="0"/>
          </a:p>
        </p:txBody>
      </p:sp>
      <p:sp>
        <p:nvSpPr>
          <p:cNvPr id="20486" name="Rectangle 3"/>
          <p:cNvSpPr>
            <a:spLocks noGrp="1"/>
          </p:cNvSpPr>
          <p:nvPr>
            <p:ph idx="1"/>
          </p:nvPr>
        </p:nvSpPr>
        <p:spPr>
          <a:xfrm>
            <a:off x="250825" y="1196975"/>
            <a:ext cx="8642350" cy="5029200"/>
          </a:xfrm>
        </p:spPr>
        <p:txBody>
          <a:bodyPr vert="horz" wrap="square" lIns="91440" tIns="45720" rIns="91440" bIns="45720" anchor="t" anchorCtr="0"/>
          <a:p>
            <a:r>
              <a:rPr lang="zh-CN" altLang="zh-CN" sz="2000" dirty="0"/>
              <a:t>有限状态系统</a:t>
            </a:r>
            <a:endParaRPr lang="zh-CN" altLang="zh-CN" sz="2000" dirty="0"/>
          </a:p>
          <a:p>
            <a:pPr lvl="1"/>
            <a:r>
              <a:rPr lang="zh-CN" altLang="zh-CN" sz="2000" dirty="0"/>
              <a:t>可以认为有限状态系统定义了一个无穷的语言，这个语言是由那些能使状态从初始状态经过任意可能的路径到达终止状态的字符串组成。</a:t>
            </a:r>
            <a:endParaRPr lang="zh-CN" altLang="zh-CN" sz="2000" dirty="0"/>
          </a:p>
          <a:p>
            <a:r>
              <a:rPr lang="zh-CN" altLang="zh-CN" sz="2000" dirty="0"/>
              <a:t>有限自动机</a:t>
            </a:r>
            <a:r>
              <a:rPr lang="en-US" altLang="zh-CN" sz="2000" dirty="0"/>
              <a:t>( DFA / NFA ):</a:t>
            </a:r>
            <a:endParaRPr lang="zh-CN" altLang="zh-CN" sz="2000" dirty="0"/>
          </a:p>
          <a:p>
            <a:pPr lvl="1"/>
            <a:r>
              <a:rPr lang="zh-CN" altLang="zh-CN" sz="2000" dirty="0"/>
              <a:t>五元组</a:t>
            </a:r>
            <a:r>
              <a:rPr lang="en-US" altLang="zh-CN" sz="2000" dirty="0"/>
              <a:t> M</a:t>
            </a:r>
            <a:r>
              <a:rPr lang="zh-CN" altLang="zh-CN" sz="2000" dirty="0"/>
              <a:t>＝（</a:t>
            </a:r>
            <a:r>
              <a:rPr lang="en-US" altLang="zh-CN" sz="2000" dirty="0"/>
              <a:t>Q</a:t>
            </a:r>
            <a:r>
              <a:rPr lang="zh-CN" altLang="zh-CN" sz="2000" dirty="0"/>
              <a:t>，</a:t>
            </a:r>
            <a:r>
              <a:rPr lang="en-US" altLang="zh-CN" sz="2000" dirty="0"/>
              <a:t>T</a:t>
            </a:r>
            <a:r>
              <a:rPr lang="zh-CN" altLang="zh-CN" sz="2000" dirty="0"/>
              <a:t>，δ，</a:t>
            </a:r>
            <a:r>
              <a:rPr lang="en-US" altLang="zh-CN" sz="2000" dirty="0"/>
              <a:t>q0</a:t>
            </a:r>
            <a:r>
              <a:rPr lang="zh-CN" altLang="zh-CN" sz="2000" dirty="0"/>
              <a:t>，</a:t>
            </a:r>
            <a:r>
              <a:rPr lang="en-US" altLang="zh-CN" sz="2000" dirty="0"/>
              <a:t>F</a:t>
            </a:r>
            <a:r>
              <a:rPr lang="zh-CN" altLang="zh-CN" sz="2000" dirty="0"/>
              <a:t>）</a:t>
            </a:r>
            <a:r>
              <a:rPr lang="en-US" altLang="zh-CN" sz="2000" dirty="0"/>
              <a:t> </a:t>
            </a:r>
            <a:endParaRPr lang="zh-CN" altLang="zh-CN" sz="2000" dirty="0"/>
          </a:p>
          <a:p>
            <a:pPr lvl="1"/>
            <a:r>
              <a:rPr lang="en-US" altLang="zh-CN" sz="2000" dirty="0"/>
              <a:t>DFA:   </a:t>
            </a:r>
            <a:r>
              <a:rPr lang="zh-CN" altLang="zh-CN" sz="2000" dirty="0"/>
              <a:t>δ</a:t>
            </a:r>
            <a:r>
              <a:rPr lang="en-US" altLang="zh-CN" sz="2000" dirty="0"/>
              <a:t>:  Q</a:t>
            </a:r>
            <a:r>
              <a:rPr lang="zh-CN" altLang="zh-CN" sz="2000" dirty="0"/>
              <a:t>×</a:t>
            </a:r>
            <a:r>
              <a:rPr lang="en-US" altLang="zh-CN" sz="2000" dirty="0"/>
              <a:t>T --&gt; Q ; NFA:  </a:t>
            </a:r>
            <a:r>
              <a:rPr lang="zh-CN" altLang="zh-CN" sz="2000" dirty="0"/>
              <a:t>δ</a:t>
            </a:r>
            <a:r>
              <a:rPr lang="en-US" altLang="zh-CN" sz="2000" dirty="0"/>
              <a:t>:  Q</a:t>
            </a:r>
            <a:r>
              <a:rPr lang="zh-CN" altLang="zh-CN" sz="2000" dirty="0"/>
              <a:t>×</a:t>
            </a:r>
            <a:r>
              <a:rPr lang="en-US" altLang="zh-CN" sz="2000" dirty="0"/>
              <a:t>T --&gt; 2</a:t>
            </a:r>
            <a:r>
              <a:rPr lang="en-US" altLang="zh-CN" sz="2000" baseline="30000" dirty="0"/>
              <a:t>Q</a:t>
            </a:r>
            <a:endParaRPr lang="zh-CN" altLang="zh-CN" sz="2000" dirty="0"/>
          </a:p>
          <a:p>
            <a:pPr lvl="1"/>
            <a:r>
              <a:rPr lang="zh-CN" altLang="zh-CN" sz="2000" dirty="0"/>
              <a:t>格局</a:t>
            </a:r>
            <a:r>
              <a:rPr lang="en-US" altLang="zh-CN" sz="2000" dirty="0"/>
              <a:t>: </a:t>
            </a:r>
            <a:r>
              <a:rPr lang="zh-CN" altLang="zh-CN" sz="2000" dirty="0"/>
              <a:t>表现自动机所处工作状态</a:t>
            </a:r>
            <a:r>
              <a:rPr lang="en-US" altLang="zh-CN" sz="2000" dirty="0"/>
              <a:t>  (q</a:t>
            </a:r>
            <a:r>
              <a:rPr lang="zh-CN" altLang="zh-CN" sz="2000" dirty="0"/>
              <a:t>，ω</a:t>
            </a:r>
            <a:r>
              <a:rPr lang="en-US" altLang="zh-CN" sz="2000" dirty="0"/>
              <a:t>)</a:t>
            </a:r>
            <a:endParaRPr lang="zh-CN" altLang="zh-CN" sz="2000" dirty="0"/>
          </a:p>
          <a:p>
            <a:pPr lvl="1"/>
            <a:r>
              <a:rPr lang="zh-CN" altLang="zh-CN" sz="2000" dirty="0"/>
              <a:t>双向自动机的格局</a:t>
            </a:r>
            <a:r>
              <a:rPr lang="en-US" altLang="zh-CN" sz="2000" dirty="0"/>
              <a:t>: (</a:t>
            </a:r>
            <a:r>
              <a:rPr lang="zh-CN" altLang="zh-CN" sz="2000" dirty="0"/>
              <a:t>ω</a:t>
            </a:r>
            <a:r>
              <a:rPr lang="en-US" altLang="zh-CN" sz="2000" baseline="-25000" dirty="0"/>
              <a:t>1</a:t>
            </a:r>
            <a:r>
              <a:rPr lang="en-US" altLang="zh-CN" sz="2000" dirty="0"/>
              <a:t>q</a:t>
            </a:r>
            <a:r>
              <a:rPr lang="zh-CN" altLang="zh-CN" sz="2000" dirty="0"/>
              <a:t>ω</a:t>
            </a:r>
            <a:r>
              <a:rPr lang="en-US" altLang="zh-CN" sz="2000" baseline="-25000" dirty="0"/>
              <a:t>2</a:t>
            </a:r>
            <a:r>
              <a:rPr lang="en-US" altLang="zh-CN" sz="2000" dirty="0"/>
              <a:t>)</a:t>
            </a:r>
            <a:endParaRPr lang="zh-CN" altLang="zh-CN" sz="2000" dirty="0"/>
          </a:p>
          <a:p>
            <a:pPr lvl="1"/>
            <a:r>
              <a:rPr lang="zh-CN" altLang="zh-CN" sz="2000" dirty="0"/>
              <a:t>自动机接受的语言：</a:t>
            </a:r>
            <a:endParaRPr lang="zh-CN" altLang="zh-CN" sz="2000" dirty="0"/>
          </a:p>
          <a:p>
            <a:pPr lvl="2"/>
            <a:r>
              <a:rPr lang="en-US" altLang="zh-CN" sz="1800" dirty="0"/>
              <a:t>DFA  L(M)</a:t>
            </a:r>
            <a:r>
              <a:rPr lang="zh-CN" altLang="zh-CN" sz="1800" dirty="0"/>
              <a:t>＝</a:t>
            </a:r>
            <a:r>
              <a:rPr lang="en-US" altLang="zh-CN" sz="1800" dirty="0"/>
              <a:t>{</a:t>
            </a:r>
            <a:r>
              <a:rPr lang="zh-CN" altLang="zh-CN" sz="1800" dirty="0"/>
              <a:t>ω</a:t>
            </a:r>
            <a:r>
              <a:rPr lang="en-US" altLang="zh-CN" sz="1800" dirty="0"/>
              <a:t>|</a:t>
            </a:r>
            <a:r>
              <a:rPr lang="zh-CN" altLang="zh-CN" sz="1800" dirty="0"/>
              <a:t>δ</a:t>
            </a:r>
            <a:r>
              <a:rPr lang="en-US" altLang="zh-CN" sz="1800" dirty="0"/>
              <a:t>(q0,</a:t>
            </a:r>
            <a:r>
              <a:rPr lang="zh-CN" altLang="zh-CN" sz="1800" dirty="0"/>
              <a:t>ω</a:t>
            </a:r>
            <a:r>
              <a:rPr lang="en-US" altLang="zh-CN" sz="1800" dirty="0"/>
              <a:t>) </a:t>
            </a:r>
            <a:r>
              <a:rPr lang="zh-CN" altLang="zh-CN" sz="1800" dirty="0"/>
              <a:t>∈</a:t>
            </a:r>
            <a:r>
              <a:rPr lang="en-US" altLang="zh-CN" sz="1800" dirty="0"/>
              <a:t>F};    NFA  L(M)</a:t>
            </a:r>
            <a:r>
              <a:rPr lang="zh-CN" altLang="zh-CN" sz="1800" dirty="0"/>
              <a:t>＝</a:t>
            </a:r>
            <a:r>
              <a:rPr lang="en-US" altLang="zh-CN" sz="1800" dirty="0"/>
              <a:t>{</a:t>
            </a:r>
            <a:r>
              <a:rPr lang="zh-CN" altLang="zh-CN" sz="1800" dirty="0"/>
              <a:t>ω</a:t>
            </a:r>
            <a:r>
              <a:rPr lang="en-US" altLang="zh-CN" sz="1800" dirty="0"/>
              <a:t>|</a:t>
            </a:r>
            <a:r>
              <a:rPr lang="zh-CN" altLang="zh-CN" sz="1800" dirty="0"/>
              <a:t>δ</a:t>
            </a:r>
            <a:r>
              <a:rPr lang="en-US" altLang="zh-CN" sz="1800" dirty="0"/>
              <a:t>(q0,</a:t>
            </a:r>
            <a:r>
              <a:rPr lang="zh-CN" altLang="zh-CN" sz="1800" dirty="0"/>
              <a:t>ω</a:t>
            </a:r>
            <a:r>
              <a:rPr lang="en-US" altLang="zh-CN" sz="1800" dirty="0"/>
              <a:t>) </a:t>
            </a:r>
            <a:r>
              <a:rPr lang="zh-CN" altLang="zh-CN" sz="1800" dirty="0"/>
              <a:t>含</a:t>
            </a:r>
            <a:r>
              <a:rPr lang="en-US" altLang="zh-CN" sz="1800" dirty="0"/>
              <a:t>F</a:t>
            </a:r>
            <a:r>
              <a:rPr lang="zh-CN" altLang="zh-CN" sz="1800" dirty="0"/>
              <a:t>的一个状态</a:t>
            </a:r>
            <a:r>
              <a:rPr lang="en-US" altLang="zh-CN" sz="1800" dirty="0"/>
              <a:t>}</a:t>
            </a:r>
            <a:endParaRPr lang="zh-CN" altLang="zh-CN" sz="1800" dirty="0"/>
          </a:p>
          <a:p>
            <a:pPr lvl="1"/>
            <a:r>
              <a:rPr lang="zh-CN" altLang="zh-CN" sz="2000" dirty="0"/>
              <a:t>接受一个字符的状态转换函数</a:t>
            </a:r>
            <a:r>
              <a:rPr lang="en-US" altLang="zh-CN" sz="2000" dirty="0"/>
              <a:t>  -- </a:t>
            </a:r>
            <a:r>
              <a:rPr lang="zh-CN" altLang="zh-CN" sz="2000" dirty="0"/>
              <a:t>δ</a:t>
            </a:r>
            <a:endParaRPr lang="zh-CN" altLang="zh-CN" sz="2000" dirty="0"/>
          </a:p>
          <a:p>
            <a:pPr lvl="1"/>
            <a:r>
              <a:rPr lang="zh-CN" altLang="zh-CN" sz="2000" dirty="0"/>
              <a:t>接受一个字符串的状态转换函数</a:t>
            </a:r>
            <a:r>
              <a:rPr lang="en-US" altLang="zh-CN" sz="2000" dirty="0"/>
              <a:t>  -- </a:t>
            </a:r>
            <a:r>
              <a:rPr lang="zh-CN" altLang="zh-CN" sz="2000" dirty="0"/>
              <a:t>δ</a:t>
            </a:r>
            <a:r>
              <a:rPr lang="en-US" altLang="zh-CN" sz="2000" dirty="0"/>
              <a:t>’</a:t>
            </a:r>
            <a:endParaRPr lang="zh-CN" altLang="zh-CN" sz="2000" dirty="0"/>
          </a:p>
          <a:p>
            <a:pPr lvl="1"/>
            <a:r>
              <a:rPr lang="zh-CN" altLang="zh-CN" sz="2000" dirty="0"/>
              <a:t>δ</a:t>
            </a:r>
            <a:r>
              <a:rPr lang="en-US" altLang="zh-CN" sz="2000" dirty="0"/>
              <a:t>’ (q,</a:t>
            </a:r>
            <a:r>
              <a:rPr lang="zh-CN" altLang="zh-CN" sz="2000" dirty="0"/>
              <a:t>ω</a:t>
            </a:r>
            <a:r>
              <a:rPr lang="en-US" altLang="zh-CN" sz="2000" dirty="0"/>
              <a:t>a)</a:t>
            </a:r>
            <a:r>
              <a:rPr lang="zh-CN" altLang="zh-CN" sz="2000" dirty="0"/>
              <a:t>＝δ（δ</a:t>
            </a:r>
            <a:r>
              <a:rPr lang="en-US" altLang="zh-CN" sz="2000" dirty="0"/>
              <a:t>’(q,</a:t>
            </a:r>
            <a:r>
              <a:rPr lang="zh-CN" altLang="zh-CN" sz="2000" dirty="0"/>
              <a:t>ω</a:t>
            </a:r>
            <a:r>
              <a:rPr lang="en-US" altLang="zh-CN" sz="2000" dirty="0"/>
              <a:t>), a</a:t>
            </a:r>
            <a:r>
              <a:rPr lang="zh-CN" altLang="zh-CN" sz="2000" dirty="0"/>
              <a:t>）</a:t>
            </a:r>
            <a:endParaRPr lang="zh-CN" altLang="zh-CN" sz="2000" dirty="0"/>
          </a:p>
          <a:p>
            <a:pPr lvl="1"/>
            <a:r>
              <a:rPr lang="en-US" altLang="zh-CN" sz="2000" dirty="0"/>
              <a:t>NFA </a:t>
            </a:r>
            <a:r>
              <a:rPr lang="zh-CN" altLang="zh-CN" sz="2000" dirty="0"/>
              <a:t>到</a:t>
            </a:r>
            <a:r>
              <a:rPr lang="en-US" altLang="zh-CN" sz="2000" dirty="0"/>
              <a:t>DFA</a:t>
            </a:r>
            <a:r>
              <a:rPr lang="zh-CN" altLang="zh-CN" sz="2000" dirty="0"/>
              <a:t>的转换</a:t>
            </a:r>
            <a:r>
              <a:rPr lang="en-US" altLang="zh-CN" sz="2000" dirty="0"/>
              <a:t>—(</a:t>
            </a:r>
            <a:r>
              <a:rPr lang="zh-CN" altLang="zh-CN" sz="2000" dirty="0"/>
              <a:t>子集构造法</a:t>
            </a:r>
            <a:r>
              <a:rPr lang="en-US" altLang="zh-CN" sz="2000" dirty="0"/>
              <a:t>) </a:t>
            </a:r>
            <a:endParaRPr lang="zh-CN" altLang="zh-CN" sz="2000" dirty="0"/>
          </a:p>
          <a:p>
            <a:pPr lvl="1"/>
            <a:r>
              <a:rPr lang="en-US" altLang="zh-CN" sz="2000" dirty="0"/>
              <a:t> (</a:t>
            </a:r>
            <a:r>
              <a:rPr lang="zh-CN" altLang="zh-CN" sz="2000" dirty="0"/>
              <a:t>实践中最好方法是从</a:t>
            </a:r>
            <a:r>
              <a:rPr lang="en-US" altLang="zh-CN" sz="2000" dirty="0"/>
              <a:t>q0</a:t>
            </a:r>
            <a:r>
              <a:rPr lang="zh-CN" altLang="zh-CN" sz="2000" dirty="0"/>
              <a:t>出发</a:t>
            </a:r>
            <a:r>
              <a:rPr lang="en-US" altLang="zh-CN" sz="2000" dirty="0"/>
              <a:t>)</a:t>
            </a:r>
            <a:endParaRPr lang="zh-CN" alt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b" anchorCtr="0"/>
          <a:p>
            <a:r>
              <a:rPr lang="zh-CN" altLang="zh-CN" dirty="0"/>
              <a:t>练习</a:t>
            </a:r>
            <a:r>
              <a:rPr lang="en-US" altLang="zh-CN" dirty="0"/>
              <a:t>1</a:t>
            </a:r>
            <a:endParaRPr lang="en-US" altLang="zh-CN" dirty="0"/>
          </a:p>
        </p:txBody>
      </p:sp>
      <p:sp>
        <p:nvSpPr>
          <p:cNvPr id="15363" name="内容占位符 2"/>
          <p:cNvSpPr>
            <a:spLocks noGrp="1"/>
          </p:cNvSpPr>
          <p:nvPr>
            <p:ph idx="1"/>
          </p:nvPr>
        </p:nvSpPr>
        <p:spPr>
          <a:xfrm>
            <a:off x="325438" y="1303338"/>
            <a:ext cx="8534400" cy="198437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800" b="1" i="0" u="none" strike="noStrike" kern="0" cap="none" spc="0" normalizeH="0" baseline="0" noProof="1">
                <a:ln>
                  <a:noFill/>
                </a:ln>
                <a:solidFill>
                  <a:schemeClr val="tx1"/>
                </a:solidFill>
                <a:effectLst/>
                <a:uLnTx/>
                <a:uFillTx/>
                <a:latin typeface="+mn-lt"/>
                <a:ea typeface="+mn-ea"/>
                <a:cs typeface="+mn-cs"/>
              </a:rPr>
              <a:t>     </a:t>
            </a:r>
            <a:r>
              <a:rPr kumimoji="1" lang="zh-CN" altLang="zh-CN" sz="2800" b="1" i="0" u="none" strike="noStrike" kern="0" cap="none" spc="0" normalizeH="0" baseline="0" noProof="1">
                <a:ln>
                  <a:noFill/>
                </a:ln>
                <a:solidFill>
                  <a:schemeClr val="tx1"/>
                </a:solidFill>
                <a:effectLst/>
                <a:uLnTx/>
                <a:uFillTx/>
                <a:latin typeface="+mn-lt"/>
                <a:ea typeface="+mn-ea"/>
                <a:cs typeface="+mn-cs"/>
              </a:rPr>
              <a:t>构造一个自动机，使它接受下面的字符集</a:t>
            </a:r>
            <a:endParaRPr kumimoji="1" lang="zh-CN" altLang="zh-CN" sz="2800" b="1"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800" b="1" i="0" u="none" strike="noStrike" kern="0" cap="none" spc="0" normalizeH="0" baseline="0" noProof="1">
                <a:ln>
                  <a:noFill/>
                </a:ln>
                <a:solidFill>
                  <a:schemeClr val="tx1"/>
                </a:solidFill>
                <a:effectLst/>
                <a:uLnTx/>
                <a:uFillTx/>
                <a:latin typeface="+mn-lt"/>
                <a:ea typeface="+mn-ea"/>
                <a:cs typeface="+mn-cs"/>
              </a:rPr>
              <a:t>     R</a:t>
            </a:r>
            <a:r>
              <a:rPr kumimoji="1" lang="zh-CN" altLang="zh-CN" sz="2800" b="1" i="0" u="none" strike="noStrike" kern="0" cap="none" spc="0" normalizeH="0" baseline="0" noProof="1">
                <a:ln>
                  <a:noFill/>
                </a:ln>
                <a:solidFill>
                  <a:schemeClr val="tx1"/>
                </a:solidFill>
                <a:effectLst/>
                <a:uLnTx/>
                <a:uFillTx/>
                <a:latin typeface="+mn-lt"/>
                <a:ea typeface="+mn-ea"/>
                <a:cs typeface="+mn-cs"/>
              </a:rPr>
              <a:t>＝</a:t>
            </a:r>
            <a:r>
              <a:rPr kumimoji="1" lang="en-US" altLang="zh-CN" sz="2800" b="1" i="0" u="none" strike="noStrike" kern="0" cap="none" spc="0" normalizeH="0" baseline="0" noProof="1">
                <a:ln>
                  <a:noFill/>
                </a:ln>
                <a:solidFill>
                  <a:schemeClr val="tx1"/>
                </a:solidFill>
                <a:effectLst/>
                <a:uLnTx/>
                <a:uFillTx/>
                <a:latin typeface="+mn-lt"/>
                <a:ea typeface="+mn-ea"/>
                <a:cs typeface="+mn-cs"/>
              </a:rPr>
              <a:t>{</a:t>
            </a:r>
            <a:r>
              <a:rPr kumimoji="1" lang="zh-CN" altLang="zh-CN" sz="2800" b="1" i="0" u="none" strike="noStrike" kern="0" cap="none" spc="0" normalizeH="0" baseline="0" noProof="1">
                <a:ln>
                  <a:noFill/>
                </a:ln>
                <a:solidFill>
                  <a:schemeClr val="tx1"/>
                </a:solidFill>
                <a:effectLst/>
                <a:uLnTx/>
                <a:uFillTx/>
                <a:latin typeface="+mn-lt"/>
                <a:ea typeface="+mn-ea"/>
                <a:cs typeface="+mn-cs"/>
              </a:rPr>
              <a:t>ω</a:t>
            </a:r>
            <a:r>
              <a:rPr kumimoji="1" lang="en-US" altLang="zh-CN" sz="2800" b="1" i="0" u="none" strike="noStrike" kern="0" cap="none" spc="0" normalizeH="0" baseline="0" noProof="1">
                <a:ln>
                  <a:noFill/>
                </a:ln>
                <a:solidFill>
                  <a:schemeClr val="tx1"/>
                </a:solidFill>
                <a:effectLst/>
                <a:uLnTx/>
                <a:uFillTx/>
                <a:latin typeface="+mn-lt"/>
                <a:ea typeface="+mn-ea"/>
                <a:cs typeface="+mn-cs"/>
              </a:rPr>
              <a:t>|</a:t>
            </a:r>
            <a:r>
              <a:rPr kumimoji="1" lang="zh-CN" altLang="zh-CN" sz="2800" b="1" i="0" u="none" strike="noStrike" kern="0" cap="none" spc="0" normalizeH="0" baseline="0" noProof="1">
                <a:ln>
                  <a:noFill/>
                </a:ln>
                <a:solidFill>
                  <a:schemeClr val="tx1"/>
                </a:solidFill>
                <a:effectLst/>
                <a:uLnTx/>
                <a:uFillTx/>
                <a:latin typeface="+mn-lt"/>
                <a:ea typeface="+mn-ea"/>
                <a:cs typeface="+mn-cs"/>
              </a:rPr>
              <a:t>ω∈</a:t>
            </a:r>
            <a:r>
              <a:rPr kumimoji="1" lang="en-US" altLang="zh-CN" sz="2800" b="1" i="0" u="none" strike="noStrike" kern="0" cap="none" spc="0" normalizeH="0" baseline="0" noProof="1">
                <a:ln>
                  <a:noFill/>
                </a:ln>
                <a:solidFill>
                  <a:schemeClr val="tx1"/>
                </a:solidFill>
                <a:effectLst/>
                <a:uLnTx/>
                <a:uFillTx/>
                <a:latin typeface="+mn-lt"/>
                <a:ea typeface="+mn-ea"/>
                <a:cs typeface="+mn-cs"/>
              </a:rPr>
              <a:t>{0</a:t>
            </a:r>
            <a:r>
              <a:rPr kumimoji="1" lang="zh-CN" altLang="zh-CN" sz="2800" b="1" i="0" u="none" strike="noStrike" kern="0" cap="none" spc="0" normalizeH="0" baseline="0" noProof="1">
                <a:ln>
                  <a:noFill/>
                </a:ln>
                <a:solidFill>
                  <a:schemeClr val="tx1"/>
                </a:solidFill>
                <a:effectLst/>
                <a:uLnTx/>
                <a:uFillTx/>
                <a:latin typeface="+mn-lt"/>
                <a:ea typeface="+mn-ea"/>
                <a:cs typeface="+mn-cs"/>
              </a:rPr>
              <a:t>，</a:t>
            </a:r>
            <a:r>
              <a:rPr kumimoji="1" lang="en-US" altLang="zh-CN" sz="2800" b="1" i="0" u="none" strike="noStrike" kern="0" cap="none" spc="0" normalizeH="0" baseline="0" noProof="1">
                <a:ln>
                  <a:noFill/>
                </a:ln>
                <a:solidFill>
                  <a:schemeClr val="tx1"/>
                </a:solidFill>
                <a:effectLst/>
                <a:uLnTx/>
                <a:uFillTx/>
                <a:latin typeface="+mn-lt"/>
                <a:ea typeface="+mn-ea"/>
                <a:cs typeface="+mn-cs"/>
              </a:rPr>
              <a:t>1}</a:t>
            </a:r>
            <a:r>
              <a:rPr kumimoji="1" lang="en-US" altLang="zh-CN" sz="2800" b="1" i="0" u="none" strike="noStrike" kern="0" cap="none" spc="0" normalizeH="0" baseline="30000" noProof="1">
                <a:ln>
                  <a:noFill/>
                </a:ln>
                <a:solidFill>
                  <a:schemeClr val="tx1"/>
                </a:solidFill>
                <a:effectLst/>
                <a:uLnTx/>
                <a:uFillTx/>
                <a:latin typeface="+mn-lt"/>
                <a:ea typeface="+mn-ea"/>
                <a:cs typeface="+mn-cs"/>
              </a:rPr>
              <a:t>* </a:t>
            </a:r>
            <a:r>
              <a:rPr kumimoji="1" lang="en-US" altLang="zh-CN" sz="2800" b="1" i="0" u="none" strike="noStrike" kern="0" cap="none" spc="0" normalizeH="0" baseline="0" noProof="1">
                <a:ln>
                  <a:noFill/>
                </a:ln>
                <a:solidFill>
                  <a:schemeClr val="tx1"/>
                </a:solidFill>
                <a:effectLst/>
                <a:uLnTx/>
                <a:uFillTx/>
                <a:latin typeface="+mn-lt"/>
                <a:ea typeface="+mn-ea"/>
                <a:cs typeface="+mn-cs"/>
              </a:rPr>
              <a:t>,  </a:t>
            </a:r>
            <a:r>
              <a:rPr kumimoji="1" lang="zh-CN" altLang="zh-CN" sz="2800" b="1" i="0" u="none" strike="noStrike" kern="0" cap="none" spc="0" normalizeH="0" baseline="0" noProof="1">
                <a:ln>
                  <a:noFill/>
                </a:ln>
                <a:solidFill>
                  <a:schemeClr val="tx1"/>
                </a:solidFill>
                <a:effectLst/>
                <a:uLnTx/>
                <a:uFillTx/>
                <a:latin typeface="+mn-lt"/>
                <a:ea typeface="+mn-ea"/>
                <a:cs typeface="+mn-cs"/>
              </a:rPr>
              <a:t>ω恰好包含一个“</a:t>
            </a:r>
            <a:r>
              <a:rPr kumimoji="1" lang="en-US" altLang="zh-CN" sz="2800" b="1" i="0" u="none" strike="noStrike" kern="0" cap="none" spc="0" normalizeH="0" baseline="0" noProof="1">
                <a:ln>
                  <a:noFill/>
                </a:ln>
                <a:solidFill>
                  <a:schemeClr val="tx1"/>
                </a:solidFill>
                <a:effectLst/>
                <a:uLnTx/>
                <a:uFillTx/>
                <a:latin typeface="+mn-lt"/>
                <a:ea typeface="+mn-ea"/>
                <a:cs typeface="+mn-cs"/>
              </a:rPr>
              <a:t>00</a:t>
            </a:r>
            <a:r>
              <a:rPr kumimoji="1" lang="zh-CN" altLang="zh-CN" sz="2800" b="1" i="0" u="none" strike="noStrike" kern="0" cap="none" spc="0" normalizeH="0" baseline="0" noProof="1">
                <a:ln>
                  <a:noFill/>
                </a:ln>
                <a:solidFill>
                  <a:schemeClr val="tx1"/>
                </a:solidFill>
                <a:effectLst/>
                <a:uLnTx/>
                <a:uFillTx/>
                <a:latin typeface="+mn-lt"/>
                <a:ea typeface="+mn-ea"/>
                <a:cs typeface="+mn-cs"/>
              </a:rPr>
              <a:t>”而不含“</a:t>
            </a:r>
            <a:r>
              <a:rPr kumimoji="1" lang="en-US" altLang="zh-CN" sz="2800" b="1" i="0" u="none" strike="noStrike" kern="0" cap="none" spc="0" normalizeH="0" baseline="0" noProof="1">
                <a:ln>
                  <a:noFill/>
                </a:ln>
                <a:solidFill>
                  <a:schemeClr val="tx1"/>
                </a:solidFill>
                <a:effectLst/>
                <a:uLnTx/>
                <a:uFillTx/>
                <a:latin typeface="+mn-lt"/>
                <a:ea typeface="+mn-ea"/>
                <a:cs typeface="+mn-cs"/>
              </a:rPr>
              <a:t>000</a:t>
            </a:r>
            <a:r>
              <a:rPr kumimoji="1" lang="zh-CN" altLang="zh-CN" sz="2800" b="1" i="0" u="none" strike="noStrike" kern="0" cap="none" spc="0" normalizeH="0" baseline="0" noProof="1">
                <a:ln>
                  <a:noFill/>
                </a:ln>
                <a:solidFill>
                  <a:schemeClr val="tx1"/>
                </a:solidFill>
                <a:effectLst/>
                <a:uLnTx/>
                <a:uFillTx/>
                <a:latin typeface="+mn-lt"/>
                <a:ea typeface="+mn-ea"/>
                <a:cs typeface="+mn-cs"/>
              </a:rPr>
              <a:t>”序列</a:t>
            </a:r>
            <a:r>
              <a:rPr kumimoji="1" lang="en-US" altLang="zh-CN" sz="2800" b="1" i="0" u="none" strike="noStrike" kern="0" cap="none" spc="0" normalizeH="0" baseline="0" noProof="1">
                <a:ln>
                  <a:noFill/>
                </a:ln>
                <a:solidFill>
                  <a:schemeClr val="tx1"/>
                </a:solidFill>
                <a:effectLst/>
                <a:uLnTx/>
                <a:uFillTx/>
                <a:latin typeface="+mn-lt"/>
                <a:ea typeface="+mn-ea"/>
                <a:cs typeface="+mn-cs"/>
              </a:rPr>
              <a:t>}</a:t>
            </a:r>
            <a:endParaRPr kumimoji="1" lang="zh-CN" altLang="en-US" sz="2800" b="1" i="0" u="none" strike="noStrike" kern="0" cap="none" spc="0" normalizeH="0" baseline="0" noProof="1">
              <a:ln>
                <a:noFill/>
              </a:ln>
              <a:solidFill>
                <a:schemeClr val="tx1"/>
              </a:solidFill>
              <a:effectLst/>
              <a:uLnTx/>
              <a:uFillTx/>
              <a:latin typeface="+mn-lt"/>
              <a:ea typeface="+mn-ea"/>
              <a:cs typeface="+mn-cs"/>
            </a:endParaRPr>
          </a:p>
        </p:txBody>
      </p:sp>
      <p:sp>
        <p:nvSpPr>
          <p:cNvPr id="21508"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1509"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1510"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grpSp>
        <p:nvGrpSpPr>
          <p:cNvPr id="48" name="组合 47"/>
          <p:cNvGrpSpPr/>
          <p:nvPr/>
        </p:nvGrpSpPr>
        <p:grpSpPr>
          <a:xfrm>
            <a:off x="1835150" y="2998788"/>
            <a:ext cx="4392613" cy="1609725"/>
            <a:chOff x="2555776" y="3755015"/>
            <a:chExt cx="4392487" cy="1609556"/>
          </a:xfrm>
        </p:grpSpPr>
        <p:sp>
          <p:nvSpPr>
            <p:cNvPr id="21513" name="椭圆 57"/>
            <p:cNvSpPr/>
            <p:nvPr/>
          </p:nvSpPr>
          <p:spPr>
            <a:xfrm>
              <a:off x="6409930" y="4576887"/>
              <a:ext cx="499535" cy="457675"/>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1514" name="矩形 12"/>
            <p:cNvSpPr/>
            <p:nvPr/>
          </p:nvSpPr>
          <p:spPr>
            <a:xfrm>
              <a:off x="3481361" y="4902906"/>
              <a:ext cx="36583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dirty="0">
                <a:solidFill>
                  <a:srgbClr val="009999"/>
                </a:solidFill>
                <a:ea typeface="宋体" panose="02010600030101010101" pitchFamily="2" charset="-122"/>
              </a:endParaRPr>
            </a:p>
          </p:txBody>
        </p:sp>
        <p:sp>
          <p:nvSpPr>
            <p:cNvPr id="21515" name="椭圆 15"/>
            <p:cNvSpPr/>
            <p:nvPr/>
          </p:nvSpPr>
          <p:spPr>
            <a:xfrm>
              <a:off x="5308687" y="4546786"/>
              <a:ext cx="499534" cy="457675"/>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1516" name="椭圆 17"/>
            <p:cNvSpPr/>
            <p:nvPr/>
          </p:nvSpPr>
          <p:spPr>
            <a:xfrm>
              <a:off x="2959923" y="4618458"/>
              <a:ext cx="377806"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1517" name="椭圆 18"/>
            <p:cNvSpPr/>
            <p:nvPr/>
          </p:nvSpPr>
          <p:spPr>
            <a:xfrm>
              <a:off x="4122578" y="4610400"/>
              <a:ext cx="377806"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21518" name="直接箭头连接符 19"/>
            <p:cNvCxnSpPr>
              <a:stCxn id="21516" idx="6"/>
              <a:endCxn id="21517" idx="2"/>
            </p:cNvCxnSpPr>
            <p:nvPr/>
          </p:nvCxnSpPr>
          <p:spPr>
            <a:xfrm flipV="1">
              <a:off x="3337729" y="4790420"/>
              <a:ext cx="784849" cy="8058"/>
            </a:xfrm>
            <a:prstGeom prst="straightConnector1">
              <a:avLst/>
            </a:prstGeom>
            <a:ln w="19050" cap="flat" cmpd="sng">
              <a:solidFill>
                <a:srgbClr val="800080"/>
              </a:solidFill>
              <a:prstDash val="solid"/>
              <a:headEnd type="none" w="med" len="med"/>
              <a:tailEnd type="triangle" w="med" len="med"/>
            </a:ln>
          </p:spPr>
        </p:cxnSp>
        <p:cxnSp>
          <p:nvCxnSpPr>
            <p:cNvPr id="21519" name="直接箭头连接符 20"/>
            <p:cNvCxnSpPr>
              <a:stCxn id="21517" idx="6"/>
              <a:endCxn id="21517" idx="2"/>
            </p:cNvCxnSpPr>
            <p:nvPr/>
          </p:nvCxnSpPr>
          <p:spPr>
            <a:xfrm flipV="1">
              <a:off x="4500384" y="4782936"/>
              <a:ext cx="789437" cy="7484"/>
            </a:xfrm>
            <a:prstGeom prst="straightConnector1">
              <a:avLst/>
            </a:prstGeom>
            <a:ln w="19050" cap="flat" cmpd="sng">
              <a:solidFill>
                <a:srgbClr val="800080"/>
              </a:solidFill>
              <a:prstDash val="solid"/>
              <a:headEnd type="none" w="med" len="med"/>
              <a:tailEnd type="triangle" w="med" len="med"/>
            </a:ln>
          </p:spPr>
        </p:cxnSp>
        <p:cxnSp>
          <p:nvCxnSpPr>
            <p:cNvPr id="21520" name="直接箭头连接符 21"/>
            <p:cNvCxnSpPr>
              <a:stCxn id="21517" idx="6"/>
              <a:endCxn id="21517" idx="2"/>
            </p:cNvCxnSpPr>
            <p:nvPr/>
          </p:nvCxnSpPr>
          <p:spPr>
            <a:xfrm>
              <a:off x="2555776" y="4798478"/>
              <a:ext cx="404147" cy="0"/>
            </a:xfrm>
            <a:prstGeom prst="straightConnector1">
              <a:avLst/>
            </a:prstGeom>
            <a:ln w="19050" cap="flat" cmpd="sng">
              <a:solidFill>
                <a:srgbClr val="800080"/>
              </a:solidFill>
              <a:prstDash val="solid"/>
              <a:headEnd type="none" w="med" len="med"/>
              <a:tailEnd type="triangle" w="med" len="med"/>
            </a:ln>
          </p:spPr>
        </p:cxnSp>
        <p:sp>
          <p:nvSpPr>
            <p:cNvPr id="21521" name="矩形 22"/>
            <p:cNvSpPr/>
            <p:nvPr/>
          </p:nvSpPr>
          <p:spPr>
            <a:xfrm>
              <a:off x="4704539" y="4349963"/>
              <a:ext cx="36583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dirty="0">
                <a:solidFill>
                  <a:srgbClr val="009999"/>
                </a:solidFill>
                <a:ea typeface="宋体" panose="02010600030101010101" pitchFamily="2" charset="-122"/>
              </a:endParaRPr>
            </a:p>
          </p:txBody>
        </p:sp>
        <p:sp>
          <p:nvSpPr>
            <p:cNvPr id="21522" name="椭圆 25"/>
            <p:cNvSpPr/>
            <p:nvPr/>
          </p:nvSpPr>
          <p:spPr>
            <a:xfrm>
              <a:off x="5377186" y="4595603"/>
              <a:ext cx="377806"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1523" name="弧形 27"/>
            <p:cNvSpPr/>
            <p:nvPr/>
          </p:nvSpPr>
          <p:spPr>
            <a:xfrm>
              <a:off x="2923132" y="4212779"/>
              <a:ext cx="377806" cy="461661"/>
            </a:xfrm>
            <a:custGeom>
              <a:avLst/>
              <a:gdLst/>
              <a:ahLst/>
              <a:cxnLst>
                <a:cxn ang="0">
                  <a:pos x="115552" y="443548"/>
                </a:cxn>
                <a:cxn ang="0">
                  <a:pos x="0" y="230830"/>
                </a:cxn>
                <a:cxn ang="0">
                  <a:pos x="188903" y="0"/>
                </a:cxn>
                <a:cxn ang="0">
                  <a:pos x="377806" y="230830"/>
                </a:cxn>
                <a:cxn ang="0">
                  <a:pos x="296702" y="420410"/>
                </a:cxn>
                <a:cxn ang="0">
                  <a:pos x="188903" y="230830"/>
                </a:cxn>
                <a:cxn ang="0">
                  <a:pos x="115552" y="443548"/>
                </a:cxn>
                <a:cxn ang="0">
                  <a:pos x="0" y="230830"/>
                </a:cxn>
                <a:cxn ang="0">
                  <a:pos x="188903" y="0"/>
                </a:cxn>
                <a:cxn ang="0">
                  <a:pos x="377806" y="230830"/>
                </a:cxn>
                <a:cxn ang="0">
                  <a:pos x="296702" y="420410"/>
                </a:cxn>
              </a:cxnLst>
              <a:pathLst>
                <a:path w="377806" h="461661" stroke="0">
                  <a:moveTo>
                    <a:pt x="115552" y="443548"/>
                  </a:moveTo>
                  <a:cubicBezTo>
                    <a:pt x="47627" y="408570"/>
                    <a:pt x="0" y="326497"/>
                    <a:pt x="0" y="230830"/>
                  </a:cubicBezTo>
                  <a:cubicBezTo>
                    <a:pt x="0" y="103346"/>
                    <a:pt x="84575" y="0"/>
                    <a:pt x="188903" y="0"/>
                  </a:cubicBezTo>
                  <a:cubicBezTo>
                    <a:pt x="293231" y="0"/>
                    <a:pt x="377806" y="103346"/>
                    <a:pt x="377806" y="230830"/>
                  </a:cubicBezTo>
                  <a:cubicBezTo>
                    <a:pt x="377806" y="309351"/>
                    <a:pt x="345721" y="378715"/>
                    <a:pt x="296702" y="420410"/>
                  </a:cubicBezTo>
                  <a:lnTo>
                    <a:pt x="188903" y="230830"/>
                  </a:lnTo>
                  <a:lnTo>
                    <a:pt x="115552" y="443548"/>
                  </a:lnTo>
                  <a:close/>
                </a:path>
                <a:path w="377806" h="461661" fill="none">
                  <a:moveTo>
                    <a:pt x="115552" y="443548"/>
                  </a:moveTo>
                  <a:cubicBezTo>
                    <a:pt x="47627" y="408570"/>
                    <a:pt x="0" y="326497"/>
                    <a:pt x="0" y="230830"/>
                  </a:cubicBezTo>
                  <a:cubicBezTo>
                    <a:pt x="0" y="103346"/>
                    <a:pt x="84575" y="0"/>
                    <a:pt x="188903" y="0"/>
                  </a:cubicBezTo>
                  <a:cubicBezTo>
                    <a:pt x="293231" y="0"/>
                    <a:pt x="377806" y="103346"/>
                    <a:pt x="377806" y="230830"/>
                  </a:cubicBezTo>
                  <a:cubicBezTo>
                    <a:pt x="377806" y="309351"/>
                    <a:pt x="345721" y="378715"/>
                    <a:pt x="296702" y="42041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21524" name="弧形 29"/>
            <p:cNvSpPr/>
            <p:nvPr/>
          </p:nvSpPr>
          <p:spPr>
            <a:xfrm>
              <a:off x="6410125" y="4162221"/>
              <a:ext cx="377806" cy="461661"/>
            </a:xfrm>
            <a:custGeom>
              <a:avLst/>
              <a:gdLst/>
              <a:ahLst/>
              <a:cxnLst>
                <a:cxn ang="0">
                  <a:pos x="115552" y="443548"/>
                </a:cxn>
                <a:cxn ang="0">
                  <a:pos x="0" y="230830"/>
                </a:cxn>
                <a:cxn ang="0">
                  <a:pos x="188903" y="0"/>
                </a:cxn>
                <a:cxn ang="0">
                  <a:pos x="377806" y="230830"/>
                </a:cxn>
                <a:cxn ang="0">
                  <a:pos x="296702" y="420410"/>
                </a:cxn>
                <a:cxn ang="0">
                  <a:pos x="188903" y="230830"/>
                </a:cxn>
                <a:cxn ang="0">
                  <a:pos x="115552" y="443548"/>
                </a:cxn>
                <a:cxn ang="0">
                  <a:pos x="0" y="230830"/>
                </a:cxn>
                <a:cxn ang="0">
                  <a:pos x="188903" y="0"/>
                </a:cxn>
                <a:cxn ang="0">
                  <a:pos x="377806" y="230830"/>
                </a:cxn>
                <a:cxn ang="0">
                  <a:pos x="296702" y="420410"/>
                </a:cxn>
              </a:cxnLst>
              <a:pathLst>
                <a:path w="377806" h="461661" stroke="0">
                  <a:moveTo>
                    <a:pt x="115552" y="443548"/>
                  </a:moveTo>
                  <a:cubicBezTo>
                    <a:pt x="47627" y="408570"/>
                    <a:pt x="0" y="326497"/>
                    <a:pt x="0" y="230830"/>
                  </a:cubicBezTo>
                  <a:cubicBezTo>
                    <a:pt x="0" y="103346"/>
                    <a:pt x="84575" y="0"/>
                    <a:pt x="188903" y="0"/>
                  </a:cubicBezTo>
                  <a:cubicBezTo>
                    <a:pt x="293231" y="0"/>
                    <a:pt x="377806" y="103346"/>
                    <a:pt x="377806" y="230830"/>
                  </a:cubicBezTo>
                  <a:cubicBezTo>
                    <a:pt x="377806" y="309351"/>
                    <a:pt x="345721" y="378715"/>
                    <a:pt x="296702" y="420410"/>
                  </a:cubicBezTo>
                  <a:lnTo>
                    <a:pt x="188903" y="230830"/>
                  </a:lnTo>
                  <a:lnTo>
                    <a:pt x="115552" y="443548"/>
                  </a:lnTo>
                  <a:close/>
                </a:path>
                <a:path w="377806" h="461661" fill="none">
                  <a:moveTo>
                    <a:pt x="115552" y="443548"/>
                  </a:moveTo>
                  <a:cubicBezTo>
                    <a:pt x="47627" y="408570"/>
                    <a:pt x="0" y="326497"/>
                    <a:pt x="0" y="230830"/>
                  </a:cubicBezTo>
                  <a:cubicBezTo>
                    <a:pt x="0" y="103346"/>
                    <a:pt x="84575" y="0"/>
                    <a:pt x="188903" y="0"/>
                  </a:cubicBezTo>
                  <a:cubicBezTo>
                    <a:pt x="293231" y="0"/>
                    <a:pt x="377806" y="103346"/>
                    <a:pt x="377806" y="230830"/>
                  </a:cubicBezTo>
                  <a:cubicBezTo>
                    <a:pt x="377806" y="309351"/>
                    <a:pt x="345721" y="378715"/>
                    <a:pt x="296702" y="42041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21525" name="矩形 30"/>
            <p:cNvSpPr/>
            <p:nvPr/>
          </p:nvSpPr>
          <p:spPr>
            <a:xfrm>
              <a:off x="2932672" y="3789040"/>
              <a:ext cx="374683"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dirty="0">
                <a:solidFill>
                  <a:srgbClr val="009999"/>
                </a:solidFill>
                <a:ea typeface="宋体" panose="02010600030101010101" pitchFamily="2" charset="-122"/>
              </a:endParaRPr>
            </a:p>
          </p:txBody>
        </p:sp>
        <p:sp>
          <p:nvSpPr>
            <p:cNvPr id="21526" name="矩形 31"/>
            <p:cNvSpPr/>
            <p:nvPr/>
          </p:nvSpPr>
          <p:spPr>
            <a:xfrm>
              <a:off x="6382369" y="3755015"/>
              <a:ext cx="374683"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dirty="0">
                <a:solidFill>
                  <a:srgbClr val="009999"/>
                </a:solidFill>
                <a:ea typeface="宋体" panose="02010600030101010101" pitchFamily="2" charset="-122"/>
              </a:endParaRPr>
            </a:p>
          </p:txBody>
        </p:sp>
        <p:sp>
          <p:nvSpPr>
            <p:cNvPr id="21527" name="矩形 32"/>
            <p:cNvSpPr/>
            <p:nvPr/>
          </p:nvSpPr>
          <p:spPr>
            <a:xfrm>
              <a:off x="3314723" y="4349963"/>
              <a:ext cx="318321"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dirty="0">
                <a:solidFill>
                  <a:srgbClr val="009999"/>
                </a:solidFill>
                <a:ea typeface="宋体" panose="02010600030101010101" pitchFamily="2" charset="-122"/>
              </a:endParaRPr>
            </a:p>
          </p:txBody>
        </p:sp>
        <p:sp>
          <p:nvSpPr>
            <p:cNvPr id="21528" name="矩形 8"/>
            <p:cNvSpPr/>
            <p:nvPr/>
          </p:nvSpPr>
          <p:spPr>
            <a:xfrm>
              <a:off x="4089359" y="4455159"/>
              <a:ext cx="53726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baseline="-25000" dirty="0">
                <a:solidFill>
                  <a:srgbClr val="009999"/>
                </a:solidFill>
                <a:ea typeface="宋体" panose="02010600030101010101" pitchFamily="2" charset="-122"/>
              </a:endParaRPr>
            </a:p>
          </p:txBody>
        </p:sp>
        <p:sp>
          <p:nvSpPr>
            <p:cNvPr id="21529" name="矩形 9"/>
            <p:cNvSpPr/>
            <p:nvPr/>
          </p:nvSpPr>
          <p:spPr>
            <a:xfrm>
              <a:off x="2888395" y="4527043"/>
              <a:ext cx="53726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baseline="-25000" dirty="0">
                <a:solidFill>
                  <a:srgbClr val="009999"/>
                </a:solidFill>
                <a:ea typeface="宋体" panose="02010600030101010101" pitchFamily="2" charset="-122"/>
              </a:endParaRPr>
            </a:p>
          </p:txBody>
        </p:sp>
        <p:sp>
          <p:nvSpPr>
            <p:cNvPr id="21530" name="矩形 10"/>
            <p:cNvSpPr/>
            <p:nvPr/>
          </p:nvSpPr>
          <p:spPr>
            <a:xfrm>
              <a:off x="5289821" y="4501381"/>
              <a:ext cx="53726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2</a:t>
              </a:r>
              <a:endParaRPr lang="zh-CN" altLang="en-US" sz="2400" baseline="-25000" dirty="0">
                <a:solidFill>
                  <a:srgbClr val="009999"/>
                </a:solidFill>
                <a:ea typeface="宋体" panose="02010600030101010101" pitchFamily="2" charset="-122"/>
              </a:endParaRPr>
            </a:p>
          </p:txBody>
        </p:sp>
        <p:cxnSp>
          <p:nvCxnSpPr>
            <p:cNvPr id="21531" name="直接箭头连接符 36"/>
            <p:cNvCxnSpPr>
              <a:stCxn id="21517" idx="6"/>
              <a:endCxn id="21517" idx="2"/>
            </p:cNvCxnSpPr>
            <p:nvPr/>
          </p:nvCxnSpPr>
          <p:spPr>
            <a:xfrm flipH="1" flipV="1">
              <a:off x="3307355" y="4929866"/>
              <a:ext cx="815224" cy="6235"/>
            </a:xfrm>
            <a:prstGeom prst="straightConnector1">
              <a:avLst/>
            </a:prstGeom>
            <a:ln w="19050" cap="flat" cmpd="sng">
              <a:solidFill>
                <a:srgbClr val="800080"/>
              </a:solidFill>
              <a:prstDash val="solid"/>
              <a:headEnd type="none" w="med" len="med"/>
              <a:tailEnd type="triangle" w="med" len="med"/>
            </a:ln>
          </p:spPr>
        </p:cxnSp>
        <p:sp>
          <p:nvSpPr>
            <p:cNvPr id="21532" name="椭圆 42"/>
            <p:cNvSpPr/>
            <p:nvPr/>
          </p:nvSpPr>
          <p:spPr>
            <a:xfrm>
              <a:off x="6463525" y="4630841"/>
              <a:ext cx="377806"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1533" name="矩形 43"/>
            <p:cNvSpPr/>
            <p:nvPr/>
          </p:nvSpPr>
          <p:spPr>
            <a:xfrm>
              <a:off x="6410998" y="4509120"/>
              <a:ext cx="53726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3</a:t>
              </a:r>
              <a:endParaRPr lang="zh-CN" altLang="en-US" sz="2400" baseline="-25000" dirty="0">
                <a:solidFill>
                  <a:srgbClr val="009999"/>
                </a:solidFill>
                <a:ea typeface="宋体" panose="02010600030101010101" pitchFamily="2" charset="-122"/>
              </a:endParaRPr>
            </a:p>
          </p:txBody>
        </p:sp>
        <p:cxnSp>
          <p:nvCxnSpPr>
            <p:cNvPr id="21534" name="直接箭头连接符 44"/>
            <p:cNvCxnSpPr>
              <a:stCxn id="21517" idx="6"/>
              <a:endCxn id="21517" idx="2"/>
            </p:cNvCxnSpPr>
            <p:nvPr/>
          </p:nvCxnSpPr>
          <p:spPr>
            <a:xfrm>
              <a:off x="5809966" y="4782936"/>
              <a:ext cx="606791" cy="0"/>
            </a:xfrm>
            <a:prstGeom prst="straightConnector1">
              <a:avLst/>
            </a:prstGeom>
            <a:ln w="19050" cap="flat" cmpd="sng">
              <a:solidFill>
                <a:srgbClr val="800080"/>
              </a:solidFill>
              <a:prstDash val="solid"/>
              <a:headEnd type="none" w="med" len="med"/>
              <a:tailEnd type="triangle" w="med" len="med"/>
            </a:ln>
          </p:spPr>
        </p:cxnSp>
        <p:sp>
          <p:nvSpPr>
            <p:cNvPr id="21535" name="矩形 48"/>
            <p:cNvSpPr/>
            <p:nvPr/>
          </p:nvSpPr>
          <p:spPr>
            <a:xfrm>
              <a:off x="5982603" y="4325963"/>
              <a:ext cx="36583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dirty="0">
                <a:solidFill>
                  <a:srgbClr val="009999"/>
                </a:solidFill>
                <a:ea typeface="宋体" panose="02010600030101010101" pitchFamily="2" charset="-122"/>
              </a:endParaRPr>
            </a:p>
          </p:txBody>
        </p:sp>
        <p:cxnSp>
          <p:nvCxnSpPr>
            <p:cNvPr id="21536" name="直接箭头连接符 51"/>
            <p:cNvCxnSpPr>
              <a:stCxn id="21517" idx="6"/>
              <a:endCxn id="21517" idx="2"/>
            </p:cNvCxnSpPr>
            <p:nvPr/>
          </p:nvCxnSpPr>
          <p:spPr>
            <a:xfrm flipH="1">
              <a:off x="5736007" y="4902906"/>
              <a:ext cx="668067" cy="11663"/>
            </a:xfrm>
            <a:prstGeom prst="straightConnector1">
              <a:avLst/>
            </a:prstGeom>
            <a:ln w="19050" cap="flat" cmpd="sng">
              <a:solidFill>
                <a:srgbClr val="800080"/>
              </a:solidFill>
              <a:prstDash val="solid"/>
              <a:headEnd type="none" w="med" len="med"/>
              <a:tailEnd type="triangle" w="med" len="med"/>
            </a:ln>
          </p:spPr>
        </p:cxnSp>
        <p:sp>
          <p:nvSpPr>
            <p:cNvPr id="21537" name="矩形 54"/>
            <p:cNvSpPr/>
            <p:nvPr/>
          </p:nvSpPr>
          <p:spPr>
            <a:xfrm>
              <a:off x="5982603" y="4844158"/>
              <a:ext cx="36583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dirty="0">
                <a:solidFill>
                  <a:srgbClr val="009999"/>
                </a:solidFill>
                <a:ea typeface="宋体" panose="02010600030101010101" pitchFamily="2" charset="-122"/>
              </a:endParaRPr>
            </a:p>
          </p:txBody>
        </p:sp>
      </p:grpSp>
      <p:sp>
        <p:nvSpPr>
          <p:cNvPr id="2" name="文本框 1"/>
          <p:cNvSpPr txBox="1"/>
          <p:nvPr/>
        </p:nvSpPr>
        <p:spPr>
          <a:xfrm>
            <a:off x="663575" y="5072063"/>
            <a:ext cx="785018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zh-CN" altLang="en-US" sz="2400" b="0" dirty="0">
                <a:solidFill>
                  <a:srgbClr val="FF0000"/>
                </a:solidFill>
                <a:ea typeface="宋体" panose="02010600030101010101" pitchFamily="2" charset="-122"/>
              </a:rPr>
              <a:t>注意图的画法</a:t>
            </a:r>
            <a:r>
              <a:rPr lang="en-US" altLang="zh-CN" sz="2400" b="0" dirty="0">
                <a:solidFill>
                  <a:srgbClr val="FF0000"/>
                </a:solidFill>
                <a:ea typeface="宋体" panose="02010600030101010101" pitchFamily="2" charset="-122"/>
              </a:rPr>
              <a:t>:</a:t>
            </a:r>
            <a:r>
              <a:rPr lang="zh-CN" altLang="en-US" sz="2400" b="0" dirty="0">
                <a:solidFill>
                  <a:srgbClr val="FF0000"/>
                </a:solidFill>
                <a:ea typeface="宋体" panose="02010600030101010101" pitchFamily="2" charset="-122"/>
              </a:rPr>
              <a:t>  </a:t>
            </a:r>
            <a:endParaRPr lang="en-US" altLang="zh-CN" sz="2400" b="0" dirty="0">
              <a:solidFill>
                <a:srgbClr val="FF0000"/>
              </a:solidFill>
              <a:ea typeface="宋体" panose="02010600030101010101" pitchFamily="2" charset="-122"/>
            </a:endParaRPr>
          </a:p>
          <a:p>
            <a:pPr marL="0" lvl="0" indent="0">
              <a:spcBef>
                <a:spcPct val="0"/>
              </a:spcBef>
              <a:buClrTx/>
              <a:buSzTx/>
              <a:buFontTx/>
              <a:buNone/>
            </a:pPr>
            <a:r>
              <a:rPr lang="zh-CN" altLang="en-US" sz="2400" b="0" dirty="0">
                <a:ea typeface="宋体" panose="02010600030101010101" pitchFamily="2" charset="-122"/>
              </a:rPr>
              <a:t>一个起始</a:t>
            </a:r>
            <a:r>
              <a:rPr lang="en-US" altLang="zh-CN" sz="2400" b="0" dirty="0">
                <a:ea typeface="宋体" panose="02010600030101010101" pitchFamily="2" charset="-122"/>
              </a:rPr>
              <a:t>(</a:t>
            </a:r>
            <a:r>
              <a:rPr lang="zh-CN" altLang="en-US" sz="2400" b="0" dirty="0">
                <a:ea typeface="宋体" panose="02010600030101010101" pitchFamily="2" charset="-122"/>
              </a:rPr>
              <a:t>必须有起始箭头</a:t>
            </a:r>
            <a:r>
              <a:rPr lang="en-US" altLang="zh-CN" sz="2400" b="0" dirty="0">
                <a:ea typeface="宋体" panose="02010600030101010101" pitchFamily="2" charset="-122"/>
              </a:rPr>
              <a:t>),</a:t>
            </a:r>
            <a:r>
              <a:rPr lang="zh-CN" altLang="en-US" sz="2400" b="0" dirty="0">
                <a:ea typeface="宋体" panose="02010600030101010101" pitchFamily="2" charset="-122"/>
              </a:rPr>
              <a:t>必须有终止</a:t>
            </a:r>
            <a:r>
              <a:rPr lang="en-US" altLang="zh-CN" sz="2400" b="0" dirty="0">
                <a:ea typeface="宋体" panose="02010600030101010101" pitchFamily="2" charset="-122"/>
              </a:rPr>
              <a:t>(</a:t>
            </a:r>
            <a:r>
              <a:rPr lang="zh-CN" altLang="en-US" sz="2400" b="0" dirty="0">
                <a:ea typeface="宋体" panose="02010600030101010101" pitchFamily="2" charset="-122"/>
              </a:rPr>
              <a:t>双圈</a:t>
            </a:r>
            <a:r>
              <a:rPr lang="en-US" altLang="zh-CN" sz="2400" b="0" dirty="0">
                <a:ea typeface="宋体" panose="02010600030101010101" pitchFamily="2" charset="-122"/>
              </a:rPr>
              <a:t>).</a:t>
            </a:r>
            <a:r>
              <a:rPr lang="zh-CN" altLang="en-US" sz="2400" b="0" dirty="0">
                <a:ea typeface="宋体" panose="02010600030101010101" pitchFamily="2" charset="-122"/>
              </a:rPr>
              <a:t>  异常情况可以不画 </a:t>
            </a:r>
            <a:r>
              <a:rPr lang="en-US" altLang="zh-CN" sz="2400" b="0" dirty="0">
                <a:ea typeface="宋体" panose="02010600030101010101" pitchFamily="2" charset="-122"/>
              </a:rPr>
              <a:t>.</a:t>
            </a:r>
            <a:r>
              <a:rPr lang="zh-CN" altLang="en-US" sz="2400" b="0" dirty="0">
                <a:ea typeface="宋体" panose="02010600030101010101" pitchFamily="2" charset="-122"/>
              </a:rPr>
              <a:t>  如 遇到输入</a:t>
            </a:r>
            <a:r>
              <a:rPr lang="en-US" altLang="zh-CN" sz="2400" b="0" dirty="0">
                <a:ea typeface="宋体" panose="02010600030101010101" pitchFamily="2" charset="-122"/>
              </a:rPr>
              <a:t>”2”</a:t>
            </a:r>
            <a:r>
              <a:rPr lang="zh-CN" altLang="en-US" sz="2400" b="0" dirty="0">
                <a:ea typeface="宋体" panose="02010600030101010101" pitchFamily="2" charset="-122"/>
              </a:rPr>
              <a:t>之类</a:t>
            </a:r>
            <a:r>
              <a:rPr lang="en-US" altLang="zh-CN" sz="2400" b="0" dirty="0">
                <a:ea typeface="宋体" panose="02010600030101010101" pitchFamily="2" charset="-122"/>
              </a:rPr>
              <a:t>.</a:t>
            </a:r>
            <a:endParaRPr lang="en-US" altLang="zh-CN" sz="2400" b="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b" anchorCtr="0"/>
          <a:p>
            <a:r>
              <a:rPr lang="zh-CN" altLang="zh-CN" dirty="0"/>
              <a:t>练习</a:t>
            </a:r>
            <a:r>
              <a:rPr lang="en-US" altLang="zh-CN" dirty="0"/>
              <a:t>2</a:t>
            </a:r>
            <a:endParaRPr lang="zh-CN" altLang="en-US" dirty="0"/>
          </a:p>
        </p:txBody>
      </p:sp>
      <p:sp>
        <p:nvSpPr>
          <p:cNvPr id="22531" name="内容占位符 2"/>
          <p:cNvSpPr>
            <a:spLocks noGrp="1"/>
          </p:cNvSpPr>
          <p:nvPr>
            <p:ph idx="1"/>
          </p:nvPr>
        </p:nvSpPr>
        <p:spPr>
          <a:xfrm>
            <a:off x="171450" y="1208088"/>
            <a:ext cx="8820150" cy="1522412"/>
          </a:xfrm>
        </p:spPr>
        <p:txBody>
          <a:bodyPr vert="horz" wrap="square" lIns="91440" tIns="45720" rIns="91440" bIns="45720" anchor="t" anchorCtr="0"/>
          <a:p>
            <a:r>
              <a:rPr lang="zh-CN" altLang="zh-CN" sz="2400" dirty="0"/>
              <a:t>设字母表</a:t>
            </a:r>
            <a:r>
              <a:rPr lang="en-US" altLang="zh-CN" sz="2400" dirty="0"/>
              <a:t>T={a, b}</a:t>
            </a:r>
            <a:r>
              <a:rPr lang="en-US" altLang="zh-CN" sz="2400" baseline="30000" dirty="0"/>
              <a:t> </a:t>
            </a:r>
            <a:r>
              <a:rPr lang="en-US" altLang="zh-CN" sz="2400" dirty="0"/>
              <a:t>, </a:t>
            </a:r>
            <a:r>
              <a:rPr lang="zh-CN" altLang="zh-CN" sz="2400" dirty="0"/>
              <a:t>对语言</a:t>
            </a:r>
            <a:r>
              <a:rPr lang="en-US" altLang="zh-CN" sz="2400" b="0" dirty="0"/>
              <a:t>G = </a:t>
            </a:r>
            <a:r>
              <a:rPr lang="zh-CN" altLang="zh-CN" sz="2400" b="0" dirty="0"/>
              <a:t>含有</a:t>
            </a:r>
            <a:r>
              <a:rPr lang="en-US" altLang="zh-CN" sz="2400" b="0" dirty="0"/>
              <a:t>3</a:t>
            </a:r>
            <a:r>
              <a:rPr lang="zh-CN" altLang="zh-CN" sz="2400" b="0" dirty="0"/>
              <a:t>个连续</a:t>
            </a:r>
            <a:r>
              <a:rPr lang="en-US" altLang="zh-CN" sz="2400" b="0" dirty="0"/>
              <a:t>b</a:t>
            </a:r>
            <a:r>
              <a:rPr lang="zh-CN" altLang="zh-CN" sz="2400" b="0" dirty="0"/>
              <a:t>的所有字符串的集合</a:t>
            </a:r>
            <a:r>
              <a:rPr lang="en-US" altLang="zh-CN" sz="2400" b="0" dirty="0"/>
              <a:t>,</a:t>
            </a:r>
            <a:r>
              <a:rPr lang="zh-CN" altLang="zh-CN" sz="2400" b="0" dirty="0"/>
              <a:t>分别写出其</a:t>
            </a:r>
            <a:r>
              <a:rPr lang="en-US" altLang="zh-CN" sz="2400" b="0" dirty="0"/>
              <a:t>NFA</a:t>
            </a:r>
            <a:r>
              <a:rPr lang="zh-CN" altLang="zh-CN" sz="2400" b="0" dirty="0"/>
              <a:t>和</a:t>
            </a:r>
            <a:r>
              <a:rPr lang="en-US" altLang="zh-CN" sz="2400" b="0" dirty="0"/>
              <a:t> DFA .</a:t>
            </a:r>
            <a:endParaRPr lang="zh-CN" altLang="en-US" dirty="0"/>
          </a:p>
        </p:txBody>
      </p:sp>
      <p:sp>
        <p:nvSpPr>
          <p:cNvPr id="22532"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2533"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2534"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grpSp>
        <p:nvGrpSpPr>
          <p:cNvPr id="2" name="组合 1"/>
          <p:cNvGrpSpPr/>
          <p:nvPr/>
        </p:nvGrpSpPr>
        <p:grpSpPr>
          <a:xfrm>
            <a:off x="2382838" y="2847975"/>
            <a:ext cx="4043362" cy="1373188"/>
            <a:chOff x="1670023" y="3429000"/>
            <a:chExt cx="4042295" cy="1373196"/>
          </a:xfrm>
        </p:grpSpPr>
        <p:grpSp>
          <p:nvGrpSpPr>
            <p:cNvPr id="22568" name="组合 6"/>
            <p:cNvGrpSpPr/>
            <p:nvPr/>
          </p:nvGrpSpPr>
          <p:grpSpPr>
            <a:xfrm>
              <a:off x="2483767" y="3501008"/>
              <a:ext cx="3228551" cy="1301188"/>
              <a:chOff x="5877030" y="2492896"/>
              <a:chExt cx="3294203" cy="1301188"/>
            </a:xfrm>
          </p:grpSpPr>
          <p:grpSp>
            <p:nvGrpSpPr>
              <p:cNvPr id="22570" name="组合 14"/>
              <p:cNvGrpSpPr/>
              <p:nvPr/>
            </p:nvGrpSpPr>
            <p:grpSpPr>
              <a:xfrm>
                <a:off x="5877030" y="2492896"/>
                <a:ext cx="3294203" cy="1301188"/>
                <a:chOff x="5277337" y="2176629"/>
                <a:chExt cx="3294203" cy="1301188"/>
              </a:xfrm>
            </p:grpSpPr>
            <p:sp>
              <p:nvSpPr>
                <p:cNvPr id="22575" name="椭圆 15"/>
                <p:cNvSpPr/>
                <p:nvPr/>
              </p:nvSpPr>
              <p:spPr>
                <a:xfrm>
                  <a:off x="8012136" y="3020142"/>
                  <a:ext cx="496248" cy="457675"/>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2576" name="Rectangle 20"/>
                <p:cNvSpPr/>
                <p:nvPr/>
              </p:nvSpPr>
              <p:spPr>
                <a:xfrm>
                  <a:off x="7650944" y="2780928"/>
                  <a:ext cx="30543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eaLnBrk="1" hangingPunct="1">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i="1"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p:txBody>
            </p:sp>
            <p:sp>
              <p:nvSpPr>
                <p:cNvPr id="22577" name="椭圆 17"/>
                <p:cNvSpPr/>
                <p:nvPr/>
              </p:nvSpPr>
              <p:spPr>
                <a:xfrm>
                  <a:off x="5678825" y="3091814"/>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2578" name="椭圆 18"/>
                <p:cNvSpPr/>
                <p:nvPr/>
              </p:nvSpPr>
              <p:spPr>
                <a:xfrm>
                  <a:off x="6455633" y="3091814"/>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22579" name="直接箭头连接符 19"/>
                <p:cNvCxnSpPr>
                  <a:stCxn id="22577" idx="6"/>
                  <a:endCxn id="22578" idx="2"/>
                </p:cNvCxnSpPr>
                <p:nvPr/>
              </p:nvCxnSpPr>
              <p:spPr>
                <a:xfrm>
                  <a:off x="6054145" y="3271834"/>
                  <a:ext cx="401488" cy="0"/>
                </a:xfrm>
                <a:prstGeom prst="straightConnector1">
                  <a:avLst/>
                </a:prstGeom>
                <a:ln w="19050" cap="flat" cmpd="sng">
                  <a:solidFill>
                    <a:srgbClr val="800080"/>
                  </a:solidFill>
                  <a:prstDash val="solid"/>
                  <a:headEnd type="none" w="med" len="med"/>
                  <a:tailEnd type="triangle" w="med" len="med"/>
                </a:ln>
              </p:spPr>
            </p:cxnSp>
            <p:cxnSp>
              <p:nvCxnSpPr>
                <p:cNvPr id="22580" name="直接箭头连接符 20"/>
                <p:cNvCxnSpPr>
                  <a:stCxn id="22577" idx="6"/>
                  <a:endCxn id="22578" idx="2"/>
                </p:cNvCxnSpPr>
                <p:nvPr/>
              </p:nvCxnSpPr>
              <p:spPr>
                <a:xfrm>
                  <a:off x="6830953" y="3271834"/>
                  <a:ext cx="401488" cy="0"/>
                </a:xfrm>
                <a:prstGeom prst="straightConnector1">
                  <a:avLst/>
                </a:prstGeom>
                <a:ln w="19050" cap="flat" cmpd="sng">
                  <a:solidFill>
                    <a:srgbClr val="800080"/>
                  </a:solidFill>
                  <a:prstDash val="solid"/>
                  <a:headEnd type="none" w="med" len="med"/>
                  <a:tailEnd type="triangle" w="med" len="med"/>
                </a:ln>
              </p:spPr>
            </p:cxnSp>
            <p:cxnSp>
              <p:nvCxnSpPr>
                <p:cNvPr id="22581" name="直接箭头连接符 21"/>
                <p:cNvCxnSpPr>
                  <a:stCxn id="22577" idx="6"/>
                  <a:endCxn id="22578" idx="2"/>
                </p:cNvCxnSpPr>
                <p:nvPr/>
              </p:nvCxnSpPr>
              <p:spPr>
                <a:xfrm>
                  <a:off x="5277337" y="3271834"/>
                  <a:ext cx="401488" cy="0"/>
                </a:xfrm>
                <a:prstGeom prst="straightConnector1">
                  <a:avLst/>
                </a:prstGeom>
                <a:ln w="19050" cap="flat" cmpd="sng">
                  <a:solidFill>
                    <a:srgbClr val="800080"/>
                  </a:solidFill>
                  <a:prstDash val="solid"/>
                  <a:headEnd type="none" w="med" len="med"/>
                  <a:tailEnd type="triangle" w="med" len="med"/>
                </a:ln>
              </p:spPr>
            </p:cxnSp>
            <p:sp>
              <p:nvSpPr>
                <p:cNvPr id="22582" name="矩形 22"/>
                <p:cNvSpPr/>
                <p:nvPr/>
              </p:nvSpPr>
              <p:spPr>
                <a:xfrm>
                  <a:off x="6826805" y="2825043"/>
                  <a:ext cx="37978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sp>
              <p:nvSpPr>
                <p:cNvPr id="22583" name="椭圆 23"/>
                <p:cNvSpPr/>
                <p:nvPr/>
              </p:nvSpPr>
              <p:spPr>
                <a:xfrm>
                  <a:off x="7232441" y="3068960"/>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22584" name="直接箭头连接符 24"/>
                <p:cNvCxnSpPr>
                  <a:stCxn id="22577" idx="6"/>
                  <a:endCxn id="22578" idx="2"/>
                </p:cNvCxnSpPr>
                <p:nvPr/>
              </p:nvCxnSpPr>
              <p:spPr>
                <a:xfrm>
                  <a:off x="7607761" y="3293207"/>
                  <a:ext cx="401488" cy="0"/>
                </a:xfrm>
                <a:prstGeom prst="straightConnector1">
                  <a:avLst/>
                </a:prstGeom>
                <a:ln w="19050" cap="flat" cmpd="sng">
                  <a:solidFill>
                    <a:srgbClr val="800080"/>
                  </a:solidFill>
                  <a:prstDash val="solid"/>
                  <a:headEnd type="none" w="med" len="med"/>
                  <a:tailEnd type="triangle" w="med" len="med"/>
                </a:ln>
              </p:spPr>
            </p:cxnSp>
            <p:sp>
              <p:nvSpPr>
                <p:cNvPr id="22585" name="椭圆 25"/>
                <p:cNvSpPr/>
                <p:nvPr/>
              </p:nvSpPr>
              <p:spPr>
                <a:xfrm>
                  <a:off x="8065009" y="3068149"/>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2586" name="弧形 27"/>
                <p:cNvSpPr/>
                <p:nvPr/>
              </p:nvSpPr>
              <p:spPr>
                <a:xfrm>
                  <a:off x="5642276" y="2686135"/>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22587" name="弧形 29"/>
                <p:cNvSpPr/>
                <p:nvPr/>
              </p:nvSpPr>
              <p:spPr>
                <a:xfrm>
                  <a:off x="7997400" y="2600876"/>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22588" name="矩形 30"/>
                <p:cNvSpPr/>
                <p:nvPr/>
              </p:nvSpPr>
              <p:spPr>
                <a:xfrm>
                  <a:off x="5497754" y="2262396"/>
                  <a:ext cx="697139"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a,b</a:t>
                  </a:r>
                  <a:endParaRPr lang="zh-CN" altLang="en-US" sz="2400" dirty="0">
                    <a:solidFill>
                      <a:srgbClr val="009999"/>
                    </a:solidFill>
                    <a:ea typeface="宋体" panose="02010600030101010101" pitchFamily="2" charset="-122"/>
                  </a:endParaRPr>
                </a:p>
              </p:txBody>
            </p:sp>
            <p:sp>
              <p:nvSpPr>
                <p:cNvPr id="22589" name="矩形 31"/>
                <p:cNvSpPr/>
                <p:nvPr/>
              </p:nvSpPr>
              <p:spPr>
                <a:xfrm>
                  <a:off x="7930058" y="2176629"/>
                  <a:ext cx="641482"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a,b</a:t>
                  </a:r>
                  <a:endParaRPr lang="zh-CN" altLang="en-US" sz="2400" dirty="0">
                    <a:solidFill>
                      <a:srgbClr val="009999"/>
                    </a:solidFill>
                    <a:ea typeface="宋体" panose="02010600030101010101" pitchFamily="2" charset="-122"/>
                  </a:endParaRPr>
                </a:p>
              </p:txBody>
            </p:sp>
            <p:sp>
              <p:nvSpPr>
                <p:cNvPr id="22590" name="矩形 32"/>
                <p:cNvSpPr/>
                <p:nvPr/>
              </p:nvSpPr>
              <p:spPr>
                <a:xfrm>
                  <a:off x="6031291" y="2823319"/>
                  <a:ext cx="316226"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grpSp>
          <p:sp>
            <p:nvSpPr>
              <p:cNvPr id="22571" name="矩形 8"/>
              <p:cNvSpPr/>
              <p:nvPr/>
            </p:nvSpPr>
            <p:spPr>
              <a:xfrm>
                <a:off x="7004517" y="3298398"/>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baseline="-25000" dirty="0">
                  <a:solidFill>
                    <a:srgbClr val="009999"/>
                  </a:solidFill>
                  <a:ea typeface="宋体" panose="02010600030101010101" pitchFamily="2" charset="-122"/>
                </a:endParaRPr>
              </a:p>
            </p:txBody>
          </p:sp>
          <p:sp>
            <p:nvSpPr>
              <p:cNvPr id="22572" name="矩形 9"/>
              <p:cNvSpPr/>
              <p:nvPr/>
            </p:nvSpPr>
            <p:spPr>
              <a:xfrm>
                <a:off x="6207460" y="3316666"/>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baseline="-25000" dirty="0">
                  <a:solidFill>
                    <a:srgbClr val="009999"/>
                  </a:solidFill>
                  <a:ea typeface="宋体" panose="02010600030101010101" pitchFamily="2" charset="-122"/>
                </a:endParaRPr>
              </a:p>
            </p:txBody>
          </p:sp>
          <p:sp>
            <p:nvSpPr>
              <p:cNvPr id="22573" name="矩形 10"/>
              <p:cNvSpPr/>
              <p:nvPr/>
            </p:nvSpPr>
            <p:spPr>
              <a:xfrm>
                <a:off x="8593088" y="3291004"/>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3</a:t>
                </a:r>
                <a:endParaRPr lang="zh-CN" altLang="en-US" sz="2400" baseline="-25000" dirty="0">
                  <a:solidFill>
                    <a:srgbClr val="009999"/>
                  </a:solidFill>
                  <a:ea typeface="宋体" panose="02010600030101010101" pitchFamily="2" charset="-122"/>
                </a:endParaRPr>
              </a:p>
            </p:txBody>
          </p:sp>
          <p:sp>
            <p:nvSpPr>
              <p:cNvPr id="22574" name="矩形 11"/>
              <p:cNvSpPr/>
              <p:nvPr/>
            </p:nvSpPr>
            <p:spPr>
              <a:xfrm>
                <a:off x="7772047" y="3283948"/>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2</a:t>
                </a:r>
                <a:endParaRPr lang="zh-CN" altLang="en-US" sz="2400" baseline="-25000" dirty="0">
                  <a:solidFill>
                    <a:srgbClr val="009999"/>
                  </a:solidFill>
                  <a:ea typeface="宋体" panose="02010600030101010101" pitchFamily="2" charset="-122"/>
                </a:endParaRPr>
              </a:p>
            </p:txBody>
          </p:sp>
        </p:grpSp>
        <p:sp>
          <p:nvSpPr>
            <p:cNvPr id="22569" name="矩形 33"/>
            <p:cNvSpPr/>
            <p:nvPr/>
          </p:nvSpPr>
          <p:spPr>
            <a:xfrm>
              <a:off x="1670023" y="3429000"/>
              <a:ext cx="92669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NFA</a:t>
              </a:r>
              <a:endParaRPr lang="zh-CN" altLang="en-US" sz="2400" dirty="0">
                <a:solidFill>
                  <a:srgbClr val="009999"/>
                </a:solidFill>
                <a:ea typeface="宋体" panose="02010600030101010101" pitchFamily="2" charset="-122"/>
              </a:endParaRPr>
            </a:p>
          </p:txBody>
        </p:sp>
      </p:grpSp>
      <p:sp>
        <p:nvSpPr>
          <p:cNvPr id="72" name="矩形 71"/>
          <p:cNvSpPr/>
          <p:nvPr/>
        </p:nvSpPr>
        <p:spPr>
          <a:xfrm>
            <a:off x="2130425" y="2174875"/>
            <a:ext cx="537527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dirty="0">
                <a:solidFill>
                  <a:srgbClr val="990099"/>
                </a:solidFill>
                <a:ea typeface="宋体" panose="02010600030101010101" pitchFamily="2" charset="-122"/>
              </a:rPr>
              <a:t>G</a:t>
            </a:r>
            <a:r>
              <a:rPr lang="zh-CN" altLang="en-US" sz="2400" dirty="0">
                <a:solidFill>
                  <a:srgbClr val="990099"/>
                </a:solidFill>
                <a:ea typeface="宋体" panose="02010600030101010101" pitchFamily="2" charset="-122"/>
              </a:rPr>
              <a:t>对应的正则式   </a:t>
            </a:r>
            <a:r>
              <a:rPr lang="en-US" altLang="zh-CN" sz="2400" dirty="0">
                <a:solidFill>
                  <a:srgbClr val="990099"/>
                </a:solidFill>
                <a:ea typeface="宋体" panose="02010600030101010101" pitchFamily="2" charset="-122"/>
              </a:rPr>
              <a:t>(a+b)</a:t>
            </a:r>
            <a:r>
              <a:rPr lang="en-US" altLang="zh-CN" sz="2400" baseline="30000" dirty="0">
                <a:solidFill>
                  <a:srgbClr val="990099"/>
                </a:solidFill>
                <a:ea typeface="宋体" panose="02010600030101010101" pitchFamily="2" charset="-122"/>
              </a:rPr>
              <a:t>*</a:t>
            </a:r>
            <a:r>
              <a:rPr lang="en-US" altLang="zh-CN" sz="2400" dirty="0">
                <a:solidFill>
                  <a:srgbClr val="990099"/>
                </a:solidFill>
                <a:ea typeface="宋体" panose="02010600030101010101" pitchFamily="2" charset="-122"/>
              </a:rPr>
              <a:t>bbb(a+b)</a:t>
            </a:r>
            <a:r>
              <a:rPr lang="en-US" altLang="zh-CN" sz="2400" baseline="30000" dirty="0">
                <a:solidFill>
                  <a:srgbClr val="990099"/>
                </a:solidFill>
                <a:ea typeface="宋体" panose="02010600030101010101" pitchFamily="2" charset="-122"/>
              </a:rPr>
              <a:t>*</a:t>
            </a:r>
            <a:r>
              <a:rPr lang="en-US" altLang="zh-CN" sz="2400" dirty="0">
                <a:solidFill>
                  <a:srgbClr val="990099"/>
                </a:solidFill>
                <a:ea typeface="宋体" panose="02010600030101010101" pitchFamily="2" charset="-122"/>
              </a:rPr>
              <a:t> </a:t>
            </a:r>
            <a:endParaRPr lang="zh-CN" altLang="en-US" sz="2400" dirty="0">
              <a:solidFill>
                <a:srgbClr val="990099"/>
              </a:solidFill>
              <a:ea typeface="宋体" panose="02010600030101010101" pitchFamily="2" charset="-122"/>
            </a:endParaRPr>
          </a:p>
        </p:txBody>
      </p:sp>
      <p:grpSp>
        <p:nvGrpSpPr>
          <p:cNvPr id="15372" name="组合 15371"/>
          <p:cNvGrpSpPr/>
          <p:nvPr/>
        </p:nvGrpSpPr>
        <p:grpSpPr>
          <a:xfrm>
            <a:off x="2433638" y="4806950"/>
            <a:ext cx="4041775" cy="1743075"/>
            <a:chOff x="2612378" y="4804774"/>
            <a:chExt cx="4042295" cy="1744205"/>
          </a:xfrm>
        </p:grpSpPr>
        <p:grpSp>
          <p:nvGrpSpPr>
            <p:cNvPr id="22538" name="组合 15370"/>
            <p:cNvGrpSpPr/>
            <p:nvPr/>
          </p:nvGrpSpPr>
          <p:grpSpPr>
            <a:xfrm>
              <a:off x="2612378" y="4804774"/>
              <a:ext cx="4042295" cy="1668034"/>
              <a:chOff x="2244881" y="4929313"/>
              <a:chExt cx="4042295" cy="1668034"/>
            </a:xfrm>
          </p:grpSpPr>
          <p:sp>
            <p:nvSpPr>
              <p:cNvPr id="22540" name="弧形 15369"/>
              <p:cNvSpPr/>
              <p:nvPr/>
            </p:nvSpPr>
            <p:spPr>
              <a:xfrm flipV="1">
                <a:off x="3416292" y="6199290"/>
                <a:ext cx="1926313" cy="398057"/>
              </a:xfrm>
              <a:custGeom>
                <a:avLst/>
                <a:gdLst/>
                <a:ahLst/>
                <a:cxnLst>
                  <a:cxn ang="0">
                    <a:pos x="175287" y="313511"/>
                  </a:cxn>
                  <a:cxn ang="0">
                    <a:pos x="-1" y="199028"/>
                  </a:cxn>
                  <a:cxn ang="0">
                    <a:pos x="963155" y="0"/>
                  </a:cxn>
                  <a:cxn ang="0">
                    <a:pos x="1926311" y="199028"/>
                  </a:cxn>
                  <a:cxn ang="0">
                    <a:pos x="1729796" y="319525"/>
                  </a:cxn>
                  <a:cxn ang="0">
                    <a:pos x="963156" y="199028"/>
                  </a:cxn>
                  <a:cxn ang="0">
                    <a:pos x="175287" y="313511"/>
                  </a:cxn>
                  <a:cxn ang="0">
                    <a:pos x="-1" y="199028"/>
                  </a:cxn>
                  <a:cxn ang="0">
                    <a:pos x="963155" y="0"/>
                  </a:cxn>
                  <a:cxn ang="0">
                    <a:pos x="1926311" y="199028"/>
                  </a:cxn>
                  <a:cxn ang="0">
                    <a:pos x="1729796" y="319525"/>
                  </a:cxn>
                </a:cxnLst>
                <a:pathLst>
                  <a:path w="1926313" h="398057" stroke="0">
                    <a:moveTo>
                      <a:pt x="175287" y="313511"/>
                    </a:moveTo>
                    <a:cubicBezTo>
                      <a:pt x="64831" y="281140"/>
                      <a:pt x="-1" y="241649"/>
                      <a:pt x="-1" y="199028"/>
                    </a:cubicBezTo>
                    <a:cubicBezTo>
                      <a:pt x="-1" y="89108"/>
                      <a:pt x="431219" y="0"/>
                      <a:pt x="963155" y="0"/>
                    </a:cubicBezTo>
                    <a:cubicBezTo>
                      <a:pt x="1495091" y="0"/>
                      <a:pt x="1926311" y="89108"/>
                      <a:pt x="1926311" y="199028"/>
                    </a:cubicBezTo>
                    <a:cubicBezTo>
                      <a:pt x="1926311" y="244321"/>
                      <a:pt x="1853095" y="286080"/>
                      <a:pt x="1729796" y="319525"/>
                    </a:cubicBezTo>
                    <a:lnTo>
                      <a:pt x="963156" y="199028"/>
                    </a:lnTo>
                    <a:lnTo>
                      <a:pt x="175287" y="313511"/>
                    </a:lnTo>
                    <a:close/>
                  </a:path>
                  <a:path w="1926313" h="398057" fill="none">
                    <a:moveTo>
                      <a:pt x="175287" y="313511"/>
                    </a:moveTo>
                    <a:cubicBezTo>
                      <a:pt x="64831" y="281140"/>
                      <a:pt x="-1" y="241649"/>
                      <a:pt x="-1" y="199028"/>
                    </a:cubicBezTo>
                    <a:cubicBezTo>
                      <a:pt x="-1" y="89108"/>
                      <a:pt x="431219" y="0"/>
                      <a:pt x="963155" y="0"/>
                    </a:cubicBezTo>
                    <a:cubicBezTo>
                      <a:pt x="1495091" y="0"/>
                      <a:pt x="1926311" y="89108"/>
                      <a:pt x="1926311" y="199028"/>
                    </a:cubicBezTo>
                    <a:cubicBezTo>
                      <a:pt x="1926311" y="244321"/>
                      <a:pt x="1853095" y="286080"/>
                      <a:pt x="1729796" y="319525"/>
                    </a:cubicBezTo>
                  </a:path>
                </a:pathLst>
              </a:custGeom>
              <a:solidFill>
                <a:srgbClr val="FFFFFF">
                  <a:alpha val="100000"/>
                </a:srgbClr>
              </a:solidFill>
              <a:ln w="19050" cap="flat" cmpd="sng">
                <a:solidFill>
                  <a:srgbClr val="990099">
                    <a:alpha val="100000"/>
                  </a:srgbClr>
                </a:solidFill>
                <a:prstDash val="solid"/>
                <a:round/>
                <a:headEnd type="triangle" w="med" len="med"/>
                <a:tailEnd type="none" w="med" len="med"/>
              </a:ln>
            </p:spPr>
            <p:txBody>
              <a:bodyPr/>
              <a:p>
                <a:endParaRPr lang="zh-CN" altLang="en-US"/>
              </a:p>
            </p:txBody>
          </p:sp>
          <p:grpSp>
            <p:nvGrpSpPr>
              <p:cNvPr id="22541" name="组合 15360"/>
              <p:cNvGrpSpPr/>
              <p:nvPr/>
            </p:nvGrpSpPr>
            <p:grpSpPr>
              <a:xfrm>
                <a:off x="2244881" y="4929313"/>
                <a:ext cx="4042295" cy="1610990"/>
                <a:chOff x="2272104" y="5040753"/>
                <a:chExt cx="4042295" cy="1610990"/>
              </a:xfrm>
            </p:grpSpPr>
            <p:grpSp>
              <p:nvGrpSpPr>
                <p:cNvPr id="22542" name="组合 35"/>
                <p:cNvGrpSpPr/>
                <p:nvPr/>
              </p:nvGrpSpPr>
              <p:grpSpPr>
                <a:xfrm>
                  <a:off x="2272104" y="5040753"/>
                  <a:ext cx="4042295" cy="1373196"/>
                  <a:chOff x="1670023" y="3429000"/>
                  <a:chExt cx="4042295" cy="1373196"/>
                </a:xfrm>
              </p:grpSpPr>
              <p:grpSp>
                <p:nvGrpSpPr>
                  <p:cNvPr id="22545" name="组合 36"/>
                  <p:cNvGrpSpPr/>
                  <p:nvPr/>
                </p:nvGrpSpPr>
                <p:grpSpPr>
                  <a:xfrm>
                    <a:off x="2483767" y="3501008"/>
                    <a:ext cx="3228551" cy="1301188"/>
                    <a:chOff x="5877030" y="2492896"/>
                    <a:chExt cx="3294203" cy="1301188"/>
                  </a:xfrm>
                </p:grpSpPr>
                <p:grpSp>
                  <p:nvGrpSpPr>
                    <p:cNvPr id="22547" name="组合 38"/>
                    <p:cNvGrpSpPr/>
                    <p:nvPr/>
                  </p:nvGrpSpPr>
                  <p:grpSpPr>
                    <a:xfrm>
                      <a:off x="5877030" y="2492896"/>
                      <a:ext cx="3294203" cy="1301188"/>
                      <a:chOff x="5277337" y="2176629"/>
                      <a:chExt cx="3294203" cy="1301188"/>
                    </a:xfrm>
                  </p:grpSpPr>
                  <p:sp>
                    <p:nvSpPr>
                      <p:cNvPr id="22552" name="椭圆 43"/>
                      <p:cNvSpPr/>
                      <p:nvPr/>
                    </p:nvSpPr>
                    <p:spPr>
                      <a:xfrm>
                        <a:off x="8012136" y="3020142"/>
                        <a:ext cx="496248" cy="457675"/>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2553" name="Rectangle 20"/>
                      <p:cNvSpPr/>
                      <p:nvPr/>
                    </p:nvSpPr>
                    <p:spPr>
                      <a:xfrm>
                        <a:off x="7650944" y="2780928"/>
                        <a:ext cx="30543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eaLnBrk="1" hangingPunct="1">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i="1"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p:txBody>
                  </p:sp>
                  <p:sp>
                    <p:nvSpPr>
                      <p:cNvPr id="22554" name="椭圆 45"/>
                      <p:cNvSpPr/>
                      <p:nvPr/>
                    </p:nvSpPr>
                    <p:spPr>
                      <a:xfrm>
                        <a:off x="5678825" y="3091814"/>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2555" name="椭圆 46"/>
                      <p:cNvSpPr/>
                      <p:nvPr/>
                    </p:nvSpPr>
                    <p:spPr>
                      <a:xfrm>
                        <a:off x="6455633" y="3091814"/>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22556" name="直接箭头连接符 47"/>
                      <p:cNvCxnSpPr>
                        <a:stCxn id="22554" idx="6"/>
                        <a:endCxn id="22555" idx="2"/>
                      </p:cNvCxnSpPr>
                      <p:nvPr/>
                    </p:nvCxnSpPr>
                    <p:spPr>
                      <a:xfrm>
                        <a:off x="6054145" y="3271834"/>
                        <a:ext cx="401488" cy="0"/>
                      </a:xfrm>
                      <a:prstGeom prst="straightConnector1">
                        <a:avLst/>
                      </a:prstGeom>
                      <a:ln w="19050" cap="flat" cmpd="sng">
                        <a:solidFill>
                          <a:srgbClr val="800080"/>
                        </a:solidFill>
                        <a:prstDash val="solid"/>
                        <a:headEnd type="none" w="med" len="med"/>
                        <a:tailEnd type="triangle" w="med" len="med"/>
                      </a:ln>
                    </p:spPr>
                  </p:cxnSp>
                  <p:cxnSp>
                    <p:nvCxnSpPr>
                      <p:cNvPr id="22557" name="直接箭头连接符 48"/>
                      <p:cNvCxnSpPr>
                        <a:stCxn id="22554" idx="6"/>
                        <a:endCxn id="22555" idx="2"/>
                      </p:cNvCxnSpPr>
                      <p:nvPr/>
                    </p:nvCxnSpPr>
                    <p:spPr>
                      <a:xfrm>
                        <a:off x="6830953" y="3271834"/>
                        <a:ext cx="401488" cy="0"/>
                      </a:xfrm>
                      <a:prstGeom prst="straightConnector1">
                        <a:avLst/>
                      </a:prstGeom>
                      <a:ln w="19050" cap="flat" cmpd="sng">
                        <a:solidFill>
                          <a:srgbClr val="800080"/>
                        </a:solidFill>
                        <a:prstDash val="solid"/>
                        <a:headEnd type="none" w="med" len="med"/>
                        <a:tailEnd type="triangle" w="med" len="med"/>
                      </a:ln>
                    </p:spPr>
                  </p:cxnSp>
                  <p:cxnSp>
                    <p:nvCxnSpPr>
                      <p:cNvPr id="22558" name="直接箭头连接符 49"/>
                      <p:cNvCxnSpPr>
                        <a:stCxn id="22554" idx="6"/>
                        <a:endCxn id="22555" idx="2"/>
                      </p:cNvCxnSpPr>
                      <p:nvPr/>
                    </p:nvCxnSpPr>
                    <p:spPr>
                      <a:xfrm>
                        <a:off x="5277337" y="3271834"/>
                        <a:ext cx="401488" cy="0"/>
                      </a:xfrm>
                      <a:prstGeom prst="straightConnector1">
                        <a:avLst/>
                      </a:prstGeom>
                      <a:ln w="19050" cap="flat" cmpd="sng">
                        <a:solidFill>
                          <a:srgbClr val="800080"/>
                        </a:solidFill>
                        <a:prstDash val="solid"/>
                        <a:headEnd type="none" w="med" len="med"/>
                        <a:tailEnd type="triangle" w="med" len="med"/>
                      </a:ln>
                    </p:spPr>
                  </p:cxnSp>
                  <p:sp>
                    <p:nvSpPr>
                      <p:cNvPr id="22559" name="矩形 50"/>
                      <p:cNvSpPr/>
                      <p:nvPr/>
                    </p:nvSpPr>
                    <p:spPr>
                      <a:xfrm>
                        <a:off x="6826805" y="2825043"/>
                        <a:ext cx="37978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sp>
                    <p:nvSpPr>
                      <p:cNvPr id="22560" name="椭圆 51"/>
                      <p:cNvSpPr/>
                      <p:nvPr/>
                    </p:nvSpPr>
                    <p:spPr>
                      <a:xfrm>
                        <a:off x="7232441" y="3068960"/>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22561" name="直接箭头连接符 52"/>
                      <p:cNvCxnSpPr>
                        <a:stCxn id="22554" idx="6"/>
                        <a:endCxn id="22555" idx="2"/>
                      </p:cNvCxnSpPr>
                      <p:nvPr/>
                    </p:nvCxnSpPr>
                    <p:spPr>
                      <a:xfrm>
                        <a:off x="7607761" y="3293207"/>
                        <a:ext cx="401488" cy="0"/>
                      </a:xfrm>
                      <a:prstGeom prst="straightConnector1">
                        <a:avLst/>
                      </a:prstGeom>
                      <a:ln w="19050" cap="flat" cmpd="sng">
                        <a:solidFill>
                          <a:srgbClr val="800080"/>
                        </a:solidFill>
                        <a:prstDash val="solid"/>
                        <a:headEnd type="none" w="med" len="med"/>
                        <a:tailEnd type="triangle" w="med" len="med"/>
                      </a:ln>
                    </p:spPr>
                  </p:cxnSp>
                  <p:sp>
                    <p:nvSpPr>
                      <p:cNvPr id="22562" name="椭圆 53"/>
                      <p:cNvSpPr/>
                      <p:nvPr/>
                    </p:nvSpPr>
                    <p:spPr>
                      <a:xfrm>
                        <a:off x="8065009" y="3068149"/>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22563" name="弧形 54"/>
                      <p:cNvSpPr/>
                      <p:nvPr/>
                    </p:nvSpPr>
                    <p:spPr>
                      <a:xfrm>
                        <a:off x="5642276" y="2686135"/>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22564" name="弧形 55"/>
                      <p:cNvSpPr/>
                      <p:nvPr/>
                    </p:nvSpPr>
                    <p:spPr>
                      <a:xfrm>
                        <a:off x="7997400" y="2600876"/>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22565" name="矩形 56"/>
                      <p:cNvSpPr/>
                      <p:nvPr/>
                    </p:nvSpPr>
                    <p:spPr>
                      <a:xfrm>
                        <a:off x="5657497" y="2262396"/>
                        <a:ext cx="40149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a:t>
                        </a:r>
                        <a:endParaRPr lang="zh-CN" altLang="en-US" sz="2400" dirty="0">
                          <a:solidFill>
                            <a:srgbClr val="009999"/>
                          </a:solidFill>
                          <a:ea typeface="宋体" panose="02010600030101010101" pitchFamily="2" charset="-122"/>
                        </a:endParaRPr>
                      </a:p>
                    </p:txBody>
                  </p:sp>
                  <p:sp>
                    <p:nvSpPr>
                      <p:cNvPr id="22566" name="矩形 57"/>
                      <p:cNvSpPr/>
                      <p:nvPr/>
                    </p:nvSpPr>
                    <p:spPr>
                      <a:xfrm>
                        <a:off x="7930058" y="2176629"/>
                        <a:ext cx="641482"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a,b</a:t>
                        </a:r>
                        <a:endParaRPr lang="zh-CN" altLang="en-US" sz="2400" dirty="0">
                          <a:solidFill>
                            <a:srgbClr val="009999"/>
                          </a:solidFill>
                          <a:ea typeface="宋体" panose="02010600030101010101" pitchFamily="2" charset="-122"/>
                        </a:endParaRPr>
                      </a:p>
                    </p:txBody>
                  </p:sp>
                  <p:sp>
                    <p:nvSpPr>
                      <p:cNvPr id="22567" name="矩形 58"/>
                      <p:cNvSpPr/>
                      <p:nvPr/>
                    </p:nvSpPr>
                    <p:spPr>
                      <a:xfrm>
                        <a:off x="6031291" y="2823319"/>
                        <a:ext cx="316226"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grpSp>
                <p:sp>
                  <p:nvSpPr>
                    <p:cNvPr id="22548" name="矩形 39"/>
                    <p:cNvSpPr/>
                    <p:nvPr/>
                  </p:nvSpPr>
                  <p:spPr>
                    <a:xfrm>
                      <a:off x="7004517" y="3298398"/>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baseline="-25000" dirty="0">
                        <a:solidFill>
                          <a:srgbClr val="009999"/>
                        </a:solidFill>
                        <a:ea typeface="宋体" panose="02010600030101010101" pitchFamily="2" charset="-122"/>
                      </a:endParaRPr>
                    </a:p>
                  </p:txBody>
                </p:sp>
                <p:sp>
                  <p:nvSpPr>
                    <p:cNvPr id="22549" name="矩形 40"/>
                    <p:cNvSpPr/>
                    <p:nvPr/>
                  </p:nvSpPr>
                  <p:spPr>
                    <a:xfrm>
                      <a:off x="6207460" y="3316666"/>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baseline="-25000" dirty="0">
                        <a:solidFill>
                          <a:srgbClr val="009999"/>
                        </a:solidFill>
                        <a:ea typeface="宋体" panose="02010600030101010101" pitchFamily="2" charset="-122"/>
                      </a:endParaRPr>
                    </a:p>
                  </p:txBody>
                </p:sp>
                <p:sp>
                  <p:nvSpPr>
                    <p:cNvPr id="22550" name="矩形 41"/>
                    <p:cNvSpPr/>
                    <p:nvPr/>
                  </p:nvSpPr>
                  <p:spPr>
                    <a:xfrm>
                      <a:off x="8593088" y="3291004"/>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3</a:t>
                      </a:r>
                      <a:endParaRPr lang="zh-CN" altLang="en-US" sz="2400" baseline="-25000" dirty="0">
                        <a:solidFill>
                          <a:srgbClr val="009999"/>
                        </a:solidFill>
                        <a:ea typeface="宋体" panose="02010600030101010101" pitchFamily="2" charset="-122"/>
                      </a:endParaRPr>
                    </a:p>
                  </p:txBody>
                </p:sp>
                <p:sp>
                  <p:nvSpPr>
                    <p:cNvPr id="22551" name="矩形 42"/>
                    <p:cNvSpPr/>
                    <p:nvPr/>
                  </p:nvSpPr>
                  <p:spPr>
                    <a:xfrm>
                      <a:off x="7772047" y="3283948"/>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2</a:t>
                      </a:r>
                      <a:endParaRPr lang="zh-CN" altLang="en-US" sz="2400" baseline="-25000" dirty="0">
                        <a:solidFill>
                          <a:srgbClr val="009999"/>
                        </a:solidFill>
                        <a:ea typeface="宋体" panose="02010600030101010101" pitchFamily="2" charset="-122"/>
                      </a:endParaRPr>
                    </a:p>
                  </p:txBody>
                </p:sp>
              </p:grpSp>
              <p:sp>
                <p:nvSpPr>
                  <p:cNvPr id="22546" name="矩形 37"/>
                  <p:cNvSpPr/>
                  <p:nvPr/>
                </p:nvSpPr>
                <p:spPr>
                  <a:xfrm>
                    <a:off x="1670023" y="3429000"/>
                    <a:ext cx="92669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DFA</a:t>
                    </a:r>
                    <a:endParaRPr lang="zh-CN" altLang="en-US" sz="2400" dirty="0">
                      <a:solidFill>
                        <a:srgbClr val="009999"/>
                      </a:solidFill>
                      <a:ea typeface="宋体" panose="02010600030101010101" pitchFamily="2" charset="-122"/>
                    </a:endParaRPr>
                  </a:p>
                </p:txBody>
              </p:sp>
            </p:grpSp>
            <p:cxnSp>
              <p:nvCxnSpPr>
                <p:cNvPr id="22543" name="直接箭头连接符 62"/>
                <p:cNvCxnSpPr>
                  <a:stCxn id="22554" idx="6"/>
                  <a:endCxn id="22554" idx="5"/>
                </p:cNvCxnSpPr>
                <p:nvPr/>
              </p:nvCxnSpPr>
              <p:spPr>
                <a:xfrm flipH="1" flipV="1">
                  <a:off x="3793306" y="6335259"/>
                  <a:ext cx="478144" cy="2"/>
                </a:xfrm>
                <a:prstGeom prst="straightConnector1">
                  <a:avLst/>
                </a:prstGeom>
                <a:ln w="19050" cap="flat" cmpd="sng">
                  <a:solidFill>
                    <a:srgbClr val="800080"/>
                  </a:solidFill>
                  <a:prstDash val="solid"/>
                  <a:headEnd type="none" w="med" len="med"/>
                  <a:tailEnd type="triangle" w="med" len="med"/>
                </a:ln>
              </p:spPr>
            </p:cxnSp>
            <p:sp>
              <p:nvSpPr>
                <p:cNvPr id="22544" name="矩形 69"/>
                <p:cNvSpPr/>
                <p:nvPr/>
              </p:nvSpPr>
              <p:spPr>
                <a:xfrm>
                  <a:off x="3867258" y="6190078"/>
                  <a:ext cx="393488"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a:t>
                  </a:r>
                  <a:endParaRPr lang="zh-CN" altLang="en-US" sz="2400" dirty="0">
                    <a:solidFill>
                      <a:srgbClr val="009999"/>
                    </a:solidFill>
                    <a:ea typeface="宋体" panose="02010600030101010101" pitchFamily="2" charset="-122"/>
                  </a:endParaRPr>
                </a:p>
              </p:txBody>
            </p:sp>
          </p:grpSp>
        </p:grpSp>
        <p:sp>
          <p:nvSpPr>
            <p:cNvPr id="22539" name="矩形 78"/>
            <p:cNvSpPr/>
            <p:nvPr/>
          </p:nvSpPr>
          <p:spPr>
            <a:xfrm>
              <a:off x="4917535" y="6087314"/>
              <a:ext cx="469358"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a:t>
              </a:r>
              <a:endParaRPr lang="zh-CN" altLang="en-US" sz="2400" dirty="0">
                <a:solidFill>
                  <a:srgbClr val="009999"/>
                </a:solidFill>
                <a:ea typeface="宋体" panose="02010600030101010101"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页脚占位符 4"/>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9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900" i="1" dirty="0">
              <a:solidFill>
                <a:srgbClr val="009999"/>
              </a:solidFill>
              <a:latin typeface="Arial Narrow" panose="020B0606020202030204" pitchFamily="34" charset="0"/>
              <a:ea typeface="宋体" panose="02010600030101010101" pitchFamily="2" charset="-122"/>
            </a:endParaRPr>
          </a:p>
        </p:txBody>
      </p:sp>
      <p:sp>
        <p:nvSpPr>
          <p:cNvPr id="23555" name="Rectangle 3"/>
          <p:cNvSpPr>
            <a:spLocks noGrp="1"/>
          </p:cNvSpPr>
          <p:nvPr>
            <p:ph idx="1"/>
          </p:nvPr>
        </p:nvSpPr>
        <p:spPr>
          <a:xfrm>
            <a:off x="150813" y="1462088"/>
            <a:ext cx="8983662" cy="4914900"/>
          </a:xfrm>
        </p:spPr>
        <p:txBody>
          <a:bodyPr vert="horz" wrap="square" lIns="91440" tIns="45720" rIns="91440" bIns="45720" anchor="t" anchorCtr="0"/>
          <a:p>
            <a:r>
              <a:rPr lang="en-US" altLang="zh-CN" sz="2400" dirty="0"/>
              <a:t>T={a</a:t>
            </a:r>
            <a:r>
              <a:rPr lang="zh-CN" altLang="en-US" sz="2400" dirty="0"/>
              <a:t>，</a:t>
            </a:r>
            <a:r>
              <a:rPr lang="en-US" altLang="zh-CN" sz="2400" dirty="0"/>
              <a:t>b}</a:t>
            </a:r>
            <a:r>
              <a:rPr lang="zh-CN" altLang="en-US" sz="2400" dirty="0"/>
              <a:t>，</a:t>
            </a:r>
            <a:r>
              <a:rPr lang="en-US" altLang="zh-CN" sz="2400" dirty="0"/>
              <a:t>L</a:t>
            </a:r>
            <a:r>
              <a:rPr lang="zh-CN" altLang="en-US" sz="2400" dirty="0"/>
              <a:t>中的任意三个连续符号中最多含</a:t>
            </a:r>
            <a:r>
              <a:rPr lang="en-US" altLang="zh-CN" sz="2400" dirty="0"/>
              <a:t>2</a:t>
            </a:r>
            <a:r>
              <a:rPr lang="zh-CN" altLang="en-US" sz="2400" dirty="0"/>
              <a:t>个</a:t>
            </a:r>
            <a:r>
              <a:rPr lang="en-US" altLang="zh-CN" sz="2400" dirty="0"/>
              <a:t>a</a:t>
            </a:r>
            <a:r>
              <a:rPr lang="zh-CN" altLang="en-US" sz="2400" dirty="0"/>
              <a:t>，设计语言</a:t>
            </a:r>
            <a:r>
              <a:rPr lang="en-US" altLang="zh-CN" sz="2400" dirty="0"/>
              <a:t>L</a:t>
            </a:r>
            <a:r>
              <a:rPr lang="zh-CN" altLang="en-US" sz="2400" dirty="0"/>
              <a:t>的自动机</a:t>
            </a:r>
            <a:r>
              <a:rPr lang="en-US" altLang="zh-CN" sz="2400" dirty="0"/>
              <a:t>.</a:t>
            </a:r>
            <a:endParaRPr lang="en-US" altLang="zh-CN" sz="2400" dirty="0"/>
          </a:p>
          <a:p>
            <a:pPr>
              <a:buNone/>
            </a:pPr>
            <a:endParaRPr lang="en-US" altLang="zh-CN" sz="2700" dirty="0">
              <a:solidFill>
                <a:srgbClr val="3366CC"/>
              </a:solidFill>
              <a:latin typeface="Arial" panose="020B0604020202020204" pitchFamily="34" charset="0"/>
            </a:endParaRPr>
          </a:p>
          <a:p>
            <a:pPr>
              <a:buNone/>
            </a:pPr>
            <a:endParaRPr lang="en-US" altLang="zh-CN" sz="2700" dirty="0">
              <a:solidFill>
                <a:srgbClr val="3366CC"/>
              </a:solidFill>
              <a:latin typeface="Arial" panose="020B0604020202020204" pitchFamily="34" charset="0"/>
            </a:endParaRPr>
          </a:p>
        </p:txBody>
      </p:sp>
      <p:sp>
        <p:nvSpPr>
          <p:cNvPr id="23556" name="矩形 1"/>
          <p:cNvSpPr/>
          <p:nvPr/>
        </p:nvSpPr>
        <p:spPr>
          <a:xfrm>
            <a:off x="1258888" y="465138"/>
            <a:ext cx="1493837"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zh-CN" altLang="en-US" sz="3600" b="0" dirty="0">
                <a:solidFill>
                  <a:srgbClr val="3366CC"/>
                </a:solidFill>
                <a:latin typeface="Arial" panose="020B0604020202020204" pitchFamily="34" charset="0"/>
                <a:ea typeface="宋体" panose="02010600030101010101" pitchFamily="2" charset="-122"/>
              </a:rPr>
              <a:t>练习</a:t>
            </a:r>
            <a:r>
              <a:rPr lang="en-US" altLang="zh-CN" sz="3600" b="0" dirty="0">
                <a:solidFill>
                  <a:srgbClr val="3366CC"/>
                </a:solidFill>
                <a:latin typeface="Arial" panose="020B0604020202020204" pitchFamily="34" charset="0"/>
                <a:ea typeface="宋体" panose="02010600030101010101" pitchFamily="2" charset="-122"/>
              </a:rPr>
              <a:t>3</a:t>
            </a:r>
            <a:r>
              <a:rPr lang="zh-CN" altLang="en-US" sz="3600" b="0" dirty="0">
                <a:solidFill>
                  <a:srgbClr val="3366CC"/>
                </a:solidFill>
                <a:latin typeface="Arial" panose="020B0604020202020204" pitchFamily="34" charset="0"/>
                <a:ea typeface="宋体" panose="02010600030101010101" pitchFamily="2" charset="-122"/>
              </a:rPr>
              <a:t> </a:t>
            </a:r>
            <a:endParaRPr lang="en-US" altLang="zh-CN" sz="3600" b="0" dirty="0">
              <a:solidFill>
                <a:srgbClr val="009999"/>
              </a:solidFill>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1440" tIns="45720" rIns="91440" bIns="45720" anchor="b" anchorCtr="0"/>
          <a:p>
            <a:endParaRPr lang="zh-CN" altLang="en-US" dirty="0"/>
          </a:p>
        </p:txBody>
      </p:sp>
      <p:sp>
        <p:nvSpPr>
          <p:cNvPr id="24579" name="内容占位符 2"/>
          <p:cNvSpPr>
            <a:spLocks noGrp="1"/>
          </p:cNvSpPr>
          <p:nvPr>
            <p:ph idx="1"/>
          </p:nvPr>
        </p:nvSpPr>
        <p:spPr>
          <a:xfrm>
            <a:off x="468313" y="1268413"/>
            <a:ext cx="8534400" cy="5329237"/>
          </a:xfrm>
        </p:spPr>
        <p:txBody>
          <a:bodyPr vert="horz" wrap="square" lIns="91440" tIns="45720" rIns="91440" bIns="45720" anchor="t" anchorCtr="0"/>
          <a:p>
            <a:r>
              <a:rPr lang="zh-CN" altLang="zh-CN" sz="2000" u="sng" dirty="0"/>
              <a:t>ε转换</a:t>
            </a:r>
            <a:r>
              <a:rPr lang="en-US" altLang="zh-CN" sz="2000" dirty="0"/>
              <a:t>:</a:t>
            </a:r>
            <a:r>
              <a:rPr lang="zh-CN" altLang="zh-CN" sz="2000" dirty="0"/>
              <a:t>当输入空串ε</a:t>
            </a:r>
            <a:r>
              <a:rPr lang="en-US" altLang="zh-CN" sz="2000" dirty="0"/>
              <a:t>(</a:t>
            </a:r>
            <a:r>
              <a:rPr lang="zh-CN" altLang="zh-CN" sz="2000" dirty="0"/>
              <a:t>无输入</a:t>
            </a:r>
            <a:r>
              <a:rPr lang="en-US" altLang="zh-CN" sz="2000" dirty="0"/>
              <a:t>)</a:t>
            </a:r>
            <a:r>
              <a:rPr lang="zh-CN" altLang="zh-CN" sz="2000" dirty="0"/>
              <a:t>时</a:t>
            </a:r>
            <a:r>
              <a:rPr lang="en-US" altLang="zh-CN" sz="2000" dirty="0"/>
              <a:t>,</a:t>
            </a:r>
            <a:r>
              <a:rPr lang="zh-CN" altLang="zh-CN" sz="2000" dirty="0"/>
              <a:t>也能引起状态的转移</a:t>
            </a:r>
            <a:r>
              <a:rPr lang="en-US" altLang="zh-CN" sz="2000" dirty="0"/>
              <a:t>.</a:t>
            </a:r>
            <a:endParaRPr lang="zh-CN" altLang="zh-CN" sz="2000" dirty="0"/>
          </a:p>
          <a:p>
            <a:r>
              <a:rPr lang="zh-CN" altLang="zh-CN" sz="2000" u="sng" dirty="0"/>
              <a:t>ε闭包</a:t>
            </a:r>
            <a:r>
              <a:rPr lang="en-US" altLang="zh-CN" sz="2000" dirty="0"/>
              <a:t>:</a:t>
            </a:r>
            <a:endParaRPr lang="zh-CN" altLang="zh-CN" sz="2000" dirty="0"/>
          </a:p>
          <a:p>
            <a:pPr lvl="1"/>
            <a:r>
              <a:rPr lang="zh-CN" altLang="zh-CN" sz="2000" dirty="0"/>
              <a:t>状态</a:t>
            </a:r>
            <a:r>
              <a:rPr lang="en-US" altLang="zh-CN" sz="2000" dirty="0"/>
              <a:t>q</a:t>
            </a:r>
            <a:r>
              <a:rPr lang="zh-CN" altLang="zh-CN" sz="2000" dirty="0"/>
              <a:t>的ε</a:t>
            </a:r>
            <a:r>
              <a:rPr lang="en-US" altLang="zh-CN" sz="2000" dirty="0"/>
              <a:t>-</a:t>
            </a:r>
            <a:r>
              <a:rPr lang="zh-CN" altLang="zh-CN" sz="2000" dirty="0"/>
              <a:t>闭包：ε</a:t>
            </a:r>
            <a:r>
              <a:rPr lang="en-US" altLang="zh-CN" sz="2000" dirty="0"/>
              <a:t>-CLOSURE(q) -- </a:t>
            </a:r>
            <a:r>
              <a:rPr lang="zh-CN" altLang="zh-CN" sz="2000" dirty="0"/>
              <a:t>表示从</a:t>
            </a:r>
            <a:r>
              <a:rPr lang="en-US" altLang="zh-CN" sz="2000" dirty="0"/>
              <a:t>q</a:t>
            </a:r>
            <a:r>
              <a:rPr lang="zh-CN" altLang="zh-CN" sz="2000" dirty="0"/>
              <a:t>出发可用ε转换到达的所有状态的集合</a:t>
            </a:r>
            <a:endParaRPr lang="zh-CN" altLang="zh-CN" sz="2000" dirty="0"/>
          </a:p>
          <a:p>
            <a:pPr lvl="1"/>
            <a:r>
              <a:rPr lang="zh-CN" altLang="zh-CN" sz="2000" dirty="0"/>
              <a:t>状态子集</a:t>
            </a:r>
            <a:r>
              <a:rPr lang="en-US" altLang="zh-CN" sz="2000" dirty="0"/>
              <a:t>I </a:t>
            </a:r>
            <a:r>
              <a:rPr lang="zh-CN" altLang="zh-CN" sz="2000" dirty="0"/>
              <a:t>的ε</a:t>
            </a:r>
            <a:r>
              <a:rPr lang="en-US" altLang="zh-CN" sz="2000" dirty="0"/>
              <a:t>-</a:t>
            </a:r>
            <a:r>
              <a:rPr lang="zh-CN" altLang="zh-CN" sz="2000" dirty="0"/>
              <a:t>闭包：ε</a:t>
            </a:r>
            <a:r>
              <a:rPr lang="en-US" altLang="zh-CN" sz="2000" dirty="0"/>
              <a:t>-CLOSURE(I)</a:t>
            </a:r>
            <a:r>
              <a:rPr lang="zh-CN" altLang="zh-CN" sz="2000" dirty="0"/>
              <a:t>＝ ∪</a:t>
            </a:r>
            <a:r>
              <a:rPr lang="en-US" altLang="zh-CN" sz="2000" dirty="0"/>
              <a:t>  </a:t>
            </a:r>
            <a:r>
              <a:rPr lang="zh-CN" altLang="zh-CN" sz="2000" dirty="0"/>
              <a:t>ε</a:t>
            </a:r>
            <a:r>
              <a:rPr lang="en-US" altLang="zh-CN" sz="2000" dirty="0"/>
              <a:t>-CLOSURE(q)</a:t>
            </a:r>
            <a:endParaRPr lang="zh-CN" altLang="zh-CN" sz="2000" dirty="0"/>
          </a:p>
          <a:p>
            <a:pPr>
              <a:buNone/>
            </a:pPr>
            <a:r>
              <a:rPr lang="en-US" altLang="zh-CN" sz="2000" dirty="0"/>
              <a:t>                                                                             q</a:t>
            </a:r>
            <a:r>
              <a:rPr lang="zh-CN" altLang="zh-CN" sz="2000" dirty="0"/>
              <a:t>∈</a:t>
            </a:r>
            <a:r>
              <a:rPr lang="en-US" altLang="zh-CN" sz="2000" dirty="0"/>
              <a:t>I</a:t>
            </a:r>
            <a:endParaRPr lang="zh-CN" altLang="zh-CN" sz="2000" dirty="0"/>
          </a:p>
          <a:p>
            <a:pPr lvl="1"/>
            <a:r>
              <a:rPr lang="zh-CN" altLang="zh-CN" sz="2000" u="sng" dirty="0"/>
              <a:t>有ε转换的</a:t>
            </a:r>
            <a:r>
              <a:rPr lang="en-US" altLang="zh-CN" sz="2000" u="sng" dirty="0"/>
              <a:t>NFA</a:t>
            </a:r>
            <a:r>
              <a:rPr lang="zh-CN" altLang="zh-CN" sz="2000" u="sng" dirty="0"/>
              <a:t>中，δ与δ</a:t>
            </a:r>
            <a:r>
              <a:rPr lang="en-US" altLang="zh-CN" sz="2000" u="sng" dirty="0"/>
              <a:t>’ </a:t>
            </a:r>
            <a:r>
              <a:rPr lang="zh-CN" altLang="zh-CN" sz="2000" u="sng" dirty="0"/>
              <a:t>函数的区别</a:t>
            </a:r>
            <a:r>
              <a:rPr lang="en-US" altLang="zh-CN" sz="2000" u="sng" dirty="0"/>
              <a:t>:</a:t>
            </a:r>
            <a:endParaRPr lang="zh-CN" altLang="zh-CN" sz="2000" dirty="0"/>
          </a:p>
          <a:p>
            <a:pPr lvl="1"/>
            <a:r>
              <a:rPr lang="zh-CN" altLang="zh-CN" sz="2000" dirty="0"/>
              <a:t>δ</a:t>
            </a:r>
            <a:r>
              <a:rPr lang="en-US" altLang="zh-CN" sz="2000" dirty="0"/>
              <a:t>’ </a:t>
            </a:r>
            <a:r>
              <a:rPr lang="zh-CN" altLang="zh-CN" sz="2000" dirty="0"/>
              <a:t>是接受字符串的状态转移函数： δ</a:t>
            </a:r>
            <a:r>
              <a:rPr lang="en-US" altLang="zh-CN" sz="2000" dirty="0"/>
              <a:t>’ </a:t>
            </a:r>
            <a:r>
              <a:rPr lang="zh-CN" altLang="zh-CN" sz="2000" dirty="0"/>
              <a:t>＝</a:t>
            </a:r>
            <a:r>
              <a:rPr lang="en-US" altLang="zh-CN" sz="2000" dirty="0"/>
              <a:t>Q</a:t>
            </a:r>
            <a:r>
              <a:rPr lang="zh-CN" altLang="zh-CN" sz="2000" dirty="0"/>
              <a:t>×</a:t>
            </a:r>
            <a:r>
              <a:rPr lang="en-US" altLang="zh-CN" sz="2000" dirty="0"/>
              <a:t>T* --&gt; 2</a:t>
            </a:r>
            <a:r>
              <a:rPr lang="en-US" altLang="zh-CN" sz="2000" baseline="30000" dirty="0"/>
              <a:t>Q</a:t>
            </a:r>
            <a:endParaRPr lang="zh-CN" altLang="zh-CN" sz="2000" dirty="0"/>
          </a:p>
          <a:p>
            <a:pPr lvl="1"/>
            <a:r>
              <a:rPr lang="zh-CN" altLang="zh-CN" sz="2000" dirty="0"/>
              <a:t>δ</a:t>
            </a:r>
            <a:r>
              <a:rPr lang="en-US" altLang="zh-CN" sz="2000" dirty="0"/>
              <a:t>' (q</a:t>
            </a:r>
            <a:r>
              <a:rPr lang="zh-CN" altLang="zh-CN" sz="2000" dirty="0"/>
              <a:t>，ω</a:t>
            </a:r>
            <a:r>
              <a:rPr lang="en-US" altLang="zh-CN" sz="2000" dirty="0"/>
              <a:t>)</a:t>
            </a:r>
            <a:r>
              <a:rPr lang="zh-CN" altLang="zh-CN" sz="2000" dirty="0"/>
              <a:t>＝</a:t>
            </a:r>
            <a:r>
              <a:rPr lang="en-US" altLang="zh-CN" sz="2000" dirty="0"/>
              <a:t> {p1 </a:t>
            </a:r>
            <a:r>
              <a:rPr lang="zh-CN" altLang="zh-CN" sz="2000" dirty="0"/>
              <a:t>，</a:t>
            </a:r>
            <a:r>
              <a:rPr lang="en-US" altLang="zh-CN" sz="2000" dirty="0"/>
              <a:t>p2 </a:t>
            </a:r>
            <a:r>
              <a:rPr lang="zh-CN" altLang="zh-CN" sz="2000" dirty="0"/>
              <a:t>，</a:t>
            </a:r>
            <a:r>
              <a:rPr lang="en-US" altLang="zh-CN" sz="2000" dirty="0"/>
              <a:t>… pn}  </a:t>
            </a:r>
            <a:r>
              <a:rPr lang="zh-CN" altLang="zh-CN" sz="2000" dirty="0"/>
              <a:t>（ω路径中含有标ε的边）</a:t>
            </a:r>
            <a:endParaRPr lang="zh-CN" altLang="zh-CN" sz="2000" dirty="0"/>
          </a:p>
          <a:p>
            <a:pPr lvl="1"/>
            <a:r>
              <a:rPr lang="zh-CN" altLang="zh-CN" sz="2000" dirty="0"/>
              <a:t>（</a:t>
            </a:r>
            <a:r>
              <a:rPr lang="en-US" altLang="zh-CN" sz="2000" dirty="0"/>
              <a:t>1</a:t>
            </a:r>
            <a:r>
              <a:rPr lang="zh-CN" altLang="zh-CN" sz="2000" dirty="0"/>
              <a:t>）δ</a:t>
            </a:r>
            <a:r>
              <a:rPr lang="en-US" altLang="zh-CN" sz="2000" dirty="0"/>
              <a:t>' (q</a:t>
            </a:r>
            <a:r>
              <a:rPr lang="zh-CN" altLang="zh-CN" sz="2000" dirty="0"/>
              <a:t>，ε</a:t>
            </a:r>
            <a:r>
              <a:rPr lang="en-US" altLang="zh-CN" sz="2000" dirty="0"/>
              <a:t>)</a:t>
            </a:r>
            <a:r>
              <a:rPr lang="zh-CN" altLang="zh-CN" sz="2000" dirty="0"/>
              <a:t>＝ε</a:t>
            </a:r>
            <a:r>
              <a:rPr lang="en-US" altLang="zh-CN" sz="2000" dirty="0"/>
              <a:t>-CLOSURE(q)</a:t>
            </a:r>
            <a:endParaRPr lang="zh-CN" altLang="zh-CN" sz="2000" dirty="0"/>
          </a:p>
          <a:p>
            <a:pPr lvl="1"/>
            <a:r>
              <a:rPr lang="zh-CN" altLang="zh-CN" sz="2000" dirty="0"/>
              <a:t>（</a:t>
            </a:r>
            <a:r>
              <a:rPr lang="en-US" altLang="zh-CN" sz="2000" dirty="0"/>
              <a:t>2</a:t>
            </a:r>
            <a:r>
              <a:rPr lang="zh-CN" altLang="zh-CN" sz="2000" dirty="0"/>
              <a:t>）δ</a:t>
            </a:r>
            <a:r>
              <a:rPr lang="en-US" altLang="zh-CN" sz="2000" dirty="0"/>
              <a:t>' (q</a:t>
            </a:r>
            <a:r>
              <a:rPr lang="zh-CN" altLang="zh-CN" sz="2000" dirty="0"/>
              <a:t>，ω</a:t>
            </a:r>
            <a:r>
              <a:rPr lang="en-US" altLang="zh-CN" sz="2000" dirty="0"/>
              <a:t>a)</a:t>
            </a:r>
            <a:r>
              <a:rPr lang="zh-CN" altLang="zh-CN" sz="2000" dirty="0"/>
              <a:t>＝ε</a:t>
            </a:r>
            <a:r>
              <a:rPr lang="en-US" altLang="zh-CN" sz="2000" dirty="0"/>
              <a:t>-CLOSURE(P)</a:t>
            </a:r>
            <a:endParaRPr lang="zh-CN" altLang="zh-CN" sz="2000" dirty="0"/>
          </a:p>
          <a:p>
            <a:pPr lvl="1"/>
            <a:r>
              <a:rPr lang="zh-CN" altLang="zh-CN" sz="2000" dirty="0"/>
              <a:t>其中</a:t>
            </a:r>
            <a:r>
              <a:rPr lang="en-US" altLang="zh-CN" sz="2000" dirty="0"/>
              <a:t>P</a:t>
            </a:r>
            <a:r>
              <a:rPr lang="zh-CN" altLang="zh-CN" sz="2000" dirty="0"/>
              <a:t>＝</a:t>
            </a:r>
            <a:r>
              <a:rPr lang="en-US" altLang="zh-CN" sz="2000" dirty="0"/>
              <a:t>{ p | </a:t>
            </a:r>
            <a:r>
              <a:rPr lang="zh-CN" altLang="zh-CN" sz="2000" dirty="0"/>
              <a:t>存在</a:t>
            </a:r>
            <a:r>
              <a:rPr lang="en-US" altLang="zh-CN" sz="2000" dirty="0"/>
              <a:t>r</a:t>
            </a:r>
            <a:r>
              <a:rPr lang="zh-CN" altLang="zh-CN" sz="2000" dirty="0"/>
              <a:t>∈δ</a:t>
            </a:r>
            <a:r>
              <a:rPr lang="en-US" altLang="zh-CN" sz="2000" dirty="0"/>
              <a:t>'(q</a:t>
            </a:r>
            <a:r>
              <a:rPr lang="zh-CN" altLang="zh-CN" sz="2000" dirty="0"/>
              <a:t>，ω</a:t>
            </a:r>
            <a:r>
              <a:rPr lang="en-US" altLang="zh-CN" sz="2000" dirty="0"/>
              <a:t>) </a:t>
            </a:r>
            <a:r>
              <a:rPr lang="zh-CN" altLang="zh-CN" sz="2000" dirty="0"/>
              <a:t>∧ </a:t>
            </a:r>
            <a:r>
              <a:rPr lang="en-US" altLang="zh-CN" sz="2000" dirty="0"/>
              <a:t>p</a:t>
            </a:r>
            <a:r>
              <a:rPr lang="zh-CN" altLang="zh-CN" sz="2000" dirty="0"/>
              <a:t>∈δ</a:t>
            </a:r>
            <a:r>
              <a:rPr lang="en-US" altLang="zh-CN" sz="2000" dirty="0"/>
              <a:t>(r</a:t>
            </a:r>
            <a:r>
              <a:rPr lang="zh-CN" altLang="zh-CN" sz="2000" dirty="0"/>
              <a:t>，</a:t>
            </a:r>
            <a:r>
              <a:rPr lang="en-US" altLang="zh-CN" sz="2000" dirty="0"/>
              <a:t>a)}</a:t>
            </a:r>
            <a:endParaRPr lang="zh-CN" altLang="zh-CN" sz="2000" dirty="0"/>
          </a:p>
          <a:p>
            <a:pPr lvl="1"/>
            <a:r>
              <a:rPr lang="zh-CN" altLang="zh-CN" sz="2000" dirty="0"/>
              <a:t>注意：此时δ</a:t>
            </a:r>
            <a:r>
              <a:rPr lang="en-US" altLang="zh-CN" sz="2000" dirty="0"/>
              <a:t>(q</a:t>
            </a:r>
            <a:r>
              <a:rPr lang="zh-CN" altLang="zh-CN" sz="2000" dirty="0"/>
              <a:t>，</a:t>
            </a:r>
            <a:r>
              <a:rPr lang="en-US" altLang="zh-CN" sz="2000" dirty="0"/>
              <a:t>a) </a:t>
            </a:r>
            <a:r>
              <a:rPr lang="en-US" altLang="zh-CN" sz="2000" dirty="0">
                <a:sym typeface="Symbol" panose="05050102010706020507" pitchFamily="18" charset="2"/>
              </a:rPr>
              <a:t></a:t>
            </a:r>
            <a:r>
              <a:rPr lang="zh-CN" altLang="zh-CN" sz="2000" dirty="0"/>
              <a:t>δ</a:t>
            </a:r>
            <a:r>
              <a:rPr lang="en-US" altLang="zh-CN" sz="2000" dirty="0"/>
              <a:t>' (q</a:t>
            </a:r>
            <a:r>
              <a:rPr lang="zh-CN" altLang="zh-CN" sz="2000" dirty="0"/>
              <a:t>，</a:t>
            </a:r>
            <a:r>
              <a:rPr lang="en-US" altLang="zh-CN" sz="2000" dirty="0"/>
              <a:t>a)</a:t>
            </a:r>
            <a:r>
              <a:rPr lang="zh-CN" altLang="zh-CN" sz="2000" dirty="0"/>
              <a:t>，因为δ</a:t>
            </a:r>
            <a:r>
              <a:rPr lang="en-US" altLang="zh-CN" sz="2000" dirty="0"/>
              <a:t>(q</a:t>
            </a:r>
            <a:r>
              <a:rPr lang="zh-CN" altLang="zh-CN" sz="2000" dirty="0"/>
              <a:t>，</a:t>
            </a:r>
            <a:r>
              <a:rPr lang="en-US" altLang="zh-CN" sz="2000" dirty="0"/>
              <a:t>a)</a:t>
            </a:r>
            <a:r>
              <a:rPr lang="zh-CN" altLang="zh-CN" sz="2000" dirty="0"/>
              <a:t>表示由</a:t>
            </a:r>
            <a:r>
              <a:rPr lang="en-US" altLang="zh-CN" sz="2000" dirty="0"/>
              <a:t>q</a:t>
            </a:r>
            <a:r>
              <a:rPr lang="zh-CN" altLang="zh-CN" sz="2000" dirty="0"/>
              <a:t>出发，只沿着标</a:t>
            </a:r>
            <a:r>
              <a:rPr lang="en-US" altLang="zh-CN" sz="2000" dirty="0"/>
              <a:t>a </a:t>
            </a:r>
            <a:r>
              <a:rPr lang="zh-CN" altLang="zh-CN" sz="2000" dirty="0"/>
              <a:t>的路径所能到达的状态，而δ</a:t>
            </a:r>
            <a:r>
              <a:rPr lang="en-US" altLang="zh-CN" sz="2000" dirty="0"/>
              <a:t>'(q</a:t>
            </a:r>
            <a:r>
              <a:rPr lang="zh-CN" altLang="zh-CN" sz="2000" dirty="0"/>
              <a:t>，</a:t>
            </a:r>
            <a:r>
              <a:rPr lang="en-US" altLang="zh-CN" sz="2000" dirty="0"/>
              <a:t>a)</a:t>
            </a:r>
            <a:r>
              <a:rPr lang="zh-CN" altLang="zh-CN" sz="2000" dirty="0"/>
              <a:t>表示由</a:t>
            </a:r>
            <a:r>
              <a:rPr lang="en-US" altLang="zh-CN" sz="2000" dirty="0"/>
              <a:t>q</a:t>
            </a:r>
            <a:r>
              <a:rPr lang="zh-CN" altLang="zh-CN" sz="2000" dirty="0"/>
              <a:t>出发，沿着标</a:t>
            </a:r>
            <a:r>
              <a:rPr lang="en-US" altLang="zh-CN" sz="2000" dirty="0"/>
              <a:t>a (</a:t>
            </a:r>
            <a:r>
              <a:rPr lang="zh-CN" altLang="zh-CN" sz="2000" dirty="0"/>
              <a:t>包括ε转换在内</a:t>
            </a:r>
            <a:r>
              <a:rPr lang="en-US" altLang="zh-CN" sz="2000" dirty="0"/>
              <a:t>) </a:t>
            </a:r>
            <a:r>
              <a:rPr lang="zh-CN" altLang="zh-CN" sz="2000" dirty="0"/>
              <a:t>的路径所能到达的状态</a:t>
            </a:r>
            <a:r>
              <a:rPr lang="en-US" altLang="zh-CN" sz="2000" dirty="0"/>
              <a:t>.</a:t>
            </a:r>
            <a:endParaRPr lang="zh-CN" altLang="en-US" sz="2000" dirty="0"/>
          </a:p>
        </p:txBody>
      </p:sp>
      <p:sp>
        <p:nvSpPr>
          <p:cNvPr id="24580"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4581"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4582"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p:txBody>
          <a:bodyPr vert="horz" wrap="square" lIns="91440" tIns="45720" rIns="91440" bIns="45720" anchor="b" anchorCtr="0"/>
          <a:p>
            <a:endParaRPr lang="zh-CN" altLang="en-US" dirty="0"/>
          </a:p>
        </p:txBody>
      </p:sp>
      <p:sp>
        <p:nvSpPr>
          <p:cNvPr id="25603" name="内容占位符 2"/>
          <p:cNvSpPr>
            <a:spLocks noGrp="1"/>
          </p:cNvSpPr>
          <p:nvPr>
            <p:ph idx="1"/>
          </p:nvPr>
        </p:nvSpPr>
        <p:spPr>
          <a:xfrm>
            <a:off x="395288" y="1341438"/>
            <a:ext cx="8534400" cy="5029200"/>
          </a:xfrm>
        </p:spPr>
        <p:txBody>
          <a:bodyPr vert="horz" wrap="square" lIns="91440" tIns="45720" rIns="91440" bIns="45720" anchor="t" anchorCtr="0"/>
          <a:p>
            <a:r>
              <a:rPr lang="zh-CN" altLang="zh-CN" sz="2000" dirty="0"/>
              <a:t>有ε转换的</a:t>
            </a:r>
            <a:r>
              <a:rPr lang="en-US" altLang="zh-CN" sz="2000" dirty="0"/>
              <a:t>NFA</a:t>
            </a:r>
            <a:r>
              <a:rPr lang="zh-CN" altLang="zh-CN" sz="2000" dirty="0"/>
              <a:t>所能接受的语言</a:t>
            </a:r>
            <a:r>
              <a:rPr lang="en-US" altLang="zh-CN" sz="2000" dirty="0"/>
              <a:t>:</a:t>
            </a:r>
            <a:endParaRPr lang="zh-CN" altLang="zh-CN" sz="2000" dirty="0"/>
          </a:p>
          <a:p>
            <a:pPr lvl="1"/>
            <a:r>
              <a:rPr lang="en-US" altLang="zh-CN" sz="2000" dirty="0"/>
              <a:t>L</a:t>
            </a:r>
            <a:r>
              <a:rPr lang="zh-CN" altLang="zh-CN" sz="2000" dirty="0"/>
              <a:t>（</a:t>
            </a:r>
            <a:r>
              <a:rPr lang="en-US" altLang="zh-CN" sz="2000" dirty="0"/>
              <a:t>M</a:t>
            </a:r>
            <a:r>
              <a:rPr lang="zh-CN" altLang="zh-CN" sz="2000" dirty="0"/>
              <a:t>）＝</a:t>
            </a:r>
            <a:r>
              <a:rPr lang="en-US" altLang="zh-CN" sz="2000" dirty="0"/>
              <a:t>{</a:t>
            </a:r>
            <a:r>
              <a:rPr lang="zh-CN" altLang="zh-CN" sz="2000" dirty="0"/>
              <a:t>ω</a:t>
            </a:r>
            <a:r>
              <a:rPr lang="en-US" altLang="zh-CN" sz="2000" dirty="0"/>
              <a:t> | </a:t>
            </a:r>
            <a:r>
              <a:rPr lang="en-US" altLang="zh-CN" sz="2000" dirty="0">
                <a:sym typeface="Symbol" panose="05050102010706020507" pitchFamily="18" charset="2"/>
              </a:rPr>
              <a:t></a:t>
            </a:r>
            <a:r>
              <a:rPr lang="en-US" altLang="zh-CN" sz="2000" dirty="0"/>
              <a:t>p</a:t>
            </a:r>
            <a:r>
              <a:rPr lang="zh-CN" altLang="zh-CN" sz="2000" dirty="0"/>
              <a:t>（</a:t>
            </a:r>
            <a:r>
              <a:rPr lang="en-US" altLang="zh-CN" sz="2000" dirty="0"/>
              <a:t>p</a:t>
            </a:r>
            <a:r>
              <a:rPr lang="zh-CN" altLang="zh-CN" sz="2000" dirty="0"/>
              <a:t>∈δ</a:t>
            </a:r>
            <a:r>
              <a:rPr lang="en-US" altLang="zh-CN" sz="2000" dirty="0"/>
              <a:t>'(q0</a:t>
            </a:r>
            <a:r>
              <a:rPr lang="zh-CN" altLang="zh-CN" sz="2000" dirty="0"/>
              <a:t>，ω</a:t>
            </a:r>
            <a:r>
              <a:rPr lang="en-US" altLang="zh-CN" sz="2000" dirty="0"/>
              <a:t>) </a:t>
            </a:r>
            <a:r>
              <a:rPr lang="zh-CN" altLang="zh-CN" sz="2000" dirty="0"/>
              <a:t>∧ </a:t>
            </a:r>
            <a:r>
              <a:rPr lang="en-US" altLang="zh-CN" sz="2000" dirty="0"/>
              <a:t>p</a:t>
            </a:r>
            <a:r>
              <a:rPr lang="zh-CN" altLang="zh-CN" sz="2000" dirty="0"/>
              <a:t>∈</a:t>
            </a:r>
            <a:r>
              <a:rPr lang="en-US" altLang="zh-CN" sz="2000" dirty="0"/>
              <a:t>F</a:t>
            </a:r>
            <a:r>
              <a:rPr lang="zh-CN" altLang="zh-CN" sz="2000" dirty="0"/>
              <a:t>）</a:t>
            </a:r>
            <a:r>
              <a:rPr lang="en-US" altLang="zh-CN" sz="2000" dirty="0"/>
              <a:t>}</a:t>
            </a:r>
            <a:endParaRPr lang="zh-CN" altLang="zh-CN" sz="2000" dirty="0"/>
          </a:p>
          <a:p>
            <a:pPr lvl="1"/>
            <a:r>
              <a:rPr lang="zh-CN" altLang="zh-CN" sz="2000" dirty="0"/>
              <a:t>（即</a:t>
            </a:r>
            <a:r>
              <a:rPr lang="en-US" altLang="zh-CN" sz="2000" dirty="0"/>
              <a:t>	</a:t>
            </a:r>
            <a:r>
              <a:rPr lang="zh-CN" altLang="zh-CN" sz="2000" dirty="0"/>
              <a:t>满足δ</a:t>
            </a:r>
            <a:r>
              <a:rPr lang="en-US" altLang="zh-CN" sz="2000" dirty="0"/>
              <a:t>' (q0</a:t>
            </a:r>
            <a:r>
              <a:rPr lang="zh-CN" altLang="zh-CN" sz="2000" dirty="0"/>
              <a:t>，ω</a:t>
            </a:r>
            <a:r>
              <a:rPr lang="en-US" altLang="zh-CN" sz="2000" dirty="0"/>
              <a:t>) </a:t>
            </a:r>
            <a:r>
              <a:rPr lang="zh-CN" altLang="zh-CN" sz="2000" dirty="0"/>
              <a:t>含有</a:t>
            </a:r>
            <a:r>
              <a:rPr lang="en-US" altLang="zh-CN" sz="2000" dirty="0"/>
              <a:t>F</a:t>
            </a:r>
            <a:r>
              <a:rPr lang="zh-CN" altLang="zh-CN" sz="2000" dirty="0"/>
              <a:t>的一个状态）</a:t>
            </a:r>
            <a:endParaRPr lang="zh-CN" altLang="zh-CN" sz="2000" dirty="0"/>
          </a:p>
          <a:p>
            <a:r>
              <a:rPr lang="zh-CN" altLang="zh-CN" sz="2000" u="sng" dirty="0"/>
              <a:t>有ε转换的</a:t>
            </a:r>
            <a:r>
              <a:rPr lang="en-US" altLang="zh-CN" sz="2000" u="sng" dirty="0"/>
              <a:t>NFA </a:t>
            </a:r>
            <a:r>
              <a:rPr lang="zh-CN" altLang="zh-CN" sz="2000" u="sng" dirty="0"/>
              <a:t>到无ε转换的</a:t>
            </a:r>
            <a:r>
              <a:rPr lang="en-US" altLang="zh-CN" sz="2000" u="sng" dirty="0"/>
              <a:t>NFA </a:t>
            </a:r>
            <a:r>
              <a:rPr lang="zh-CN" altLang="zh-CN" sz="2000" u="sng" dirty="0"/>
              <a:t>的等效</a:t>
            </a:r>
            <a:r>
              <a:rPr lang="en-US" altLang="zh-CN" sz="2000" u="sng" dirty="0"/>
              <a:t>:</a:t>
            </a:r>
            <a:endParaRPr lang="zh-CN" altLang="zh-CN" sz="2000" dirty="0"/>
          </a:p>
          <a:p>
            <a:pPr lvl="1"/>
            <a:r>
              <a:rPr lang="zh-CN" altLang="zh-CN" sz="2000" dirty="0"/>
              <a:t>设具有ε转移的</a:t>
            </a:r>
            <a:r>
              <a:rPr lang="en-US" altLang="zh-CN" sz="2000" dirty="0"/>
              <a:t>NFA</a:t>
            </a:r>
            <a:r>
              <a:rPr lang="zh-CN" altLang="zh-CN" sz="2000" dirty="0"/>
              <a:t>：</a:t>
            </a:r>
            <a:r>
              <a:rPr lang="en-US" altLang="zh-CN" sz="2000" dirty="0"/>
              <a:t> M</a:t>
            </a:r>
            <a:r>
              <a:rPr lang="zh-CN" altLang="zh-CN" sz="2000" dirty="0"/>
              <a:t>＝（</a:t>
            </a:r>
            <a:r>
              <a:rPr lang="en-US" altLang="zh-CN" sz="2000" dirty="0"/>
              <a:t>Q</a:t>
            </a:r>
            <a:r>
              <a:rPr lang="zh-CN" altLang="zh-CN" sz="2000" dirty="0"/>
              <a:t>，</a:t>
            </a:r>
            <a:r>
              <a:rPr lang="en-US" altLang="zh-CN" sz="2000" dirty="0"/>
              <a:t>T</a:t>
            </a:r>
            <a:r>
              <a:rPr lang="zh-CN" altLang="zh-CN" sz="2000" dirty="0"/>
              <a:t>，δ，</a:t>
            </a:r>
            <a:r>
              <a:rPr lang="en-US" altLang="zh-CN" sz="2000" dirty="0"/>
              <a:t>q0</a:t>
            </a:r>
            <a:r>
              <a:rPr lang="zh-CN" altLang="zh-CN" sz="2000" dirty="0"/>
              <a:t>，</a:t>
            </a:r>
            <a:r>
              <a:rPr lang="en-US" altLang="zh-CN" sz="2000" dirty="0"/>
              <a:t>F</a:t>
            </a:r>
            <a:r>
              <a:rPr lang="zh-CN" altLang="zh-CN" sz="2000" dirty="0"/>
              <a:t>）</a:t>
            </a:r>
            <a:endParaRPr lang="zh-CN" altLang="zh-CN" sz="2000" dirty="0"/>
          </a:p>
          <a:p>
            <a:pPr lvl="1"/>
            <a:r>
              <a:rPr lang="zh-CN" altLang="zh-CN" sz="2000" dirty="0"/>
              <a:t>可构造不具有ε转移的</a:t>
            </a:r>
            <a:r>
              <a:rPr lang="en-US" altLang="zh-CN" sz="2000" dirty="0"/>
              <a:t>NFA</a:t>
            </a:r>
            <a:r>
              <a:rPr lang="zh-CN" altLang="zh-CN" sz="2000" dirty="0"/>
              <a:t>：</a:t>
            </a:r>
            <a:r>
              <a:rPr lang="en-US" altLang="zh-CN" sz="2000" dirty="0"/>
              <a:t>M1</a:t>
            </a:r>
            <a:r>
              <a:rPr lang="zh-CN" altLang="zh-CN" sz="2000" dirty="0"/>
              <a:t>＝（</a:t>
            </a:r>
            <a:r>
              <a:rPr lang="en-US" altLang="zh-CN" sz="2000" dirty="0"/>
              <a:t>Q</a:t>
            </a:r>
            <a:r>
              <a:rPr lang="zh-CN" altLang="zh-CN" sz="2000" dirty="0"/>
              <a:t>，</a:t>
            </a:r>
            <a:r>
              <a:rPr lang="en-US" altLang="zh-CN" sz="2000" dirty="0"/>
              <a:t>T</a:t>
            </a:r>
            <a:r>
              <a:rPr lang="zh-CN" altLang="zh-CN" sz="2000" dirty="0"/>
              <a:t>，δ</a:t>
            </a:r>
            <a:r>
              <a:rPr lang="en-US" altLang="zh-CN" sz="2000" dirty="0"/>
              <a:t>1</a:t>
            </a:r>
            <a:r>
              <a:rPr lang="zh-CN" altLang="zh-CN" sz="2000" dirty="0"/>
              <a:t>，</a:t>
            </a:r>
            <a:r>
              <a:rPr lang="en-US" altLang="zh-CN" sz="2000" dirty="0"/>
              <a:t>q0</a:t>
            </a:r>
            <a:r>
              <a:rPr lang="zh-CN" altLang="zh-CN" sz="2000" dirty="0"/>
              <a:t>，</a:t>
            </a:r>
            <a:r>
              <a:rPr lang="en-US" altLang="zh-CN" sz="2000" dirty="0"/>
              <a:t>F1</a:t>
            </a:r>
            <a:r>
              <a:rPr lang="zh-CN" altLang="zh-CN" sz="2000" dirty="0"/>
              <a:t>）</a:t>
            </a:r>
            <a:r>
              <a:rPr lang="en-US" altLang="zh-CN" sz="2000" dirty="0"/>
              <a:t>, </a:t>
            </a:r>
            <a:endParaRPr lang="zh-CN" altLang="zh-CN" sz="2000" dirty="0"/>
          </a:p>
          <a:p>
            <a:pPr lvl="1"/>
            <a:r>
              <a:rPr lang="zh-CN" altLang="zh-CN" sz="2000" dirty="0"/>
              <a:t>其中</a:t>
            </a:r>
            <a:endParaRPr lang="zh-CN" altLang="zh-CN" sz="2000" dirty="0"/>
          </a:p>
          <a:p>
            <a:pPr lvl="1"/>
            <a:r>
              <a:rPr lang="en-US" altLang="zh-CN" sz="2000" dirty="0"/>
              <a:t>F1 </a:t>
            </a:r>
            <a:r>
              <a:rPr lang="zh-CN" altLang="zh-CN" sz="2000" dirty="0"/>
              <a:t>＝ </a:t>
            </a:r>
            <a:r>
              <a:rPr lang="en-US" altLang="zh-CN" sz="2000" dirty="0">
                <a:sym typeface="Symbol" panose="05050102010706020507" pitchFamily="18" charset="2"/>
              </a:rPr>
              <a:t></a:t>
            </a:r>
            <a:r>
              <a:rPr lang="en-US" altLang="zh-CN" sz="2000" dirty="0"/>
              <a:t> F</a:t>
            </a:r>
            <a:r>
              <a:rPr lang="zh-CN" altLang="zh-CN" sz="2000" dirty="0"/>
              <a:t>∪</a:t>
            </a:r>
            <a:r>
              <a:rPr lang="en-US" altLang="zh-CN" sz="2000" dirty="0"/>
              <a:t>{q0}  </a:t>
            </a:r>
            <a:r>
              <a:rPr lang="zh-CN" altLang="zh-CN" sz="2000" dirty="0"/>
              <a:t>若ε</a:t>
            </a:r>
            <a:r>
              <a:rPr lang="en-US" altLang="zh-CN" sz="2000" dirty="0"/>
              <a:t>-CLOSURE(q0) </a:t>
            </a:r>
            <a:r>
              <a:rPr lang="zh-CN" altLang="zh-CN" sz="2000" dirty="0"/>
              <a:t>含</a:t>
            </a:r>
            <a:r>
              <a:rPr lang="en-US" altLang="zh-CN" sz="2000" dirty="0"/>
              <a:t>F</a:t>
            </a:r>
            <a:r>
              <a:rPr lang="zh-CN" altLang="zh-CN" sz="2000" dirty="0"/>
              <a:t>中一个状态</a:t>
            </a:r>
            <a:endParaRPr lang="zh-CN" altLang="zh-CN" sz="2000" dirty="0"/>
          </a:p>
          <a:p>
            <a:pPr>
              <a:buNone/>
            </a:pPr>
            <a:r>
              <a:rPr lang="en-US" altLang="zh-CN" sz="2000" dirty="0"/>
              <a:t>      	       </a:t>
            </a:r>
            <a:r>
              <a:rPr lang="en-US" altLang="zh-CN" sz="2000" dirty="0">
                <a:sym typeface="Symbol" panose="05050102010706020507" pitchFamily="18" charset="2"/>
              </a:rPr>
              <a:t></a:t>
            </a:r>
            <a:r>
              <a:rPr lang="en-US" altLang="zh-CN" sz="2000" dirty="0"/>
              <a:t> 	F        </a:t>
            </a:r>
            <a:r>
              <a:rPr lang="zh-CN" altLang="zh-CN" sz="2000" dirty="0"/>
              <a:t>否则</a:t>
            </a:r>
            <a:endParaRPr lang="zh-CN" altLang="zh-CN" sz="2000" dirty="0"/>
          </a:p>
          <a:p>
            <a:pPr lvl="1"/>
            <a:r>
              <a:rPr lang="zh-CN" altLang="zh-CN" sz="2000" dirty="0">
                <a:solidFill>
                  <a:srgbClr val="FF0000"/>
                </a:solidFill>
              </a:rPr>
              <a:t>δ</a:t>
            </a:r>
            <a:r>
              <a:rPr lang="en-US" altLang="zh-CN" sz="2000" dirty="0">
                <a:solidFill>
                  <a:srgbClr val="FF0000"/>
                </a:solidFill>
              </a:rPr>
              <a:t>1</a:t>
            </a:r>
            <a:r>
              <a:rPr lang="zh-CN" altLang="zh-CN" sz="2000" dirty="0">
                <a:solidFill>
                  <a:srgbClr val="FF0000"/>
                </a:solidFill>
              </a:rPr>
              <a:t>（</a:t>
            </a:r>
            <a:r>
              <a:rPr lang="en-US" altLang="zh-CN" sz="2000" dirty="0">
                <a:solidFill>
                  <a:srgbClr val="FF0000"/>
                </a:solidFill>
              </a:rPr>
              <a:t>q</a:t>
            </a:r>
            <a:r>
              <a:rPr lang="zh-CN" altLang="zh-CN" sz="2000" dirty="0">
                <a:solidFill>
                  <a:srgbClr val="FF0000"/>
                </a:solidFill>
              </a:rPr>
              <a:t>，</a:t>
            </a:r>
            <a:r>
              <a:rPr lang="en-US" altLang="zh-CN" sz="2000" dirty="0">
                <a:solidFill>
                  <a:srgbClr val="FF0000"/>
                </a:solidFill>
              </a:rPr>
              <a:t>a</a:t>
            </a:r>
            <a:r>
              <a:rPr lang="zh-CN" altLang="zh-CN" sz="2000" dirty="0">
                <a:solidFill>
                  <a:srgbClr val="FF0000"/>
                </a:solidFill>
              </a:rPr>
              <a:t>）＝δ’（</a:t>
            </a:r>
            <a:r>
              <a:rPr lang="en-US" altLang="zh-CN" sz="2000" dirty="0">
                <a:solidFill>
                  <a:srgbClr val="FF0000"/>
                </a:solidFill>
              </a:rPr>
              <a:t>q</a:t>
            </a:r>
            <a:r>
              <a:rPr lang="zh-CN" altLang="zh-CN" sz="2000" dirty="0">
                <a:solidFill>
                  <a:srgbClr val="FF0000"/>
                </a:solidFill>
              </a:rPr>
              <a:t>，</a:t>
            </a:r>
            <a:r>
              <a:rPr lang="en-US" altLang="zh-CN" sz="2000" dirty="0">
                <a:solidFill>
                  <a:srgbClr val="FF0000"/>
                </a:solidFill>
              </a:rPr>
              <a:t>a</a:t>
            </a:r>
            <a:r>
              <a:rPr lang="zh-CN" altLang="zh-CN" sz="2000" dirty="0">
                <a:solidFill>
                  <a:srgbClr val="FF0000"/>
                </a:solidFill>
              </a:rPr>
              <a:t>）</a:t>
            </a:r>
            <a:endParaRPr lang="zh-CN" altLang="zh-CN" sz="2000" dirty="0">
              <a:solidFill>
                <a:srgbClr val="FF0000"/>
              </a:solidFill>
            </a:endParaRPr>
          </a:p>
          <a:p>
            <a:endParaRPr lang="zh-CN" altLang="en-US" sz="2000" dirty="0"/>
          </a:p>
          <a:p>
            <a:endParaRPr lang="zh-CN" altLang="en-US" dirty="0"/>
          </a:p>
        </p:txBody>
      </p:sp>
      <p:sp>
        <p:nvSpPr>
          <p:cNvPr id="25604"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5605"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5606"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vert="horz" wrap="square" lIns="91440" tIns="45720" rIns="91440" bIns="45720" anchor="b" anchorCtr="0"/>
          <a:p>
            <a:r>
              <a:rPr lang="zh-CN" altLang="zh-CN" dirty="0"/>
              <a:t>正则集与正则式</a:t>
            </a:r>
            <a:endParaRPr lang="zh-CN" altLang="en-US" dirty="0"/>
          </a:p>
        </p:txBody>
      </p:sp>
      <p:sp>
        <p:nvSpPr>
          <p:cNvPr id="26627" name="内容占位符 2"/>
          <p:cNvSpPr>
            <a:spLocks noGrp="1"/>
          </p:cNvSpPr>
          <p:nvPr>
            <p:ph idx="1"/>
          </p:nvPr>
        </p:nvSpPr>
        <p:spPr>
          <a:xfrm>
            <a:off x="0" y="1196975"/>
            <a:ext cx="9144000" cy="5029200"/>
          </a:xfrm>
        </p:spPr>
        <p:txBody>
          <a:bodyPr vert="horz" wrap="square" lIns="91440" tIns="45720" rIns="91440" bIns="45720" anchor="t" anchorCtr="0"/>
          <a:p>
            <a:pPr lvl="1"/>
            <a:r>
              <a:rPr lang="zh-CN" altLang="zh-CN" sz="2400" dirty="0"/>
              <a:t>字母表上一些特殊的字符串的集合称为正则集。</a:t>
            </a:r>
            <a:endParaRPr lang="zh-CN" altLang="zh-CN" sz="2400" dirty="0"/>
          </a:p>
          <a:p>
            <a:pPr lvl="1"/>
            <a:r>
              <a:rPr lang="zh-CN" altLang="zh-CN" sz="2400" dirty="0"/>
              <a:t>表示正则集可用正则式。正则集是正则式所表示的集合。</a:t>
            </a:r>
            <a:endParaRPr lang="zh-CN" altLang="zh-CN" sz="2400" dirty="0"/>
          </a:p>
          <a:p>
            <a:pPr lvl="1"/>
            <a:r>
              <a:rPr lang="zh-CN" altLang="zh-CN" sz="2400" dirty="0"/>
              <a:t>关键：用类似代数表达式的方法来表示正则集。</a:t>
            </a:r>
            <a:endParaRPr lang="zh-CN" altLang="zh-CN" sz="2400" dirty="0"/>
          </a:p>
          <a:p>
            <a:pPr lvl="1"/>
            <a:r>
              <a:rPr lang="zh-CN" altLang="zh-CN" sz="2400" dirty="0"/>
              <a:t>定义：</a:t>
            </a:r>
            <a:r>
              <a:rPr lang="en-US" altLang="zh-CN" sz="2400" dirty="0"/>
              <a:t> </a:t>
            </a:r>
            <a:endParaRPr lang="zh-CN" altLang="zh-CN" sz="2400" dirty="0"/>
          </a:p>
          <a:p>
            <a:pPr lvl="2"/>
            <a:r>
              <a:rPr lang="zh-CN" altLang="zh-CN" sz="2000" dirty="0"/>
              <a:t>字母表</a:t>
            </a:r>
            <a:r>
              <a:rPr lang="en-US" altLang="zh-CN" sz="2000" dirty="0"/>
              <a:t>T</a:t>
            </a:r>
            <a:r>
              <a:rPr lang="zh-CN" altLang="zh-CN" sz="2000" dirty="0"/>
              <a:t>上的一个正则式及</a:t>
            </a:r>
            <a:r>
              <a:rPr lang="zh-CN" altLang="en-US" sz="2000" dirty="0"/>
              <a:t>其</a:t>
            </a:r>
            <a:r>
              <a:rPr lang="zh-CN" altLang="zh-CN" sz="2000" dirty="0"/>
              <a:t>所代表的正规集合可以递归地定义如下</a:t>
            </a:r>
            <a:r>
              <a:rPr lang="en-US" altLang="zh-CN" sz="2000" dirty="0"/>
              <a:t>:</a:t>
            </a:r>
            <a:endParaRPr lang="zh-CN" altLang="zh-CN" sz="2000" dirty="0"/>
          </a:p>
          <a:p>
            <a:pPr lvl="2"/>
            <a:r>
              <a:rPr lang="zh-CN" altLang="zh-CN" sz="2000" dirty="0"/>
              <a:t>ε，φ，</a:t>
            </a:r>
            <a:r>
              <a:rPr lang="en-US" altLang="zh-CN" sz="2000" dirty="0"/>
              <a:t>a </a:t>
            </a:r>
            <a:r>
              <a:rPr lang="zh-CN" altLang="zh-CN" sz="2000" dirty="0"/>
              <a:t>（</a:t>
            </a:r>
            <a:r>
              <a:rPr lang="en-US" altLang="zh-CN" sz="2000" dirty="0"/>
              <a:t>a</a:t>
            </a:r>
            <a:r>
              <a:rPr lang="zh-CN" altLang="zh-CN" sz="2000" dirty="0"/>
              <a:t>∈</a:t>
            </a:r>
            <a:r>
              <a:rPr lang="en-US" altLang="zh-CN" sz="2000" dirty="0"/>
              <a:t>T</a:t>
            </a:r>
            <a:r>
              <a:rPr lang="zh-CN" altLang="zh-CN" sz="2000" dirty="0"/>
              <a:t>）都是正则式</a:t>
            </a:r>
            <a:r>
              <a:rPr lang="en-US" altLang="zh-CN" sz="2000" dirty="0"/>
              <a:t> (</a:t>
            </a:r>
            <a:r>
              <a:rPr lang="zh-CN" altLang="zh-CN" sz="2000" dirty="0"/>
              <a:t>原子正则式</a:t>
            </a:r>
            <a:r>
              <a:rPr lang="en-US" altLang="zh-CN" sz="2000" dirty="0"/>
              <a:t>) </a:t>
            </a:r>
            <a:r>
              <a:rPr lang="zh-CN" altLang="zh-CN" sz="2000" dirty="0"/>
              <a:t>，相应的正则集为</a:t>
            </a:r>
            <a:r>
              <a:rPr lang="en-US" altLang="zh-CN" sz="2000" dirty="0"/>
              <a:t>{</a:t>
            </a:r>
            <a:r>
              <a:rPr lang="zh-CN" altLang="zh-CN" sz="2000" dirty="0"/>
              <a:t>ε</a:t>
            </a:r>
            <a:r>
              <a:rPr lang="en-US" altLang="zh-CN" sz="2000" dirty="0"/>
              <a:t>}</a:t>
            </a:r>
            <a:r>
              <a:rPr lang="zh-CN" altLang="zh-CN" sz="2000" dirty="0"/>
              <a:t>，φ，</a:t>
            </a:r>
            <a:r>
              <a:rPr lang="en-US" altLang="zh-CN" sz="2000" dirty="0"/>
              <a:t>{a}</a:t>
            </a:r>
            <a:endParaRPr lang="zh-CN" altLang="zh-CN" sz="2000" dirty="0"/>
          </a:p>
          <a:p>
            <a:pPr lvl="2"/>
            <a:r>
              <a:rPr lang="zh-CN" altLang="zh-CN" sz="2000" dirty="0"/>
              <a:t>如果</a:t>
            </a:r>
            <a:r>
              <a:rPr lang="en-US" altLang="zh-CN" sz="2000" dirty="0"/>
              <a:t>A</a:t>
            </a:r>
            <a:r>
              <a:rPr lang="zh-CN" altLang="zh-CN" sz="2000" dirty="0"/>
              <a:t>和</a:t>
            </a:r>
            <a:r>
              <a:rPr lang="en-US" altLang="zh-CN" sz="2000" dirty="0"/>
              <a:t>B</a:t>
            </a:r>
            <a:r>
              <a:rPr lang="zh-CN" altLang="zh-CN" sz="2000" dirty="0"/>
              <a:t>是正则式，且分别代表集合</a:t>
            </a:r>
            <a:r>
              <a:rPr lang="en-US" altLang="zh-CN" sz="2000" dirty="0"/>
              <a:t>L(A)</a:t>
            </a:r>
            <a:r>
              <a:rPr lang="zh-CN" altLang="zh-CN" sz="2000" dirty="0"/>
              <a:t>和</a:t>
            </a:r>
            <a:r>
              <a:rPr lang="en-US" altLang="zh-CN" sz="2000" dirty="0"/>
              <a:t>L(B)</a:t>
            </a:r>
            <a:r>
              <a:rPr lang="zh-CN" altLang="zh-CN" sz="2000" dirty="0"/>
              <a:t>，则</a:t>
            </a:r>
            <a:r>
              <a:rPr lang="en-US" altLang="zh-CN" sz="2000" dirty="0"/>
              <a:t>(A+B)</a:t>
            </a:r>
            <a:r>
              <a:rPr lang="zh-CN" altLang="zh-CN" sz="2000" dirty="0"/>
              <a:t>，</a:t>
            </a:r>
            <a:r>
              <a:rPr lang="en-US" altLang="zh-CN" sz="2000" dirty="0"/>
              <a:t>(A.B),  A* </a:t>
            </a:r>
            <a:r>
              <a:rPr lang="zh-CN" altLang="zh-CN" sz="2000" dirty="0"/>
              <a:t>也是正则式，分别表示正则集</a:t>
            </a:r>
            <a:r>
              <a:rPr lang="en-US" altLang="zh-CN" sz="2000" dirty="0"/>
              <a:t> (</a:t>
            </a:r>
            <a:r>
              <a:rPr lang="zh-CN" altLang="zh-CN" sz="2000" dirty="0"/>
              <a:t>语言</a:t>
            </a:r>
            <a:r>
              <a:rPr lang="en-US" altLang="zh-CN" sz="2000" dirty="0"/>
              <a:t>)L(A) </a:t>
            </a:r>
            <a:r>
              <a:rPr lang="zh-CN" altLang="zh-CN" sz="2000" dirty="0"/>
              <a:t>∪</a:t>
            </a:r>
            <a:r>
              <a:rPr lang="en-US" altLang="zh-CN" sz="2000" dirty="0"/>
              <a:t>L(B)  </a:t>
            </a:r>
            <a:r>
              <a:rPr lang="zh-CN" altLang="zh-CN" sz="2000" dirty="0"/>
              <a:t>― 语言</a:t>
            </a:r>
            <a:r>
              <a:rPr lang="en-US" altLang="zh-CN" sz="2000" dirty="0"/>
              <a:t>A / </a:t>
            </a:r>
            <a:r>
              <a:rPr lang="zh-CN" altLang="zh-CN" sz="2000" dirty="0"/>
              <a:t>语言</a:t>
            </a:r>
            <a:r>
              <a:rPr lang="en-US" altLang="zh-CN" sz="2000" dirty="0"/>
              <a:t>B</a:t>
            </a:r>
            <a:r>
              <a:rPr lang="zh-CN" altLang="zh-CN" sz="2000" dirty="0"/>
              <a:t>的串</a:t>
            </a:r>
            <a:r>
              <a:rPr lang="en-US" altLang="zh-CN" sz="2000" dirty="0"/>
              <a:t>;L(A).L(B)   </a:t>
            </a:r>
            <a:r>
              <a:rPr lang="zh-CN" altLang="zh-CN" sz="2000" dirty="0"/>
              <a:t>― 两个语言中的串的连接</a:t>
            </a:r>
            <a:r>
              <a:rPr lang="en-US" altLang="zh-CN" sz="2000" dirty="0"/>
              <a:t>;L(A) *   </a:t>
            </a:r>
            <a:r>
              <a:rPr lang="zh-CN" altLang="zh-CN" sz="2000" dirty="0"/>
              <a:t>― 语言</a:t>
            </a:r>
            <a:r>
              <a:rPr lang="en-US" altLang="zh-CN" sz="2000" dirty="0"/>
              <a:t>A</a:t>
            </a:r>
            <a:r>
              <a:rPr lang="zh-CN" altLang="zh-CN" sz="2000" dirty="0"/>
              <a:t>中的串的多次连接</a:t>
            </a:r>
            <a:endParaRPr lang="zh-CN" altLang="zh-CN" sz="2000" dirty="0"/>
          </a:p>
          <a:p>
            <a:pPr lvl="2"/>
            <a:r>
              <a:rPr lang="zh-CN" altLang="zh-CN" sz="2000" dirty="0"/>
              <a:t>仅通过有限次使用以上两步定义的表达式，才是字母表</a:t>
            </a:r>
            <a:r>
              <a:rPr lang="en-US" altLang="zh-CN" sz="2000" dirty="0"/>
              <a:t>T</a:t>
            </a:r>
            <a:r>
              <a:rPr lang="zh-CN" altLang="zh-CN" sz="2000" dirty="0"/>
              <a:t>上的正则式。这些正则式所表示的字符串集合是</a:t>
            </a:r>
            <a:r>
              <a:rPr lang="en-US" altLang="zh-CN" sz="2000" dirty="0"/>
              <a:t>T</a:t>
            </a:r>
            <a:r>
              <a:rPr lang="zh-CN" altLang="zh-CN" sz="2000" dirty="0"/>
              <a:t>上的正则集。</a:t>
            </a:r>
            <a:endParaRPr lang="zh-CN" altLang="zh-CN" sz="2000" dirty="0"/>
          </a:p>
          <a:p>
            <a:endParaRPr lang="zh-CN" altLang="en-US" sz="2400" dirty="0"/>
          </a:p>
        </p:txBody>
      </p:sp>
      <p:sp>
        <p:nvSpPr>
          <p:cNvPr id="26628"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6629"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6630"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6147"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6148"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6149" name="Rectangle 2"/>
          <p:cNvSpPr>
            <a:spLocks noGrp="1"/>
          </p:cNvSpPr>
          <p:nvPr>
            <p:ph type="title"/>
          </p:nvPr>
        </p:nvSpPr>
        <p:spPr>
          <a:xfrm>
            <a:off x="1116013" y="549275"/>
            <a:ext cx="7820025" cy="593725"/>
          </a:xfrm>
        </p:spPr>
        <p:txBody>
          <a:bodyPr vert="horz" wrap="square" lIns="91440" tIns="45720" rIns="91440" bIns="45720" anchor="b" anchorCtr="0"/>
          <a:p>
            <a:pPr eaLnBrk="1" hangingPunct="1"/>
            <a:br>
              <a:rPr lang="zh-CN" altLang="en-US" b="1" dirty="0"/>
            </a:br>
            <a:r>
              <a:rPr lang="zh-CN" altLang="en-US" b="1" dirty="0"/>
              <a:t>第二章  语言及文法</a:t>
            </a:r>
            <a:endParaRPr lang="zh-CN" altLang="en-US" b="1" dirty="0"/>
          </a:p>
        </p:txBody>
      </p:sp>
      <p:sp>
        <p:nvSpPr>
          <p:cNvPr id="6150" name="Rectangle 3"/>
          <p:cNvSpPr>
            <a:spLocks noGrp="1"/>
          </p:cNvSpPr>
          <p:nvPr>
            <p:ph idx="1"/>
          </p:nvPr>
        </p:nvSpPr>
        <p:spPr>
          <a:xfrm>
            <a:off x="395288" y="1268413"/>
            <a:ext cx="8534400" cy="5029200"/>
          </a:xfrm>
        </p:spPr>
        <p:txBody>
          <a:bodyPr vert="horz" wrap="square" lIns="91440" tIns="45720" rIns="91440" bIns="45720" anchor="t" anchorCtr="0"/>
          <a:p>
            <a:pPr eaLnBrk="1" hangingPunct="1">
              <a:lnSpc>
                <a:spcPct val="90000"/>
              </a:lnSpc>
            </a:pPr>
            <a:r>
              <a:rPr lang="zh-CN" altLang="en-US" dirty="0"/>
              <a:t>语言的定义</a:t>
            </a:r>
            <a:endParaRPr lang="zh-CN" altLang="en-US" dirty="0"/>
          </a:p>
          <a:p>
            <a:pPr lvl="1" eaLnBrk="1" hangingPunct="1">
              <a:lnSpc>
                <a:spcPct val="90000"/>
              </a:lnSpc>
            </a:pPr>
            <a:r>
              <a:rPr lang="zh-CN" altLang="en-US" dirty="0"/>
              <a:t>字母表   字符串（句子）</a:t>
            </a:r>
            <a:endParaRPr lang="zh-CN" altLang="en-US" dirty="0"/>
          </a:p>
          <a:p>
            <a:pPr lvl="1" eaLnBrk="1" hangingPunct="1">
              <a:lnSpc>
                <a:spcPct val="90000"/>
              </a:lnSpc>
            </a:pPr>
            <a:r>
              <a:rPr lang="zh-CN" altLang="en-US" dirty="0"/>
              <a:t>连接运算</a:t>
            </a:r>
            <a:endParaRPr lang="zh-CN" altLang="en-US" dirty="0"/>
          </a:p>
          <a:p>
            <a:pPr lvl="1" eaLnBrk="1" hangingPunct="1">
              <a:lnSpc>
                <a:spcPct val="90000"/>
              </a:lnSpc>
            </a:pPr>
            <a:r>
              <a:rPr lang="en-US" altLang="zh-CN" dirty="0"/>
              <a:t>T*</a:t>
            </a:r>
            <a:r>
              <a:rPr lang="zh-CN" altLang="en-US" dirty="0"/>
              <a:t>，</a:t>
            </a:r>
            <a:r>
              <a:rPr lang="en-US" altLang="zh-CN" dirty="0"/>
              <a:t>T</a:t>
            </a:r>
            <a:r>
              <a:rPr lang="en-US" altLang="zh-CN" baseline="30000" dirty="0"/>
              <a:t>+</a:t>
            </a:r>
            <a:endParaRPr lang="en-US" altLang="zh-CN" baseline="30000" dirty="0"/>
          </a:p>
          <a:p>
            <a:pPr lvl="1" eaLnBrk="1" hangingPunct="1">
              <a:lnSpc>
                <a:spcPct val="90000"/>
              </a:lnSpc>
            </a:pPr>
            <a:r>
              <a:rPr lang="zh-CN" altLang="en-US" dirty="0"/>
              <a:t>语言，语言的积，语言的幂，</a:t>
            </a:r>
            <a:r>
              <a:rPr lang="en-US" altLang="zh-CN" dirty="0"/>
              <a:t>L*</a:t>
            </a:r>
            <a:r>
              <a:rPr lang="zh-CN" altLang="en-US" dirty="0"/>
              <a:t>，</a:t>
            </a:r>
            <a:r>
              <a:rPr lang="en-US" altLang="zh-CN" dirty="0"/>
              <a:t>L</a:t>
            </a:r>
            <a:r>
              <a:rPr lang="en-US" altLang="zh-CN" baseline="30000" dirty="0"/>
              <a:t>+</a:t>
            </a:r>
            <a:endParaRPr lang="en-US" altLang="zh-CN" dirty="0"/>
          </a:p>
          <a:p>
            <a:pPr eaLnBrk="1" hangingPunct="1">
              <a:lnSpc>
                <a:spcPct val="90000"/>
              </a:lnSpc>
            </a:pPr>
            <a:r>
              <a:rPr lang="zh-CN" altLang="en-US" dirty="0"/>
              <a:t>文法</a:t>
            </a:r>
            <a:endParaRPr lang="zh-CN" altLang="en-US" dirty="0"/>
          </a:p>
          <a:p>
            <a:pPr lvl="1" eaLnBrk="1" hangingPunct="1">
              <a:lnSpc>
                <a:spcPct val="90000"/>
              </a:lnSpc>
            </a:pPr>
            <a:r>
              <a:rPr lang="zh-CN" altLang="en-US" dirty="0"/>
              <a:t>文法的形式定义</a:t>
            </a:r>
            <a:endParaRPr lang="zh-CN" altLang="en-US" dirty="0"/>
          </a:p>
          <a:p>
            <a:pPr lvl="1" eaLnBrk="1" hangingPunct="1">
              <a:lnSpc>
                <a:spcPct val="90000"/>
              </a:lnSpc>
            </a:pPr>
            <a:r>
              <a:rPr lang="zh-CN" altLang="en-US" dirty="0"/>
              <a:t>推导，句型，句子</a:t>
            </a:r>
            <a:endParaRPr lang="zh-CN" altLang="en-US" dirty="0"/>
          </a:p>
          <a:p>
            <a:pPr eaLnBrk="1" hangingPunct="1">
              <a:lnSpc>
                <a:spcPct val="90000"/>
              </a:lnSpc>
            </a:pPr>
            <a:r>
              <a:rPr lang="zh-CN" altLang="en-US" dirty="0"/>
              <a:t>文法的分类</a:t>
            </a:r>
            <a:endParaRPr lang="zh-CN" altLang="en-US" dirty="0"/>
          </a:p>
          <a:p>
            <a:pPr lvl="1" eaLnBrk="1" hangingPunct="1">
              <a:lnSpc>
                <a:spcPct val="90000"/>
              </a:lnSpc>
            </a:pPr>
            <a:r>
              <a:rPr lang="zh-CN" altLang="en-US" dirty="0"/>
              <a:t>０型，１型，２型和３型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lIns="91440" tIns="45720" rIns="91440" bIns="45720" anchor="b" anchorCtr="0"/>
          <a:p>
            <a:r>
              <a:rPr lang="zh-CN" altLang="zh-CN" dirty="0"/>
              <a:t>正则式的性质</a:t>
            </a:r>
            <a:endParaRPr lang="zh-CN" altLang="en-US" dirty="0"/>
          </a:p>
        </p:txBody>
      </p:sp>
      <p:sp>
        <p:nvSpPr>
          <p:cNvPr id="27651" name="内容占位符 2"/>
          <p:cNvSpPr>
            <a:spLocks noGrp="1"/>
          </p:cNvSpPr>
          <p:nvPr>
            <p:ph idx="1"/>
          </p:nvPr>
        </p:nvSpPr>
        <p:spPr>
          <a:xfrm>
            <a:off x="468313" y="1341438"/>
            <a:ext cx="8534400" cy="5029200"/>
          </a:xfrm>
        </p:spPr>
        <p:txBody>
          <a:bodyPr vert="horz" wrap="square" lIns="91440" tIns="45720" rIns="91440" bIns="45720" anchor="t" anchorCtr="0"/>
          <a:p>
            <a:r>
              <a:rPr lang="zh-CN" altLang="zh-CN" dirty="0"/>
              <a:t>若两个正则式表示相同的正则集，则称两个正则式相等。</a:t>
            </a:r>
            <a:endParaRPr lang="zh-CN" altLang="zh-CN" dirty="0"/>
          </a:p>
          <a:p>
            <a:r>
              <a:rPr lang="zh-CN" altLang="zh-CN" dirty="0"/>
              <a:t>正则集是</a:t>
            </a:r>
            <a:r>
              <a:rPr lang="en-US" altLang="zh-CN" dirty="0"/>
              <a:t>T* </a:t>
            </a:r>
            <a:r>
              <a:rPr lang="zh-CN" altLang="zh-CN" dirty="0"/>
              <a:t>的子集。</a:t>
            </a:r>
            <a:endParaRPr lang="zh-CN" altLang="zh-CN" dirty="0"/>
          </a:p>
          <a:p>
            <a:r>
              <a:rPr lang="zh-CN" altLang="zh-CN" dirty="0"/>
              <a:t>定义</a:t>
            </a:r>
            <a:r>
              <a:rPr lang="en-US" altLang="zh-CN" dirty="0"/>
              <a:t> L</a:t>
            </a:r>
            <a:r>
              <a:rPr lang="en-US" altLang="zh-CN" baseline="30000" dirty="0"/>
              <a:t>0</a:t>
            </a:r>
            <a:r>
              <a:rPr lang="zh-CN" altLang="zh-CN" dirty="0"/>
              <a:t>＝ε，</a:t>
            </a:r>
            <a:r>
              <a:rPr lang="en-US" altLang="zh-CN" dirty="0"/>
              <a:t> L</a:t>
            </a:r>
            <a:r>
              <a:rPr lang="en-US" altLang="zh-CN" baseline="30000" dirty="0"/>
              <a:t>1</a:t>
            </a:r>
            <a:r>
              <a:rPr lang="zh-CN" altLang="zh-CN" dirty="0"/>
              <a:t>＝</a:t>
            </a:r>
            <a:r>
              <a:rPr lang="en-US" altLang="zh-CN" dirty="0"/>
              <a:t>L</a:t>
            </a:r>
            <a:r>
              <a:rPr lang="zh-CN" altLang="zh-CN" dirty="0"/>
              <a:t>，</a:t>
            </a:r>
            <a:r>
              <a:rPr lang="en-US" altLang="zh-CN" dirty="0"/>
              <a:t>  L</a:t>
            </a:r>
            <a:r>
              <a:rPr lang="en-US" altLang="zh-CN" baseline="30000" dirty="0"/>
              <a:t>i</a:t>
            </a:r>
            <a:r>
              <a:rPr lang="zh-CN" altLang="zh-CN" dirty="0"/>
              <a:t>＝</a:t>
            </a:r>
            <a:r>
              <a:rPr lang="en-US" altLang="zh-CN" dirty="0"/>
              <a:t>L.L</a:t>
            </a:r>
            <a:r>
              <a:rPr lang="en-US" altLang="zh-CN" baseline="30000" dirty="0"/>
              <a:t>i-1</a:t>
            </a:r>
            <a:endParaRPr lang="zh-CN" altLang="zh-CN" dirty="0"/>
          </a:p>
          <a:p>
            <a:r>
              <a:rPr lang="en-US" altLang="zh-CN" dirty="0"/>
              <a:t> L</a:t>
            </a:r>
            <a:r>
              <a:rPr lang="en-US" altLang="zh-CN" baseline="30000" dirty="0"/>
              <a:t>+</a:t>
            </a:r>
            <a:r>
              <a:rPr lang="zh-CN" altLang="zh-CN" dirty="0"/>
              <a:t>包含ε当且仅当</a:t>
            </a:r>
            <a:r>
              <a:rPr lang="en-US" altLang="zh-CN" dirty="0"/>
              <a:t>L</a:t>
            </a:r>
            <a:r>
              <a:rPr lang="zh-CN" altLang="zh-CN" dirty="0"/>
              <a:t>包含ε。</a:t>
            </a:r>
            <a:endParaRPr lang="zh-CN" altLang="zh-CN" dirty="0"/>
          </a:p>
          <a:p>
            <a:r>
              <a:rPr lang="zh-CN" altLang="zh-CN" dirty="0"/>
              <a:t>每个正则集至少对应一个正则式（可有无穷多个正则式）；每个正则式只对应一个正则集。</a:t>
            </a:r>
            <a:endParaRPr lang="zh-CN" altLang="zh-CN" dirty="0"/>
          </a:p>
          <a:p>
            <a:endParaRPr lang="zh-CN" altLang="en-US" dirty="0"/>
          </a:p>
        </p:txBody>
      </p:sp>
      <p:sp>
        <p:nvSpPr>
          <p:cNvPr id="27652"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7653"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7654"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91440" tIns="45720" rIns="91440" bIns="45720" anchor="b" anchorCtr="0"/>
          <a:p>
            <a:r>
              <a:rPr lang="zh-CN" altLang="zh-CN" dirty="0"/>
              <a:t>由正则文法求解正则式</a:t>
            </a:r>
            <a:endParaRPr lang="zh-CN" altLang="en-US" dirty="0"/>
          </a:p>
        </p:txBody>
      </p:sp>
      <p:sp>
        <p:nvSpPr>
          <p:cNvPr id="20483" name="内容占位符 2"/>
          <p:cNvSpPr>
            <a:spLocks noGrp="1"/>
          </p:cNvSpPr>
          <p:nvPr>
            <p:ph idx="1"/>
          </p:nvPr>
        </p:nvSpPr>
        <p:spPr>
          <a:xfrm>
            <a:off x="468313" y="1341438"/>
            <a:ext cx="85344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1" lang="zh-CN" altLang="zh-CN" sz="2800" b="1" i="0" u="none" strike="noStrike" kern="0" cap="none" spc="0" normalizeH="0" baseline="0" noProof="1">
                <a:ln>
                  <a:noFill/>
                </a:ln>
                <a:solidFill>
                  <a:schemeClr val="tx1"/>
                </a:solidFill>
                <a:effectLst/>
                <a:uLnTx/>
                <a:uFillTx/>
                <a:latin typeface="+mn-lt"/>
                <a:ea typeface="+mn-ea"/>
                <a:cs typeface="+mn-cs"/>
              </a:rPr>
              <a:t>右线性文法与正则式具有等效性。即可以用来代表同一正则语言。</a:t>
            </a:r>
            <a:endParaRPr kumimoji="1" lang="zh-CN" altLang="zh-CN" sz="2800" b="1"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1" lang="zh-CN" altLang="zh-CN" sz="2800" b="1" i="0" u="none" strike="noStrike" kern="0" cap="none" spc="0" normalizeH="0" baseline="0" noProof="1">
                <a:ln>
                  <a:noFill/>
                </a:ln>
                <a:solidFill>
                  <a:schemeClr val="tx1"/>
                </a:solidFill>
                <a:effectLst/>
                <a:uLnTx/>
                <a:uFillTx/>
                <a:latin typeface="+mn-lt"/>
                <a:ea typeface="+mn-ea"/>
                <a:cs typeface="+mn-cs"/>
              </a:rPr>
              <a:t>求解规则</a:t>
            </a:r>
            <a:r>
              <a:rPr kumimoji="1" lang="en-US" altLang="zh-CN" sz="2800" b="1" i="0" u="none" strike="noStrike" kern="0" cap="none" spc="0" normalizeH="0" baseline="0" noProof="1">
                <a:ln>
                  <a:noFill/>
                </a:ln>
                <a:solidFill>
                  <a:schemeClr val="tx1"/>
                </a:solidFill>
                <a:effectLst/>
                <a:uLnTx/>
                <a:uFillTx/>
                <a:latin typeface="+mn-lt"/>
                <a:ea typeface="+mn-ea"/>
                <a:cs typeface="+mn-cs"/>
              </a:rPr>
              <a:t>:  </a:t>
            </a:r>
            <a:endParaRPr kumimoji="1" lang="zh-CN" altLang="zh-CN" sz="2800" b="1" i="0" u="none" strike="noStrike" kern="0" cap="none" spc="0" normalizeH="0" baseline="0" noProof="1">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1" lang="zh-CN" altLang="zh-CN" sz="2800" b="0" i="0" u="none" strike="noStrike" kern="0" cap="none" spc="0" normalizeH="0" baseline="0" noProof="1">
                <a:ln>
                  <a:noFill/>
                </a:ln>
                <a:solidFill>
                  <a:schemeClr val="tx1"/>
                </a:solidFill>
                <a:effectLst/>
                <a:uLnTx/>
                <a:uFillTx/>
                <a:latin typeface="+mn-lt"/>
                <a:ea typeface="+mn-ea"/>
                <a:cs typeface="+mn-ea"/>
              </a:rPr>
              <a:t>设</a:t>
            </a:r>
            <a:r>
              <a:rPr kumimoji="1" lang="en-US" altLang="zh-CN" sz="2800" b="0" i="0" u="none" strike="noStrike" kern="0" cap="none" spc="0" normalizeH="0" baseline="0" noProof="1">
                <a:ln>
                  <a:noFill/>
                </a:ln>
                <a:solidFill>
                  <a:schemeClr val="tx1"/>
                </a:solidFill>
                <a:effectLst/>
                <a:uLnTx/>
                <a:uFillTx/>
                <a:latin typeface="+mn-lt"/>
                <a:ea typeface="+mn-ea"/>
                <a:cs typeface="+mn-ea"/>
              </a:rPr>
              <a:t>x=</a:t>
            </a:r>
            <a:r>
              <a:rPr kumimoji="1" lang="zh-CN" altLang="zh-CN" sz="2800" b="0" i="0" u="none" strike="noStrike" kern="0" cap="none" spc="0" normalizeH="0" baseline="0" noProof="1">
                <a:ln>
                  <a:noFill/>
                </a:ln>
                <a:solidFill>
                  <a:schemeClr val="tx1"/>
                </a:solidFill>
                <a:effectLst/>
                <a:uLnTx/>
                <a:uFillTx/>
                <a:latin typeface="+mn-lt"/>
                <a:ea typeface="+mn-ea"/>
                <a:cs typeface="+mn-ea"/>
              </a:rPr>
              <a:t>α</a:t>
            </a:r>
            <a:r>
              <a:rPr kumimoji="1" lang="en-US" altLang="zh-CN" sz="2800" b="0" i="0" u="none" strike="noStrike" kern="0" cap="none" spc="0" normalizeH="0" baseline="0" noProof="1">
                <a:ln>
                  <a:noFill/>
                </a:ln>
                <a:solidFill>
                  <a:schemeClr val="tx1"/>
                </a:solidFill>
                <a:effectLst/>
                <a:uLnTx/>
                <a:uFillTx/>
                <a:latin typeface="+mn-lt"/>
                <a:ea typeface="+mn-ea"/>
                <a:cs typeface="+mn-ea"/>
              </a:rPr>
              <a:t>x+</a:t>
            </a:r>
            <a:r>
              <a:rPr kumimoji="1" lang="zh-CN" altLang="zh-CN" sz="2800" b="0" i="0" u="none" strike="noStrike" kern="0" cap="none" spc="0" normalizeH="0" baseline="0" noProof="1">
                <a:ln>
                  <a:noFill/>
                </a:ln>
                <a:solidFill>
                  <a:schemeClr val="tx1"/>
                </a:solidFill>
                <a:effectLst/>
                <a:uLnTx/>
                <a:uFillTx/>
                <a:latin typeface="+mn-lt"/>
                <a:ea typeface="+mn-ea"/>
                <a:cs typeface="+mn-ea"/>
              </a:rPr>
              <a:t>β，α∈</a:t>
            </a:r>
            <a:r>
              <a:rPr kumimoji="1" lang="en-US" altLang="zh-CN" sz="2800" b="0" i="0" u="none" strike="noStrike" kern="0" cap="none" spc="0" normalizeH="0" baseline="0" noProof="1">
                <a:ln>
                  <a:noFill/>
                </a:ln>
                <a:solidFill>
                  <a:schemeClr val="tx1"/>
                </a:solidFill>
                <a:effectLst/>
                <a:uLnTx/>
                <a:uFillTx/>
                <a:latin typeface="+mn-lt"/>
                <a:ea typeface="+mn-ea"/>
                <a:cs typeface="+mn-ea"/>
              </a:rPr>
              <a:t>T*</a:t>
            </a:r>
            <a:r>
              <a:rPr kumimoji="1" lang="zh-CN" altLang="zh-CN" sz="2800" b="0" i="0" u="none" strike="noStrike" kern="0" cap="none" spc="0" normalizeH="0" baseline="0" noProof="1">
                <a:ln>
                  <a:noFill/>
                </a:ln>
                <a:solidFill>
                  <a:schemeClr val="tx1"/>
                </a:solidFill>
                <a:effectLst/>
                <a:uLnTx/>
                <a:uFillTx/>
                <a:latin typeface="+mn-lt"/>
                <a:ea typeface="+mn-ea"/>
                <a:cs typeface="+mn-ea"/>
              </a:rPr>
              <a:t>，β∈</a:t>
            </a:r>
            <a:r>
              <a:rPr kumimoji="1" lang="en-US" altLang="zh-CN" sz="2800" b="0" i="0" u="none" strike="noStrike" kern="0" cap="none" spc="0" normalizeH="0" baseline="0" noProof="1">
                <a:ln>
                  <a:noFill/>
                </a:ln>
                <a:solidFill>
                  <a:schemeClr val="tx1"/>
                </a:solidFill>
                <a:effectLst/>
                <a:uLnTx/>
                <a:uFillTx/>
                <a:latin typeface="+mn-lt"/>
                <a:ea typeface="+mn-ea"/>
                <a:cs typeface="+mn-ea"/>
              </a:rPr>
              <a:t>(N</a:t>
            </a:r>
            <a:r>
              <a:rPr kumimoji="1" lang="en-US" altLang="zh-CN" sz="2800" b="0" i="0" u="none" strike="noStrike" kern="0" cap="none" spc="0" normalizeH="0" baseline="0" noProof="1">
                <a:ln>
                  <a:noFill/>
                </a:ln>
                <a:solidFill>
                  <a:schemeClr val="tx1"/>
                </a:solidFill>
                <a:effectLst/>
                <a:uLnTx/>
                <a:uFillTx/>
                <a:latin typeface="+mn-lt"/>
                <a:ea typeface="+mn-ea"/>
                <a:cs typeface="+mn-ea"/>
                <a:sym typeface="Symbol" panose="05050102010706020507" pitchFamily="18" charset="2"/>
              </a:rPr>
              <a:t></a:t>
            </a:r>
            <a:r>
              <a:rPr kumimoji="1" lang="en-US" altLang="zh-CN" sz="2800" b="0" i="0" u="none" strike="noStrike" kern="0" cap="none" spc="0" normalizeH="0" baseline="0" noProof="1">
                <a:ln>
                  <a:noFill/>
                </a:ln>
                <a:solidFill>
                  <a:schemeClr val="tx1"/>
                </a:solidFill>
                <a:effectLst/>
                <a:uLnTx/>
                <a:uFillTx/>
                <a:latin typeface="+mn-lt"/>
                <a:ea typeface="+mn-ea"/>
                <a:cs typeface="+mn-ea"/>
              </a:rPr>
              <a:t>T)*,  x</a:t>
            </a:r>
            <a:r>
              <a:rPr kumimoji="1" lang="zh-CN" altLang="zh-CN" sz="2800" b="0" i="0" u="none" strike="noStrike" kern="0" cap="none" spc="0" normalizeH="0" baseline="0" noProof="1">
                <a:ln>
                  <a:noFill/>
                </a:ln>
                <a:solidFill>
                  <a:schemeClr val="tx1"/>
                </a:solidFill>
                <a:effectLst/>
                <a:uLnTx/>
                <a:uFillTx/>
                <a:latin typeface="+mn-lt"/>
                <a:ea typeface="+mn-ea"/>
                <a:cs typeface="+mn-ea"/>
              </a:rPr>
              <a:t>∈</a:t>
            </a:r>
            <a:r>
              <a:rPr kumimoji="1" lang="en-US" altLang="zh-CN" sz="2800" b="0" i="0" u="none" strike="noStrike" kern="0" cap="none" spc="0" normalizeH="0" baseline="0" noProof="1">
                <a:ln>
                  <a:noFill/>
                </a:ln>
                <a:solidFill>
                  <a:schemeClr val="tx1"/>
                </a:solidFill>
                <a:effectLst/>
                <a:uLnTx/>
                <a:uFillTx/>
                <a:latin typeface="+mn-lt"/>
                <a:ea typeface="+mn-ea"/>
                <a:cs typeface="+mn-ea"/>
              </a:rPr>
              <a:t>N    </a:t>
            </a:r>
            <a:endParaRPr kumimoji="1" lang="zh-CN" altLang="zh-CN" sz="2800" b="0" i="0" u="none" strike="noStrike" kern="0" cap="none" spc="0" normalizeH="0" baseline="0" noProof="1">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en-US" altLang="zh-CN" sz="2800" b="0" i="0" u="none" strike="noStrike" kern="0" cap="none" spc="0" normalizeH="0" baseline="0" noProof="1">
                <a:ln>
                  <a:noFill/>
                </a:ln>
                <a:solidFill>
                  <a:schemeClr val="tx1"/>
                </a:solidFill>
                <a:effectLst/>
                <a:uLnTx/>
                <a:uFillTx/>
                <a:latin typeface="+mn-lt"/>
                <a:ea typeface="+mn-ea"/>
                <a:cs typeface="+mn-ea"/>
              </a:rPr>
              <a:t>    (</a:t>
            </a:r>
            <a:r>
              <a:rPr kumimoji="1" lang="zh-CN" altLang="zh-CN" sz="2800" b="0" i="0" u="none" strike="noStrike" kern="0" cap="none" spc="0" normalizeH="0" baseline="0" noProof="1">
                <a:ln>
                  <a:noFill/>
                </a:ln>
                <a:solidFill>
                  <a:schemeClr val="tx1"/>
                </a:solidFill>
                <a:effectLst/>
                <a:uLnTx/>
                <a:uFillTx/>
                <a:latin typeface="+mn-lt"/>
                <a:ea typeface="+mn-ea"/>
                <a:cs typeface="+mn-ea"/>
              </a:rPr>
              <a:t>更严格地说，应为α和β为正则表达式）</a:t>
            </a:r>
            <a:endParaRPr kumimoji="1" lang="zh-CN" altLang="zh-CN" sz="2800" b="0" i="0" u="none" strike="noStrike" kern="0" cap="none" spc="0" normalizeH="0" baseline="0" noProof="1">
              <a:ln>
                <a:noFill/>
              </a:ln>
              <a:solidFill>
                <a:schemeClr val="tx1"/>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1" lang="zh-CN" altLang="zh-CN" sz="2800" b="0" i="0" u="none" strike="noStrike" kern="0" cap="none" spc="0" normalizeH="0" baseline="0" noProof="1">
                <a:ln>
                  <a:noFill/>
                </a:ln>
                <a:solidFill>
                  <a:schemeClr val="tx1"/>
                </a:solidFill>
                <a:effectLst/>
                <a:uLnTx/>
                <a:uFillTx/>
                <a:latin typeface="+mn-lt"/>
                <a:ea typeface="+mn-ea"/>
                <a:cs typeface="+mn-ea"/>
              </a:rPr>
              <a:t>则</a:t>
            </a:r>
            <a:r>
              <a:rPr kumimoji="1" lang="en-US" altLang="zh-CN" sz="2800" b="0" i="0" u="none" strike="noStrike" kern="0" cap="none" spc="0" normalizeH="0" baseline="0" noProof="1">
                <a:ln>
                  <a:noFill/>
                </a:ln>
                <a:solidFill>
                  <a:schemeClr val="tx1"/>
                </a:solidFill>
                <a:effectLst/>
                <a:uLnTx/>
                <a:uFillTx/>
                <a:latin typeface="+mn-lt"/>
                <a:ea typeface="+mn-ea"/>
                <a:cs typeface="+mn-ea"/>
              </a:rPr>
              <a:t>x</a:t>
            </a:r>
            <a:r>
              <a:rPr kumimoji="1" lang="zh-CN" altLang="zh-CN" sz="2800" b="0" i="0" u="none" strike="noStrike" kern="0" cap="none" spc="0" normalizeH="0" baseline="0" noProof="1">
                <a:ln>
                  <a:noFill/>
                </a:ln>
                <a:solidFill>
                  <a:schemeClr val="tx1"/>
                </a:solidFill>
                <a:effectLst/>
                <a:uLnTx/>
                <a:uFillTx/>
                <a:latin typeface="+mn-lt"/>
                <a:ea typeface="+mn-ea"/>
                <a:cs typeface="+mn-ea"/>
              </a:rPr>
              <a:t>的解为</a:t>
            </a:r>
            <a:r>
              <a:rPr kumimoji="1" lang="en-US" altLang="zh-CN" sz="2800" b="0" i="0" u="none" strike="noStrike" kern="0" cap="none" spc="0" normalizeH="0" baseline="0" noProof="1">
                <a:ln>
                  <a:noFill/>
                </a:ln>
                <a:solidFill>
                  <a:schemeClr val="tx1"/>
                </a:solidFill>
                <a:effectLst/>
                <a:uLnTx/>
                <a:uFillTx/>
                <a:latin typeface="+mn-lt"/>
                <a:ea typeface="+mn-ea"/>
                <a:cs typeface="+mn-ea"/>
              </a:rPr>
              <a:t> x</a:t>
            </a:r>
            <a:r>
              <a:rPr kumimoji="1" lang="zh-CN" altLang="zh-CN" sz="2800" b="0" i="0" u="none" strike="noStrike" kern="0" cap="none" spc="0" normalizeH="0" baseline="0" noProof="1">
                <a:ln>
                  <a:noFill/>
                </a:ln>
                <a:solidFill>
                  <a:schemeClr val="tx1"/>
                </a:solidFill>
                <a:effectLst/>
                <a:uLnTx/>
                <a:uFillTx/>
                <a:latin typeface="+mn-lt"/>
                <a:ea typeface="+mn-ea"/>
                <a:cs typeface="+mn-ea"/>
              </a:rPr>
              <a:t>＝α</a:t>
            </a:r>
            <a:r>
              <a:rPr kumimoji="1" lang="en-US" altLang="zh-CN" sz="2800" b="0" i="0" u="none" strike="noStrike" kern="0" cap="none" spc="0" normalizeH="0" baseline="0" noProof="1">
                <a:ln>
                  <a:noFill/>
                </a:ln>
                <a:solidFill>
                  <a:schemeClr val="tx1"/>
                </a:solidFill>
                <a:effectLst/>
                <a:uLnTx/>
                <a:uFillTx/>
                <a:latin typeface="+mn-lt"/>
                <a:ea typeface="+mn-ea"/>
                <a:cs typeface="+mn-ea"/>
              </a:rPr>
              <a:t>*</a:t>
            </a:r>
            <a:r>
              <a:rPr kumimoji="1" lang="zh-CN" altLang="zh-CN" sz="2800" b="0" i="0" u="none" strike="noStrike" kern="0" cap="none" spc="0" normalizeH="0" baseline="0" noProof="1">
                <a:ln>
                  <a:noFill/>
                </a:ln>
                <a:solidFill>
                  <a:schemeClr val="tx1"/>
                </a:solidFill>
                <a:effectLst/>
                <a:uLnTx/>
                <a:uFillTx/>
                <a:latin typeface="+mn-lt"/>
                <a:ea typeface="+mn-ea"/>
                <a:cs typeface="+mn-ea"/>
              </a:rPr>
              <a:t>β</a:t>
            </a:r>
            <a:endParaRPr kumimoji="1" lang="zh-CN" altLang="zh-CN" sz="2800" b="0" i="0" u="none" strike="noStrike" kern="0" cap="none" spc="0" normalizeH="0" baseline="0" noProof="1">
              <a:ln>
                <a:noFill/>
              </a:ln>
              <a:solidFill>
                <a:schemeClr val="tx1"/>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zh-CN" sz="2800" b="1"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2800" b="1" i="0" u="none" strike="noStrike" kern="0" cap="none" spc="0" normalizeH="0" baseline="0" noProof="1">
              <a:ln>
                <a:noFill/>
              </a:ln>
              <a:solidFill>
                <a:schemeClr val="tx1"/>
              </a:solidFill>
              <a:effectLst/>
              <a:uLnTx/>
              <a:uFillTx/>
              <a:latin typeface="+mn-lt"/>
              <a:ea typeface="+mn-ea"/>
              <a:cs typeface="+mn-cs"/>
            </a:endParaRPr>
          </a:p>
        </p:txBody>
      </p:sp>
      <p:sp>
        <p:nvSpPr>
          <p:cNvPr id="28676"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8677"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8678"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b" anchorCtr="0"/>
          <a:p>
            <a:r>
              <a:rPr lang="zh-CN" altLang="zh-CN" dirty="0"/>
              <a:t>练习</a:t>
            </a:r>
            <a:r>
              <a:rPr lang="en-US" altLang="zh-CN" dirty="0"/>
              <a:t>4</a:t>
            </a:r>
            <a:endParaRPr lang="zh-CN" altLang="en-US" dirty="0"/>
          </a:p>
        </p:txBody>
      </p:sp>
      <p:sp>
        <p:nvSpPr>
          <p:cNvPr id="29699" name="内容占位符 2"/>
          <p:cNvSpPr>
            <a:spLocks noGrp="1"/>
          </p:cNvSpPr>
          <p:nvPr>
            <p:ph idx="1"/>
          </p:nvPr>
        </p:nvSpPr>
        <p:spPr>
          <a:xfrm>
            <a:off x="323850" y="1341438"/>
            <a:ext cx="8208963" cy="5059362"/>
          </a:xfrm>
        </p:spPr>
        <p:txBody>
          <a:bodyPr vert="horz" wrap="square" lIns="91440" tIns="45720" rIns="91440" bIns="45720" anchor="t" anchorCtr="0"/>
          <a:p>
            <a:pPr marL="0" indent="0">
              <a:buNone/>
            </a:pPr>
            <a:r>
              <a:rPr lang="zh-CN" altLang="zh-CN" b="0" dirty="0"/>
              <a:t>设正则文法</a:t>
            </a:r>
            <a:r>
              <a:rPr lang="en-US" altLang="zh-CN" b="0" dirty="0"/>
              <a:t>G</a:t>
            </a:r>
            <a:r>
              <a:rPr lang="zh-CN" altLang="zh-CN" b="0" dirty="0"/>
              <a:t>的产生式为</a:t>
            </a:r>
            <a:r>
              <a:rPr lang="en-US" altLang="zh-CN" b="0" dirty="0"/>
              <a:t>:</a:t>
            </a:r>
            <a:endParaRPr lang="en-US" altLang="zh-CN" b="0" dirty="0"/>
          </a:p>
          <a:p>
            <a:pPr marL="0" indent="0">
              <a:buNone/>
            </a:pPr>
            <a:r>
              <a:rPr lang="en-US" altLang="zh-CN" b="0" dirty="0"/>
              <a:t>        S </a:t>
            </a:r>
            <a:r>
              <a:rPr lang="en-US" altLang="zh-CN" b="0" dirty="0">
                <a:sym typeface="Wingdings" panose="05000000000000000000" pitchFamily="2" charset="2"/>
              </a:rPr>
              <a:t></a:t>
            </a:r>
            <a:r>
              <a:rPr lang="en-US" altLang="zh-CN" b="0" dirty="0"/>
              <a:t> 0A | 1S |</a:t>
            </a:r>
            <a:r>
              <a:rPr lang="zh-CN" altLang="zh-CN" b="0" dirty="0"/>
              <a:t>ε</a:t>
            </a:r>
            <a:r>
              <a:rPr lang="en-US" altLang="zh-CN" b="0" dirty="0"/>
              <a:t>;   A </a:t>
            </a:r>
            <a:r>
              <a:rPr lang="en-US" altLang="zh-CN" b="0" dirty="0">
                <a:sym typeface="Wingdings" panose="05000000000000000000" pitchFamily="2" charset="2"/>
              </a:rPr>
              <a:t></a:t>
            </a:r>
            <a:r>
              <a:rPr lang="en-US" altLang="zh-CN" b="0" dirty="0"/>
              <a:t> 0B | 1A ;   B </a:t>
            </a:r>
            <a:r>
              <a:rPr lang="en-US" altLang="zh-CN" b="0" dirty="0">
                <a:sym typeface="Wingdings" panose="05000000000000000000" pitchFamily="2" charset="2"/>
              </a:rPr>
              <a:t></a:t>
            </a:r>
            <a:r>
              <a:rPr lang="en-US" altLang="zh-CN" b="0" dirty="0"/>
              <a:t> 0S | 1B</a:t>
            </a:r>
            <a:endParaRPr lang="en-US" altLang="zh-CN" b="0" dirty="0"/>
          </a:p>
          <a:p>
            <a:pPr marL="0" indent="0">
              <a:buNone/>
            </a:pPr>
            <a:r>
              <a:rPr lang="zh-CN" altLang="zh-CN" b="0" dirty="0"/>
              <a:t>求解其正则式</a:t>
            </a:r>
            <a:r>
              <a:rPr lang="en-US" altLang="zh-CN" b="0" dirty="0"/>
              <a:t>.</a:t>
            </a:r>
            <a:endParaRPr lang="en-US" altLang="zh-CN" b="0" dirty="0"/>
          </a:p>
          <a:p>
            <a:pPr marL="0" indent="0">
              <a:buNone/>
            </a:pPr>
            <a:endParaRPr lang="en-US" altLang="zh-CN" b="0" dirty="0"/>
          </a:p>
          <a:p>
            <a:pPr marL="0" indent="0">
              <a:buNone/>
            </a:pPr>
            <a:r>
              <a:rPr lang="zh-CN" altLang="en-US" sz="2400" dirty="0"/>
              <a:t>联立方程：</a:t>
            </a:r>
            <a:endParaRPr lang="en-US" altLang="zh-CN" sz="2400" dirty="0"/>
          </a:p>
          <a:p>
            <a:pPr marL="0" indent="0">
              <a:buNone/>
            </a:pPr>
            <a:endParaRPr lang="zh-CN" altLang="zh-CN" b="0" dirty="0"/>
          </a:p>
          <a:p>
            <a:pPr marL="0" indent="0"/>
            <a:endParaRPr lang="zh-CN" altLang="en-US" dirty="0"/>
          </a:p>
        </p:txBody>
      </p:sp>
      <p:sp>
        <p:nvSpPr>
          <p:cNvPr id="29700"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9701"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9702"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4" name="矩形 3"/>
          <p:cNvSpPr>
            <a:spLocks noRot="1" noChangeAspect="1" noMove="1" noResize="1" noEditPoints="1" noAdjustHandles="1" noChangeArrowheads="1" noChangeShapeType="1" noTextEdit="1"/>
          </p:cNvSpPr>
          <p:nvPr/>
        </p:nvSpPr>
        <p:spPr>
          <a:xfrm>
            <a:off x="2216098" y="3048897"/>
            <a:ext cx="2574744" cy="1075166"/>
          </a:xfrm>
          <a:prstGeom prst="rect">
            <a:avLst/>
          </a:prstGeom>
          <a:blipFill rotWithShape="0">
            <a:blip r:embed="rId1"/>
            <a:stretch>
              <a:fillRect l="-23" t="-24" r="16" b="35"/>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rPr>
              <a:t> </a:t>
            </a:r>
            <a:endPar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endParaRPr>
          </a:p>
        </p:txBody>
      </p:sp>
      <p:sp>
        <p:nvSpPr>
          <p:cNvPr id="10" name="矩形 9"/>
          <p:cNvSpPr>
            <a:spLocks noRot="1" noChangeAspect="1" noMove="1" noResize="1" noEditPoints="1" noAdjustHandles="1" noChangeArrowheads="1" noChangeShapeType="1" noTextEdit="1"/>
          </p:cNvSpPr>
          <p:nvPr/>
        </p:nvSpPr>
        <p:spPr>
          <a:xfrm>
            <a:off x="2216098" y="4382824"/>
            <a:ext cx="3721468" cy="1788182"/>
          </a:xfrm>
          <a:prstGeom prst="rect">
            <a:avLst/>
          </a:prstGeom>
          <a:blipFill rotWithShape="0">
            <a:blip r:embed="rId2"/>
            <a:stretch>
              <a:fillRect l="-16" t="-1708" r="8" b="4"/>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rPr>
              <a:t> </a:t>
            </a:r>
            <a:endParaRPr kumimoji="0" lang="zh-CN" altLang="en-US" sz="1800" b="0" i="0" u="none" strike="noStrike" kern="1200" cap="none" spc="0" normalizeH="0" baseline="0" noProof="1">
              <a:ln>
                <a:noFill/>
              </a:ln>
              <a:no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b" anchorCtr="0"/>
          <a:p>
            <a:r>
              <a:rPr lang="zh-CN" altLang="zh-CN" dirty="0"/>
              <a:t>右线性文法与正则集的等价</a:t>
            </a:r>
            <a:endParaRPr lang="zh-CN" altLang="en-US" dirty="0"/>
          </a:p>
        </p:txBody>
      </p:sp>
      <p:sp>
        <p:nvSpPr>
          <p:cNvPr id="30723" name="内容占位符 2"/>
          <p:cNvSpPr>
            <a:spLocks noGrp="1"/>
          </p:cNvSpPr>
          <p:nvPr>
            <p:ph idx="1"/>
          </p:nvPr>
        </p:nvSpPr>
        <p:spPr>
          <a:xfrm>
            <a:off x="395288" y="1341438"/>
            <a:ext cx="8748712" cy="5029200"/>
          </a:xfrm>
        </p:spPr>
        <p:txBody>
          <a:bodyPr vert="horz" wrap="square" lIns="91440" tIns="45720" rIns="91440" bIns="45720" anchor="t" anchorCtr="0"/>
          <a:p>
            <a:r>
              <a:rPr lang="zh-CN" altLang="zh-CN" dirty="0"/>
              <a:t>一个右线性文法表示的语言可以用正则式来表示</a:t>
            </a:r>
            <a:endParaRPr lang="zh-CN" altLang="zh-CN" dirty="0"/>
          </a:p>
          <a:p>
            <a:pPr lvl="1"/>
            <a:r>
              <a:rPr lang="en-US" altLang="zh-CN" dirty="0"/>
              <a:t>(</a:t>
            </a:r>
            <a:r>
              <a:rPr lang="zh-CN" altLang="zh-CN" dirty="0"/>
              <a:t>求解联立方程</a:t>
            </a:r>
            <a:r>
              <a:rPr lang="en-US" altLang="zh-CN" dirty="0"/>
              <a:t>)</a:t>
            </a:r>
            <a:endParaRPr lang="zh-CN" altLang="zh-CN" dirty="0"/>
          </a:p>
          <a:p>
            <a:r>
              <a:rPr lang="zh-CN" altLang="zh-CN" dirty="0"/>
              <a:t>一个用正则式表示的语言可以用右线性文法来表示</a:t>
            </a:r>
            <a:endParaRPr lang="zh-CN" altLang="zh-CN" dirty="0"/>
          </a:p>
          <a:p>
            <a:r>
              <a:rPr lang="zh-CN" altLang="zh-CN" dirty="0"/>
              <a:t>右线性文法与正则式两者等价，进而它们与</a:t>
            </a:r>
            <a:r>
              <a:rPr lang="en-US" altLang="zh-CN" dirty="0"/>
              <a:t>FA</a:t>
            </a:r>
            <a:r>
              <a:rPr lang="zh-CN" altLang="zh-CN" dirty="0"/>
              <a:t>等价</a:t>
            </a:r>
            <a:endParaRPr lang="en-US" altLang="zh-CN" dirty="0"/>
          </a:p>
          <a:p>
            <a:pPr>
              <a:buNone/>
            </a:pPr>
            <a:r>
              <a:rPr lang="en-US" altLang="zh-CN" dirty="0"/>
              <a:t> </a:t>
            </a:r>
            <a:endParaRPr lang="zh-CN" altLang="zh-CN" dirty="0"/>
          </a:p>
          <a:p>
            <a:r>
              <a:rPr lang="en-US" altLang="zh-CN" dirty="0"/>
              <a:t>FSM</a:t>
            </a:r>
            <a:r>
              <a:rPr lang="zh-CN" altLang="zh-CN" dirty="0"/>
              <a:t>的局限性</a:t>
            </a:r>
            <a:r>
              <a:rPr lang="en-US" altLang="zh-CN" dirty="0"/>
              <a:t>:</a:t>
            </a:r>
            <a:endParaRPr lang="zh-CN" altLang="zh-CN" dirty="0"/>
          </a:p>
          <a:p>
            <a:pPr lvl="1"/>
            <a:r>
              <a:rPr lang="en-US" altLang="zh-CN" dirty="0"/>
              <a:t>	</a:t>
            </a:r>
            <a:r>
              <a:rPr lang="zh-CN" altLang="zh-CN" dirty="0"/>
              <a:t>必须是有限个状态</a:t>
            </a:r>
            <a:r>
              <a:rPr lang="en-US" altLang="zh-CN" dirty="0"/>
              <a:t> (</a:t>
            </a:r>
            <a:r>
              <a:rPr lang="zh-CN" altLang="zh-CN" dirty="0"/>
              <a:t>但其语言可以是无限的</a:t>
            </a:r>
            <a:r>
              <a:rPr lang="en-US" altLang="zh-CN" dirty="0"/>
              <a:t>).</a:t>
            </a:r>
            <a:endParaRPr lang="zh-CN" altLang="zh-CN" dirty="0"/>
          </a:p>
          <a:p>
            <a:endParaRPr lang="zh-CN" altLang="en-US" dirty="0"/>
          </a:p>
        </p:txBody>
      </p:sp>
      <p:sp>
        <p:nvSpPr>
          <p:cNvPr id="30724"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0725"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0726"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b" anchorCtr="0"/>
          <a:p>
            <a:endParaRPr lang="zh-CN" altLang="en-US" dirty="0"/>
          </a:p>
        </p:txBody>
      </p:sp>
      <p:sp>
        <p:nvSpPr>
          <p:cNvPr id="31747" name="内容占位符 2"/>
          <p:cNvSpPr>
            <a:spLocks noGrp="1"/>
          </p:cNvSpPr>
          <p:nvPr>
            <p:ph idx="1"/>
          </p:nvPr>
        </p:nvSpPr>
        <p:spPr>
          <a:xfrm>
            <a:off x="468313" y="1268413"/>
            <a:ext cx="8534400" cy="5029200"/>
          </a:xfrm>
        </p:spPr>
        <p:txBody>
          <a:bodyPr vert="horz" wrap="square" lIns="91440" tIns="45720" rIns="91440" bIns="45720" anchor="t" anchorCtr="0"/>
          <a:p>
            <a:r>
              <a:rPr lang="zh-CN" altLang="zh-CN" dirty="0"/>
              <a:t>正则表达式和有限自动机</a:t>
            </a:r>
            <a:endParaRPr lang="zh-CN" altLang="zh-CN" dirty="0"/>
          </a:p>
          <a:p>
            <a:pPr lvl="1"/>
            <a:r>
              <a:rPr lang="zh-CN" altLang="zh-CN" dirty="0"/>
              <a:t>已知正则式，构造</a:t>
            </a:r>
            <a:r>
              <a:rPr lang="el-GR" altLang="zh-CN" b="1" dirty="0">
                <a:latin typeface="仿宋" panose="02010609060101010101" pitchFamily="49" charset="-122"/>
                <a:ea typeface="仿宋" panose="02010609060101010101" pitchFamily="49" charset="-122"/>
              </a:rPr>
              <a:t>ε</a:t>
            </a:r>
            <a:r>
              <a:rPr lang="en-US" altLang="zh-CN" dirty="0">
                <a:latin typeface="仿宋" panose="02010609060101010101" pitchFamily="49" charset="-122"/>
                <a:ea typeface="仿宋" panose="02010609060101010101" pitchFamily="49" charset="-122"/>
              </a:rPr>
              <a:t>-</a:t>
            </a:r>
            <a:r>
              <a:rPr lang="en-US" altLang="zh-CN" dirty="0"/>
              <a:t>NFA  </a:t>
            </a:r>
            <a:r>
              <a:rPr lang="zh-CN" altLang="en-US" dirty="0"/>
              <a:t>或 </a:t>
            </a:r>
            <a:r>
              <a:rPr lang="en-US" altLang="zh-CN" dirty="0"/>
              <a:t>NFA</a:t>
            </a:r>
            <a:endParaRPr lang="zh-CN" altLang="zh-CN" dirty="0"/>
          </a:p>
          <a:p>
            <a:pPr lvl="1"/>
            <a:r>
              <a:rPr lang="zh-CN" altLang="zh-CN" dirty="0"/>
              <a:t>已知</a:t>
            </a:r>
            <a:r>
              <a:rPr lang="en-US" altLang="zh-CN" dirty="0"/>
              <a:t>NFA / DFA</a:t>
            </a:r>
            <a:r>
              <a:rPr lang="zh-CN" altLang="zh-CN" dirty="0"/>
              <a:t>，构造等价正则式</a:t>
            </a:r>
            <a:endParaRPr lang="zh-CN" altLang="zh-CN" dirty="0"/>
          </a:p>
          <a:p>
            <a:endParaRPr lang="en-US" altLang="zh-CN" dirty="0"/>
          </a:p>
          <a:p>
            <a:r>
              <a:rPr lang="zh-CN" altLang="zh-CN" dirty="0"/>
              <a:t>右线性语言与有限自动机</a:t>
            </a:r>
            <a:endParaRPr lang="zh-CN" altLang="zh-CN" dirty="0"/>
          </a:p>
          <a:p>
            <a:pPr lvl="1"/>
            <a:r>
              <a:rPr lang="zh-CN" altLang="zh-CN" dirty="0"/>
              <a:t>已知右线性文法，构造</a:t>
            </a:r>
            <a:r>
              <a:rPr lang="en-US" altLang="zh-CN" dirty="0"/>
              <a:t>NFA</a:t>
            </a:r>
            <a:endParaRPr lang="zh-CN" altLang="zh-CN" dirty="0"/>
          </a:p>
          <a:p>
            <a:pPr lvl="1"/>
            <a:r>
              <a:rPr lang="zh-CN" altLang="zh-CN" dirty="0"/>
              <a:t>已知</a:t>
            </a:r>
            <a:r>
              <a:rPr lang="en-US" altLang="zh-CN" dirty="0"/>
              <a:t>NFA / DFA</a:t>
            </a:r>
            <a:r>
              <a:rPr lang="zh-CN" altLang="zh-CN" dirty="0"/>
              <a:t>，构造右线性文法</a:t>
            </a:r>
            <a:endParaRPr lang="zh-CN" altLang="zh-CN" dirty="0"/>
          </a:p>
          <a:p>
            <a:pPr>
              <a:buNone/>
            </a:pPr>
            <a:r>
              <a:rPr lang="en-US" altLang="zh-CN" dirty="0"/>
              <a:t> </a:t>
            </a:r>
            <a:endParaRPr lang="zh-CN" altLang="en-US" dirty="0"/>
          </a:p>
        </p:txBody>
      </p:sp>
      <p:sp>
        <p:nvSpPr>
          <p:cNvPr id="31748"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1749"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1750"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b" anchorCtr="0"/>
          <a:p>
            <a:endParaRPr lang="zh-CN" altLang="en-US" dirty="0"/>
          </a:p>
        </p:txBody>
      </p:sp>
      <p:sp>
        <p:nvSpPr>
          <p:cNvPr id="24579" name="内容占位符 2"/>
          <p:cNvSpPr>
            <a:spLocks noGrp="1"/>
          </p:cNvSpPr>
          <p:nvPr>
            <p:ph idx="1"/>
          </p:nvPr>
        </p:nvSpPr>
        <p:spPr>
          <a:xfrm>
            <a:off x="468313" y="1268413"/>
            <a:ext cx="85344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1" lang="zh-CN" altLang="zh-CN" sz="2800" b="1" i="0" u="none" strike="noStrike" kern="0" cap="none" spc="0" normalizeH="0" baseline="0" noProof="1">
                <a:ln>
                  <a:noFill/>
                </a:ln>
                <a:solidFill>
                  <a:schemeClr val="tx1"/>
                </a:solidFill>
                <a:effectLst/>
                <a:uLnTx/>
                <a:uFillTx/>
                <a:latin typeface="+mn-lt"/>
                <a:ea typeface="+mn-ea"/>
                <a:cs typeface="+mn-cs"/>
              </a:rPr>
              <a:t>右线性语言的性质　</a:t>
            </a:r>
            <a:endParaRPr kumimoji="1" lang="zh-CN" altLang="zh-CN" sz="2800" b="1" i="0" u="none" strike="noStrike" kern="0" cap="none" spc="0" normalizeH="0" baseline="0" noProof="1">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1" lang="en-US" altLang="zh-CN" sz="2800" b="0" i="0" u="none" strike="noStrike" kern="0" cap="none" spc="0" normalizeH="0" baseline="0" noProof="1">
                <a:ln>
                  <a:noFill/>
                </a:ln>
                <a:solidFill>
                  <a:schemeClr val="tx1"/>
                </a:solidFill>
                <a:effectLst/>
                <a:uLnTx/>
                <a:uFillTx/>
                <a:latin typeface="+mn-lt"/>
                <a:ea typeface="+mn-ea"/>
                <a:cs typeface="+mn-ea"/>
              </a:rPr>
              <a:t>DFA</a:t>
            </a:r>
            <a:r>
              <a:rPr kumimoji="1" lang="zh-CN" altLang="zh-CN" sz="2800" b="0" i="0" u="none" strike="noStrike" kern="0" cap="none" spc="0" normalizeH="0" baseline="0" noProof="1">
                <a:ln>
                  <a:noFill/>
                </a:ln>
                <a:solidFill>
                  <a:schemeClr val="tx1"/>
                </a:solidFill>
                <a:effectLst/>
                <a:uLnTx/>
                <a:uFillTx/>
                <a:latin typeface="+mn-lt"/>
                <a:ea typeface="+mn-ea"/>
                <a:cs typeface="+mn-ea"/>
              </a:rPr>
              <a:t>的化简</a:t>
            </a:r>
            <a:endParaRPr kumimoji="1" lang="zh-CN" altLang="zh-CN" sz="2800" b="0" i="0" u="none" strike="noStrike" kern="0" cap="none" spc="0" normalizeH="0" baseline="0" noProof="1">
              <a:ln>
                <a:noFill/>
              </a:ln>
              <a:solidFill>
                <a:schemeClr val="tx1"/>
              </a:solidFill>
              <a:effectLst/>
              <a:uLnTx/>
              <a:uFillTx/>
              <a:latin typeface="+mn-lt"/>
              <a:ea typeface="+mn-ea"/>
              <a:cs typeface="+mn-ea"/>
            </a:endParaRP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a:pPr>
            <a:r>
              <a:rPr kumimoji="1" lang="zh-CN" altLang="zh-CN" sz="2400" b="0" i="0" u="none" strike="noStrike" kern="0" cap="none" spc="0" normalizeH="0" baseline="0" noProof="1">
                <a:ln>
                  <a:noFill/>
                </a:ln>
                <a:solidFill>
                  <a:schemeClr val="tx1"/>
                </a:solidFill>
                <a:effectLst/>
                <a:uLnTx/>
                <a:uFillTx/>
                <a:latin typeface="+mn-lt"/>
                <a:ea typeface="+mn-ea"/>
                <a:cs typeface="+mn-ea"/>
              </a:rPr>
              <a:t>最小化算法</a:t>
            </a:r>
            <a:endParaRPr kumimoji="1" lang="zh-CN" altLang="zh-CN" sz="2400" b="0" i="0" u="none" strike="noStrike" kern="0" cap="none" spc="0" normalizeH="0" baseline="0" noProof="1">
              <a:ln>
                <a:noFill/>
              </a:ln>
              <a:solidFill>
                <a:schemeClr val="tx1"/>
              </a:solidFill>
              <a:effectLst/>
              <a:uLnTx/>
              <a:uFillTx/>
              <a:latin typeface="+mn-lt"/>
              <a:ea typeface="+mn-ea"/>
              <a:cs typeface="+mn-ea"/>
            </a:endParaRP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a:pPr>
            <a:r>
              <a:rPr kumimoji="1" lang="zh-CN" altLang="zh-CN" sz="2400" b="0" i="0" u="none" strike="noStrike" kern="0" cap="none" spc="0" normalizeH="0" baseline="0" noProof="1">
                <a:ln>
                  <a:noFill/>
                </a:ln>
                <a:solidFill>
                  <a:schemeClr val="tx1"/>
                </a:solidFill>
                <a:effectLst/>
                <a:uLnTx/>
                <a:uFillTx/>
                <a:latin typeface="+mn-lt"/>
                <a:ea typeface="+mn-ea"/>
                <a:cs typeface="+mn-ea"/>
              </a:rPr>
              <a:t>填表法</a:t>
            </a:r>
            <a:endParaRPr kumimoji="1" lang="zh-CN" altLang="zh-CN" sz="2400" b="0" i="0" u="none" strike="noStrike" kern="0" cap="none" spc="0" normalizeH="0" baseline="0" noProof="1">
              <a:ln>
                <a:noFill/>
              </a:ln>
              <a:solidFill>
                <a:schemeClr val="tx1"/>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endParaRPr kumimoji="1" lang="en-US" altLang="zh-CN" sz="2800" b="0" i="0" u="none" strike="noStrike" kern="0" cap="none" spc="0" normalizeH="0" baseline="0" noProof="1">
              <a:ln>
                <a:noFill/>
              </a:ln>
              <a:solidFill>
                <a:schemeClr val="tx1"/>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1" lang="zh-CN" altLang="zh-CN" sz="2800" b="0" i="0" u="none" strike="noStrike" kern="0" cap="none" spc="0" normalizeH="0" baseline="0" noProof="1">
                <a:ln>
                  <a:noFill/>
                </a:ln>
                <a:solidFill>
                  <a:schemeClr val="tx1"/>
                </a:solidFill>
                <a:effectLst/>
                <a:uLnTx/>
                <a:uFillTx/>
                <a:latin typeface="+mn-lt"/>
                <a:ea typeface="+mn-ea"/>
                <a:cs typeface="+mn-ea"/>
              </a:rPr>
              <a:t>泵浦引理</a:t>
            </a:r>
            <a:endParaRPr kumimoji="1" lang="zh-CN" altLang="zh-CN" sz="2800" b="0" i="0" u="none" strike="noStrike" kern="0" cap="none" spc="0" normalizeH="0" baseline="0" noProof="1">
              <a:ln>
                <a:noFill/>
              </a:ln>
              <a:solidFill>
                <a:schemeClr val="tx1"/>
              </a:solidFill>
              <a:effectLst/>
              <a:uLnTx/>
              <a:uFillTx/>
              <a:latin typeface="+mn-lt"/>
              <a:ea typeface="+mn-ea"/>
              <a:cs typeface="+mn-ea"/>
            </a:endParaRP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a:pPr>
            <a:r>
              <a:rPr kumimoji="1" lang="zh-CN" altLang="zh-CN" sz="2400" b="0" i="0" u="none" strike="noStrike" kern="0" cap="none" spc="0" normalizeH="0" baseline="0" noProof="1">
                <a:ln>
                  <a:noFill/>
                </a:ln>
                <a:solidFill>
                  <a:schemeClr val="tx1"/>
                </a:solidFill>
                <a:effectLst/>
                <a:uLnTx/>
                <a:uFillTx/>
                <a:latin typeface="+mn-lt"/>
                <a:ea typeface="+mn-ea"/>
                <a:cs typeface="+mn-ea"/>
              </a:rPr>
              <a:t>用于证明某个语言 </a:t>
            </a:r>
            <a:r>
              <a:rPr kumimoji="1" lang="en-US" altLang="zh-CN" sz="2400" b="0" i="1" u="none" strike="noStrike" kern="0" cap="none" spc="0" normalizeH="0" baseline="0" noProof="1">
                <a:ln>
                  <a:noFill/>
                </a:ln>
                <a:solidFill>
                  <a:schemeClr val="tx1"/>
                </a:solidFill>
                <a:effectLst/>
                <a:uLnTx/>
                <a:uFillTx/>
                <a:latin typeface="+mn-lt"/>
                <a:ea typeface="+mn-ea"/>
                <a:cs typeface="+mn-ea"/>
              </a:rPr>
              <a:t>L </a:t>
            </a:r>
            <a:r>
              <a:rPr kumimoji="1" lang="zh-CN" altLang="zh-CN" sz="2400" b="0" i="0" u="none" strike="noStrike" kern="0" cap="none" spc="0" normalizeH="0" baseline="0" noProof="1">
                <a:ln>
                  <a:noFill/>
                </a:ln>
                <a:solidFill>
                  <a:schemeClr val="tx1"/>
                </a:solidFill>
                <a:effectLst/>
                <a:uLnTx/>
                <a:uFillTx/>
                <a:latin typeface="+mn-lt"/>
                <a:ea typeface="+mn-ea"/>
                <a:cs typeface="+mn-ea"/>
              </a:rPr>
              <a:t>不是正</a:t>
            </a:r>
            <a:r>
              <a:rPr kumimoji="1" lang="zh-CN" altLang="en-US" sz="2400" b="0" i="0" u="none" strike="noStrike" kern="0" cap="none" spc="0" normalizeH="0" baseline="0" noProof="1">
                <a:ln>
                  <a:noFill/>
                </a:ln>
                <a:solidFill>
                  <a:schemeClr val="tx1"/>
                </a:solidFill>
                <a:effectLst/>
                <a:uLnTx/>
                <a:uFillTx/>
                <a:latin typeface="+mn-lt"/>
                <a:ea typeface="+mn-ea"/>
                <a:cs typeface="+mn-ea"/>
              </a:rPr>
              <a:t>则</a:t>
            </a:r>
            <a:r>
              <a:rPr kumimoji="1" lang="zh-CN" altLang="zh-CN" sz="2400" b="0" i="0" u="none" strike="noStrike" kern="0" cap="none" spc="0" normalizeH="0" baseline="0" noProof="1">
                <a:ln>
                  <a:noFill/>
                </a:ln>
                <a:solidFill>
                  <a:schemeClr val="tx1"/>
                </a:solidFill>
                <a:effectLst/>
                <a:uLnTx/>
                <a:uFillTx/>
                <a:latin typeface="+mn-lt"/>
                <a:ea typeface="+mn-ea"/>
                <a:cs typeface="+mn-ea"/>
              </a:rPr>
              <a:t>语言</a:t>
            </a:r>
            <a:endParaRPr kumimoji="1" lang="en-US" altLang="zh-CN" sz="2400" b="0" i="0" u="none" strike="noStrike" kern="0" cap="none" spc="0" normalizeH="0" baseline="0" noProof="1">
              <a:ln>
                <a:noFill/>
              </a:ln>
              <a:solidFill>
                <a:schemeClr val="tx1"/>
              </a:solidFill>
              <a:effectLst/>
              <a:uLnTx/>
              <a:uFillTx/>
              <a:latin typeface="+mn-lt"/>
              <a:ea typeface="+mn-ea"/>
              <a:cs typeface="+mn-ea"/>
            </a:endParaRP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a:pPr>
            <a:endParaRPr kumimoji="1" lang="en-US" altLang="zh-CN" sz="2400" b="0" i="0" u="none" strike="noStrike" kern="0" cap="none" spc="0" normalizeH="0" baseline="0" noProof="1">
              <a:ln>
                <a:noFill/>
              </a:ln>
              <a:solidFill>
                <a:schemeClr val="tx1"/>
              </a:solidFill>
              <a:effectLst/>
              <a:uLnTx/>
              <a:uFillTx/>
              <a:latin typeface="+mn-lt"/>
              <a:ea typeface="+mn-ea"/>
              <a:cs typeface="+mn-ea"/>
            </a:endParaRPr>
          </a:p>
          <a:p>
            <a:pPr marL="914400" marR="0" lvl="2" indent="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None/>
              <a:defRPr/>
            </a:pPr>
            <a:endParaRPr kumimoji="1" lang="zh-CN" altLang="en-US" sz="2400" b="0" i="0" u="none" strike="noStrike" kern="0" cap="none" spc="0" normalizeH="0" baseline="0" noProof="1">
              <a:ln>
                <a:noFill/>
              </a:ln>
              <a:solidFill>
                <a:schemeClr val="tx1"/>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2800" b="1" i="0" u="none" strike="noStrike" kern="0" cap="none" spc="0" normalizeH="0" baseline="0" noProof="1">
              <a:ln>
                <a:noFill/>
              </a:ln>
              <a:solidFill>
                <a:schemeClr val="tx1"/>
              </a:solidFill>
              <a:effectLst/>
              <a:uLnTx/>
              <a:uFillTx/>
              <a:latin typeface="+mn-lt"/>
              <a:ea typeface="+mn-ea"/>
              <a:cs typeface="+mn-cs"/>
            </a:endParaRPr>
          </a:p>
        </p:txBody>
      </p:sp>
      <p:sp>
        <p:nvSpPr>
          <p:cNvPr id="32772"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2773"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2774"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b" anchorCtr="0"/>
          <a:p>
            <a:r>
              <a:rPr lang="zh-CN" altLang="zh-CN" dirty="0"/>
              <a:t>练习</a:t>
            </a:r>
            <a:r>
              <a:rPr lang="en-US" altLang="zh-CN" dirty="0"/>
              <a:t>5</a:t>
            </a:r>
            <a:endParaRPr lang="zh-CN" altLang="en-US" dirty="0"/>
          </a:p>
        </p:txBody>
      </p:sp>
      <p:sp>
        <p:nvSpPr>
          <p:cNvPr id="33795" name="内容占位符 2"/>
          <p:cNvSpPr>
            <a:spLocks noGrp="1"/>
          </p:cNvSpPr>
          <p:nvPr>
            <p:ph idx="1"/>
          </p:nvPr>
        </p:nvSpPr>
        <p:spPr>
          <a:xfrm>
            <a:off x="609600" y="1341438"/>
            <a:ext cx="8534400" cy="5029200"/>
          </a:xfrm>
        </p:spPr>
        <p:txBody>
          <a:bodyPr vert="horz" wrap="square" lIns="91440" tIns="45720" rIns="91440" bIns="45720" anchor="t" anchorCtr="0"/>
          <a:p>
            <a:r>
              <a:rPr lang="zh-CN" altLang="zh-CN" dirty="0"/>
              <a:t>证明</a:t>
            </a:r>
            <a:r>
              <a:rPr lang="en-US" altLang="zh-CN" dirty="0"/>
              <a:t>L={</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 </a:t>
            </a:r>
            <a:r>
              <a:rPr lang="en-US" altLang="zh-CN" dirty="0"/>
              <a:t>{a,b}*}</a:t>
            </a:r>
            <a:r>
              <a:rPr lang="zh-CN" altLang="zh-CN" dirty="0"/>
              <a:t>不是</a:t>
            </a:r>
            <a:r>
              <a:rPr lang="en-US" altLang="zh-CN" dirty="0"/>
              <a:t>3</a:t>
            </a:r>
            <a:r>
              <a:rPr lang="zh-CN" altLang="zh-CN" dirty="0"/>
              <a:t>型语言</a:t>
            </a:r>
            <a:r>
              <a:rPr lang="zh-CN" altLang="zh-CN" sz="2400" dirty="0"/>
              <a:t>。</a:t>
            </a:r>
            <a:endParaRPr lang="zh-CN" altLang="zh-CN" sz="2400" dirty="0"/>
          </a:p>
          <a:p>
            <a:endParaRPr lang="zh-CN" altLang="en-US" dirty="0"/>
          </a:p>
        </p:txBody>
      </p:sp>
      <p:sp>
        <p:nvSpPr>
          <p:cNvPr id="33796"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3797"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3798"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2" name="矩形 1"/>
          <p:cNvSpPr/>
          <p:nvPr/>
        </p:nvSpPr>
        <p:spPr>
          <a:xfrm>
            <a:off x="395288" y="1844675"/>
            <a:ext cx="8640762" cy="4457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nSpc>
                <a:spcPct val="160000"/>
              </a:lnSpc>
              <a:spcBef>
                <a:spcPct val="0"/>
              </a:spcBef>
              <a:buClrTx/>
              <a:buSzTx/>
              <a:buFontTx/>
              <a:buNone/>
            </a:pPr>
            <a:r>
              <a:rPr lang="zh-CN" altLang="en-US" sz="2000" b="0" dirty="0">
                <a:solidFill>
                  <a:srgbClr val="800080"/>
                </a:solidFill>
                <a:latin typeface="楷体_GB2312" pitchFamily="49" charset="-122"/>
                <a:sym typeface="Symbol" panose="05050102010706020507" pitchFamily="18" charset="2"/>
              </a:rPr>
              <a:t>证明</a:t>
            </a:r>
            <a:r>
              <a:rPr lang="zh-CN" altLang="en-US" sz="2000" b="0"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zh-CN" altLang="en-US" sz="2000" b="0" dirty="0">
                <a:solidFill>
                  <a:srgbClr val="333399"/>
                </a:solidFill>
                <a:latin typeface="Arial" panose="020B0604020202020204" pitchFamily="34" charset="0"/>
                <a:sym typeface="Symbol" panose="05050102010706020507" pitchFamily="18" charset="2"/>
              </a:rPr>
              <a:t>假设</a:t>
            </a:r>
            <a:r>
              <a:rPr lang="en-US" altLang="zh-CN" sz="2000" b="0" dirty="0">
                <a:solidFill>
                  <a:srgbClr val="333399"/>
                </a:solidFill>
                <a:latin typeface="Arial" panose="020B0604020202020204" pitchFamily="34" charset="0"/>
                <a:sym typeface="Symbol" panose="05050102010706020507" pitchFamily="18" charset="2"/>
              </a:rPr>
              <a:t>L</a:t>
            </a:r>
            <a:r>
              <a:rPr lang="zh-CN" altLang="en-US" sz="2000" b="0" dirty="0">
                <a:solidFill>
                  <a:srgbClr val="333399"/>
                </a:solidFill>
                <a:latin typeface="Arial" panose="020B0604020202020204" pitchFamily="34" charset="0"/>
                <a:sym typeface="Symbol" panose="05050102010706020507" pitchFamily="18" charset="2"/>
              </a:rPr>
              <a:t>是正则集，取足够大的整数</a:t>
            </a:r>
            <a:r>
              <a:rPr lang="en-US" altLang="zh-CN" sz="2000" b="0" dirty="0">
                <a:solidFill>
                  <a:srgbClr val="333399"/>
                </a:solidFill>
                <a:latin typeface="Arial" panose="020B0604020202020204" pitchFamily="34" charset="0"/>
                <a:sym typeface="Symbol" panose="05050102010706020507" pitchFamily="18" charset="2"/>
              </a:rPr>
              <a:t>k，</a:t>
            </a:r>
            <a:r>
              <a:rPr lang="zh-CN" altLang="en-US" sz="2000" b="0" dirty="0">
                <a:solidFill>
                  <a:srgbClr val="333399"/>
                </a:solidFill>
                <a:latin typeface="Arial" panose="020B0604020202020204" pitchFamily="34" charset="0"/>
                <a:sym typeface="Symbol" panose="05050102010706020507" pitchFamily="18" charset="2"/>
              </a:rPr>
              <a:t>取</a:t>
            </a:r>
            <a:r>
              <a:rPr lang="en-US" altLang="zh-CN" sz="2000" b="0" dirty="0">
                <a:solidFill>
                  <a:srgbClr val="333399"/>
                </a:solidFill>
                <a:latin typeface="Arial" panose="020B0604020202020204" pitchFamily="34" charset="0"/>
                <a:sym typeface="Symbol" panose="05050102010706020507" pitchFamily="18" charset="2"/>
              </a:rPr>
              <a:t>ω＝ a</a:t>
            </a:r>
            <a:r>
              <a:rPr lang="en-US" altLang="zh-CN" sz="2000" b="0" baseline="30000" dirty="0">
                <a:solidFill>
                  <a:srgbClr val="333399"/>
                </a:solidFill>
                <a:latin typeface="Arial" panose="020B0604020202020204" pitchFamily="34" charset="0"/>
                <a:sym typeface="Symbol" panose="05050102010706020507" pitchFamily="18" charset="2"/>
              </a:rPr>
              <a:t>k</a:t>
            </a:r>
            <a:r>
              <a:rPr lang="en-US" altLang="zh-CN" sz="2000" b="0" dirty="0">
                <a:solidFill>
                  <a:srgbClr val="333399"/>
                </a:solidFill>
                <a:latin typeface="Arial" panose="020B0604020202020204" pitchFamily="34" charset="0"/>
                <a:sym typeface="Symbol" panose="05050102010706020507" pitchFamily="18" charset="2"/>
              </a:rPr>
              <a:t>b</a:t>
            </a:r>
            <a:r>
              <a:rPr lang="en-US" altLang="zh-CN" sz="2000" b="0" baseline="30000" dirty="0">
                <a:solidFill>
                  <a:srgbClr val="333399"/>
                </a:solidFill>
                <a:latin typeface="Arial" panose="020B0604020202020204" pitchFamily="34" charset="0"/>
                <a:sym typeface="Symbol" panose="05050102010706020507" pitchFamily="18" charset="2"/>
              </a:rPr>
              <a:t>k </a:t>
            </a:r>
            <a:r>
              <a:rPr lang="en-US" altLang="zh-CN" sz="1800" b="0" dirty="0">
                <a:solidFill>
                  <a:srgbClr val="333399"/>
                </a:solidFill>
                <a:latin typeface="Arial" panose="020B0604020202020204" pitchFamily="34" charset="0"/>
                <a:sym typeface="Symbol" panose="05050102010706020507" pitchFamily="18" charset="2"/>
              </a:rPr>
              <a:t>b</a:t>
            </a:r>
            <a:r>
              <a:rPr lang="en-US" altLang="zh-CN" sz="1800" b="0" baseline="30000" dirty="0">
                <a:solidFill>
                  <a:srgbClr val="333399"/>
                </a:solidFill>
                <a:latin typeface="Arial" panose="020B0604020202020204" pitchFamily="34" charset="0"/>
                <a:sym typeface="Symbol" panose="05050102010706020507" pitchFamily="18" charset="2"/>
              </a:rPr>
              <a:t>k</a:t>
            </a:r>
            <a:r>
              <a:rPr lang="en-US" altLang="zh-CN" sz="1800" b="0" dirty="0">
                <a:solidFill>
                  <a:srgbClr val="333399"/>
                </a:solidFill>
                <a:latin typeface="Arial" panose="020B0604020202020204" pitchFamily="34" charset="0"/>
                <a:sym typeface="Symbol" panose="05050102010706020507" pitchFamily="18" charset="2"/>
              </a:rPr>
              <a:t>a</a:t>
            </a:r>
            <a:r>
              <a:rPr lang="en-US" altLang="zh-CN" sz="1800" b="0" baseline="30000" dirty="0">
                <a:solidFill>
                  <a:srgbClr val="333399"/>
                </a:solidFill>
                <a:latin typeface="Arial" panose="020B0604020202020204" pitchFamily="34" charset="0"/>
                <a:sym typeface="Symbol" panose="05050102010706020507" pitchFamily="18" charset="2"/>
              </a:rPr>
              <a:t>k </a:t>
            </a:r>
            <a:r>
              <a:rPr lang="en-US" altLang="zh-CN" sz="1800" b="0" dirty="0">
                <a:solidFill>
                  <a:srgbClr val="333399"/>
                </a:solidFill>
                <a:latin typeface="仿宋" panose="02010609060101010101" pitchFamily="49" charset="-122"/>
                <a:ea typeface="仿宋" panose="02010609060101010101" pitchFamily="49" charset="-122"/>
                <a:sym typeface="Symbol" panose="05050102010706020507" pitchFamily="18" charset="2"/>
              </a:rPr>
              <a:t>∈</a:t>
            </a:r>
            <a:r>
              <a:rPr lang="zh-CN" altLang="en-US" sz="2000" b="0" dirty="0">
                <a:solidFill>
                  <a:srgbClr val="333399"/>
                </a:solidFill>
                <a:latin typeface="Arial" panose="020B0604020202020204" pitchFamily="34" charset="0"/>
                <a:sym typeface="Symbol" panose="05050102010706020507" pitchFamily="18" charset="2"/>
              </a:rPr>
              <a:t>Ｌ</a:t>
            </a:r>
            <a:endParaRPr lang="zh-CN" altLang="en-US"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zh-CN" altLang="en-US" sz="2000" b="0" dirty="0">
                <a:solidFill>
                  <a:srgbClr val="333399"/>
                </a:solidFill>
                <a:latin typeface="Arial" panose="020B0604020202020204" pitchFamily="34" charset="0"/>
                <a:sym typeface="Symbol" panose="05050102010706020507" pitchFamily="18" charset="2"/>
              </a:rPr>
              <a:t>      有｜</a:t>
            </a:r>
            <a:r>
              <a:rPr lang="en-US" altLang="zh-CN" sz="2000" b="0" dirty="0">
                <a:solidFill>
                  <a:srgbClr val="333399"/>
                </a:solidFill>
                <a:latin typeface="Arial" panose="020B0604020202020204" pitchFamily="34" charset="0"/>
                <a:sym typeface="Symbol" panose="05050102010706020507" pitchFamily="18" charset="2"/>
              </a:rPr>
              <a:t>ω｜＝｜ω</a:t>
            </a:r>
            <a:r>
              <a:rPr lang="en-US" altLang="zh-CN" sz="2000" b="0" baseline="-30000" dirty="0">
                <a:solidFill>
                  <a:srgbClr val="333399"/>
                </a:solidFill>
                <a:latin typeface="Arial" panose="020B0604020202020204" pitchFamily="34" charset="0"/>
                <a:sym typeface="Symbol" panose="05050102010706020507" pitchFamily="18" charset="2"/>
              </a:rPr>
              <a:t>1</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0</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2</a:t>
            </a:r>
            <a:r>
              <a:rPr lang="en-US" altLang="zh-CN" sz="2000" b="0" dirty="0">
                <a:solidFill>
                  <a:srgbClr val="333399"/>
                </a:solidFill>
                <a:latin typeface="Arial" panose="020B0604020202020204" pitchFamily="34" charset="0"/>
                <a:sym typeface="Symbol" panose="05050102010706020507" pitchFamily="18" charset="2"/>
              </a:rPr>
              <a:t>｜= 4k ≥k， </a:t>
            </a:r>
            <a:endParaRPr lang="en-US" altLang="zh-CN"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zh-CN" altLang="en-US" sz="2000" b="0" dirty="0">
                <a:solidFill>
                  <a:srgbClr val="333399"/>
                </a:solidFill>
                <a:latin typeface="Arial" panose="020B0604020202020204" pitchFamily="34" charset="0"/>
                <a:sym typeface="Symbol" panose="05050102010706020507" pitchFamily="18" charset="2"/>
              </a:rPr>
              <a:t>     其中  </a:t>
            </a:r>
            <a:r>
              <a:rPr lang="en-US" altLang="zh-CN" sz="2000" b="0" dirty="0">
                <a:solidFill>
                  <a:srgbClr val="333399"/>
                </a:solidFill>
                <a:latin typeface="Arial" panose="020B0604020202020204" pitchFamily="34" charset="0"/>
                <a:sym typeface="Symbol" panose="05050102010706020507" pitchFamily="18" charset="2"/>
              </a:rPr>
              <a:t>0&lt;｜ω</a:t>
            </a:r>
            <a:r>
              <a:rPr lang="en-US" altLang="zh-CN" sz="2000" b="0" baseline="-30000" dirty="0">
                <a:solidFill>
                  <a:srgbClr val="333399"/>
                </a:solidFill>
                <a:latin typeface="Arial" panose="020B0604020202020204" pitchFamily="34" charset="0"/>
                <a:sym typeface="Symbol" panose="05050102010706020507" pitchFamily="18" charset="2"/>
              </a:rPr>
              <a:t>0</a:t>
            </a:r>
            <a:r>
              <a:rPr lang="en-US" altLang="zh-CN" sz="2000" b="0" dirty="0">
                <a:solidFill>
                  <a:srgbClr val="333399"/>
                </a:solidFill>
                <a:latin typeface="Arial" panose="020B0604020202020204" pitchFamily="34" charset="0"/>
                <a:sym typeface="Symbol" panose="05050102010706020507" pitchFamily="18" charset="2"/>
              </a:rPr>
              <a:t>｜≤ k， 0&lt;｜ω</a:t>
            </a:r>
            <a:r>
              <a:rPr lang="en-US" altLang="zh-CN" sz="2000" b="0" baseline="-30000" dirty="0">
                <a:solidFill>
                  <a:srgbClr val="333399"/>
                </a:solidFill>
                <a:latin typeface="Arial" panose="020B0604020202020204" pitchFamily="34" charset="0"/>
                <a:sym typeface="Symbol" panose="05050102010706020507" pitchFamily="18" charset="2"/>
              </a:rPr>
              <a:t>1</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0</a:t>
            </a:r>
            <a:r>
              <a:rPr lang="en-US" altLang="zh-CN" sz="2000" b="0" dirty="0">
                <a:solidFill>
                  <a:srgbClr val="333399"/>
                </a:solidFill>
                <a:latin typeface="Arial" panose="020B0604020202020204" pitchFamily="34" charset="0"/>
                <a:sym typeface="Symbol" panose="05050102010706020507" pitchFamily="18" charset="2"/>
              </a:rPr>
              <a:t>｜≤ k</a:t>
            </a:r>
            <a:endParaRPr lang="en-US" altLang="zh-CN"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en-US" altLang="zh-CN" sz="2000" b="0" dirty="0">
                <a:solidFill>
                  <a:srgbClr val="333399"/>
                </a:solidFill>
                <a:latin typeface="Arial" panose="020B0604020202020204" pitchFamily="34" charset="0"/>
                <a:sym typeface="Symbol" panose="05050102010706020507" pitchFamily="18" charset="2"/>
              </a:rPr>
              <a:t>∵</a:t>
            </a:r>
            <a:r>
              <a:rPr lang="zh-CN" altLang="en-US" sz="2000" b="0" dirty="0">
                <a:solidFill>
                  <a:srgbClr val="333399"/>
                </a:solidFill>
                <a:latin typeface="Arial" panose="020B0604020202020204" pitchFamily="34" charset="0"/>
                <a:sym typeface="Symbol" panose="05050102010706020507" pitchFamily="18" charset="2"/>
              </a:rPr>
              <a:t>   </a:t>
            </a:r>
            <a:r>
              <a:rPr lang="en-US" altLang="zh-CN" sz="2000" b="0" dirty="0">
                <a:solidFill>
                  <a:srgbClr val="003399"/>
                </a:solidFill>
                <a:latin typeface="Arial" panose="020B0604020202020204" pitchFamily="34" charset="0"/>
                <a:sym typeface="Symbol" panose="05050102010706020507" pitchFamily="18" charset="2"/>
              </a:rPr>
              <a:t>0&lt;｜ω</a:t>
            </a:r>
            <a:r>
              <a:rPr lang="en-US" altLang="zh-CN" sz="2000" b="0" baseline="-30000" dirty="0">
                <a:solidFill>
                  <a:srgbClr val="003399"/>
                </a:solidFill>
                <a:latin typeface="Arial" panose="020B0604020202020204" pitchFamily="34" charset="0"/>
                <a:sym typeface="Symbol" panose="05050102010706020507" pitchFamily="18" charset="2"/>
              </a:rPr>
              <a:t>1</a:t>
            </a:r>
            <a:r>
              <a:rPr lang="en-US" altLang="zh-CN" sz="2000" b="0" dirty="0">
                <a:solidFill>
                  <a:srgbClr val="003399"/>
                </a:solidFill>
                <a:latin typeface="Arial" panose="020B0604020202020204" pitchFamily="34" charset="0"/>
                <a:sym typeface="Symbol" panose="05050102010706020507" pitchFamily="18" charset="2"/>
              </a:rPr>
              <a:t>ω</a:t>
            </a:r>
            <a:r>
              <a:rPr lang="en-US" altLang="zh-CN" sz="2000" b="0" baseline="-30000" dirty="0">
                <a:solidFill>
                  <a:srgbClr val="003399"/>
                </a:solidFill>
                <a:latin typeface="Arial" panose="020B0604020202020204" pitchFamily="34" charset="0"/>
                <a:sym typeface="Symbol" panose="05050102010706020507" pitchFamily="18" charset="2"/>
              </a:rPr>
              <a:t>0</a:t>
            </a:r>
            <a:r>
              <a:rPr lang="en-US" altLang="zh-CN" sz="2000" b="0" dirty="0">
                <a:solidFill>
                  <a:srgbClr val="003399"/>
                </a:solidFill>
                <a:latin typeface="Arial" panose="020B0604020202020204" pitchFamily="34" charset="0"/>
                <a:sym typeface="Symbol" panose="05050102010706020507" pitchFamily="18" charset="2"/>
              </a:rPr>
              <a:t>｜≤ k</a:t>
            </a:r>
            <a:r>
              <a:rPr lang="zh-CN" altLang="en-US" sz="2000" b="0" dirty="0">
                <a:solidFill>
                  <a:srgbClr val="FF0000"/>
                </a:solidFill>
                <a:latin typeface="Arial" panose="020B0604020202020204" pitchFamily="34" charset="0"/>
                <a:sym typeface="Symbol" panose="05050102010706020507" pitchFamily="18" charset="2"/>
              </a:rPr>
              <a:t>   </a:t>
            </a:r>
            <a:r>
              <a:rPr lang="en-US" altLang="zh-CN" sz="2000" b="0" dirty="0">
                <a:solidFill>
                  <a:srgbClr val="333399"/>
                </a:solidFill>
                <a:latin typeface="Arial" panose="020B0604020202020204" pitchFamily="34" charset="0"/>
                <a:sym typeface="Symbol" panose="05050102010706020507" pitchFamily="18" charset="2"/>
              </a:rPr>
              <a:t>∴</a:t>
            </a:r>
            <a:r>
              <a:rPr lang="zh-CN" altLang="en-US" sz="2000" b="0" dirty="0">
                <a:solidFill>
                  <a:srgbClr val="333399"/>
                </a:solidFill>
                <a:latin typeface="Arial" panose="020B0604020202020204" pitchFamily="34" charset="0"/>
                <a:sym typeface="Symbol" panose="05050102010706020507" pitchFamily="18" charset="2"/>
              </a:rPr>
              <a:t>   限制了</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0</a:t>
            </a:r>
            <a:r>
              <a:rPr lang="zh-CN" altLang="en-US" sz="2000" b="0" dirty="0">
                <a:solidFill>
                  <a:srgbClr val="333399"/>
                </a:solidFill>
                <a:latin typeface="Arial" panose="020B0604020202020204" pitchFamily="34" charset="0"/>
                <a:sym typeface="Symbol" panose="05050102010706020507" pitchFamily="18" charset="2"/>
              </a:rPr>
              <a:t>只能处于最左边的</a:t>
            </a:r>
            <a:r>
              <a:rPr lang="en-US" altLang="zh-CN" sz="2000" b="0" dirty="0">
                <a:solidFill>
                  <a:srgbClr val="333399"/>
                </a:solidFill>
                <a:latin typeface="Arial" panose="020B0604020202020204" pitchFamily="34" charset="0"/>
                <a:sym typeface="Symbol" panose="05050102010706020507" pitchFamily="18" charset="2"/>
              </a:rPr>
              <a:t>a</a:t>
            </a:r>
            <a:r>
              <a:rPr lang="en-US" altLang="zh-CN" sz="2000" b="0" baseline="30000" dirty="0">
                <a:solidFill>
                  <a:srgbClr val="333399"/>
                </a:solidFill>
                <a:latin typeface="Arial" panose="020B0604020202020204" pitchFamily="34" charset="0"/>
                <a:sym typeface="Symbol" panose="05050102010706020507" pitchFamily="18" charset="2"/>
              </a:rPr>
              <a:t>k</a:t>
            </a:r>
            <a:r>
              <a:rPr lang="zh-CN" altLang="en-US" sz="2000" b="0" dirty="0">
                <a:solidFill>
                  <a:srgbClr val="333399"/>
                </a:solidFill>
                <a:latin typeface="Arial" panose="020B0604020202020204" pitchFamily="34" charset="0"/>
                <a:sym typeface="Symbol" panose="05050102010706020507" pitchFamily="18" charset="2"/>
              </a:rPr>
              <a:t>段 </a:t>
            </a:r>
            <a:endParaRPr lang="en-US" altLang="zh-CN"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zh-CN" altLang="en-US" sz="2000" b="0" dirty="0">
                <a:solidFill>
                  <a:srgbClr val="333399"/>
                </a:solidFill>
                <a:latin typeface="Arial" panose="020B0604020202020204" pitchFamily="34" charset="0"/>
                <a:sym typeface="Symbol" panose="05050102010706020507" pitchFamily="18" charset="2"/>
              </a:rPr>
              <a:t> 设</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0</a:t>
            </a:r>
            <a:r>
              <a:rPr lang="en-US" altLang="zh-CN" sz="2000" b="0" dirty="0">
                <a:solidFill>
                  <a:srgbClr val="333399"/>
                </a:solidFill>
                <a:latin typeface="Arial" panose="020B0604020202020204" pitchFamily="34" charset="0"/>
                <a:sym typeface="Symbol" panose="05050102010706020507" pitchFamily="18" charset="2"/>
              </a:rPr>
              <a:t>=a</a:t>
            </a:r>
            <a:r>
              <a:rPr lang="en-US" altLang="zh-CN" sz="2000" b="0" baseline="30000" dirty="0">
                <a:solidFill>
                  <a:srgbClr val="333399"/>
                </a:solidFill>
                <a:latin typeface="Arial" panose="020B0604020202020204" pitchFamily="34" charset="0"/>
                <a:sym typeface="Symbol" panose="05050102010706020507" pitchFamily="18" charset="2"/>
              </a:rPr>
              <a:t>m</a:t>
            </a:r>
            <a:r>
              <a:rPr lang="en-US" altLang="zh-CN" sz="2000" b="0" dirty="0">
                <a:solidFill>
                  <a:srgbClr val="333399"/>
                </a:solidFill>
                <a:latin typeface="Arial" panose="020B0604020202020204" pitchFamily="34" charset="0"/>
                <a:sym typeface="Symbol" panose="05050102010706020507" pitchFamily="18" charset="2"/>
              </a:rPr>
              <a:t> ,</a:t>
            </a:r>
            <a:r>
              <a:rPr lang="en-US" altLang="zh-CN" sz="2000" b="0" dirty="0">
                <a:solidFill>
                  <a:srgbClr val="003399"/>
                </a:solidFill>
                <a:latin typeface="Arial" panose="020B0604020202020204" pitchFamily="34" charset="0"/>
                <a:sym typeface="Symbol" panose="05050102010706020507" pitchFamily="18" charset="2"/>
              </a:rPr>
              <a:t>0&lt;m≤ k,</a:t>
            </a:r>
            <a:endParaRPr lang="en-US" altLang="zh-CN"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zh-CN" altLang="en-US" sz="2000" b="0" dirty="0">
                <a:solidFill>
                  <a:srgbClr val="FF0000"/>
                </a:solidFill>
                <a:latin typeface="Arial" panose="020B0604020202020204" pitchFamily="34" charset="0"/>
                <a:sym typeface="Symbol" panose="05050102010706020507" pitchFamily="18" charset="2"/>
              </a:rPr>
              <a:t>当取  </a:t>
            </a:r>
            <a:r>
              <a:rPr lang="en-US" altLang="zh-CN" sz="2000" b="0" dirty="0">
                <a:solidFill>
                  <a:srgbClr val="FF0000"/>
                </a:solidFill>
                <a:latin typeface="Arial" panose="020B0604020202020204" pitchFamily="34" charset="0"/>
                <a:sym typeface="Symbol" panose="05050102010706020507" pitchFamily="18" charset="2"/>
              </a:rPr>
              <a:t>i =0</a:t>
            </a:r>
            <a:r>
              <a:rPr lang="zh-CN" altLang="en-US" sz="2000" b="0" dirty="0">
                <a:solidFill>
                  <a:srgbClr val="FF0000"/>
                </a:solidFill>
                <a:latin typeface="Arial" panose="020B0604020202020204" pitchFamily="34" charset="0"/>
                <a:sym typeface="Symbol" panose="05050102010706020507" pitchFamily="18" charset="2"/>
              </a:rPr>
              <a:t>时</a:t>
            </a:r>
            <a:r>
              <a:rPr lang="zh-CN" altLang="en-US" sz="2000" b="0" dirty="0">
                <a:solidFill>
                  <a:srgbClr val="333399"/>
                </a:solidFill>
                <a:latin typeface="Arial" panose="020B0604020202020204" pitchFamily="34" charset="0"/>
                <a:sym typeface="Symbol" panose="05050102010706020507" pitchFamily="18" charset="2"/>
              </a:rPr>
              <a:t>， </a:t>
            </a:r>
            <a:r>
              <a:rPr lang="en-US" altLang="zh-CN" sz="2000" b="0" dirty="0">
                <a:solidFill>
                  <a:srgbClr val="333399"/>
                </a:solidFill>
                <a:latin typeface="Arial" panose="020B0604020202020204" pitchFamily="34" charset="0"/>
                <a:sym typeface="Symbol" panose="05050102010706020507" pitchFamily="18" charset="2"/>
              </a:rPr>
              <a:t> ω</a:t>
            </a:r>
            <a:r>
              <a:rPr lang="en-US" altLang="zh-CN" sz="2000" b="0" baseline="-30000" dirty="0">
                <a:solidFill>
                  <a:srgbClr val="333399"/>
                </a:solidFill>
                <a:latin typeface="Arial" panose="020B0604020202020204" pitchFamily="34" charset="0"/>
                <a:sym typeface="Symbol" panose="05050102010706020507" pitchFamily="18" charset="2"/>
              </a:rPr>
              <a:t>1</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0</a:t>
            </a:r>
            <a:r>
              <a:rPr lang="en-US" altLang="zh-CN" sz="2000" b="0" baseline="30000" dirty="0">
                <a:solidFill>
                  <a:srgbClr val="FF0000"/>
                </a:solidFill>
                <a:latin typeface="Arial" panose="020B0604020202020204" pitchFamily="34" charset="0"/>
                <a:sym typeface="Symbol" panose="05050102010706020507" pitchFamily="18" charset="2"/>
              </a:rPr>
              <a:t>0</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2 </a:t>
            </a:r>
            <a:r>
              <a:rPr lang="en-US" altLang="zh-CN" sz="2000" b="0" dirty="0">
                <a:solidFill>
                  <a:srgbClr val="333399"/>
                </a:solidFill>
                <a:latin typeface="Arial" panose="020B0604020202020204" pitchFamily="34" charset="0"/>
                <a:sym typeface="Symbol" panose="05050102010706020507" pitchFamily="18" charset="2"/>
              </a:rPr>
              <a:t>= a</a:t>
            </a:r>
            <a:r>
              <a:rPr lang="en-US" altLang="zh-CN" sz="2000" b="0" baseline="30000" dirty="0">
                <a:solidFill>
                  <a:srgbClr val="333399"/>
                </a:solidFill>
                <a:latin typeface="Arial" panose="020B0604020202020204" pitchFamily="34" charset="0"/>
                <a:sym typeface="Symbol" panose="05050102010706020507" pitchFamily="18" charset="2"/>
              </a:rPr>
              <a:t>k-m</a:t>
            </a:r>
            <a:r>
              <a:rPr lang="en-US" altLang="zh-CN" sz="2000" b="0" dirty="0">
                <a:solidFill>
                  <a:srgbClr val="333399"/>
                </a:solidFill>
                <a:latin typeface="Arial" panose="020B0604020202020204" pitchFamily="34" charset="0"/>
                <a:sym typeface="Symbol" panose="05050102010706020507" pitchFamily="18" charset="2"/>
              </a:rPr>
              <a:t>b</a:t>
            </a:r>
            <a:r>
              <a:rPr lang="en-US" altLang="zh-CN" sz="2000" b="0" baseline="30000" dirty="0">
                <a:solidFill>
                  <a:srgbClr val="333399"/>
                </a:solidFill>
                <a:latin typeface="Arial" panose="020B0604020202020204" pitchFamily="34" charset="0"/>
                <a:sym typeface="Symbol" panose="05050102010706020507" pitchFamily="18" charset="2"/>
              </a:rPr>
              <a:t>k </a:t>
            </a:r>
            <a:r>
              <a:rPr lang="en-US" altLang="zh-CN" sz="2000" b="0" dirty="0">
                <a:solidFill>
                  <a:srgbClr val="333399"/>
                </a:solidFill>
                <a:latin typeface="Arial" panose="020B0604020202020204" pitchFamily="34" charset="0"/>
                <a:sym typeface="Symbol" panose="05050102010706020507" pitchFamily="18" charset="2"/>
              </a:rPr>
              <a:t>b</a:t>
            </a:r>
            <a:r>
              <a:rPr lang="en-US" altLang="zh-CN" sz="2000" b="0" baseline="30000" dirty="0">
                <a:solidFill>
                  <a:srgbClr val="333399"/>
                </a:solidFill>
                <a:latin typeface="Arial" panose="020B0604020202020204" pitchFamily="34" charset="0"/>
                <a:sym typeface="Symbol" panose="05050102010706020507" pitchFamily="18" charset="2"/>
              </a:rPr>
              <a:t>k</a:t>
            </a:r>
            <a:r>
              <a:rPr lang="en-US" altLang="zh-CN" sz="2000" b="0" dirty="0">
                <a:solidFill>
                  <a:srgbClr val="333399"/>
                </a:solidFill>
                <a:latin typeface="Arial" panose="020B0604020202020204" pitchFamily="34" charset="0"/>
                <a:sym typeface="Symbol" panose="05050102010706020507" pitchFamily="18" charset="2"/>
              </a:rPr>
              <a:t>a</a:t>
            </a:r>
            <a:r>
              <a:rPr lang="en-US" altLang="zh-CN" sz="2000" b="0" baseline="30000" dirty="0">
                <a:solidFill>
                  <a:srgbClr val="333399"/>
                </a:solidFill>
                <a:latin typeface="Arial" panose="020B0604020202020204" pitchFamily="34" charset="0"/>
                <a:sym typeface="Symbol" panose="05050102010706020507" pitchFamily="18" charset="2"/>
              </a:rPr>
              <a:t>k</a:t>
            </a:r>
            <a:r>
              <a:rPr lang="zh-CN" altLang="en-US" sz="2000" b="0" dirty="0">
                <a:solidFill>
                  <a:srgbClr val="333399"/>
                </a:solidFill>
                <a:latin typeface="Arial" panose="020B0604020202020204" pitchFamily="34" charset="0"/>
                <a:sym typeface="Symbol" panose="05050102010706020507" pitchFamily="18" charset="2"/>
              </a:rPr>
              <a:t>    </a:t>
            </a:r>
            <a:endParaRPr lang="en-US" altLang="zh-CN"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en-US" altLang="zh-CN" sz="2000" b="0" dirty="0">
                <a:solidFill>
                  <a:srgbClr val="333399"/>
                </a:solidFill>
                <a:latin typeface="Arial" panose="020B0604020202020204" pitchFamily="34" charset="0"/>
                <a:sym typeface="Symbol" panose="05050102010706020507" pitchFamily="18" charset="2"/>
              </a:rPr>
              <a:t>∴</a:t>
            </a:r>
            <a:r>
              <a:rPr lang="zh-CN" altLang="en-US" sz="2000" b="0" dirty="0">
                <a:solidFill>
                  <a:srgbClr val="333399"/>
                </a:solidFill>
                <a:latin typeface="Arial" panose="020B0604020202020204" pitchFamily="34" charset="0"/>
                <a:sym typeface="Symbol" panose="05050102010706020507" pitchFamily="18" charset="2"/>
              </a:rPr>
              <a:t> 有 </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1</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0</a:t>
            </a:r>
            <a:r>
              <a:rPr lang="en-US" altLang="zh-CN" sz="2000" b="0" baseline="30000" dirty="0">
                <a:solidFill>
                  <a:srgbClr val="FF0000"/>
                </a:solidFill>
                <a:latin typeface="Arial" panose="020B0604020202020204" pitchFamily="34" charset="0"/>
                <a:sym typeface="Symbol" panose="05050102010706020507" pitchFamily="18" charset="2"/>
              </a:rPr>
              <a:t>0</a:t>
            </a:r>
            <a:r>
              <a:rPr lang="en-US" altLang="zh-CN" sz="2000" b="0" dirty="0">
                <a:solidFill>
                  <a:srgbClr val="333399"/>
                </a:solidFill>
                <a:latin typeface="Arial" panose="020B0604020202020204" pitchFamily="34" charset="0"/>
                <a:sym typeface="Symbol" panose="05050102010706020507" pitchFamily="18" charset="2"/>
              </a:rPr>
              <a:t>ω</a:t>
            </a:r>
            <a:r>
              <a:rPr lang="en-US" altLang="zh-CN" sz="2000" b="0" baseline="-30000" dirty="0">
                <a:solidFill>
                  <a:srgbClr val="333399"/>
                </a:solidFill>
                <a:latin typeface="Arial" panose="020B0604020202020204" pitchFamily="34" charset="0"/>
                <a:sym typeface="Symbol" panose="05050102010706020507" pitchFamily="18" charset="2"/>
              </a:rPr>
              <a:t>2</a:t>
            </a:r>
            <a:r>
              <a:rPr lang="en-US" altLang="zh-CN" sz="2000" b="0" dirty="0">
                <a:solidFill>
                  <a:srgbClr val="333399"/>
                </a:solidFill>
                <a:latin typeface="Arial" panose="020B0604020202020204" pitchFamily="34" charset="0"/>
                <a:sym typeface="Symbol" panose="05050102010706020507" pitchFamily="18" charset="2"/>
              </a:rPr>
              <a:t> </a:t>
            </a:r>
            <a:r>
              <a:rPr lang="zh-CN" altLang="en-US" sz="2000" b="0" dirty="0">
                <a:solidFill>
                  <a:srgbClr val="333399"/>
                </a:solidFill>
                <a:latin typeface="Arial" panose="020B0604020202020204" pitchFamily="34" charset="0"/>
                <a:sym typeface="Symbol" panose="05050102010706020507" pitchFamily="18" charset="2"/>
              </a:rPr>
              <a:t>Ｌ   (</a:t>
            </a:r>
            <a:r>
              <a:rPr lang="en-US" altLang="zh-CN" sz="2000" b="0" dirty="0">
                <a:solidFill>
                  <a:srgbClr val="333399"/>
                </a:solidFill>
                <a:latin typeface="Arial" panose="020B0604020202020204" pitchFamily="34" charset="0"/>
                <a:sym typeface="Symbol" panose="05050102010706020507" pitchFamily="18" charset="2"/>
              </a:rPr>
              <a:t>a</a:t>
            </a:r>
            <a:r>
              <a:rPr lang="zh-CN" altLang="en-US" sz="2000" b="0" dirty="0">
                <a:solidFill>
                  <a:srgbClr val="333399"/>
                </a:solidFill>
                <a:latin typeface="Arial" panose="020B0604020202020204" pitchFamily="34" charset="0"/>
                <a:sym typeface="Symbol" panose="05050102010706020507" pitchFamily="18" charset="2"/>
              </a:rPr>
              <a:t>的个数不同，不是回文) </a:t>
            </a:r>
            <a:endParaRPr lang="en-US" altLang="zh-CN"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zh-CN" altLang="en-US" sz="2000" b="0" dirty="0">
                <a:solidFill>
                  <a:srgbClr val="333399"/>
                </a:solidFill>
                <a:latin typeface="Arial" panose="020B0604020202020204" pitchFamily="34" charset="0"/>
                <a:sym typeface="Symbol" panose="05050102010706020507" pitchFamily="18" charset="2"/>
              </a:rPr>
              <a:t>     与假设矛盾。</a:t>
            </a:r>
            <a:endParaRPr lang="zh-CN" altLang="en-US" sz="2000" b="0" dirty="0">
              <a:solidFill>
                <a:srgbClr val="333399"/>
              </a:solidFill>
              <a:latin typeface="Arial" panose="020B0604020202020204" pitchFamily="34" charset="0"/>
              <a:sym typeface="Symbol" panose="05050102010706020507" pitchFamily="18" charset="2"/>
            </a:endParaRPr>
          </a:p>
          <a:p>
            <a:pPr marL="0" lvl="0" indent="0" algn="just">
              <a:lnSpc>
                <a:spcPct val="160000"/>
              </a:lnSpc>
              <a:spcBef>
                <a:spcPct val="0"/>
              </a:spcBef>
              <a:buClrTx/>
              <a:buSzTx/>
              <a:buFontTx/>
              <a:buNone/>
            </a:pPr>
            <a:r>
              <a:rPr lang="zh-CN" altLang="en-US" sz="2000" b="0" dirty="0">
                <a:solidFill>
                  <a:srgbClr val="333399"/>
                </a:solidFill>
                <a:latin typeface="Arial" panose="020B0604020202020204" pitchFamily="34" charset="0"/>
                <a:sym typeface="Symbol" panose="05050102010706020507" pitchFamily="18" charset="2"/>
              </a:rPr>
              <a:t>∴   </a:t>
            </a:r>
            <a:r>
              <a:rPr lang="en-US" altLang="zh-CN" sz="2000" b="0" dirty="0">
                <a:solidFill>
                  <a:srgbClr val="333399"/>
                </a:solidFill>
                <a:latin typeface="Arial" panose="020B0604020202020204" pitchFamily="34" charset="0"/>
                <a:sym typeface="Symbol" panose="05050102010706020507" pitchFamily="18" charset="2"/>
              </a:rPr>
              <a:t>L</a:t>
            </a:r>
            <a:r>
              <a:rPr lang="zh-CN" altLang="en-US" sz="2000" b="0" dirty="0">
                <a:solidFill>
                  <a:srgbClr val="333399"/>
                </a:solidFill>
                <a:latin typeface="Arial" panose="020B0604020202020204" pitchFamily="34" charset="0"/>
                <a:sym typeface="Symbol" panose="05050102010706020507" pitchFamily="18" charset="2"/>
              </a:rPr>
              <a:t>不是正则集。</a:t>
            </a:r>
            <a:endParaRPr lang="zh-CN" altLang="en-US" sz="2000" b="0" dirty="0">
              <a:solidFill>
                <a:srgbClr val="00999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b" anchorCtr="0"/>
          <a:p>
            <a:endParaRPr lang="zh-CN" altLang="en-US" dirty="0"/>
          </a:p>
        </p:txBody>
      </p:sp>
      <p:sp>
        <p:nvSpPr>
          <p:cNvPr id="34819" name="内容占位符 2"/>
          <p:cNvSpPr>
            <a:spLocks noGrp="1"/>
          </p:cNvSpPr>
          <p:nvPr>
            <p:ph idx="1"/>
          </p:nvPr>
        </p:nvSpPr>
        <p:spPr>
          <a:xfrm>
            <a:off x="323850" y="1341438"/>
            <a:ext cx="8534400" cy="5029200"/>
          </a:xfrm>
        </p:spPr>
        <p:txBody>
          <a:bodyPr vert="horz" wrap="square" lIns="91440" tIns="45720" rIns="91440" bIns="45720" anchor="t" anchorCtr="0"/>
          <a:p>
            <a:r>
              <a:rPr lang="zh-CN" altLang="zh-CN" sz="2400" dirty="0"/>
              <a:t>双向和有输出的有限自动机</a:t>
            </a:r>
            <a:r>
              <a:rPr lang="zh-CN" altLang="zh-CN" dirty="0"/>
              <a:t>　</a:t>
            </a:r>
            <a:endParaRPr lang="zh-CN" altLang="zh-CN" dirty="0"/>
          </a:p>
          <a:p>
            <a:pPr lvl="1"/>
            <a:r>
              <a:rPr lang="zh-CN" altLang="zh-CN" sz="2400" dirty="0"/>
              <a:t>２</a:t>
            </a:r>
            <a:r>
              <a:rPr lang="en-US" altLang="zh-CN" sz="2400" dirty="0"/>
              <a:t>DFA</a:t>
            </a:r>
            <a:endParaRPr lang="zh-CN" altLang="zh-CN" sz="2400" dirty="0"/>
          </a:p>
          <a:p>
            <a:pPr lvl="1"/>
            <a:r>
              <a:rPr lang="zh-CN" altLang="zh-CN" sz="2400" dirty="0"/>
              <a:t>米兰机</a:t>
            </a:r>
            <a:endParaRPr lang="zh-CN" altLang="zh-CN" sz="2400" dirty="0"/>
          </a:p>
          <a:p>
            <a:pPr lvl="1"/>
            <a:r>
              <a:rPr lang="zh-CN" altLang="zh-CN" sz="2400" dirty="0"/>
              <a:t>摩尔机</a:t>
            </a:r>
            <a:endParaRPr lang="en-US" altLang="zh-CN" sz="2400" dirty="0"/>
          </a:p>
          <a:p>
            <a:r>
              <a:rPr lang="zh-CN" altLang="en-US" sz="2400" dirty="0">
                <a:solidFill>
                  <a:srgbClr val="3366CC"/>
                </a:solidFill>
                <a:latin typeface="Arial" panose="020B0604020202020204" pitchFamily="34" charset="0"/>
              </a:rPr>
              <a:t>练习</a:t>
            </a:r>
            <a:r>
              <a:rPr lang="en-US" altLang="zh-CN" sz="2400" dirty="0">
                <a:solidFill>
                  <a:srgbClr val="3366CC"/>
                </a:solidFill>
                <a:latin typeface="Arial" panose="020B0604020202020204" pitchFamily="34" charset="0"/>
              </a:rPr>
              <a:t>6</a:t>
            </a:r>
            <a:r>
              <a:rPr lang="zh-CN" altLang="en-US" sz="2400" dirty="0">
                <a:solidFill>
                  <a:srgbClr val="3366CC"/>
                </a:solidFill>
                <a:latin typeface="Arial" panose="020B0604020202020204" pitchFamily="34" charset="0"/>
              </a:rPr>
              <a:t>：</a:t>
            </a:r>
            <a:r>
              <a:rPr lang="zh-CN" altLang="en-US" sz="2400" dirty="0">
                <a:solidFill>
                  <a:schemeClr val="bg2"/>
                </a:solidFill>
                <a:latin typeface="Arial" panose="020B0604020202020204" pitchFamily="34" charset="0"/>
              </a:rPr>
              <a:t>构造摩尔机，输入是十进制整数的二进制形式，输出为输入的模</a:t>
            </a:r>
            <a:r>
              <a:rPr lang="en-US" altLang="zh-CN" sz="2400" dirty="0">
                <a:solidFill>
                  <a:schemeClr val="bg2"/>
                </a:solidFill>
                <a:latin typeface="Arial" panose="020B0604020202020204" pitchFamily="34" charset="0"/>
              </a:rPr>
              <a:t>5</a:t>
            </a:r>
            <a:r>
              <a:rPr lang="zh-CN" altLang="en-US" sz="2400" dirty="0">
                <a:solidFill>
                  <a:schemeClr val="bg2"/>
                </a:solidFill>
                <a:latin typeface="Arial" panose="020B0604020202020204" pitchFamily="34" charset="0"/>
              </a:rPr>
              <a:t>余数。要求给出简单分析并画出状态转换图</a:t>
            </a:r>
            <a:r>
              <a:rPr lang="en-US" altLang="zh-CN" sz="2400" dirty="0">
                <a:solidFill>
                  <a:schemeClr val="bg2"/>
                </a:solidFill>
                <a:latin typeface="Arial" panose="020B0604020202020204" pitchFamily="34" charset="0"/>
              </a:rPr>
              <a:t>.</a:t>
            </a:r>
            <a:endParaRPr lang="en-US" altLang="zh-CN" sz="2400" dirty="0">
              <a:solidFill>
                <a:schemeClr val="bg2"/>
              </a:solidFill>
              <a:latin typeface="Arial" panose="020B0604020202020204" pitchFamily="34" charset="0"/>
            </a:endParaRPr>
          </a:p>
          <a:p>
            <a:endParaRPr lang="zh-CN" altLang="zh-CN" dirty="0"/>
          </a:p>
        </p:txBody>
      </p:sp>
      <p:sp>
        <p:nvSpPr>
          <p:cNvPr id="34820"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4821"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4822"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图片 5"/>
          <p:cNvPicPr>
            <a:picLocks noChangeAspect="1"/>
          </p:cNvPicPr>
          <p:nvPr/>
        </p:nvPicPr>
        <p:blipFill>
          <a:blip r:embed="rId1"/>
          <a:stretch>
            <a:fillRect/>
          </a:stretch>
        </p:blipFill>
        <p:spPr>
          <a:xfrm>
            <a:off x="228600" y="1235075"/>
            <a:ext cx="8031163" cy="1190625"/>
          </a:xfrm>
          <a:prstGeom prst="rect">
            <a:avLst/>
          </a:prstGeom>
          <a:noFill/>
          <a:ln w="9525">
            <a:noFill/>
          </a:ln>
        </p:spPr>
      </p:pic>
      <p:sp>
        <p:nvSpPr>
          <p:cNvPr id="35843" name="标题 1"/>
          <p:cNvSpPr>
            <a:spLocks noGrp="1"/>
          </p:cNvSpPr>
          <p:nvPr>
            <p:ph type="title"/>
          </p:nvPr>
        </p:nvSpPr>
        <p:spPr>
          <a:xfrm>
            <a:off x="1116013" y="261938"/>
            <a:ext cx="7793037" cy="838200"/>
          </a:xfrm>
        </p:spPr>
        <p:txBody>
          <a:bodyPr vert="horz" wrap="square" lIns="91440" tIns="45720" rIns="91440" bIns="45720" anchor="b" anchorCtr="0"/>
          <a:p>
            <a:r>
              <a:rPr lang="zh-CN" altLang="zh-CN" sz="2400" b="1" dirty="0">
                <a:latin typeface="楷体_GB2312" pitchFamily="49" charset="-122"/>
                <a:ea typeface="楷体_GB2312" pitchFamily="49" charset="-122"/>
              </a:rPr>
              <a:t>习题难点讲解</a:t>
            </a: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ch3 </a:t>
            </a:r>
            <a:r>
              <a:rPr lang="zh-CN" altLang="zh-CN" sz="2400" b="1" dirty="0">
                <a:latin typeface="楷体_GB2312" pitchFamily="49" charset="-122"/>
                <a:ea typeface="楷体_GB2312" pitchFamily="49" charset="-122"/>
              </a:rPr>
              <a:t>习题</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 5</a:t>
            </a:r>
            <a:r>
              <a:rPr lang="zh-CN" altLang="zh-CN"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a:t>
            </a:r>
            <a:r>
              <a:rPr lang="zh-CN" altLang="zh-CN"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17</a:t>
            </a:r>
            <a:r>
              <a:rPr lang="zh-CN" altLang="zh-CN"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zh-CN"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
        <p:nvSpPr>
          <p:cNvPr id="35844"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5845"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35846"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pic>
        <p:nvPicPr>
          <p:cNvPr id="35847" name="图片 3"/>
          <p:cNvPicPr>
            <a:picLocks noChangeAspect="1"/>
          </p:cNvPicPr>
          <p:nvPr/>
        </p:nvPicPr>
        <p:blipFill>
          <a:blip r:embed="rId2"/>
          <a:stretch>
            <a:fillRect/>
          </a:stretch>
        </p:blipFill>
        <p:spPr>
          <a:xfrm>
            <a:off x="134938" y="3835400"/>
            <a:ext cx="8959850" cy="381000"/>
          </a:xfrm>
          <a:prstGeom prst="rect">
            <a:avLst/>
          </a:prstGeom>
          <a:noFill/>
          <a:ln w="9525">
            <a:noFill/>
          </a:ln>
        </p:spPr>
      </p:pic>
      <p:sp>
        <p:nvSpPr>
          <p:cNvPr id="7" name="文本框 6"/>
          <p:cNvSpPr txBox="1"/>
          <p:nvPr/>
        </p:nvSpPr>
        <p:spPr>
          <a:xfrm>
            <a:off x="598488" y="2446338"/>
            <a:ext cx="8226425" cy="8302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b="0" dirty="0">
                <a:solidFill>
                  <a:srgbClr val="FF0000"/>
                </a:solidFill>
                <a:latin typeface="Arial" panose="020B0604020202020204" pitchFamily="34" charset="0"/>
                <a:ea typeface="宋体" panose="02010600030101010101" pitchFamily="2" charset="-122"/>
              </a:rPr>
              <a:t>1.</a:t>
            </a:r>
            <a:r>
              <a:rPr lang="zh-CN" altLang="en-US" sz="2400" b="0" dirty="0">
                <a:solidFill>
                  <a:srgbClr val="FF0000"/>
                </a:solidFill>
                <a:latin typeface="Arial" panose="020B0604020202020204" pitchFamily="34" charset="0"/>
                <a:ea typeface="宋体" panose="02010600030101010101" pitchFamily="2" charset="-122"/>
              </a:rPr>
              <a:t>（</a:t>
            </a:r>
            <a:r>
              <a:rPr lang="en-US" altLang="zh-CN" sz="2400" b="0" dirty="0">
                <a:solidFill>
                  <a:srgbClr val="FF0000"/>
                </a:solidFill>
                <a:latin typeface="Arial" panose="020B0604020202020204" pitchFamily="34" charset="0"/>
                <a:ea typeface="宋体" panose="02010600030101010101" pitchFamily="2" charset="-122"/>
              </a:rPr>
              <a:t>1</a:t>
            </a:r>
            <a:r>
              <a:rPr lang="zh-CN" altLang="en-US" sz="2400" b="0" dirty="0">
                <a:solidFill>
                  <a:srgbClr val="FF0000"/>
                </a:solidFill>
                <a:latin typeface="Arial" panose="020B0604020202020204" pitchFamily="34" charset="0"/>
                <a:ea typeface="宋体" panose="02010600030101010101" pitchFamily="2" charset="-122"/>
              </a:rPr>
              <a:t>） 参考书 </a:t>
            </a:r>
            <a:r>
              <a:rPr lang="en-US" altLang="zh-CN" sz="2400" b="0" dirty="0">
                <a:solidFill>
                  <a:srgbClr val="FF0000"/>
                </a:solidFill>
                <a:latin typeface="Arial" panose="020B0604020202020204" pitchFamily="34" charset="0"/>
                <a:ea typeface="宋体" panose="02010600030101010101" pitchFamily="2" charset="-122"/>
              </a:rPr>
              <a:t>P87</a:t>
            </a:r>
            <a:r>
              <a:rPr lang="zh-CN" altLang="en-US" sz="2400" b="0" dirty="0">
                <a:solidFill>
                  <a:srgbClr val="FF0000"/>
                </a:solidFill>
                <a:latin typeface="Arial" panose="020B0604020202020204" pitchFamily="34" charset="0"/>
                <a:ea typeface="宋体" panose="02010600030101010101" pitchFamily="2" charset="-122"/>
              </a:rPr>
              <a:t> 例</a:t>
            </a:r>
            <a:r>
              <a:rPr lang="en-US" altLang="zh-CN" sz="2400" b="0" dirty="0">
                <a:solidFill>
                  <a:srgbClr val="FF0000"/>
                </a:solidFill>
                <a:latin typeface="Arial" panose="020B0604020202020204" pitchFamily="34" charset="0"/>
                <a:ea typeface="宋体" panose="02010600030101010101" pitchFamily="2" charset="-122"/>
              </a:rPr>
              <a:t>3</a:t>
            </a:r>
            <a:endParaRPr lang="en-US" altLang="zh-CN" sz="2400" b="0" dirty="0">
              <a:solidFill>
                <a:srgbClr val="FF0000"/>
              </a:solidFill>
              <a:latin typeface="Arial" panose="020B0604020202020204" pitchFamily="34" charset="0"/>
              <a:ea typeface="宋体" panose="02010600030101010101" pitchFamily="2" charset="-122"/>
            </a:endParaRPr>
          </a:p>
          <a:p>
            <a:pPr marL="0" lvl="0" indent="0">
              <a:spcBef>
                <a:spcPct val="0"/>
              </a:spcBef>
              <a:buClrTx/>
              <a:buSzTx/>
              <a:buFontTx/>
              <a:buNone/>
            </a:pPr>
            <a:r>
              <a:rPr lang="en-US" altLang="zh-CN" sz="2400" b="0" dirty="0">
                <a:solidFill>
                  <a:srgbClr val="FF0000"/>
                </a:solidFill>
                <a:latin typeface="Arial" panose="020B0604020202020204" pitchFamily="34" charset="0"/>
                <a:ea typeface="宋体" panose="02010600030101010101" pitchFamily="2" charset="-122"/>
              </a:rPr>
              <a:t>1.</a:t>
            </a:r>
            <a:r>
              <a:rPr lang="zh-CN" altLang="en-US" sz="2400" b="0" dirty="0">
                <a:solidFill>
                  <a:srgbClr val="FF0000"/>
                </a:solidFill>
                <a:latin typeface="Arial" panose="020B0604020202020204" pitchFamily="34" charset="0"/>
                <a:ea typeface="宋体" panose="02010600030101010101" pitchFamily="2" charset="-122"/>
              </a:rPr>
              <a:t>（</a:t>
            </a:r>
            <a:r>
              <a:rPr lang="en-US" altLang="zh-CN" sz="2400" b="0" dirty="0">
                <a:solidFill>
                  <a:srgbClr val="FF0000"/>
                </a:solidFill>
                <a:latin typeface="Arial" panose="020B0604020202020204" pitchFamily="34" charset="0"/>
                <a:ea typeface="宋体" panose="02010600030101010101" pitchFamily="2" charset="-122"/>
              </a:rPr>
              <a:t>2</a:t>
            </a:r>
            <a:r>
              <a:rPr lang="zh-CN" altLang="en-US" sz="2400" b="0" dirty="0">
                <a:solidFill>
                  <a:srgbClr val="FF0000"/>
                </a:solidFill>
                <a:latin typeface="Arial" panose="020B0604020202020204" pitchFamily="34" charset="0"/>
                <a:ea typeface="宋体" panose="02010600030101010101" pitchFamily="2" charset="-122"/>
              </a:rPr>
              <a:t>） 应用泵浦引理， 可取</a:t>
            </a:r>
            <a:r>
              <a:rPr lang="en-US" altLang="zh-CN" sz="2400" b="0" dirty="0">
                <a:solidFill>
                  <a:srgbClr val="FF0000"/>
                </a:solidFill>
                <a:latin typeface="Arial" panose="020B0604020202020204" pitchFamily="34" charset="0"/>
                <a:ea typeface="宋体" panose="02010600030101010101" pitchFamily="2" charset="-122"/>
              </a:rPr>
              <a:t>w=b</a:t>
            </a:r>
            <a:r>
              <a:rPr lang="en-US" altLang="zh-CN" sz="2400" b="0" baseline="30000" dirty="0">
                <a:solidFill>
                  <a:srgbClr val="FF0000"/>
                </a:solidFill>
                <a:latin typeface="Arial" panose="020B0604020202020204" pitchFamily="34" charset="0"/>
                <a:ea typeface="宋体" panose="02010600030101010101" pitchFamily="2" charset="-122"/>
              </a:rPr>
              <a:t>n</a:t>
            </a:r>
            <a:r>
              <a:rPr lang="en-US" altLang="zh-CN" sz="2400" b="0" dirty="0">
                <a:solidFill>
                  <a:srgbClr val="FF0000"/>
                </a:solidFill>
                <a:latin typeface="Arial" panose="020B0604020202020204" pitchFamily="34" charset="0"/>
                <a:ea typeface="宋体" panose="02010600030101010101" pitchFamily="2" charset="-122"/>
              </a:rPr>
              <a:t>a</a:t>
            </a:r>
            <a:r>
              <a:rPr lang="en-US" altLang="zh-CN" sz="2400" b="0" baseline="30000" dirty="0">
                <a:solidFill>
                  <a:srgbClr val="FF0000"/>
                </a:solidFill>
                <a:latin typeface="Arial" panose="020B0604020202020204" pitchFamily="34" charset="0"/>
                <a:ea typeface="宋体" panose="02010600030101010101" pitchFamily="2" charset="-122"/>
              </a:rPr>
              <a:t>2n</a:t>
            </a:r>
            <a:r>
              <a:rPr lang="en-US" altLang="zh-CN" sz="2400" b="0" dirty="0">
                <a:solidFill>
                  <a:srgbClr val="FF0000"/>
                </a:solidFill>
                <a:latin typeface="Arial" panose="020B0604020202020204" pitchFamily="34" charset="0"/>
                <a:ea typeface="宋体" panose="02010600030101010101" pitchFamily="2" charset="-122"/>
              </a:rPr>
              <a:t>,   </a:t>
            </a:r>
            <a:r>
              <a:rPr lang="zh-CN" altLang="en-US" sz="2400" b="0" dirty="0">
                <a:solidFill>
                  <a:srgbClr val="FF0000"/>
                </a:solidFill>
                <a:latin typeface="Arial" panose="020B0604020202020204" pitchFamily="34" charset="0"/>
                <a:ea typeface="宋体" panose="02010600030101010101" pitchFamily="2" charset="-122"/>
              </a:rPr>
              <a:t>或取</a:t>
            </a:r>
            <a:r>
              <a:rPr lang="en-US" altLang="zh-CN" sz="2400" b="0" dirty="0">
                <a:solidFill>
                  <a:srgbClr val="FF0000"/>
                </a:solidFill>
                <a:latin typeface="Arial" panose="020B0604020202020204" pitchFamily="34" charset="0"/>
                <a:ea typeface="宋体" panose="02010600030101010101" pitchFamily="2" charset="-122"/>
              </a:rPr>
              <a:t>w=a</a:t>
            </a:r>
            <a:r>
              <a:rPr lang="en-US" altLang="zh-CN" sz="2400" b="0" baseline="30000" dirty="0">
                <a:solidFill>
                  <a:srgbClr val="FF0000"/>
                </a:solidFill>
                <a:latin typeface="Arial" panose="020B0604020202020204" pitchFamily="34" charset="0"/>
                <a:ea typeface="宋体" panose="02010600030101010101" pitchFamily="2" charset="-122"/>
              </a:rPr>
              <a:t>n</a:t>
            </a:r>
            <a:r>
              <a:rPr lang="en-US" altLang="zh-CN" sz="2400" b="0" dirty="0">
                <a:solidFill>
                  <a:srgbClr val="FF0000"/>
                </a:solidFill>
                <a:latin typeface="Arial" panose="020B0604020202020204" pitchFamily="34" charset="0"/>
                <a:ea typeface="宋体" panose="02010600030101010101" pitchFamily="2" charset="-122"/>
              </a:rPr>
              <a:t>b</a:t>
            </a:r>
            <a:r>
              <a:rPr lang="en-US" altLang="zh-CN" sz="2400" b="0" baseline="30000" dirty="0">
                <a:solidFill>
                  <a:srgbClr val="FF0000"/>
                </a:solidFill>
                <a:latin typeface="Arial" panose="020B0604020202020204" pitchFamily="34" charset="0"/>
                <a:ea typeface="宋体" panose="02010600030101010101" pitchFamily="2" charset="-122"/>
              </a:rPr>
              <a:t>n</a:t>
            </a:r>
            <a:r>
              <a:rPr lang="en-US" altLang="zh-CN" sz="2400" b="0" dirty="0">
                <a:solidFill>
                  <a:srgbClr val="FF0000"/>
                </a:solidFill>
                <a:latin typeface="Arial" panose="020B0604020202020204" pitchFamily="34" charset="0"/>
                <a:ea typeface="宋体" panose="02010600030101010101" pitchFamily="2" charset="-122"/>
              </a:rPr>
              <a:t>a</a:t>
            </a:r>
            <a:r>
              <a:rPr lang="en-US" altLang="zh-CN" sz="2400" b="0" baseline="30000" dirty="0">
                <a:solidFill>
                  <a:srgbClr val="FF0000"/>
                </a:solidFill>
                <a:latin typeface="Arial" panose="020B0604020202020204" pitchFamily="34" charset="0"/>
                <a:ea typeface="宋体" panose="02010600030101010101" pitchFamily="2" charset="-122"/>
              </a:rPr>
              <a:t>n </a:t>
            </a:r>
            <a:r>
              <a:rPr lang="en-US" altLang="zh-CN" sz="2400" b="0" dirty="0">
                <a:solidFill>
                  <a:srgbClr val="FF0000"/>
                </a:solidFill>
                <a:latin typeface="Arial" panose="020B0604020202020204" pitchFamily="34" charset="0"/>
                <a:ea typeface="宋体" panose="02010600030101010101" pitchFamily="2" charset="-122"/>
              </a:rPr>
              <a:t> </a:t>
            </a:r>
            <a:r>
              <a:rPr lang="zh-CN" altLang="en-US" sz="2400" b="0" dirty="0">
                <a:solidFill>
                  <a:srgbClr val="FF0000"/>
                </a:solidFill>
                <a:latin typeface="Arial" panose="020B0604020202020204" pitchFamily="34" charset="0"/>
                <a:ea typeface="宋体" panose="02010600030101010101" pitchFamily="2" charset="-122"/>
              </a:rPr>
              <a:t>亦可</a:t>
            </a:r>
            <a:endParaRPr lang="en-US" altLang="zh-CN" sz="2400" b="0" dirty="0">
              <a:solidFill>
                <a:srgbClr val="FF0000"/>
              </a:solidFill>
              <a:latin typeface="Arial" panose="020B0604020202020204" pitchFamily="34" charset="0"/>
              <a:ea typeface="宋体" panose="02010600030101010101" pitchFamily="2" charset="-122"/>
            </a:endParaRPr>
          </a:p>
        </p:txBody>
      </p:sp>
      <p:sp>
        <p:nvSpPr>
          <p:cNvPr id="13" name="文本框 12"/>
          <p:cNvSpPr txBox="1"/>
          <p:nvPr/>
        </p:nvSpPr>
        <p:spPr>
          <a:xfrm>
            <a:off x="684213" y="4273550"/>
            <a:ext cx="64928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b="0" dirty="0">
                <a:solidFill>
                  <a:srgbClr val="FF0000"/>
                </a:solidFill>
                <a:ea typeface="宋体" panose="02010600030101010101" pitchFamily="2" charset="-122"/>
              </a:rPr>
              <a:t>5.</a:t>
            </a:r>
            <a:r>
              <a:rPr lang="zh-CN" altLang="en-US" sz="2400" b="0" dirty="0">
                <a:solidFill>
                  <a:srgbClr val="FF0000"/>
                </a:solidFill>
                <a:ea typeface="宋体" panose="02010600030101010101" pitchFamily="2" charset="-122"/>
              </a:rPr>
              <a:t>（</a:t>
            </a:r>
            <a:r>
              <a:rPr lang="en-US" altLang="zh-CN" sz="2400" b="0" dirty="0">
                <a:solidFill>
                  <a:srgbClr val="FF0000"/>
                </a:solidFill>
                <a:ea typeface="宋体" panose="02010600030101010101" pitchFamily="2" charset="-122"/>
              </a:rPr>
              <a:t>4</a:t>
            </a:r>
            <a:r>
              <a:rPr lang="zh-CN" altLang="en-US" sz="2400" b="0" dirty="0">
                <a:solidFill>
                  <a:srgbClr val="FF0000"/>
                </a:solidFill>
                <a:ea typeface="宋体" panose="02010600030101010101" pitchFamily="2" charset="-122"/>
              </a:rPr>
              <a:t>） 参考书 </a:t>
            </a:r>
            <a:r>
              <a:rPr lang="en-US" altLang="zh-CN" sz="2400" b="0" dirty="0">
                <a:solidFill>
                  <a:srgbClr val="FF0000"/>
                </a:solidFill>
                <a:ea typeface="宋体" panose="02010600030101010101" pitchFamily="2" charset="-122"/>
              </a:rPr>
              <a:t>P88</a:t>
            </a:r>
            <a:r>
              <a:rPr lang="zh-CN" altLang="en-US" sz="2400" b="0" dirty="0">
                <a:solidFill>
                  <a:srgbClr val="FF0000"/>
                </a:solidFill>
                <a:ea typeface="宋体" panose="02010600030101010101" pitchFamily="2" charset="-122"/>
              </a:rPr>
              <a:t> 例</a:t>
            </a:r>
            <a:r>
              <a:rPr lang="en-US" altLang="zh-CN" sz="2400" b="0" dirty="0">
                <a:solidFill>
                  <a:srgbClr val="FF0000"/>
                </a:solidFill>
                <a:ea typeface="宋体" panose="02010600030101010101" pitchFamily="2" charset="-122"/>
              </a:rPr>
              <a:t>5</a:t>
            </a:r>
            <a:r>
              <a:rPr lang="zh-CN" altLang="en-US" sz="2400" b="0" dirty="0">
                <a:solidFill>
                  <a:srgbClr val="FF0000"/>
                </a:solidFill>
                <a:ea typeface="宋体" panose="02010600030101010101" pitchFamily="2" charset="-122"/>
              </a:rPr>
              <a:t>        注意那里是“</a:t>
            </a:r>
            <a:r>
              <a:rPr lang="en-US" altLang="zh-CN" sz="2400" b="0" dirty="0">
                <a:solidFill>
                  <a:srgbClr val="FF0000"/>
                </a:solidFill>
                <a:ea typeface="宋体" panose="02010600030101010101" pitchFamily="2" charset="-122"/>
              </a:rPr>
              <a:t>and</a:t>
            </a:r>
            <a:r>
              <a:rPr lang="zh-CN" altLang="en-US" sz="2400" b="0" dirty="0">
                <a:solidFill>
                  <a:srgbClr val="FF0000"/>
                </a:solidFill>
                <a:ea typeface="宋体" panose="02010600030101010101" pitchFamily="2" charset="-122"/>
              </a:rPr>
              <a:t>”</a:t>
            </a:r>
            <a:endParaRPr lang="en-US" altLang="zh-CN" sz="2400" b="0" dirty="0">
              <a:solidFill>
                <a:srgbClr val="FF0000"/>
              </a:solidFill>
              <a:ea typeface="宋体" panose="02010600030101010101" pitchFamily="2" charset="-122"/>
            </a:endParaRPr>
          </a:p>
        </p:txBody>
      </p:sp>
      <p:sp>
        <p:nvSpPr>
          <p:cNvPr id="14" name="文本框 13"/>
          <p:cNvSpPr txBox="1"/>
          <p:nvPr/>
        </p:nvSpPr>
        <p:spPr>
          <a:xfrm>
            <a:off x="598488" y="5756275"/>
            <a:ext cx="6956425" cy="830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b="0" dirty="0">
                <a:solidFill>
                  <a:srgbClr val="FF0000"/>
                </a:solidFill>
                <a:ea typeface="宋体" panose="02010600030101010101" pitchFamily="2" charset="-122"/>
              </a:rPr>
              <a:t>17.</a:t>
            </a:r>
            <a:r>
              <a:rPr lang="zh-CN" altLang="en-US" sz="2400" b="0" dirty="0">
                <a:solidFill>
                  <a:srgbClr val="FF0000"/>
                </a:solidFill>
                <a:ea typeface="宋体" panose="02010600030101010101" pitchFamily="2" charset="-122"/>
              </a:rPr>
              <a:t>（</a:t>
            </a:r>
            <a:r>
              <a:rPr lang="en-US" altLang="zh-CN" sz="2400" b="0" dirty="0">
                <a:solidFill>
                  <a:srgbClr val="FF0000"/>
                </a:solidFill>
                <a:ea typeface="宋体" panose="02010600030101010101" pitchFamily="2" charset="-122"/>
              </a:rPr>
              <a:t>1</a:t>
            </a:r>
            <a:r>
              <a:rPr lang="zh-CN" altLang="en-US" sz="2400" b="0" dirty="0">
                <a:solidFill>
                  <a:srgbClr val="FF0000"/>
                </a:solidFill>
                <a:ea typeface="宋体" panose="02010600030101010101" pitchFamily="2" charset="-122"/>
              </a:rPr>
              <a:t>） 可推导出该句子的一般形式是  </a:t>
            </a:r>
            <a:r>
              <a:rPr lang="en-US" altLang="zh-CN" sz="2400" b="0" dirty="0">
                <a:solidFill>
                  <a:srgbClr val="FF0000"/>
                </a:solidFill>
                <a:latin typeface="Arial" panose="020B0604020202020204" pitchFamily="34" charset="0"/>
                <a:ea typeface="宋体" panose="02010600030101010101" pitchFamily="2" charset="-122"/>
              </a:rPr>
              <a:t>a</a:t>
            </a:r>
            <a:r>
              <a:rPr lang="en-US" altLang="zh-CN" sz="2400" b="0" baseline="30000" dirty="0">
                <a:solidFill>
                  <a:srgbClr val="FF0000"/>
                </a:solidFill>
                <a:latin typeface="Arial" panose="020B0604020202020204" pitchFamily="34" charset="0"/>
                <a:ea typeface="宋体" panose="02010600030101010101" pitchFamily="2" charset="-122"/>
              </a:rPr>
              <a:t>n </a:t>
            </a:r>
            <a:r>
              <a:rPr lang="en-US" altLang="zh-CN" sz="2400" b="0" dirty="0">
                <a:solidFill>
                  <a:srgbClr val="FF0000"/>
                </a:solidFill>
                <a:latin typeface="Arial" panose="020B0604020202020204" pitchFamily="34" charset="0"/>
                <a:ea typeface="宋体" panose="02010600030101010101" pitchFamily="2" charset="-122"/>
              </a:rPr>
              <a:t>S (bS)</a:t>
            </a:r>
            <a:r>
              <a:rPr lang="en-US" altLang="zh-CN" sz="2400" b="0" baseline="30000" dirty="0">
                <a:solidFill>
                  <a:srgbClr val="FF0000"/>
                </a:solidFill>
                <a:latin typeface="Arial" panose="020B0604020202020204" pitchFamily="34" charset="0"/>
                <a:ea typeface="宋体" panose="02010600030101010101" pitchFamily="2" charset="-122"/>
              </a:rPr>
              <a:t>n </a:t>
            </a:r>
            <a:endParaRPr lang="en-US" altLang="zh-CN" sz="2400" b="0" baseline="30000" dirty="0">
              <a:solidFill>
                <a:srgbClr val="FF0000"/>
              </a:solidFill>
              <a:latin typeface="Arial" panose="020B0604020202020204" pitchFamily="34" charset="0"/>
              <a:ea typeface="宋体" panose="02010600030101010101" pitchFamily="2" charset="-122"/>
            </a:endParaRPr>
          </a:p>
          <a:p>
            <a:pPr marL="0" lvl="0" indent="0">
              <a:spcBef>
                <a:spcPct val="0"/>
              </a:spcBef>
              <a:buClrTx/>
              <a:buSzTx/>
              <a:buFontTx/>
              <a:buNone/>
            </a:pPr>
            <a:r>
              <a:rPr lang="zh-CN" altLang="en-US" sz="2400" b="0" dirty="0">
                <a:solidFill>
                  <a:srgbClr val="FF0000"/>
                </a:solidFill>
                <a:ea typeface="宋体" panose="02010600030101010101" pitchFamily="2" charset="-122"/>
              </a:rPr>
              <a:t>       所以可取句子  </a:t>
            </a:r>
            <a:r>
              <a:rPr lang="en-US" altLang="zh-CN" sz="2400" b="0" dirty="0">
                <a:solidFill>
                  <a:srgbClr val="FF0000"/>
                </a:solidFill>
                <a:ea typeface="宋体" panose="02010600030101010101" pitchFamily="2" charset="-122"/>
              </a:rPr>
              <a:t>w=</a:t>
            </a:r>
            <a:r>
              <a:rPr lang="zh-CN" altLang="en-US" sz="2400" b="0" dirty="0">
                <a:solidFill>
                  <a:srgbClr val="FF0000"/>
                </a:solidFill>
                <a:ea typeface="宋体" panose="02010600030101010101" pitchFamily="2" charset="-122"/>
              </a:rPr>
              <a:t> </a:t>
            </a:r>
            <a:r>
              <a:rPr lang="en-US" altLang="zh-CN" sz="2400" b="0" dirty="0">
                <a:solidFill>
                  <a:srgbClr val="FF0000"/>
                </a:solidFill>
                <a:latin typeface="Arial" panose="020B0604020202020204" pitchFamily="34" charset="0"/>
                <a:ea typeface="宋体" panose="02010600030101010101" pitchFamily="2" charset="-122"/>
              </a:rPr>
              <a:t>a</a:t>
            </a:r>
            <a:r>
              <a:rPr lang="en-US" altLang="zh-CN" sz="2400" b="0" baseline="30000" dirty="0">
                <a:solidFill>
                  <a:srgbClr val="FF0000"/>
                </a:solidFill>
                <a:latin typeface="Arial" panose="020B0604020202020204" pitchFamily="34" charset="0"/>
                <a:ea typeface="宋体" panose="02010600030101010101" pitchFamily="2" charset="-122"/>
              </a:rPr>
              <a:t>n </a:t>
            </a:r>
            <a:r>
              <a:rPr lang="en-US" altLang="zh-CN" sz="2400" b="0" dirty="0">
                <a:solidFill>
                  <a:srgbClr val="FF0000"/>
                </a:solidFill>
                <a:latin typeface="Arial" panose="020B0604020202020204" pitchFamily="34" charset="0"/>
                <a:ea typeface="宋体" panose="02010600030101010101" pitchFamily="2" charset="-122"/>
              </a:rPr>
              <a:t>c (bc)</a:t>
            </a:r>
            <a:r>
              <a:rPr lang="en-US" altLang="zh-CN" sz="2400" b="0" baseline="30000" dirty="0">
                <a:solidFill>
                  <a:srgbClr val="FF0000"/>
                </a:solidFill>
                <a:latin typeface="Arial" panose="020B0604020202020204" pitchFamily="34" charset="0"/>
                <a:ea typeface="宋体" panose="02010600030101010101" pitchFamily="2" charset="-122"/>
              </a:rPr>
              <a:t>n</a:t>
            </a:r>
            <a:r>
              <a:rPr lang="zh-CN" altLang="en-US" sz="2400" b="0" baseline="30000" dirty="0">
                <a:solidFill>
                  <a:srgbClr val="FF0000"/>
                </a:solidFill>
                <a:latin typeface="Arial" panose="020B0604020202020204" pitchFamily="34" charset="0"/>
                <a:ea typeface="宋体" panose="02010600030101010101" pitchFamily="2" charset="-122"/>
              </a:rPr>
              <a:t>     </a:t>
            </a:r>
            <a:r>
              <a:rPr lang="zh-CN" altLang="en-US" sz="2400" b="0" dirty="0">
                <a:solidFill>
                  <a:srgbClr val="FF0000"/>
                </a:solidFill>
                <a:ea typeface="宋体" panose="02010600030101010101" pitchFamily="2" charset="-122"/>
              </a:rPr>
              <a:t>应用泵浦引理</a:t>
            </a:r>
            <a:endParaRPr lang="en-US" altLang="zh-CN" sz="2400" b="0" baseline="30000" dirty="0">
              <a:solidFill>
                <a:srgbClr val="FF0000"/>
              </a:solidFill>
              <a:latin typeface="Arial" panose="020B0604020202020204" pitchFamily="34" charset="0"/>
              <a:ea typeface="宋体" panose="02010600030101010101" pitchFamily="2" charset="-122"/>
            </a:endParaRPr>
          </a:p>
        </p:txBody>
      </p:sp>
      <p:pic>
        <p:nvPicPr>
          <p:cNvPr id="35851" name="图片 7"/>
          <p:cNvPicPr>
            <a:picLocks noChangeAspect="1"/>
          </p:cNvPicPr>
          <p:nvPr/>
        </p:nvPicPr>
        <p:blipFill>
          <a:blip r:embed="rId3"/>
          <a:stretch>
            <a:fillRect/>
          </a:stretch>
        </p:blipFill>
        <p:spPr>
          <a:xfrm>
            <a:off x="134938" y="4816475"/>
            <a:ext cx="7250112" cy="838200"/>
          </a:xfrm>
          <a:prstGeom prst="rect">
            <a:avLst/>
          </a:prstGeom>
          <a:noFill/>
          <a:ln w="9525">
            <a:noFill/>
          </a:ln>
        </p:spPr>
      </p:pic>
      <p:pic>
        <p:nvPicPr>
          <p:cNvPr id="35852" name="图片 8"/>
          <p:cNvPicPr>
            <a:picLocks noChangeAspect="1"/>
          </p:cNvPicPr>
          <p:nvPr/>
        </p:nvPicPr>
        <p:blipFill>
          <a:blip r:embed="rId4"/>
          <a:stretch>
            <a:fillRect/>
          </a:stretch>
        </p:blipFill>
        <p:spPr>
          <a:xfrm>
            <a:off x="228600" y="3411538"/>
            <a:ext cx="4657725" cy="388937"/>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xfrm>
            <a:off x="1331913" y="252413"/>
            <a:ext cx="4535487" cy="838200"/>
          </a:xfrm>
        </p:spPr>
        <p:txBody>
          <a:bodyPr vert="horz" wrap="square" lIns="91440" tIns="45720" rIns="91440" bIns="45720" anchor="b" anchorCtr="0"/>
          <a:p>
            <a:r>
              <a:rPr lang="zh-CN" altLang="zh-CN" dirty="0"/>
              <a:t>文法的分类</a:t>
            </a:r>
            <a:endParaRPr lang="zh-CN" altLang="en-US" dirty="0"/>
          </a:p>
        </p:txBody>
      </p:sp>
      <p:sp>
        <p:nvSpPr>
          <p:cNvPr id="7171" name="内容占位符 2"/>
          <p:cNvSpPr>
            <a:spLocks noGrp="1"/>
          </p:cNvSpPr>
          <p:nvPr>
            <p:ph idx="1"/>
          </p:nvPr>
        </p:nvSpPr>
        <p:spPr>
          <a:xfrm>
            <a:off x="395288" y="1125538"/>
            <a:ext cx="8713787" cy="5903912"/>
          </a:xfrm>
        </p:spPr>
        <p:txBody>
          <a:bodyPr vert="horz" wrap="square" lIns="91440" tIns="45720" rIns="91440" bIns="45720" anchor="t" anchorCtr="0"/>
          <a:p>
            <a:r>
              <a:rPr lang="en-US" altLang="zh-CN" dirty="0"/>
              <a:t>0</a:t>
            </a:r>
            <a:r>
              <a:rPr lang="zh-CN" altLang="zh-CN" dirty="0"/>
              <a:t>型文法</a:t>
            </a:r>
            <a:r>
              <a:rPr lang="en-US" altLang="zh-CN" dirty="0"/>
              <a:t>(</a:t>
            </a:r>
            <a:r>
              <a:rPr lang="zh-CN" altLang="zh-CN" dirty="0"/>
              <a:t>无限制文法</a:t>
            </a:r>
            <a:r>
              <a:rPr lang="en-US" altLang="zh-CN" dirty="0"/>
              <a:t>)</a:t>
            </a:r>
            <a:endParaRPr lang="zh-CN" altLang="zh-CN" dirty="0"/>
          </a:p>
          <a:p>
            <a:r>
              <a:rPr lang="en-US" altLang="zh-CN" dirty="0"/>
              <a:t>1</a:t>
            </a:r>
            <a:r>
              <a:rPr lang="zh-CN" altLang="zh-CN" dirty="0"/>
              <a:t>型文法</a:t>
            </a:r>
            <a:r>
              <a:rPr lang="en-US" altLang="zh-CN" dirty="0"/>
              <a:t>(</a:t>
            </a:r>
            <a:r>
              <a:rPr lang="zh-CN" altLang="zh-CN" dirty="0"/>
              <a:t>上下文有关文法</a:t>
            </a:r>
            <a:r>
              <a:rPr lang="en-US" altLang="zh-CN" dirty="0"/>
              <a:t>):</a:t>
            </a:r>
            <a:endParaRPr lang="zh-CN" altLang="zh-CN" dirty="0"/>
          </a:p>
          <a:p>
            <a:pPr lvl="1"/>
            <a:r>
              <a:rPr lang="zh-CN" altLang="zh-CN" dirty="0"/>
              <a:t>生成式</a:t>
            </a:r>
            <a:r>
              <a:rPr lang="en-US" altLang="zh-CN" dirty="0"/>
              <a:t>: </a:t>
            </a:r>
            <a:r>
              <a:rPr lang="zh-CN" altLang="zh-CN" dirty="0"/>
              <a:t>α→β，</a:t>
            </a:r>
            <a:r>
              <a:rPr lang="en-US" altLang="zh-CN" dirty="0"/>
              <a:t>    |</a:t>
            </a:r>
            <a:r>
              <a:rPr lang="zh-CN" altLang="zh-CN" dirty="0"/>
              <a:t>α</a:t>
            </a:r>
            <a:r>
              <a:rPr lang="en-US" altLang="zh-CN" dirty="0"/>
              <a:t>|</a:t>
            </a:r>
            <a:r>
              <a:rPr lang="zh-CN" altLang="zh-CN" dirty="0"/>
              <a:t>≤</a:t>
            </a:r>
            <a:r>
              <a:rPr lang="en-US" altLang="zh-CN" dirty="0"/>
              <a:t>|</a:t>
            </a:r>
            <a:r>
              <a:rPr lang="zh-CN" altLang="zh-CN" dirty="0"/>
              <a:t>β</a:t>
            </a:r>
            <a:r>
              <a:rPr lang="en-US" altLang="zh-CN" dirty="0"/>
              <a:t>|</a:t>
            </a:r>
            <a:r>
              <a:rPr lang="zh-CN" altLang="zh-CN" dirty="0"/>
              <a:t>，</a:t>
            </a:r>
            <a:endParaRPr lang="zh-CN" altLang="zh-CN" dirty="0"/>
          </a:p>
          <a:p>
            <a:pPr>
              <a:buNone/>
            </a:pPr>
            <a:r>
              <a:rPr lang="en-US" altLang="zh-CN" dirty="0"/>
              <a:t>        </a:t>
            </a:r>
            <a:r>
              <a:rPr lang="zh-CN" altLang="zh-CN" dirty="0"/>
              <a:t>且</a:t>
            </a:r>
            <a:r>
              <a:rPr lang="en-US" altLang="zh-CN" dirty="0"/>
              <a:t>  </a:t>
            </a:r>
            <a:r>
              <a:rPr lang="zh-CN" altLang="zh-CN" dirty="0"/>
              <a:t>β∈（</a:t>
            </a:r>
            <a:r>
              <a:rPr lang="en-US" altLang="zh-CN" dirty="0"/>
              <a:t>N</a:t>
            </a:r>
            <a:r>
              <a:rPr lang="zh-CN" altLang="zh-CN" dirty="0"/>
              <a:t>∪</a:t>
            </a:r>
            <a:r>
              <a:rPr lang="en-US" altLang="zh-CN" dirty="0"/>
              <a:t>T)</a:t>
            </a:r>
            <a:r>
              <a:rPr lang="en-US" altLang="zh-CN" baseline="30000" dirty="0"/>
              <a:t>+</a:t>
            </a:r>
            <a:r>
              <a:rPr lang="zh-CN" altLang="zh-CN" dirty="0"/>
              <a:t>， α∈（</a:t>
            </a:r>
            <a:r>
              <a:rPr lang="en-US" altLang="zh-CN" dirty="0"/>
              <a:t>N</a:t>
            </a:r>
            <a:r>
              <a:rPr lang="zh-CN" altLang="zh-CN" dirty="0"/>
              <a:t>∪</a:t>
            </a:r>
            <a:r>
              <a:rPr lang="en-US" altLang="zh-CN" dirty="0"/>
              <a:t>T)</a:t>
            </a:r>
            <a:r>
              <a:rPr lang="en-US" altLang="zh-CN" baseline="30000" dirty="0"/>
              <a:t>* </a:t>
            </a:r>
            <a:r>
              <a:rPr lang="en-US" altLang="zh-CN" dirty="0"/>
              <a:t>N</a:t>
            </a:r>
            <a:r>
              <a:rPr lang="en-US" altLang="zh-CN" baseline="30000" dirty="0"/>
              <a:t>+</a:t>
            </a:r>
            <a:r>
              <a:rPr lang="zh-CN" altLang="zh-CN" dirty="0"/>
              <a:t>（</a:t>
            </a:r>
            <a:r>
              <a:rPr lang="en-US" altLang="zh-CN" dirty="0"/>
              <a:t>N</a:t>
            </a:r>
            <a:r>
              <a:rPr lang="zh-CN" altLang="zh-CN" dirty="0"/>
              <a:t>∪</a:t>
            </a:r>
            <a:r>
              <a:rPr lang="en-US" altLang="zh-CN" dirty="0"/>
              <a:t>T)</a:t>
            </a:r>
            <a:r>
              <a:rPr lang="en-US" altLang="zh-CN" baseline="30000" dirty="0"/>
              <a:t>*</a:t>
            </a:r>
            <a:endParaRPr lang="zh-CN" altLang="zh-CN" dirty="0"/>
          </a:p>
          <a:p>
            <a:r>
              <a:rPr lang="en-US" altLang="zh-CN" dirty="0"/>
              <a:t>2</a:t>
            </a:r>
            <a:r>
              <a:rPr lang="zh-CN" altLang="zh-CN" dirty="0"/>
              <a:t>型文法</a:t>
            </a:r>
            <a:r>
              <a:rPr lang="en-US" altLang="zh-CN" dirty="0"/>
              <a:t>(</a:t>
            </a:r>
            <a:r>
              <a:rPr lang="zh-CN" altLang="zh-CN" dirty="0"/>
              <a:t>上下文无关文法</a:t>
            </a:r>
            <a:r>
              <a:rPr lang="en-US" altLang="zh-CN" dirty="0"/>
              <a:t>): </a:t>
            </a:r>
            <a:endParaRPr lang="zh-CN" altLang="zh-CN" dirty="0"/>
          </a:p>
          <a:p>
            <a:pPr lvl="1"/>
            <a:r>
              <a:rPr lang="en-US" altLang="zh-CN" dirty="0"/>
              <a:t> A</a:t>
            </a:r>
            <a:r>
              <a:rPr lang="zh-CN" altLang="zh-CN" dirty="0"/>
              <a:t>→α</a:t>
            </a:r>
            <a:r>
              <a:rPr lang="en-US" altLang="zh-CN" dirty="0"/>
              <a:t>, A</a:t>
            </a:r>
            <a:r>
              <a:rPr lang="zh-CN" altLang="zh-CN" dirty="0"/>
              <a:t>∈</a:t>
            </a:r>
            <a:r>
              <a:rPr lang="en-US" altLang="zh-CN" dirty="0"/>
              <a:t>N,  </a:t>
            </a:r>
            <a:r>
              <a:rPr lang="zh-CN" altLang="zh-CN" dirty="0"/>
              <a:t>且</a:t>
            </a:r>
            <a:r>
              <a:rPr lang="en-US" altLang="zh-CN" dirty="0"/>
              <a:t> </a:t>
            </a:r>
            <a:r>
              <a:rPr lang="zh-CN" altLang="zh-CN" dirty="0"/>
              <a:t>α∈</a:t>
            </a:r>
            <a:r>
              <a:rPr lang="en-US" altLang="zh-CN" dirty="0"/>
              <a:t>(N</a:t>
            </a:r>
            <a:r>
              <a:rPr lang="zh-CN" altLang="zh-CN" dirty="0"/>
              <a:t>∪</a:t>
            </a:r>
            <a:r>
              <a:rPr lang="en-US" altLang="zh-CN" dirty="0"/>
              <a:t>T)*</a:t>
            </a:r>
            <a:endParaRPr lang="zh-CN" altLang="zh-CN" dirty="0"/>
          </a:p>
          <a:p>
            <a:r>
              <a:rPr lang="en-US" altLang="zh-CN" dirty="0"/>
              <a:t>3</a:t>
            </a:r>
            <a:r>
              <a:rPr lang="zh-CN" altLang="zh-CN" dirty="0"/>
              <a:t>型文法</a:t>
            </a:r>
            <a:r>
              <a:rPr lang="en-US" altLang="zh-CN" dirty="0"/>
              <a:t>(</a:t>
            </a:r>
            <a:r>
              <a:rPr lang="zh-CN" altLang="zh-CN" dirty="0"/>
              <a:t>正则文法</a:t>
            </a:r>
            <a:r>
              <a:rPr lang="en-US" altLang="zh-CN" dirty="0"/>
              <a:t>):</a:t>
            </a:r>
            <a:endParaRPr lang="zh-CN" altLang="zh-CN" dirty="0"/>
          </a:p>
          <a:p>
            <a:pPr lvl="1"/>
            <a:r>
              <a:rPr lang="zh-CN" altLang="zh-CN" dirty="0">
                <a:solidFill>
                  <a:srgbClr val="FF0000"/>
                </a:solidFill>
              </a:rPr>
              <a:t>右</a:t>
            </a:r>
            <a:r>
              <a:rPr lang="zh-CN" altLang="zh-CN" dirty="0"/>
              <a:t>线性文法</a:t>
            </a:r>
            <a:r>
              <a:rPr lang="en-US" altLang="zh-CN" dirty="0"/>
              <a:t>:  A</a:t>
            </a:r>
            <a:r>
              <a:rPr lang="zh-CN" altLang="zh-CN" dirty="0"/>
              <a:t>→ω</a:t>
            </a:r>
            <a:r>
              <a:rPr lang="en-US" altLang="zh-CN" dirty="0"/>
              <a:t>B </a:t>
            </a:r>
            <a:r>
              <a:rPr lang="zh-CN" altLang="zh-CN" dirty="0"/>
              <a:t>或 </a:t>
            </a:r>
            <a:r>
              <a:rPr lang="en-US" altLang="zh-CN" dirty="0"/>
              <a:t>A</a:t>
            </a:r>
            <a:r>
              <a:rPr lang="zh-CN" altLang="zh-CN" dirty="0"/>
              <a:t>→ω，</a:t>
            </a:r>
            <a:r>
              <a:rPr lang="en-US" altLang="zh-CN" dirty="0"/>
              <a:t>A</a:t>
            </a:r>
            <a:r>
              <a:rPr lang="zh-CN" altLang="zh-CN" dirty="0"/>
              <a:t>、</a:t>
            </a:r>
            <a:r>
              <a:rPr lang="en-US" altLang="zh-CN" dirty="0"/>
              <a:t>B</a:t>
            </a:r>
            <a:r>
              <a:rPr lang="zh-CN" altLang="zh-CN" dirty="0"/>
              <a:t>∈</a:t>
            </a:r>
            <a:r>
              <a:rPr lang="en-US" altLang="zh-CN" dirty="0"/>
              <a:t>N, </a:t>
            </a:r>
            <a:r>
              <a:rPr lang="zh-CN" altLang="zh-CN" dirty="0"/>
              <a:t>ω∈</a:t>
            </a:r>
            <a:r>
              <a:rPr lang="en-US" altLang="zh-CN" dirty="0"/>
              <a:t>T*</a:t>
            </a:r>
            <a:endParaRPr lang="zh-CN" altLang="zh-CN" dirty="0"/>
          </a:p>
          <a:p>
            <a:pPr lvl="1"/>
            <a:r>
              <a:rPr lang="zh-CN" altLang="zh-CN" dirty="0">
                <a:solidFill>
                  <a:srgbClr val="FF0000"/>
                </a:solidFill>
              </a:rPr>
              <a:t>左</a:t>
            </a:r>
            <a:r>
              <a:rPr lang="zh-CN" altLang="zh-CN" dirty="0"/>
              <a:t>线性文法：</a:t>
            </a:r>
            <a:r>
              <a:rPr lang="en-US" altLang="zh-CN" dirty="0"/>
              <a:t>A</a:t>
            </a:r>
            <a:r>
              <a:rPr lang="zh-CN" altLang="zh-CN" dirty="0"/>
              <a:t>→</a:t>
            </a:r>
            <a:r>
              <a:rPr lang="en-US" altLang="zh-CN" dirty="0"/>
              <a:t>B</a:t>
            </a:r>
            <a:r>
              <a:rPr lang="zh-CN" altLang="zh-CN" dirty="0"/>
              <a:t>ω 或 </a:t>
            </a:r>
            <a:r>
              <a:rPr lang="en-US" altLang="zh-CN" dirty="0"/>
              <a:t>A</a:t>
            </a:r>
            <a:r>
              <a:rPr lang="zh-CN" altLang="zh-CN" dirty="0"/>
              <a:t>→ω，</a:t>
            </a:r>
            <a:r>
              <a:rPr lang="en-US" altLang="zh-CN" dirty="0"/>
              <a:t>A</a:t>
            </a:r>
            <a:r>
              <a:rPr lang="zh-CN" altLang="zh-CN" dirty="0"/>
              <a:t>、</a:t>
            </a:r>
            <a:r>
              <a:rPr lang="en-US" altLang="zh-CN" dirty="0"/>
              <a:t>B</a:t>
            </a:r>
            <a:r>
              <a:rPr lang="zh-CN" altLang="zh-CN" dirty="0"/>
              <a:t>∈</a:t>
            </a:r>
            <a:r>
              <a:rPr lang="en-US" altLang="zh-CN" dirty="0"/>
              <a:t>N, </a:t>
            </a:r>
            <a:r>
              <a:rPr lang="zh-CN" altLang="zh-CN" dirty="0"/>
              <a:t>ω∈</a:t>
            </a:r>
            <a:r>
              <a:rPr lang="en-US" altLang="zh-CN" dirty="0"/>
              <a:t>T*</a:t>
            </a:r>
            <a:endParaRPr lang="zh-CN" altLang="zh-CN" dirty="0"/>
          </a:p>
          <a:p>
            <a:pPr lvl="1"/>
            <a:r>
              <a:rPr lang="zh-CN" altLang="zh-CN" dirty="0"/>
              <a:t>对应的语言：正则语言</a:t>
            </a:r>
            <a:endParaRPr lang="en-US" altLang="zh-CN" dirty="0"/>
          </a:p>
          <a:p>
            <a:pPr lvl="1"/>
            <a:r>
              <a:rPr lang="zh-CN" altLang="zh-CN" dirty="0"/>
              <a:t>对应的自动机：有限自动机</a:t>
            </a:r>
            <a:endParaRPr lang="zh-CN" altLang="zh-CN" dirty="0"/>
          </a:p>
          <a:p>
            <a:endParaRPr lang="zh-CN" altLang="en-US" dirty="0"/>
          </a:p>
        </p:txBody>
      </p:sp>
      <p:sp>
        <p:nvSpPr>
          <p:cNvPr id="7172"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7173"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7174"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b" anchorCtr="0"/>
          <a:p>
            <a:r>
              <a:rPr lang="zh-CN" altLang="en-US" dirty="0"/>
              <a:t>例题</a:t>
            </a:r>
            <a:endParaRPr lang="zh-CN" altLang="en-US" dirty="0"/>
          </a:p>
        </p:txBody>
      </p:sp>
      <p:pic>
        <p:nvPicPr>
          <p:cNvPr id="8195" name="图片 6"/>
          <p:cNvPicPr>
            <a:picLocks noChangeAspect="1"/>
          </p:cNvPicPr>
          <p:nvPr/>
        </p:nvPicPr>
        <p:blipFill>
          <a:blip r:embed="rId1"/>
          <a:stretch>
            <a:fillRect/>
          </a:stretch>
        </p:blipFill>
        <p:spPr>
          <a:xfrm>
            <a:off x="781050" y="1341438"/>
            <a:ext cx="7085013" cy="1954212"/>
          </a:xfrm>
          <a:prstGeom prst="rect">
            <a:avLst/>
          </a:prstGeom>
          <a:noFill/>
          <a:ln w="9525">
            <a:noFill/>
          </a:ln>
        </p:spPr>
      </p:pic>
      <p:pic>
        <p:nvPicPr>
          <p:cNvPr id="8" name="图片 7"/>
          <p:cNvPicPr>
            <a:picLocks noChangeAspect="1"/>
          </p:cNvPicPr>
          <p:nvPr/>
        </p:nvPicPr>
        <p:blipFill>
          <a:blip r:embed="rId2"/>
          <a:stretch>
            <a:fillRect/>
          </a:stretch>
        </p:blipFill>
        <p:spPr>
          <a:xfrm>
            <a:off x="141605" y="3637280"/>
            <a:ext cx="8912860" cy="233807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b" anchorCtr="0"/>
          <a:p>
            <a:r>
              <a:rPr lang="zh-CN" altLang="en-US" dirty="0"/>
              <a:t>例题</a:t>
            </a:r>
            <a:endParaRPr lang="zh-CN" altLang="en-US" dirty="0"/>
          </a:p>
        </p:txBody>
      </p:sp>
      <p:pic>
        <p:nvPicPr>
          <p:cNvPr id="9219" name="图片 4"/>
          <p:cNvPicPr>
            <a:picLocks noChangeAspect="1"/>
          </p:cNvPicPr>
          <p:nvPr/>
        </p:nvPicPr>
        <p:blipFill>
          <a:blip r:embed="rId1"/>
          <a:stretch>
            <a:fillRect/>
          </a:stretch>
        </p:blipFill>
        <p:spPr>
          <a:xfrm>
            <a:off x="22225" y="1412875"/>
            <a:ext cx="9002713" cy="2046288"/>
          </a:xfrm>
          <a:prstGeom prst="rect">
            <a:avLst/>
          </a:prstGeom>
          <a:noFill/>
          <a:ln w="9525">
            <a:noFill/>
          </a:ln>
        </p:spPr>
      </p:pic>
      <p:pic>
        <p:nvPicPr>
          <p:cNvPr id="6" name="图片 5"/>
          <p:cNvPicPr>
            <a:picLocks noChangeAspect="1"/>
          </p:cNvPicPr>
          <p:nvPr/>
        </p:nvPicPr>
        <p:blipFill>
          <a:blip r:embed="rId2"/>
          <a:stretch>
            <a:fillRect/>
          </a:stretch>
        </p:blipFill>
        <p:spPr>
          <a:xfrm>
            <a:off x="22225" y="3729038"/>
            <a:ext cx="9121775" cy="2809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b" anchorCtr="0"/>
          <a:p>
            <a:r>
              <a:rPr lang="zh-CN" altLang="zh-CN" dirty="0"/>
              <a:t>练习</a:t>
            </a:r>
            <a:r>
              <a:rPr lang="en-US" altLang="zh-CN" dirty="0"/>
              <a:t>1</a:t>
            </a:r>
            <a:endParaRPr lang="zh-CN" altLang="en-US" dirty="0"/>
          </a:p>
        </p:txBody>
      </p:sp>
      <p:sp>
        <p:nvSpPr>
          <p:cNvPr id="10243" name="内容占位符 2"/>
          <p:cNvSpPr>
            <a:spLocks noGrp="1"/>
          </p:cNvSpPr>
          <p:nvPr>
            <p:ph idx="1"/>
          </p:nvPr>
        </p:nvSpPr>
        <p:spPr>
          <a:xfrm>
            <a:off x="395288" y="1412875"/>
            <a:ext cx="8534400" cy="1800225"/>
          </a:xfrm>
        </p:spPr>
        <p:txBody>
          <a:bodyPr vert="horz" wrap="square" lIns="91440" tIns="45720" rIns="91440" bIns="45720" anchor="t" anchorCtr="0"/>
          <a:p>
            <a:r>
              <a:rPr lang="zh-CN" altLang="zh-CN" b="0" dirty="0"/>
              <a:t>设文法</a:t>
            </a:r>
            <a:r>
              <a:rPr lang="en-US" altLang="zh-CN" b="0" dirty="0"/>
              <a:t> G </a:t>
            </a:r>
            <a:r>
              <a:rPr lang="zh-CN" altLang="zh-CN" b="0" dirty="0"/>
              <a:t>＝</a:t>
            </a:r>
            <a:r>
              <a:rPr lang="en-US" altLang="zh-CN" b="0" dirty="0"/>
              <a:t> ({S</a:t>
            </a:r>
            <a:r>
              <a:rPr lang="zh-CN" altLang="zh-CN" b="0" dirty="0"/>
              <a:t>，</a:t>
            </a:r>
            <a:r>
              <a:rPr lang="en-US" altLang="zh-CN" b="0" dirty="0"/>
              <a:t>A}, {a, b}, P, S ) </a:t>
            </a:r>
            <a:r>
              <a:rPr lang="zh-CN" altLang="zh-CN" b="0" dirty="0"/>
              <a:t>的产生式</a:t>
            </a:r>
            <a:r>
              <a:rPr lang="en-US" altLang="zh-CN" b="0" dirty="0"/>
              <a:t>P</a:t>
            </a:r>
            <a:r>
              <a:rPr lang="zh-CN" altLang="zh-CN" b="0" dirty="0"/>
              <a:t>为：</a:t>
            </a:r>
            <a:endParaRPr lang="zh-CN" altLang="zh-CN" b="0" dirty="0"/>
          </a:p>
          <a:p>
            <a:pPr lvl="1">
              <a:buNone/>
            </a:pPr>
            <a:r>
              <a:rPr lang="en-US" altLang="zh-CN" dirty="0"/>
              <a:t>S </a:t>
            </a:r>
            <a:r>
              <a:rPr lang="en-US" altLang="zh-CN" dirty="0">
                <a:sym typeface="Wingdings" panose="05000000000000000000" pitchFamily="2" charset="2"/>
              </a:rPr>
              <a:t></a:t>
            </a:r>
            <a:r>
              <a:rPr lang="zh-CN" altLang="zh-CN" dirty="0"/>
              <a:t>ε</a:t>
            </a:r>
            <a:r>
              <a:rPr lang="en-US" altLang="zh-CN" dirty="0"/>
              <a:t> , S </a:t>
            </a:r>
            <a:r>
              <a:rPr lang="en-US" altLang="zh-CN" dirty="0">
                <a:sym typeface="Wingdings" panose="05000000000000000000" pitchFamily="2" charset="2"/>
              </a:rPr>
              <a:t></a:t>
            </a:r>
            <a:r>
              <a:rPr lang="en-US" altLang="zh-CN" dirty="0"/>
              <a:t> aS, S </a:t>
            </a:r>
            <a:r>
              <a:rPr lang="en-US" altLang="zh-CN" dirty="0">
                <a:sym typeface="Wingdings" panose="05000000000000000000" pitchFamily="2" charset="2"/>
              </a:rPr>
              <a:t></a:t>
            </a:r>
            <a:r>
              <a:rPr lang="en-US" altLang="zh-CN" dirty="0"/>
              <a:t> bA, A </a:t>
            </a:r>
            <a:r>
              <a:rPr lang="en-US" altLang="zh-CN" dirty="0">
                <a:sym typeface="Wingdings" panose="05000000000000000000" pitchFamily="2" charset="2"/>
              </a:rPr>
              <a:t></a:t>
            </a:r>
            <a:r>
              <a:rPr lang="en-US" altLang="zh-CN" dirty="0"/>
              <a:t> bA, A </a:t>
            </a:r>
            <a:r>
              <a:rPr lang="en-US" altLang="zh-CN" dirty="0">
                <a:sym typeface="Wingdings" panose="05000000000000000000" pitchFamily="2" charset="2"/>
              </a:rPr>
              <a:t></a:t>
            </a:r>
            <a:r>
              <a:rPr lang="zh-CN" altLang="zh-CN" dirty="0"/>
              <a:t>ε</a:t>
            </a:r>
            <a:r>
              <a:rPr lang="en-US" altLang="zh-CN" dirty="0"/>
              <a:t>           </a:t>
            </a:r>
            <a:endParaRPr lang="en-US" altLang="zh-CN" dirty="0"/>
          </a:p>
          <a:p>
            <a:pPr lvl="1">
              <a:buNone/>
            </a:pPr>
            <a:r>
              <a:rPr lang="zh-CN" altLang="zh-CN" dirty="0"/>
              <a:t>说明其产生的语言形式。</a:t>
            </a:r>
            <a:endParaRPr lang="zh-CN" altLang="zh-CN" dirty="0"/>
          </a:p>
          <a:p>
            <a:endParaRPr lang="zh-CN" altLang="en-US" dirty="0"/>
          </a:p>
        </p:txBody>
      </p:sp>
      <p:sp>
        <p:nvSpPr>
          <p:cNvPr id="10244"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0245"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0246"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7" name="内容占位符 2"/>
          <p:cNvSpPr txBox="1">
            <a:spLocks noRot="1" noChangeAspect="1" noMove="1" noResize="1" noEditPoints="1" noAdjustHandles="1" noChangeArrowheads="1" noChangeShapeType="1" noTextEdit="1"/>
          </p:cNvSpPr>
          <p:nvPr/>
        </p:nvSpPr>
        <p:spPr bwMode="auto">
          <a:xfrm>
            <a:off x="420387" y="3068960"/>
            <a:ext cx="8534400" cy="1800101"/>
          </a:xfrm>
          <a:prstGeom prst="rect">
            <a:avLst/>
          </a:prstGeom>
          <a:blipFill rotWithShape="0">
            <a:blip r:embed="rId1"/>
            <a:stretch>
              <a:fillRect b="-8893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eaLnBrk="1" hangingPunct="1">
              <a:buClrTx/>
              <a:buSzTx/>
              <a:buFontTx/>
              <a:buNone/>
              <a:defRPr/>
            </a:pPr>
            <a:r>
              <a:rPr kumimoji="0" lang="zh-CN" altLang="en-US" kern="1200" cap="none" spc="0" normalizeH="0" baseline="0" noProof="1">
                <a:noFill/>
                <a:latin typeface="Times New Roman" panose="02020603050405020304" pitchFamily="18" charset="0"/>
                <a:ea typeface="宋体" panose="02010600030101010101" pitchFamily="2" charset="-122"/>
                <a:cs typeface="+mn-cs"/>
              </a:rPr>
              <a:t> </a:t>
            </a:r>
            <a:endParaRPr kumimoji="0" lang="zh-CN" altLang="en-US" kern="1200" cap="none" spc="0" normalizeH="0" baseline="0" noProof="1">
              <a:noFill/>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332230" y="5373370"/>
            <a:ext cx="3048000" cy="1198880"/>
          </a:xfrm>
          <a:prstGeom prst="rect">
            <a:avLst/>
          </a:prstGeom>
          <a:noFill/>
        </p:spPr>
        <p:txBody>
          <a:bodyPr wrap="square" rtlCol="0">
            <a:spAutoFit/>
          </a:bodyPr>
          <a:p>
            <a:r>
              <a:rPr lang="en-US" altLang="zh-CN" sz="2400">
                <a:solidFill>
                  <a:schemeClr val="tx1"/>
                </a:solidFill>
              </a:rPr>
              <a:t>A=b*</a:t>
            </a:r>
            <a:endParaRPr lang="en-US" altLang="zh-CN" sz="2400">
              <a:solidFill>
                <a:schemeClr val="tx1"/>
              </a:solidFill>
            </a:endParaRPr>
          </a:p>
          <a:p>
            <a:r>
              <a:rPr lang="en-US" altLang="zh-CN" sz="2400">
                <a:solidFill>
                  <a:schemeClr val="tx1"/>
                </a:solidFill>
              </a:rPr>
              <a:t>S=aS+bb*+</a:t>
            </a:r>
            <a:r>
              <a:rPr lang="en-US" altLang="zh-CN" sz="2400">
                <a:solidFill>
                  <a:schemeClr val="tx1"/>
                </a:solidFill>
                <a:sym typeface="Symbol" panose="05050102010706020507" charset="0"/>
              </a:rPr>
              <a:t>=a*b*</a:t>
            </a:r>
            <a:endParaRPr lang="en-US" altLang="zh-CN" sz="2400">
              <a:solidFill>
                <a:schemeClr val="tx1"/>
              </a:solidFill>
            </a:endParaRPr>
          </a:p>
          <a:p>
            <a:endParaRPr lang="en-US" altLang="zh-CN"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char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char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char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页脚占位符 4"/>
          <p:cNvSpPr txBox="1">
            <a:spLocks noGrp="1"/>
          </p:cNvSpPr>
          <p:nvPr>
            <p:ph type="ftr" sz="quarter" idx="12"/>
          </p:nvPr>
        </p:nvSpPr>
        <p:spPr>
          <a:xfrm>
            <a:off x="107950" y="6524625"/>
            <a:ext cx="3622675" cy="333375"/>
          </a:xfrm>
        </p:spPr>
        <p:txBody>
          <a:bodyPr anchor="b" anchorCtr="0"/>
          <a:p>
            <a:pPr marL="0" indent="0" algn="ctr" eaLnBrk="1" hangingPunct="1">
              <a:lnSpc>
                <a:spcPct val="110000"/>
              </a:lnSpc>
              <a:spcBef>
                <a:spcPct val="0"/>
              </a:spcBef>
              <a:buClrTx/>
              <a:buSzTx/>
              <a:buFontTx/>
              <a:buNone/>
            </a:pPr>
            <a:r>
              <a:rPr lang="en-US" altLang="zh-CN" sz="9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900" i="1" dirty="0">
              <a:solidFill>
                <a:srgbClr val="009999"/>
              </a:solidFill>
              <a:latin typeface="Arial Narrow" panose="020B0606020202030204" pitchFamily="34" charset="0"/>
              <a:ea typeface="宋体" panose="02010600030101010101" pitchFamily="2" charset="-122"/>
            </a:endParaRPr>
          </a:p>
        </p:txBody>
      </p:sp>
      <p:sp>
        <p:nvSpPr>
          <p:cNvPr id="11267" name="Rectangle 3"/>
          <p:cNvSpPr>
            <a:spLocks noGrp="1"/>
          </p:cNvSpPr>
          <p:nvPr>
            <p:ph idx="1"/>
          </p:nvPr>
        </p:nvSpPr>
        <p:spPr>
          <a:xfrm>
            <a:off x="323850" y="1341438"/>
            <a:ext cx="8474075" cy="4914900"/>
          </a:xfrm>
        </p:spPr>
        <p:txBody>
          <a:bodyPr vert="horz" wrap="square" lIns="91440" tIns="45720" rIns="91440" bIns="45720" anchor="t" anchorCtr="0"/>
          <a:p>
            <a:pPr marL="0" indent="0">
              <a:buNone/>
            </a:pPr>
            <a:r>
              <a:rPr lang="zh-CN" altLang="en-US" sz="2400" dirty="0">
                <a:solidFill>
                  <a:srgbClr val="3366CC"/>
                </a:solidFill>
                <a:latin typeface="Arial" panose="020B0604020202020204" pitchFamily="34" charset="0"/>
              </a:rPr>
              <a:t>指出由下列各组生成式产生的语言形式</a:t>
            </a:r>
            <a:endParaRPr lang="en-US" altLang="zh-CN" sz="2400" dirty="0">
              <a:solidFill>
                <a:srgbClr val="3366CC"/>
              </a:solidFill>
              <a:latin typeface="Arial" panose="020B0604020202020204" pitchFamily="34" charset="0"/>
            </a:endParaRPr>
          </a:p>
          <a:p>
            <a:pPr marL="0" indent="0">
              <a:buNone/>
            </a:pPr>
            <a:r>
              <a:rPr lang="en-US" altLang="zh-CN" sz="2400" dirty="0">
                <a:solidFill>
                  <a:srgbClr val="3366CC"/>
                </a:solidFill>
                <a:latin typeface="Arial" panose="020B0604020202020204" pitchFamily="34" charset="0"/>
              </a:rPr>
              <a:t>L</a:t>
            </a:r>
            <a:r>
              <a:rPr lang="zh-CN" altLang="en-US" sz="2400" dirty="0">
                <a:solidFill>
                  <a:srgbClr val="3366CC"/>
                </a:solidFill>
                <a:latin typeface="Arial" panose="020B0604020202020204" pitchFamily="34" charset="0"/>
              </a:rPr>
              <a:t>：</a:t>
            </a:r>
            <a:r>
              <a:rPr lang="en-US" altLang="zh-CN" sz="2700" dirty="0">
                <a:solidFill>
                  <a:srgbClr val="3366CC"/>
                </a:solidFill>
                <a:latin typeface="Arial" panose="020B0604020202020204" pitchFamily="34" charset="0"/>
              </a:rPr>
              <a:t>  </a:t>
            </a:r>
            <a:r>
              <a:rPr lang="en-US" altLang="zh-CN" sz="2400" dirty="0">
                <a:solidFill>
                  <a:srgbClr val="3366CC"/>
                </a:solidFill>
                <a:latin typeface="Arial" panose="020B0604020202020204" pitchFamily="34" charset="0"/>
              </a:rPr>
              <a:t>S </a:t>
            </a:r>
            <a:r>
              <a:rPr lang="en-US" altLang="zh-CN" sz="2400" dirty="0">
                <a:solidFill>
                  <a:srgbClr val="3366CC"/>
                </a:solidFill>
                <a:latin typeface="Arial" panose="020B0604020202020204" pitchFamily="34" charset="0"/>
                <a:sym typeface="Wingdings" panose="05000000000000000000" pitchFamily="2" charset="2"/>
              </a:rPr>
              <a:t></a:t>
            </a:r>
            <a:r>
              <a:rPr lang="en-US" altLang="zh-CN" sz="2400" dirty="0">
                <a:solidFill>
                  <a:srgbClr val="3366CC"/>
                </a:solidFill>
                <a:latin typeface="Arial" panose="020B0604020202020204" pitchFamily="34" charset="0"/>
              </a:rPr>
              <a:t> aB | bA</a:t>
            </a:r>
            <a:endParaRPr lang="en-US" altLang="zh-CN" sz="2400" dirty="0">
              <a:solidFill>
                <a:srgbClr val="3366CC"/>
              </a:solidFill>
              <a:latin typeface="Arial" panose="020B0604020202020204" pitchFamily="34" charset="0"/>
            </a:endParaRPr>
          </a:p>
          <a:p>
            <a:pPr marL="0" indent="0">
              <a:buNone/>
            </a:pPr>
            <a:r>
              <a:rPr lang="en-US" altLang="zh-CN" sz="2400" dirty="0">
                <a:solidFill>
                  <a:srgbClr val="3366CC"/>
                </a:solidFill>
                <a:latin typeface="Arial" panose="020B0604020202020204" pitchFamily="34" charset="0"/>
              </a:rPr>
              <a:t>    </a:t>
            </a:r>
            <a:r>
              <a:rPr lang="zh-CN" altLang="en-US" sz="2400" dirty="0">
                <a:solidFill>
                  <a:srgbClr val="3366CC"/>
                </a:solidFill>
                <a:latin typeface="Arial" panose="020B0604020202020204" pitchFamily="34" charset="0"/>
              </a:rPr>
              <a:t>  </a:t>
            </a:r>
            <a:r>
              <a:rPr lang="en-US" altLang="zh-CN" sz="2400" dirty="0">
                <a:solidFill>
                  <a:srgbClr val="3366CC"/>
                </a:solidFill>
                <a:latin typeface="Arial" panose="020B0604020202020204" pitchFamily="34" charset="0"/>
              </a:rPr>
              <a:t>  A </a:t>
            </a:r>
            <a:r>
              <a:rPr lang="en-US" altLang="zh-CN" sz="2400" dirty="0">
                <a:solidFill>
                  <a:srgbClr val="3366CC"/>
                </a:solidFill>
                <a:latin typeface="Arial" panose="020B0604020202020204" pitchFamily="34" charset="0"/>
                <a:sym typeface="Wingdings" panose="05000000000000000000" pitchFamily="2" charset="2"/>
              </a:rPr>
              <a:t></a:t>
            </a:r>
            <a:r>
              <a:rPr lang="en-US" altLang="zh-CN" sz="2400" dirty="0">
                <a:solidFill>
                  <a:srgbClr val="3366CC"/>
                </a:solidFill>
                <a:latin typeface="Arial" panose="020B0604020202020204" pitchFamily="34" charset="0"/>
              </a:rPr>
              <a:t> a | bAA | aS</a:t>
            </a:r>
            <a:endParaRPr lang="en-US" altLang="zh-CN" sz="2400" dirty="0">
              <a:solidFill>
                <a:srgbClr val="3366CC"/>
              </a:solidFill>
              <a:latin typeface="Arial" panose="020B0604020202020204" pitchFamily="34" charset="0"/>
            </a:endParaRPr>
          </a:p>
          <a:p>
            <a:pPr marL="0" indent="0">
              <a:buNone/>
            </a:pPr>
            <a:r>
              <a:rPr lang="en-US" altLang="zh-CN" sz="2400" dirty="0">
                <a:solidFill>
                  <a:srgbClr val="3366CC"/>
                </a:solidFill>
                <a:latin typeface="Arial" panose="020B0604020202020204" pitchFamily="34" charset="0"/>
              </a:rPr>
              <a:t>  </a:t>
            </a:r>
            <a:r>
              <a:rPr lang="zh-CN" altLang="en-US" sz="2400" dirty="0">
                <a:solidFill>
                  <a:srgbClr val="3366CC"/>
                </a:solidFill>
                <a:latin typeface="Arial" panose="020B0604020202020204" pitchFamily="34" charset="0"/>
              </a:rPr>
              <a:t>    </a:t>
            </a:r>
            <a:r>
              <a:rPr lang="en-US" altLang="zh-CN" sz="2400" dirty="0">
                <a:solidFill>
                  <a:srgbClr val="3366CC"/>
                </a:solidFill>
                <a:latin typeface="Arial" panose="020B0604020202020204" pitchFamily="34" charset="0"/>
              </a:rPr>
              <a:t>  B </a:t>
            </a:r>
            <a:r>
              <a:rPr lang="en-US" altLang="zh-CN" sz="2400" dirty="0">
                <a:solidFill>
                  <a:srgbClr val="3366CC"/>
                </a:solidFill>
                <a:latin typeface="Arial" panose="020B0604020202020204" pitchFamily="34" charset="0"/>
                <a:sym typeface="Wingdings" panose="05000000000000000000" pitchFamily="2" charset="2"/>
              </a:rPr>
              <a:t></a:t>
            </a:r>
            <a:r>
              <a:rPr lang="en-US" altLang="zh-CN" sz="2400" dirty="0">
                <a:solidFill>
                  <a:srgbClr val="3366CC"/>
                </a:solidFill>
                <a:latin typeface="Arial" panose="020B0604020202020204" pitchFamily="34" charset="0"/>
              </a:rPr>
              <a:t> b | aBB | bS   </a:t>
            </a:r>
            <a:endParaRPr lang="en-US" altLang="zh-CN" sz="2400" dirty="0">
              <a:solidFill>
                <a:srgbClr val="3366CC"/>
              </a:solidFill>
              <a:latin typeface="Arial" panose="020B0604020202020204" pitchFamily="34" charset="0"/>
            </a:endParaRPr>
          </a:p>
          <a:p>
            <a:pPr marL="0" indent="0">
              <a:buNone/>
            </a:pPr>
            <a:endParaRPr lang="en-US" altLang="zh-CN" sz="2400" dirty="0">
              <a:solidFill>
                <a:srgbClr val="3366CC"/>
              </a:solidFill>
              <a:latin typeface="Arial" panose="020B0604020202020204" pitchFamily="34" charset="0"/>
            </a:endParaRPr>
          </a:p>
        </p:txBody>
      </p:sp>
      <p:sp>
        <p:nvSpPr>
          <p:cNvPr id="11268" name="矩形 1"/>
          <p:cNvSpPr/>
          <p:nvPr/>
        </p:nvSpPr>
        <p:spPr>
          <a:xfrm>
            <a:off x="1258888" y="630238"/>
            <a:ext cx="1347787"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zh-CN" altLang="en-US" sz="3200" b="0" dirty="0">
                <a:solidFill>
                  <a:srgbClr val="3366CC"/>
                </a:solidFill>
                <a:latin typeface="Arial" panose="020B0604020202020204" pitchFamily="34" charset="0"/>
                <a:ea typeface="宋体" panose="02010600030101010101" pitchFamily="2" charset="-122"/>
              </a:rPr>
              <a:t>练习</a:t>
            </a:r>
            <a:r>
              <a:rPr lang="en-US" altLang="zh-CN" sz="3200" b="0" dirty="0">
                <a:solidFill>
                  <a:srgbClr val="3366CC"/>
                </a:solidFill>
                <a:latin typeface="Arial" panose="020B0604020202020204" pitchFamily="34" charset="0"/>
                <a:ea typeface="宋体" panose="02010600030101010101" pitchFamily="2" charset="-122"/>
              </a:rPr>
              <a:t>2</a:t>
            </a:r>
            <a:r>
              <a:rPr lang="zh-CN" altLang="en-US" sz="3200" b="0" dirty="0">
                <a:solidFill>
                  <a:srgbClr val="3366CC"/>
                </a:solidFill>
                <a:latin typeface="Arial" panose="020B0604020202020204" pitchFamily="34" charset="0"/>
                <a:ea typeface="宋体" panose="02010600030101010101" pitchFamily="2" charset="-122"/>
              </a:rPr>
              <a:t> </a:t>
            </a:r>
            <a:endParaRPr lang="en-US" altLang="zh-CN" sz="3200" b="0" dirty="0">
              <a:solidFill>
                <a:srgbClr val="009999"/>
              </a:solidFill>
              <a:ea typeface="宋体" panose="02010600030101010101" pitchFamily="2" charset="-122"/>
            </a:endParaRPr>
          </a:p>
        </p:txBody>
      </p:sp>
      <p:sp>
        <p:nvSpPr>
          <p:cNvPr id="2" name="文本框 1"/>
          <p:cNvSpPr txBox="1"/>
          <p:nvPr/>
        </p:nvSpPr>
        <p:spPr>
          <a:xfrm>
            <a:off x="899795" y="4220845"/>
            <a:ext cx="5831840" cy="460375"/>
          </a:xfrm>
          <a:prstGeom prst="rect">
            <a:avLst/>
          </a:prstGeom>
          <a:noFill/>
        </p:spPr>
        <p:txBody>
          <a:bodyPr wrap="square" rtlCol="0">
            <a:spAutoFit/>
          </a:bodyPr>
          <a:p>
            <a:r>
              <a:rPr lang="zh-CN" altLang="en-US" sz="2400" b="1">
                <a:solidFill>
                  <a:schemeClr val="tx1"/>
                </a:solidFill>
              </a:rPr>
              <a:t>相同个数的</a:t>
            </a:r>
            <a:r>
              <a:rPr lang="en-US" altLang="zh-CN" sz="2400" b="1">
                <a:solidFill>
                  <a:schemeClr val="tx1"/>
                </a:solidFill>
              </a:rPr>
              <a:t>a,b</a:t>
            </a:r>
            <a:r>
              <a:rPr lang="zh-CN" altLang="en-US" sz="2400" b="1">
                <a:solidFill>
                  <a:schemeClr val="tx1"/>
                </a:solidFill>
              </a:rPr>
              <a:t>组成的串，不含空串。</a:t>
            </a:r>
            <a:endParaRPr lang="zh-CN" altLang="en-US" sz="24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lIns="91440" tIns="45720" rIns="91440" bIns="45720" anchor="b" anchorCtr="0"/>
          <a:p>
            <a:r>
              <a:rPr lang="zh-CN" altLang="zh-CN" dirty="0"/>
              <a:t>练习</a:t>
            </a:r>
            <a:r>
              <a:rPr lang="en-US" altLang="zh-CN" dirty="0"/>
              <a:t>3</a:t>
            </a:r>
            <a:endParaRPr lang="zh-CN" altLang="en-US" dirty="0"/>
          </a:p>
        </p:txBody>
      </p:sp>
      <p:sp>
        <p:nvSpPr>
          <p:cNvPr id="13315" name="内容占位符 2"/>
          <p:cNvSpPr>
            <a:spLocks noGrp="1"/>
          </p:cNvSpPr>
          <p:nvPr>
            <p:ph idx="1"/>
          </p:nvPr>
        </p:nvSpPr>
        <p:spPr>
          <a:xfrm>
            <a:off x="236538" y="1268413"/>
            <a:ext cx="8699500" cy="5589587"/>
          </a:xfrm>
        </p:spPr>
        <p:txBody>
          <a:bodyPr vert="horz" wrap="square" lIns="91440" tIns="45720" rIns="91440" bIns="45720" anchor="t" anchorCtr="0"/>
          <a:p>
            <a:r>
              <a:rPr lang="zh-CN" altLang="zh-CN" sz="2400" b="0" dirty="0"/>
              <a:t>语言</a:t>
            </a:r>
            <a:r>
              <a:rPr lang="en-US" altLang="zh-CN" sz="2400" b="0" dirty="0"/>
              <a:t>L</a:t>
            </a:r>
            <a:r>
              <a:rPr lang="zh-CN" altLang="zh-CN" sz="2400" b="0" dirty="0"/>
              <a:t>中的每个串由零个或多个</a:t>
            </a:r>
            <a:r>
              <a:rPr lang="en-US" altLang="zh-CN" sz="2400" b="0" dirty="0"/>
              <a:t>0, </a:t>
            </a:r>
            <a:r>
              <a:rPr lang="zh-CN" altLang="zh-CN" sz="2400" b="0" dirty="0"/>
              <a:t>紧跟一个或多个</a:t>
            </a:r>
            <a:r>
              <a:rPr lang="en-US" altLang="zh-CN" sz="2400" b="0" dirty="0"/>
              <a:t>1, </a:t>
            </a:r>
            <a:r>
              <a:rPr lang="zh-CN" altLang="zh-CN" sz="2400" b="0" dirty="0"/>
              <a:t>然后再紧跟两个或多个</a:t>
            </a:r>
            <a:r>
              <a:rPr lang="en-US" altLang="zh-CN" sz="2400" b="0" dirty="0"/>
              <a:t>2</a:t>
            </a:r>
            <a:r>
              <a:rPr lang="zh-CN" altLang="zh-CN" sz="2400" b="0" dirty="0"/>
              <a:t>构成。试定义该语言的一个上下文无关文法。</a:t>
            </a:r>
            <a:endParaRPr lang="zh-CN" altLang="zh-CN" sz="2400" b="0" dirty="0"/>
          </a:p>
          <a:p>
            <a:endParaRPr lang="zh-CN" altLang="en-US" dirty="0"/>
          </a:p>
        </p:txBody>
      </p:sp>
      <p:sp>
        <p:nvSpPr>
          <p:cNvPr id="13316"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3317"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3318"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7" name="内容占位符 2"/>
          <p:cNvSpPr txBox="1">
            <a:spLocks noRot="1" noChangeAspect="1" noMove="1" noResize="1" noEditPoints="1" noAdjustHandles="1" noChangeArrowheads="1" noChangeShapeType="1" noTextEdit="1"/>
          </p:cNvSpPr>
          <p:nvPr/>
        </p:nvSpPr>
        <p:spPr bwMode="auto">
          <a:xfrm>
            <a:off x="250491" y="2263279"/>
            <a:ext cx="8752543" cy="4478089"/>
          </a:xfrm>
          <a:prstGeom prst="rect">
            <a:avLst/>
          </a:prstGeom>
          <a:blipFill rotWithShape="0">
            <a:blip r:embed="rId1"/>
            <a:stretch>
              <a:fillRect l="-3" t="-3" b="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eaLnBrk="1" hangingPunct="1">
              <a:buClrTx/>
              <a:buSzTx/>
              <a:buFontTx/>
              <a:buNone/>
              <a:defRPr/>
            </a:pPr>
            <a:r>
              <a:rPr kumimoji="0" lang="zh-CN" altLang="en-US" kern="1200" cap="none" spc="0" normalizeH="0" baseline="0" noProof="1">
                <a:noFill/>
                <a:latin typeface="Times New Roman" panose="02020603050405020304" pitchFamily="18" charset="0"/>
                <a:ea typeface="宋体" panose="02010600030101010101" pitchFamily="2" charset="-122"/>
                <a:cs typeface="+mn-cs"/>
              </a:rPr>
              <a:t> </a:t>
            </a:r>
            <a:endParaRPr kumimoji="0" lang="zh-CN" altLang="en-US" kern="1200" cap="none" spc="0" normalizeH="0" baseline="0" noProof="1">
              <a:noFill/>
              <a:latin typeface="Times New Roman" panose="02020603050405020304" pitchFamily="18"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char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p:txBody>
          <a:bodyPr vert="horz" wrap="square" lIns="91440" tIns="45720" rIns="91440" bIns="45720" anchor="b" anchorCtr="0"/>
          <a:p>
            <a:r>
              <a:rPr lang="zh-CN" altLang="zh-CN" dirty="0"/>
              <a:t>练习</a:t>
            </a:r>
            <a:r>
              <a:rPr lang="en-US" altLang="zh-CN" dirty="0"/>
              <a:t>4</a:t>
            </a:r>
            <a:endParaRPr lang="zh-CN" altLang="en-US" dirty="0"/>
          </a:p>
        </p:txBody>
      </p:sp>
      <p:sp>
        <p:nvSpPr>
          <p:cNvPr id="14339" name="内容占位符 2"/>
          <p:cNvSpPr>
            <a:spLocks noGrp="1"/>
          </p:cNvSpPr>
          <p:nvPr>
            <p:ph idx="1"/>
          </p:nvPr>
        </p:nvSpPr>
        <p:spPr>
          <a:xfrm>
            <a:off x="466725" y="1244600"/>
            <a:ext cx="8534400" cy="1377950"/>
          </a:xfrm>
        </p:spPr>
        <p:txBody>
          <a:bodyPr vert="horz" wrap="square" lIns="91440" tIns="45720" rIns="91440" bIns="45720" anchor="t" anchorCtr="0"/>
          <a:p>
            <a:r>
              <a:rPr lang="zh-CN" altLang="zh-CN" sz="2400" dirty="0"/>
              <a:t>给出</a:t>
            </a:r>
            <a:r>
              <a:rPr lang="en-US" altLang="zh-CN" sz="2400" dirty="0"/>
              <a:t>T={a,b} </a:t>
            </a:r>
            <a:r>
              <a:rPr lang="zh-CN" altLang="zh-CN" sz="2400" dirty="0"/>
              <a:t>上能满足下列条件的语言的文法：</a:t>
            </a:r>
            <a:endParaRPr lang="zh-CN" altLang="zh-CN" sz="2400" dirty="0"/>
          </a:p>
          <a:p>
            <a:pPr lvl="1"/>
            <a:r>
              <a:rPr lang="zh-CN" altLang="zh-CN" sz="2400" dirty="0"/>
              <a:t>至少有</a:t>
            </a:r>
            <a:r>
              <a:rPr lang="en-US" altLang="zh-CN" sz="2400" dirty="0"/>
              <a:t>3</a:t>
            </a:r>
            <a:r>
              <a:rPr lang="zh-CN" altLang="zh-CN" sz="2400" dirty="0"/>
              <a:t>个</a:t>
            </a:r>
            <a:r>
              <a:rPr lang="en-US" altLang="zh-CN" sz="2400" dirty="0"/>
              <a:t>a</a:t>
            </a:r>
            <a:r>
              <a:rPr lang="zh-CN" altLang="zh-CN" sz="2400" dirty="0"/>
              <a:t>的所有符号串</a:t>
            </a:r>
            <a:endParaRPr lang="zh-CN" altLang="zh-CN" sz="2400" dirty="0"/>
          </a:p>
          <a:p>
            <a:pPr lvl="1"/>
            <a:r>
              <a:rPr lang="en-US" altLang="zh-CN" sz="2400" dirty="0"/>
              <a:t>a</a:t>
            </a:r>
            <a:r>
              <a:rPr lang="zh-CN" altLang="zh-CN" sz="2400" dirty="0"/>
              <a:t>的个数不多于</a:t>
            </a:r>
            <a:r>
              <a:rPr lang="en-US" altLang="zh-CN" sz="2400" dirty="0"/>
              <a:t>3</a:t>
            </a:r>
            <a:r>
              <a:rPr lang="zh-CN" altLang="zh-CN" sz="2400" dirty="0"/>
              <a:t>的所有符号串</a:t>
            </a:r>
            <a:endParaRPr lang="zh-CN" altLang="en-US" dirty="0"/>
          </a:p>
        </p:txBody>
      </p:sp>
      <p:sp>
        <p:nvSpPr>
          <p:cNvPr id="14340" name="灯片编号占位符 3"/>
          <p:cNvSpPr txBox="1">
            <a:spLocks noGrp="1"/>
          </p:cNvSpPr>
          <p:nvPr>
            <p:ph type="sldNum" sz="quarter" idx="10"/>
          </p:nvPr>
        </p:nvSpPr>
        <p:spPr/>
        <p:txBody>
          <a:bodyPr anchor="b" anchorCtr="0"/>
          <a:p>
            <a:pPr marL="0" indent="0" algn="r" eaLnBrk="1" hangingPunct="1">
              <a:spcBef>
                <a:spcPct val="0"/>
              </a:spcBef>
              <a:buClrTx/>
              <a:buSzTx/>
              <a:buFontTx/>
              <a:buNone/>
            </a:pPr>
            <a:fld id="{9A0DB2DC-4C9A-4742-B13C-FB6460FD3503}" type="slidenum">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4341" name="日期占位符 4"/>
          <p:cNvSpPr txBox="1">
            <a:spLocks noGrp="1"/>
          </p:cNvSpPr>
          <p:nvPr>
            <p:ph type="dt" sz="half" idx="11"/>
          </p:nvPr>
        </p:nvSpPr>
        <p:spPr/>
        <p:txBody>
          <a:bodyPr anchor="b" anchorCtr="0"/>
          <a:p>
            <a:pPr marL="0" indent="0" eaLnBrk="1" hangingPunct="1">
              <a:spcBef>
                <a:spcPct val="0"/>
              </a:spcBef>
              <a:buClrTx/>
              <a:buSzTx/>
              <a:buFontTx/>
              <a:buNone/>
            </a:pPr>
            <a:fld id="{BB962C8B-B14F-4D97-AF65-F5344CB8AC3E}" type="datetime1">
              <a:rPr lang="en-US" altLang="en-US" sz="1200" i="1" dirty="0">
                <a:solidFill>
                  <a:srgbClr val="009999"/>
                </a:solidFill>
                <a:latin typeface="Arial Narrow" panose="020B0606020202030204" pitchFamily="34" charset="0"/>
                <a:ea typeface="宋体" panose="02010600030101010101" pitchFamily="2" charset="-122"/>
              </a:rPr>
            </a:fld>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14342" name="页脚占位符 5"/>
          <p:cNvSpPr txBox="1">
            <a:spLocks noGrp="1"/>
          </p:cNvSpPr>
          <p:nvPr>
            <p:ph type="ftr" sz="quarter" idx="12"/>
          </p:nvPr>
        </p:nvSpPr>
        <p:spPr/>
        <p:txBody>
          <a:bodyPr anchor="b" anchorCtr="0"/>
          <a:p>
            <a:pPr marL="0" indent="0" algn="ctr" eaLnBrk="1" hangingPunct="1">
              <a:lnSpc>
                <a:spcPct val="110000"/>
              </a:lnSpc>
              <a:spcBef>
                <a:spcPct val="0"/>
              </a:spcBef>
              <a:buClrTx/>
              <a:buSzTx/>
              <a:buFontTx/>
              <a:buNone/>
            </a:pPr>
            <a:r>
              <a:rPr lang="en-US" altLang="zh-CN" sz="1200" i="1" dirty="0">
                <a:solidFill>
                  <a:srgbClr val="009999"/>
                </a:solidFill>
                <a:latin typeface="Arial Narrow" panose="020B0606020202030204" pitchFamily="34" charset="0"/>
                <a:ea typeface="宋体" panose="02010600030101010101" pitchFamily="2" charset="-122"/>
              </a:rPr>
              <a:t>School of Computer Science, BUPT</a:t>
            </a:r>
            <a:endParaRPr lang="en-US" altLang="en-US" sz="1200" i="1" dirty="0">
              <a:solidFill>
                <a:srgbClr val="009999"/>
              </a:solidFill>
              <a:latin typeface="Arial Narrow" panose="020B0606020202030204" pitchFamily="34" charset="0"/>
              <a:ea typeface="宋体" panose="02010600030101010101" pitchFamily="2" charset="-122"/>
            </a:endParaRPr>
          </a:p>
        </p:txBody>
      </p:sp>
      <p:sp>
        <p:nvSpPr>
          <p:cNvPr id="7" name="内容占位符 2"/>
          <p:cNvSpPr txBox="1">
            <a:spLocks noRot="1" noChangeAspect="1" noMove="1" noResize="1" noEditPoints="1" noAdjustHandles="1" noChangeArrowheads="1" noChangeShapeType="1" noTextEdit="1"/>
          </p:cNvSpPr>
          <p:nvPr/>
        </p:nvSpPr>
        <p:spPr bwMode="auto">
          <a:xfrm>
            <a:off x="-92398" y="2585830"/>
            <a:ext cx="8906360" cy="4272170"/>
          </a:xfrm>
          <a:prstGeom prst="rect">
            <a:avLst/>
          </a:prstGeom>
          <a:blipFill rotWithShape="0">
            <a:blip r:embed="rId1"/>
            <a:stretch>
              <a:fillRect l="-4" t="-3" r="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R="0" defTabSz="914400" eaLnBrk="1" hangingPunct="1">
              <a:buClrTx/>
              <a:buSzTx/>
              <a:buFontTx/>
              <a:buNone/>
              <a:defRPr/>
            </a:pPr>
            <a:r>
              <a:rPr kumimoji="0" lang="zh-CN" altLang="en-US" kern="1200" cap="none" spc="0" normalizeH="0" baseline="0" noProof="1">
                <a:noFill/>
                <a:latin typeface="Times New Roman" panose="02020603050405020304" pitchFamily="18" charset="0"/>
                <a:ea typeface="宋体" panose="02010600030101010101" pitchFamily="2" charset="-122"/>
                <a:cs typeface="+mn-cs"/>
              </a:rPr>
              <a:t> </a:t>
            </a:r>
            <a:endParaRPr kumimoji="0" lang="zh-CN" altLang="en-US" kern="1200" cap="none" spc="0" normalizeH="0" baseline="0" noProof="1">
              <a:noFill/>
              <a:latin typeface="Times New Roman" panose="02020603050405020304" pitchFamily="18" charset="0"/>
              <a:ea typeface="宋体" panose="02010600030101010101" pitchFamily="2" charset="-122"/>
              <a:cs typeface="+mn-cs"/>
            </a:endParaRPr>
          </a:p>
        </p:txBody>
      </p:sp>
      <p:grpSp>
        <p:nvGrpSpPr>
          <p:cNvPr id="8" name="组合 7"/>
          <p:cNvGrpSpPr/>
          <p:nvPr/>
        </p:nvGrpSpPr>
        <p:grpSpPr>
          <a:xfrm>
            <a:off x="5693410" y="2805430"/>
            <a:ext cx="3493385" cy="1228725"/>
            <a:chOff x="5877030" y="2564904"/>
            <a:chExt cx="3563694" cy="1229180"/>
          </a:xfrm>
        </p:grpSpPr>
        <p:grpSp>
          <p:nvGrpSpPr>
            <p:cNvPr id="14345" name="组合 5"/>
            <p:cNvGrpSpPr/>
            <p:nvPr/>
          </p:nvGrpSpPr>
          <p:grpSpPr>
            <a:xfrm>
              <a:off x="5877030" y="2564904"/>
              <a:ext cx="3563694" cy="1229180"/>
              <a:chOff x="5277337" y="2248637"/>
              <a:chExt cx="3563694" cy="1229180"/>
            </a:xfrm>
          </p:grpSpPr>
          <p:sp>
            <p:nvSpPr>
              <p:cNvPr id="14350" name="矩形 32"/>
              <p:cNvSpPr/>
              <p:nvPr/>
            </p:nvSpPr>
            <p:spPr>
              <a:xfrm>
                <a:off x="6378007" y="2248637"/>
                <a:ext cx="37221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sp>
            <p:nvSpPr>
              <p:cNvPr id="14351" name="矩形 33"/>
              <p:cNvSpPr/>
              <p:nvPr/>
            </p:nvSpPr>
            <p:spPr>
              <a:xfrm>
                <a:off x="7204402" y="2248637"/>
                <a:ext cx="309975"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grpSp>
            <p:nvGrpSpPr>
              <p:cNvPr id="14352" name="组合 4"/>
              <p:cNvGrpSpPr/>
              <p:nvPr/>
            </p:nvGrpSpPr>
            <p:grpSpPr>
              <a:xfrm>
                <a:off x="5277337" y="2262396"/>
                <a:ext cx="3563694" cy="1215421"/>
                <a:chOff x="5277337" y="2262396"/>
                <a:chExt cx="3563694" cy="1215421"/>
              </a:xfrm>
            </p:grpSpPr>
            <p:sp>
              <p:nvSpPr>
                <p:cNvPr id="14353" name="椭圆 25"/>
                <p:cNvSpPr/>
                <p:nvPr/>
              </p:nvSpPr>
              <p:spPr>
                <a:xfrm>
                  <a:off x="8012136" y="3020142"/>
                  <a:ext cx="496248" cy="457675"/>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14354" name="Rectangle 20"/>
                <p:cNvSpPr/>
                <p:nvPr/>
              </p:nvSpPr>
              <p:spPr>
                <a:xfrm>
                  <a:off x="7650944" y="2780928"/>
                  <a:ext cx="30543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eaLnBrk="1" hangingPunct="1">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a:t>
                  </a:r>
                  <a:endParaRPr lang="zh-CN" altLang="en-US" sz="2400" i="1"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p:txBody>
            </p:sp>
            <p:sp>
              <p:nvSpPr>
                <p:cNvPr id="14355" name="椭圆 15"/>
                <p:cNvSpPr/>
                <p:nvPr/>
              </p:nvSpPr>
              <p:spPr>
                <a:xfrm>
                  <a:off x="5678825" y="3091814"/>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14356" name="椭圆 16"/>
                <p:cNvSpPr/>
                <p:nvPr/>
              </p:nvSpPr>
              <p:spPr>
                <a:xfrm>
                  <a:off x="6455633" y="3091814"/>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14357" name="直接箭头连接符 17"/>
                <p:cNvCxnSpPr>
                  <a:stCxn id="14355" idx="6"/>
                  <a:endCxn id="14356" idx="2"/>
                </p:cNvCxnSpPr>
                <p:nvPr/>
              </p:nvCxnSpPr>
              <p:spPr>
                <a:xfrm>
                  <a:off x="6054145" y="3271834"/>
                  <a:ext cx="401488" cy="0"/>
                </a:xfrm>
                <a:prstGeom prst="straightConnector1">
                  <a:avLst/>
                </a:prstGeom>
                <a:ln w="19050" cap="flat" cmpd="sng">
                  <a:solidFill>
                    <a:srgbClr val="800080"/>
                  </a:solidFill>
                  <a:prstDash val="solid"/>
                  <a:headEnd type="none" w="med" len="med"/>
                  <a:tailEnd type="triangle" w="med" len="med"/>
                </a:ln>
              </p:spPr>
            </p:cxnSp>
            <p:cxnSp>
              <p:nvCxnSpPr>
                <p:cNvPr id="14358" name="直接箭头连接符 18"/>
                <p:cNvCxnSpPr>
                  <a:stCxn id="14355" idx="6"/>
                  <a:endCxn id="14356" idx="2"/>
                </p:cNvCxnSpPr>
                <p:nvPr/>
              </p:nvCxnSpPr>
              <p:spPr>
                <a:xfrm>
                  <a:off x="6830953" y="3271834"/>
                  <a:ext cx="401488" cy="0"/>
                </a:xfrm>
                <a:prstGeom prst="straightConnector1">
                  <a:avLst/>
                </a:prstGeom>
                <a:ln w="19050" cap="flat" cmpd="sng">
                  <a:solidFill>
                    <a:srgbClr val="800080"/>
                  </a:solidFill>
                  <a:prstDash val="solid"/>
                  <a:headEnd type="none" w="med" len="med"/>
                  <a:tailEnd type="triangle" w="med" len="med"/>
                </a:ln>
              </p:spPr>
            </p:cxnSp>
            <p:cxnSp>
              <p:nvCxnSpPr>
                <p:cNvPr id="14359" name="直接箭头连接符 19"/>
                <p:cNvCxnSpPr>
                  <a:stCxn id="14355" idx="6"/>
                  <a:endCxn id="14356" idx="2"/>
                </p:cNvCxnSpPr>
                <p:nvPr/>
              </p:nvCxnSpPr>
              <p:spPr>
                <a:xfrm>
                  <a:off x="5277337" y="3271834"/>
                  <a:ext cx="401488" cy="0"/>
                </a:xfrm>
                <a:prstGeom prst="straightConnector1">
                  <a:avLst/>
                </a:prstGeom>
                <a:ln w="19050" cap="flat" cmpd="sng">
                  <a:solidFill>
                    <a:srgbClr val="800080"/>
                  </a:solidFill>
                  <a:prstDash val="solid"/>
                  <a:headEnd type="none" w="med" len="med"/>
                  <a:tailEnd type="triangle" w="med" len="med"/>
                </a:ln>
              </p:spPr>
            </p:cxnSp>
            <p:sp>
              <p:nvSpPr>
                <p:cNvPr id="14360" name="矩形 20"/>
                <p:cNvSpPr/>
                <p:nvPr/>
              </p:nvSpPr>
              <p:spPr>
                <a:xfrm>
                  <a:off x="6826805" y="2825043"/>
                  <a:ext cx="356188"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a:t>
                  </a:r>
                  <a:endParaRPr lang="zh-CN" altLang="en-US" sz="2400" dirty="0">
                    <a:solidFill>
                      <a:srgbClr val="009999"/>
                    </a:solidFill>
                    <a:ea typeface="宋体" panose="02010600030101010101" pitchFamily="2" charset="-122"/>
                  </a:endParaRPr>
                </a:p>
              </p:txBody>
            </p:sp>
            <p:sp>
              <p:nvSpPr>
                <p:cNvPr id="14361" name="椭圆 22"/>
                <p:cNvSpPr/>
                <p:nvPr/>
              </p:nvSpPr>
              <p:spPr>
                <a:xfrm>
                  <a:off x="7232441" y="3068960"/>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cxnSp>
              <p:nvCxnSpPr>
                <p:cNvPr id="14362" name="直接箭头连接符 23"/>
                <p:cNvCxnSpPr>
                  <a:stCxn id="14355" idx="6"/>
                  <a:endCxn id="14356" idx="2"/>
                </p:cNvCxnSpPr>
                <p:nvPr/>
              </p:nvCxnSpPr>
              <p:spPr>
                <a:xfrm>
                  <a:off x="7607761" y="3293207"/>
                  <a:ext cx="401488" cy="0"/>
                </a:xfrm>
                <a:prstGeom prst="straightConnector1">
                  <a:avLst/>
                </a:prstGeom>
                <a:ln w="19050" cap="flat" cmpd="sng">
                  <a:solidFill>
                    <a:srgbClr val="800080"/>
                  </a:solidFill>
                  <a:prstDash val="solid"/>
                  <a:headEnd type="none" w="med" len="med"/>
                  <a:tailEnd type="triangle" w="med" len="med"/>
                </a:ln>
              </p:spPr>
            </p:cxnSp>
            <p:sp>
              <p:nvSpPr>
                <p:cNvPr id="14363" name="椭圆 24"/>
                <p:cNvSpPr/>
                <p:nvPr/>
              </p:nvSpPr>
              <p:spPr>
                <a:xfrm>
                  <a:off x="8065009" y="3068149"/>
                  <a:ext cx="375320" cy="360040"/>
                </a:xfrm>
                <a:prstGeom prst="ellipse">
                  <a:avLst/>
                </a:prstGeom>
                <a:solidFill>
                  <a:schemeClr val="bg1"/>
                </a:solidFill>
                <a:ln w="19050"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lgn="r">
                    <a:buNone/>
                  </a:pPr>
                  <a:endParaRPr lang="zh-CN" altLang="en-US" sz="1800" dirty="0">
                    <a:solidFill>
                      <a:srgbClr val="009999"/>
                    </a:solidFill>
                    <a:ea typeface="宋体" panose="02010600030101010101" pitchFamily="2" charset="-122"/>
                  </a:endParaRPr>
                </a:p>
              </p:txBody>
            </p:sp>
            <p:sp>
              <p:nvSpPr>
                <p:cNvPr id="14364" name="弧形 3"/>
                <p:cNvSpPr/>
                <p:nvPr/>
              </p:nvSpPr>
              <p:spPr>
                <a:xfrm>
                  <a:off x="6402564" y="2679307"/>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14365" name="弧形 28"/>
                <p:cNvSpPr/>
                <p:nvPr/>
              </p:nvSpPr>
              <p:spPr>
                <a:xfrm>
                  <a:off x="5642276" y="2686135"/>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14366" name="弧形 29"/>
                <p:cNvSpPr/>
                <p:nvPr/>
              </p:nvSpPr>
              <p:spPr>
                <a:xfrm>
                  <a:off x="7209161" y="2659862"/>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14367" name="弧形 30"/>
                <p:cNvSpPr/>
                <p:nvPr/>
              </p:nvSpPr>
              <p:spPr>
                <a:xfrm>
                  <a:off x="7997400" y="2600876"/>
                  <a:ext cx="375320" cy="461661"/>
                </a:xfrm>
                <a:custGeom>
                  <a:avLst/>
                  <a:gdLst/>
                  <a:ahLst/>
                  <a:cxnLst>
                    <a:cxn ang="0">
                      <a:pos x="114382" y="443335"/>
                    </a:cxn>
                    <a:cxn ang="0">
                      <a:pos x="-1" y="230830"/>
                    </a:cxn>
                    <a:cxn ang="0">
                      <a:pos x="187659" y="0"/>
                    </a:cxn>
                    <a:cxn ang="0">
                      <a:pos x="375319" y="230830"/>
                    </a:cxn>
                    <a:cxn ang="0">
                      <a:pos x="295225" y="420000"/>
                    </a:cxn>
                    <a:cxn ang="0">
                      <a:pos x="187660" y="230830"/>
                    </a:cxn>
                    <a:cxn ang="0">
                      <a:pos x="114382" y="443335"/>
                    </a:cxn>
                    <a:cxn ang="0">
                      <a:pos x="-1" y="230830"/>
                    </a:cxn>
                    <a:cxn ang="0">
                      <a:pos x="187659" y="0"/>
                    </a:cxn>
                    <a:cxn ang="0">
                      <a:pos x="375319" y="230830"/>
                    </a:cxn>
                    <a:cxn ang="0">
                      <a:pos x="295225" y="420000"/>
                    </a:cxn>
                  </a:cxnLst>
                  <a:pathLst>
                    <a:path w="375320" h="461661" stroke="0">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lnTo>
                        <a:pt x="187660" y="230830"/>
                      </a:lnTo>
                      <a:lnTo>
                        <a:pt x="114382" y="443335"/>
                      </a:lnTo>
                      <a:close/>
                    </a:path>
                    <a:path w="375320" h="461661" fill="none">
                      <a:moveTo>
                        <a:pt x="114382" y="443335"/>
                      </a:moveTo>
                      <a:cubicBezTo>
                        <a:pt x="47121" y="408238"/>
                        <a:pt x="-1" y="326303"/>
                        <a:pt x="-1" y="230830"/>
                      </a:cubicBezTo>
                      <a:cubicBezTo>
                        <a:pt x="-1" y="103346"/>
                        <a:pt x="84017" y="0"/>
                        <a:pt x="187659" y="0"/>
                      </a:cubicBezTo>
                      <a:cubicBezTo>
                        <a:pt x="291301" y="0"/>
                        <a:pt x="375319" y="103346"/>
                        <a:pt x="375319" y="230830"/>
                      </a:cubicBezTo>
                      <a:cubicBezTo>
                        <a:pt x="375319" y="309095"/>
                        <a:pt x="343653" y="378262"/>
                        <a:pt x="295225" y="420000"/>
                      </a:cubicBezTo>
                    </a:path>
                  </a:pathLst>
                </a:custGeom>
                <a:solidFill>
                  <a:srgbClr val="FFFFFF">
                    <a:alpha val="100000"/>
                  </a:srgbClr>
                </a:solidFill>
                <a:ln w="19050" cap="flat" cmpd="sng">
                  <a:solidFill>
                    <a:srgbClr val="990099">
                      <a:alpha val="100000"/>
                    </a:srgbClr>
                  </a:solidFill>
                  <a:prstDash val="solid"/>
                  <a:round/>
                  <a:headEnd type="none" w="med" len="med"/>
                  <a:tailEnd type="triangle" w="med" len="med"/>
                </a:ln>
              </p:spPr>
              <p:txBody>
                <a:bodyPr/>
                <a:p>
                  <a:endParaRPr lang="zh-CN" altLang="en-US"/>
                </a:p>
              </p:txBody>
            </p:sp>
            <p:sp>
              <p:nvSpPr>
                <p:cNvPr id="14368" name="矩形 31"/>
                <p:cNvSpPr/>
                <p:nvPr/>
              </p:nvSpPr>
              <p:spPr>
                <a:xfrm>
                  <a:off x="5651753" y="2262396"/>
                  <a:ext cx="376360" cy="4605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b</a:t>
                  </a:r>
                  <a:endParaRPr lang="zh-CN" altLang="en-US" sz="2400" dirty="0">
                    <a:solidFill>
                      <a:srgbClr val="009999"/>
                    </a:solidFill>
                    <a:ea typeface="宋体" panose="02010600030101010101" pitchFamily="2" charset="-122"/>
                  </a:endParaRPr>
                </a:p>
              </p:txBody>
            </p:sp>
            <p:sp>
              <p:nvSpPr>
                <p:cNvPr id="14369" name="矩形 34"/>
                <p:cNvSpPr/>
                <p:nvPr/>
              </p:nvSpPr>
              <p:spPr>
                <a:xfrm>
                  <a:off x="8205559" y="2262396"/>
                  <a:ext cx="635472" cy="4605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a,b</a:t>
                  </a:r>
                  <a:endParaRPr lang="zh-CN" altLang="en-US" sz="2400" dirty="0">
                    <a:solidFill>
                      <a:srgbClr val="009999"/>
                    </a:solidFill>
                    <a:ea typeface="宋体" panose="02010600030101010101" pitchFamily="2" charset="-122"/>
                  </a:endParaRPr>
                </a:p>
              </p:txBody>
            </p:sp>
            <p:sp>
              <p:nvSpPr>
                <p:cNvPr id="14370" name="矩形 35"/>
                <p:cNvSpPr/>
                <p:nvPr/>
              </p:nvSpPr>
              <p:spPr>
                <a:xfrm>
                  <a:off x="6031291" y="2823319"/>
                  <a:ext cx="316226"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a</a:t>
                  </a:r>
                  <a:endParaRPr lang="zh-CN" altLang="en-US" sz="2400" dirty="0">
                    <a:solidFill>
                      <a:srgbClr val="009999"/>
                    </a:solidFill>
                    <a:ea typeface="宋体" panose="02010600030101010101" pitchFamily="2" charset="-122"/>
                  </a:endParaRPr>
                </a:p>
              </p:txBody>
            </p:sp>
          </p:grpSp>
        </p:grpSp>
        <p:sp>
          <p:nvSpPr>
            <p:cNvPr id="14346" name="矩形 40"/>
            <p:cNvSpPr/>
            <p:nvPr/>
          </p:nvSpPr>
          <p:spPr>
            <a:xfrm>
              <a:off x="7004517" y="3298398"/>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1</a:t>
              </a:r>
              <a:endParaRPr lang="zh-CN" altLang="en-US" sz="2400" baseline="-25000" dirty="0">
                <a:solidFill>
                  <a:srgbClr val="009999"/>
                </a:solidFill>
                <a:ea typeface="宋体" panose="02010600030101010101" pitchFamily="2" charset="-122"/>
              </a:endParaRPr>
            </a:p>
          </p:txBody>
        </p:sp>
        <p:sp>
          <p:nvSpPr>
            <p:cNvPr id="14347" name="矩形 45"/>
            <p:cNvSpPr/>
            <p:nvPr/>
          </p:nvSpPr>
          <p:spPr>
            <a:xfrm>
              <a:off x="6207460" y="3316666"/>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0</a:t>
              </a:r>
              <a:endParaRPr lang="zh-CN" altLang="en-US" sz="2400" baseline="-25000" dirty="0">
                <a:solidFill>
                  <a:srgbClr val="009999"/>
                </a:solidFill>
                <a:ea typeface="宋体" panose="02010600030101010101" pitchFamily="2" charset="-122"/>
              </a:endParaRPr>
            </a:p>
          </p:txBody>
        </p:sp>
        <p:sp>
          <p:nvSpPr>
            <p:cNvPr id="14348" name="矩形 46"/>
            <p:cNvSpPr/>
            <p:nvPr/>
          </p:nvSpPr>
          <p:spPr>
            <a:xfrm>
              <a:off x="8593088" y="3291004"/>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3</a:t>
              </a:r>
              <a:endParaRPr lang="zh-CN" altLang="en-US" sz="2400" baseline="-25000" dirty="0">
                <a:solidFill>
                  <a:srgbClr val="009999"/>
                </a:solidFill>
                <a:ea typeface="宋体" panose="02010600030101010101" pitchFamily="2" charset="-122"/>
              </a:endParaRPr>
            </a:p>
          </p:txBody>
        </p:sp>
        <p:sp>
          <p:nvSpPr>
            <p:cNvPr id="14349" name="矩形 47"/>
            <p:cNvSpPr/>
            <p:nvPr/>
          </p:nvSpPr>
          <p:spPr>
            <a:xfrm>
              <a:off x="7772047" y="3283948"/>
              <a:ext cx="53373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a:solidFill>
                    <a:schemeClr val="tx1"/>
                  </a:solidFill>
                  <a:latin typeface="+mn-lt"/>
                  <a:ea typeface="+mn-ea"/>
                </a:defRPr>
              </a:lvl5pPr>
            </a:lstStyle>
            <a:p>
              <a:pPr marL="0" lvl="0" indent="0">
                <a:spcBef>
                  <a:spcPct val="0"/>
                </a:spcBef>
                <a:buClrTx/>
                <a:buSzTx/>
                <a:buFontTx/>
                <a:buNone/>
              </a:pP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a:solidFill>
                    <a:srgbClr val="800080"/>
                  </a:solidFill>
                  <a:latin typeface="Arial" panose="020B0604020202020204" pitchFamily="34" charset="0"/>
                  <a:ea typeface="华文行楷" panose="02010800040101010101" pitchFamily="2" charset="-122"/>
                  <a:sym typeface="Symbol" panose="05050102010706020507" pitchFamily="18" charset="2"/>
                </a:rPr>
                <a:t>2</a:t>
              </a:r>
              <a:endParaRPr lang="zh-CN" altLang="en-US" sz="2400" baseline="-25000" dirty="0">
                <a:solidFill>
                  <a:srgbClr val="009999"/>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db20ef31-d68d-464b-93ca-042651df0857"/>
  <p:tag name="COMMONDATA" val="eyJoZGlkIjoiYjZhMmY1NGQwZjE0MWY4MTkzZjM4YzBiNDA1ZmM3ZDEifQ=="/>
</p:tagLst>
</file>

<file path=ppt/theme/theme1.xml><?xml version="1.0" encoding="utf-8"?>
<a:theme xmlns:a="http://schemas.openxmlformats.org/drawingml/2006/main" name="自动机">
  <a:themeElements>
    <a:clrScheme name="自动机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动机">
      <a:majorFont>
        <a:latin typeface="Copperplate Gothic Light"/>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kumimoji="1" lang="en-US" sz="1800" b="0" i="0" u="none" strike="noStrike" cap="none" normalizeH="0" baseline="0" smtClean="0">
            <a:ln>
              <a:noFill/>
            </a:ln>
            <a:solidFill>
              <a:srgbClr val="009999"/>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kumimoji="1" lang="en-US" sz="1800" b="0" i="0" u="none" strike="noStrike" cap="none" normalizeH="0" baseline="0" smtClean="0">
            <a:ln>
              <a:noFill/>
            </a:ln>
            <a:solidFill>
              <a:srgbClr val="009999"/>
            </a:solidFill>
            <a:effectLst/>
            <a:latin typeface="Times New Roman" panose="02020603050405020304" pitchFamily="18" charset="0"/>
            <a:ea typeface="宋体" panose="02010600030101010101" pitchFamily="2" charset="-122"/>
          </a:defRPr>
        </a:defPPr>
      </a:lstStyle>
    </a:lnDef>
  </a:objectDefaults>
  <a:extraClrSchemeLst>
    <a:extraClrScheme>
      <a:clrScheme name="自动机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自动机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自动机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自动机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自动机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自动机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自动机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Settings\wang bai\Application Data\Microsoft\Templates\自动机.pot</Template>
  <TotalTime>0</TotalTime>
  <Words>4677</Words>
  <Application>WPS 演示</Application>
  <PresentationFormat>全屏显示(4:3)</PresentationFormat>
  <Paragraphs>516</Paragraphs>
  <Slides>28</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28</vt:i4>
      </vt:variant>
    </vt:vector>
  </HeadingPairs>
  <TitlesOfParts>
    <vt:vector size="46" baseType="lpstr">
      <vt:lpstr>Arial</vt:lpstr>
      <vt:lpstr>宋体</vt:lpstr>
      <vt:lpstr>Wingdings</vt:lpstr>
      <vt:lpstr>Times New Roman</vt:lpstr>
      <vt:lpstr>Arial Narrow</vt:lpstr>
      <vt:lpstr>Tahoma</vt:lpstr>
      <vt:lpstr>Copperplate Gothic Light</vt:lpstr>
      <vt:lpstr>Symbol</vt:lpstr>
      <vt:lpstr>华文行楷</vt:lpstr>
      <vt:lpstr>Symbol</vt:lpstr>
      <vt:lpstr>楷体_GB2312</vt:lpstr>
      <vt:lpstr>新宋体</vt:lpstr>
      <vt:lpstr>微软雅黑</vt:lpstr>
      <vt:lpstr>Arial Unicode MS</vt:lpstr>
      <vt:lpstr>Euclid Math One</vt:lpstr>
      <vt:lpstr>仿宋</vt:lpstr>
      <vt:lpstr>楷体_GB2312</vt:lpstr>
      <vt:lpstr>自动机</vt:lpstr>
      <vt:lpstr>复习课</vt:lpstr>
      <vt:lpstr> 第二章  语言及文法</vt:lpstr>
      <vt:lpstr>文法的分类</vt:lpstr>
      <vt:lpstr>例题</vt:lpstr>
      <vt:lpstr>例题</vt:lpstr>
      <vt:lpstr>练习1</vt:lpstr>
      <vt:lpstr>PowerPoint 演示文稿</vt:lpstr>
      <vt:lpstr>练习3</vt:lpstr>
      <vt:lpstr>练习4</vt:lpstr>
      <vt:lpstr>PowerPoint 演示文稿</vt:lpstr>
      <vt:lpstr>PowerPoint 演示文稿</vt:lpstr>
      <vt:lpstr>第三章 有限自动机和右线性文法</vt:lpstr>
      <vt:lpstr>第三章 有限自动机和右线性文法</vt:lpstr>
      <vt:lpstr>练习1</vt:lpstr>
      <vt:lpstr>练习2</vt:lpstr>
      <vt:lpstr>PowerPoint 演示文稿</vt:lpstr>
      <vt:lpstr>PowerPoint 演示文稿</vt:lpstr>
      <vt:lpstr>PowerPoint 演示文稿</vt:lpstr>
      <vt:lpstr>正则集与正则式</vt:lpstr>
      <vt:lpstr>正则式的性质</vt:lpstr>
      <vt:lpstr>由正则文法求解正则式</vt:lpstr>
      <vt:lpstr>练习4</vt:lpstr>
      <vt:lpstr>右线性文法与正则集的等价</vt:lpstr>
      <vt:lpstr>PowerPoint 演示文稿</vt:lpstr>
      <vt:lpstr>PowerPoint 演示文稿</vt:lpstr>
      <vt:lpstr>练习5</vt:lpstr>
      <vt:lpstr>PowerPoint 演示文稿</vt:lpstr>
      <vt:lpstr>习题难点讲解： ch3 习题1， 5（4）；17（1）</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图灵机</dc:title>
  <dc:creator>wangbai</dc:creator>
  <cp:lastModifiedBy>杨娟</cp:lastModifiedBy>
  <cp:revision>135</cp:revision>
  <cp:lastPrinted>2001-10-15T13:50:00Z</cp:lastPrinted>
  <dcterms:created xsi:type="dcterms:W3CDTF">2002-11-08T07:44:00Z</dcterms:created>
  <dcterms:modified xsi:type="dcterms:W3CDTF">2024-04-14T08:46:23Z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4714CA9CFD8A444B923F3D1AD168DB2B</vt:lpwstr>
  </property>
  <property fmtid="{D5CDD505-2E9C-101B-9397-08002B2CF9AE}" pid="3" name="KSOProductBuildVer">
    <vt:lpwstr>2052-11.1.0.15319</vt:lpwstr>
  </property>
</Properties>
</file>