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9"/>
  </p:notesMasterIdLst>
  <p:handoutMasterIdLst>
    <p:handoutMasterId r:id="rId58"/>
  </p:handoutMasterIdLst>
  <p:sldIdLst>
    <p:sldId id="332" r:id="rId4"/>
    <p:sldId id="333" r:id="rId5"/>
    <p:sldId id="334" r:id="rId6"/>
    <p:sldId id="335" r:id="rId7"/>
    <p:sldId id="336" r:id="rId8"/>
    <p:sldId id="337" r:id="rId9"/>
    <p:sldId id="408" r:id="rId10"/>
    <p:sldId id="409" r:id="rId11"/>
    <p:sldId id="410" r:id="rId12"/>
    <p:sldId id="338" r:id="rId13"/>
    <p:sldId id="339" r:id="rId14"/>
    <p:sldId id="340" r:id="rId15"/>
    <p:sldId id="341" r:id="rId16"/>
    <p:sldId id="342" r:id="rId17"/>
    <p:sldId id="343" r:id="rId18"/>
    <p:sldId id="344" r:id="rId20"/>
    <p:sldId id="371" r:id="rId21"/>
    <p:sldId id="345" r:id="rId22"/>
    <p:sldId id="346" r:id="rId23"/>
    <p:sldId id="347" r:id="rId24"/>
    <p:sldId id="348" r:id="rId25"/>
    <p:sldId id="402" r:id="rId26"/>
    <p:sldId id="403" r:id="rId27"/>
    <p:sldId id="349" r:id="rId28"/>
    <p:sldId id="350" r:id="rId29"/>
    <p:sldId id="351" r:id="rId30"/>
    <p:sldId id="352" r:id="rId31"/>
    <p:sldId id="353" r:id="rId32"/>
    <p:sldId id="354" r:id="rId33"/>
    <p:sldId id="368" r:id="rId34"/>
    <p:sldId id="369" r:id="rId35"/>
    <p:sldId id="370" r:id="rId36"/>
    <p:sldId id="374" r:id="rId37"/>
    <p:sldId id="375" r:id="rId38"/>
    <p:sldId id="376" r:id="rId39"/>
    <p:sldId id="404" r:id="rId40"/>
    <p:sldId id="405" r:id="rId41"/>
    <p:sldId id="358" r:id="rId42"/>
    <p:sldId id="359" r:id="rId43"/>
    <p:sldId id="406" r:id="rId44"/>
    <p:sldId id="360" r:id="rId45"/>
    <p:sldId id="407" r:id="rId46"/>
    <p:sldId id="361" r:id="rId47"/>
    <p:sldId id="362" r:id="rId48"/>
    <p:sldId id="363" r:id="rId49"/>
    <p:sldId id="364" r:id="rId50"/>
    <p:sldId id="365" r:id="rId51"/>
    <p:sldId id="366" r:id="rId52"/>
    <p:sldId id="378" r:id="rId53"/>
    <p:sldId id="379" r:id="rId54"/>
    <p:sldId id="380" r:id="rId55"/>
    <p:sldId id="381" r:id="rId56"/>
    <p:sldId id="367" r:id="rId57"/>
  </p:sldIdLst>
  <p:sldSz cx="9144000" cy="6858000" type="screen4x3"/>
  <p:notesSz cx="6648450" cy="9782175"/>
  <p:custDataLst>
    <p:tags r:id="rId62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9999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9999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9999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9999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9999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9999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9999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9999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9999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48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3399"/>
    <a:srgbClr val="800080"/>
    <a:srgbClr val="FF3300"/>
    <a:srgbClr val="336699"/>
    <a:srgbClr val="008080"/>
    <a:srgbClr val="0099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7546"/>
    <p:restoredTop sz="88889"/>
  </p:normalViewPr>
  <p:slideViewPr>
    <p:cSldViewPr showGuides="1">
      <p:cViewPr varScale="1">
        <p:scale>
          <a:sx n="84" d="100"/>
          <a:sy n="84" d="100"/>
        </p:scale>
        <p:origin x="501" y="36"/>
      </p:cViewPr>
      <p:guideLst>
        <p:guide orient="horz" pos="1440"/>
        <p:guide pos="48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2" Type="http://schemas.openxmlformats.org/officeDocument/2006/relationships/tags" Target="tags/tag55.xml"/><Relationship Id="rId61" Type="http://schemas.openxmlformats.org/officeDocument/2006/relationships/tableStyles" Target="tableStyles.xml"/><Relationship Id="rId60" Type="http://schemas.openxmlformats.org/officeDocument/2006/relationships/viewProps" Target="viewProps.xml"/><Relationship Id="rId6" Type="http://schemas.openxmlformats.org/officeDocument/2006/relationships/slide" Target="slides/slide3.xml"/><Relationship Id="rId59" Type="http://schemas.openxmlformats.org/officeDocument/2006/relationships/presProps" Target="presProps.xml"/><Relationship Id="rId58" Type="http://schemas.openxmlformats.org/officeDocument/2006/relationships/handoutMaster" Target="handoutMasters/handoutMaster1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9831" tIns="44915" rIns="89831" bIns="44915" numCol="1" anchor="t" anchorCtr="0" compatLnSpc="1"/>
          <a:lstStyle>
            <a:lvl1pPr algn="l" defTabSz="898525" eaLnBrk="1" hangingPunct="1">
              <a:spcBef>
                <a:spcPct val="0"/>
              </a:spcBef>
              <a:buClrTx/>
              <a:buSzTx/>
              <a:buFontTx/>
              <a:buNone/>
              <a:defRPr kumimoji="0" sz="1200" noProof="1">
                <a:solidFill>
                  <a:schemeClr val="tx1"/>
                </a:solidFill>
              </a:defRPr>
            </a:lvl1pPr>
          </a:lstStyle>
          <a:p>
            <a:pPr marL="0" marR="0" lvl="0" indent="0" algn="l" defTabSz="898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3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9831" tIns="44915" rIns="89831" bIns="44915" numCol="1" anchor="t" anchorCtr="0" compatLnSpc="1"/>
          <a:lstStyle>
            <a:lvl1pPr algn="r" defTabSz="898525" eaLnBrk="1" hangingPunct="1">
              <a:spcBef>
                <a:spcPct val="0"/>
              </a:spcBef>
              <a:buClrTx/>
              <a:buSzTx/>
              <a:buFontTx/>
              <a:buNone/>
              <a:defRPr kumimoji="0" sz="1200" noProof="1">
                <a:solidFill>
                  <a:schemeClr val="tx1"/>
                </a:solidFill>
              </a:defRPr>
            </a:lvl1pPr>
          </a:lstStyle>
          <a:p>
            <a:pPr marL="0" marR="0" lvl="0" indent="0" algn="r" defTabSz="898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9831" tIns="44915" rIns="89831" bIns="44915" numCol="1" anchor="b" anchorCtr="0" compatLnSpc="1"/>
          <a:lstStyle>
            <a:lvl1pPr algn="l" defTabSz="898525" eaLnBrk="1" hangingPunct="1">
              <a:spcBef>
                <a:spcPct val="0"/>
              </a:spcBef>
              <a:buClrTx/>
              <a:buSzTx/>
              <a:buFontTx/>
              <a:buNone/>
              <a:defRPr kumimoji="0" sz="1200" noProof="1">
                <a:solidFill>
                  <a:schemeClr val="tx1"/>
                </a:solidFill>
              </a:defRPr>
            </a:lvl1pPr>
          </a:lstStyle>
          <a:p>
            <a:pPr marL="0" marR="0" lvl="0" indent="0" algn="l" defTabSz="898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9831" tIns="44915" rIns="89831" bIns="44915" numCol="1" anchor="b" anchorCtr="0" compatLnSpc="1"/>
          <a:lstStyle>
            <a:lvl1pPr algn="r" defTabSz="898525" eaLnBrk="1" hangingPunct="1">
              <a:spcBef>
                <a:spcPct val="0"/>
              </a:spcBef>
              <a:buClrTx/>
              <a:buSzTx/>
              <a:buFontTx/>
              <a:buNone/>
              <a:defRPr kumimoji="0" sz="1200" noProof="1">
                <a:solidFill>
                  <a:schemeClr val="tx1"/>
                </a:solidFill>
              </a:defRPr>
            </a:lvl1pPr>
          </a:lstStyle>
          <a:p>
            <a:pPr marL="0" marR="0" lvl="0" indent="0" algn="r" defTabSz="898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DF1C43F-CA29-49DE-9338-87D9CD20774C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9831" tIns="44915" rIns="89831" bIns="44915" numCol="1" anchor="t" anchorCtr="0" compatLnSpc="1"/>
          <a:lstStyle>
            <a:lvl1pPr algn="l" defTabSz="898525" eaLnBrk="1" hangingPunct="1">
              <a:spcBef>
                <a:spcPct val="0"/>
              </a:spcBef>
              <a:buClrTx/>
              <a:buSzTx/>
              <a:buFontTx/>
              <a:buNone/>
              <a:defRPr kumimoji="0" sz="1200" noProof="1">
                <a:solidFill>
                  <a:schemeClr val="tx1"/>
                </a:solidFill>
              </a:defRPr>
            </a:lvl1pPr>
          </a:lstStyle>
          <a:p>
            <a:pPr marL="0" marR="0" lvl="0" indent="0" algn="l" defTabSz="898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3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9831" tIns="44915" rIns="89831" bIns="44915" numCol="1" anchor="t" anchorCtr="0" compatLnSpc="1"/>
          <a:lstStyle>
            <a:lvl1pPr algn="r" defTabSz="898525" eaLnBrk="1" hangingPunct="1">
              <a:spcBef>
                <a:spcPct val="0"/>
              </a:spcBef>
              <a:buClrTx/>
              <a:buSzTx/>
              <a:buFontTx/>
              <a:buNone/>
              <a:defRPr kumimoji="0" sz="1200" noProof="1">
                <a:solidFill>
                  <a:schemeClr val="tx1"/>
                </a:solidFill>
              </a:defRPr>
            </a:lvl1pPr>
          </a:lstStyle>
          <a:p>
            <a:pPr marL="0" marR="0" lvl="0" indent="0" algn="r" defTabSz="898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79475" y="733425"/>
            <a:ext cx="4891088" cy="366871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885825" y="4646613"/>
            <a:ext cx="4876800" cy="440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831" tIns="44915" rIns="89831" bIns="44915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9831" tIns="44915" rIns="89831" bIns="44915" numCol="1" anchor="b" anchorCtr="0" compatLnSpc="1"/>
          <a:lstStyle>
            <a:lvl1pPr algn="l" defTabSz="898525" eaLnBrk="1" hangingPunct="1">
              <a:spcBef>
                <a:spcPct val="0"/>
              </a:spcBef>
              <a:buClrTx/>
              <a:buSzTx/>
              <a:buFontTx/>
              <a:buNone/>
              <a:defRPr kumimoji="0" sz="1200" noProof="1">
                <a:solidFill>
                  <a:schemeClr val="tx1"/>
                </a:solidFill>
              </a:defRPr>
            </a:lvl1pPr>
          </a:lstStyle>
          <a:p>
            <a:pPr marL="0" marR="0" lvl="0" indent="0" algn="l" defTabSz="898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9831" tIns="44915" rIns="89831" bIns="44915" numCol="1" anchor="b" anchorCtr="0" compatLnSpc="1"/>
          <a:lstStyle>
            <a:lvl1pPr algn="r" defTabSz="898525" eaLnBrk="1" hangingPunct="1">
              <a:spcBef>
                <a:spcPct val="0"/>
              </a:spcBef>
              <a:buClrTx/>
              <a:buSzTx/>
              <a:buFontTx/>
              <a:buNone/>
              <a:defRPr kumimoji="0" sz="1200" noProof="1">
                <a:solidFill>
                  <a:schemeClr val="tx1"/>
                </a:solidFill>
              </a:defRPr>
            </a:lvl1pPr>
          </a:lstStyle>
          <a:p>
            <a:pPr marL="0" marR="0" lvl="0" indent="0" algn="r" defTabSz="898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95B2AD6-AF26-4E3E-BAF2-43FACA617E1A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3" name="备注占位符 2"/>
          <p:cNvSpPr>
            <a:spLocks noGrp="1"/>
          </p:cNvSpPr>
          <p:nvPr>
            <p:ph type="body"/>
          </p:nvPr>
        </p:nvSpPr>
        <p:spPr>
          <a:xfrm>
            <a:off x="885825" y="4646613"/>
            <a:ext cx="4876800" cy="4402137"/>
          </a:xfrm>
        </p:spPr>
        <p:txBody>
          <a:bodyPr wrap="square" lIns="89831" tIns="44915" rIns="89831" bIns="44915" anchor="t" anchorCtr="0"/>
          <a:p>
            <a:pPr lvl="0"/>
            <a:endParaRPr lang="zh-CN" altLang="en-US" dirty="0"/>
          </a:p>
        </p:txBody>
      </p:sp>
      <p:sp>
        <p:nvSpPr>
          <p:cNvPr id="204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</a:ln>
        </p:spPr>
        <p:txBody>
          <a:bodyPr lIns="89831" tIns="44915" rIns="89831" bIns="44915" anchor="b" anchorCtr="0"/>
          <a:p>
            <a:pPr lvl="0" algn="r"/>
            <a:fld id="{9A0DB2DC-4C9A-4742-B13C-FB6460FD3503}" type="slidenum">
              <a:rPr lang="en-US" altLang="en-US" sz="1200" dirty="0">
                <a:solidFill>
                  <a:schemeClr val="tx1"/>
                </a:solidFill>
              </a:rPr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/>
          </p:nvPr>
        </p:nvSpPr>
        <p:spPr>
          <a:xfrm>
            <a:off x="885825" y="4646613"/>
            <a:ext cx="4876800" cy="4402137"/>
          </a:xfrm>
        </p:spPr>
        <p:txBody>
          <a:bodyPr wrap="square" lIns="89831" tIns="44915" rIns="89831" bIns="44915" anchor="t" anchorCtr="0"/>
          <a:p>
            <a:pPr lvl="0"/>
            <a:endParaRPr lang="zh-CN" altLang="en-US" dirty="0"/>
          </a:p>
        </p:txBody>
      </p:sp>
      <p:sp>
        <p:nvSpPr>
          <p:cNvPr id="235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</a:ln>
        </p:spPr>
        <p:txBody>
          <a:bodyPr lIns="89831" tIns="44915" rIns="89831" bIns="44915" anchor="b" anchorCtr="0"/>
          <a:p>
            <a:pPr lvl="0" algn="r"/>
            <a:fld id="{9A0DB2DC-4C9A-4742-B13C-FB6460FD3503}" type="slidenum">
              <a:rPr lang="en-US" altLang="en-US" sz="1200" dirty="0">
                <a:solidFill>
                  <a:schemeClr val="tx1"/>
                </a:solidFill>
              </a:rPr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3" name="备注占位符 2"/>
          <p:cNvSpPr>
            <a:spLocks noGrp="1"/>
          </p:cNvSpPr>
          <p:nvPr>
            <p:ph type="body"/>
          </p:nvPr>
        </p:nvSpPr>
        <p:spPr>
          <a:xfrm>
            <a:off x="885825" y="4646613"/>
            <a:ext cx="4876800" cy="4402137"/>
          </a:xfrm>
        </p:spPr>
        <p:txBody>
          <a:bodyPr wrap="square" lIns="89831" tIns="44915" rIns="89831" bIns="44915" anchor="t" anchorCtr="0"/>
          <a:p>
            <a:pPr lvl="0"/>
            <a:endParaRPr lang="zh-CN" altLang="en-US" dirty="0"/>
          </a:p>
        </p:txBody>
      </p:sp>
      <p:sp>
        <p:nvSpPr>
          <p:cNvPr id="409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</a:ln>
        </p:spPr>
        <p:txBody>
          <a:bodyPr lIns="89831" tIns="44915" rIns="89831" bIns="44915"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en-US" dirty="0">
                <a:latin typeface="Times New Roman" panose="02020603050405020304" pitchFamily="18" charset="0"/>
              </a:rPr>
            </a:fld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备注占位符 2"/>
          <p:cNvSpPr>
            <a:spLocks noGrp="1"/>
          </p:cNvSpPr>
          <p:nvPr>
            <p:ph type="body"/>
          </p:nvPr>
        </p:nvSpPr>
        <p:spPr>
          <a:xfrm>
            <a:off x="885825" y="4646613"/>
            <a:ext cx="4876800" cy="4402137"/>
          </a:xfrm>
        </p:spPr>
        <p:txBody>
          <a:bodyPr wrap="square" lIns="89831" tIns="44915" rIns="89831" bIns="44915" anchor="t" anchorCtr="0"/>
          <a:p>
            <a:pPr lvl="0"/>
            <a:endParaRPr lang="zh-CN" altLang="en-US" dirty="0"/>
          </a:p>
        </p:txBody>
      </p:sp>
      <p:sp>
        <p:nvSpPr>
          <p:cNvPr id="4301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</a:ln>
        </p:spPr>
        <p:txBody>
          <a:bodyPr lIns="89831" tIns="44915" rIns="89831" bIns="44915"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en-US" dirty="0">
                <a:latin typeface="Times New Roman" panose="02020603050405020304" pitchFamily="18" charset="0"/>
              </a:rPr>
            </a:fld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9" name="备注占位符 2"/>
          <p:cNvSpPr>
            <a:spLocks noGrp="1"/>
          </p:cNvSpPr>
          <p:nvPr>
            <p:ph type="body"/>
          </p:nvPr>
        </p:nvSpPr>
        <p:spPr>
          <a:xfrm>
            <a:off x="885825" y="4646613"/>
            <a:ext cx="4876800" cy="4402137"/>
          </a:xfrm>
        </p:spPr>
        <p:txBody>
          <a:bodyPr wrap="square" lIns="89831" tIns="44915" rIns="89831" bIns="44915" anchor="t" anchorCtr="0"/>
          <a:p>
            <a:pPr lvl="0"/>
            <a:endParaRPr lang="zh-CN" altLang="en-US" dirty="0"/>
          </a:p>
        </p:txBody>
      </p:sp>
      <p:sp>
        <p:nvSpPr>
          <p:cNvPr id="450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</a:ln>
        </p:spPr>
        <p:txBody>
          <a:bodyPr lIns="89831" tIns="44915" rIns="89831" bIns="44915"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en-US" dirty="0">
                <a:latin typeface="Times New Roman" panose="02020603050405020304" pitchFamily="18" charset="0"/>
              </a:rPr>
            </a:fld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备注占位符 2"/>
          <p:cNvSpPr>
            <a:spLocks noGrp="1"/>
          </p:cNvSpPr>
          <p:nvPr>
            <p:ph type="body"/>
          </p:nvPr>
        </p:nvSpPr>
        <p:spPr>
          <a:xfrm>
            <a:off x="885825" y="4646613"/>
            <a:ext cx="4876800" cy="4402137"/>
          </a:xfrm>
        </p:spPr>
        <p:txBody>
          <a:bodyPr wrap="square" lIns="89831" tIns="44915" rIns="89831" bIns="44915" anchor="t" anchorCtr="0"/>
          <a:p>
            <a:pPr lvl="0"/>
            <a:endParaRPr lang="zh-CN" altLang="en-US" dirty="0"/>
          </a:p>
        </p:txBody>
      </p:sp>
      <p:sp>
        <p:nvSpPr>
          <p:cNvPr id="604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</a:ln>
        </p:spPr>
        <p:txBody>
          <a:bodyPr lIns="89831" tIns="44915" rIns="89831" bIns="44915" anchor="b" anchorCtr="0"/>
          <a:p>
            <a:pPr lvl="0" algn="r"/>
            <a:fld id="{9A0DB2DC-4C9A-4742-B13C-FB6460FD3503}" type="slidenum">
              <a:rPr lang="en-US" altLang="en-US" sz="1200" dirty="0">
                <a:solidFill>
                  <a:schemeClr val="tx1"/>
                </a:solidFill>
              </a:rPr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2467" name="备注占位符 2"/>
          <p:cNvSpPr>
            <a:spLocks noGrp="1"/>
          </p:cNvSpPr>
          <p:nvPr>
            <p:ph type="body"/>
          </p:nvPr>
        </p:nvSpPr>
        <p:spPr>
          <a:xfrm>
            <a:off x="885825" y="4646613"/>
            <a:ext cx="4876800" cy="4402137"/>
          </a:xfrm>
        </p:spPr>
        <p:txBody>
          <a:bodyPr wrap="square" lIns="89831" tIns="44915" rIns="89831" bIns="44915" anchor="t" anchorCtr="0"/>
          <a:p>
            <a:pPr lvl="0"/>
            <a:endParaRPr lang="zh-CN" altLang="en-US" dirty="0"/>
          </a:p>
        </p:txBody>
      </p:sp>
      <p:sp>
        <p:nvSpPr>
          <p:cNvPr id="624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</a:ln>
        </p:spPr>
        <p:txBody>
          <a:bodyPr lIns="89831" tIns="44915" rIns="89831" bIns="44915" anchor="b" anchorCtr="0"/>
          <a:p>
            <a:pPr lvl="0" algn="r"/>
            <a:fld id="{9A0DB2DC-4C9A-4742-B13C-FB6460FD3503}" type="slidenum">
              <a:rPr lang="en-US" altLang="en-US" sz="1200" dirty="0">
                <a:solidFill>
                  <a:schemeClr val="tx1"/>
                </a:solidFill>
              </a:rPr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4515" name="备注占位符 2"/>
          <p:cNvSpPr>
            <a:spLocks noGrp="1"/>
          </p:cNvSpPr>
          <p:nvPr>
            <p:ph type="body"/>
          </p:nvPr>
        </p:nvSpPr>
        <p:spPr>
          <a:xfrm>
            <a:off x="885825" y="4646613"/>
            <a:ext cx="4876800" cy="4402137"/>
          </a:xfrm>
        </p:spPr>
        <p:txBody>
          <a:bodyPr wrap="square" lIns="89831" tIns="44915" rIns="89831" bIns="44915" anchor="t" anchorCtr="0"/>
          <a:p>
            <a:pPr lvl="0"/>
            <a:endParaRPr lang="zh-CN" altLang="en-US" dirty="0"/>
          </a:p>
        </p:txBody>
      </p:sp>
      <p:sp>
        <p:nvSpPr>
          <p:cNvPr id="645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</a:ln>
        </p:spPr>
        <p:txBody>
          <a:bodyPr lIns="89831" tIns="44915" rIns="89831" bIns="44915" anchor="b" anchorCtr="0"/>
          <a:p>
            <a:pPr lvl="0" algn="r"/>
            <a:fld id="{9A0DB2DC-4C9A-4742-B13C-FB6460FD3503}" type="slidenum">
              <a:rPr lang="en-US" altLang="en-US" sz="1200" dirty="0">
                <a:solidFill>
                  <a:schemeClr val="tx1"/>
                </a:solidFill>
              </a:rPr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备注占位符 2"/>
          <p:cNvSpPr>
            <a:spLocks noGrp="1"/>
          </p:cNvSpPr>
          <p:nvPr>
            <p:ph type="body"/>
          </p:nvPr>
        </p:nvSpPr>
        <p:spPr>
          <a:xfrm>
            <a:off x="885825" y="4646613"/>
            <a:ext cx="4876800" cy="4402137"/>
          </a:xfrm>
        </p:spPr>
        <p:txBody>
          <a:bodyPr wrap="square" lIns="89831" tIns="44915" rIns="89831" bIns="44915" anchor="t" anchorCtr="0"/>
          <a:p>
            <a:pPr lvl="0"/>
            <a:endParaRPr lang="zh-CN" altLang="en-US" dirty="0"/>
          </a:p>
        </p:txBody>
      </p:sp>
      <p:sp>
        <p:nvSpPr>
          <p:cNvPr id="665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</a:ln>
        </p:spPr>
        <p:txBody>
          <a:bodyPr lIns="89831" tIns="44915" rIns="89831" bIns="44915" anchor="b" anchorCtr="0"/>
          <a:p>
            <a:pPr lvl="0" algn="r"/>
            <a:fld id="{9A0DB2DC-4C9A-4742-B13C-FB6460FD3503}" type="slidenum">
              <a:rPr lang="en-US" altLang="en-US" sz="1200" dirty="0">
                <a:solidFill>
                  <a:schemeClr val="tx1"/>
                </a:solidFill>
              </a:rPr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AC050EB-6F8D-4E4A-8E1A-5AD18F3B3047}" type="slidenum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C4EBEA6-AF7E-4C3A-AF35-B31F6D0369DF}" type="datetime1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0" lang="zh-CN" altLang="en-US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AC050EB-6F8D-4E4A-8E1A-5AD18F3B3047}" type="slidenum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C4EBEA6-AF7E-4C3A-AF35-B31F6D0369DF}" type="datetime1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0" lang="zh-CN" altLang="en-US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97675" y="304800"/>
            <a:ext cx="2138363" cy="60198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264275" cy="60198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AC050EB-6F8D-4E4A-8E1A-5AD18F3B3047}" type="slidenum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C4EBEA6-AF7E-4C3A-AF35-B31F6D0369DF}" type="datetime1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0" lang="zh-CN" altLang="en-US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94E5C65-9B70-4C09-845F-72887F1DD184}" type="slidenum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4C50399-C6ED-425A-8AC4-9065E12BFCC6}" type="datetime1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0" lang="zh-CN" altLang="en-US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94E5C65-9B70-4C09-845F-72887F1DD184}" type="slidenum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4C50399-C6ED-425A-8AC4-9065E12BFCC6}" type="datetime1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0" lang="zh-CN" altLang="en-US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94E5C65-9B70-4C09-845F-72887F1DD184}" type="slidenum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4C50399-C6ED-425A-8AC4-9065E12BFCC6}" type="datetime1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0" lang="zh-CN" altLang="en-US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191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4191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94E5C65-9B70-4C09-845F-72887F1DD184}" type="slidenum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4C50399-C6ED-425A-8AC4-9065E12BFCC6}" type="datetime1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0" lang="zh-CN" altLang="en-US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94E5C65-9B70-4C09-845F-72887F1DD184}" type="slidenum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4C50399-C6ED-425A-8AC4-9065E12BFCC6}" type="datetime1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0" lang="zh-CN" altLang="en-US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94E5C65-9B70-4C09-845F-72887F1DD184}" type="slidenum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4C50399-C6ED-425A-8AC4-9065E12BFCC6}" type="datetime1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0" lang="zh-CN" altLang="en-US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94E5C65-9B70-4C09-845F-72887F1DD184}" type="slidenum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4C50399-C6ED-425A-8AC4-9065E12BFCC6}" type="datetime1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0" lang="zh-CN" altLang="en-US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94E5C65-9B70-4C09-845F-72887F1DD184}" type="slidenum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4C50399-C6ED-425A-8AC4-9065E12BFCC6}" type="datetime1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0" lang="zh-CN" altLang="en-US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AC050EB-6F8D-4E4A-8E1A-5AD18F3B3047}" type="slidenum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C4EBEA6-AF7E-4C3A-AF35-B31F6D0369DF}" type="datetime1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0" lang="zh-CN" altLang="en-US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94E5C65-9B70-4C09-845F-72887F1DD184}" type="slidenum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4C50399-C6ED-425A-8AC4-9065E12BFCC6}" type="datetime1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0" lang="zh-CN" altLang="en-US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94E5C65-9B70-4C09-845F-72887F1DD184}" type="slidenum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4C50399-C6ED-425A-8AC4-9065E12BFCC6}" type="datetime1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0" lang="zh-CN" altLang="en-US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97675" y="304800"/>
            <a:ext cx="2138363" cy="60198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264275" cy="60198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94E5C65-9B70-4C09-845F-72887F1DD184}" type="slidenum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4C50399-C6ED-425A-8AC4-9065E12BFCC6}" type="datetime1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0" lang="zh-CN" altLang="en-US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AC050EB-6F8D-4E4A-8E1A-5AD18F3B3047}" type="slidenum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C4EBEA6-AF7E-4C3A-AF35-B31F6D0369DF}" type="datetime1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0" lang="zh-CN" altLang="en-US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191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4191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AC050EB-6F8D-4E4A-8E1A-5AD18F3B3047}" type="slidenum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C4EBEA6-AF7E-4C3A-AF35-B31F6D0369DF}" type="datetime1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0" lang="zh-CN" altLang="en-US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AC050EB-6F8D-4E4A-8E1A-5AD18F3B3047}" type="slidenum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C4EBEA6-AF7E-4C3A-AF35-B31F6D0369DF}" type="datetime1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0" lang="zh-CN" altLang="en-US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AC050EB-6F8D-4E4A-8E1A-5AD18F3B3047}" type="slidenum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C4EBEA6-AF7E-4C3A-AF35-B31F6D0369DF}" type="datetime1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0" lang="zh-CN" altLang="en-US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AC050EB-6F8D-4E4A-8E1A-5AD18F3B3047}" type="slidenum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C4EBEA6-AF7E-4C3A-AF35-B31F6D0369DF}" type="datetime1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0" lang="zh-CN" altLang="en-US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AC050EB-6F8D-4E4A-8E1A-5AD18F3B3047}" type="slidenum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C4EBEA6-AF7E-4C3A-AF35-B31F6D0369DF}" type="datetime1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0" lang="zh-CN" altLang="en-US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AC050EB-6F8D-4E4A-8E1A-5AD18F3B3047}" type="slidenum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C4EBEA6-AF7E-4C3A-AF35-B31F6D0369DF}" type="datetime1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0" lang="zh-CN" altLang="en-US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259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008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kumimoji="0" sz="1200" b="1" i="1" noProof="1">
                <a:latin typeface="Arial Narrow" panose="020B0606020202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AC050EB-6F8D-4E4A-8E1A-5AD18F3B3047}" type="slidenum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457200" y="76200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762000" y="8382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533400" y="457200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304800" y="381000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0" y="685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Rectangle 7"/>
          <p:cNvSpPr>
            <a:spLocks noChangeArrowheads="1"/>
          </p:cNvSpPr>
          <p:nvPr/>
        </p:nvSpPr>
        <p:spPr bwMode="auto">
          <a:xfrm>
            <a:off x="914400" y="3810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Rectangle 8"/>
          <p:cNvSpPr>
            <a:spLocks noChangeArrowheads="1"/>
          </p:cNvSpPr>
          <p:nvPr/>
        </p:nvSpPr>
        <p:spPr bwMode="auto">
          <a:xfrm>
            <a:off x="609600" y="12192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4" name="Rectangle 9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793038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5" name="Rectangle 10"/>
          <p:cNvSpPr>
            <a:spLocks noGrp="1"/>
          </p:cNvSpPr>
          <p:nvPr>
            <p:ph type="body"/>
          </p:nvPr>
        </p:nvSpPr>
        <p:spPr>
          <a:xfrm>
            <a:off x="381000" y="1295400"/>
            <a:ext cx="8534400" cy="5029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5259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447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spcBef>
                <a:spcPct val="0"/>
              </a:spcBef>
              <a:buClrTx/>
              <a:buSzTx/>
              <a:buFontTx/>
              <a:buNone/>
              <a:defRPr kumimoji="0" sz="1200" b="1" i="1" noProof="1">
                <a:latin typeface="Arial Narrow" panose="020B060602020203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C4EBEA6-AF7E-4C3A-AF35-B31F6D0369DF}" type="datetime1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259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47800" y="6400800"/>
            <a:ext cx="640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  <a:defRPr sz="1200" b="1" i="1" noProof="1">
                <a:latin typeface="Arial Narrow" panose="020B060602020203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0" lang="zh-CN" altLang="en-US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259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008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kumimoji="0" sz="1200" b="1" i="1" noProof="1">
                <a:latin typeface="Arial Narrow" panose="020B0606020202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94E5C65-9B70-4C09-845F-72887F1DD184}" type="slidenum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457200" y="76200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762000" y="8382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533400" y="457200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304800" y="381000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Rectangle 6"/>
          <p:cNvSpPr>
            <a:spLocks noChangeArrowheads="1"/>
          </p:cNvSpPr>
          <p:nvPr/>
        </p:nvSpPr>
        <p:spPr bwMode="auto">
          <a:xfrm>
            <a:off x="0" y="685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6" name="Rectangle 7"/>
          <p:cNvSpPr>
            <a:spLocks noChangeArrowheads="1"/>
          </p:cNvSpPr>
          <p:nvPr/>
        </p:nvSpPr>
        <p:spPr bwMode="auto">
          <a:xfrm>
            <a:off x="914400" y="3810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7" name="Rectangle 8"/>
          <p:cNvSpPr>
            <a:spLocks noChangeArrowheads="1"/>
          </p:cNvSpPr>
          <p:nvPr/>
        </p:nvSpPr>
        <p:spPr bwMode="auto">
          <a:xfrm>
            <a:off x="609600" y="12192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8" name="Rectangle 9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793038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9" name="Rectangle 10"/>
          <p:cNvSpPr>
            <a:spLocks noGrp="1"/>
          </p:cNvSpPr>
          <p:nvPr>
            <p:ph type="body"/>
          </p:nvPr>
        </p:nvSpPr>
        <p:spPr>
          <a:xfrm>
            <a:off x="381000" y="1295400"/>
            <a:ext cx="8534400" cy="5029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5259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447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spcBef>
                <a:spcPct val="0"/>
              </a:spcBef>
              <a:buClrTx/>
              <a:buSzTx/>
              <a:buFontTx/>
              <a:buNone/>
              <a:defRPr kumimoji="0" sz="1200" b="1" i="1" noProof="1">
                <a:latin typeface="Arial Narrow" panose="020B060602020203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4C50399-C6ED-425A-8AC4-9065E12BFCC6}" type="datetime1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259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47800" y="6400800"/>
            <a:ext cx="640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  <a:defRPr sz="1200" b="1" i="1" noProof="1">
                <a:latin typeface="Arial Narrow" panose="020B060602020203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0" lang="zh-CN" altLang="en-US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7.xml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16.xml"/><Relationship Id="rId16" Type="http://schemas.openxmlformats.org/officeDocument/2006/relationships/image" Target="../media/image1.png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32.xml"/><Relationship Id="rId16" Type="http://schemas.openxmlformats.org/officeDocument/2006/relationships/image" Target="../media/image1.png"/><Relationship Id="rId15" Type="http://schemas.openxmlformats.org/officeDocument/2006/relationships/tags" Target="../tags/tag31.xml"/><Relationship Id="rId14" Type="http://schemas.openxmlformats.org/officeDocument/2006/relationships/tags" Target="../tags/tag30.xml"/><Relationship Id="rId13" Type="http://schemas.openxmlformats.org/officeDocument/2006/relationships/tags" Target="../tags/tag29.xml"/><Relationship Id="rId12" Type="http://schemas.openxmlformats.org/officeDocument/2006/relationships/tags" Target="../tags/tag28.xml"/><Relationship Id="rId11" Type="http://schemas.openxmlformats.org/officeDocument/2006/relationships/tags" Target="../tags/tag27.xml"/><Relationship Id="rId10" Type="http://schemas.openxmlformats.org/officeDocument/2006/relationships/tags" Target="../tags/tag26.xml"/><Relationship Id="rId1" Type="http://schemas.openxmlformats.org/officeDocument/2006/relationships/tags" Target="../tags/tag17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tags" Target="../tags/tag40.xml"/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4" Type="http://schemas.openxmlformats.org/officeDocument/2006/relationships/slideLayout" Target="../slideLayouts/slideLayout7.xml"/><Relationship Id="rId23" Type="http://schemas.openxmlformats.org/officeDocument/2006/relationships/tags" Target="../tags/tag54.xml"/><Relationship Id="rId22" Type="http://schemas.openxmlformats.org/officeDocument/2006/relationships/image" Target="../media/image1.png"/><Relationship Id="rId21" Type="http://schemas.openxmlformats.org/officeDocument/2006/relationships/tags" Target="../tags/tag53.xml"/><Relationship Id="rId20" Type="http://schemas.openxmlformats.org/officeDocument/2006/relationships/tags" Target="../tags/tag52.xml"/><Relationship Id="rId2" Type="http://schemas.openxmlformats.org/officeDocument/2006/relationships/tags" Target="../tags/tag34.xml"/><Relationship Id="rId19" Type="http://schemas.openxmlformats.org/officeDocument/2006/relationships/tags" Target="../tags/tag51.xml"/><Relationship Id="rId18" Type="http://schemas.openxmlformats.org/officeDocument/2006/relationships/tags" Target="../tags/tag50.xml"/><Relationship Id="rId17" Type="http://schemas.openxmlformats.org/officeDocument/2006/relationships/tags" Target="../tags/tag49.xml"/><Relationship Id="rId16" Type="http://schemas.openxmlformats.org/officeDocument/2006/relationships/tags" Target="../tags/tag48.xml"/><Relationship Id="rId15" Type="http://schemas.openxmlformats.org/officeDocument/2006/relationships/tags" Target="../tags/tag47.xml"/><Relationship Id="rId14" Type="http://schemas.openxmlformats.org/officeDocument/2006/relationships/tags" Target="../tags/tag46.xml"/><Relationship Id="rId13" Type="http://schemas.openxmlformats.org/officeDocument/2006/relationships/tags" Target="../tags/tag45.xml"/><Relationship Id="rId12" Type="http://schemas.openxmlformats.org/officeDocument/2006/relationships/tags" Target="../tags/tag44.xml"/><Relationship Id="rId11" Type="http://schemas.openxmlformats.org/officeDocument/2006/relationships/tags" Target="../tags/tag43.xml"/><Relationship Id="rId10" Type="http://schemas.openxmlformats.org/officeDocument/2006/relationships/tags" Target="../tags/tag42.xml"/><Relationship Id="rId1" Type="http://schemas.openxmlformats.org/officeDocument/2006/relationships/tags" Target="../tags/tag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5123" name="日期占位符 4"/>
          <p:cNvSpPr txBox="1">
            <a:spLocks noGrp="1"/>
          </p:cNvSpPr>
          <p:nvPr>
            <p:ph type="dt" sz="half" idx="11"/>
          </p:nvPr>
        </p:nvSpPr>
        <p:spPr/>
        <p:txBody>
          <a:bodyPr anchor="b" anchorCtr="0"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5124" name="页脚占位符 5"/>
          <p:cNvSpPr txBox="1">
            <a:spLocks noGrp="1"/>
          </p:cNvSpPr>
          <p:nvPr>
            <p:ph type="ftr" sz="quarter" idx="12"/>
          </p:nvPr>
        </p:nvSpPr>
        <p:spPr/>
        <p:txBody>
          <a:bodyPr anchor="b" anchorCtr="0"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5125" name="Rectangle 2"/>
          <p:cNvSpPr>
            <a:spLocks noGrp="1"/>
          </p:cNvSpPr>
          <p:nvPr>
            <p:ph type="title"/>
          </p:nvPr>
        </p:nvSpPr>
        <p:spPr>
          <a:xfrm>
            <a:off x="1447800" y="381000"/>
            <a:ext cx="6934200" cy="8382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4400" b="1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第二章  语言及文法</a:t>
            </a:r>
            <a:endParaRPr lang="zh-CN" altLang="en-US" sz="4400" b="1" dirty="0">
              <a:solidFill>
                <a:srgbClr val="80008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26" name="Rectangle 3"/>
          <p:cNvSpPr>
            <a:spLocks noGrp="1"/>
          </p:cNvSpPr>
          <p:nvPr>
            <p:ph idx="1"/>
          </p:nvPr>
        </p:nvSpPr>
        <p:spPr>
          <a:xfrm>
            <a:off x="395288" y="1292225"/>
            <a:ext cx="8534400" cy="4800600"/>
          </a:xfrm>
        </p:spPr>
        <p:txBody>
          <a:bodyPr vert="horz" wrap="square" lIns="91440" tIns="45720" rIns="91440" bIns="45720" anchor="t" anchorCtr="0"/>
          <a:p>
            <a:pPr marL="711200" indent="-711200" eaLnBrk="1" hangingPunct="1">
              <a:lnSpc>
                <a:spcPct val="140000"/>
              </a:lnSpc>
              <a:buSzTx/>
            </a:pPr>
            <a:r>
              <a:rPr lang="zh-CN" altLang="en-US" sz="3600" dirty="0">
                <a:solidFill>
                  <a:srgbClr val="333399"/>
                </a:solidFill>
                <a:latin typeface="楷体_GB2312" pitchFamily="49" charset="-122"/>
              </a:rPr>
              <a:t>主要内容</a:t>
            </a:r>
            <a:r>
              <a:rPr lang="zh-CN" altLang="en-US" sz="4000" dirty="0">
                <a:solidFill>
                  <a:srgbClr val="333399"/>
                </a:solidFill>
                <a:latin typeface="楷体_GB2312" pitchFamily="49" charset="-122"/>
              </a:rPr>
              <a:t>：</a:t>
            </a:r>
            <a:endParaRPr lang="zh-CN" altLang="en-US" sz="4000" dirty="0">
              <a:solidFill>
                <a:srgbClr val="333399"/>
              </a:solidFill>
              <a:latin typeface="楷体_GB2312" pitchFamily="49" charset="-122"/>
            </a:endParaRPr>
          </a:p>
          <a:p>
            <a:pPr marL="1168400" lvl="1" indent="-711200" eaLnBrk="1" hangingPunct="1">
              <a:spcAft>
                <a:spcPts val="600"/>
              </a:spcAft>
            </a:pPr>
            <a:r>
              <a:rPr lang="zh-CN" altLang="en-US" sz="3200" b="1" dirty="0">
                <a:solidFill>
                  <a:srgbClr val="333399"/>
                </a:solidFill>
                <a:latin typeface="楷体_GB2312" pitchFamily="49" charset="-122"/>
              </a:rPr>
              <a:t>定义形式语言的术语</a:t>
            </a:r>
            <a:endParaRPr lang="zh-CN" altLang="en-US" sz="3200" b="1" dirty="0">
              <a:solidFill>
                <a:srgbClr val="333399"/>
              </a:solidFill>
              <a:latin typeface="楷体_GB2312" pitchFamily="49" charset="-122"/>
            </a:endParaRPr>
          </a:p>
          <a:p>
            <a:pPr marL="1168400" lvl="1" indent="-711200" eaLnBrk="1" hangingPunct="1">
              <a:spcAft>
                <a:spcPts val="600"/>
              </a:spcAft>
            </a:pPr>
            <a:r>
              <a:rPr lang="zh-CN" altLang="en-US" sz="3200" b="1" dirty="0">
                <a:solidFill>
                  <a:srgbClr val="333399"/>
                </a:solidFill>
                <a:latin typeface="楷体_GB2312" pitchFamily="49" charset="-122"/>
              </a:rPr>
              <a:t>给出文法的定义和文法的分类</a:t>
            </a:r>
            <a:endParaRPr lang="zh-CN" altLang="en-US" sz="3200" b="1" dirty="0">
              <a:solidFill>
                <a:srgbClr val="333399"/>
              </a:solidFill>
              <a:latin typeface="楷体_GB2312" pitchFamily="49" charset="-122"/>
            </a:endParaRPr>
          </a:p>
          <a:p>
            <a:pPr marL="711200" indent="-711200" algn="just" eaLnBrk="1" hangingPunct="1">
              <a:spcAft>
                <a:spcPts val="600"/>
              </a:spcAft>
            </a:pPr>
            <a:r>
              <a:rPr lang="zh-CN" altLang="en-US" sz="3600" dirty="0">
                <a:solidFill>
                  <a:srgbClr val="333399"/>
                </a:solidFill>
                <a:latin typeface="楷体_GB2312" pitchFamily="49" charset="-122"/>
              </a:rPr>
              <a:t>要求掌握：</a:t>
            </a:r>
            <a:endParaRPr lang="zh-CN" altLang="en-US" sz="3600" dirty="0">
              <a:solidFill>
                <a:srgbClr val="333399"/>
              </a:solidFill>
              <a:latin typeface="楷体_GB2312" pitchFamily="49" charset="-122"/>
            </a:endParaRPr>
          </a:p>
          <a:p>
            <a:pPr marL="1168400" lvl="1" indent="-711200" algn="just" eaLnBrk="1" hangingPunct="1">
              <a:spcAft>
                <a:spcPts val="600"/>
              </a:spcAft>
            </a:pPr>
            <a:r>
              <a:rPr lang="zh-CN" altLang="en-US" sz="3200" b="1" dirty="0">
                <a:solidFill>
                  <a:srgbClr val="333399"/>
                </a:solidFill>
                <a:latin typeface="楷体_GB2312" pitchFamily="49" charset="-122"/>
              </a:rPr>
              <a:t>语言和文法的形式定义</a:t>
            </a:r>
            <a:endParaRPr lang="zh-CN" altLang="en-US" sz="3200" b="1" dirty="0">
              <a:solidFill>
                <a:srgbClr val="333399"/>
              </a:solidFill>
              <a:latin typeface="楷体_GB2312" pitchFamily="49" charset="-122"/>
            </a:endParaRPr>
          </a:p>
          <a:p>
            <a:pPr marL="1168400" lvl="1" indent="-711200" algn="just" eaLnBrk="1" hangingPunct="1">
              <a:spcAft>
                <a:spcPts val="600"/>
              </a:spcAft>
            </a:pPr>
            <a:r>
              <a:rPr lang="en-US" altLang="zh-CN" sz="3200" b="1" dirty="0">
                <a:solidFill>
                  <a:srgbClr val="333399"/>
                </a:solidFill>
                <a:latin typeface="Arial" panose="020B0604020202020204" pitchFamily="34" charset="0"/>
              </a:rPr>
              <a:t>CHOMSKY</a:t>
            </a:r>
            <a:r>
              <a:rPr lang="zh-CN" altLang="en-US" sz="3200" b="1" dirty="0">
                <a:solidFill>
                  <a:srgbClr val="333399"/>
                </a:solidFill>
                <a:latin typeface="楷体_GB2312" pitchFamily="49" charset="-122"/>
              </a:rPr>
              <a:t>文法体系的分类。</a:t>
            </a:r>
            <a:endParaRPr lang="zh-CN" altLang="en-US" sz="3200" b="1" dirty="0">
              <a:solidFill>
                <a:srgbClr val="333399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灯片编号占位符 1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4339" name="日期占位符 2"/>
          <p:cNvSpPr txBox="1">
            <a:spLocks noGrp="1"/>
          </p:cNvSpPr>
          <p:nvPr>
            <p:ph type="dt" sz="half" idx="11"/>
          </p:nvPr>
        </p:nvSpPr>
        <p:spPr/>
        <p:txBody>
          <a:bodyPr anchor="b" anchorCtr="0"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4340" name="页脚占位符 3"/>
          <p:cNvSpPr txBox="1">
            <a:spLocks noGrp="1"/>
          </p:cNvSpPr>
          <p:nvPr>
            <p:ph type="ftr" sz="quarter" idx="12"/>
          </p:nvPr>
        </p:nvSpPr>
        <p:spPr/>
        <p:txBody>
          <a:bodyPr anchor="b" anchorCtr="0"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4341" name="Rectangle 2"/>
          <p:cNvSpPr/>
          <p:nvPr/>
        </p:nvSpPr>
        <p:spPr>
          <a:xfrm>
            <a:off x="762000" y="1600200"/>
            <a:ext cx="7315200" cy="36623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333399"/>
                </a:solidFill>
                <a:latin typeface="Arial" panose="020B0604020202020204" pitchFamily="34" charset="0"/>
              </a:rPr>
              <a:t> 字符串</a:t>
            </a:r>
            <a:r>
              <a:rPr lang="en-US" altLang="zh-CN" sz="3600" i="1" dirty="0">
                <a:solidFill>
                  <a:srgbClr val="333399"/>
                </a:solidFill>
                <a:latin typeface="Arial" panose="020B0604020202020204" pitchFamily="34" charset="0"/>
              </a:rPr>
              <a:t>ω</a:t>
            </a:r>
            <a:r>
              <a:rPr lang="zh-CN" altLang="en-US" sz="3600" dirty="0">
                <a:solidFill>
                  <a:srgbClr val="333399"/>
                </a:solidFill>
                <a:latin typeface="Arial" panose="020B0604020202020204" pitchFamily="34" charset="0"/>
              </a:rPr>
              <a:t>的逆用     表示。 是字符串</a:t>
            </a:r>
            <a:r>
              <a:rPr lang="en-US" altLang="zh-CN" sz="3600" i="1" dirty="0">
                <a:solidFill>
                  <a:srgbClr val="333399"/>
                </a:solidFill>
                <a:latin typeface="Arial" panose="020B0604020202020204" pitchFamily="34" charset="0"/>
              </a:rPr>
              <a:t>ω</a:t>
            </a:r>
            <a:r>
              <a:rPr lang="zh-CN" altLang="en-US" sz="3600" dirty="0">
                <a:solidFill>
                  <a:srgbClr val="333399"/>
                </a:solidFill>
                <a:latin typeface="Arial" panose="020B0604020202020204" pitchFamily="34" charset="0"/>
              </a:rPr>
              <a:t>的倒置。</a:t>
            </a:r>
            <a:endParaRPr lang="zh-CN" altLang="en-US" sz="360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457200" lvl="1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3600" b="1" i="1" dirty="0">
                <a:solidFill>
                  <a:srgbClr val="333399"/>
                </a:solidFill>
                <a:latin typeface="Arial" panose="020B0604020202020204" pitchFamily="34" charset="0"/>
              </a:rPr>
              <a:t>ω</a:t>
            </a:r>
            <a:r>
              <a:rPr lang="en-US" altLang="zh-CN" sz="3600" b="1" dirty="0">
                <a:solidFill>
                  <a:srgbClr val="333399"/>
                </a:solidFill>
                <a:latin typeface="Arial" panose="020B0604020202020204" pitchFamily="34" charset="0"/>
              </a:rPr>
              <a:t>= </a:t>
            </a:r>
            <a:r>
              <a:rPr lang="en-US" altLang="zh-CN" sz="3600" b="1" i="1" dirty="0">
                <a:solidFill>
                  <a:srgbClr val="333399"/>
                </a:solidFill>
                <a:latin typeface="Arial" panose="020B0604020202020204" pitchFamily="34" charset="0"/>
              </a:rPr>
              <a:t>b</a:t>
            </a:r>
            <a:r>
              <a:rPr lang="en-US" altLang="zh-CN" sz="3600" b="1" baseline="-25000" dirty="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r>
              <a:rPr lang="en-US" altLang="zh-CN" sz="3600" b="1" i="1" dirty="0">
                <a:solidFill>
                  <a:srgbClr val="333399"/>
                </a:solidFill>
                <a:latin typeface="Arial" panose="020B0604020202020204" pitchFamily="34" charset="0"/>
              </a:rPr>
              <a:t>b</a:t>
            </a:r>
            <a:r>
              <a:rPr lang="en-US" altLang="zh-CN" sz="3600" b="1" baseline="-25000" dirty="0">
                <a:solidFill>
                  <a:srgbClr val="333399"/>
                </a:solidFill>
                <a:latin typeface="Arial" panose="020B0604020202020204" pitchFamily="34" charset="0"/>
              </a:rPr>
              <a:t>2</a:t>
            </a:r>
            <a:r>
              <a:rPr lang="en-US" altLang="zh-CN" sz="3600" b="1" i="1" dirty="0">
                <a:solidFill>
                  <a:srgbClr val="333399"/>
                </a:solidFill>
                <a:latin typeface="Arial" panose="020B0604020202020204" pitchFamily="34" charset="0"/>
              </a:rPr>
              <a:t>……b</a:t>
            </a:r>
            <a:r>
              <a:rPr lang="en-US" altLang="zh-CN" sz="3600" b="1" baseline="-25000" dirty="0">
                <a:solidFill>
                  <a:srgbClr val="333399"/>
                </a:solidFill>
                <a:latin typeface="Arial" panose="020B0604020202020204" pitchFamily="34" charset="0"/>
              </a:rPr>
              <a:t>n</a:t>
            </a:r>
            <a:endParaRPr lang="en-US" altLang="zh-CN" sz="3600" b="1" baseline="-2500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457200" lvl="1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3600" b="1" dirty="0">
                <a:solidFill>
                  <a:srgbClr val="333399"/>
                </a:solidFill>
                <a:latin typeface="Arial" panose="020B0604020202020204" pitchFamily="34" charset="0"/>
              </a:rPr>
              <a:t>    = </a:t>
            </a:r>
            <a:r>
              <a:rPr lang="en-US" altLang="zh-CN" sz="3600" b="1" i="1" dirty="0">
                <a:solidFill>
                  <a:srgbClr val="333399"/>
                </a:solidFill>
                <a:latin typeface="Arial" panose="020B0604020202020204" pitchFamily="34" charset="0"/>
              </a:rPr>
              <a:t>b</a:t>
            </a:r>
            <a:r>
              <a:rPr lang="en-US" altLang="zh-CN" sz="3600" b="1" baseline="-25000" dirty="0">
                <a:solidFill>
                  <a:srgbClr val="333399"/>
                </a:solidFill>
                <a:latin typeface="Arial" panose="020B0604020202020204" pitchFamily="34" charset="0"/>
              </a:rPr>
              <a:t>n</a:t>
            </a:r>
            <a:r>
              <a:rPr lang="en-US" altLang="zh-CN" sz="3600" b="1" i="1" dirty="0">
                <a:solidFill>
                  <a:srgbClr val="333399"/>
                </a:solidFill>
                <a:latin typeface="Arial" panose="020B0604020202020204" pitchFamily="34" charset="0"/>
              </a:rPr>
              <a:t>b</a:t>
            </a:r>
            <a:r>
              <a:rPr lang="en-US" altLang="zh-CN" sz="3600" b="1" baseline="-25000" dirty="0">
                <a:solidFill>
                  <a:srgbClr val="333399"/>
                </a:solidFill>
                <a:latin typeface="Arial" panose="020B0604020202020204" pitchFamily="34" charset="0"/>
              </a:rPr>
              <a:t>n-1</a:t>
            </a:r>
            <a:r>
              <a:rPr lang="en-US" altLang="zh-CN" sz="3600" b="1" i="1" dirty="0">
                <a:solidFill>
                  <a:srgbClr val="333399"/>
                </a:solidFill>
                <a:latin typeface="Arial" panose="020B0604020202020204" pitchFamily="34" charset="0"/>
              </a:rPr>
              <a:t>……b</a:t>
            </a:r>
            <a:r>
              <a:rPr lang="en-US" altLang="zh-CN" sz="3600" b="1" baseline="-25000" dirty="0">
                <a:solidFill>
                  <a:srgbClr val="333399"/>
                </a:solidFill>
                <a:latin typeface="Arial" panose="020B0604020202020204" pitchFamily="34" charset="0"/>
              </a:rPr>
              <a:t>2</a:t>
            </a:r>
            <a:r>
              <a:rPr lang="en-US" altLang="zh-CN" sz="3600" b="1" i="1" dirty="0">
                <a:solidFill>
                  <a:srgbClr val="333399"/>
                </a:solidFill>
                <a:latin typeface="Arial" panose="020B0604020202020204" pitchFamily="34" charset="0"/>
              </a:rPr>
              <a:t>b</a:t>
            </a:r>
            <a:r>
              <a:rPr lang="en-US" altLang="zh-CN" sz="3600" b="1" baseline="-25000" dirty="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endParaRPr lang="en-US" altLang="zh-CN" sz="3600" b="1" baseline="-2500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50000"/>
              </a:spcBef>
              <a:buClr>
                <a:srgbClr val="003399"/>
              </a:buClr>
              <a:buSzPct val="55000"/>
            </a:pPr>
            <a:r>
              <a:rPr lang="en-US" altLang="zh-CN" sz="3600" dirty="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zh-CN" altLang="en-US" sz="3600" dirty="0">
                <a:solidFill>
                  <a:srgbClr val="333399"/>
                </a:solidFill>
                <a:latin typeface="Arial" panose="020B0604020202020204" pitchFamily="34" charset="0"/>
              </a:rPr>
              <a:t>空串</a:t>
            </a:r>
            <a:r>
              <a:rPr lang="en-US" altLang="zh-CN" sz="3600" i="1" dirty="0">
                <a:solidFill>
                  <a:srgbClr val="333399"/>
                </a:solidFill>
                <a:latin typeface="Arial" panose="020B0604020202020204" pitchFamily="34" charset="0"/>
              </a:rPr>
              <a:t>ε</a:t>
            </a:r>
            <a:r>
              <a:rPr lang="zh-CN" altLang="en-US" sz="3600" dirty="0">
                <a:solidFill>
                  <a:srgbClr val="333399"/>
                </a:solidFill>
                <a:latin typeface="Arial" panose="020B0604020202020204" pitchFamily="34" charset="0"/>
              </a:rPr>
              <a:t>的逆还是</a:t>
            </a:r>
            <a:r>
              <a:rPr lang="en-US" altLang="zh-CN" sz="3600" i="1" dirty="0">
                <a:solidFill>
                  <a:srgbClr val="333399"/>
                </a:solidFill>
                <a:latin typeface="Arial" panose="020B0604020202020204" pitchFamily="34" charset="0"/>
              </a:rPr>
              <a:t>ε</a:t>
            </a:r>
            <a:endParaRPr lang="zh-CN" altLang="en-US" sz="3600" i="1" dirty="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4342" name="Object 1024"/>
          <p:cNvGraphicFramePr>
            <a:graphicFrameLocks noChangeAspect="1"/>
          </p:cNvGraphicFramePr>
          <p:nvPr/>
        </p:nvGraphicFramePr>
        <p:xfrm>
          <a:off x="4419600" y="1676400"/>
          <a:ext cx="53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165100" imgH="139700" progId="Equation.DSMT4">
                  <p:embed/>
                </p:oleObj>
              </mc:Choice>
              <mc:Fallback>
                <p:oleObj name="" r:id="rId1" imgW="165100" imgH="1397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19600" y="1676400"/>
                        <a:ext cx="5334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1025"/>
          <p:cNvGraphicFramePr>
            <a:graphicFrameLocks noChangeAspect="1"/>
          </p:cNvGraphicFramePr>
          <p:nvPr/>
        </p:nvGraphicFramePr>
        <p:xfrm>
          <a:off x="1219200" y="3810000"/>
          <a:ext cx="53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165100" imgH="139700" progId="Equation.DSMT4">
                  <p:embed/>
                </p:oleObj>
              </mc:Choice>
              <mc:Fallback>
                <p:oleObj name="" r:id="rId3" imgW="165100" imgH="1397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19200" y="3810000"/>
                        <a:ext cx="5334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灯片编号占位符 1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5363" name="日期占位符 2"/>
          <p:cNvSpPr txBox="1">
            <a:spLocks noGrp="1"/>
          </p:cNvSpPr>
          <p:nvPr>
            <p:ph type="dt" sz="half" idx="11"/>
          </p:nvPr>
        </p:nvSpPr>
        <p:spPr/>
        <p:txBody>
          <a:bodyPr anchor="b" anchorCtr="0"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5364" name="页脚占位符 3"/>
          <p:cNvSpPr txBox="1">
            <a:spLocks noGrp="1"/>
          </p:cNvSpPr>
          <p:nvPr>
            <p:ph type="ftr" sz="quarter" idx="12"/>
          </p:nvPr>
        </p:nvSpPr>
        <p:spPr/>
        <p:txBody>
          <a:bodyPr anchor="b" anchorCtr="0"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5365" name="Rectangle 2"/>
          <p:cNvSpPr/>
          <p:nvPr/>
        </p:nvSpPr>
        <p:spPr>
          <a:xfrm>
            <a:off x="1066800" y="381000"/>
            <a:ext cx="4776788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buFontTx/>
              <a:buNone/>
            </a:pPr>
            <a:r>
              <a:rPr lang="zh-CN" altLang="en-US" sz="3600" dirty="0">
                <a:solidFill>
                  <a:srgbClr val="800080"/>
                </a:solidFill>
                <a:latin typeface="楷体_GB2312" pitchFamily="49" charset="-122"/>
              </a:rPr>
              <a:t>字 母 表 的 幂 运 算</a:t>
            </a:r>
            <a:endParaRPr lang="zh-CN" altLang="en-US" sz="3600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15366" name="Text Box 3"/>
          <p:cNvSpPr txBox="1"/>
          <p:nvPr/>
        </p:nvSpPr>
        <p:spPr>
          <a:xfrm>
            <a:off x="385763" y="1371600"/>
            <a:ext cx="8758237" cy="46958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²"/>
            </a:pP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幂运算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</a:rPr>
              <a:t>   设 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 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</a:rPr>
              <a:t>为字母表，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</a:rPr>
              <a:t>n 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</a:rPr>
              <a:t>为任意自然数，</a:t>
            </a:r>
            <a:endParaRPr lang="zh-CN" altLang="en-US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</a:rPr>
              <a:t> 定义（1） 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altLang="zh-CN" baseline="300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=  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</a:t>
            </a:r>
            <a:endParaRPr lang="en-US" altLang="zh-CN" dirty="0">
              <a:solidFill>
                <a:srgbClr val="333399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</a:rPr>
              <a:t>         （2）设 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</a:rPr>
              <a:t>x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altLang="zh-CN" i="1" baseline="300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n-1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，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T， 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则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</a:rPr>
              <a:t>x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altLang="zh-CN" i="1" baseline="300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n</a:t>
            </a:r>
            <a:endParaRPr lang="en-US" altLang="zh-CN" i="1" baseline="30000" dirty="0">
              <a:solidFill>
                <a:srgbClr val="333399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</a:rPr>
              <a:t>         （3）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altLang="zh-CN" i="1" baseline="300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n 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中的元素只能由（1）和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</a:rPr>
              <a:t>（2）生成</a:t>
            </a:r>
            <a:endParaRPr lang="zh-CN" altLang="en-US" i="1" baseline="30000" dirty="0">
              <a:solidFill>
                <a:srgbClr val="333399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r>
              <a:rPr lang="zh-CN" altLang="en-US" sz="1200" dirty="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endParaRPr lang="zh-CN" altLang="en-US" sz="120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²"/>
            </a:pP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</a:rPr>
              <a:t> 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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闭包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</a:rPr>
              <a:t>    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altLang="zh-CN" baseline="300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*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=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altLang="zh-CN" baseline="300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 T</a:t>
            </a:r>
            <a:r>
              <a:rPr lang="en-US" altLang="zh-CN" baseline="300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 T</a:t>
            </a:r>
            <a:r>
              <a:rPr lang="en-US" altLang="zh-CN" baseline="300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 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…</a:t>
            </a:r>
            <a:endParaRPr lang="en-US" altLang="zh-CN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r>
              <a:rPr lang="zh-CN" altLang="en-US" sz="1200" dirty="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endParaRPr lang="zh-CN" altLang="en-US" sz="120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²"/>
            </a:pP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</a:rPr>
              <a:t> 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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闭包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</a:rPr>
              <a:t>    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altLang="zh-CN" baseline="300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+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=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altLang="zh-CN" baseline="300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 T</a:t>
            </a:r>
            <a:r>
              <a:rPr lang="en-US" altLang="zh-CN" baseline="300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 T</a:t>
            </a:r>
            <a:r>
              <a:rPr lang="en-US" altLang="zh-CN" baseline="300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 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…</a:t>
            </a:r>
            <a:endParaRPr lang="en-US" altLang="zh-CN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r>
              <a:rPr lang="zh-CN" altLang="en-US" sz="1200" dirty="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endParaRPr lang="zh-CN" altLang="en-US" sz="120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²"/>
            </a:pP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</a:rPr>
              <a:t>  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T* = T</a:t>
            </a:r>
            <a:r>
              <a:rPr lang="en-US" altLang="zh-CN" baseline="300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+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  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， T</a:t>
            </a:r>
            <a:r>
              <a:rPr lang="en-US" altLang="zh-CN" baseline="300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+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= T*   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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endParaRPr lang="en-US" altLang="zh-CN" sz="2400" dirty="0">
              <a:solidFill>
                <a:srgbClr val="333399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灯片编号占位符 1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6387" name="日期占位符 2"/>
          <p:cNvSpPr txBox="1">
            <a:spLocks noGrp="1"/>
          </p:cNvSpPr>
          <p:nvPr>
            <p:ph type="dt" sz="half" idx="11"/>
          </p:nvPr>
        </p:nvSpPr>
        <p:spPr/>
        <p:txBody>
          <a:bodyPr anchor="b" anchorCtr="0"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6388" name="页脚占位符 3"/>
          <p:cNvSpPr txBox="1">
            <a:spLocks noGrp="1"/>
          </p:cNvSpPr>
          <p:nvPr>
            <p:ph type="ftr" sz="quarter" idx="12"/>
          </p:nvPr>
        </p:nvSpPr>
        <p:spPr/>
        <p:txBody>
          <a:bodyPr anchor="b" anchorCtr="0"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6389" name="Rectangle 2"/>
          <p:cNvSpPr/>
          <p:nvPr/>
        </p:nvSpPr>
        <p:spPr>
          <a:xfrm>
            <a:off x="1960563" y="307975"/>
            <a:ext cx="3395662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buFontTx/>
              <a:buNone/>
            </a:pPr>
            <a:r>
              <a:rPr lang="zh-CN" altLang="en-US" sz="3600" dirty="0">
                <a:solidFill>
                  <a:srgbClr val="800080"/>
                </a:solidFill>
                <a:latin typeface="楷体_GB2312" pitchFamily="49" charset="-122"/>
              </a:rPr>
              <a:t>闭包的物理意义</a:t>
            </a:r>
            <a:endParaRPr lang="zh-CN" altLang="en-US" sz="3600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16390" name="Text Box 3"/>
          <p:cNvSpPr txBox="1"/>
          <p:nvPr/>
        </p:nvSpPr>
        <p:spPr>
          <a:xfrm>
            <a:off x="0" y="1379538"/>
            <a:ext cx="9144000" cy="5344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²"/>
            </a:pP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</a:rPr>
              <a:t>   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</a:rPr>
              <a:t>T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</a:rPr>
              <a:t>的星号闭包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</a:rPr>
              <a:t>T*：</a:t>
            </a:r>
            <a:r>
              <a:rPr lang="zh-CN" altLang="en-US" b="0" dirty="0">
                <a:solidFill>
                  <a:srgbClr val="333399"/>
                </a:solidFill>
                <a:latin typeface="Arial" panose="020B0604020202020204" pitchFamily="34" charset="0"/>
              </a:rPr>
              <a:t>字母表</a:t>
            </a:r>
            <a:r>
              <a:rPr lang="en-US" altLang="zh-CN" b="0" dirty="0">
                <a:solidFill>
                  <a:srgbClr val="333399"/>
                </a:solidFill>
                <a:latin typeface="Arial" panose="020B0604020202020204" pitchFamily="34" charset="0"/>
              </a:rPr>
              <a:t>T</a:t>
            </a:r>
            <a:r>
              <a:rPr lang="zh-CN" altLang="en-US" b="0" dirty="0">
                <a:solidFill>
                  <a:srgbClr val="333399"/>
                </a:solidFill>
                <a:latin typeface="Arial" panose="020B0604020202020204" pitchFamily="34" charset="0"/>
              </a:rPr>
              <a:t>上的所有字符串和空串的集合。</a:t>
            </a:r>
            <a:endParaRPr lang="zh-CN" altLang="en-US" b="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0" lvl="0" indent="0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²"/>
            </a:pP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</a:rPr>
              <a:t>   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</a:rPr>
              <a:t>T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</a:rPr>
              <a:t>的正闭包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</a:rPr>
              <a:t>T</a:t>
            </a:r>
            <a:r>
              <a:rPr lang="en-US" altLang="zh-CN" baseline="30000" dirty="0">
                <a:solidFill>
                  <a:srgbClr val="333399"/>
                </a:solidFill>
                <a:latin typeface="Arial" panose="020B0604020202020204" pitchFamily="34" charset="0"/>
              </a:rPr>
              <a:t>+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</a:rPr>
              <a:t>：</a:t>
            </a:r>
            <a:r>
              <a:rPr lang="zh-CN" altLang="en-US" b="0" dirty="0">
                <a:solidFill>
                  <a:srgbClr val="333399"/>
                </a:solidFill>
                <a:latin typeface="Arial" panose="020B0604020202020204" pitchFamily="34" charset="0"/>
              </a:rPr>
              <a:t>字母表</a:t>
            </a:r>
            <a:r>
              <a:rPr lang="en-US" altLang="zh-CN" b="0" dirty="0">
                <a:solidFill>
                  <a:srgbClr val="333399"/>
                </a:solidFill>
                <a:latin typeface="Arial" panose="020B0604020202020204" pitchFamily="34" charset="0"/>
              </a:rPr>
              <a:t>T</a:t>
            </a:r>
            <a:r>
              <a:rPr lang="zh-CN" altLang="en-US" b="0" dirty="0">
                <a:solidFill>
                  <a:srgbClr val="333399"/>
                </a:solidFill>
                <a:latin typeface="Arial" panose="020B0604020202020204" pitchFamily="34" charset="0"/>
              </a:rPr>
              <a:t>上的所有字符串构成的集合。</a:t>
            </a:r>
            <a:endParaRPr lang="zh-CN" altLang="en-US" b="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0" lvl="0" indent="0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</a:rPr>
              <a:t>	T*= T</a:t>
            </a:r>
            <a:r>
              <a:rPr lang="en-US" altLang="zh-CN" baseline="30000" dirty="0">
                <a:solidFill>
                  <a:srgbClr val="333399"/>
                </a:solidFill>
                <a:latin typeface="Arial" panose="020B0604020202020204" pitchFamily="34" charset="0"/>
              </a:rPr>
              <a:t>+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</a:rPr>
              <a:t>∪{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</a:rPr>
              <a:t>}      </a:t>
            </a:r>
            <a:endParaRPr lang="en-US" altLang="zh-CN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0" lvl="0" indent="0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²"/>
            </a:pP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举例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</a:rPr>
              <a:t>       设 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</a:rPr>
              <a:t>T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=  0，1 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</a:rPr>
              <a:t>，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</a:rPr>
              <a:t>则</a:t>
            </a:r>
            <a:endParaRPr lang="zh-CN" altLang="en-US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</a:rPr>
              <a:t>T</a:t>
            </a:r>
            <a:r>
              <a:rPr lang="en-US" altLang="zh-CN" baseline="300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=  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， T</a:t>
            </a:r>
            <a:r>
              <a:rPr lang="en-US" altLang="zh-CN" baseline="300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=  0，1 ，</a:t>
            </a:r>
            <a:endParaRPr lang="en-US" altLang="zh-CN" dirty="0">
              <a:solidFill>
                <a:srgbClr val="333399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T</a:t>
            </a:r>
            <a:r>
              <a:rPr lang="en-US" altLang="zh-CN" baseline="300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=  00，01 ，10 ，11 ， 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…</a:t>
            </a:r>
            <a:endParaRPr lang="en-US" altLang="zh-CN" dirty="0">
              <a:solidFill>
                <a:srgbClr val="333399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T* =  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，0，1，00，01 ，10 ，11，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…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</a:t>
            </a:r>
            <a:endParaRPr lang="en-US" altLang="zh-CN" dirty="0">
              <a:solidFill>
                <a:srgbClr val="333399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altLang="zh-CN" baseline="300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+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=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 0，1，00，01 ，10 ，11，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…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</a:t>
            </a:r>
            <a:endParaRPr lang="en-US" altLang="zh-CN" dirty="0">
              <a:solidFill>
                <a:srgbClr val="333399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灯片编号占位符 1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7411" name="日期占位符 2"/>
          <p:cNvSpPr txBox="1">
            <a:spLocks noGrp="1"/>
          </p:cNvSpPr>
          <p:nvPr>
            <p:ph type="dt" sz="half" idx="11"/>
          </p:nvPr>
        </p:nvSpPr>
        <p:spPr/>
        <p:txBody>
          <a:bodyPr anchor="b" anchorCtr="0"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7412" name="页脚占位符 3"/>
          <p:cNvSpPr txBox="1">
            <a:spLocks noGrp="1"/>
          </p:cNvSpPr>
          <p:nvPr>
            <p:ph type="ftr" sz="quarter" idx="12"/>
          </p:nvPr>
        </p:nvSpPr>
        <p:spPr/>
        <p:txBody>
          <a:bodyPr anchor="b" anchorCtr="0"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7413" name="Rectangle 2"/>
          <p:cNvSpPr/>
          <p:nvPr/>
        </p:nvSpPr>
        <p:spPr>
          <a:xfrm>
            <a:off x="1143000" y="457200"/>
            <a:ext cx="7239000" cy="6096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 dirty="0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 言 </a:t>
            </a:r>
            <a:r>
              <a:rPr lang="zh-CN" altLang="en-US" sz="4000" b="0" dirty="0">
                <a:solidFill>
                  <a:srgbClr val="800080"/>
                </a:solidFill>
                <a:latin typeface="楷体_GB2312" pitchFamily="49" charset="-122"/>
              </a:rPr>
              <a:t>（</a:t>
            </a:r>
            <a:r>
              <a:rPr lang="en-US" altLang="zh-CN" sz="4000" b="0" i="1" dirty="0">
                <a:solidFill>
                  <a:srgbClr val="800080"/>
                </a:solidFill>
                <a:latin typeface="Copperplate Gothic Light" panose="020E0507020206020404" pitchFamily="34" charset="0"/>
              </a:rPr>
              <a:t>Languages</a:t>
            </a:r>
            <a:r>
              <a:rPr lang="en-US" altLang="zh-CN" sz="4000" b="0" dirty="0">
                <a:solidFill>
                  <a:srgbClr val="800080"/>
                </a:solidFill>
                <a:latin typeface="楷体_GB2312" pitchFamily="49" charset="-122"/>
              </a:rPr>
              <a:t>）</a:t>
            </a:r>
            <a:endParaRPr lang="en-US" altLang="zh-CN" sz="4400" b="0" dirty="0">
              <a:solidFill>
                <a:schemeClr val="tx2"/>
              </a:solidFill>
              <a:latin typeface="Copperplate Gothic Light" panose="020E0507020206020404" pitchFamily="34" charset="0"/>
              <a:ea typeface="宋体" panose="02010600030101010101" pitchFamily="2" charset="-122"/>
            </a:endParaRPr>
          </a:p>
        </p:txBody>
      </p:sp>
      <p:sp>
        <p:nvSpPr>
          <p:cNvPr id="17414" name="Text Box 3"/>
          <p:cNvSpPr txBox="1"/>
          <p:nvPr/>
        </p:nvSpPr>
        <p:spPr>
          <a:xfrm>
            <a:off x="304800" y="1524000"/>
            <a:ext cx="8305800" cy="3873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²"/>
            </a:pPr>
            <a:r>
              <a:rPr lang="zh-CN" altLang="en-US" dirty="0">
                <a:solidFill>
                  <a:srgbClr val="333399"/>
                </a:solidFill>
              </a:rPr>
              <a:t> </a:t>
            </a:r>
            <a:r>
              <a:rPr lang="zh-CN" altLang="en-US" dirty="0">
                <a:solidFill>
                  <a:srgbClr val="800080"/>
                </a:solidFill>
                <a:ea typeface="华文行楷" panose="02010800040101010101" pitchFamily="2" charset="-122"/>
              </a:rPr>
              <a:t>概念</a:t>
            </a:r>
            <a:r>
              <a:rPr lang="zh-CN" altLang="en-US" dirty="0">
                <a:solidFill>
                  <a:srgbClr val="333399"/>
                </a:solidFill>
                <a:ea typeface="华文行楷" panose="02010800040101010101" pitchFamily="2" charset="-122"/>
              </a:rPr>
              <a:t>    设 </a:t>
            </a:r>
            <a:r>
              <a:rPr lang="en-US" altLang="zh-CN" dirty="0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T </a:t>
            </a:r>
            <a:r>
              <a:rPr lang="zh-CN" altLang="en-US" dirty="0">
                <a:solidFill>
                  <a:srgbClr val="333399"/>
                </a:solidFill>
                <a:ea typeface="华文行楷" panose="02010800040101010101" pitchFamily="2" charset="-122"/>
              </a:rPr>
              <a:t>为字母表，则任何集合 </a:t>
            </a:r>
            <a:r>
              <a:rPr lang="en-US" altLang="zh-CN" i="1" dirty="0">
                <a:solidFill>
                  <a:srgbClr val="333399"/>
                </a:solidFill>
                <a:ea typeface="华文行楷" panose="02010800040101010101" pitchFamily="2" charset="-122"/>
              </a:rPr>
              <a:t>L </a:t>
            </a:r>
            <a:r>
              <a:rPr lang="en-US" altLang="zh-CN" dirty="0">
                <a:solidFill>
                  <a:srgbClr val="333399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 </a:t>
            </a:r>
            <a:r>
              <a:rPr lang="en-US" altLang="zh-CN" dirty="0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T* </a:t>
            </a:r>
            <a:r>
              <a:rPr lang="zh-CN" altLang="en-US" dirty="0">
                <a:solidFill>
                  <a:srgbClr val="333399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Symbol" panose="05050102010706020507" pitchFamily="18" charset="2"/>
              </a:rPr>
              <a:t>是</a:t>
            </a:r>
            <a:r>
              <a:rPr lang="zh-CN" altLang="en-US" dirty="0">
                <a:solidFill>
                  <a:srgbClr val="333399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字母表</a:t>
            </a:r>
            <a:r>
              <a:rPr lang="en-US" altLang="zh-CN" dirty="0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zh-CN" altLang="en-US" dirty="0">
                <a:solidFill>
                  <a:srgbClr val="333399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上的</a:t>
            </a:r>
            <a:r>
              <a:rPr lang="zh-CN" altLang="en-US" dirty="0">
                <a:solidFill>
                  <a:srgbClr val="333399"/>
                </a:solidFill>
                <a:ea typeface="华文行楷" panose="02010800040101010101" pitchFamily="2" charset="-122"/>
              </a:rPr>
              <a:t>一个语言（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language</a:t>
            </a:r>
            <a:r>
              <a:rPr lang="en-US" altLang="zh-CN" dirty="0">
                <a:solidFill>
                  <a:srgbClr val="333399"/>
                </a:solidFill>
                <a:ea typeface="华文行楷" panose="02010800040101010101" pitchFamily="2" charset="-122"/>
              </a:rPr>
              <a:t>）</a:t>
            </a:r>
            <a:endParaRPr lang="en-US" altLang="zh-CN" dirty="0">
              <a:solidFill>
                <a:srgbClr val="333399"/>
              </a:solidFill>
              <a:ea typeface="华文行楷" panose="0201080004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r>
              <a:rPr lang="en-US" altLang="zh-CN" sz="1200" dirty="0">
                <a:solidFill>
                  <a:srgbClr val="333399"/>
                </a:solidFill>
              </a:rPr>
              <a:t> </a:t>
            </a:r>
            <a:endParaRPr lang="en-US" altLang="zh-CN" sz="1200" dirty="0">
              <a:solidFill>
                <a:srgbClr val="333399"/>
              </a:solidFill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²"/>
            </a:pPr>
            <a:r>
              <a:rPr lang="en-US" altLang="zh-CN" dirty="0">
                <a:solidFill>
                  <a:srgbClr val="333399"/>
                </a:solidFill>
              </a:rPr>
              <a:t> </a:t>
            </a:r>
            <a:r>
              <a:rPr lang="zh-CN" altLang="en-US" dirty="0">
                <a:solidFill>
                  <a:srgbClr val="800080"/>
                </a:solidFill>
                <a:ea typeface="华文行楷" panose="02010800040101010101" pitchFamily="2" charset="-122"/>
              </a:rPr>
              <a:t>举例</a:t>
            </a:r>
            <a:endParaRPr lang="zh-CN" altLang="en-US" dirty="0">
              <a:solidFill>
                <a:srgbClr val="333399"/>
              </a:solidFill>
              <a:ea typeface="华文行楷" panose="0201080004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r>
              <a:rPr lang="zh-CN" altLang="en-US" sz="1200" dirty="0">
                <a:solidFill>
                  <a:srgbClr val="333399"/>
                </a:solidFill>
                <a:ea typeface="华文行楷" panose="02010800040101010101" pitchFamily="2" charset="-122"/>
              </a:rPr>
              <a:t> </a:t>
            </a:r>
            <a:endParaRPr lang="zh-CN" altLang="en-US" sz="1200" dirty="0">
              <a:solidFill>
                <a:srgbClr val="333399"/>
              </a:solidFill>
              <a:ea typeface="华文行楷" panose="02010800040101010101" pitchFamily="2" charset="-122"/>
            </a:endParaRPr>
          </a:p>
          <a:p>
            <a:pPr marL="457200" lvl="1" indent="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Char char="-"/>
            </a:pPr>
            <a:r>
              <a:rPr lang="zh-CN" altLang="en-US" b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英文单词集    </a:t>
            </a:r>
            <a:r>
              <a:rPr lang="zh-CN" altLang="en-US" b="1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</a:t>
            </a:r>
            <a:r>
              <a:rPr lang="zh-CN" altLang="en-US" b="1" i="1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…, </a:t>
            </a:r>
            <a:r>
              <a:rPr lang="en-US" altLang="zh-CN" b="1" i="1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English, …, words , … </a:t>
            </a:r>
            <a:r>
              <a:rPr lang="en-US" altLang="zh-CN" b="1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 </a:t>
            </a:r>
            <a:endParaRPr lang="en-US" altLang="zh-CN" b="1" dirty="0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marL="457200" lvl="1" indent="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Char char="-"/>
            </a:pPr>
            <a:r>
              <a:rPr lang="en-US" altLang="zh-CN" b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</a:t>
            </a:r>
            <a:r>
              <a:rPr lang="en-US" altLang="zh-CN" b="1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C</a:t>
            </a:r>
            <a:r>
              <a:rPr lang="en-US" altLang="zh-CN" b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zh-CN" altLang="en-US" b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语言程序集 </a:t>
            </a:r>
            <a:r>
              <a:rPr lang="zh-CN" altLang="en-US" b="1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 </a:t>
            </a:r>
            <a:r>
              <a:rPr lang="zh-CN" altLang="en-US" b="1" i="1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…</a:t>
            </a:r>
            <a:r>
              <a:rPr lang="zh-CN" altLang="en-US" b="1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       </a:t>
            </a:r>
            <a:r>
              <a:rPr lang="zh-CN" altLang="en-US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字母表？</a:t>
            </a:r>
            <a:endParaRPr lang="zh-CN" altLang="en-US" b="1" dirty="0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marL="457200" lvl="1" indent="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Char char="-"/>
            </a:pPr>
            <a:r>
              <a:rPr lang="zh-CN" altLang="en-US" b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汉语成语集 </a:t>
            </a:r>
            <a:r>
              <a:rPr lang="zh-CN" altLang="en-US" b="1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 </a:t>
            </a:r>
            <a:r>
              <a:rPr lang="zh-CN" altLang="en-US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…, 马到成功, …</a:t>
            </a:r>
            <a:r>
              <a:rPr lang="zh-CN" altLang="en-US" b="1" i="1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b="1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 </a:t>
            </a:r>
            <a:endParaRPr lang="zh-CN" altLang="en-US" b="1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457200" lvl="1" indent="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Char char="-"/>
            </a:pPr>
            <a:r>
              <a:rPr lang="zh-CN" altLang="en-US" b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化学分子式集</a:t>
            </a:r>
            <a:r>
              <a:rPr lang="zh-CN" altLang="en-US" b="1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 </a:t>
            </a:r>
            <a:r>
              <a:rPr lang="zh-CN" altLang="en-US" b="1" i="1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…, </a:t>
            </a:r>
            <a:r>
              <a:rPr lang="en-US" altLang="zh-CN" b="1" i="1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H</a:t>
            </a:r>
            <a:r>
              <a:rPr lang="en-US" altLang="zh-CN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b="1" i="1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O, …, NaCl , … </a:t>
            </a:r>
            <a:r>
              <a:rPr lang="en-US" altLang="zh-CN" b="1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 </a:t>
            </a:r>
            <a:endParaRPr lang="en-US" altLang="zh-CN" b="1" dirty="0">
              <a:solidFill>
                <a:srgbClr val="333399"/>
              </a:solidFill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457200" lvl="1" indent="0" eaLnBrk="1" hangingPunct="1">
              <a:spcBef>
                <a:spcPct val="0"/>
              </a:spcBef>
              <a:buClrTx/>
              <a:buSzTx/>
              <a:buFont typeface="Symbol" panose="05050102010706020507" pitchFamily="18" charset="2"/>
              <a:buChar char="-"/>
            </a:pPr>
            <a:r>
              <a:rPr lang="en-US" altLang="zh-CN" b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</a:t>
            </a:r>
            <a:r>
              <a:rPr lang="en-US" altLang="zh-CN" b="1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 </a:t>
            </a:r>
            <a:r>
              <a:rPr lang="en-US" altLang="zh-CN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any</a:t>
            </a:r>
            <a:r>
              <a:rPr lang="en-US" altLang="zh-CN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,</a:t>
            </a:r>
            <a:r>
              <a:rPr lang="zh-CN" altLang="en-US" b="1" i="1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…</a:t>
            </a:r>
            <a:r>
              <a:rPr lang="en-US" altLang="zh-CN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b="1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</a:t>
            </a:r>
            <a:r>
              <a:rPr lang="zh-CN" altLang="en-US" b="1" dirty="0">
                <a:solidFill>
                  <a:srgbClr val="333399"/>
                </a:solidFill>
              </a:rPr>
              <a:t> </a:t>
            </a:r>
            <a:endParaRPr lang="zh-CN" altLang="en-US" b="1" dirty="0">
              <a:solidFill>
                <a:srgbClr val="333399"/>
              </a:solidFill>
              <a:ea typeface="华文行楷" panose="0201080004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灯片编号占位符 1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8435" name="日期占位符 2"/>
          <p:cNvSpPr txBox="1">
            <a:spLocks noGrp="1"/>
          </p:cNvSpPr>
          <p:nvPr>
            <p:ph type="dt" sz="half" idx="11"/>
          </p:nvPr>
        </p:nvSpPr>
        <p:spPr/>
        <p:txBody>
          <a:bodyPr anchor="b" anchorCtr="0"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8436" name="页脚占位符 3"/>
          <p:cNvSpPr txBox="1">
            <a:spLocks noGrp="1"/>
          </p:cNvSpPr>
          <p:nvPr>
            <p:ph type="ftr" sz="quarter" idx="12"/>
          </p:nvPr>
        </p:nvSpPr>
        <p:spPr/>
        <p:txBody>
          <a:bodyPr anchor="b" anchorCtr="0"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8437" name="Rectangle 2"/>
          <p:cNvSpPr/>
          <p:nvPr/>
        </p:nvSpPr>
        <p:spPr>
          <a:xfrm>
            <a:off x="1143000" y="457200"/>
            <a:ext cx="7239000" cy="6096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 dirty="0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 言 </a:t>
            </a:r>
            <a:r>
              <a:rPr lang="zh-CN" altLang="en-US" sz="4000" b="0" dirty="0">
                <a:solidFill>
                  <a:srgbClr val="800080"/>
                </a:solidFill>
                <a:latin typeface="楷体_GB2312" pitchFamily="49" charset="-122"/>
              </a:rPr>
              <a:t>（</a:t>
            </a:r>
            <a:r>
              <a:rPr lang="en-US" altLang="zh-CN" sz="4000" b="0" i="1" dirty="0">
                <a:solidFill>
                  <a:srgbClr val="800080"/>
                </a:solidFill>
                <a:latin typeface="Copperplate Gothic Light" panose="020E0507020206020404" pitchFamily="34" charset="0"/>
              </a:rPr>
              <a:t>Languages</a:t>
            </a:r>
            <a:r>
              <a:rPr lang="en-US" altLang="zh-CN" sz="4000" b="0" dirty="0">
                <a:solidFill>
                  <a:srgbClr val="800080"/>
                </a:solidFill>
                <a:latin typeface="楷体_GB2312" pitchFamily="49" charset="-122"/>
              </a:rPr>
              <a:t>）</a:t>
            </a:r>
            <a:endParaRPr lang="en-US" altLang="zh-CN" sz="4400" b="0" dirty="0">
              <a:solidFill>
                <a:schemeClr val="tx2"/>
              </a:solidFill>
              <a:latin typeface="Copperplate Gothic Light" panose="020E0507020206020404" pitchFamily="34" charset="0"/>
              <a:ea typeface="宋体" panose="02010600030101010101" pitchFamily="2" charset="-122"/>
            </a:endParaRPr>
          </a:p>
        </p:txBody>
      </p:sp>
      <p:sp>
        <p:nvSpPr>
          <p:cNvPr id="18438" name="Text Box 3"/>
          <p:cNvSpPr txBox="1"/>
          <p:nvPr/>
        </p:nvSpPr>
        <p:spPr>
          <a:xfrm>
            <a:off x="304800" y="1524000"/>
            <a:ext cx="8305800" cy="44837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²"/>
            </a:pPr>
            <a:r>
              <a:rPr lang="zh-CN" altLang="en-US" dirty="0">
                <a:solidFill>
                  <a:srgbClr val="800080"/>
                </a:solidFill>
                <a:ea typeface="华文行楷" panose="02010800040101010101" pitchFamily="2" charset="-122"/>
              </a:rPr>
              <a:t>举例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</a:rPr>
              <a:t>：设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</a:rPr>
              <a:t>T = {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</a:rPr>
              <a:t>a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</a:rPr>
              <a:t>，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</a:rPr>
              <a:t>b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</a:rPr>
              <a:t>}  </a:t>
            </a:r>
            <a:endParaRPr lang="en-US" altLang="zh-CN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457200" lvl="1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333399"/>
                </a:solidFill>
                <a:latin typeface="Arial" panose="020B0604020202020204" pitchFamily="34" charset="0"/>
              </a:rPr>
              <a:t>则 </a:t>
            </a:r>
            <a:r>
              <a:rPr lang="en-US" altLang="zh-CN" b="1" dirty="0">
                <a:solidFill>
                  <a:srgbClr val="333399"/>
                </a:solidFill>
                <a:latin typeface="Arial" panose="020B0604020202020204" pitchFamily="34" charset="0"/>
              </a:rPr>
              <a:t>L</a:t>
            </a:r>
            <a:r>
              <a:rPr lang="en-US" altLang="zh-CN" b="1" baseline="-25000" dirty="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r>
              <a:rPr lang="en-US" altLang="zh-CN" b="1" dirty="0">
                <a:solidFill>
                  <a:srgbClr val="333399"/>
                </a:solidFill>
                <a:latin typeface="Arial" panose="020B0604020202020204" pitchFamily="34" charset="0"/>
              </a:rPr>
              <a:t>  = {</a:t>
            </a:r>
            <a:r>
              <a:rPr lang="en-US" altLang="zh-CN" b="1" i="1" dirty="0">
                <a:solidFill>
                  <a:srgbClr val="333399"/>
                </a:solidFill>
                <a:latin typeface="Arial" panose="020B0604020202020204" pitchFamily="34" charset="0"/>
              </a:rPr>
              <a:t>a</a:t>
            </a:r>
            <a:r>
              <a:rPr lang="en-US" altLang="zh-CN" b="1" baseline="30000" dirty="0">
                <a:solidFill>
                  <a:srgbClr val="333399"/>
                </a:solidFill>
                <a:latin typeface="Arial" panose="020B0604020202020204" pitchFamily="34" charset="0"/>
              </a:rPr>
              <a:t>n</a:t>
            </a:r>
            <a:r>
              <a:rPr lang="en-US" altLang="zh-CN" b="1" i="1" dirty="0">
                <a:solidFill>
                  <a:srgbClr val="333399"/>
                </a:solidFill>
                <a:latin typeface="Arial" panose="020B0604020202020204" pitchFamily="34" charset="0"/>
              </a:rPr>
              <a:t>b</a:t>
            </a:r>
            <a:r>
              <a:rPr lang="en-US" altLang="zh-CN" b="1" baseline="30000" dirty="0">
                <a:solidFill>
                  <a:srgbClr val="333399"/>
                </a:solidFill>
                <a:latin typeface="Arial" panose="020B0604020202020204" pitchFamily="34" charset="0"/>
              </a:rPr>
              <a:t>n</a:t>
            </a:r>
            <a:r>
              <a:rPr lang="en-US" altLang="zh-CN" b="1" dirty="0">
                <a:solidFill>
                  <a:srgbClr val="333399"/>
                </a:solidFill>
                <a:latin typeface="Arial" panose="020B0604020202020204" pitchFamily="34" charset="0"/>
              </a:rPr>
              <a:t>  |  </a:t>
            </a:r>
            <a:r>
              <a:rPr lang="en-US" altLang="zh-CN" b="1" i="1" dirty="0">
                <a:solidFill>
                  <a:srgbClr val="333399"/>
                </a:solidFill>
                <a:latin typeface="Arial" panose="020B0604020202020204" pitchFamily="34" charset="0"/>
              </a:rPr>
              <a:t>n</a:t>
            </a:r>
            <a:r>
              <a:rPr lang="en-US" altLang="zh-CN" b="1" dirty="0">
                <a:solidFill>
                  <a:srgbClr val="333399"/>
                </a:solidFill>
                <a:latin typeface="Arial" panose="020B0604020202020204" pitchFamily="34" charset="0"/>
              </a:rPr>
              <a:t>≥1}  </a:t>
            </a:r>
            <a:endParaRPr lang="en-US" altLang="zh-CN" b="1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914400" lvl="2" indent="0" eaLnBrk="1" hangingPunct="1">
              <a:lnSpc>
                <a:spcPct val="110000"/>
              </a:lnSpc>
              <a:buClr>
                <a:schemeClr val="hlink"/>
              </a:buClr>
              <a:buSzPct val="55000"/>
              <a:buFontTx/>
              <a:buNone/>
            </a:pPr>
            <a:r>
              <a:rPr lang="en-US" altLang="zh-CN" sz="2800" b="1" dirty="0">
                <a:solidFill>
                  <a:srgbClr val="333399"/>
                </a:solidFill>
                <a:latin typeface="Arial" panose="020B0604020202020204" pitchFamily="34" charset="0"/>
              </a:rPr>
              <a:t> L</a:t>
            </a:r>
            <a:r>
              <a:rPr lang="en-US" altLang="zh-CN" sz="2800" b="1" baseline="-25000" dirty="0">
                <a:solidFill>
                  <a:srgbClr val="333399"/>
                </a:solidFill>
                <a:latin typeface="Arial" panose="020B0604020202020204" pitchFamily="34" charset="0"/>
              </a:rPr>
              <a:t>3</a:t>
            </a:r>
            <a:r>
              <a:rPr lang="en-US" altLang="zh-CN" sz="2800" b="1" dirty="0">
                <a:solidFill>
                  <a:srgbClr val="333399"/>
                </a:solidFill>
                <a:latin typeface="Arial" panose="020B0604020202020204" pitchFamily="34" charset="0"/>
              </a:rPr>
              <a:t> = { </a:t>
            </a:r>
            <a:r>
              <a:rPr lang="en-US" altLang="zh-CN" sz="2800" b="1" i="1" dirty="0">
                <a:solidFill>
                  <a:srgbClr val="333399"/>
                </a:solidFill>
                <a:latin typeface="Arial" panose="020B0604020202020204" pitchFamily="34" charset="0"/>
              </a:rPr>
              <a:t>b</a:t>
            </a:r>
            <a:r>
              <a:rPr lang="en-US" altLang="zh-CN" sz="2800" b="1" baseline="30000" dirty="0">
                <a:solidFill>
                  <a:srgbClr val="333399"/>
                </a:solidFill>
                <a:latin typeface="Arial" panose="020B0604020202020204" pitchFamily="34" charset="0"/>
              </a:rPr>
              <a:t>k</a:t>
            </a:r>
            <a:r>
              <a:rPr lang="en-US" altLang="zh-CN" sz="2800" b="1" dirty="0">
                <a:solidFill>
                  <a:srgbClr val="333399"/>
                </a:solidFill>
                <a:latin typeface="Arial" panose="020B0604020202020204" pitchFamily="34" charset="0"/>
              </a:rPr>
              <a:t>  |  </a:t>
            </a:r>
            <a:r>
              <a:rPr lang="en-US" altLang="zh-CN" sz="2800" b="1" i="1" dirty="0">
                <a:solidFill>
                  <a:srgbClr val="333399"/>
                </a:solidFill>
                <a:latin typeface="Arial" panose="020B0604020202020204" pitchFamily="34" charset="0"/>
              </a:rPr>
              <a:t>k</a:t>
            </a:r>
            <a:r>
              <a:rPr lang="en-US" altLang="zh-CN" sz="2800" b="1" dirty="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333399"/>
                </a:solidFill>
                <a:latin typeface="Arial" panose="020B0604020202020204" pitchFamily="34" charset="0"/>
              </a:rPr>
              <a:t>是质数}</a:t>
            </a:r>
            <a:endParaRPr lang="zh-CN" altLang="en-US" sz="2800" b="1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914400" lvl="2" indent="0" eaLnBrk="1" hangingPunct="1">
              <a:lnSpc>
                <a:spcPct val="110000"/>
              </a:lnSpc>
              <a:buClr>
                <a:schemeClr val="hlink"/>
              </a:buClr>
              <a:buSzPct val="55000"/>
              <a:buFontTx/>
              <a:buNone/>
            </a:pPr>
            <a:r>
              <a:rPr lang="en-US" altLang="zh-CN" sz="2800" b="1" dirty="0">
                <a:solidFill>
                  <a:srgbClr val="333399"/>
                </a:solidFill>
                <a:latin typeface="Arial" panose="020B0604020202020204" pitchFamily="34" charset="0"/>
              </a:rPr>
              <a:t> L</a:t>
            </a:r>
            <a:r>
              <a:rPr lang="en-US" altLang="zh-CN" sz="2800" b="1" baseline="-25000" dirty="0">
                <a:solidFill>
                  <a:srgbClr val="333399"/>
                </a:solidFill>
                <a:latin typeface="Arial" panose="020B0604020202020204" pitchFamily="34" charset="0"/>
              </a:rPr>
              <a:t>2 </a:t>
            </a:r>
            <a:r>
              <a:rPr lang="en-US" altLang="zh-CN" sz="2800" b="1" dirty="0">
                <a:solidFill>
                  <a:srgbClr val="333399"/>
                </a:solidFill>
                <a:latin typeface="Arial" panose="020B0604020202020204" pitchFamily="34" charset="0"/>
              </a:rPr>
              <a:t>  ={</a:t>
            </a:r>
            <a:r>
              <a:rPr lang="en-US" altLang="zh-CN" sz="2800" i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 </a:t>
            </a:r>
            <a:r>
              <a:rPr lang="en-US" altLang="zh-CN" sz="2800" b="1" dirty="0">
                <a:solidFill>
                  <a:srgbClr val="333399"/>
                </a:solidFill>
                <a:latin typeface="Arial" panose="020B0604020202020204" pitchFamily="34" charset="0"/>
              </a:rPr>
              <a:t>}    </a:t>
            </a:r>
            <a:r>
              <a:rPr lang="zh-CN" altLang="en-US" sz="2800" b="1" dirty="0">
                <a:solidFill>
                  <a:srgbClr val="333399"/>
                </a:solidFill>
                <a:latin typeface="Arial" panose="020B0604020202020204" pitchFamily="34" charset="0"/>
              </a:rPr>
              <a:t>只有一个空句子的语言               </a:t>
            </a:r>
            <a:endParaRPr lang="zh-CN" altLang="en-US" sz="2800" b="1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914400" lvl="2" indent="0" eaLnBrk="1" hangingPunct="1">
              <a:lnSpc>
                <a:spcPct val="110000"/>
              </a:lnSpc>
              <a:buClr>
                <a:schemeClr val="hlink"/>
              </a:buClr>
              <a:buSzPct val="55000"/>
              <a:buFontTx/>
              <a:buNone/>
            </a:pPr>
            <a:r>
              <a:rPr lang="en-US" altLang="zh-CN" sz="2800" b="1" dirty="0">
                <a:solidFill>
                  <a:srgbClr val="333399"/>
                </a:solidFill>
                <a:latin typeface="Arial" panose="020B0604020202020204" pitchFamily="34" charset="0"/>
              </a:rPr>
              <a:t> L</a:t>
            </a:r>
            <a:r>
              <a:rPr lang="en-US" altLang="zh-CN" sz="2800" b="1" baseline="-25000" dirty="0">
                <a:solidFill>
                  <a:srgbClr val="333399"/>
                </a:solidFill>
                <a:latin typeface="Arial" panose="020B0604020202020204" pitchFamily="34" charset="0"/>
              </a:rPr>
              <a:t>4</a:t>
            </a:r>
            <a:r>
              <a:rPr lang="en-US" altLang="zh-CN" sz="2800" b="1" dirty="0">
                <a:solidFill>
                  <a:srgbClr val="333399"/>
                </a:solidFill>
                <a:latin typeface="Arial" panose="020B0604020202020204" pitchFamily="34" charset="0"/>
              </a:rPr>
              <a:t> = { } = </a:t>
            </a:r>
            <a:r>
              <a:rPr lang="en-US" altLang="zh-CN" sz="2800" b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charset="0"/>
              </a:rPr>
              <a:t></a:t>
            </a:r>
            <a:r>
              <a:rPr lang="en-US" altLang="zh-CN" sz="2800" b="1" dirty="0">
                <a:solidFill>
                  <a:srgbClr val="333399"/>
                </a:solidFill>
                <a:latin typeface="Arial" panose="020B0604020202020204" pitchFamily="34" charset="0"/>
              </a:rPr>
              <a:t>     </a:t>
            </a:r>
            <a:r>
              <a:rPr lang="zh-CN" altLang="en-US" sz="2800" b="1" dirty="0">
                <a:solidFill>
                  <a:srgbClr val="333399"/>
                </a:solidFill>
                <a:latin typeface="Arial" panose="020B0604020202020204" pitchFamily="34" charset="0"/>
              </a:rPr>
              <a:t>空语言  </a:t>
            </a:r>
            <a:endParaRPr lang="zh-CN" altLang="en-US" sz="2800" b="1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914400" lvl="2" indent="0" eaLnBrk="1" hangingPunct="1">
              <a:lnSpc>
                <a:spcPct val="110000"/>
              </a:lnSpc>
              <a:buClr>
                <a:schemeClr val="hlink"/>
              </a:buClr>
              <a:buSzPct val="55000"/>
              <a:buFontTx/>
              <a:buNone/>
            </a:pPr>
            <a:r>
              <a:rPr lang="zh-CN" altLang="en-US" sz="2800" b="1" dirty="0">
                <a:solidFill>
                  <a:srgbClr val="333399"/>
                </a:solidFill>
                <a:latin typeface="Arial" panose="020B0604020202020204" pitchFamily="34" charset="0"/>
              </a:rPr>
              <a:t> 均为字母表</a:t>
            </a:r>
            <a:r>
              <a:rPr lang="en-US" altLang="zh-CN" sz="2800" b="1" dirty="0">
                <a:solidFill>
                  <a:srgbClr val="333399"/>
                </a:solidFill>
                <a:latin typeface="Arial" panose="020B0604020202020204" pitchFamily="34" charset="0"/>
              </a:rPr>
              <a:t>T</a:t>
            </a:r>
            <a:r>
              <a:rPr lang="zh-CN" altLang="en-US" sz="2800" b="1" dirty="0">
                <a:solidFill>
                  <a:srgbClr val="333399"/>
                </a:solidFill>
                <a:latin typeface="Arial" panose="020B0604020202020204" pitchFamily="34" charset="0"/>
              </a:rPr>
              <a:t>上的语言。</a:t>
            </a:r>
            <a:endParaRPr lang="zh-CN" altLang="en-US" sz="2800" b="1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0" lvl="0" indent="0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²"/>
            </a:pP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</a:rPr>
              <a:t>由语言的定义知语言是集合，对于集合的运算可应用于对于语言的计算。如并，交，补，差。</a:t>
            </a:r>
            <a:endParaRPr lang="zh-CN" altLang="en-US" dirty="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灯片编号占位符 1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9459" name="日期占位符 2"/>
          <p:cNvSpPr txBox="1">
            <a:spLocks noGrp="1"/>
          </p:cNvSpPr>
          <p:nvPr>
            <p:ph type="dt" sz="half" idx="11"/>
          </p:nvPr>
        </p:nvSpPr>
        <p:spPr/>
        <p:txBody>
          <a:bodyPr anchor="b" anchorCtr="0"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9460" name="页脚占位符 3"/>
          <p:cNvSpPr txBox="1">
            <a:spLocks noGrp="1"/>
          </p:cNvSpPr>
          <p:nvPr>
            <p:ph type="ftr" sz="quarter" idx="12"/>
          </p:nvPr>
        </p:nvSpPr>
        <p:spPr/>
        <p:txBody>
          <a:bodyPr anchor="b" anchorCtr="0"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9461" name="Rectangle 1026"/>
          <p:cNvSpPr/>
          <p:nvPr/>
        </p:nvSpPr>
        <p:spPr>
          <a:xfrm>
            <a:off x="1143000" y="457200"/>
            <a:ext cx="6172200" cy="6096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 dirty="0">
                <a:solidFill>
                  <a:srgbClr val="800080"/>
                </a:solidFill>
                <a:latin typeface="楷体_GB2312" pitchFamily="49" charset="-122"/>
              </a:rPr>
              <a:t>语言的基本运算</a:t>
            </a:r>
            <a:endParaRPr lang="en-US" altLang="zh-CN" sz="4000" b="0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19462" name="Text Box 1027"/>
          <p:cNvSpPr txBox="1"/>
          <p:nvPr/>
        </p:nvSpPr>
        <p:spPr>
          <a:xfrm>
            <a:off x="35560" y="1340485"/>
            <a:ext cx="8916035" cy="46996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²"/>
            </a:pPr>
            <a:r>
              <a:rPr lang="zh-CN" altLang="en-US" dirty="0">
                <a:solidFill>
                  <a:srgbClr val="800080"/>
                </a:solidFill>
                <a:ea typeface="华文行楷" panose="02010800040101010101" pitchFamily="2" charset="-122"/>
              </a:rPr>
              <a:t> 语言的积：</a:t>
            </a:r>
            <a:endParaRPr lang="zh-CN" altLang="en-US" dirty="0">
              <a:solidFill>
                <a:srgbClr val="800080"/>
              </a:solidFill>
              <a:ea typeface="华文行楷" panose="02010800040101010101" pitchFamily="2" charset="-122"/>
            </a:endParaRPr>
          </a:p>
          <a:p>
            <a:pPr marL="457200" lvl="1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333399"/>
                </a:solidFill>
                <a:latin typeface="Arial" panose="020B0604020202020204" pitchFamily="34" charset="0"/>
              </a:rPr>
              <a:t>	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</a:rPr>
              <a:t>两个语言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</a:rPr>
              <a:t>L</a:t>
            </a:r>
            <a:r>
              <a:rPr lang="en-US" altLang="zh-CN" baseline="-25000" dirty="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</a:rPr>
              <a:t> 和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</a:rPr>
              <a:t>L</a:t>
            </a:r>
            <a:r>
              <a:rPr lang="en-US" altLang="zh-CN" baseline="-25000" dirty="0">
                <a:solidFill>
                  <a:srgbClr val="333399"/>
                </a:solidFill>
                <a:latin typeface="Arial" panose="020B0604020202020204" pitchFamily="34" charset="0"/>
              </a:rPr>
              <a:t>2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</a:rPr>
              <a:t>的积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</a:rPr>
              <a:t>L</a:t>
            </a:r>
            <a:r>
              <a:rPr lang="en-US" altLang="zh-CN" baseline="-25000" dirty="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MT Extra" panose="05050102010205020202" charset="0"/>
              </a:rPr>
              <a:t></a:t>
            </a:r>
            <a:r>
              <a:rPr lang="en-US" altLang="zh-CN" baseline="-25000" dirty="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</a:rPr>
              <a:t>L</a:t>
            </a:r>
            <a:r>
              <a:rPr lang="en-US" altLang="zh-CN" baseline="-25000" dirty="0">
                <a:solidFill>
                  <a:srgbClr val="333399"/>
                </a:solidFill>
                <a:latin typeface="Arial" panose="020B0604020202020204" pitchFamily="34" charset="0"/>
              </a:rPr>
              <a:t>2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</a:rPr>
              <a:t>（简记为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+mn-ea"/>
              </a:rPr>
              <a:t>L</a:t>
            </a:r>
            <a:r>
              <a:rPr lang="en-US" altLang="zh-CN" baseline="-25000" dirty="0">
                <a:solidFill>
                  <a:srgbClr val="333399"/>
                </a:solidFill>
                <a:latin typeface="Arial" panose="020B0604020202020204" pitchFamily="34" charset="0"/>
                <a:sym typeface="+mn-ea"/>
              </a:rPr>
              <a:t>1 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+mn-ea"/>
              </a:rPr>
              <a:t>L</a:t>
            </a:r>
            <a:r>
              <a:rPr lang="en-US" altLang="zh-CN" baseline="-25000" dirty="0">
                <a:solidFill>
                  <a:srgbClr val="333399"/>
                </a:solidFill>
                <a:latin typeface="Arial" panose="020B0604020202020204" pitchFamily="34" charset="0"/>
                <a:sym typeface="+mn-ea"/>
              </a:rPr>
              <a:t>2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</a:rPr>
              <a:t>）是由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</a:rPr>
              <a:t>L</a:t>
            </a:r>
            <a:r>
              <a:rPr lang="en-US" altLang="zh-CN" baseline="-25000" dirty="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</a:rPr>
              <a:t>和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</a:rPr>
              <a:t>L</a:t>
            </a:r>
            <a:r>
              <a:rPr lang="en-US" altLang="zh-CN" baseline="-25000" dirty="0">
                <a:solidFill>
                  <a:srgbClr val="333399"/>
                </a:solidFill>
                <a:latin typeface="Arial" panose="020B0604020202020204" pitchFamily="34" charset="0"/>
              </a:rPr>
              <a:t>2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</a:rPr>
              <a:t>中的字符串连接所构成的字符串的集合。即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</a:rPr>
              <a:t>L</a:t>
            </a:r>
            <a:r>
              <a:rPr lang="en-US" altLang="zh-CN" baseline="-25000" dirty="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</a:rPr>
              <a:t>中所有字符串分别与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</a:rPr>
              <a:t>L</a:t>
            </a:r>
            <a:r>
              <a:rPr lang="en-US" altLang="zh-CN" baseline="-25000" dirty="0">
                <a:solidFill>
                  <a:srgbClr val="333399"/>
                </a:solidFill>
                <a:latin typeface="Arial" panose="020B0604020202020204" pitchFamily="34" charset="0"/>
              </a:rPr>
              <a:t>2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</a:rPr>
              <a:t>中的字符串连接得到的集合</a:t>
            </a:r>
            <a:r>
              <a:rPr lang="zh-CN" altLang="en-US" b="1" dirty="0">
                <a:solidFill>
                  <a:srgbClr val="333399"/>
                </a:solidFill>
                <a:latin typeface="Arial" panose="020B0604020202020204" pitchFamily="34" charset="0"/>
              </a:rPr>
              <a:t>。</a:t>
            </a:r>
            <a:endParaRPr lang="zh-CN" altLang="en-US" b="1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914400" lvl="2" indent="0" algn="just" eaLnBrk="1" hangingPunct="1">
              <a:buFontTx/>
              <a:buNone/>
            </a:pPr>
            <a:r>
              <a:rPr lang="zh-CN" altLang="en-US" sz="2800" dirty="0">
                <a:solidFill>
                  <a:srgbClr val="333399"/>
                </a:solidFill>
                <a:latin typeface="Arial" panose="020B0604020202020204" pitchFamily="34" charset="0"/>
              </a:rPr>
              <a:t>设</a:t>
            </a:r>
            <a:r>
              <a:rPr lang="en-US" altLang="zh-CN" sz="2800" dirty="0">
                <a:solidFill>
                  <a:srgbClr val="333399"/>
                </a:solidFill>
                <a:latin typeface="Arial" panose="020B0604020202020204" pitchFamily="34" charset="0"/>
              </a:rPr>
              <a:t>T={</a:t>
            </a:r>
            <a:r>
              <a:rPr lang="en-US" altLang="zh-CN" sz="2800" i="1" dirty="0">
                <a:solidFill>
                  <a:srgbClr val="333399"/>
                </a:solidFill>
                <a:latin typeface="Arial" panose="020B0604020202020204" pitchFamily="34" charset="0"/>
              </a:rPr>
              <a:t>a</a:t>
            </a:r>
            <a:r>
              <a:rPr lang="en-US" altLang="zh-CN" sz="2800" dirty="0">
                <a:solidFill>
                  <a:srgbClr val="333399"/>
                </a:solidFill>
                <a:latin typeface="Arial" panose="020B0604020202020204" pitchFamily="34" charset="0"/>
              </a:rPr>
              <a:t>, </a:t>
            </a:r>
            <a:r>
              <a:rPr lang="en-US" altLang="zh-CN" sz="2800" i="1" dirty="0">
                <a:solidFill>
                  <a:srgbClr val="333399"/>
                </a:solidFill>
                <a:latin typeface="Arial" panose="020B0604020202020204" pitchFamily="34" charset="0"/>
              </a:rPr>
              <a:t>b</a:t>
            </a:r>
            <a:r>
              <a:rPr lang="en-US" altLang="zh-CN" sz="2800" dirty="0">
                <a:solidFill>
                  <a:srgbClr val="333399"/>
                </a:solidFill>
                <a:latin typeface="Arial" panose="020B0604020202020204" pitchFamily="34" charset="0"/>
              </a:rPr>
              <a:t>}，   L</a:t>
            </a:r>
            <a:r>
              <a:rPr lang="en-US" altLang="zh-CN" sz="2800" baseline="-25000" dirty="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800" dirty="0">
                <a:solidFill>
                  <a:srgbClr val="333399"/>
                </a:solidFill>
                <a:latin typeface="Arial" panose="020B0604020202020204" pitchFamily="34" charset="0"/>
              </a:rPr>
              <a:t>和 </a:t>
            </a:r>
            <a:r>
              <a:rPr lang="en-US" altLang="zh-CN" sz="2800" dirty="0">
                <a:solidFill>
                  <a:srgbClr val="333399"/>
                </a:solidFill>
                <a:latin typeface="Arial" panose="020B0604020202020204" pitchFamily="34" charset="0"/>
              </a:rPr>
              <a:t>L</a:t>
            </a:r>
            <a:r>
              <a:rPr lang="en-US" altLang="zh-CN" sz="2800" baseline="-25000" dirty="0">
                <a:solidFill>
                  <a:srgbClr val="333399"/>
                </a:solidFill>
                <a:latin typeface="Arial" panose="020B0604020202020204" pitchFamily="34" charset="0"/>
              </a:rPr>
              <a:t>2</a:t>
            </a:r>
            <a:r>
              <a:rPr lang="zh-CN" altLang="en-US" sz="2800" dirty="0">
                <a:solidFill>
                  <a:srgbClr val="333399"/>
                </a:solidFill>
                <a:latin typeface="Arial" panose="020B0604020202020204" pitchFamily="34" charset="0"/>
              </a:rPr>
              <a:t>是</a:t>
            </a:r>
            <a:r>
              <a:rPr lang="en-US" altLang="zh-CN" sz="2800" dirty="0">
                <a:solidFill>
                  <a:srgbClr val="333399"/>
                </a:solidFill>
                <a:latin typeface="Arial" panose="020B0604020202020204" pitchFamily="34" charset="0"/>
              </a:rPr>
              <a:t>T</a:t>
            </a:r>
            <a:r>
              <a:rPr lang="zh-CN" altLang="en-US" sz="2800" dirty="0">
                <a:solidFill>
                  <a:srgbClr val="333399"/>
                </a:solidFill>
                <a:latin typeface="Arial" panose="020B0604020202020204" pitchFamily="34" charset="0"/>
              </a:rPr>
              <a:t>上的语言。</a:t>
            </a:r>
            <a:endParaRPr lang="zh-CN" altLang="en-US" sz="280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914400" lvl="2" indent="0" algn="just" eaLnBrk="1" hangingPunct="1">
              <a:buFontTx/>
              <a:buNone/>
            </a:pPr>
            <a:r>
              <a:rPr lang="en-US" altLang="zh-CN" sz="2800" dirty="0">
                <a:solidFill>
                  <a:srgbClr val="333399"/>
                </a:solidFill>
                <a:latin typeface="Arial" panose="020B0604020202020204" pitchFamily="34" charset="0"/>
              </a:rPr>
              <a:t> L</a:t>
            </a:r>
            <a:r>
              <a:rPr lang="en-US" altLang="zh-CN" sz="2800" baseline="-25000" dirty="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r>
              <a:rPr lang="en-US" altLang="zh-CN" sz="2800" dirty="0">
                <a:solidFill>
                  <a:srgbClr val="333399"/>
                </a:solidFill>
                <a:latin typeface="Arial" panose="020B0604020202020204" pitchFamily="34" charset="0"/>
              </a:rPr>
              <a:t> ={</a:t>
            </a:r>
            <a:r>
              <a:rPr lang="en-US" altLang="zh-CN" sz="2800" i="1" dirty="0">
                <a:solidFill>
                  <a:srgbClr val="333399"/>
                </a:solidFill>
                <a:latin typeface="Arial" panose="020B0604020202020204" pitchFamily="34" charset="0"/>
              </a:rPr>
              <a:t>ab</a:t>
            </a:r>
            <a:r>
              <a:rPr lang="en-US" altLang="zh-CN" sz="2800" dirty="0">
                <a:solidFill>
                  <a:srgbClr val="333399"/>
                </a:solidFill>
                <a:latin typeface="Arial" panose="020B0604020202020204" pitchFamily="34" charset="0"/>
              </a:rPr>
              <a:t>, </a:t>
            </a:r>
            <a:r>
              <a:rPr lang="en-US" altLang="zh-CN" sz="2800" i="1" dirty="0">
                <a:solidFill>
                  <a:srgbClr val="333399"/>
                </a:solidFill>
                <a:latin typeface="Arial" panose="020B0604020202020204" pitchFamily="34" charset="0"/>
              </a:rPr>
              <a:t>ba</a:t>
            </a:r>
            <a:r>
              <a:rPr lang="en-US" altLang="zh-CN" sz="2800" dirty="0">
                <a:solidFill>
                  <a:srgbClr val="333399"/>
                </a:solidFill>
                <a:latin typeface="Arial" panose="020B0604020202020204" pitchFamily="34" charset="0"/>
              </a:rPr>
              <a:t>}   L</a:t>
            </a:r>
            <a:r>
              <a:rPr lang="en-US" altLang="zh-CN" sz="2800" baseline="-25000" dirty="0">
                <a:solidFill>
                  <a:srgbClr val="333399"/>
                </a:solidFill>
                <a:latin typeface="Arial" panose="020B0604020202020204" pitchFamily="34" charset="0"/>
              </a:rPr>
              <a:t>2</a:t>
            </a:r>
            <a:r>
              <a:rPr lang="en-US" altLang="zh-CN" sz="2800" dirty="0">
                <a:solidFill>
                  <a:srgbClr val="333399"/>
                </a:solidFill>
                <a:latin typeface="Arial" panose="020B0604020202020204" pitchFamily="34" charset="0"/>
              </a:rPr>
              <a:t> ={</a:t>
            </a:r>
            <a:r>
              <a:rPr lang="en-US" altLang="zh-CN" sz="2800" i="1" dirty="0">
                <a:solidFill>
                  <a:srgbClr val="333399"/>
                </a:solidFill>
                <a:latin typeface="Arial" panose="020B0604020202020204" pitchFamily="34" charset="0"/>
              </a:rPr>
              <a:t>aa</a:t>
            </a:r>
            <a:r>
              <a:rPr lang="en-US" altLang="zh-CN" sz="2800" dirty="0">
                <a:solidFill>
                  <a:srgbClr val="333399"/>
                </a:solidFill>
                <a:latin typeface="Arial" panose="020B0604020202020204" pitchFamily="34" charset="0"/>
              </a:rPr>
              <a:t>, </a:t>
            </a:r>
            <a:r>
              <a:rPr lang="en-US" altLang="zh-CN" sz="2800" i="1" dirty="0">
                <a:solidFill>
                  <a:srgbClr val="333399"/>
                </a:solidFill>
                <a:latin typeface="Arial" panose="020B0604020202020204" pitchFamily="34" charset="0"/>
              </a:rPr>
              <a:t>bb</a:t>
            </a:r>
            <a:r>
              <a:rPr lang="en-US" altLang="zh-CN" sz="2800" dirty="0">
                <a:solidFill>
                  <a:srgbClr val="333399"/>
                </a:solidFill>
                <a:latin typeface="Arial" panose="020B0604020202020204" pitchFamily="34" charset="0"/>
              </a:rPr>
              <a:t>}</a:t>
            </a:r>
            <a:endParaRPr lang="en-US" altLang="zh-CN" sz="280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914400" lvl="2" indent="0" algn="just" eaLnBrk="1" hangingPunct="1">
              <a:buFontTx/>
              <a:buNone/>
            </a:pPr>
            <a:r>
              <a:rPr lang="zh-CN" altLang="en-US" sz="2800" dirty="0">
                <a:solidFill>
                  <a:srgbClr val="333399"/>
                </a:solidFill>
                <a:latin typeface="Arial" panose="020B0604020202020204" pitchFamily="34" charset="0"/>
              </a:rPr>
              <a:t>则 </a:t>
            </a:r>
            <a:r>
              <a:rPr lang="en-US" altLang="zh-CN" sz="2800" dirty="0">
                <a:solidFill>
                  <a:srgbClr val="333399"/>
                </a:solidFill>
                <a:latin typeface="Arial" panose="020B0604020202020204" pitchFamily="34" charset="0"/>
              </a:rPr>
              <a:t>L</a:t>
            </a:r>
            <a:r>
              <a:rPr lang="en-US" altLang="zh-CN" sz="2800" baseline="-25000" dirty="0">
                <a:solidFill>
                  <a:srgbClr val="333399"/>
                </a:solidFill>
                <a:latin typeface="Arial" panose="020B0604020202020204" pitchFamily="34" charset="0"/>
              </a:rPr>
              <a:t>1 </a:t>
            </a:r>
            <a:r>
              <a:rPr lang="en-US" altLang="zh-CN" sz="2800" dirty="0">
                <a:solidFill>
                  <a:srgbClr val="333399"/>
                </a:solidFill>
                <a:latin typeface="Arial" panose="020B0604020202020204" pitchFamily="34" charset="0"/>
              </a:rPr>
              <a:t>L</a:t>
            </a:r>
            <a:r>
              <a:rPr lang="en-US" altLang="zh-CN" sz="2800" baseline="-25000" dirty="0">
                <a:solidFill>
                  <a:srgbClr val="333399"/>
                </a:solidFill>
                <a:latin typeface="Arial" panose="020B0604020202020204" pitchFamily="34" charset="0"/>
              </a:rPr>
              <a:t>2</a:t>
            </a:r>
            <a:r>
              <a:rPr lang="en-US" altLang="zh-CN" sz="2800" dirty="0">
                <a:solidFill>
                  <a:srgbClr val="333399"/>
                </a:solidFill>
                <a:latin typeface="Arial" panose="020B0604020202020204" pitchFamily="34" charset="0"/>
              </a:rPr>
              <a:t> ={</a:t>
            </a:r>
            <a:r>
              <a:rPr lang="en-US" altLang="zh-CN" sz="2800" i="1" dirty="0">
                <a:solidFill>
                  <a:srgbClr val="333399"/>
                </a:solidFill>
                <a:latin typeface="Arial" panose="020B0604020202020204" pitchFamily="34" charset="0"/>
              </a:rPr>
              <a:t>abaa</a:t>
            </a:r>
            <a:r>
              <a:rPr lang="en-US" altLang="zh-CN" sz="2800" dirty="0">
                <a:solidFill>
                  <a:srgbClr val="333399"/>
                </a:solidFill>
                <a:latin typeface="Arial" panose="020B0604020202020204" pitchFamily="34" charset="0"/>
              </a:rPr>
              <a:t>, </a:t>
            </a:r>
            <a:r>
              <a:rPr lang="en-US" altLang="zh-CN" sz="2800" i="1" dirty="0">
                <a:solidFill>
                  <a:srgbClr val="333399"/>
                </a:solidFill>
                <a:latin typeface="Arial" panose="020B0604020202020204" pitchFamily="34" charset="0"/>
              </a:rPr>
              <a:t>abbb</a:t>
            </a:r>
            <a:r>
              <a:rPr lang="en-US" altLang="zh-CN" sz="2800" dirty="0">
                <a:solidFill>
                  <a:srgbClr val="333399"/>
                </a:solidFill>
                <a:latin typeface="Arial" panose="020B0604020202020204" pitchFamily="34" charset="0"/>
              </a:rPr>
              <a:t>, </a:t>
            </a:r>
            <a:r>
              <a:rPr lang="en-US" altLang="zh-CN" sz="2800" i="1" dirty="0">
                <a:solidFill>
                  <a:srgbClr val="333399"/>
                </a:solidFill>
                <a:latin typeface="Arial" panose="020B0604020202020204" pitchFamily="34" charset="0"/>
              </a:rPr>
              <a:t>baaa</a:t>
            </a:r>
            <a:r>
              <a:rPr lang="en-US" altLang="zh-CN" sz="2800" dirty="0">
                <a:solidFill>
                  <a:srgbClr val="333399"/>
                </a:solidFill>
                <a:latin typeface="Arial" panose="020B0604020202020204" pitchFamily="34" charset="0"/>
              </a:rPr>
              <a:t>, </a:t>
            </a:r>
            <a:r>
              <a:rPr lang="en-US" altLang="zh-CN" sz="2800" i="1" dirty="0">
                <a:solidFill>
                  <a:srgbClr val="333399"/>
                </a:solidFill>
                <a:latin typeface="Arial" panose="020B0604020202020204" pitchFamily="34" charset="0"/>
              </a:rPr>
              <a:t>babb</a:t>
            </a:r>
            <a:r>
              <a:rPr lang="en-US" altLang="zh-CN" sz="2800" dirty="0">
                <a:solidFill>
                  <a:srgbClr val="333399"/>
                </a:solidFill>
                <a:latin typeface="Arial" panose="020B0604020202020204" pitchFamily="34" charset="0"/>
              </a:rPr>
              <a:t>}</a:t>
            </a:r>
            <a:endParaRPr lang="en-US" altLang="zh-CN" sz="280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914400" lvl="2" indent="0" algn="just" eaLnBrk="1" hangingPunct="1">
              <a:buFontTx/>
              <a:buNone/>
            </a:pPr>
            <a:r>
              <a:rPr lang="en-US" altLang="zh-CN" sz="2800" dirty="0">
                <a:solidFill>
                  <a:srgbClr val="333399"/>
                </a:solidFill>
                <a:latin typeface="Arial" panose="020B0604020202020204" pitchFamily="34" charset="0"/>
              </a:rPr>
              <a:t> L</a:t>
            </a:r>
            <a:r>
              <a:rPr lang="en-US" altLang="zh-CN" sz="2800" baseline="-25000" dirty="0">
                <a:solidFill>
                  <a:srgbClr val="333399"/>
                </a:solidFill>
                <a:latin typeface="Arial" panose="020B0604020202020204" pitchFamily="34" charset="0"/>
              </a:rPr>
              <a:t>2 </a:t>
            </a:r>
            <a:r>
              <a:rPr lang="en-US" altLang="zh-CN" sz="2800" dirty="0">
                <a:solidFill>
                  <a:srgbClr val="333399"/>
                </a:solidFill>
                <a:latin typeface="Arial" panose="020B0604020202020204" pitchFamily="34" charset="0"/>
              </a:rPr>
              <a:t>L</a:t>
            </a:r>
            <a:r>
              <a:rPr lang="en-US" altLang="zh-CN" sz="2800" baseline="-25000" dirty="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r>
              <a:rPr lang="en-US" altLang="zh-CN" sz="2800" dirty="0">
                <a:solidFill>
                  <a:srgbClr val="333399"/>
                </a:solidFill>
                <a:latin typeface="Arial" panose="020B0604020202020204" pitchFamily="34" charset="0"/>
              </a:rPr>
              <a:t> ={</a:t>
            </a:r>
            <a:r>
              <a:rPr lang="en-US" altLang="zh-CN" sz="2800" i="1" dirty="0">
                <a:solidFill>
                  <a:srgbClr val="333399"/>
                </a:solidFill>
                <a:latin typeface="Arial" panose="020B0604020202020204" pitchFamily="34" charset="0"/>
              </a:rPr>
              <a:t>aaab</a:t>
            </a:r>
            <a:r>
              <a:rPr lang="en-US" altLang="zh-CN" sz="2800" dirty="0">
                <a:solidFill>
                  <a:srgbClr val="333399"/>
                </a:solidFill>
                <a:latin typeface="Arial" panose="020B0604020202020204" pitchFamily="34" charset="0"/>
              </a:rPr>
              <a:t>, </a:t>
            </a:r>
            <a:r>
              <a:rPr lang="en-US" altLang="zh-CN" sz="2800" i="1" dirty="0">
                <a:solidFill>
                  <a:srgbClr val="333399"/>
                </a:solidFill>
                <a:latin typeface="Arial" panose="020B0604020202020204" pitchFamily="34" charset="0"/>
              </a:rPr>
              <a:t>aaba</a:t>
            </a:r>
            <a:r>
              <a:rPr lang="en-US" altLang="zh-CN" sz="2800" dirty="0">
                <a:solidFill>
                  <a:srgbClr val="333399"/>
                </a:solidFill>
                <a:latin typeface="Arial" panose="020B0604020202020204" pitchFamily="34" charset="0"/>
              </a:rPr>
              <a:t>, </a:t>
            </a:r>
            <a:r>
              <a:rPr lang="en-US" altLang="zh-CN" sz="2800" i="1" dirty="0">
                <a:solidFill>
                  <a:srgbClr val="333399"/>
                </a:solidFill>
                <a:latin typeface="Arial" panose="020B0604020202020204" pitchFamily="34" charset="0"/>
              </a:rPr>
              <a:t>bbab</a:t>
            </a:r>
            <a:r>
              <a:rPr lang="en-US" altLang="zh-CN" sz="2800" dirty="0">
                <a:solidFill>
                  <a:srgbClr val="333399"/>
                </a:solidFill>
                <a:latin typeface="Arial" panose="020B0604020202020204" pitchFamily="34" charset="0"/>
              </a:rPr>
              <a:t>, </a:t>
            </a:r>
            <a:r>
              <a:rPr lang="en-US" altLang="zh-CN" sz="2800" i="1" dirty="0">
                <a:solidFill>
                  <a:srgbClr val="333399"/>
                </a:solidFill>
                <a:latin typeface="Arial" panose="020B0604020202020204" pitchFamily="34" charset="0"/>
              </a:rPr>
              <a:t>bbba</a:t>
            </a:r>
            <a:r>
              <a:rPr lang="en-US" altLang="zh-CN" sz="2800" dirty="0">
                <a:solidFill>
                  <a:srgbClr val="333399"/>
                </a:solidFill>
                <a:latin typeface="Arial" panose="020B0604020202020204" pitchFamily="34" charset="0"/>
              </a:rPr>
              <a:t>}</a:t>
            </a:r>
            <a:endParaRPr lang="en-US" altLang="zh-CN" sz="280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0" lvl="0" indent="0" algn="just" eaLnBrk="1" hangingPunct="1"/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</a:rPr>
              <a:t>   L</a:t>
            </a:r>
            <a:r>
              <a:rPr lang="en-US" altLang="zh-CN" baseline="-25000" dirty="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</a:rPr>
              <a:t> L</a:t>
            </a:r>
            <a:r>
              <a:rPr lang="en-US" altLang="zh-CN" baseline="-25000" dirty="0">
                <a:solidFill>
                  <a:srgbClr val="333399"/>
                </a:solidFill>
                <a:latin typeface="Arial" panose="020B0604020202020204" pitchFamily="34" charset="0"/>
              </a:rPr>
              <a:t>2 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</a:rPr>
              <a:t>  ≠  L</a:t>
            </a:r>
            <a:r>
              <a:rPr lang="en-US" altLang="zh-CN" baseline="-25000" dirty="0">
                <a:solidFill>
                  <a:srgbClr val="333399"/>
                </a:solidFill>
                <a:latin typeface="Arial" panose="020B0604020202020204" pitchFamily="34" charset="0"/>
              </a:rPr>
              <a:t>2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</a:rPr>
              <a:t> L</a:t>
            </a:r>
            <a:r>
              <a:rPr lang="en-US" altLang="zh-CN" baseline="-25000" dirty="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</a:rPr>
              <a:t>     </a:t>
            </a:r>
            <a:r>
              <a:rPr lang="zh-CN" altLang="en-US" dirty="0">
                <a:solidFill>
                  <a:srgbClr val="333399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语言的积不可交换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</a:rPr>
              <a:t>。</a:t>
            </a:r>
            <a:endParaRPr lang="zh-CN" altLang="en-US" dirty="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灯片编号占位符 1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1507" name="日期占位符 2"/>
          <p:cNvSpPr txBox="1">
            <a:spLocks noGrp="1"/>
          </p:cNvSpPr>
          <p:nvPr>
            <p:ph type="dt" sz="half" idx="11"/>
          </p:nvPr>
        </p:nvSpPr>
        <p:spPr/>
        <p:txBody>
          <a:bodyPr anchor="b" anchorCtr="0"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1508" name="页脚占位符 3"/>
          <p:cNvSpPr txBox="1">
            <a:spLocks noGrp="1"/>
          </p:cNvSpPr>
          <p:nvPr>
            <p:ph type="ftr" sz="quarter" idx="12"/>
          </p:nvPr>
        </p:nvSpPr>
        <p:spPr/>
        <p:txBody>
          <a:bodyPr anchor="b" anchorCtr="0"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1509" name="Rectangle 1026"/>
          <p:cNvSpPr/>
          <p:nvPr/>
        </p:nvSpPr>
        <p:spPr>
          <a:xfrm>
            <a:off x="1143000" y="457200"/>
            <a:ext cx="5638800" cy="6096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 dirty="0">
                <a:solidFill>
                  <a:srgbClr val="800080"/>
                </a:solidFill>
                <a:latin typeface="楷体_GB2312" pitchFamily="49" charset="-122"/>
              </a:rPr>
              <a:t>语言的基本运算</a:t>
            </a:r>
            <a:endParaRPr lang="en-US" altLang="zh-CN" sz="4000" b="0" dirty="0">
              <a:solidFill>
                <a:srgbClr val="800080"/>
              </a:solidFill>
              <a:latin typeface="楷体_GB2312" pitchFamily="49" charset="-122"/>
            </a:endParaRPr>
          </a:p>
        </p:txBody>
      </p:sp>
      <p:sp>
        <p:nvSpPr>
          <p:cNvPr id="21510" name="Text Box 1027"/>
          <p:cNvSpPr txBox="1"/>
          <p:nvPr/>
        </p:nvSpPr>
        <p:spPr>
          <a:xfrm>
            <a:off x="395288" y="1412875"/>
            <a:ext cx="8305800" cy="4570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²"/>
            </a:pPr>
            <a:r>
              <a:rPr lang="zh-CN" altLang="en-US" dirty="0">
                <a:solidFill>
                  <a:srgbClr val="800080"/>
                </a:solidFill>
                <a:ea typeface="华文行楷" panose="02010800040101010101" pitchFamily="2" charset="-122"/>
              </a:rPr>
              <a:t> 语言的幂：</a:t>
            </a:r>
            <a:endParaRPr lang="zh-CN" altLang="en-US" dirty="0">
              <a:solidFill>
                <a:srgbClr val="800080"/>
              </a:solidFill>
              <a:ea typeface="华文行楷" panose="02010800040101010101" pitchFamily="2" charset="-122"/>
            </a:endParaRPr>
          </a:p>
          <a:p>
            <a:pPr marL="457200" lvl="1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333399"/>
                </a:solidFill>
                <a:latin typeface="Arial" panose="020B0604020202020204" pitchFamily="34" charset="0"/>
              </a:rPr>
              <a:t>	语言的幂可归纳定义如下: </a:t>
            </a:r>
            <a:endParaRPr lang="zh-CN" altLang="en-US" b="1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457200" lvl="1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rgbClr val="333399"/>
                </a:solidFill>
                <a:latin typeface="Arial" panose="020B0604020202020204" pitchFamily="34" charset="0"/>
              </a:rPr>
              <a:t>	L</a:t>
            </a:r>
            <a:r>
              <a:rPr lang="en-US" altLang="zh-CN" b="1" baseline="30000" dirty="0">
                <a:solidFill>
                  <a:srgbClr val="333399"/>
                </a:solidFill>
                <a:latin typeface="Arial" panose="020B0604020202020204" pitchFamily="34" charset="0"/>
              </a:rPr>
              <a:t>0</a:t>
            </a:r>
            <a:r>
              <a:rPr lang="en-US" altLang="zh-CN" b="1" dirty="0">
                <a:solidFill>
                  <a:srgbClr val="333399"/>
                </a:solidFill>
                <a:latin typeface="Arial" panose="020B0604020202020204" pitchFamily="34" charset="0"/>
              </a:rPr>
              <a:t> = {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 </a:t>
            </a:r>
            <a:r>
              <a:rPr lang="en-US" altLang="zh-CN" b="1" dirty="0">
                <a:solidFill>
                  <a:srgbClr val="333399"/>
                </a:solidFill>
                <a:latin typeface="Arial" panose="020B0604020202020204" pitchFamily="34" charset="0"/>
              </a:rPr>
              <a:t>}  </a:t>
            </a:r>
            <a:endParaRPr lang="en-US" altLang="zh-CN" b="1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457200" lvl="1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rgbClr val="333399"/>
                </a:solidFill>
                <a:latin typeface="Arial" panose="020B0604020202020204" pitchFamily="34" charset="0"/>
              </a:rPr>
              <a:t>    L</a:t>
            </a:r>
            <a:r>
              <a:rPr lang="en-US" altLang="zh-CN" b="1" baseline="30000" dirty="0">
                <a:solidFill>
                  <a:srgbClr val="333399"/>
                </a:solidFill>
                <a:latin typeface="Arial" panose="020B0604020202020204" pitchFamily="34" charset="0"/>
              </a:rPr>
              <a:t>n</a:t>
            </a:r>
            <a:r>
              <a:rPr lang="en-US" altLang="zh-CN" b="1" dirty="0">
                <a:solidFill>
                  <a:srgbClr val="333399"/>
                </a:solidFill>
                <a:latin typeface="Arial" panose="020B0604020202020204" pitchFamily="34" charset="0"/>
              </a:rPr>
              <a:t> = L</a:t>
            </a:r>
            <a:r>
              <a:rPr lang="en-US" altLang="zh-CN" b="1" dirty="0">
                <a:solidFill>
                  <a:srgbClr val="333399"/>
                </a:solidFill>
                <a:latin typeface="Arial" panose="020B0604020202020204" pitchFamily="34" charset="0"/>
                <a:sym typeface="MT Extra" panose="05050102010205020202" charset="0"/>
              </a:rPr>
              <a:t></a:t>
            </a:r>
            <a:r>
              <a:rPr lang="en-US" altLang="zh-CN" b="1" dirty="0">
                <a:solidFill>
                  <a:srgbClr val="333399"/>
                </a:solidFill>
                <a:latin typeface="Arial" panose="020B0604020202020204" pitchFamily="34" charset="0"/>
              </a:rPr>
              <a:t>L</a:t>
            </a:r>
            <a:r>
              <a:rPr lang="en-US" altLang="zh-CN" b="1" baseline="30000" dirty="0">
                <a:solidFill>
                  <a:srgbClr val="333399"/>
                </a:solidFill>
                <a:latin typeface="Arial" panose="020B0604020202020204" pitchFamily="34" charset="0"/>
              </a:rPr>
              <a:t>n-1</a:t>
            </a:r>
            <a:r>
              <a:rPr lang="en-US" altLang="zh-CN" b="1" dirty="0">
                <a:solidFill>
                  <a:srgbClr val="333399"/>
                </a:solidFill>
                <a:latin typeface="Arial" panose="020B0604020202020204" pitchFamily="34" charset="0"/>
              </a:rPr>
              <a:t> = L</a:t>
            </a:r>
            <a:r>
              <a:rPr lang="en-US" altLang="zh-CN" b="1" baseline="30000" dirty="0">
                <a:solidFill>
                  <a:srgbClr val="333399"/>
                </a:solidFill>
                <a:latin typeface="Arial" panose="020B0604020202020204" pitchFamily="34" charset="0"/>
              </a:rPr>
              <a:t>n-1</a:t>
            </a:r>
            <a:r>
              <a:rPr lang="en-US" altLang="zh-CN" b="1" dirty="0">
                <a:solidFill>
                  <a:srgbClr val="333399"/>
                </a:solidFill>
                <a:latin typeface="Arial" panose="020B0604020202020204" pitchFamily="34" charset="0"/>
                <a:sym typeface="MT Extra" panose="05050102010205020202" charset="0"/>
              </a:rPr>
              <a:t></a:t>
            </a:r>
            <a:r>
              <a:rPr lang="en-US" altLang="zh-CN" b="1" dirty="0">
                <a:solidFill>
                  <a:srgbClr val="333399"/>
                </a:solidFill>
                <a:latin typeface="Arial" panose="020B0604020202020204" pitchFamily="34" charset="0"/>
              </a:rPr>
              <a:t>  L      n ≥1</a:t>
            </a:r>
            <a:endParaRPr lang="en-US" altLang="zh-CN" b="1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914400" lvl="2" indent="0" eaLnBrk="1" hangingPunct="1">
              <a:buFontTx/>
              <a:buNone/>
            </a:pPr>
            <a:endParaRPr lang="zh-CN" altLang="en-US" sz="2800" b="1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914400" lvl="2" indent="0" eaLnBrk="1" hangingPunct="1">
              <a:buFontTx/>
              <a:buNone/>
            </a:pPr>
            <a:r>
              <a:rPr lang="zh-CN" altLang="en-US" sz="2800" b="1" dirty="0">
                <a:solidFill>
                  <a:srgbClr val="333399"/>
                </a:solidFill>
                <a:latin typeface="Arial" panose="020B0604020202020204" pitchFamily="34" charset="0"/>
              </a:rPr>
              <a:t>上例中，</a:t>
            </a:r>
            <a:endParaRPr lang="zh-CN" altLang="en-US" sz="2800" b="1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914400" lvl="2" indent="0" eaLnBrk="1" hangingPunct="1">
              <a:buFontTx/>
              <a:buNone/>
            </a:pPr>
            <a:r>
              <a:rPr lang="en-US" altLang="zh-CN" sz="2800" b="1" dirty="0">
                <a:solidFill>
                  <a:srgbClr val="333399"/>
                </a:solidFill>
                <a:latin typeface="Arial" panose="020B0604020202020204" pitchFamily="34" charset="0"/>
              </a:rPr>
              <a:t>L</a:t>
            </a:r>
            <a:r>
              <a:rPr lang="en-US" altLang="zh-CN" sz="2800" b="1" baseline="-25000" dirty="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r>
              <a:rPr lang="en-US" altLang="zh-CN" sz="2800" b="1" baseline="30000" dirty="0">
                <a:solidFill>
                  <a:srgbClr val="333399"/>
                </a:solidFill>
                <a:latin typeface="Arial" panose="020B0604020202020204" pitchFamily="34" charset="0"/>
              </a:rPr>
              <a:t>2</a:t>
            </a:r>
            <a:r>
              <a:rPr lang="en-US" altLang="zh-CN" sz="2800" b="1" dirty="0">
                <a:solidFill>
                  <a:srgbClr val="333399"/>
                </a:solidFill>
                <a:latin typeface="Arial" panose="020B0604020202020204" pitchFamily="34" charset="0"/>
              </a:rPr>
              <a:t> ={</a:t>
            </a:r>
            <a:r>
              <a:rPr lang="en-US" altLang="zh-CN" sz="2800" b="1" i="1" dirty="0">
                <a:solidFill>
                  <a:srgbClr val="333399"/>
                </a:solidFill>
                <a:latin typeface="Arial" panose="020B0604020202020204" pitchFamily="34" charset="0"/>
              </a:rPr>
              <a:t>abab</a:t>
            </a:r>
            <a:r>
              <a:rPr lang="en-US" altLang="zh-CN" sz="2800" b="1" dirty="0">
                <a:solidFill>
                  <a:srgbClr val="333399"/>
                </a:solidFill>
                <a:latin typeface="Arial" panose="020B0604020202020204" pitchFamily="34" charset="0"/>
              </a:rPr>
              <a:t>, </a:t>
            </a:r>
            <a:r>
              <a:rPr lang="en-US" altLang="zh-CN" sz="2800" b="1" i="1" dirty="0">
                <a:solidFill>
                  <a:srgbClr val="333399"/>
                </a:solidFill>
                <a:latin typeface="Arial" panose="020B0604020202020204" pitchFamily="34" charset="0"/>
              </a:rPr>
              <a:t>abba</a:t>
            </a:r>
            <a:r>
              <a:rPr lang="en-US" altLang="zh-CN" sz="2800" b="1" dirty="0">
                <a:solidFill>
                  <a:srgbClr val="333399"/>
                </a:solidFill>
                <a:latin typeface="Arial" panose="020B0604020202020204" pitchFamily="34" charset="0"/>
              </a:rPr>
              <a:t>, </a:t>
            </a:r>
            <a:r>
              <a:rPr lang="en-US" altLang="zh-CN" sz="2800" b="1" i="1" dirty="0">
                <a:solidFill>
                  <a:srgbClr val="333399"/>
                </a:solidFill>
                <a:latin typeface="Arial" panose="020B0604020202020204" pitchFamily="34" charset="0"/>
              </a:rPr>
              <a:t>baab</a:t>
            </a:r>
            <a:r>
              <a:rPr lang="en-US" altLang="zh-CN" sz="2800" b="1" dirty="0">
                <a:solidFill>
                  <a:srgbClr val="333399"/>
                </a:solidFill>
                <a:latin typeface="Arial" panose="020B0604020202020204" pitchFamily="34" charset="0"/>
              </a:rPr>
              <a:t>, </a:t>
            </a:r>
            <a:r>
              <a:rPr lang="en-US" altLang="zh-CN" sz="2800" b="1" i="1" dirty="0">
                <a:solidFill>
                  <a:srgbClr val="333399"/>
                </a:solidFill>
                <a:latin typeface="Arial" panose="020B0604020202020204" pitchFamily="34" charset="0"/>
              </a:rPr>
              <a:t>baba</a:t>
            </a:r>
            <a:r>
              <a:rPr lang="en-US" altLang="zh-CN" sz="2800" b="1" dirty="0">
                <a:solidFill>
                  <a:srgbClr val="333399"/>
                </a:solidFill>
                <a:latin typeface="Arial" panose="020B0604020202020204" pitchFamily="34" charset="0"/>
              </a:rPr>
              <a:t>}</a:t>
            </a:r>
            <a:endParaRPr lang="en-US" altLang="zh-CN" sz="2800" b="1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914400" lvl="2" indent="0" eaLnBrk="1" hangingPunct="1">
              <a:buFontTx/>
              <a:buNone/>
            </a:pPr>
            <a:r>
              <a:rPr lang="en-US" altLang="zh-CN" sz="2800" b="1" dirty="0">
                <a:solidFill>
                  <a:srgbClr val="333399"/>
                </a:solidFill>
                <a:latin typeface="Arial" panose="020B0604020202020204" pitchFamily="34" charset="0"/>
              </a:rPr>
              <a:t> L</a:t>
            </a:r>
            <a:r>
              <a:rPr lang="en-US" altLang="zh-CN" sz="2800" b="1" baseline="-25000" dirty="0">
                <a:solidFill>
                  <a:srgbClr val="333399"/>
                </a:solidFill>
                <a:latin typeface="Arial" panose="020B0604020202020204" pitchFamily="34" charset="0"/>
              </a:rPr>
              <a:t>2</a:t>
            </a:r>
            <a:r>
              <a:rPr lang="en-US" altLang="zh-CN" sz="2800" b="1" baseline="30000" dirty="0">
                <a:solidFill>
                  <a:srgbClr val="333399"/>
                </a:solidFill>
                <a:latin typeface="Arial" panose="020B0604020202020204" pitchFamily="34" charset="0"/>
              </a:rPr>
              <a:t>2</a:t>
            </a:r>
            <a:r>
              <a:rPr lang="en-US" altLang="zh-CN" sz="2800" b="1" dirty="0">
                <a:solidFill>
                  <a:srgbClr val="333399"/>
                </a:solidFill>
                <a:latin typeface="Arial" panose="020B0604020202020204" pitchFamily="34" charset="0"/>
              </a:rPr>
              <a:t> ={</a:t>
            </a:r>
            <a:r>
              <a:rPr lang="en-US" altLang="zh-CN" sz="2800" b="1" i="1" dirty="0">
                <a:solidFill>
                  <a:srgbClr val="333399"/>
                </a:solidFill>
                <a:latin typeface="Arial" panose="020B0604020202020204" pitchFamily="34" charset="0"/>
              </a:rPr>
              <a:t>aaaa</a:t>
            </a:r>
            <a:r>
              <a:rPr lang="en-US" altLang="zh-CN" sz="2800" b="1" dirty="0">
                <a:solidFill>
                  <a:srgbClr val="333399"/>
                </a:solidFill>
                <a:latin typeface="Arial" panose="020B0604020202020204" pitchFamily="34" charset="0"/>
              </a:rPr>
              <a:t>, </a:t>
            </a:r>
            <a:r>
              <a:rPr lang="en-US" altLang="zh-CN" sz="2800" b="1" i="1" dirty="0">
                <a:solidFill>
                  <a:srgbClr val="333399"/>
                </a:solidFill>
                <a:latin typeface="Arial" panose="020B0604020202020204" pitchFamily="34" charset="0"/>
              </a:rPr>
              <a:t>aabb</a:t>
            </a:r>
            <a:r>
              <a:rPr lang="en-US" altLang="zh-CN" sz="2800" b="1" dirty="0">
                <a:solidFill>
                  <a:srgbClr val="333399"/>
                </a:solidFill>
                <a:latin typeface="Arial" panose="020B0604020202020204" pitchFamily="34" charset="0"/>
              </a:rPr>
              <a:t>, </a:t>
            </a:r>
            <a:r>
              <a:rPr lang="en-US" altLang="zh-CN" sz="2800" b="1" i="1" dirty="0">
                <a:solidFill>
                  <a:srgbClr val="333399"/>
                </a:solidFill>
                <a:latin typeface="Arial" panose="020B0604020202020204" pitchFamily="34" charset="0"/>
              </a:rPr>
              <a:t>bbaa</a:t>
            </a:r>
            <a:r>
              <a:rPr lang="en-US" altLang="zh-CN" sz="2800" b="1" dirty="0">
                <a:solidFill>
                  <a:srgbClr val="333399"/>
                </a:solidFill>
                <a:latin typeface="Arial" panose="020B0604020202020204" pitchFamily="34" charset="0"/>
              </a:rPr>
              <a:t>, </a:t>
            </a:r>
            <a:r>
              <a:rPr lang="en-US" altLang="zh-CN" sz="2800" b="1" i="1" dirty="0">
                <a:solidFill>
                  <a:srgbClr val="333399"/>
                </a:solidFill>
                <a:latin typeface="Arial" panose="020B0604020202020204" pitchFamily="34" charset="0"/>
              </a:rPr>
              <a:t>bbbb</a:t>
            </a:r>
            <a:r>
              <a:rPr lang="en-US" altLang="zh-CN" sz="2800" b="1" dirty="0">
                <a:solidFill>
                  <a:srgbClr val="333399"/>
                </a:solidFill>
                <a:latin typeface="Arial" panose="020B0604020202020204" pitchFamily="34" charset="0"/>
              </a:rPr>
              <a:t>}</a:t>
            </a:r>
            <a:endParaRPr lang="zh-CN" altLang="en-US" sz="2800" b="1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914400" lvl="2" indent="0" algn="just" eaLnBrk="1" hangingPunct="1">
              <a:buFontTx/>
              <a:buNone/>
            </a:pPr>
            <a:r>
              <a:rPr lang="en-US" altLang="zh-CN" sz="2800" b="1" dirty="0">
                <a:solidFill>
                  <a:srgbClr val="333399"/>
                </a:solidFill>
                <a:latin typeface="Arial" panose="020B0604020202020204" pitchFamily="34" charset="0"/>
              </a:rPr>
              <a:t>   </a:t>
            </a:r>
            <a:endParaRPr lang="zh-CN" altLang="en-US" sz="2800" b="1" dirty="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zh-CN" altLang="en-US" sz="40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课堂练习</a:t>
            </a:r>
            <a:endParaRPr lang="zh-CN" altLang="en-US" sz="4000" dirty="0">
              <a:solidFill>
                <a:srgbClr val="80008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lvl="1" algn="just" eaLnBrk="1" hangingPunct="1">
              <a:buNone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tx2"/>
                </a:solidFill>
              </a:rPr>
              <a:t>写出字符串</a:t>
            </a:r>
            <a:r>
              <a:rPr lang="en-US" altLang="zh-CN" i="1" dirty="0">
                <a:solidFill>
                  <a:schemeClr val="tx2"/>
                </a:solidFill>
              </a:rPr>
              <a:t>xyz</a:t>
            </a:r>
            <a:r>
              <a:rPr lang="zh-CN" altLang="en-US" dirty="0">
                <a:solidFill>
                  <a:schemeClr val="tx2"/>
                </a:solidFill>
              </a:rPr>
              <a:t>的前缀、后缀及子串。</a:t>
            </a:r>
            <a:endParaRPr lang="en-US" altLang="zh-CN" dirty="0">
              <a:solidFill>
                <a:schemeClr val="tx2"/>
              </a:solidFill>
            </a:endParaRPr>
          </a:p>
          <a:p>
            <a:pPr lvl="1" algn="just" eaLnBrk="1" hangingPunct="1">
              <a:buNone/>
            </a:pPr>
            <a:r>
              <a:rPr lang="en-US" altLang="zh-CN" dirty="0">
                <a:solidFill>
                  <a:schemeClr val="tx2"/>
                </a:solidFill>
              </a:rPr>
              <a:t>2</a:t>
            </a:r>
            <a:r>
              <a:rPr lang="zh-CN" altLang="en-US" dirty="0">
                <a:solidFill>
                  <a:schemeClr val="tx2"/>
                </a:solidFill>
              </a:rPr>
              <a:t>、设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</a:rPr>
              <a:t>L</a:t>
            </a:r>
            <a:r>
              <a:rPr lang="en-US" altLang="zh-CN" baseline="-25000" dirty="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</a:rPr>
              <a:t> ={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</a:rPr>
              <a:t>aab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</a:rPr>
              <a:t>, 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</a:rPr>
              <a:t>baa, b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</a:rPr>
              <a:t>}   L</a:t>
            </a:r>
            <a:r>
              <a:rPr lang="en-US" altLang="zh-CN" baseline="-25000" dirty="0">
                <a:solidFill>
                  <a:srgbClr val="333399"/>
                </a:solidFill>
                <a:latin typeface="Arial" panose="020B0604020202020204" pitchFamily="34" charset="0"/>
              </a:rPr>
              <a:t>2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</a:rPr>
              <a:t> ={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</a:rPr>
              <a:t>a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</a:rPr>
              <a:t>, 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</a:rPr>
              <a:t>bb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</a:rPr>
              <a:t>}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</a:rPr>
              <a:t>，求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</a:rPr>
              <a:t>L</a:t>
            </a:r>
            <a:r>
              <a:rPr lang="en-US" altLang="zh-CN" baseline="-25000" dirty="0">
                <a:solidFill>
                  <a:srgbClr val="333399"/>
                </a:solidFill>
                <a:latin typeface="Arial" panose="020B0604020202020204" pitchFamily="34" charset="0"/>
              </a:rPr>
              <a:t>2 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</a:rPr>
              <a:t>L</a:t>
            </a:r>
            <a:r>
              <a:rPr lang="en-US" altLang="zh-CN" baseline="-25000" dirty="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</a:rPr>
              <a:t>。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endParaRPr lang="en-US" altLang="zh-CN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lvl="2" algn="just" eaLnBrk="1" hangingPunct="1">
              <a:buNone/>
            </a:pPr>
            <a:endParaRPr lang="en-US" altLang="zh-CN" sz="280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lvl="1" algn="just" eaLnBrk="1" hangingPunct="1">
              <a:buNone/>
            </a:pPr>
            <a:r>
              <a:rPr lang="en-US" altLang="zh-CN" b="1" i="1" dirty="0">
                <a:solidFill>
                  <a:srgbClr val="333399"/>
                </a:solidFill>
                <a:latin typeface="Arial" panose="020B0604020202020204" pitchFamily="34" charset="0"/>
              </a:rPr>
              <a:t>   xyz</a:t>
            </a:r>
            <a:r>
              <a:rPr lang="zh-CN" altLang="en-US" b="1" dirty="0">
                <a:solidFill>
                  <a:srgbClr val="333399"/>
                </a:solidFill>
                <a:latin typeface="Arial" panose="020B0604020202020204" pitchFamily="34" charset="0"/>
              </a:rPr>
              <a:t>的前缀 </a:t>
            </a:r>
            <a:r>
              <a:rPr lang="en-US" altLang="zh-CN" b="1" i="1" dirty="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zh-CN" altLang="en-US" b="1" dirty="0">
                <a:solidFill>
                  <a:srgbClr val="333399"/>
                </a:solidFill>
                <a:latin typeface="Arial" panose="020B0604020202020204" pitchFamily="34" charset="0"/>
                <a:sym typeface="+mn-ea"/>
              </a:rPr>
              <a:t> </a:t>
            </a:r>
            <a:r>
              <a:rPr lang="en-US" altLang="zh-CN" b="1" i="1" dirty="0">
                <a:solidFill>
                  <a:srgbClr val="333399"/>
                </a:solidFill>
                <a:latin typeface="Arial" panose="020B0604020202020204" pitchFamily="34" charset="0"/>
                <a:sym typeface="+mn-ea"/>
              </a:rPr>
              <a:t>ε </a:t>
            </a:r>
            <a:r>
              <a:rPr lang="en-US" altLang="zh-CN" b="1" dirty="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en-US" altLang="zh-CN" b="1" i="1" dirty="0">
                <a:solidFill>
                  <a:srgbClr val="333399"/>
                </a:solidFill>
                <a:latin typeface="Arial" panose="020B0604020202020204" pitchFamily="34" charset="0"/>
              </a:rPr>
              <a:t> x  xy  xyz</a:t>
            </a:r>
            <a:r>
              <a:rPr lang="en-US" altLang="zh-CN" b="1" dirty="0">
                <a:solidFill>
                  <a:srgbClr val="333399"/>
                </a:solidFill>
                <a:latin typeface="Arial" panose="020B0604020202020204" pitchFamily="34" charset="0"/>
              </a:rPr>
              <a:t>. </a:t>
            </a:r>
            <a:endParaRPr lang="en-US" altLang="zh-CN" b="1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lvl="1" algn="just" eaLnBrk="1" hangingPunct="1">
              <a:buNone/>
            </a:pPr>
            <a:r>
              <a:rPr lang="zh-CN" altLang="en-US" b="1" dirty="0">
                <a:solidFill>
                  <a:srgbClr val="333399"/>
                </a:solidFill>
                <a:latin typeface="Arial" panose="020B0604020202020204" pitchFamily="34" charset="0"/>
              </a:rPr>
              <a:t>         后缀  </a:t>
            </a:r>
            <a:r>
              <a:rPr lang="en-US" altLang="zh-CN" b="1" i="1" dirty="0">
                <a:solidFill>
                  <a:srgbClr val="333399"/>
                </a:solidFill>
                <a:latin typeface="Arial" panose="020B0604020202020204" pitchFamily="34" charset="0"/>
              </a:rPr>
              <a:t>ε  z  yz  xyz .  </a:t>
            </a:r>
            <a:endParaRPr lang="en-US" altLang="zh-CN" b="1" i="1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lvl="1" algn="just" eaLnBrk="1" hangingPunct="1">
              <a:buNone/>
            </a:pPr>
            <a:r>
              <a:rPr lang="zh-CN" altLang="en-US" b="1" dirty="0">
                <a:solidFill>
                  <a:srgbClr val="333399"/>
                </a:solidFill>
                <a:latin typeface="Arial" panose="020B0604020202020204" pitchFamily="34" charset="0"/>
              </a:rPr>
              <a:t>         子串 </a:t>
            </a:r>
            <a:r>
              <a:rPr lang="en-US" altLang="zh-CN" b="1" i="1" dirty="0">
                <a:solidFill>
                  <a:srgbClr val="333399"/>
                </a:solidFill>
                <a:latin typeface="Arial" panose="020B0604020202020204" pitchFamily="34" charset="0"/>
              </a:rPr>
              <a:t>ε  x y z xy yz xyz </a:t>
            </a:r>
            <a:r>
              <a:rPr lang="zh-CN" altLang="en-US" b="1" dirty="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endParaRPr lang="zh-CN" altLang="en-US" b="1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lvl="2" algn="just" eaLnBrk="1" hangingPunct="1">
              <a:buNone/>
            </a:pPr>
            <a:endParaRPr lang="en-US" altLang="zh-CN" sz="280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lvl="2" algn="just" eaLnBrk="1" hangingPunct="1">
              <a:buNone/>
            </a:pPr>
            <a:r>
              <a:rPr lang="en-US" altLang="zh-CN" sz="2800" dirty="0">
                <a:solidFill>
                  <a:srgbClr val="333399"/>
                </a:solidFill>
                <a:latin typeface="Arial" panose="020B0604020202020204" pitchFamily="34" charset="0"/>
              </a:rPr>
              <a:t>L</a:t>
            </a:r>
            <a:r>
              <a:rPr lang="en-US" altLang="zh-CN" sz="2800" baseline="-25000" dirty="0">
                <a:solidFill>
                  <a:srgbClr val="333399"/>
                </a:solidFill>
                <a:latin typeface="Arial" panose="020B0604020202020204" pitchFamily="34" charset="0"/>
              </a:rPr>
              <a:t>2</a:t>
            </a:r>
            <a:r>
              <a:rPr lang="en-US" altLang="zh-CN" sz="2800" dirty="0">
                <a:solidFill>
                  <a:srgbClr val="333399"/>
                </a:solidFill>
                <a:latin typeface="Arial" panose="020B0604020202020204" pitchFamily="34" charset="0"/>
              </a:rPr>
              <a:t>L</a:t>
            </a:r>
            <a:r>
              <a:rPr lang="en-US" altLang="zh-CN" sz="2800" baseline="-25000" dirty="0">
                <a:solidFill>
                  <a:srgbClr val="333399"/>
                </a:solidFill>
                <a:latin typeface="Arial" panose="020B0604020202020204" pitchFamily="34" charset="0"/>
              </a:rPr>
              <a:t>1 </a:t>
            </a:r>
            <a:r>
              <a:rPr lang="en-US" altLang="zh-CN" sz="2800" dirty="0">
                <a:solidFill>
                  <a:srgbClr val="333399"/>
                </a:solidFill>
                <a:latin typeface="Arial" panose="020B0604020202020204" pitchFamily="34" charset="0"/>
              </a:rPr>
              <a:t>={</a:t>
            </a:r>
            <a:r>
              <a:rPr lang="en-US" altLang="zh-CN" sz="2800" i="1" dirty="0">
                <a:solidFill>
                  <a:srgbClr val="333399"/>
                </a:solidFill>
                <a:latin typeface="Arial" panose="020B0604020202020204" pitchFamily="34" charset="0"/>
              </a:rPr>
              <a:t>aaab</a:t>
            </a:r>
            <a:r>
              <a:rPr lang="en-US" altLang="zh-CN" sz="2800" dirty="0">
                <a:solidFill>
                  <a:srgbClr val="333399"/>
                </a:solidFill>
                <a:latin typeface="Arial" panose="020B0604020202020204" pitchFamily="34" charset="0"/>
              </a:rPr>
              <a:t>, </a:t>
            </a:r>
            <a:r>
              <a:rPr lang="en-US" altLang="zh-CN" sz="2800" i="1" dirty="0">
                <a:solidFill>
                  <a:srgbClr val="333399"/>
                </a:solidFill>
                <a:latin typeface="Arial" panose="020B0604020202020204" pitchFamily="34" charset="0"/>
              </a:rPr>
              <a:t>abaa, ab, bbaab</a:t>
            </a:r>
            <a:r>
              <a:rPr lang="en-US" altLang="zh-CN" sz="2800" dirty="0">
                <a:solidFill>
                  <a:srgbClr val="333399"/>
                </a:solidFill>
                <a:latin typeface="Arial" panose="020B0604020202020204" pitchFamily="34" charset="0"/>
              </a:rPr>
              <a:t>, </a:t>
            </a:r>
            <a:r>
              <a:rPr lang="en-US" altLang="zh-CN" sz="2800" i="1" dirty="0">
                <a:solidFill>
                  <a:srgbClr val="333399"/>
                </a:solidFill>
                <a:latin typeface="Arial" panose="020B0604020202020204" pitchFamily="34" charset="0"/>
              </a:rPr>
              <a:t>bbbaa, bbb </a:t>
            </a:r>
            <a:r>
              <a:rPr lang="en-US" altLang="zh-CN" sz="2800" dirty="0">
                <a:solidFill>
                  <a:srgbClr val="333399"/>
                </a:solidFill>
                <a:latin typeface="Arial" panose="020B0604020202020204" pitchFamily="34" charset="0"/>
              </a:rPr>
              <a:t>}</a:t>
            </a:r>
            <a:endParaRPr lang="en-US" altLang="zh-CN" sz="280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lvl="1" algn="just" eaLnBrk="1" hangingPunct="1">
              <a:buNone/>
            </a:pPr>
            <a:endParaRPr lang="en-US" altLang="zh-CN" dirty="0">
              <a:solidFill>
                <a:schemeClr val="tx2"/>
              </a:solidFill>
            </a:endParaRPr>
          </a:p>
          <a:p>
            <a:pPr lvl="1" algn="just" eaLnBrk="1" hangingPunct="1">
              <a:buNone/>
            </a:pP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22532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2533" name="日期占位符 4"/>
          <p:cNvSpPr txBox="1">
            <a:spLocks noGrp="1"/>
          </p:cNvSpPr>
          <p:nvPr>
            <p:ph type="dt" sz="half" idx="11"/>
          </p:nvPr>
        </p:nvSpPr>
        <p:spPr/>
        <p:txBody>
          <a:bodyPr anchor="b" anchorCtr="0"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2534" name="页脚占位符 5"/>
          <p:cNvSpPr txBox="1">
            <a:spLocks noGrp="1"/>
          </p:cNvSpPr>
          <p:nvPr>
            <p:ph type="ftr" sz="quarter" idx="12"/>
          </p:nvPr>
        </p:nvSpPr>
        <p:spPr/>
        <p:txBody>
          <a:bodyPr anchor="b" anchorCtr="0"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6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66" end="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93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charRg st="93" end="1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24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charRg st="124" end="1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58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4579" name="日期占位符 4"/>
          <p:cNvSpPr txBox="1">
            <a:spLocks noGrp="1"/>
          </p:cNvSpPr>
          <p:nvPr>
            <p:ph type="dt" sz="half" idx="11"/>
          </p:nvPr>
        </p:nvSpPr>
        <p:spPr/>
        <p:txBody>
          <a:bodyPr anchor="b" anchorCtr="0"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4580" name="页脚占位符 5"/>
          <p:cNvSpPr txBox="1">
            <a:spLocks noGrp="1"/>
          </p:cNvSpPr>
          <p:nvPr>
            <p:ph type="ftr" sz="quarter" idx="12"/>
          </p:nvPr>
        </p:nvSpPr>
        <p:spPr/>
        <p:txBody>
          <a:bodyPr anchor="b" anchorCtr="0"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4581" name="Rectangle 1026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40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第二节   文法</a:t>
            </a:r>
            <a:endParaRPr lang="zh-CN" altLang="en-US" sz="4000" dirty="0">
              <a:solidFill>
                <a:srgbClr val="80008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4582" name="Rectangle 1027"/>
          <p:cNvSpPr>
            <a:spLocks noGrp="1"/>
          </p:cNvSpPr>
          <p:nvPr>
            <p:ph idx="1"/>
          </p:nvPr>
        </p:nvSpPr>
        <p:spPr>
          <a:xfrm>
            <a:off x="304800" y="1447800"/>
            <a:ext cx="8534400" cy="5410200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90000"/>
              </a:lnSpc>
            </a:pPr>
            <a:r>
              <a:rPr lang="zh-CN" altLang="en-US" sz="3200" b="0" dirty="0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定义</a:t>
            </a: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</a:rPr>
              <a:t>：所谓文法是用来定义语言的一个数学模型</a:t>
            </a:r>
            <a:endParaRPr lang="zh-CN" altLang="en-US" sz="240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zh-CN" altLang="en-US" sz="3200" b="0" dirty="0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表示语言的方法</a:t>
            </a:r>
            <a:r>
              <a:rPr lang="zh-CN" altLang="en-US" sz="2400" b="0" dirty="0">
                <a:solidFill>
                  <a:srgbClr val="333399"/>
                </a:solidFill>
                <a:latin typeface="Arial" panose="020B0604020202020204" pitchFamily="34" charset="0"/>
              </a:rPr>
              <a:t>：</a:t>
            </a:r>
            <a:endParaRPr lang="zh-CN" altLang="en-US" sz="2400" b="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333399"/>
                </a:solidFill>
                <a:latin typeface="Arial" panose="020B0604020202020204" pitchFamily="34" charset="0"/>
              </a:rPr>
              <a:t>若语言</a:t>
            </a:r>
            <a:r>
              <a:rPr lang="en-US" altLang="zh-CN" b="1" dirty="0">
                <a:solidFill>
                  <a:srgbClr val="333399"/>
                </a:solidFill>
                <a:latin typeface="Arial" panose="020B0604020202020204" pitchFamily="34" charset="0"/>
              </a:rPr>
              <a:t>L</a:t>
            </a:r>
            <a:r>
              <a:rPr lang="zh-CN" altLang="en-US" b="1" dirty="0">
                <a:solidFill>
                  <a:srgbClr val="333399"/>
                </a:solidFill>
                <a:latin typeface="Arial" panose="020B0604020202020204" pitchFamily="34" charset="0"/>
              </a:rPr>
              <a:t>是有限集合，可用</a:t>
            </a:r>
            <a:r>
              <a:rPr lang="zh-CN" altLang="en-US" sz="3200" dirty="0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列举法</a:t>
            </a:r>
            <a:endParaRPr lang="zh-CN" altLang="en-US" sz="3200" dirty="0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333399"/>
                </a:solidFill>
                <a:latin typeface="Arial" panose="020B0604020202020204" pitchFamily="34" charset="0"/>
              </a:rPr>
              <a:t>若</a:t>
            </a:r>
            <a:r>
              <a:rPr lang="en-US" altLang="zh-CN" b="1" dirty="0">
                <a:solidFill>
                  <a:srgbClr val="333399"/>
                </a:solidFill>
                <a:latin typeface="Arial" panose="020B0604020202020204" pitchFamily="34" charset="0"/>
              </a:rPr>
              <a:t>L</a:t>
            </a:r>
            <a:r>
              <a:rPr lang="zh-CN" altLang="en-US" b="1" dirty="0">
                <a:solidFill>
                  <a:srgbClr val="333399"/>
                </a:solidFill>
                <a:latin typeface="Arial" panose="020B0604020202020204" pitchFamily="34" charset="0"/>
              </a:rPr>
              <a:t>是无限集合（集合中的每个元素有限长度），用其他方法。</a:t>
            </a:r>
            <a:endParaRPr lang="zh-CN" altLang="en-US" b="1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lvl="2" algn="just"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rgbClr val="333399"/>
                </a:solidFill>
                <a:latin typeface="Arial" panose="020B0604020202020204" pitchFamily="34" charset="0"/>
              </a:rPr>
              <a:t>方法一：文法产生系统，由定义的文法规则产生出语言的每个句子</a:t>
            </a:r>
            <a:endParaRPr lang="zh-CN" altLang="en-US" sz="2800" b="1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lvl="2" algn="just"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rgbClr val="333399"/>
                </a:solidFill>
                <a:latin typeface="Arial" panose="020B0604020202020204" pitchFamily="34" charset="0"/>
              </a:rPr>
              <a:t>方法二：机器识别系统：当一个字符串能被一个语言的识别系统接受，则这个字符串是该语言的一个句子，否则不属于该语言。</a:t>
            </a:r>
            <a:endParaRPr lang="zh-CN" altLang="en-US" sz="2800" b="1" dirty="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5603" name="日期占位符 4"/>
          <p:cNvSpPr txBox="1">
            <a:spLocks noGrp="1"/>
          </p:cNvSpPr>
          <p:nvPr>
            <p:ph type="dt" sz="half" idx="11"/>
          </p:nvPr>
        </p:nvSpPr>
        <p:spPr/>
        <p:txBody>
          <a:bodyPr anchor="b" anchorCtr="0"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5604" name="页脚占位符 5"/>
          <p:cNvSpPr txBox="1">
            <a:spLocks noGrp="1"/>
          </p:cNvSpPr>
          <p:nvPr>
            <p:ph type="ftr" sz="quarter" idx="12"/>
          </p:nvPr>
        </p:nvSpPr>
        <p:spPr/>
        <p:txBody>
          <a:bodyPr anchor="b" anchorCtr="0"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560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4400" b="1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元语言</a:t>
            </a:r>
            <a:endParaRPr lang="zh-CN" altLang="en-US" sz="4400" b="1" dirty="0">
              <a:solidFill>
                <a:srgbClr val="80008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560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algn="just" eaLnBrk="1" hangingPunct="1">
              <a:lnSpc>
                <a:spcPct val="160000"/>
              </a:lnSpc>
              <a:spcAft>
                <a:spcPts val="600"/>
              </a:spcAft>
            </a:pPr>
            <a:r>
              <a:rPr lang="zh-CN" altLang="en-US" sz="3200" dirty="0">
                <a:solidFill>
                  <a:srgbClr val="800080"/>
                </a:solidFill>
                <a:latin typeface="楷体_GB2312" pitchFamily="49" charset="-122"/>
              </a:rPr>
              <a:t>定义</a:t>
            </a:r>
            <a:r>
              <a:rPr lang="zh-CN" altLang="en-US" dirty="0">
                <a:solidFill>
                  <a:srgbClr val="333399"/>
                </a:solidFill>
                <a:latin typeface="楷体_GB2312" pitchFamily="49" charset="-122"/>
              </a:rPr>
              <a:t>：</a:t>
            </a:r>
            <a:r>
              <a:rPr lang="zh-CN" altLang="en-US" sz="3200" dirty="0">
                <a:solidFill>
                  <a:srgbClr val="333399"/>
                </a:solidFill>
                <a:latin typeface="楷体_GB2312" pitchFamily="49" charset="-122"/>
              </a:rPr>
              <a:t>描述语言的语言</a:t>
            </a:r>
            <a:endParaRPr lang="zh-CN" altLang="en-US" sz="3200" dirty="0">
              <a:solidFill>
                <a:srgbClr val="333399"/>
              </a:solidFill>
              <a:latin typeface="楷体_GB2312" pitchFamily="49" charset="-122"/>
            </a:endParaRPr>
          </a:p>
          <a:p>
            <a:pPr lvl="1" algn="just" eaLnBrk="1" hangingPunct="1">
              <a:lnSpc>
                <a:spcPct val="160000"/>
              </a:lnSpc>
              <a:spcAft>
                <a:spcPts val="600"/>
              </a:spcAft>
              <a:buNone/>
            </a:pPr>
            <a:r>
              <a:rPr lang="zh-CN" altLang="en-US" b="1" dirty="0">
                <a:solidFill>
                  <a:srgbClr val="333399"/>
                </a:solidFill>
                <a:latin typeface="楷体_GB2312" pitchFamily="49" charset="-122"/>
              </a:rPr>
              <a:t>	例如：各种各样的程序设计语言</a:t>
            </a:r>
            <a:endParaRPr lang="zh-CN" altLang="en-US" b="1" dirty="0">
              <a:solidFill>
                <a:srgbClr val="333399"/>
              </a:solidFill>
              <a:latin typeface="楷体_GB2312" pitchFamily="49" charset="-122"/>
            </a:endParaRPr>
          </a:p>
          <a:p>
            <a:pPr algn="just" eaLnBrk="1" hangingPunct="1">
              <a:lnSpc>
                <a:spcPct val="160000"/>
              </a:lnSpc>
              <a:spcAft>
                <a:spcPts val="600"/>
              </a:spcAft>
            </a:pPr>
            <a:r>
              <a:rPr lang="zh-CN" altLang="en-US" dirty="0">
                <a:solidFill>
                  <a:srgbClr val="333399"/>
                </a:solidFill>
                <a:latin typeface="楷体_GB2312" pitchFamily="49" charset="-122"/>
              </a:rPr>
              <a:t>当人们要解释或讨论程序设计语言本身时，又需要一种语言，被讨论的语言叫做对象语言，即某种程序设计语言，讨论对象语言的语言称为元语言</a:t>
            </a:r>
            <a:r>
              <a:rPr lang="zh-CN" altLang="en-US" dirty="0">
                <a:latin typeface="楷体_GB2312" pitchFamily="49" charset="-122"/>
              </a:rPr>
              <a:t>。</a:t>
            </a:r>
            <a:endParaRPr lang="zh-CN" altLang="en-US" dirty="0">
              <a:latin typeface="楷体_GB2312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6147" name="日期占位符 4"/>
          <p:cNvSpPr txBox="1">
            <a:spLocks noGrp="1"/>
          </p:cNvSpPr>
          <p:nvPr>
            <p:ph type="dt" sz="half" idx="11"/>
          </p:nvPr>
        </p:nvSpPr>
        <p:spPr/>
        <p:txBody>
          <a:bodyPr anchor="b" anchorCtr="0"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6148" name="页脚占位符 5"/>
          <p:cNvSpPr txBox="1">
            <a:spLocks noGrp="1"/>
          </p:cNvSpPr>
          <p:nvPr>
            <p:ph type="ftr" sz="quarter" idx="12"/>
          </p:nvPr>
        </p:nvSpPr>
        <p:spPr/>
        <p:txBody>
          <a:bodyPr anchor="b" anchorCtr="0"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6149" name="Rectangle 2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793038" cy="8382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4400" b="1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第一节 语言的定义与运算</a:t>
            </a:r>
            <a:endParaRPr lang="zh-CN" altLang="en-US" sz="4400" b="1" dirty="0">
              <a:solidFill>
                <a:srgbClr val="80008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150" name="Rectangle 3"/>
          <p:cNvSpPr>
            <a:spLocks noGrp="1"/>
          </p:cNvSpPr>
          <p:nvPr>
            <p:ph idx="1"/>
          </p:nvPr>
        </p:nvSpPr>
        <p:spPr>
          <a:xfrm>
            <a:off x="457200" y="1447800"/>
            <a:ext cx="7924800" cy="4953000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sz="3200" dirty="0">
                <a:solidFill>
                  <a:srgbClr val="333399"/>
                </a:solidFill>
                <a:latin typeface="楷体_GB2312" pitchFamily="49" charset="-122"/>
              </a:rPr>
              <a:t>一、</a:t>
            </a:r>
            <a:r>
              <a:rPr lang="zh-CN" altLang="en-US" sz="3200" dirty="0">
                <a:solidFill>
                  <a:srgbClr val="333399"/>
                </a:solidFill>
                <a:latin typeface="Arial" panose="020B0604020202020204" pitchFamily="34" charset="0"/>
              </a:rPr>
              <a:t>语言的一些术语：</a:t>
            </a:r>
            <a:endParaRPr lang="zh-CN" altLang="en-US" sz="320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lvl="1" eaLnBrk="1" hangingPunct="1"/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zh-CN" altLang="en-US" sz="3200" b="1" dirty="0">
                <a:solidFill>
                  <a:srgbClr val="333399"/>
                </a:solidFill>
                <a:latin typeface="Arial" panose="020B0604020202020204" pitchFamily="34" charset="0"/>
              </a:rPr>
              <a:t>字母表： 字符的有限集合，记为</a:t>
            </a:r>
            <a:r>
              <a:rPr lang="en-US" altLang="zh-CN" sz="3200" b="1" dirty="0">
                <a:solidFill>
                  <a:srgbClr val="333399"/>
                </a:solidFill>
                <a:latin typeface="Arial" panose="020B0604020202020204" pitchFamily="34" charset="0"/>
              </a:rPr>
              <a:t>T。 </a:t>
            </a:r>
            <a:endParaRPr lang="en-US" altLang="zh-CN" sz="3200" b="1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lvl="1" eaLnBrk="1" hangingPunct="1"/>
            <a:r>
              <a:rPr lang="zh-CN" altLang="en-US" sz="3200" b="1" dirty="0">
                <a:solidFill>
                  <a:srgbClr val="333399"/>
                </a:solidFill>
                <a:latin typeface="Arial" panose="020B0604020202020204" pitchFamily="34" charset="0"/>
              </a:rPr>
              <a:t>字符串： 由字母表</a:t>
            </a:r>
            <a:r>
              <a:rPr lang="en-US" altLang="zh-CN" sz="3200" b="1" dirty="0">
                <a:solidFill>
                  <a:srgbClr val="333399"/>
                </a:solidFill>
                <a:latin typeface="Arial" panose="020B0604020202020204" pitchFamily="34" charset="0"/>
              </a:rPr>
              <a:t>T</a:t>
            </a:r>
            <a:r>
              <a:rPr lang="zh-CN" altLang="en-US" sz="3200" b="1" dirty="0">
                <a:solidFill>
                  <a:srgbClr val="333399"/>
                </a:solidFill>
                <a:latin typeface="Arial" panose="020B0604020202020204" pitchFamily="34" charset="0"/>
              </a:rPr>
              <a:t>中的字符构成的序列称字母表</a:t>
            </a:r>
            <a:r>
              <a:rPr lang="en-US" altLang="zh-CN" sz="3200" b="1" dirty="0">
                <a:solidFill>
                  <a:srgbClr val="333399"/>
                </a:solidFill>
                <a:latin typeface="Arial" panose="020B0604020202020204" pitchFamily="34" charset="0"/>
              </a:rPr>
              <a:t>T</a:t>
            </a:r>
            <a:r>
              <a:rPr lang="zh-CN" altLang="en-US" sz="3200" b="1" dirty="0">
                <a:solidFill>
                  <a:srgbClr val="333399"/>
                </a:solidFill>
                <a:latin typeface="Arial" panose="020B0604020202020204" pitchFamily="34" charset="0"/>
              </a:rPr>
              <a:t>上的字符串（句子）。</a:t>
            </a:r>
            <a:endParaRPr lang="zh-CN" altLang="zh-CN" sz="3200" b="1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lvl="2" algn="just" eaLnBrk="1" hangingPunct="1">
              <a:spcAft>
                <a:spcPts val="600"/>
              </a:spcAft>
            </a:pPr>
            <a:r>
              <a:rPr lang="zh-CN" altLang="en-US" sz="3200" b="1" dirty="0">
                <a:solidFill>
                  <a:srgbClr val="333399"/>
                </a:solidFill>
                <a:latin typeface="Arial" panose="020B0604020202020204" pitchFamily="34" charset="0"/>
              </a:rPr>
              <a:t> 常记为</a:t>
            </a:r>
            <a:r>
              <a:rPr lang="en-US" altLang="zh-CN" sz="3200" b="1" i="1" dirty="0">
                <a:solidFill>
                  <a:srgbClr val="333399"/>
                </a:solidFill>
                <a:latin typeface="Arial" panose="020B0604020202020204" pitchFamily="34" charset="0"/>
              </a:rPr>
              <a:t>u</a:t>
            </a:r>
            <a:r>
              <a:rPr lang="en-US" altLang="zh-CN" sz="3200" b="1" dirty="0">
                <a:solidFill>
                  <a:srgbClr val="333399"/>
                </a:solidFill>
                <a:latin typeface="Arial" panose="020B0604020202020204" pitchFamily="34" charset="0"/>
              </a:rPr>
              <a:t>,</a:t>
            </a:r>
            <a:r>
              <a:rPr lang="en-US" altLang="zh-CN" sz="3200" b="1" i="1" dirty="0">
                <a:solidFill>
                  <a:srgbClr val="333399"/>
                </a:solidFill>
                <a:latin typeface="Arial" panose="020B0604020202020204" pitchFamily="34" charset="0"/>
              </a:rPr>
              <a:t>v</a:t>
            </a:r>
            <a:r>
              <a:rPr lang="en-US" altLang="zh-CN" sz="3200" b="1" dirty="0">
                <a:solidFill>
                  <a:srgbClr val="333399"/>
                </a:solidFill>
                <a:latin typeface="Arial" panose="020B0604020202020204" pitchFamily="34" charset="0"/>
              </a:rPr>
              <a:t>,</a:t>
            </a:r>
            <a:r>
              <a:rPr lang="en-US" altLang="zh-CN" sz="3200" b="1" i="1" dirty="0">
                <a:solidFill>
                  <a:srgbClr val="333399"/>
                </a:solidFill>
                <a:latin typeface="Arial" panose="020B0604020202020204" pitchFamily="34" charset="0"/>
              </a:rPr>
              <a:t>w</a:t>
            </a:r>
            <a:r>
              <a:rPr lang="en-US" altLang="zh-CN" sz="3200" b="1" dirty="0">
                <a:solidFill>
                  <a:srgbClr val="333399"/>
                </a:solidFill>
                <a:latin typeface="Arial" panose="020B0604020202020204" pitchFamily="34" charset="0"/>
              </a:rPr>
              <a:t>,</a:t>
            </a:r>
            <a:r>
              <a:rPr lang="en-US" altLang="zh-CN" sz="3200" b="1" i="1" dirty="0">
                <a:solidFill>
                  <a:srgbClr val="333399"/>
                </a:solidFill>
                <a:latin typeface="Arial" panose="020B0604020202020204" pitchFamily="34" charset="0"/>
              </a:rPr>
              <a:t>x</a:t>
            </a:r>
            <a:r>
              <a:rPr lang="en-US" altLang="zh-CN" sz="3200" b="1" dirty="0">
                <a:solidFill>
                  <a:srgbClr val="333399"/>
                </a:solidFill>
                <a:latin typeface="Arial" panose="020B0604020202020204" pitchFamily="34" charset="0"/>
              </a:rPr>
              <a:t>,</a:t>
            </a:r>
            <a:r>
              <a:rPr lang="en-US" altLang="zh-CN" sz="3200" b="1" i="1" dirty="0">
                <a:solidFill>
                  <a:srgbClr val="333399"/>
                </a:solidFill>
                <a:latin typeface="Arial" panose="020B0604020202020204" pitchFamily="34" charset="0"/>
              </a:rPr>
              <a:t>y</a:t>
            </a:r>
            <a:r>
              <a:rPr lang="en-US" altLang="zh-CN" sz="3200" b="1" dirty="0">
                <a:solidFill>
                  <a:srgbClr val="333399"/>
                </a:solidFill>
                <a:latin typeface="Arial" panose="020B0604020202020204" pitchFamily="34" charset="0"/>
              </a:rPr>
              <a:t>,</a:t>
            </a:r>
            <a:r>
              <a:rPr lang="en-US" altLang="zh-CN" sz="3200" b="1" i="1" dirty="0">
                <a:solidFill>
                  <a:srgbClr val="333399"/>
                </a:solidFill>
                <a:latin typeface="Arial" panose="020B0604020202020204" pitchFamily="34" charset="0"/>
              </a:rPr>
              <a:t>z</a:t>
            </a:r>
            <a:r>
              <a:rPr lang="en-US" altLang="zh-CN" sz="3200" b="1" dirty="0">
                <a:solidFill>
                  <a:srgbClr val="333399"/>
                </a:solidFill>
                <a:latin typeface="Arial" panose="020B0604020202020204" pitchFamily="34" charset="0"/>
              </a:rPr>
              <a:t>；</a:t>
            </a:r>
            <a:endParaRPr lang="en-US" altLang="zh-CN" sz="3200" b="1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lvl="2" algn="just" eaLnBrk="1" hangingPunct="1">
              <a:spcAft>
                <a:spcPts val="600"/>
              </a:spcAft>
            </a:pPr>
            <a:r>
              <a:rPr lang="en-US" altLang="zh-CN" sz="3200" b="1" dirty="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zh-CN" altLang="en-US" sz="3200" b="1" dirty="0">
                <a:solidFill>
                  <a:srgbClr val="333399"/>
                </a:solidFill>
                <a:latin typeface="Arial" panose="020B0604020202020204" pitchFamily="34" charset="0"/>
              </a:rPr>
              <a:t>常用</a:t>
            </a:r>
            <a:r>
              <a:rPr lang="en-US" altLang="zh-CN" sz="3200" b="1" i="1" dirty="0">
                <a:solidFill>
                  <a:srgbClr val="333399"/>
                </a:solidFill>
                <a:latin typeface="Arial" panose="020B0604020202020204" pitchFamily="34" charset="0"/>
              </a:rPr>
              <a:t>a</a:t>
            </a:r>
            <a:r>
              <a:rPr lang="en-US" altLang="zh-CN" sz="3200" b="1" dirty="0">
                <a:solidFill>
                  <a:srgbClr val="333399"/>
                </a:solidFill>
                <a:latin typeface="Arial" panose="020B0604020202020204" pitchFamily="34" charset="0"/>
              </a:rPr>
              <a:t>,</a:t>
            </a:r>
            <a:r>
              <a:rPr lang="en-US" altLang="zh-CN" sz="3200" b="1" i="1" dirty="0">
                <a:solidFill>
                  <a:srgbClr val="333399"/>
                </a:solidFill>
                <a:latin typeface="Arial" panose="020B0604020202020204" pitchFamily="34" charset="0"/>
              </a:rPr>
              <a:t>b</a:t>
            </a:r>
            <a:r>
              <a:rPr lang="en-US" altLang="zh-CN" sz="3200" b="1" dirty="0">
                <a:solidFill>
                  <a:srgbClr val="333399"/>
                </a:solidFill>
                <a:latin typeface="Arial" panose="020B0604020202020204" pitchFamily="34" charset="0"/>
              </a:rPr>
              <a:t>,</a:t>
            </a:r>
            <a:r>
              <a:rPr lang="en-US" altLang="zh-CN" sz="3200" b="1" i="1" dirty="0">
                <a:solidFill>
                  <a:srgbClr val="333399"/>
                </a:solidFill>
                <a:latin typeface="Arial" panose="020B0604020202020204" pitchFamily="34" charset="0"/>
              </a:rPr>
              <a:t>c</a:t>
            </a:r>
            <a:r>
              <a:rPr lang="en-US" altLang="zh-CN" sz="3200" b="1" dirty="0">
                <a:solidFill>
                  <a:srgbClr val="333399"/>
                </a:solidFill>
                <a:latin typeface="Arial" panose="020B0604020202020204" pitchFamily="34" charset="0"/>
              </a:rPr>
              <a:t>,</a:t>
            </a:r>
            <a:r>
              <a:rPr lang="en-US" altLang="zh-CN" sz="3200" b="1" i="1" dirty="0">
                <a:solidFill>
                  <a:srgbClr val="333399"/>
                </a:solidFill>
                <a:latin typeface="Arial" panose="020B0604020202020204" pitchFamily="34" charset="0"/>
              </a:rPr>
              <a:t>d</a:t>
            </a:r>
            <a:r>
              <a:rPr lang="en-US" altLang="zh-CN" sz="3200" b="1" dirty="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zh-CN" altLang="en-US" sz="3200" b="1" dirty="0">
                <a:solidFill>
                  <a:srgbClr val="333399"/>
                </a:solidFill>
                <a:latin typeface="Arial" panose="020B0604020202020204" pitchFamily="34" charset="0"/>
              </a:rPr>
              <a:t>标识单个字符。</a:t>
            </a:r>
            <a:endParaRPr lang="zh-CN" altLang="en-US" sz="3200" b="1" dirty="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6627" name="日期占位符 4"/>
          <p:cNvSpPr txBox="1">
            <a:spLocks noGrp="1"/>
          </p:cNvSpPr>
          <p:nvPr>
            <p:ph type="dt" sz="half" idx="11"/>
          </p:nvPr>
        </p:nvSpPr>
        <p:spPr/>
        <p:txBody>
          <a:bodyPr anchor="b" anchorCtr="0"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6628" name="页脚占位符 5"/>
          <p:cNvSpPr txBox="1">
            <a:spLocks noGrp="1"/>
          </p:cNvSpPr>
          <p:nvPr>
            <p:ph type="ftr" sz="quarter" idx="12"/>
          </p:nvPr>
        </p:nvSpPr>
        <p:spPr/>
        <p:txBody>
          <a:bodyPr anchor="b" anchorCtr="0"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662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b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BNF（</a:t>
            </a:r>
            <a:r>
              <a:rPr lang="zh-CN" altLang="en-US" b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巴科斯范式）</a:t>
            </a:r>
            <a:endParaRPr lang="zh-CN" altLang="en-US" b="1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6630" name="Rectangle 3"/>
          <p:cNvSpPr>
            <a:spLocks noGrp="1"/>
          </p:cNvSpPr>
          <p:nvPr>
            <p:ph idx="1"/>
          </p:nvPr>
        </p:nvSpPr>
        <p:spPr>
          <a:xfrm>
            <a:off x="0" y="1371600"/>
            <a:ext cx="8763000" cy="51054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buNone/>
            </a:pPr>
            <a:r>
              <a:rPr lang="en-US" altLang="zh-CN" b="0" dirty="0">
                <a:solidFill>
                  <a:srgbClr val="333399"/>
                </a:solidFill>
                <a:latin typeface="Arial" panose="020B0604020202020204" pitchFamily="34" charset="0"/>
              </a:rPr>
              <a:t>		 BNF</a:t>
            </a:r>
            <a:r>
              <a:rPr lang="zh-CN" altLang="en-US" b="0" dirty="0">
                <a:solidFill>
                  <a:srgbClr val="333399"/>
                </a:solidFill>
                <a:latin typeface="Arial" panose="020B0604020202020204" pitchFamily="34" charset="0"/>
              </a:rPr>
              <a:t>范式通常被作为讨论某种程序设计语言语法的元语言</a:t>
            </a:r>
            <a:endParaRPr lang="zh-CN" altLang="en-US" b="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</a:rPr>
              <a:t>&lt;数字&gt; ::= 0|1|2|……9           ::= “定义为”</a:t>
            </a:r>
            <a:endParaRPr lang="zh-CN" altLang="en-US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</a:rPr>
              <a:t>&lt;字母&gt; ::= 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</a:rPr>
              <a:t>A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</a:rPr>
              <a:t>|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</a:rPr>
              <a:t>B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</a:rPr>
              <a:t>|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</a:rPr>
              <a:t>C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</a:rPr>
              <a:t>|……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</a:rPr>
              <a:t>Z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</a:rPr>
              <a:t>|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</a:rPr>
              <a:t>a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</a:rPr>
              <a:t>|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</a:rPr>
              <a:t>b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</a:rPr>
              <a:t>|……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</a:rPr>
              <a:t>z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</a:rPr>
              <a:t>                            &lt;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</a:rPr>
              <a:t>标识符&gt; :: =&lt;字母&gt; | &lt;标识符&gt;&lt;字母&gt; | &lt;标识符&gt;&lt;数字&gt;</a:t>
            </a:r>
            <a:b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</a:rPr>
            </a:b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</a:rPr>
              <a:t>		…. </a:t>
            </a:r>
            <a:endParaRPr lang="zh-CN" altLang="en-US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</a:rPr>
              <a:t>通过上述定义可知，所有以字母开头的，由字母和数字组成的字符串都是标识符。</a:t>
            </a:r>
            <a:endParaRPr lang="zh-CN" altLang="en-US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</a:rPr>
              <a:t>BNF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</a:rPr>
              <a:t>定义了一种语言，其中标识符如上定义。</a:t>
            </a:r>
            <a:endParaRPr lang="zh-CN" altLang="en-US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</a:rPr>
              <a:t>BNF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</a:rPr>
              <a:t>描述它所定义的语言，为元语言。</a:t>
            </a:r>
            <a:endParaRPr lang="zh-CN" altLang="en-US" dirty="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7651" name="日期占位符 4"/>
          <p:cNvSpPr txBox="1">
            <a:spLocks noGrp="1"/>
          </p:cNvSpPr>
          <p:nvPr>
            <p:ph type="dt" sz="half" idx="11"/>
          </p:nvPr>
        </p:nvSpPr>
        <p:spPr/>
        <p:txBody>
          <a:bodyPr anchor="b" anchorCtr="0"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7652" name="页脚占位符 5"/>
          <p:cNvSpPr txBox="1">
            <a:spLocks noGrp="1"/>
          </p:cNvSpPr>
          <p:nvPr>
            <p:ph type="ftr" sz="quarter" idx="12"/>
          </p:nvPr>
        </p:nvSpPr>
        <p:spPr/>
        <p:txBody>
          <a:bodyPr anchor="b" anchorCtr="0"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765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algn="just" eaLnBrk="1" hangingPunct="1">
              <a:lnSpc>
                <a:spcPct val="160000"/>
              </a:lnSpc>
              <a:spcAft>
                <a:spcPts val="600"/>
              </a:spcAft>
            </a:pPr>
            <a:r>
              <a:rPr lang="zh-CN" altLang="en-US" b="0" dirty="0">
                <a:solidFill>
                  <a:srgbClr val="333399"/>
                </a:solidFill>
                <a:latin typeface="楷体_GB2312" pitchFamily="49" charset="-122"/>
              </a:rPr>
              <a:t>例如：汉语语法中定义了句子的结构由主语、谓语、宾语组成。这里主谓宾只是描述了句子的结构，并不是句子。而按照这种结构组成的建立在汉字上的字符串就是句子。如他是学生。</a:t>
            </a:r>
            <a:endParaRPr lang="zh-CN" altLang="en-US" b="0" dirty="0">
              <a:solidFill>
                <a:srgbClr val="333399"/>
              </a:solidFill>
              <a:latin typeface="楷体_GB2312" pitchFamily="49" charset="-122"/>
            </a:endParaRPr>
          </a:p>
          <a:p>
            <a:pPr algn="just" eaLnBrk="1" hangingPunct="1">
              <a:lnSpc>
                <a:spcPct val="160000"/>
              </a:lnSpc>
              <a:spcAft>
                <a:spcPts val="600"/>
              </a:spcAft>
            </a:pPr>
            <a:r>
              <a:rPr lang="zh-CN" altLang="en-US" sz="3200" dirty="0">
                <a:solidFill>
                  <a:srgbClr val="333399"/>
                </a:solidFill>
                <a:latin typeface="楷体_GB2312" pitchFamily="49" charset="-122"/>
              </a:rPr>
              <a:t>文法是一种元语言，一种方法，根据文法产生出语言的句子。</a:t>
            </a:r>
            <a:endParaRPr lang="zh-CN" altLang="en-US" sz="3200" dirty="0">
              <a:solidFill>
                <a:srgbClr val="333399"/>
              </a:solidFill>
              <a:latin typeface="楷体_GB2312" pitchFamily="49" charset="-122"/>
            </a:endParaRPr>
          </a:p>
          <a:p>
            <a:pPr algn="just" eaLnBrk="1" hangingPunct="1">
              <a:lnSpc>
                <a:spcPct val="160000"/>
              </a:lnSpc>
              <a:spcAft>
                <a:spcPts val="600"/>
              </a:spcAft>
            </a:pPr>
            <a:endParaRPr lang="zh-CN" altLang="en-US" sz="3200" dirty="0">
              <a:solidFill>
                <a:srgbClr val="333399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例</a:t>
            </a:r>
            <a:r>
              <a:rPr lang="en-US" altLang="zh-CN" b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1:</a:t>
            </a:r>
            <a:r>
              <a:rPr lang="zh-CN" altLang="en-US" b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类</a:t>
            </a:r>
            <a:r>
              <a:rPr lang="en-US" altLang="zh-CN" b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PASCAL〈</a:t>
            </a:r>
            <a:r>
              <a:rPr lang="zh-CN" altLang="en-US" b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语句</a:t>
            </a:r>
            <a:r>
              <a:rPr lang="en-US" altLang="zh-CN" b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〉</a:t>
            </a:r>
            <a:r>
              <a:rPr lang="zh-CN" altLang="en-US" b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定义</a:t>
            </a:r>
            <a:endParaRPr lang="zh-CN" altLang="en-US" b="1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pic>
        <p:nvPicPr>
          <p:cNvPr id="28676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" y="1431925"/>
            <a:ext cx="9117013" cy="4968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9699" name="Rectangle 2"/>
          <p:cNvSpPr>
            <a:spLocks noGrp="1"/>
          </p:cNvSpPr>
          <p:nvPr>
            <p:ph type="title"/>
          </p:nvPr>
        </p:nvSpPr>
        <p:spPr>
          <a:xfrm>
            <a:off x="969963" y="260350"/>
            <a:ext cx="7793037" cy="8382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2800" b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2:</a:t>
            </a:r>
            <a:r>
              <a:rPr lang="zh-CN" altLang="en-US" sz="2800" b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时间文法</a:t>
            </a:r>
            <a:r>
              <a:rPr lang="en-US" altLang="zh-CN" sz="2800" b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同时支持</a:t>
            </a:r>
            <a:r>
              <a:rPr lang="en-US" altLang="zh-CN" sz="2800" b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12</a:t>
            </a:r>
            <a:r>
              <a:rPr lang="zh-CN" altLang="en-US" sz="2800" b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小时制和</a:t>
            </a:r>
            <a:r>
              <a:rPr lang="en-US" altLang="zh-CN" sz="2800" b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24</a:t>
            </a:r>
            <a:r>
              <a:rPr lang="zh-CN" altLang="en-US" sz="2800" b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小时制  </a:t>
            </a:r>
            <a:endParaRPr lang="zh-CN" altLang="en-US" sz="2800" b="1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" name="Rectangle 3"/>
          <p:cNvSpPr txBox="1"/>
          <p:nvPr/>
        </p:nvSpPr>
        <p:spPr>
          <a:xfrm>
            <a:off x="0" y="1274763"/>
            <a:ext cx="8763000" cy="5105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zh-CN" altLang="en-US" sz="2400" b="0" dirty="0">
                <a:solidFill>
                  <a:srgbClr val="FF0000"/>
                </a:solidFill>
                <a:latin typeface="Arial" panose="020B0604020202020204" pitchFamily="34" charset="0"/>
              </a:rPr>
              <a:t>合法</a:t>
            </a:r>
            <a:r>
              <a:rPr lang="zh-CN" altLang="en-US" sz="2400" b="0" dirty="0">
                <a:solidFill>
                  <a:srgbClr val="333399"/>
                </a:solidFill>
                <a:latin typeface="Arial" panose="020B0604020202020204" pitchFamily="34" charset="0"/>
              </a:rPr>
              <a:t>的时间</a:t>
            </a:r>
            <a:r>
              <a:rPr lang="en-US" altLang="zh-CN" sz="2400" b="0" dirty="0">
                <a:solidFill>
                  <a:srgbClr val="333399"/>
                </a:solidFill>
                <a:latin typeface="Arial" panose="020B0604020202020204" pitchFamily="34" charset="0"/>
              </a:rPr>
              <a:t>:</a:t>
            </a:r>
            <a:endParaRPr lang="en-US" altLang="zh-CN" sz="2400" b="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342900" lvl="0" indent="-342900" eaLnBrk="1" hangingPunct="1">
              <a:lnSpc>
                <a:spcPct val="90000"/>
              </a:lnSpc>
              <a:buFontTx/>
              <a:buNone/>
            </a:pPr>
            <a:r>
              <a:rPr lang="zh-CN" altLang="en-US" sz="2400" b="0" dirty="0">
                <a:solidFill>
                  <a:srgbClr val="333399"/>
                </a:solidFill>
                <a:latin typeface="Arial" panose="020B0604020202020204" pitchFamily="34" charset="0"/>
              </a:rPr>
              <a:t>       </a:t>
            </a:r>
            <a:r>
              <a:rPr lang="en-US" altLang="zh-CN" sz="2400" b="0" dirty="0">
                <a:solidFill>
                  <a:srgbClr val="333399"/>
                </a:solidFill>
                <a:latin typeface="Arial" panose="020B0604020202020204" pitchFamily="34" charset="0"/>
              </a:rPr>
              <a:t>8:20;</a:t>
            </a:r>
            <a:r>
              <a:rPr lang="zh-CN" altLang="en-US" sz="2400" b="0" dirty="0">
                <a:solidFill>
                  <a:srgbClr val="333399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2400" b="0" dirty="0">
                <a:solidFill>
                  <a:srgbClr val="333399"/>
                </a:solidFill>
                <a:latin typeface="Arial" panose="020B0604020202020204" pitchFamily="34" charset="0"/>
              </a:rPr>
              <a:t>8:20</a:t>
            </a:r>
            <a:r>
              <a:rPr lang="zh-CN" altLang="en-US" sz="2400" b="0" dirty="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0" dirty="0">
                <a:solidFill>
                  <a:srgbClr val="333399"/>
                </a:solidFill>
                <a:latin typeface="Arial" panose="020B0604020202020204" pitchFamily="34" charset="0"/>
              </a:rPr>
              <a:t>AM</a:t>
            </a:r>
            <a:r>
              <a:rPr lang="zh-CN" altLang="en-US" sz="2400" b="0" dirty="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0" dirty="0">
                <a:solidFill>
                  <a:srgbClr val="333399"/>
                </a:solidFill>
                <a:latin typeface="Arial" panose="020B0604020202020204" pitchFamily="34" charset="0"/>
              </a:rPr>
              <a:t>;</a:t>
            </a:r>
            <a:r>
              <a:rPr lang="zh-CN" altLang="en-US" sz="2400" b="0" dirty="0">
                <a:solidFill>
                  <a:srgbClr val="333399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2400" b="0" dirty="0">
                <a:solidFill>
                  <a:srgbClr val="333399"/>
                </a:solidFill>
                <a:latin typeface="Arial" panose="020B0604020202020204" pitchFamily="34" charset="0"/>
              </a:rPr>
              <a:t>8:20</a:t>
            </a:r>
            <a:r>
              <a:rPr lang="zh-CN" altLang="en-US" sz="2400" b="0" dirty="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0" dirty="0">
                <a:solidFill>
                  <a:srgbClr val="333399"/>
                </a:solidFill>
                <a:latin typeface="Arial" panose="020B0604020202020204" pitchFamily="34" charset="0"/>
              </a:rPr>
              <a:t>PM;</a:t>
            </a:r>
            <a:r>
              <a:rPr lang="zh-CN" altLang="en-US" sz="2400" b="0" dirty="0">
                <a:solidFill>
                  <a:srgbClr val="333399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2400" b="0" dirty="0">
                <a:solidFill>
                  <a:srgbClr val="333399"/>
                </a:solidFill>
                <a:latin typeface="Arial" panose="020B0604020202020204" pitchFamily="34" charset="0"/>
              </a:rPr>
              <a:t>23:15</a:t>
            </a:r>
            <a:r>
              <a:rPr lang="zh-CN" altLang="en-US" sz="2400" b="0" dirty="0">
                <a:solidFill>
                  <a:srgbClr val="333399"/>
                </a:solidFill>
                <a:latin typeface="Arial" panose="020B0604020202020204" pitchFamily="34" charset="0"/>
              </a:rPr>
              <a:t>   </a:t>
            </a:r>
            <a:r>
              <a:rPr lang="en-US" altLang="zh-CN" sz="2400" b="0" dirty="0">
                <a:solidFill>
                  <a:srgbClr val="333399"/>
                </a:solidFill>
                <a:latin typeface="Arial" panose="020B0604020202020204" pitchFamily="34" charset="0"/>
              </a:rPr>
              <a:t>…</a:t>
            </a:r>
            <a:endParaRPr lang="en-US" altLang="zh-CN" sz="2400" b="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342900" lvl="0" indent="-342900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zh-CN" altLang="en-US" sz="2400" b="0" dirty="0">
                <a:solidFill>
                  <a:srgbClr val="FF0000"/>
                </a:solidFill>
                <a:latin typeface="Arial" panose="020B0604020202020204" pitchFamily="34" charset="0"/>
              </a:rPr>
              <a:t>不合法</a:t>
            </a:r>
            <a:r>
              <a:rPr lang="zh-CN" altLang="en-US" sz="2400" b="0" dirty="0">
                <a:solidFill>
                  <a:srgbClr val="333399"/>
                </a:solidFill>
                <a:latin typeface="Arial" panose="020B0604020202020204" pitchFamily="34" charset="0"/>
              </a:rPr>
              <a:t>的时间</a:t>
            </a:r>
            <a:r>
              <a:rPr lang="en-US" altLang="zh-CN" sz="2400" b="0" dirty="0">
                <a:solidFill>
                  <a:srgbClr val="333399"/>
                </a:solidFill>
                <a:latin typeface="Arial" panose="020B0604020202020204" pitchFamily="34" charset="0"/>
              </a:rPr>
              <a:t>:</a:t>
            </a:r>
            <a:endParaRPr lang="en-US" altLang="zh-CN" sz="2400" b="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342900" lvl="0" indent="-342900" eaLnBrk="1" hangingPunct="1">
              <a:lnSpc>
                <a:spcPct val="90000"/>
              </a:lnSpc>
              <a:buFontTx/>
              <a:buNone/>
            </a:pPr>
            <a:r>
              <a:rPr lang="zh-CN" altLang="en-US" sz="2400" b="0" dirty="0">
                <a:solidFill>
                  <a:srgbClr val="333399"/>
                </a:solidFill>
                <a:latin typeface="Arial" panose="020B0604020202020204" pitchFamily="34" charset="0"/>
              </a:rPr>
              <a:t>       </a:t>
            </a:r>
            <a:r>
              <a:rPr lang="en-US" altLang="zh-CN" sz="2400" b="0" dirty="0">
                <a:solidFill>
                  <a:srgbClr val="333399"/>
                </a:solidFill>
                <a:latin typeface="Arial" panose="020B0604020202020204" pitchFamily="34" charset="0"/>
              </a:rPr>
              <a:t>8:65;</a:t>
            </a:r>
            <a:r>
              <a:rPr lang="zh-CN" altLang="en-US" sz="2400" b="0" dirty="0">
                <a:solidFill>
                  <a:srgbClr val="333399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2400" b="0" dirty="0">
                <a:solidFill>
                  <a:srgbClr val="333399"/>
                </a:solidFill>
                <a:latin typeface="Arial" panose="020B0604020202020204" pitchFamily="34" charset="0"/>
              </a:rPr>
              <a:t>21:20</a:t>
            </a:r>
            <a:r>
              <a:rPr lang="zh-CN" altLang="en-US" sz="2400" b="0" dirty="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0" dirty="0">
                <a:solidFill>
                  <a:srgbClr val="333399"/>
                </a:solidFill>
                <a:latin typeface="Arial" panose="020B0604020202020204" pitchFamily="34" charset="0"/>
              </a:rPr>
              <a:t>AM</a:t>
            </a:r>
            <a:r>
              <a:rPr lang="zh-CN" altLang="en-US" sz="2400" b="0" dirty="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0" dirty="0">
                <a:solidFill>
                  <a:srgbClr val="333399"/>
                </a:solidFill>
                <a:latin typeface="Arial" panose="020B0604020202020204" pitchFamily="34" charset="0"/>
              </a:rPr>
              <a:t>;</a:t>
            </a:r>
            <a:r>
              <a:rPr lang="zh-CN" altLang="en-US" sz="2400" b="0" dirty="0">
                <a:solidFill>
                  <a:srgbClr val="333399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2400" b="0" dirty="0">
                <a:solidFill>
                  <a:srgbClr val="333399"/>
                </a:solidFill>
                <a:latin typeface="Arial" panose="020B0604020202020204" pitchFamily="34" charset="0"/>
              </a:rPr>
              <a:t>21:20</a:t>
            </a:r>
            <a:r>
              <a:rPr lang="zh-CN" altLang="en-US" sz="2400" b="0" dirty="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0" dirty="0">
                <a:solidFill>
                  <a:srgbClr val="333399"/>
                </a:solidFill>
                <a:latin typeface="Arial" panose="020B0604020202020204" pitchFamily="34" charset="0"/>
              </a:rPr>
              <a:t>PM;</a:t>
            </a:r>
            <a:r>
              <a:rPr lang="zh-CN" altLang="en-US" sz="2400" b="0" dirty="0">
                <a:solidFill>
                  <a:srgbClr val="333399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2400" b="0" dirty="0">
                <a:solidFill>
                  <a:srgbClr val="333399"/>
                </a:solidFill>
                <a:latin typeface="Arial" panose="020B0604020202020204" pitchFamily="34" charset="0"/>
              </a:rPr>
              <a:t>33:15</a:t>
            </a:r>
            <a:r>
              <a:rPr lang="zh-CN" altLang="en-US" sz="2400" b="0" dirty="0">
                <a:solidFill>
                  <a:srgbClr val="333399"/>
                </a:solidFill>
                <a:latin typeface="Arial" panose="020B0604020202020204" pitchFamily="34" charset="0"/>
              </a:rPr>
              <a:t>   </a:t>
            </a:r>
            <a:r>
              <a:rPr lang="en-US" altLang="zh-CN" sz="2400" b="0" dirty="0">
                <a:solidFill>
                  <a:srgbClr val="333399"/>
                </a:solidFill>
                <a:latin typeface="Arial" panose="020B0604020202020204" pitchFamily="34" charset="0"/>
              </a:rPr>
              <a:t>…</a:t>
            </a:r>
            <a:endParaRPr lang="en-US" altLang="zh-CN" sz="2400" b="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342900" lvl="0" indent="-342900" eaLnBrk="1" hangingPunct="1">
              <a:lnSpc>
                <a:spcPct val="90000"/>
              </a:lnSpc>
              <a:buFontTx/>
              <a:buNone/>
            </a:pPr>
            <a:endParaRPr lang="en-US" altLang="zh-CN" sz="2400" b="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342900" lvl="0" indent="-342900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zh-CN" altLang="en-US" sz="2400" b="0" dirty="0">
                <a:solidFill>
                  <a:srgbClr val="333399"/>
                </a:solidFill>
                <a:latin typeface="Arial" panose="020B0604020202020204" pitchFamily="34" charset="0"/>
              </a:rPr>
              <a:t>如何定义其语法规则</a:t>
            </a:r>
            <a:r>
              <a:rPr lang="en-US" altLang="zh-CN" sz="2400" b="0" dirty="0">
                <a:solidFill>
                  <a:srgbClr val="333399"/>
                </a:solidFill>
                <a:latin typeface="Arial" panose="020B0604020202020204" pitchFamily="34" charset="0"/>
              </a:rPr>
              <a:t>?</a:t>
            </a:r>
            <a:endParaRPr lang="en-US" altLang="zh-CN" sz="2400" b="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742950" lvl="1" indent="-285750"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</a:rPr>
              <a:t>&lt;</a:t>
            </a: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</a:rPr>
              <a:t>时间&gt; :: =&lt;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</a:rPr>
              <a:t>12</a:t>
            </a: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</a:rPr>
              <a:t>小时制时间&gt; | &lt;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</a:rPr>
              <a:t> 24</a:t>
            </a: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</a:rPr>
              <a:t>小时制时间&gt;</a:t>
            </a:r>
            <a:endParaRPr lang="en-US" altLang="zh-CN" sz="240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742950" lvl="1" indent="-285750"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</a:rPr>
              <a:t>&lt;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</a:rPr>
              <a:t>12</a:t>
            </a: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</a:rPr>
              <a:t>小时制时间&gt; :: =&lt;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</a:rPr>
              <a:t> 12</a:t>
            </a: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</a:rPr>
              <a:t>小时制小时&gt; 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</a:rPr>
              <a:t>:</a:t>
            </a: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</a:rPr>
              <a:t>&lt;</a:t>
            </a: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</a:rPr>
              <a:t>分钟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</a:rPr>
              <a:t>&gt;</a:t>
            </a: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</a:rPr>
              <a:t>AM</a:t>
            </a:r>
            <a:endParaRPr lang="en-US" altLang="zh-CN" sz="240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742950" lvl="1" indent="-285750"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</a:rPr>
              <a:t>                                | &lt;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</a:rPr>
              <a:t> 12</a:t>
            </a: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</a:rPr>
              <a:t>小时制小时&gt; 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</a:rPr>
              <a:t>:</a:t>
            </a: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</a:rPr>
              <a:t>&lt;</a:t>
            </a: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</a:rPr>
              <a:t>分钟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</a:rPr>
              <a:t>&gt;</a:t>
            </a: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</a:rPr>
              <a:t>PM</a:t>
            </a:r>
            <a:endParaRPr lang="en-US" altLang="zh-CN" sz="240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742950" lvl="1" indent="-285750"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</a:rPr>
              <a:t>&lt;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</a:rPr>
              <a:t> 12</a:t>
            </a: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</a:rPr>
              <a:t>小时制小时&gt; ::= 0|1|2|…… |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</a:rPr>
              <a:t>11</a:t>
            </a: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</a:rPr>
              <a:t>          </a:t>
            </a:r>
            <a:endParaRPr lang="en-US" altLang="zh-CN" sz="240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742950" lvl="1" indent="-285750"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</a:rPr>
              <a:t>&lt;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</a:rPr>
              <a:t>分钟&gt; ::= 0|1|2|…… | 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</a:rPr>
              <a:t>59</a:t>
            </a:r>
            <a:endParaRPr lang="en-US" altLang="zh-CN" sz="240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342900" lvl="0" indent="-342900" eaLnBrk="1" hangingPunct="1">
              <a:lnSpc>
                <a:spcPct val="90000"/>
              </a:lnSpc>
              <a:buFontTx/>
              <a:buNone/>
            </a:pPr>
            <a:endParaRPr lang="en-US" altLang="zh-CN" sz="24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742950" lvl="1" indent="-285750"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&lt;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 24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小时制时间&gt;  的定义类似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endParaRPr lang="en-US" altLang="zh-CN" sz="24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342900" lvl="0" indent="-342900" eaLnBrk="1" hangingPunct="1">
              <a:lnSpc>
                <a:spcPct val="90000"/>
              </a:lnSpc>
              <a:buFontTx/>
              <a:buNone/>
            </a:pPr>
            <a:endParaRPr lang="en-US" altLang="zh-CN" dirty="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08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19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51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86" end="2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241" end="2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279" end="3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304" end="3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0723" name="日期占位符 4"/>
          <p:cNvSpPr txBox="1">
            <a:spLocks noGrp="1"/>
          </p:cNvSpPr>
          <p:nvPr>
            <p:ph type="dt" sz="half" idx="11"/>
          </p:nvPr>
        </p:nvSpPr>
        <p:spPr/>
        <p:txBody>
          <a:bodyPr anchor="b" anchorCtr="0"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0724" name="页脚占位符 5"/>
          <p:cNvSpPr txBox="1">
            <a:spLocks noGrp="1"/>
          </p:cNvSpPr>
          <p:nvPr>
            <p:ph type="ftr" sz="quarter" idx="12"/>
          </p:nvPr>
        </p:nvSpPr>
        <p:spPr/>
        <p:txBody>
          <a:bodyPr anchor="b" anchorCtr="0"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072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三、</a:t>
            </a:r>
            <a:r>
              <a:rPr lang="en-US" altLang="zh-CN" sz="40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Chomsky</a:t>
            </a:r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文法体系</a:t>
            </a:r>
            <a:endParaRPr lang="zh-CN" altLang="en-US" sz="40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072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b="0" dirty="0">
                <a:solidFill>
                  <a:srgbClr val="333399"/>
                </a:solidFill>
                <a:latin typeface="Arial" panose="020B0604020202020204" pitchFamily="34" charset="0"/>
              </a:rPr>
              <a:t>例如：</a:t>
            </a:r>
            <a:endParaRPr lang="zh-CN" altLang="en-US" b="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lvl="2" algn="just" eaLnBrk="1" hangingPunct="1">
              <a:buNone/>
            </a:pPr>
            <a:r>
              <a:rPr lang="en-US" altLang="zh-CN" sz="2800" dirty="0">
                <a:solidFill>
                  <a:srgbClr val="333399"/>
                </a:solidFill>
                <a:latin typeface="Arial" panose="020B0604020202020204" pitchFamily="34" charset="0"/>
              </a:rPr>
              <a:t>BNF &lt;</a:t>
            </a:r>
            <a:r>
              <a:rPr lang="zh-CN" altLang="en-US" sz="2800" dirty="0">
                <a:solidFill>
                  <a:srgbClr val="333399"/>
                </a:solidFill>
                <a:latin typeface="Arial" panose="020B0604020202020204" pitchFamily="34" charset="0"/>
              </a:rPr>
              <a:t>标识符&gt;::=&lt;字母&gt;</a:t>
            </a:r>
            <a:endParaRPr lang="zh-CN" altLang="en-US" sz="280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lvl="2" algn="just" eaLnBrk="1" hangingPunct="1">
              <a:buNone/>
            </a:pPr>
            <a:r>
              <a:rPr lang="zh-CN" altLang="en-US" sz="2800" dirty="0">
                <a:solidFill>
                  <a:srgbClr val="333399"/>
                </a:solidFill>
                <a:latin typeface="Arial" panose="020B0604020202020204" pitchFamily="34" charset="0"/>
              </a:rPr>
              <a:t>        &lt;标识符&gt;::=&lt;标识符&gt;&lt;字母&gt;</a:t>
            </a:r>
            <a:endParaRPr lang="zh-CN" altLang="en-US" sz="280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lvl="2" algn="just" eaLnBrk="1" hangingPunct="1">
              <a:buNone/>
            </a:pPr>
            <a:r>
              <a:rPr lang="zh-CN" altLang="en-US" sz="2800" dirty="0">
                <a:solidFill>
                  <a:srgbClr val="333399"/>
                </a:solidFill>
                <a:latin typeface="Arial" panose="020B0604020202020204" pitchFamily="34" charset="0"/>
              </a:rPr>
              <a:t>        &lt;标识符&gt;::= &lt;标识符&gt;&lt;数字&gt;</a:t>
            </a:r>
            <a:endParaRPr lang="zh-CN" altLang="en-US" sz="280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lvl="2" algn="just" eaLnBrk="1" hangingPunct="1">
              <a:buNone/>
            </a:pPr>
            <a:r>
              <a:rPr lang="zh-CN" altLang="en-US" sz="2800" dirty="0">
                <a:solidFill>
                  <a:srgbClr val="333399"/>
                </a:solidFill>
                <a:latin typeface="Arial" panose="020B0604020202020204" pitchFamily="34" charset="0"/>
              </a:rPr>
              <a:t>        &lt;字母&gt;::=</a:t>
            </a:r>
            <a:r>
              <a:rPr lang="en-US" altLang="zh-CN" sz="2800" i="1" dirty="0">
                <a:solidFill>
                  <a:srgbClr val="333399"/>
                </a:solidFill>
                <a:latin typeface="Arial" panose="020B0604020202020204" pitchFamily="34" charset="0"/>
              </a:rPr>
              <a:t>a</a:t>
            </a:r>
            <a:r>
              <a:rPr lang="en-US" altLang="zh-CN" sz="2800" dirty="0">
                <a:solidFill>
                  <a:srgbClr val="333399"/>
                </a:solidFill>
                <a:latin typeface="Arial" panose="020B0604020202020204" pitchFamily="34" charset="0"/>
              </a:rPr>
              <a:t>|</a:t>
            </a:r>
            <a:r>
              <a:rPr lang="en-US" altLang="zh-CN" sz="2800" i="1" dirty="0">
                <a:solidFill>
                  <a:srgbClr val="333399"/>
                </a:solidFill>
                <a:latin typeface="Arial" panose="020B0604020202020204" pitchFamily="34" charset="0"/>
              </a:rPr>
              <a:t>b</a:t>
            </a:r>
            <a:r>
              <a:rPr lang="en-US" altLang="zh-CN" sz="2800" dirty="0">
                <a:solidFill>
                  <a:srgbClr val="333399"/>
                </a:solidFill>
                <a:latin typeface="Arial" panose="020B0604020202020204" pitchFamily="34" charset="0"/>
              </a:rPr>
              <a:t>|……</a:t>
            </a:r>
            <a:r>
              <a:rPr lang="en-US" altLang="zh-CN" sz="2800" i="1" dirty="0">
                <a:solidFill>
                  <a:srgbClr val="333399"/>
                </a:solidFill>
                <a:latin typeface="Arial" panose="020B0604020202020204" pitchFamily="34" charset="0"/>
              </a:rPr>
              <a:t>z</a:t>
            </a:r>
            <a:r>
              <a:rPr lang="en-US" altLang="zh-CN" sz="2800" dirty="0">
                <a:solidFill>
                  <a:srgbClr val="333399"/>
                </a:solidFill>
                <a:latin typeface="Arial" panose="020B0604020202020204" pitchFamily="34" charset="0"/>
              </a:rPr>
              <a:t>|</a:t>
            </a:r>
            <a:r>
              <a:rPr lang="en-US" altLang="zh-CN" sz="2800" i="1" dirty="0">
                <a:solidFill>
                  <a:srgbClr val="333399"/>
                </a:solidFill>
                <a:latin typeface="Arial" panose="020B0604020202020204" pitchFamily="34" charset="0"/>
              </a:rPr>
              <a:t>A</a:t>
            </a:r>
            <a:r>
              <a:rPr lang="en-US" altLang="zh-CN" sz="2800" dirty="0">
                <a:solidFill>
                  <a:srgbClr val="333399"/>
                </a:solidFill>
                <a:latin typeface="Arial" panose="020B0604020202020204" pitchFamily="34" charset="0"/>
              </a:rPr>
              <a:t>|</a:t>
            </a:r>
            <a:r>
              <a:rPr lang="en-US" altLang="zh-CN" sz="2800" i="1" dirty="0">
                <a:solidFill>
                  <a:srgbClr val="333399"/>
                </a:solidFill>
                <a:latin typeface="Arial" panose="020B0604020202020204" pitchFamily="34" charset="0"/>
              </a:rPr>
              <a:t>B</a:t>
            </a:r>
            <a:r>
              <a:rPr lang="en-US" altLang="zh-CN" sz="2800" dirty="0">
                <a:solidFill>
                  <a:srgbClr val="333399"/>
                </a:solidFill>
                <a:latin typeface="Arial" panose="020B0604020202020204" pitchFamily="34" charset="0"/>
              </a:rPr>
              <a:t>|……|</a:t>
            </a:r>
            <a:r>
              <a:rPr lang="en-US" altLang="zh-CN" sz="2800" i="1" dirty="0">
                <a:solidFill>
                  <a:srgbClr val="333399"/>
                </a:solidFill>
                <a:latin typeface="Arial" panose="020B0604020202020204" pitchFamily="34" charset="0"/>
              </a:rPr>
              <a:t>Z</a:t>
            </a:r>
            <a:endParaRPr lang="en-US" altLang="zh-CN" sz="2800" i="1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lvl="2" algn="just" eaLnBrk="1" hangingPunct="1">
              <a:buNone/>
            </a:pPr>
            <a:r>
              <a:rPr lang="en-US" altLang="zh-CN" sz="2800" dirty="0">
                <a:solidFill>
                  <a:srgbClr val="333399"/>
                </a:solidFill>
                <a:latin typeface="Arial" panose="020B0604020202020204" pitchFamily="34" charset="0"/>
              </a:rPr>
              <a:t>        &lt;</a:t>
            </a:r>
            <a:r>
              <a:rPr lang="zh-CN" altLang="en-US" sz="2800" dirty="0">
                <a:solidFill>
                  <a:srgbClr val="333399"/>
                </a:solidFill>
                <a:latin typeface="Arial" panose="020B0604020202020204" pitchFamily="34" charset="0"/>
              </a:rPr>
              <a:t>数字&gt;::=0|1|……9</a:t>
            </a:r>
            <a:endParaRPr lang="zh-CN" altLang="en-US" sz="280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lvl="2" algn="just" eaLnBrk="1" hangingPunct="1">
              <a:buNone/>
            </a:pPr>
            <a:r>
              <a:rPr lang="zh-CN" altLang="en-US" sz="2800" dirty="0">
                <a:solidFill>
                  <a:srgbClr val="333399"/>
                </a:solidFill>
                <a:latin typeface="Arial" panose="020B0604020202020204" pitchFamily="34" charset="0"/>
              </a:rPr>
              <a:t>将::= 改为→表示可被代替</a:t>
            </a:r>
            <a:endParaRPr lang="zh-CN" altLang="en-US" sz="280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lvl="2" algn="just" eaLnBrk="1" hangingPunct="1">
              <a:buNone/>
            </a:pPr>
            <a:r>
              <a:rPr lang="zh-CN" altLang="en-US" sz="2800" dirty="0">
                <a:solidFill>
                  <a:srgbClr val="333399"/>
                </a:solidFill>
                <a:latin typeface="Arial" panose="020B0604020202020204" pitchFamily="34" charset="0"/>
              </a:rPr>
              <a:t>用</a:t>
            </a:r>
            <a:r>
              <a:rPr lang="en-US" altLang="zh-CN" sz="2800" i="1" dirty="0">
                <a:solidFill>
                  <a:srgbClr val="333399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800" dirty="0">
                <a:solidFill>
                  <a:srgbClr val="333399"/>
                </a:solidFill>
                <a:latin typeface="Arial" panose="020B0604020202020204" pitchFamily="34" charset="0"/>
              </a:rPr>
              <a:t>, </a:t>
            </a:r>
            <a:r>
              <a:rPr lang="en-US" altLang="zh-CN" sz="2800" i="1" dirty="0">
                <a:solidFill>
                  <a:srgbClr val="333399"/>
                </a:solidFill>
                <a:latin typeface="Arial" panose="020B0604020202020204" pitchFamily="34" charset="0"/>
              </a:rPr>
              <a:t>L</a:t>
            </a:r>
            <a:r>
              <a:rPr lang="en-US" altLang="zh-CN" sz="2800" dirty="0">
                <a:solidFill>
                  <a:srgbClr val="333399"/>
                </a:solidFill>
                <a:latin typeface="Arial" panose="020B0604020202020204" pitchFamily="34" charset="0"/>
              </a:rPr>
              <a:t>, </a:t>
            </a:r>
            <a:r>
              <a:rPr lang="en-US" altLang="zh-CN" sz="2800" i="1" dirty="0">
                <a:solidFill>
                  <a:srgbClr val="333399"/>
                </a:solidFill>
                <a:latin typeface="Arial" panose="020B0604020202020204" pitchFamily="34" charset="0"/>
              </a:rPr>
              <a:t>D</a:t>
            </a:r>
            <a:r>
              <a:rPr lang="zh-CN" altLang="en-US" sz="2800" dirty="0">
                <a:solidFill>
                  <a:srgbClr val="333399"/>
                </a:solidFill>
                <a:latin typeface="Arial" panose="020B0604020202020204" pitchFamily="34" charset="0"/>
              </a:rPr>
              <a:t>分别表示标识符、字母、数字;</a:t>
            </a:r>
            <a:endParaRPr lang="zh-CN" altLang="en-US" sz="280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eaLnBrk="1" hangingPunct="1"/>
            <a:endParaRPr lang="zh-CN" altLang="en-US" b="0" dirty="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1747" name="日期占位符 4"/>
          <p:cNvSpPr txBox="1">
            <a:spLocks noGrp="1"/>
          </p:cNvSpPr>
          <p:nvPr>
            <p:ph type="dt" sz="half" idx="11"/>
          </p:nvPr>
        </p:nvSpPr>
        <p:spPr/>
        <p:txBody>
          <a:bodyPr anchor="b" anchorCtr="0"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1748" name="页脚占位符 5"/>
          <p:cNvSpPr txBox="1">
            <a:spLocks noGrp="1"/>
          </p:cNvSpPr>
          <p:nvPr>
            <p:ph type="ftr" sz="quarter" idx="12"/>
          </p:nvPr>
        </p:nvSpPr>
        <p:spPr/>
        <p:txBody>
          <a:bodyPr anchor="b" anchorCtr="0"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174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endParaRPr lang="zh-CN" altLang="en-US" dirty="0"/>
          </a:p>
        </p:txBody>
      </p:sp>
      <p:sp>
        <p:nvSpPr>
          <p:cNvPr id="3175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sz="3200" dirty="0">
                <a:solidFill>
                  <a:srgbClr val="333399"/>
                </a:solidFill>
                <a:latin typeface="Arial" panose="020B0604020202020204" pitchFamily="34" charset="0"/>
              </a:rPr>
              <a:t>则上述表达式可以表示为     </a:t>
            </a:r>
            <a:endParaRPr lang="zh-CN" altLang="en-US" sz="320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eaLnBrk="1" hangingPunct="1">
              <a:buNone/>
            </a:pPr>
            <a:r>
              <a:rPr lang="en-US" altLang="zh-CN" sz="3200" dirty="0">
                <a:solidFill>
                  <a:srgbClr val="333399"/>
                </a:solidFill>
                <a:latin typeface="Arial" panose="020B0604020202020204" pitchFamily="34" charset="0"/>
              </a:rPr>
              <a:t>			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</a:rPr>
              <a:t>I</a:t>
            </a:r>
            <a:r>
              <a:rPr lang="en-US" altLang="zh-CN" sz="32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charset="0"/>
              </a:rPr>
              <a:t>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</a:rPr>
              <a:t>L</a:t>
            </a:r>
            <a:endParaRPr lang="en-US" altLang="zh-CN" i="1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eaLnBrk="1" hangingPunct="1">
              <a:buNone/>
            </a:pPr>
            <a:r>
              <a:rPr lang="en-US" altLang="zh-CN" sz="3200" dirty="0">
                <a:solidFill>
                  <a:srgbClr val="333399"/>
                </a:solidFill>
                <a:latin typeface="Arial" panose="020B0604020202020204" pitchFamily="34" charset="0"/>
              </a:rPr>
              <a:t>                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</a:rPr>
              <a:t>I</a:t>
            </a:r>
            <a:r>
              <a:rPr lang="en-US" altLang="zh-CN" sz="32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charset="0"/>
              </a:rPr>
              <a:t>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</a:rPr>
              <a:t>IL</a:t>
            </a:r>
            <a:endParaRPr lang="en-US" altLang="zh-CN" i="1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eaLnBrk="1" hangingPunct="1">
              <a:buNone/>
            </a:pPr>
            <a:r>
              <a:rPr lang="en-US" altLang="zh-CN" sz="3200" dirty="0">
                <a:solidFill>
                  <a:srgbClr val="333399"/>
                </a:solidFill>
                <a:latin typeface="Arial" panose="020B0604020202020204" pitchFamily="34" charset="0"/>
              </a:rPr>
              <a:t>                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</a:rPr>
              <a:t>I</a:t>
            </a:r>
            <a:r>
              <a:rPr lang="en-US" altLang="zh-CN" sz="32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charset="0"/>
              </a:rPr>
              <a:t>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</a:rPr>
              <a:t>ID</a:t>
            </a:r>
            <a:endParaRPr lang="en-US" altLang="zh-CN" i="1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eaLnBrk="1" hangingPunct="1">
              <a:buNone/>
            </a:pPr>
            <a:r>
              <a:rPr lang="en-US" altLang="zh-CN" sz="3200" dirty="0">
                <a:solidFill>
                  <a:srgbClr val="333399"/>
                </a:solidFill>
                <a:latin typeface="Arial" panose="020B0604020202020204" pitchFamily="34" charset="0"/>
              </a:rPr>
              <a:t>                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</a:rPr>
              <a:t>L</a:t>
            </a:r>
            <a:r>
              <a:rPr lang="en-US" altLang="zh-CN" sz="32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charset="0"/>
              </a:rPr>
              <a:t>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</a:rPr>
              <a:t>a</a:t>
            </a:r>
            <a:r>
              <a:rPr lang="en-US" altLang="zh-CN" sz="3200" dirty="0">
                <a:solidFill>
                  <a:srgbClr val="333399"/>
                </a:solidFill>
                <a:latin typeface="Arial" panose="020B0604020202020204" pitchFamily="34" charset="0"/>
              </a:rPr>
              <a:t>|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</a:rPr>
              <a:t>b</a:t>
            </a:r>
            <a:r>
              <a:rPr lang="en-US" altLang="zh-CN" sz="3200" dirty="0">
                <a:solidFill>
                  <a:srgbClr val="333399"/>
                </a:solidFill>
                <a:latin typeface="Arial" panose="020B0604020202020204" pitchFamily="34" charset="0"/>
              </a:rPr>
              <a:t>|….|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</a:rPr>
              <a:t>z</a:t>
            </a:r>
            <a:endParaRPr lang="en-US" altLang="zh-CN" i="1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eaLnBrk="1" hangingPunct="1">
              <a:buNone/>
            </a:pPr>
            <a:r>
              <a:rPr lang="en-US" altLang="zh-CN" sz="3200" dirty="0">
                <a:solidFill>
                  <a:srgbClr val="333399"/>
                </a:solidFill>
                <a:latin typeface="Arial" panose="020B0604020202020204" pitchFamily="34" charset="0"/>
              </a:rPr>
              <a:t>                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</a:rPr>
              <a:t>D</a:t>
            </a:r>
            <a:r>
              <a:rPr lang="en-US" altLang="zh-CN" sz="32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charset="0"/>
              </a:rPr>
              <a:t></a:t>
            </a:r>
            <a:r>
              <a:rPr lang="en-US" altLang="zh-CN" sz="3200" dirty="0">
                <a:solidFill>
                  <a:srgbClr val="333399"/>
                </a:solidFill>
                <a:latin typeface="Arial" panose="020B0604020202020204" pitchFamily="34" charset="0"/>
              </a:rPr>
              <a:t>0|1|….9</a:t>
            </a:r>
            <a:endParaRPr lang="en-US" altLang="zh-CN" sz="320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eaLnBrk="1" hangingPunct="1">
              <a:buNone/>
            </a:pPr>
            <a:r>
              <a:rPr lang="zh-CN" altLang="en-US" sz="3200" dirty="0">
                <a:solidFill>
                  <a:srgbClr val="333399"/>
                </a:solidFill>
                <a:latin typeface="Arial" panose="020B0604020202020204" pitchFamily="34" charset="0"/>
              </a:rPr>
              <a:t>这就是一个文法的生成式集合。</a:t>
            </a:r>
            <a:endParaRPr lang="zh-CN" altLang="en-US" sz="320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eaLnBrk="1" hangingPunct="1">
              <a:buNone/>
            </a:pPr>
            <a:endParaRPr lang="zh-CN" altLang="en-US" sz="3200" dirty="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2771" name="日期占位符 4"/>
          <p:cNvSpPr txBox="1">
            <a:spLocks noGrp="1"/>
          </p:cNvSpPr>
          <p:nvPr>
            <p:ph type="dt" sz="half" idx="11"/>
          </p:nvPr>
        </p:nvSpPr>
        <p:spPr/>
        <p:txBody>
          <a:bodyPr anchor="b" anchorCtr="0"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2772" name="页脚占位符 5"/>
          <p:cNvSpPr txBox="1">
            <a:spLocks noGrp="1"/>
          </p:cNvSpPr>
          <p:nvPr>
            <p:ph type="ftr" sz="quarter" idx="12"/>
          </p:nvPr>
        </p:nvSpPr>
        <p:spPr/>
        <p:txBody>
          <a:bodyPr anchor="b" anchorCtr="0"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277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endParaRPr lang="zh-CN" altLang="en-US" dirty="0"/>
          </a:p>
        </p:txBody>
      </p:sp>
      <p:sp>
        <p:nvSpPr>
          <p:cNvPr id="32774" name="Rectangle 3"/>
          <p:cNvSpPr>
            <a:spLocks noGrp="1"/>
          </p:cNvSpPr>
          <p:nvPr>
            <p:ph idx="1"/>
          </p:nvPr>
        </p:nvSpPr>
        <p:spPr>
          <a:xfrm>
            <a:off x="304800" y="1524000"/>
            <a:ext cx="8037513" cy="4724400"/>
          </a:xfrm>
        </p:spPr>
        <p:txBody>
          <a:bodyPr vert="horz" wrap="square" lIns="91440" tIns="45720" rIns="91440" bIns="45720" anchor="t" anchorCtr="0"/>
          <a:p>
            <a:pPr algn="just" eaLnBrk="1" hangingPunct="1"/>
            <a:r>
              <a:rPr lang="en-US" altLang="zh-CN" b="0" dirty="0">
                <a:solidFill>
                  <a:srgbClr val="333399"/>
                </a:solidFill>
                <a:latin typeface="Arial" panose="020B0604020202020204" pitchFamily="34" charset="0"/>
              </a:rPr>
              <a:t>Chomsky</a:t>
            </a:r>
            <a:r>
              <a:rPr lang="zh-CN" altLang="en-US" b="0" dirty="0">
                <a:solidFill>
                  <a:srgbClr val="333399"/>
                </a:solidFill>
                <a:latin typeface="Arial" panose="020B0604020202020204" pitchFamily="34" charset="0"/>
              </a:rPr>
              <a:t>文法体系中，任何一种文法必须包含有两个不同的有限符号的集合，即非终结符集合</a:t>
            </a:r>
            <a:r>
              <a:rPr lang="en-US" altLang="zh-CN" b="0" dirty="0">
                <a:solidFill>
                  <a:srgbClr val="333399"/>
                </a:solidFill>
                <a:latin typeface="Arial" panose="020B0604020202020204" pitchFamily="34" charset="0"/>
              </a:rPr>
              <a:t>N</a:t>
            </a:r>
            <a:r>
              <a:rPr lang="zh-CN" altLang="en-US" b="0" dirty="0">
                <a:solidFill>
                  <a:srgbClr val="333399"/>
                </a:solidFill>
                <a:latin typeface="Arial" panose="020B0604020202020204" pitchFamily="34" charset="0"/>
              </a:rPr>
              <a:t>和终结符集合</a:t>
            </a:r>
            <a:r>
              <a:rPr lang="en-US" altLang="zh-CN" b="0" dirty="0">
                <a:solidFill>
                  <a:srgbClr val="333399"/>
                </a:solidFill>
                <a:latin typeface="Arial" panose="020B0604020202020204" pitchFamily="34" charset="0"/>
              </a:rPr>
              <a:t>T。</a:t>
            </a:r>
            <a:r>
              <a:rPr lang="zh-CN" altLang="en-US" b="0" dirty="0">
                <a:solidFill>
                  <a:srgbClr val="333399"/>
                </a:solidFill>
                <a:latin typeface="Arial" panose="020B0604020202020204" pitchFamily="34" charset="0"/>
              </a:rPr>
              <a:t>一个形式规则的有限集合</a:t>
            </a:r>
            <a:r>
              <a:rPr lang="en-US" altLang="zh-CN" b="0" dirty="0">
                <a:solidFill>
                  <a:srgbClr val="333399"/>
                </a:solidFill>
                <a:latin typeface="Arial" panose="020B0604020202020204" pitchFamily="34" charset="0"/>
              </a:rPr>
              <a:t>P（</a:t>
            </a:r>
            <a:r>
              <a:rPr lang="zh-CN" altLang="en-US" b="0" dirty="0">
                <a:solidFill>
                  <a:srgbClr val="333399"/>
                </a:solidFill>
                <a:latin typeface="Arial" panose="020B0604020202020204" pitchFamily="34" charset="0"/>
              </a:rPr>
              <a:t>生成式集合），一个起始符</a:t>
            </a:r>
            <a:r>
              <a:rPr lang="en-US" altLang="zh-CN" b="0" dirty="0">
                <a:solidFill>
                  <a:srgbClr val="333399"/>
                </a:solidFill>
                <a:latin typeface="Arial" panose="020B0604020202020204" pitchFamily="34" charset="0"/>
              </a:rPr>
              <a:t>S。</a:t>
            </a:r>
            <a:endParaRPr lang="en-US" altLang="zh-CN" b="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algn="just" eaLnBrk="1" hangingPunct="1"/>
            <a:r>
              <a:rPr lang="en-US" altLang="zh-CN" b="0" dirty="0">
                <a:solidFill>
                  <a:srgbClr val="333399"/>
                </a:solidFill>
                <a:latin typeface="Arial" panose="020B0604020202020204" pitchFamily="34" charset="0"/>
              </a:rPr>
              <a:t>P</a:t>
            </a:r>
            <a:r>
              <a:rPr lang="zh-CN" altLang="en-US" b="0" dirty="0">
                <a:solidFill>
                  <a:srgbClr val="333399"/>
                </a:solidFill>
                <a:latin typeface="Arial" panose="020B0604020202020204" pitchFamily="34" charset="0"/>
              </a:rPr>
              <a:t>中的生成式是用来产生语言句子的规则，而句子则是仅由终结符组成的字符串。这些字符串必须从一个起始符</a:t>
            </a:r>
            <a:r>
              <a:rPr lang="en-US" altLang="zh-CN" b="0" dirty="0">
                <a:solidFill>
                  <a:srgbClr val="333399"/>
                </a:solidFill>
                <a:latin typeface="Arial" panose="020B0604020202020204" pitchFamily="34" charset="0"/>
              </a:rPr>
              <a:t>S</a:t>
            </a:r>
            <a:r>
              <a:rPr lang="zh-CN" altLang="en-US" b="0" dirty="0">
                <a:solidFill>
                  <a:srgbClr val="333399"/>
                </a:solidFill>
                <a:latin typeface="Arial" panose="020B0604020202020204" pitchFamily="34" charset="0"/>
              </a:rPr>
              <a:t>开始，不断使用</a:t>
            </a:r>
            <a:r>
              <a:rPr lang="en-US" altLang="zh-CN" b="0" dirty="0">
                <a:solidFill>
                  <a:srgbClr val="333399"/>
                </a:solidFill>
                <a:latin typeface="Arial" panose="020B0604020202020204" pitchFamily="34" charset="0"/>
              </a:rPr>
              <a:t>P</a:t>
            </a:r>
            <a:r>
              <a:rPr lang="zh-CN" altLang="en-US" b="0" dirty="0">
                <a:solidFill>
                  <a:srgbClr val="333399"/>
                </a:solidFill>
                <a:latin typeface="Arial" panose="020B0604020202020204" pitchFamily="34" charset="0"/>
              </a:rPr>
              <a:t>中的生成式而导出来。</a:t>
            </a:r>
            <a:endParaRPr lang="zh-CN" altLang="en-US" b="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algn="just" eaLnBrk="1" hangingPunct="1"/>
            <a:r>
              <a:rPr lang="zh-CN" altLang="en-US" b="0" dirty="0">
                <a:solidFill>
                  <a:srgbClr val="333399"/>
                </a:solidFill>
                <a:latin typeface="Arial" panose="020B0604020202020204" pitchFamily="34" charset="0"/>
              </a:rPr>
              <a:t>可见文法的核心是生成式的集合，它决定了语言中句子的产生</a:t>
            </a:r>
            <a:r>
              <a:rPr lang="zh-CN" altLang="en-US" sz="2400" dirty="0"/>
              <a:t>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3795" name="日期占位符 4"/>
          <p:cNvSpPr txBox="1">
            <a:spLocks noGrp="1"/>
          </p:cNvSpPr>
          <p:nvPr>
            <p:ph type="dt" sz="half" idx="11"/>
          </p:nvPr>
        </p:nvSpPr>
        <p:spPr/>
        <p:txBody>
          <a:bodyPr anchor="b" anchorCtr="0"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3796" name="页脚占位符 5"/>
          <p:cNvSpPr txBox="1">
            <a:spLocks noGrp="1"/>
          </p:cNvSpPr>
          <p:nvPr>
            <p:ph type="ftr" sz="quarter" idx="12"/>
          </p:nvPr>
        </p:nvSpPr>
        <p:spPr/>
        <p:txBody>
          <a:bodyPr anchor="b" anchorCtr="0"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3797" name="Rectangle 2"/>
          <p:cNvSpPr>
            <a:spLocks noGrp="1"/>
          </p:cNvSpPr>
          <p:nvPr>
            <p:ph type="title"/>
          </p:nvPr>
        </p:nvSpPr>
        <p:spPr>
          <a:xfrm>
            <a:off x="990600" y="381000"/>
            <a:ext cx="7793038" cy="8382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文法的形式定义</a:t>
            </a:r>
            <a:endParaRPr lang="zh-CN" altLang="en-US" sz="40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3798" name="Rectangle 3"/>
          <p:cNvSpPr>
            <a:spLocks noGrp="1"/>
          </p:cNvSpPr>
          <p:nvPr>
            <p:ph idx="1"/>
          </p:nvPr>
        </p:nvSpPr>
        <p:spPr>
          <a:xfrm>
            <a:off x="609600" y="1447800"/>
            <a:ext cx="8534400" cy="5029200"/>
          </a:xfrm>
        </p:spPr>
        <p:txBody>
          <a:bodyPr vert="horz" wrap="square" lIns="91440" tIns="45720" rIns="91440" bIns="45720" anchor="t" anchorCtr="0"/>
          <a:p>
            <a:pPr marL="533400" indent="-533400" algn="just" eaLnBrk="1" hangingPunct="1">
              <a:spcAft>
                <a:spcPts val="600"/>
              </a:spcAft>
            </a:pPr>
            <a:r>
              <a:rPr lang="zh-CN" altLang="en-US" b="0" dirty="0">
                <a:solidFill>
                  <a:srgbClr val="333399"/>
                </a:solidFill>
                <a:latin typeface="Arial" panose="020B0604020202020204" pitchFamily="34" charset="0"/>
              </a:rPr>
              <a:t>文法</a:t>
            </a:r>
            <a:r>
              <a:rPr lang="en-US" altLang="zh-CN" b="0" dirty="0">
                <a:solidFill>
                  <a:srgbClr val="333399"/>
                </a:solidFill>
                <a:latin typeface="Arial" panose="020B0604020202020204" pitchFamily="34" charset="0"/>
              </a:rPr>
              <a:t>G</a:t>
            </a:r>
            <a:r>
              <a:rPr lang="zh-CN" altLang="en-US" b="0" dirty="0">
                <a:solidFill>
                  <a:srgbClr val="333399"/>
                </a:solidFill>
                <a:latin typeface="Arial" panose="020B0604020202020204" pitchFamily="34" charset="0"/>
              </a:rPr>
              <a:t>是一个四元组</a:t>
            </a:r>
            <a:r>
              <a:rPr lang="en-US" altLang="zh-CN" b="0" dirty="0">
                <a:solidFill>
                  <a:srgbClr val="333399"/>
                </a:solidFill>
                <a:latin typeface="Arial" panose="020B0604020202020204" pitchFamily="34" charset="0"/>
              </a:rPr>
              <a:t>G=(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</a:rPr>
              <a:t>N</a:t>
            </a:r>
            <a:r>
              <a:rPr lang="en-US" altLang="zh-CN" b="0" dirty="0">
                <a:solidFill>
                  <a:srgbClr val="333399"/>
                </a:solidFill>
                <a:latin typeface="Arial" panose="020B0604020202020204" pitchFamily="34" charset="0"/>
              </a:rPr>
              <a:t>，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</a:rPr>
              <a:t>T</a:t>
            </a:r>
            <a:r>
              <a:rPr lang="en-US" altLang="zh-CN" b="0" dirty="0">
                <a:solidFill>
                  <a:srgbClr val="333399"/>
                </a:solidFill>
                <a:latin typeface="Arial" panose="020B0604020202020204" pitchFamily="34" charset="0"/>
              </a:rPr>
              <a:t>，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</a:rPr>
              <a:t>P</a:t>
            </a:r>
            <a:r>
              <a:rPr lang="en-US" altLang="zh-CN" b="0" dirty="0">
                <a:solidFill>
                  <a:srgbClr val="333399"/>
                </a:solidFill>
                <a:latin typeface="Arial" panose="020B0604020202020204" pitchFamily="34" charset="0"/>
              </a:rPr>
              <a:t>，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</a:rPr>
              <a:t>S</a:t>
            </a:r>
            <a:r>
              <a:rPr lang="en-US" altLang="zh-CN" b="0" dirty="0">
                <a:solidFill>
                  <a:srgbClr val="333399"/>
                </a:solidFill>
                <a:latin typeface="Arial" panose="020B0604020202020204" pitchFamily="34" charset="0"/>
              </a:rPr>
              <a:t>)，   </a:t>
            </a:r>
            <a:r>
              <a:rPr lang="zh-CN" altLang="en-US" b="0" dirty="0">
                <a:solidFill>
                  <a:srgbClr val="333399"/>
                </a:solidFill>
                <a:latin typeface="Arial" panose="020B0604020202020204" pitchFamily="34" charset="0"/>
              </a:rPr>
              <a:t>其中</a:t>
            </a:r>
            <a:endParaRPr lang="zh-CN" altLang="en-US" b="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990600" lvl="1" indent="-533400" algn="just" eaLnBrk="1" hangingPunct="1">
              <a:spcAft>
                <a:spcPts val="600"/>
              </a:spcAft>
              <a:buNone/>
            </a:pP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</a:rPr>
              <a:t>	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</a:rPr>
              <a:t>N 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</a:rPr>
              <a:t>非终结符的有限集合</a:t>
            </a:r>
            <a:endParaRPr lang="zh-CN" altLang="en-US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990600" lvl="1" indent="-533400" algn="just" eaLnBrk="1" hangingPunct="1">
              <a:spcAft>
                <a:spcPts val="600"/>
              </a:spcAft>
              <a:buNone/>
            </a:pP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</a:rPr>
              <a:t>	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</a:rPr>
              <a:t>T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</a:rPr>
              <a:t>  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</a:rPr>
              <a:t>终结符的有限集合   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</a:rPr>
              <a:t>N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</a:rPr>
              <a:t>∩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</a:rPr>
              <a:t>T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</a:rPr>
              <a:t>=Φ</a:t>
            </a:r>
            <a:endParaRPr lang="en-US" altLang="zh-CN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990600" lvl="1" indent="-533400" algn="just" eaLnBrk="1" hangingPunct="1">
              <a:spcAft>
                <a:spcPts val="600"/>
              </a:spcAft>
              <a:buNone/>
            </a:pP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</a:rPr>
              <a:t>	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</a:rPr>
              <a:t>P 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</a:rPr>
              <a:t>形式为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</a:rPr>
              <a:t>α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</a:rPr>
              <a:t>→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</a:rPr>
              <a:t>β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</a:rPr>
              <a:t>的生成式的有限集合。</a:t>
            </a:r>
            <a:endParaRPr lang="zh-CN" altLang="en-US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990600" lvl="1" indent="-533400" algn="just" eaLnBrk="1" hangingPunct="1">
              <a:spcAft>
                <a:spcPts val="600"/>
              </a:spcAft>
              <a:buNone/>
            </a:pP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</a:rPr>
              <a:t>	   且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</a:rPr>
              <a:t>α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</a:rPr>
              <a:t>∈(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</a:rPr>
              <a:t>N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</a:rPr>
              <a:t>∪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</a:rPr>
              <a:t>T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</a:rPr>
              <a:t>)* 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</a:rPr>
              <a:t>N</a:t>
            </a:r>
            <a:r>
              <a:rPr lang="en-US" altLang="zh-CN" baseline="30000" dirty="0">
                <a:solidFill>
                  <a:srgbClr val="333399"/>
                </a:solidFill>
                <a:latin typeface="Arial" panose="020B0604020202020204" pitchFamily="34" charset="0"/>
              </a:rPr>
              <a:t>+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</a:rPr>
              <a:t> (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</a:rPr>
              <a:t>N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</a:rPr>
              <a:t>∪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</a:rPr>
              <a:t>T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</a:rPr>
              <a:t>)* ,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</a:rPr>
              <a:t>β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</a:rPr>
              <a:t>∈(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</a:rPr>
              <a:t>N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</a:rPr>
              <a:t>∪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</a:rPr>
              <a:t>T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</a:rPr>
              <a:t>)*</a:t>
            </a:r>
            <a:endParaRPr lang="en-US" altLang="zh-CN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990600" lvl="1" indent="-533400" algn="just" eaLnBrk="1" hangingPunct="1">
              <a:spcAft>
                <a:spcPts val="600"/>
              </a:spcAft>
              <a:buNone/>
            </a:pP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</a:rPr>
              <a:t>	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</a:rPr>
              <a:t>S 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</a:rPr>
              <a:t>起始符  且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</a:rPr>
              <a:t>S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</a:rPr>
              <a:t> ∈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</a:rPr>
              <a:t>N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</a:rPr>
              <a:t>。</a:t>
            </a:r>
            <a:endParaRPr lang="zh-CN" altLang="en-US" dirty="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4819" name="日期占位符 4"/>
          <p:cNvSpPr txBox="1">
            <a:spLocks noGrp="1"/>
          </p:cNvSpPr>
          <p:nvPr>
            <p:ph type="dt" sz="half" idx="11"/>
          </p:nvPr>
        </p:nvSpPr>
        <p:spPr/>
        <p:txBody>
          <a:bodyPr anchor="b" anchorCtr="0"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4820" name="页脚占位符 5"/>
          <p:cNvSpPr txBox="1">
            <a:spLocks noGrp="1"/>
          </p:cNvSpPr>
          <p:nvPr>
            <p:ph type="ftr" sz="quarter" idx="12"/>
          </p:nvPr>
        </p:nvSpPr>
        <p:spPr/>
        <p:txBody>
          <a:bodyPr anchor="b" anchorCtr="0"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482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endParaRPr lang="zh-CN" altLang="en-US" dirty="0"/>
          </a:p>
        </p:txBody>
      </p:sp>
      <p:sp>
        <p:nvSpPr>
          <p:cNvPr id="3482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b="0" dirty="0">
                <a:solidFill>
                  <a:srgbClr val="333399"/>
                </a:solidFill>
                <a:latin typeface="Arial" panose="020B0604020202020204" pitchFamily="34" charset="0"/>
              </a:rPr>
              <a:t>将上例用文法表示</a:t>
            </a:r>
            <a:endParaRPr lang="zh-CN" altLang="en-US" b="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eaLnBrk="1" hangingPunct="1">
              <a:buNone/>
            </a:pPr>
            <a:r>
              <a:rPr lang="en-US" altLang="zh-CN" b="0" dirty="0">
                <a:solidFill>
                  <a:srgbClr val="333399"/>
                </a:solidFill>
                <a:latin typeface="Arial" panose="020B0604020202020204" pitchFamily="34" charset="0"/>
              </a:rPr>
              <a:t>	G=(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</a:rPr>
              <a:t>N</a:t>
            </a:r>
            <a:r>
              <a:rPr lang="en-US" altLang="zh-CN" b="0" dirty="0">
                <a:solidFill>
                  <a:srgbClr val="333399"/>
                </a:solidFill>
                <a:latin typeface="Arial" panose="020B0604020202020204" pitchFamily="34" charset="0"/>
              </a:rPr>
              <a:t>，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</a:rPr>
              <a:t>T</a:t>
            </a:r>
            <a:r>
              <a:rPr lang="en-US" altLang="zh-CN" b="0" dirty="0">
                <a:solidFill>
                  <a:srgbClr val="333399"/>
                </a:solidFill>
                <a:latin typeface="Arial" panose="020B0604020202020204" pitchFamily="34" charset="0"/>
              </a:rPr>
              <a:t>，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</a:rPr>
              <a:t>P</a:t>
            </a:r>
            <a:r>
              <a:rPr lang="en-US" altLang="zh-CN" b="0" dirty="0">
                <a:solidFill>
                  <a:srgbClr val="333399"/>
                </a:solidFill>
                <a:latin typeface="Arial" panose="020B0604020202020204" pitchFamily="34" charset="0"/>
              </a:rPr>
              <a:t>，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</a:rPr>
              <a:t>S</a:t>
            </a:r>
            <a:r>
              <a:rPr lang="en-US" altLang="zh-CN" b="0" dirty="0">
                <a:solidFill>
                  <a:srgbClr val="333399"/>
                </a:solidFill>
                <a:latin typeface="Arial" panose="020B0604020202020204" pitchFamily="34" charset="0"/>
              </a:rPr>
              <a:t>)</a:t>
            </a:r>
            <a:endParaRPr lang="en-US" altLang="zh-CN" b="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lvl="2" algn="just" eaLnBrk="1" hangingPunct="1">
              <a:buNone/>
            </a:pPr>
            <a:r>
              <a:rPr lang="en-US" altLang="zh-CN" sz="2800" i="1" dirty="0">
                <a:solidFill>
                  <a:srgbClr val="333399"/>
                </a:solidFill>
                <a:latin typeface="Arial" panose="020B0604020202020204" pitchFamily="34" charset="0"/>
              </a:rPr>
              <a:t>N</a:t>
            </a:r>
            <a:r>
              <a:rPr lang="en-US" altLang="zh-CN" sz="2800" dirty="0">
                <a:solidFill>
                  <a:srgbClr val="333399"/>
                </a:solidFill>
                <a:latin typeface="Arial" panose="020B0604020202020204" pitchFamily="34" charset="0"/>
              </a:rPr>
              <a:t> = { </a:t>
            </a:r>
            <a:r>
              <a:rPr lang="en-US" altLang="zh-CN" sz="2800" i="1" dirty="0">
                <a:solidFill>
                  <a:srgbClr val="333399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800" dirty="0">
                <a:solidFill>
                  <a:srgbClr val="333399"/>
                </a:solidFill>
                <a:latin typeface="Arial" panose="020B0604020202020204" pitchFamily="34" charset="0"/>
              </a:rPr>
              <a:t>, </a:t>
            </a:r>
            <a:r>
              <a:rPr lang="en-US" altLang="zh-CN" sz="2800" i="1" dirty="0">
                <a:solidFill>
                  <a:srgbClr val="333399"/>
                </a:solidFill>
                <a:latin typeface="Arial" panose="020B0604020202020204" pitchFamily="34" charset="0"/>
              </a:rPr>
              <a:t>L</a:t>
            </a:r>
            <a:r>
              <a:rPr lang="en-US" altLang="zh-CN" sz="2800" dirty="0">
                <a:solidFill>
                  <a:srgbClr val="333399"/>
                </a:solidFill>
                <a:latin typeface="Arial" panose="020B0604020202020204" pitchFamily="34" charset="0"/>
              </a:rPr>
              <a:t>, </a:t>
            </a:r>
            <a:r>
              <a:rPr lang="en-US" altLang="zh-CN" sz="2800" i="1" dirty="0">
                <a:solidFill>
                  <a:srgbClr val="333399"/>
                </a:solidFill>
                <a:latin typeface="Arial" panose="020B0604020202020204" pitchFamily="34" charset="0"/>
              </a:rPr>
              <a:t>D</a:t>
            </a:r>
            <a:r>
              <a:rPr lang="en-US" altLang="zh-CN" sz="2800" dirty="0">
                <a:solidFill>
                  <a:srgbClr val="333399"/>
                </a:solidFill>
                <a:latin typeface="Arial" panose="020B0604020202020204" pitchFamily="34" charset="0"/>
              </a:rPr>
              <a:t>}</a:t>
            </a:r>
            <a:endParaRPr lang="en-US" altLang="zh-CN" sz="280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lvl="2" algn="just" eaLnBrk="1" hangingPunct="1">
              <a:buNone/>
            </a:pPr>
            <a:r>
              <a:rPr lang="en-US" altLang="zh-CN" sz="2800" i="1" dirty="0">
                <a:solidFill>
                  <a:srgbClr val="333399"/>
                </a:solidFill>
                <a:latin typeface="Arial" panose="020B0604020202020204" pitchFamily="34" charset="0"/>
              </a:rPr>
              <a:t>T</a:t>
            </a:r>
            <a:r>
              <a:rPr lang="en-US" altLang="zh-CN" sz="2800" dirty="0">
                <a:solidFill>
                  <a:srgbClr val="333399"/>
                </a:solidFill>
                <a:latin typeface="Arial" panose="020B0604020202020204" pitchFamily="34" charset="0"/>
              </a:rPr>
              <a:t> = { </a:t>
            </a:r>
            <a:r>
              <a:rPr lang="en-US" altLang="zh-CN" sz="2800" i="1" dirty="0">
                <a:solidFill>
                  <a:srgbClr val="333399"/>
                </a:solidFill>
                <a:latin typeface="Arial" panose="020B0604020202020204" pitchFamily="34" charset="0"/>
              </a:rPr>
              <a:t>a</a:t>
            </a:r>
            <a:r>
              <a:rPr lang="en-US" altLang="zh-CN" sz="2800" dirty="0">
                <a:solidFill>
                  <a:srgbClr val="333399"/>
                </a:solidFill>
                <a:latin typeface="Arial" panose="020B0604020202020204" pitchFamily="34" charset="0"/>
              </a:rPr>
              <a:t>, </a:t>
            </a:r>
            <a:r>
              <a:rPr lang="en-US" altLang="zh-CN" sz="2800" i="1" dirty="0">
                <a:solidFill>
                  <a:srgbClr val="333399"/>
                </a:solidFill>
                <a:latin typeface="Arial" panose="020B0604020202020204" pitchFamily="34" charset="0"/>
              </a:rPr>
              <a:t>b</a:t>
            </a:r>
            <a:r>
              <a:rPr lang="en-US" altLang="zh-CN" sz="2800" dirty="0">
                <a:solidFill>
                  <a:srgbClr val="333399"/>
                </a:solidFill>
                <a:latin typeface="Arial" panose="020B0604020202020204" pitchFamily="34" charset="0"/>
              </a:rPr>
              <a:t>, </a:t>
            </a:r>
            <a:r>
              <a:rPr lang="en-US" altLang="zh-CN" sz="2800" i="1" dirty="0">
                <a:solidFill>
                  <a:srgbClr val="333399"/>
                </a:solidFill>
                <a:latin typeface="Arial" panose="020B0604020202020204" pitchFamily="34" charset="0"/>
              </a:rPr>
              <a:t>c</a:t>
            </a:r>
            <a:r>
              <a:rPr lang="en-US" altLang="zh-CN" sz="2800" dirty="0">
                <a:solidFill>
                  <a:srgbClr val="333399"/>
                </a:solidFill>
                <a:latin typeface="Arial" panose="020B0604020202020204" pitchFamily="34" charset="0"/>
              </a:rPr>
              <a:t>,…</a:t>
            </a:r>
            <a:r>
              <a:rPr lang="en-US" altLang="zh-CN" sz="2800" i="1" dirty="0">
                <a:solidFill>
                  <a:srgbClr val="333399"/>
                </a:solidFill>
                <a:latin typeface="Arial" panose="020B0604020202020204" pitchFamily="34" charset="0"/>
              </a:rPr>
              <a:t>z, </a:t>
            </a:r>
            <a:r>
              <a:rPr lang="en-US" altLang="zh-CN" sz="2800" dirty="0">
                <a:solidFill>
                  <a:srgbClr val="333399"/>
                </a:solidFill>
                <a:latin typeface="Arial" panose="020B0604020202020204" pitchFamily="34" charset="0"/>
              </a:rPr>
              <a:t>0, 1, …9}</a:t>
            </a:r>
            <a:endParaRPr lang="en-US" altLang="zh-CN" sz="280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lvl="2" algn="just" eaLnBrk="1" hangingPunct="1">
              <a:buNone/>
            </a:pPr>
            <a:r>
              <a:rPr lang="en-US" altLang="zh-CN" sz="2800" i="1" dirty="0">
                <a:solidFill>
                  <a:srgbClr val="333399"/>
                </a:solidFill>
                <a:latin typeface="Arial" panose="020B0604020202020204" pitchFamily="34" charset="0"/>
              </a:rPr>
              <a:t>P</a:t>
            </a:r>
            <a:r>
              <a:rPr lang="en-US" altLang="zh-CN" sz="2800" dirty="0">
                <a:solidFill>
                  <a:srgbClr val="333399"/>
                </a:solidFill>
                <a:latin typeface="Arial" panose="020B0604020202020204" pitchFamily="34" charset="0"/>
              </a:rPr>
              <a:t> = { </a:t>
            </a:r>
            <a:r>
              <a:rPr lang="en-US" altLang="zh-CN" sz="2800" i="1" dirty="0">
                <a:solidFill>
                  <a:srgbClr val="333399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800" dirty="0">
                <a:solidFill>
                  <a:srgbClr val="333399"/>
                </a:solidFill>
                <a:latin typeface="Arial" panose="020B0604020202020204" pitchFamily="34" charset="0"/>
              </a:rPr>
              <a:t>, </a:t>
            </a:r>
            <a:r>
              <a:rPr lang="en-US" altLang="zh-CN" sz="2800" i="1" dirty="0">
                <a:solidFill>
                  <a:srgbClr val="333399"/>
                </a:solidFill>
                <a:latin typeface="Arial" panose="020B0604020202020204" pitchFamily="34" charset="0"/>
              </a:rPr>
              <a:t>L</a:t>
            </a:r>
            <a:r>
              <a:rPr lang="en-US" altLang="zh-CN" sz="2800" baseline="-25000" dirty="0">
                <a:solidFill>
                  <a:srgbClr val="333399"/>
                </a:solidFill>
                <a:latin typeface="Arial" panose="020B0604020202020204" pitchFamily="34" charset="0"/>
              </a:rPr>
              <a:t>a</a:t>
            </a:r>
            <a:r>
              <a:rPr lang="en-US" altLang="zh-CN" sz="2800" dirty="0">
                <a:solidFill>
                  <a:srgbClr val="333399"/>
                </a:solidFill>
                <a:latin typeface="Arial" panose="020B0604020202020204" pitchFamily="34" charset="0"/>
              </a:rPr>
              <a:t>, …, </a:t>
            </a:r>
            <a:r>
              <a:rPr lang="en-US" altLang="zh-CN" sz="2800" i="1" dirty="0">
                <a:solidFill>
                  <a:srgbClr val="333399"/>
                </a:solidFill>
                <a:latin typeface="Arial" panose="020B0604020202020204" pitchFamily="34" charset="0"/>
              </a:rPr>
              <a:t>D</a:t>
            </a:r>
            <a:r>
              <a:rPr lang="en-US" altLang="zh-CN" sz="2800" baseline="-25000" dirty="0">
                <a:solidFill>
                  <a:srgbClr val="333399"/>
                </a:solidFill>
                <a:latin typeface="Arial" panose="020B0604020202020204" pitchFamily="34" charset="0"/>
              </a:rPr>
              <a:t>0</a:t>
            </a:r>
            <a:r>
              <a:rPr lang="en-US" altLang="zh-CN" sz="2800" dirty="0">
                <a:solidFill>
                  <a:srgbClr val="333399"/>
                </a:solidFill>
                <a:latin typeface="Arial" panose="020B0604020202020204" pitchFamily="34" charset="0"/>
              </a:rPr>
              <a:t>, …, </a:t>
            </a:r>
            <a:r>
              <a:rPr lang="en-US" altLang="zh-CN" sz="2800" i="1" dirty="0">
                <a:solidFill>
                  <a:srgbClr val="333399"/>
                </a:solidFill>
                <a:latin typeface="Arial" panose="020B0604020202020204" pitchFamily="34" charset="0"/>
              </a:rPr>
              <a:t>D</a:t>
            </a:r>
            <a:r>
              <a:rPr lang="en-US" altLang="zh-CN" sz="2800" baseline="-25000" dirty="0">
                <a:solidFill>
                  <a:srgbClr val="333399"/>
                </a:solidFill>
                <a:latin typeface="Arial" panose="020B0604020202020204" pitchFamily="34" charset="0"/>
              </a:rPr>
              <a:t>9</a:t>
            </a:r>
            <a:r>
              <a:rPr lang="en-US" altLang="zh-CN" sz="2800" dirty="0">
                <a:solidFill>
                  <a:srgbClr val="333399"/>
                </a:solidFill>
                <a:latin typeface="Arial" panose="020B0604020202020204" pitchFamily="34" charset="0"/>
              </a:rPr>
              <a:t>}</a:t>
            </a:r>
            <a:endParaRPr lang="en-US" altLang="zh-CN" sz="280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lvl="2" algn="just" eaLnBrk="1" hangingPunct="1">
              <a:buNone/>
            </a:pPr>
            <a:r>
              <a:rPr lang="en-US" altLang="zh-CN" sz="2800" i="1" dirty="0">
                <a:solidFill>
                  <a:srgbClr val="333399"/>
                </a:solidFill>
                <a:latin typeface="Arial" panose="020B0604020202020204" pitchFamily="34" charset="0"/>
              </a:rPr>
              <a:t>S</a:t>
            </a:r>
            <a:r>
              <a:rPr lang="en-US" altLang="zh-CN" sz="2800" dirty="0">
                <a:solidFill>
                  <a:srgbClr val="333399"/>
                </a:solidFill>
                <a:latin typeface="Arial" panose="020B0604020202020204" pitchFamily="34" charset="0"/>
              </a:rPr>
              <a:t> = { </a:t>
            </a:r>
            <a:r>
              <a:rPr lang="en-US" altLang="zh-CN" sz="2800" i="1" dirty="0">
                <a:solidFill>
                  <a:srgbClr val="333399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800" dirty="0">
                <a:solidFill>
                  <a:srgbClr val="333399"/>
                </a:solidFill>
                <a:latin typeface="Arial" panose="020B0604020202020204" pitchFamily="34" charset="0"/>
              </a:rPr>
              <a:t> }</a:t>
            </a:r>
            <a:endParaRPr lang="en-US" altLang="zh-CN" sz="280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algn="just" eaLnBrk="1" hangingPunct="1"/>
            <a:r>
              <a:rPr lang="zh-CN" altLang="en-US" b="0" dirty="0">
                <a:solidFill>
                  <a:srgbClr val="333399"/>
                </a:solidFill>
                <a:latin typeface="Arial" panose="020B0604020202020204" pitchFamily="34" charset="0"/>
              </a:rPr>
              <a:t>文法是语言的产生系统，研究怎样构造文法能产生出符合要求的句子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5843" name="日期占位符 4"/>
          <p:cNvSpPr txBox="1">
            <a:spLocks noGrp="1"/>
          </p:cNvSpPr>
          <p:nvPr>
            <p:ph type="dt" sz="half" idx="11"/>
          </p:nvPr>
        </p:nvSpPr>
        <p:spPr/>
        <p:txBody>
          <a:bodyPr anchor="b" anchorCtr="0"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5844" name="页脚占位符 5"/>
          <p:cNvSpPr txBox="1">
            <a:spLocks noGrp="1"/>
          </p:cNvSpPr>
          <p:nvPr>
            <p:ph type="ftr" sz="quarter" idx="12"/>
          </p:nvPr>
        </p:nvSpPr>
        <p:spPr/>
        <p:txBody>
          <a:bodyPr anchor="b" anchorCtr="0"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584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四．推导与句型</a:t>
            </a:r>
            <a:endParaRPr lang="zh-CN" altLang="en-US" sz="40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5846" name="Rectangle 3"/>
          <p:cNvSpPr>
            <a:spLocks noGrp="1"/>
          </p:cNvSpPr>
          <p:nvPr>
            <p:ph idx="1"/>
          </p:nvPr>
        </p:nvSpPr>
        <p:spPr>
          <a:xfrm>
            <a:off x="395288" y="1484313"/>
            <a:ext cx="7964487" cy="4227512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spcAft>
                <a:spcPts val="600"/>
              </a:spcAft>
              <a:buNone/>
            </a:pPr>
            <a:r>
              <a:rPr lang="zh-CN" altLang="en-US" sz="3600" b="0" dirty="0">
                <a:solidFill>
                  <a:srgbClr val="333399"/>
                </a:solidFill>
                <a:latin typeface="Arial" panose="020B0604020202020204" pitchFamily="34" charset="0"/>
              </a:rPr>
              <a:t>1、直接推导</a:t>
            </a:r>
            <a:endParaRPr lang="zh-CN" altLang="en-US" sz="3600" b="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lvl="1" algn="just" eaLnBrk="1" hangingPunct="1">
              <a:lnSpc>
                <a:spcPct val="120000"/>
              </a:lnSpc>
              <a:buNone/>
            </a:pPr>
            <a:r>
              <a:rPr lang="zh-CN" altLang="en-US" sz="3200" dirty="0">
                <a:solidFill>
                  <a:srgbClr val="333399"/>
                </a:solidFill>
                <a:latin typeface="Arial" panose="020B0604020202020204" pitchFamily="34" charset="0"/>
              </a:rPr>
              <a:t>	设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</a:rPr>
              <a:t>G</a:t>
            </a:r>
            <a:r>
              <a:rPr lang="en-US" altLang="zh-CN" sz="3200" dirty="0">
                <a:solidFill>
                  <a:srgbClr val="333399"/>
                </a:solidFill>
                <a:latin typeface="Arial" panose="020B0604020202020204" pitchFamily="34" charset="0"/>
              </a:rPr>
              <a:t> =（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</a:rPr>
              <a:t>N</a:t>
            </a:r>
            <a:r>
              <a:rPr lang="en-US" altLang="zh-CN" sz="3200" dirty="0">
                <a:solidFill>
                  <a:srgbClr val="333399"/>
                </a:solidFill>
                <a:latin typeface="Arial" panose="020B0604020202020204" pitchFamily="34" charset="0"/>
              </a:rPr>
              <a:t>,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</a:rPr>
              <a:t>T</a:t>
            </a:r>
            <a:r>
              <a:rPr lang="en-US" altLang="zh-CN" sz="3200" dirty="0">
                <a:solidFill>
                  <a:srgbClr val="333399"/>
                </a:solidFill>
                <a:latin typeface="Arial" panose="020B0604020202020204" pitchFamily="34" charset="0"/>
              </a:rPr>
              <a:t>,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</a:rPr>
              <a:t>P</a:t>
            </a:r>
            <a:r>
              <a:rPr lang="en-US" altLang="zh-CN" sz="3200" dirty="0">
                <a:solidFill>
                  <a:srgbClr val="333399"/>
                </a:solidFill>
                <a:latin typeface="Arial" panose="020B0604020202020204" pitchFamily="34" charset="0"/>
              </a:rPr>
              <a:t>,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</a:rPr>
              <a:t>S</a:t>
            </a:r>
            <a:r>
              <a:rPr lang="en-US" altLang="zh-CN" sz="3200" dirty="0">
                <a:solidFill>
                  <a:srgbClr val="333399"/>
                </a:solidFill>
                <a:latin typeface="Arial" panose="020B0604020202020204" pitchFamily="34" charset="0"/>
              </a:rPr>
              <a:t>）</a:t>
            </a:r>
            <a:r>
              <a:rPr lang="zh-CN" altLang="en-US" sz="3200" dirty="0">
                <a:solidFill>
                  <a:srgbClr val="333399"/>
                </a:solidFill>
                <a:latin typeface="Arial" panose="020B0604020202020204" pitchFamily="34" charset="0"/>
              </a:rPr>
              <a:t>是文法，若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</a:rPr>
              <a:t>A</a:t>
            </a:r>
            <a:r>
              <a:rPr lang="en-US" altLang="zh-CN" sz="3200" dirty="0">
                <a:solidFill>
                  <a:srgbClr val="333399"/>
                </a:solidFill>
                <a:latin typeface="Arial" panose="020B0604020202020204" pitchFamily="34" charset="0"/>
              </a:rPr>
              <a:t>→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</a:rPr>
              <a:t>β</a:t>
            </a:r>
            <a:r>
              <a:rPr lang="zh-CN" altLang="en-US" sz="3200" dirty="0">
                <a:solidFill>
                  <a:srgbClr val="333399"/>
                </a:solidFill>
                <a:latin typeface="Arial" panose="020B0604020202020204" pitchFamily="34" charset="0"/>
              </a:rPr>
              <a:t>是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</a:rPr>
              <a:t>P</a:t>
            </a:r>
            <a:r>
              <a:rPr lang="zh-CN" altLang="en-US" sz="3200" dirty="0">
                <a:solidFill>
                  <a:srgbClr val="333399"/>
                </a:solidFill>
                <a:latin typeface="Arial" panose="020B0604020202020204" pitchFamily="34" charset="0"/>
              </a:rPr>
              <a:t>中的生成式，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</a:rPr>
              <a:t>α</a:t>
            </a:r>
            <a:r>
              <a:rPr lang="zh-CN" altLang="en-US" sz="3200" dirty="0">
                <a:solidFill>
                  <a:srgbClr val="333399"/>
                </a:solidFill>
                <a:latin typeface="Arial" panose="020B0604020202020204" pitchFamily="34" charset="0"/>
              </a:rPr>
              <a:t>和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</a:rPr>
              <a:t>γ</a:t>
            </a:r>
            <a:r>
              <a:rPr lang="zh-CN" altLang="en-US" sz="3200" dirty="0">
                <a:solidFill>
                  <a:srgbClr val="333399"/>
                </a:solidFill>
                <a:latin typeface="Arial" panose="020B0604020202020204" pitchFamily="34" charset="0"/>
              </a:rPr>
              <a:t>是（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</a:rPr>
              <a:t>N</a:t>
            </a:r>
            <a:r>
              <a:rPr lang="en-US" altLang="zh-CN" sz="3200" dirty="0">
                <a:solidFill>
                  <a:srgbClr val="333399"/>
                </a:solidFill>
                <a:latin typeface="Arial" panose="020B0604020202020204" pitchFamily="34" charset="0"/>
              </a:rPr>
              <a:t>∪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</a:rPr>
              <a:t>T</a:t>
            </a:r>
            <a:r>
              <a:rPr lang="en-US" altLang="zh-CN" sz="3200" dirty="0">
                <a:solidFill>
                  <a:srgbClr val="333399"/>
                </a:solidFill>
                <a:latin typeface="Arial" panose="020B0604020202020204" pitchFamily="34" charset="0"/>
              </a:rPr>
              <a:t>）*</a:t>
            </a:r>
            <a:r>
              <a:rPr lang="zh-CN" altLang="en-US" sz="3200" dirty="0">
                <a:solidFill>
                  <a:srgbClr val="333399"/>
                </a:solidFill>
                <a:latin typeface="Arial" panose="020B0604020202020204" pitchFamily="34" charset="0"/>
              </a:rPr>
              <a:t>中的字符串，则有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</a:rPr>
              <a:t>αAγ</a:t>
            </a:r>
            <a:r>
              <a:rPr lang="en-US" altLang="zh-CN" sz="3200" dirty="0">
                <a:solidFill>
                  <a:srgbClr val="333399"/>
                </a:solidFill>
                <a:latin typeface="Arial" panose="020B0604020202020204" pitchFamily="34" charset="0"/>
              </a:rPr>
              <a:t>=&gt; 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</a:rPr>
              <a:t>αβγ</a:t>
            </a:r>
            <a:r>
              <a:rPr lang="zh-CN" altLang="en-US" sz="3200" dirty="0">
                <a:solidFill>
                  <a:srgbClr val="333399"/>
                </a:solidFill>
                <a:latin typeface="Arial" panose="020B0604020202020204" pitchFamily="34" charset="0"/>
              </a:rPr>
              <a:t>称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</a:rPr>
              <a:t>αAγ</a:t>
            </a:r>
            <a:r>
              <a:rPr lang="zh-CN" altLang="en-US" sz="3200" dirty="0">
                <a:solidFill>
                  <a:srgbClr val="333399"/>
                </a:solidFill>
                <a:latin typeface="Arial" panose="020B0604020202020204" pitchFamily="34" charset="0"/>
              </a:rPr>
              <a:t>直接推导出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</a:rPr>
              <a:t>αβγ</a:t>
            </a:r>
            <a:r>
              <a:rPr lang="en-US" altLang="zh-CN" sz="3200" dirty="0">
                <a:solidFill>
                  <a:srgbClr val="333399"/>
                </a:solidFill>
                <a:latin typeface="Arial" panose="020B0604020202020204" pitchFamily="34" charset="0"/>
              </a:rPr>
              <a:t>，</a:t>
            </a:r>
            <a:r>
              <a:rPr lang="zh-CN" altLang="en-US" sz="3200" dirty="0">
                <a:solidFill>
                  <a:srgbClr val="333399"/>
                </a:solidFill>
                <a:latin typeface="Arial" panose="020B0604020202020204" pitchFamily="34" charset="0"/>
              </a:rPr>
              <a:t>或说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</a:rPr>
              <a:t>αβγ</a:t>
            </a:r>
            <a:r>
              <a:rPr lang="zh-CN" altLang="en-US" sz="3200" dirty="0">
                <a:solidFill>
                  <a:srgbClr val="333399"/>
                </a:solidFill>
                <a:latin typeface="Arial" panose="020B0604020202020204" pitchFamily="34" charset="0"/>
              </a:rPr>
              <a:t>是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</a:rPr>
              <a:t>αAγ</a:t>
            </a:r>
            <a:r>
              <a:rPr lang="zh-CN" altLang="en-US" sz="3200" dirty="0">
                <a:solidFill>
                  <a:srgbClr val="333399"/>
                </a:solidFill>
                <a:latin typeface="Arial" panose="020B0604020202020204" pitchFamily="34" charset="0"/>
              </a:rPr>
              <a:t>的直接推导。</a:t>
            </a:r>
            <a:endParaRPr lang="zh-CN" altLang="en-US" sz="3200" dirty="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灯片编号占位符 1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日期占位符 2"/>
          <p:cNvSpPr txBox="1">
            <a:spLocks noGrp="1"/>
          </p:cNvSpPr>
          <p:nvPr>
            <p:ph type="dt" sz="half" idx="11"/>
          </p:nvPr>
        </p:nvSpPr>
        <p:spPr/>
        <p:txBody>
          <a:bodyPr anchor="b" anchorCtr="0"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7172" name="页脚占位符 3"/>
          <p:cNvSpPr txBox="1">
            <a:spLocks noGrp="1"/>
          </p:cNvSpPr>
          <p:nvPr>
            <p:ph type="ftr" sz="quarter" idx="12"/>
          </p:nvPr>
        </p:nvSpPr>
        <p:spPr/>
        <p:txBody>
          <a:bodyPr anchor="b" anchorCtr="0"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7173" name="Rectangle 2"/>
          <p:cNvSpPr/>
          <p:nvPr/>
        </p:nvSpPr>
        <p:spPr>
          <a:xfrm>
            <a:off x="1171575" y="354013"/>
            <a:ext cx="4814888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buFontTx/>
              <a:buNone/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</a:rPr>
              <a:t>字 母 表 （</a:t>
            </a:r>
            <a:r>
              <a:rPr lang="en-US" altLang="zh-CN" sz="3600" i="1" dirty="0">
                <a:solidFill>
                  <a:srgbClr val="800080"/>
                </a:solidFill>
                <a:latin typeface="Arial" panose="020B0604020202020204" pitchFamily="34" charset="0"/>
              </a:rPr>
              <a:t>Alphabet</a:t>
            </a:r>
            <a:r>
              <a:rPr lang="en-US" altLang="zh-CN" sz="3600" dirty="0">
                <a:solidFill>
                  <a:srgbClr val="800080"/>
                </a:solidFill>
                <a:latin typeface="Arial" panose="020B0604020202020204" pitchFamily="34" charset="0"/>
              </a:rPr>
              <a:t>）</a:t>
            </a:r>
            <a:endParaRPr lang="zh-CN" altLang="en-US" sz="36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7174" name="Text Box 3"/>
          <p:cNvSpPr txBox="1"/>
          <p:nvPr/>
        </p:nvSpPr>
        <p:spPr>
          <a:xfrm>
            <a:off x="0" y="1447800"/>
            <a:ext cx="9144000" cy="4516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²"/>
            </a:pPr>
            <a:r>
              <a:rPr lang="zh-CN" altLang="en-US" sz="2400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楷体_GB2312" pitchFamily="49" charset="-122"/>
              </a:rPr>
              <a:t>概念</a:t>
            </a:r>
            <a:r>
              <a:rPr lang="zh-CN" altLang="en-US" dirty="0">
                <a:solidFill>
                  <a:srgbClr val="333399"/>
                </a:solidFill>
                <a:latin typeface="楷体_GB2312" pitchFamily="49" charset="-122"/>
              </a:rPr>
              <a:t>  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</a:rPr>
              <a:t>形式符号的集合</a:t>
            </a:r>
            <a:endParaRPr lang="zh-CN" altLang="en-US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r>
              <a:rPr lang="zh-CN" altLang="en-US" sz="1200" dirty="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endParaRPr lang="zh-CN" altLang="en-US" sz="120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²"/>
            </a:pP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记号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</a:rPr>
              <a:t>   常用 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</a:rPr>
              <a:t>T、 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 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</a:rPr>
              <a:t>表示</a:t>
            </a:r>
            <a:endParaRPr lang="zh-CN" altLang="en-US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r>
              <a:rPr lang="zh-CN" altLang="en-US" sz="1200" dirty="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endParaRPr lang="zh-CN" altLang="en-US" sz="120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²"/>
            </a:pP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举例</a:t>
            </a:r>
            <a:endParaRPr lang="zh-CN" altLang="en-US" dirty="0">
              <a:solidFill>
                <a:srgbClr val="800080"/>
              </a:solidFill>
              <a:latin typeface="Arial" panose="020B0604020202020204" pitchFamily="34" charset="0"/>
            </a:endParaRPr>
          </a:p>
          <a:p>
            <a:pPr marL="457200" lvl="1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Symbol" panose="05050102010706020507" pitchFamily="18" charset="2"/>
              <a:buChar char="-"/>
            </a:pPr>
            <a:r>
              <a:rPr lang="zh-CN" altLang="en-US" b="1" dirty="0">
                <a:solidFill>
                  <a:srgbClr val="800080"/>
                </a:solidFill>
                <a:latin typeface="Arial" panose="020B0604020202020204" pitchFamily="34" charset="0"/>
              </a:rPr>
              <a:t>  英文字母表 </a:t>
            </a:r>
            <a:r>
              <a:rPr lang="zh-CN" altLang="en-US" b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 </a:t>
            </a:r>
            <a:r>
              <a:rPr lang="en-US" altLang="zh-CN" b="1" i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a,  b, …, z, A, B , …, Z </a:t>
            </a:r>
            <a:r>
              <a:rPr lang="en-US" altLang="zh-CN" b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 </a:t>
            </a:r>
            <a:endParaRPr lang="en-US" altLang="zh-CN" b="1" dirty="0">
              <a:solidFill>
                <a:srgbClr val="800080"/>
              </a:solidFill>
              <a:latin typeface="Arial" panose="020B0604020202020204" pitchFamily="34" charset="0"/>
            </a:endParaRPr>
          </a:p>
          <a:p>
            <a:pPr marL="457200" lvl="1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Symbol" panose="05050102010706020507" pitchFamily="18" charset="2"/>
              <a:buChar char="-"/>
            </a:pPr>
            <a:r>
              <a:rPr lang="en-US" altLang="zh-CN" b="1" dirty="0">
                <a:solidFill>
                  <a:srgbClr val="800080"/>
                </a:solidFill>
                <a:latin typeface="Arial" panose="020B0604020202020204" pitchFamily="34" charset="0"/>
              </a:rPr>
              <a:t>  </a:t>
            </a:r>
            <a:r>
              <a:rPr lang="zh-CN" altLang="en-US" b="1" dirty="0">
                <a:solidFill>
                  <a:srgbClr val="800080"/>
                </a:solidFill>
                <a:latin typeface="Arial" panose="020B0604020202020204" pitchFamily="34" charset="0"/>
              </a:rPr>
              <a:t>英文标点符号表 </a:t>
            </a:r>
            <a:r>
              <a:rPr lang="zh-CN" altLang="en-US" b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 , ; : . ? ! ’ ‘ “ ” ( ) </a:t>
            </a:r>
            <a:r>
              <a:rPr lang="zh-CN" altLang="en-US" b="1" i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…</a:t>
            </a:r>
            <a:r>
              <a:rPr lang="zh-CN" altLang="en-US" b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 </a:t>
            </a:r>
            <a:endParaRPr lang="zh-CN" altLang="en-US" b="1" dirty="0">
              <a:solidFill>
                <a:srgbClr val="800080"/>
              </a:solidFill>
              <a:latin typeface="Arial" panose="020B0604020202020204" pitchFamily="34" charset="0"/>
            </a:endParaRPr>
          </a:p>
          <a:p>
            <a:pPr marL="457200" lvl="1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Symbol" panose="05050102010706020507" pitchFamily="18" charset="2"/>
              <a:buChar char="-"/>
            </a:pPr>
            <a:r>
              <a:rPr lang="zh-CN" altLang="en-US" b="1" dirty="0">
                <a:solidFill>
                  <a:srgbClr val="800080"/>
                </a:solidFill>
                <a:latin typeface="Arial" panose="020B0604020202020204" pitchFamily="34" charset="0"/>
              </a:rPr>
              <a:t>  汉字表 </a:t>
            </a:r>
            <a:r>
              <a:rPr lang="zh-CN" altLang="en-US" b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 …, 自, …, 动 , …, 机, …</a:t>
            </a:r>
            <a:r>
              <a:rPr lang="zh-CN" altLang="en-US" b="1" i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zh-CN" altLang="en-US" b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 </a:t>
            </a:r>
            <a:endParaRPr lang="zh-CN" altLang="en-US" b="1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457200" lvl="1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Symbol" panose="05050102010706020507" pitchFamily="18" charset="2"/>
              <a:buChar char="-"/>
            </a:pPr>
            <a:r>
              <a:rPr lang="zh-CN" altLang="en-US" b="1" dirty="0">
                <a:solidFill>
                  <a:srgbClr val="800080"/>
                </a:solidFill>
                <a:latin typeface="Arial" panose="020B0604020202020204" pitchFamily="34" charset="0"/>
              </a:rPr>
              <a:t>  化学元素表 </a:t>
            </a:r>
            <a:r>
              <a:rPr lang="zh-CN" altLang="en-US" b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 </a:t>
            </a:r>
            <a:r>
              <a:rPr lang="en-US" altLang="zh-CN" b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H, He, Li, …, </a:t>
            </a:r>
            <a:r>
              <a:rPr lang="en-US" altLang="zh-CN" b="1" i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 </a:t>
            </a:r>
            <a:endParaRPr lang="en-US" altLang="zh-CN" b="1" dirty="0">
              <a:solidFill>
                <a:srgbClr val="333399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marL="457200" lvl="1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Symbol" panose="05050102010706020507" pitchFamily="18" charset="2"/>
              <a:buChar char="-"/>
            </a:pPr>
            <a:r>
              <a:rPr lang="en-US" altLang="zh-CN" b="1" dirty="0">
                <a:solidFill>
                  <a:srgbClr val="800080"/>
                </a:solidFill>
                <a:latin typeface="Arial" panose="020B0604020202020204" pitchFamily="34" charset="0"/>
              </a:rPr>
              <a:t>  T</a:t>
            </a:r>
            <a:r>
              <a:rPr lang="en-US" altLang="zh-CN" b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=  </a:t>
            </a:r>
            <a:r>
              <a:rPr lang="en-US" altLang="zh-CN" b="1" i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zh-CN" b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zh-CN" b="1" i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zh-CN" b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zh-CN" b="1" i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y</a:t>
            </a:r>
            <a:r>
              <a:rPr lang="en-US" altLang="zh-CN" b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, …</a:t>
            </a:r>
            <a:r>
              <a:rPr lang="zh-CN" altLang="en-US" b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</a:t>
            </a:r>
            <a:endParaRPr lang="zh-CN" altLang="en-US" b="1" dirty="0">
              <a:solidFill>
                <a:srgbClr val="333399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6867" name="日期占位符 4"/>
          <p:cNvSpPr txBox="1">
            <a:spLocks noGrp="1"/>
          </p:cNvSpPr>
          <p:nvPr>
            <p:ph type="dt" sz="half" idx="11"/>
          </p:nvPr>
        </p:nvSpPr>
        <p:spPr/>
        <p:txBody>
          <a:bodyPr anchor="b" anchorCtr="0"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6868" name="页脚占位符 5"/>
          <p:cNvSpPr txBox="1">
            <a:spLocks noGrp="1"/>
          </p:cNvSpPr>
          <p:nvPr>
            <p:ph type="ftr" sz="quarter" idx="12"/>
          </p:nvPr>
        </p:nvSpPr>
        <p:spPr/>
        <p:txBody>
          <a:bodyPr anchor="b" anchorCtr="0"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6869" name="Rectangle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029200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30000"/>
              </a:lnSpc>
              <a:spcAft>
                <a:spcPts val="600"/>
              </a:spcAft>
            </a:pPr>
            <a:r>
              <a:rPr lang="zh-CN" altLang="en-US" b="0" dirty="0">
                <a:solidFill>
                  <a:srgbClr val="3366CC"/>
                </a:solidFill>
                <a:latin typeface="Arial" panose="020B0604020202020204" pitchFamily="34" charset="0"/>
              </a:rPr>
              <a:t>设</a:t>
            </a:r>
            <a:r>
              <a:rPr lang="en-US" altLang="zh-CN" b="0" dirty="0">
                <a:solidFill>
                  <a:srgbClr val="3366CC"/>
                </a:solidFill>
                <a:latin typeface="Arial" panose="020B0604020202020204" pitchFamily="34" charset="0"/>
              </a:rPr>
              <a:t>G = (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</a:rPr>
              <a:t>N</a:t>
            </a:r>
            <a:r>
              <a:rPr lang="en-US" altLang="zh-CN" b="0" dirty="0">
                <a:solidFill>
                  <a:srgbClr val="3366CC"/>
                </a:solidFill>
                <a:latin typeface="Arial" panose="020B0604020202020204" pitchFamily="34" charset="0"/>
              </a:rPr>
              <a:t>,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</a:rPr>
              <a:t>T</a:t>
            </a:r>
            <a:r>
              <a:rPr lang="en-US" altLang="zh-CN" b="0" dirty="0">
                <a:solidFill>
                  <a:srgbClr val="3366CC"/>
                </a:solidFill>
                <a:latin typeface="Arial" panose="020B0604020202020204" pitchFamily="34" charset="0"/>
              </a:rPr>
              <a:t>,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</a:rPr>
              <a:t>P</a:t>
            </a:r>
            <a:r>
              <a:rPr lang="en-US" altLang="zh-CN" b="0" dirty="0">
                <a:solidFill>
                  <a:srgbClr val="3366CC"/>
                </a:solidFill>
                <a:latin typeface="Arial" panose="020B0604020202020204" pitchFamily="34" charset="0"/>
              </a:rPr>
              <a:t>,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</a:rPr>
              <a:t>S</a:t>
            </a:r>
            <a:r>
              <a:rPr lang="en-US" altLang="zh-CN" b="0" dirty="0">
                <a:solidFill>
                  <a:srgbClr val="3366CC"/>
                </a:solidFill>
                <a:latin typeface="Arial" panose="020B0604020202020204" pitchFamily="34" charset="0"/>
              </a:rPr>
              <a:t>)</a:t>
            </a:r>
            <a:r>
              <a:rPr lang="zh-CN" altLang="en-US" b="0" dirty="0">
                <a:solidFill>
                  <a:srgbClr val="3366CC"/>
                </a:solidFill>
                <a:latin typeface="Arial" panose="020B0604020202020204" pitchFamily="34" charset="0"/>
              </a:rPr>
              <a:t>是文法，</a:t>
            </a:r>
            <a:r>
              <a:rPr lang="en-US" altLang="zh-CN" b="0" i="1" dirty="0">
                <a:solidFill>
                  <a:srgbClr val="333399"/>
                </a:solidFill>
                <a:latin typeface="Arial" panose="020B0604020202020204" pitchFamily="34" charset="0"/>
              </a:rPr>
              <a:t>α</a:t>
            </a:r>
            <a:r>
              <a:rPr lang="en-US" altLang="zh-CN" b="0" dirty="0">
                <a:solidFill>
                  <a:srgbClr val="3366CC"/>
                </a:solidFill>
                <a:latin typeface="Arial" panose="020B0604020202020204" pitchFamily="34" charset="0"/>
              </a:rPr>
              <a:t>、</a:t>
            </a:r>
            <a:r>
              <a:rPr lang="en-US" altLang="zh-CN" b="0" i="1" dirty="0">
                <a:solidFill>
                  <a:srgbClr val="333399"/>
                </a:solidFill>
                <a:latin typeface="Arial" panose="020B0604020202020204" pitchFamily="34" charset="0"/>
              </a:rPr>
              <a:t>α</a:t>
            </a:r>
            <a:r>
              <a:rPr lang="en-US" altLang="zh-CN" b="0" baseline="-25000" dirty="0">
                <a:solidFill>
                  <a:srgbClr val="3366CC"/>
                </a:solidFill>
                <a:latin typeface="Arial" panose="020B0604020202020204" pitchFamily="34" charset="0"/>
              </a:rPr>
              <a:t>0</a:t>
            </a:r>
            <a:r>
              <a:rPr lang="en-US" altLang="zh-CN" b="0" dirty="0">
                <a:solidFill>
                  <a:srgbClr val="3366CC"/>
                </a:solidFill>
                <a:latin typeface="Arial" panose="020B0604020202020204" pitchFamily="34" charset="0"/>
              </a:rPr>
              <a:t>、</a:t>
            </a:r>
            <a:r>
              <a:rPr lang="en-US" altLang="zh-CN" b="0" i="1" dirty="0">
                <a:solidFill>
                  <a:srgbClr val="333399"/>
                </a:solidFill>
                <a:latin typeface="Arial" panose="020B0604020202020204" pitchFamily="34" charset="0"/>
              </a:rPr>
              <a:t>α</a:t>
            </a:r>
            <a:r>
              <a:rPr lang="en-US" altLang="zh-CN" b="0" baseline="-25000" dirty="0">
                <a:solidFill>
                  <a:srgbClr val="3366CC"/>
                </a:solidFill>
                <a:latin typeface="Arial" panose="020B0604020202020204" pitchFamily="34" charset="0"/>
              </a:rPr>
              <a:t>1</a:t>
            </a:r>
            <a:r>
              <a:rPr lang="en-US" altLang="zh-CN" b="0" dirty="0">
                <a:solidFill>
                  <a:srgbClr val="3366CC"/>
                </a:solidFill>
                <a:latin typeface="Arial" panose="020B0604020202020204" pitchFamily="34" charset="0"/>
              </a:rPr>
              <a:t>…</a:t>
            </a:r>
            <a:r>
              <a:rPr lang="en-US" altLang="zh-CN" b="0" i="1" dirty="0">
                <a:solidFill>
                  <a:srgbClr val="333399"/>
                </a:solidFill>
                <a:latin typeface="Arial" panose="020B0604020202020204" pitchFamily="34" charset="0"/>
              </a:rPr>
              <a:t>α</a:t>
            </a:r>
            <a:r>
              <a:rPr lang="en-US" altLang="zh-CN" b="0" baseline="-25000" dirty="0">
                <a:solidFill>
                  <a:srgbClr val="3366CC"/>
                </a:solidFill>
                <a:latin typeface="Arial" panose="020B0604020202020204" pitchFamily="34" charset="0"/>
              </a:rPr>
              <a:t>n</a:t>
            </a:r>
            <a:r>
              <a:rPr lang="en-US" altLang="zh-CN" b="0" dirty="0">
                <a:solidFill>
                  <a:srgbClr val="3366CC"/>
                </a:solidFill>
                <a:latin typeface="Arial" panose="020B0604020202020204" pitchFamily="34" charset="0"/>
              </a:rPr>
              <a:t>、</a:t>
            </a:r>
            <a:r>
              <a:rPr lang="en-US" altLang="zh-CN" b="0" i="1" dirty="0">
                <a:solidFill>
                  <a:srgbClr val="333399"/>
                </a:solidFill>
                <a:latin typeface="Arial" panose="020B0604020202020204" pitchFamily="34" charset="0"/>
              </a:rPr>
              <a:t>α</a:t>
            </a:r>
            <a:r>
              <a:rPr lang="en-US" altLang="zh-CN" b="0" dirty="0">
                <a:solidFill>
                  <a:srgbClr val="3366CC"/>
                </a:solidFill>
                <a:latin typeface="Arial" panose="020B0604020202020204" pitchFamily="34" charset="0"/>
              </a:rPr>
              <a:t>’</a:t>
            </a:r>
            <a:r>
              <a:rPr lang="zh-CN" altLang="en-US" b="0" dirty="0">
                <a:solidFill>
                  <a:srgbClr val="3366CC"/>
                </a:solidFill>
                <a:latin typeface="Arial" panose="020B0604020202020204" pitchFamily="34" charset="0"/>
              </a:rPr>
              <a:t>都是（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</a:rPr>
              <a:t>N</a:t>
            </a:r>
            <a:r>
              <a:rPr lang="en-US" altLang="zh-CN" b="0" dirty="0">
                <a:solidFill>
                  <a:srgbClr val="3366CC"/>
                </a:solidFill>
                <a:latin typeface="Arial" panose="020B0604020202020204" pitchFamily="34" charset="0"/>
              </a:rPr>
              <a:t>∪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</a:rPr>
              <a:t>T</a:t>
            </a:r>
            <a:r>
              <a:rPr lang="en-US" altLang="zh-CN" b="0" dirty="0">
                <a:solidFill>
                  <a:srgbClr val="3366CC"/>
                </a:solidFill>
                <a:latin typeface="Arial" panose="020B0604020202020204" pitchFamily="34" charset="0"/>
              </a:rPr>
              <a:t>）</a:t>
            </a:r>
            <a:r>
              <a:rPr lang="en-US" altLang="zh-CN" b="0" baseline="30000" dirty="0">
                <a:solidFill>
                  <a:srgbClr val="3366CC"/>
                </a:solidFill>
                <a:latin typeface="Arial" panose="020B0604020202020204" pitchFamily="34" charset="0"/>
              </a:rPr>
              <a:t>*</a:t>
            </a:r>
            <a:r>
              <a:rPr lang="zh-CN" altLang="en-US" b="0" dirty="0">
                <a:solidFill>
                  <a:srgbClr val="3366CC"/>
                </a:solidFill>
                <a:latin typeface="Arial" panose="020B0604020202020204" pitchFamily="34" charset="0"/>
              </a:rPr>
              <a:t>中的字符串，且</a:t>
            </a:r>
            <a:r>
              <a:rPr lang="en-US" altLang="zh-CN" b="0" i="1" dirty="0">
                <a:solidFill>
                  <a:srgbClr val="333399"/>
                </a:solidFill>
                <a:latin typeface="Arial" panose="020B0604020202020204" pitchFamily="34" charset="0"/>
              </a:rPr>
              <a:t>α</a:t>
            </a:r>
            <a:r>
              <a:rPr lang="en-US" altLang="zh-CN" b="0" dirty="0">
                <a:solidFill>
                  <a:srgbClr val="3366CC"/>
                </a:solidFill>
                <a:latin typeface="Arial" panose="020B0604020202020204" pitchFamily="34" charset="0"/>
              </a:rPr>
              <a:t>=</a:t>
            </a:r>
            <a:r>
              <a:rPr lang="en-US" altLang="zh-CN" b="0" i="1" dirty="0">
                <a:solidFill>
                  <a:srgbClr val="333399"/>
                </a:solidFill>
                <a:latin typeface="Arial" panose="020B0604020202020204" pitchFamily="34" charset="0"/>
              </a:rPr>
              <a:t>α</a:t>
            </a:r>
            <a:r>
              <a:rPr lang="en-US" altLang="zh-CN" b="0" baseline="-25000" dirty="0">
                <a:solidFill>
                  <a:srgbClr val="3366CC"/>
                </a:solidFill>
                <a:latin typeface="Arial" panose="020B0604020202020204" pitchFamily="34" charset="0"/>
              </a:rPr>
              <a:t>0</a:t>
            </a:r>
            <a:r>
              <a:rPr lang="en-US" altLang="zh-CN" b="0" dirty="0">
                <a:solidFill>
                  <a:srgbClr val="3366CC"/>
                </a:solidFill>
                <a:latin typeface="Arial" panose="020B0604020202020204" pitchFamily="34" charset="0"/>
              </a:rPr>
              <a:t>、 </a:t>
            </a:r>
            <a:r>
              <a:rPr lang="en-US" altLang="zh-CN" b="0" i="1" dirty="0">
                <a:solidFill>
                  <a:srgbClr val="333399"/>
                </a:solidFill>
                <a:latin typeface="Arial" panose="020B0604020202020204" pitchFamily="34" charset="0"/>
              </a:rPr>
              <a:t>α</a:t>
            </a:r>
            <a:r>
              <a:rPr lang="en-US" altLang="zh-CN" b="0" dirty="0">
                <a:solidFill>
                  <a:srgbClr val="3366CC"/>
                </a:solidFill>
                <a:latin typeface="Arial" panose="020B0604020202020204" pitchFamily="34" charset="0"/>
              </a:rPr>
              <a:t>’ =</a:t>
            </a:r>
            <a:r>
              <a:rPr lang="en-US" altLang="zh-CN" b="0" i="1" dirty="0">
                <a:solidFill>
                  <a:srgbClr val="333399"/>
                </a:solidFill>
                <a:latin typeface="Arial" panose="020B0604020202020204" pitchFamily="34" charset="0"/>
              </a:rPr>
              <a:t>α</a:t>
            </a:r>
            <a:r>
              <a:rPr lang="en-US" altLang="zh-CN" b="0" baseline="-25000" dirty="0">
                <a:solidFill>
                  <a:srgbClr val="3366CC"/>
                </a:solidFill>
                <a:latin typeface="Arial" panose="020B0604020202020204" pitchFamily="34" charset="0"/>
              </a:rPr>
              <a:t>n</a:t>
            </a:r>
            <a:r>
              <a:rPr lang="en-US" altLang="zh-CN" b="0" dirty="0">
                <a:solidFill>
                  <a:srgbClr val="3366CC"/>
                </a:solidFill>
                <a:latin typeface="Arial" panose="020B0604020202020204" pitchFamily="34" charset="0"/>
              </a:rPr>
              <a:t>，</a:t>
            </a:r>
            <a:r>
              <a:rPr lang="zh-CN" altLang="en-US" b="0" dirty="0">
                <a:solidFill>
                  <a:srgbClr val="3366CC"/>
                </a:solidFill>
                <a:latin typeface="Arial" panose="020B0604020202020204" pitchFamily="34" charset="0"/>
              </a:rPr>
              <a:t>其中</a:t>
            </a:r>
            <a:r>
              <a:rPr lang="en-US" altLang="zh-CN" b="0" i="1" dirty="0">
                <a:solidFill>
                  <a:srgbClr val="333399"/>
                </a:solidFill>
                <a:latin typeface="Arial" panose="020B0604020202020204" pitchFamily="34" charset="0"/>
              </a:rPr>
              <a:t>α</a:t>
            </a:r>
            <a:r>
              <a:rPr lang="en-US" altLang="zh-CN" b="0" baseline="-25000" dirty="0">
                <a:solidFill>
                  <a:srgbClr val="3366CC"/>
                </a:solidFill>
                <a:latin typeface="Arial" panose="020B0604020202020204" pitchFamily="34" charset="0"/>
              </a:rPr>
              <a:t>i</a:t>
            </a:r>
            <a:r>
              <a:rPr lang="zh-CN" altLang="en-US" b="0" dirty="0">
                <a:solidFill>
                  <a:srgbClr val="3366CC"/>
                </a:solidFill>
                <a:latin typeface="Arial" panose="020B0604020202020204" pitchFamily="34" charset="0"/>
              </a:rPr>
              <a:t>直接推导出</a:t>
            </a:r>
            <a:r>
              <a:rPr lang="en-US" altLang="zh-CN" b="0" i="1" dirty="0">
                <a:solidFill>
                  <a:srgbClr val="333399"/>
                </a:solidFill>
                <a:latin typeface="Arial" panose="020B0604020202020204" pitchFamily="34" charset="0"/>
              </a:rPr>
              <a:t>α</a:t>
            </a:r>
            <a:r>
              <a:rPr lang="en-US" altLang="zh-CN" b="0" baseline="-25000" dirty="0">
                <a:solidFill>
                  <a:srgbClr val="3366CC"/>
                </a:solidFill>
                <a:latin typeface="Arial" panose="020B0604020202020204" pitchFamily="34" charset="0"/>
              </a:rPr>
              <a:t>i+1</a:t>
            </a:r>
            <a:r>
              <a:rPr lang="en-US" altLang="zh-CN" b="0" dirty="0">
                <a:solidFill>
                  <a:srgbClr val="3366CC"/>
                </a:solidFill>
                <a:latin typeface="Arial" panose="020B0604020202020204" pitchFamily="34" charset="0"/>
              </a:rPr>
              <a:t> （0≤</a:t>
            </a:r>
            <a:r>
              <a:rPr lang="en-US" altLang="zh-CN" b="0" i="1" dirty="0">
                <a:solidFill>
                  <a:srgbClr val="333399"/>
                </a:solidFill>
                <a:latin typeface="Arial" panose="020B0604020202020204" pitchFamily="34" charset="0"/>
              </a:rPr>
              <a:t>i</a:t>
            </a:r>
            <a:r>
              <a:rPr lang="en-US" altLang="zh-CN" b="0" dirty="0">
                <a:solidFill>
                  <a:srgbClr val="3366CC"/>
                </a:solidFill>
                <a:latin typeface="Arial" panose="020B0604020202020204" pitchFamily="34" charset="0"/>
              </a:rPr>
              <a:t>≤</a:t>
            </a:r>
            <a:r>
              <a:rPr lang="en-US" altLang="zh-CN" b="0" i="1" dirty="0">
                <a:solidFill>
                  <a:srgbClr val="333399"/>
                </a:solidFill>
                <a:latin typeface="Arial" panose="020B0604020202020204" pitchFamily="34" charset="0"/>
              </a:rPr>
              <a:t>n</a:t>
            </a:r>
            <a:r>
              <a:rPr lang="en-US" altLang="zh-CN" b="0" dirty="0">
                <a:solidFill>
                  <a:srgbClr val="3366CC"/>
                </a:solidFill>
                <a:latin typeface="Arial" panose="020B0604020202020204" pitchFamily="34" charset="0"/>
              </a:rPr>
              <a:t>）,</a:t>
            </a:r>
            <a:r>
              <a:rPr lang="zh-CN" altLang="en-US" b="0" dirty="0">
                <a:solidFill>
                  <a:srgbClr val="3366CC"/>
                </a:solidFill>
                <a:latin typeface="Arial" panose="020B0604020202020204" pitchFamily="34" charset="0"/>
              </a:rPr>
              <a:t>则称序列</a:t>
            </a:r>
            <a:r>
              <a:rPr lang="en-US" altLang="zh-CN" b="0" i="1" dirty="0">
                <a:solidFill>
                  <a:srgbClr val="333399"/>
                </a:solidFill>
                <a:latin typeface="Arial" panose="020B0604020202020204" pitchFamily="34" charset="0"/>
              </a:rPr>
              <a:t>α</a:t>
            </a:r>
            <a:r>
              <a:rPr lang="en-US" altLang="zh-CN" b="0" baseline="-25000" dirty="0">
                <a:solidFill>
                  <a:srgbClr val="3366CC"/>
                </a:solidFill>
                <a:latin typeface="Arial" panose="020B0604020202020204" pitchFamily="34" charset="0"/>
              </a:rPr>
              <a:t>0</a:t>
            </a:r>
            <a:r>
              <a:rPr lang="en-US" altLang="zh-CN" b="0" dirty="0">
                <a:solidFill>
                  <a:srgbClr val="3366CC"/>
                </a:solidFill>
                <a:latin typeface="Arial" panose="020B0604020202020204" pitchFamily="34" charset="0"/>
              </a:rPr>
              <a:t>=&gt;</a:t>
            </a:r>
            <a:r>
              <a:rPr lang="en-US" altLang="zh-CN" b="0" i="1" dirty="0">
                <a:solidFill>
                  <a:srgbClr val="333399"/>
                </a:solidFill>
                <a:latin typeface="Arial" panose="020B0604020202020204" pitchFamily="34" charset="0"/>
              </a:rPr>
              <a:t>α</a:t>
            </a:r>
            <a:r>
              <a:rPr lang="en-US" altLang="zh-CN" b="0" baseline="-25000" dirty="0">
                <a:solidFill>
                  <a:srgbClr val="3366CC"/>
                </a:solidFill>
                <a:latin typeface="Arial" panose="020B0604020202020204" pitchFamily="34" charset="0"/>
              </a:rPr>
              <a:t>1</a:t>
            </a:r>
            <a:r>
              <a:rPr lang="en-US" altLang="zh-CN" b="0" dirty="0">
                <a:solidFill>
                  <a:srgbClr val="3366CC"/>
                </a:solidFill>
                <a:latin typeface="Arial" panose="020B0604020202020204" pitchFamily="34" charset="0"/>
              </a:rPr>
              <a:t>=&gt;</a:t>
            </a:r>
            <a:r>
              <a:rPr lang="en-US" altLang="zh-CN" b="0" i="1" dirty="0">
                <a:solidFill>
                  <a:srgbClr val="333399"/>
                </a:solidFill>
                <a:latin typeface="Arial" panose="020B0604020202020204" pitchFamily="34" charset="0"/>
              </a:rPr>
              <a:t>α</a:t>
            </a:r>
            <a:r>
              <a:rPr lang="en-US" altLang="zh-CN" b="0" baseline="-25000" dirty="0">
                <a:solidFill>
                  <a:srgbClr val="3366CC"/>
                </a:solidFill>
                <a:latin typeface="Arial" panose="020B0604020202020204" pitchFamily="34" charset="0"/>
              </a:rPr>
              <a:t>2</a:t>
            </a:r>
            <a:r>
              <a:rPr lang="en-US" altLang="zh-CN" b="0" dirty="0">
                <a:solidFill>
                  <a:srgbClr val="3366CC"/>
                </a:solidFill>
                <a:latin typeface="Arial" panose="020B0604020202020204" pitchFamily="34" charset="0"/>
              </a:rPr>
              <a:t>=&gt;…=&gt;</a:t>
            </a:r>
            <a:r>
              <a:rPr lang="en-US" altLang="zh-CN" b="0" i="1" dirty="0">
                <a:solidFill>
                  <a:srgbClr val="333399"/>
                </a:solidFill>
                <a:latin typeface="Arial" panose="020B0604020202020204" pitchFamily="34" charset="0"/>
              </a:rPr>
              <a:t>α</a:t>
            </a:r>
            <a:r>
              <a:rPr lang="en-US" altLang="zh-CN" b="0" baseline="-25000" dirty="0">
                <a:solidFill>
                  <a:srgbClr val="3366CC"/>
                </a:solidFill>
                <a:latin typeface="Arial" panose="020B0604020202020204" pitchFamily="34" charset="0"/>
              </a:rPr>
              <a:t>n</a:t>
            </a:r>
            <a:r>
              <a:rPr lang="zh-CN" altLang="en-US" b="0" dirty="0">
                <a:solidFill>
                  <a:srgbClr val="3366CC"/>
                </a:solidFill>
                <a:latin typeface="Arial" panose="020B0604020202020204" pitchFamily="34" charset="0"/>
              </a:rPr>
              <a:t>是长度为</a:t>
            </a:r>
            <a:r>
              <a:rPr lang="en-US" altLang="zh-CN" b="0" dirty="0">
                <a:solidFill>
                  <a:srgbClr val="3366CC"/>
                </a:solidFill>
                <a:latin typeface="Arial" panose="020B0604020202020204" pitchFamily="34" charset="0"/>
              </a:rPr>
              <a:t>n</a:t>
            </a:r>
            <a:r>
              <a:rPr lang="zh-CN" altLang="en-US" b="0" dirty="0">
                <a:solidFill>
                  <a:srgbClr val="3366CC"/>
                </a:solidFill>
                <a:latin typeface="Arial" panose="020B0604020202020204" pitchFamily="34" charset="0"/>
              </a:rPr>
              <a:t>的推导序列，而</a:t>
            </a:r>
            <a:r>
              <a:rPr lang="en-US" altLang="zh-CN" b="0" i="1" dirty="0">
                <a:solidFill>
                  <a:srgbClr val="333399"/>
                </a:solidFill>
                <a:latin typeface="Arial" panose="020B0604020202020204" pitchFamily="34" charset="0"/>
              </a:rPr>
              <a:t>α</a:t>
            </a:r>
            <a:r>
              <a:rPr lang="en-US" altLang="zh-CN" b="0" dirty="0">
                <a:solidFill>
                  <a:srgbClr val="3366CC"/>
                </a:solidFill>
                <a:latin typeface="Arial" panose="020B0604020202020204" pitchFamily="34" charset="0"/>
              </a:rPr>
              <a:t>=</a:t>
            </a:r>
            <a:r>
              <a:rPr lang="en-US" altLang="zh-CN" b="0" i="1" dirty="0">
                <a:solidFill>
                  <a:srgbClr val="333399"/>
                </a:solidFill>
                <a:latin typeface="Arial" panose="020B0604020202020204" pitchFamily="34" charset="0"/>
              </a:rPr>
              <a:t>α</a:t>
            </a:r>
            <a:r>
              <a:rPr lang="en-US" altLang="zh-CN" b="0" baseline="-25000" dirty="0">
                <a:solidFill>
                  <a:srgbClr val="3366CC"/>
                </a:solidFill>
                <a:latin typeface="Arial" panose="020B0604020202020204" pitchFamily="34" charset="0"/>
              </a:rPr>
              <a:t>0</a:t>
            </a:r>
            <a:r>
              <a:rPr lang="zh-CN" altLang="en-US" b="0" dirty="0">
                <a:solidFill>
                  <a:srgbClr val="3366CC"/>
                </a:solidFill>
                <a:latin typeface="Arial" panose="020B0604020202020204" pitchFamily="34" charset="0"/>
              </a:rPr>
              <a:t>是长度为</a:t>
            </a:r>
            <a:r>
              <a:rPr lang="en-US" altLang="zh-CN" b="0" dirty="0">
                <a:solidFill>
                  <a:srgbClr val="3366CC"/>
                </a:solidFill>
                <a:latin typeface="Arial" panose="020B0604020202020204" pitchFamily="34" charset="0"/>
              </a:rPr>
              <a:t>0</a:t>
            </a:r>
            <a:r>
              <a:rPr lang="zh-CN" altLang="en-US" b="0" dirty="0">
                <a:solidFill>
                  <a:srgbClr val="3366CC"/>
                </a:solidFill>
                <a:latin typeface="Arial" panose="020B0604020202020204" pitchFamily="34" charset="0"/>
              </a:rPr>
              <a:t>的推导序列。</a:t>
            </a:r>
            <a:endParaRPr lang="zh-CN" altLang="en-US" b="0" dirty="0">
              <a:solidFill>
                <a:srgbClr val="3366CC"/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30000"/>
              </a:lnSpc>
              <a:spcAft>
                <a:spcPts val="600"/>
              </a:spcAft>
            </a:pPr>
            <a:r>
              <a:rPr lang="zh-CN" altLang="en-US" b="0" dirty="0">
                <a:solidFill>
                  <a:srgbClr val="3366CC"/>
                </a:solidFill>
                <a:latin typeface="Arial" panose="020B0604020202020204" pitchFamily="34" charset="0"/>
              </a:rPr>
              <a:t>对</a:t>
            </a:r>
            <a:r>
              <a:rPr lang="en-US" altLang="zh-CN" b="0" dirty="0">
                <a:solidFill>
                  <a:srgbClr val="3366CC"/>
                </a:solidFill>
                <a:latin typeface="Arial" panose="020B0604020202020204" pitchFamily="34" charset="0"/>
              </a:rPr>
              <a:t>α</a:t>
            </a:r>
            <a:r>
              <a:rPr lang="zh-CN" altLang="en-US" b="0" dirty="0">
                <a:solidFill>
                  <a:srgbClr val="3366CC"/>
                </a:solidFill>
                <a:latin typeface="Arial" panose="020B0604020202020204" pitchFamily="34" charset="0"/>
              </a:rPr>
              <a:t>推导出</a:t>
            </a:r>
            <a:r>
              <a:rPr lang="en-US" altLang="zh-CN" b="0" dirty="0">
                <a:solidFill>
                  <a:srgbClr val="3366CC"/>
                </a:solidFill>
                <a:latin typeface="Arial" panose="020B0604020202020204" pitchFamily="34" charset="0"/>
              </a:rPr>
              <a:t>α’</a:t>
            </a:r>
            <a:r>
              <a:rPr lang="zh-CN" altLang="en-US" b="0" dirty="0">
                <a:solidFill>
                  <a:srgbClr val="3366CC"/>
                </a:solidFill>
                <a:latin typeface="Arial" panose="020B0604020202020204" pitchFamily="34" charset="0"/>
              </a:rPr>
              <a:t>记为</a:t>
            </a:r>
            <a:r>
              <a:rPr lang="en-US" altLang="zh-CN" b="0" dirty="0">
                <a:solidFill>
                  <a:srgbClr val="3366CC"/>
                </a:solidFill>
                <a:latin typeface="Arial" panose="020B0604020202020204" pitchFamily="34" charset="0"/>
              </a:rPr>
              <a:t>α</a:t>
            </a:r>
            <a:r>
              <a:rPr lang="en-US" altLang="zh-CN" b="0" dirty="0">
                <a:solidFill>
                  <a:srgbClr val="3366CC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en-US" altLang="zh-CN" b="0" dirty="0">
                <a:solidFill>
                  <a:srgbClr val="3366CC"/>
                </a:solidFill>
                <a:latin typeface="Arial" panose="020B0604020202020204" pitchFamily="34" charset="0"/>
              </a:rPr>
              <a:t>α’ </a:t>
            </a:r>
            <a:r>
              <a:rPr lang="zh-CN" altLang="en-US" b="0" dirty="0">
                <a:solidFill>
                  <a:srgbClr val="3366CC"/>
                </a:solidFill>
                <a:latin typeface="Arial" panose="020B0604020202020204" pitchFamily="34" charset="0"/>
              </a:rPr>
              <a:t>，若推导序列长度大于0，则记为</a:t>
            </a:r>
            <a:r>
              <a:rPr lang="en-US" altLang="zh-CN" b="0" dirty="0">
                <a:solidFill>
                  <a:srgbClr val="3366CC"/>
                </a:solidFill>
                <a:latin typeface="Arial" panose="020B0604020202020204" pitchFamily="34" charset="0"/>
              </a:rPr>
              <a:t>α </a:t>
            </a:r>
            <a:r>
              <a:rPr lang="en-US" altLang="zh-CN" b="0" dirty="0">
                <a:solidFill>
                  <a:srgbClr val="3366CC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en-US" altLang="zh-CN" b="0" dirty="0">
                <a:solidFill>
                  <a:srgbClr val="3366CC"/>
                </a:solidFill>
                <a:latin typeface="Arial" panose="020B0604020202020204" pitchFamily="34" charset="0"/>
              </a:rPr>
              <a:t> α’。</a:t>
            </a:r>
            <a:endParaRPr lang="zh-CN" altLang="en-US" b="0" dirty="0">
              <a:solidFill>
                <a:srgbClr val="3366CC"/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30000"/>
              </a:lnSpc>
              <a:spcAft>
                <a:spcPts val="600"/>
              </a:spcAft>
            </a:pPr>
            <a:r>
              <a:rPr lang="zh-CN" altLang="en-US" b="0" dirty="0">
                <a:solidFill>
                  <a:srgbClr val="3366CC"/>
                </a:solidFill>
                <a:latin typeface="Arial" panose="020B0604020202020204" pitchFamily="34" charset="0"/>
              </a:rPr>
              <a:t>推导序列的每一步，都产生一个字符串，这些字符串一般称为句型。</a:t>
            </a:r>
            <a:endParaRPr lang="zh-CN" altLang="en-US" b="0" dirty="0">
              <a:solidFill>
                <a:srgbClr val="3366CC"/>
              </a:solidFill>
              <a:latin typeface="Arial" panose="020B0604020202020204" pitchFamily="34" charset="0"/>
            </a:endParaRPr>
          </a:p>
        </p:txBody>
      </p:sp>
      <p:sp>
        <p:nvSpPr>
          <p:cNvPr id="36870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2、推导序列</a:t>
            </a:r>
            <a:endParaRPr lang="zh-CN" altLang="en-US" dirty="0">
              <a:solidFill>
                <a:srgbClr val="3366CC"/>
              </a:solidFill>
            </a:endParaRPr>
          </a:p>
        </p:txBody>
      </p:sp>
      <p:pic>
        <p:nvPicPr>
          <p:cNvPr id="36871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67075" y="3757613"/>
            <a:ext cx="368300" cy="673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6872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" y="4221163"/>
            <a:ext cx="368300" cy="8366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7891" name="日期占位符 4"/>
          <p:cNvSpPr txBox="1">
            <a:spLocks noGrp="1"/>
          </p:cNvSpPr>
          <p:nvPr>
            <p:ph type="dt" sz="half" idx="11"/>
          </p:nvPr>
        </p:nvSpPr>
        <p:spPr/>
        <p:txBody>
          <a:bodyPr anchor="b" anchorCtr="0"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7892" name="页脚占位符 5"/>
          <p:cNvSpPr txBox="1">
            <a:spLocks noGrp="1"/>
          </p:cNvSpPr>
          <p:nvPr>
            <p:ph type="ftr" sz="quarter" idx="12"/>
          </p:nvPr>
        </p:nvSpPr>
        <p:spPr/>
        <p:txBody>
          <a:bodyPr anchor="b" anchorCtr="0"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7893" name="Rectangle 2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793038" cy="8382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3、句型和句子</a:t>
            </a:r>
            <a:endParaRPr lang="zh-CN" altLang="en-US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7894" name="Rectangle 3"/>
          <p:cNvSpPr>
            <a:spLocks noGrp="1"/>
          </p:cNvSpPr>
          <p:nvPr>
            <p:ph idx="1"/>
          </p:nvPr>
        </p:nvSpPr>
        <p:spPr>
          <a:xfrm>
            <a:off x="381000" y="1524000"/>
            <a:ext cx="8153400" cy="4572000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spcAft>
                <a:spcPts val="600"/>
              </a:spcAft>
            </a:pPr>
            <a:r>
              <a:rPr lang="zh-CN" altLang="en-US" b="0" dirty="0">
                <a:solidFill>
                  <a:srgbClr val="3366CC"/>
                </a:solidFill>
              </a:rPr>
              <a:t>句型</a:t>
            </a:r>
            <a:endParaRPr lang="zh-CN" altLang="en-US" b="0" dirty="0">
              <a:solidFill>
                <a:srgbClr val="3366CC"/>
              </a:solidFill>
            </a:endParaRPr>
          </a:p>
          <a:p>
            <a:pPr lvl="1" algn="just" eaLnBrk="1" hangingPunct="1">
              <a:spcAft>
                <a:spcPts val="600"/>
              </a:spcAft>
              <a:buNone/>
            </a:pPr>
            <a:r>
              <a:rPr lang="zh-CN" altLang="en-US" b="1" dirty="0">
                <a:solidFill>
                  <a:srgbClr val="3366CC"/>
                </a:solidFill>
              </a:rPr>
              <a:t>	字符串</a:t>
            </a:r>
            <a:r>
              <a:rPr lang="en-US" altLang="zh-CN" b="1" i="1" dirty="0">
                <a:solidFill>
                  <a:srgbClr val="3366CC"/>
                </a:solidFill>
              </a:rPr>
              <a:t>α</a:t>
            </a:r>
            <a:r>
              <a:rPr lang="zh-CN" altLang="en-US" b="1" dirty="0">
                <a:solidFill>
                  <a:srgbClr val="3366CC"/>
                </a:solidFill>
              </a:rPr>
              <a:t>是文法</a:t>
            </a:r>
            <a:r>
              <a:rPr lang="en-US" altLang="zh-CN" b="1" dirty="0">
                <a:solidFill>
                  <a:srgbClr val="3366CC"/>
                </a:solidFill>
              </a:rPr>
              <a:t>G</a:t>
            </a:r>
            <a:r>
              <a:rPr lang="zh-CN" altLang="en-US" b="1" dirty="0">
                <a:solidFill>
                  <a:srgbClr val="3366CC"/>
                </a:solidFill>
              </a:rPr>
              <a:t>的句型，当且仅当</a:t>
            </a:r>
            <a:endParaRPr lang="zh-CN" altLang="en-US" b="1" dirty="0">
              <a:solidFill>
                <a:srgbClr val="3366CC"/>
              </a:solidFill>
            </a:endParaRPr>
          </a:p>
          <a:p>
            <a:pPr lvl="1" algn="just" eaLnBrk="1" hangingPunct="1">
              <a:spcAft>
                <a:spcPts val="600"/>
              </a:spcAft>
              <a:buNone/>
            </a:pPr>
            <a:r>
              <a:rPr lang="en-US" altLang="zh-CN" b="1" i="1" dirty="0">
                <a:solidFill>
                  <a:srgbClr val="3366CC"/>
                </a:solidFill>
              </a:rPr>
              <a:t>S</a:t>
            </a:r>
            <a:r>
              <a:rPr lang="en-US" altLang="zh-CN" b="1" dirty="0">
                <a:solidFill>
                  <a:srgbClr val="3366CC"/>
                </a:solidFill>
              </a:rPr>
              <a:t> </a:t>
            </a:r>
            <a:r>
              <a:rPr lang="en-US" altLang="zh-CN" b="1" dirty="0">
                <a:solidFill>
                  <a:srgbClr val="3366CC"/>
                </a:solidFill>
                <a:sym typeface="Symbol" panose="05050102010706020507" pitchFamily="18" charset="2"/>
              </a:rPr>
              <a:t></a:t>
            </a:r>
            <a:r>
              <a:rPr lang="en-US" altLang="zh-CN" b="1" dirty="0">
                <a:solidFill>
                  <a:srgbClr val="3366CC"/>
                </a:solidFill>
              </a:rPr>
              <a:t> </a:t>
            </a:r>
            <a:r>
              <a:rPr lang="en-US" altLang="zh-CN" b="1" i="1" dirty="0">
                <a:solidFill>
                  <a:srgbClr val="3366CC"/>
                </a:solidFill>
              </a:rPr>
              <a:t>α</a:t>
            </a:r>
            <a:r>
              <a:rPr lang="en-US" altLang="zh-CN" b="1" dirty="0">
                <a:solidFill>
                  <a:srgbClr val="3366CC"/>
                </a:solidFill>
              </a:rPr>
              <a:t>，</a:t>
            </a:r>
            <a:r>
              <a:rPr lang="zh-CN" altLang="en-US" b="1" dirty="0">
                <a:solidFill>
                  <a:srgbClr val="3366CC"/>
                </a:solidFill>
              </a:rPr>
              <a:t>且</a:t>
            </a:r>
            <a:r>
              <a:rPr lang="en-US" altLang="zh-CN" b="1" i="1" dirty="0">
                <a:solidFill>
                  <a:srgbClr val="3366CC"/>
                </a:solidFill>
              </a:rPr>
              <a:t>α</a:t>
            </a:r>
            <a:r>
              <a:rPr lang="en-US" altLang="zh-CN" b="1" dirty="0">
                <a:solidFill>
                  <a:srgbClr val="3366CC"/>
                </a:solidFill>
              </a:rPr>
              <a:t>∈（</a:t>
            </a:r>
            <a:r>
              <a:rPr lang="en-US" altLang="zh-CN" b="1" i="1" dirty="0">
                <a:solidFill>
                  <a:srgbClr val="3366CC"/>
                </a:solidFill>
              </a:rPr>
              <a:t>N</a:t>
            </a:r>
            <a:r>
              <a:rPr lang="en-US" altLang="zh-CN" b="1" dirty="0">
                <a:solidFill>
                  <a:srgbClr val="3366CC"/>
                </a:solidFill>
              </a:rPr>
              <a:t>∪</a:t>
            </a:r>
            <a:r>
              <a:rPr lang="en-US" altLang="zh-CN" b="1" i="1" dirty="0">
                <a:solidFill>
                  <a:srgbClr val="3366CC"/>
                </a:solidFill>
              </a:rPr>
              <a:t>T</a:t>
            </a:r>
            <a:r>
              <a:rPr lang="en-US" altLang="zh-CN" b="1" dirty="0">
                <a:solidFill>
                  <a:srgbClr val="3366CC"/>
                </a:solidFill>
              </a:rPr>
              <a:t>）</a:t>
            </a:r>
            <a:r>
              <a:rPr lang="en-US" altLang="zh-CN" b="1" baseline="30000" dirty="0">
                <a:solidFill>
                  <a:srgbClr val="3366CC"/>
                </a:solidFill>
              </a:rPr>
              <a:t>*</a:t>
            </a:r>
            <a:r>
              <a:rPr lang="en-US" altLang="zh-CN" b="1" dirty="0">
                <a:solidFill>
                  <a:srgbClr val="3366CC"/>
                </a:solidFill>
              </a:rPr>
              <a:t>。</a:t>
            </a:r>
            <a:endParaRPr lang="en-US" altLang="zh-CN" b="1" dirty="0">
              <a:solidFill>
                <a:srgbClr val="3366CC"/>
              </a:solidFill>
            </a:endParaRPr>
          </a:p>
          <a:p>
            <a:pPr algn="just" eaLnBrk="1" hangingPunct="1"/>
            <a:r>
              <a:rPr lang="en-US" altLang="zh-CN" b="0" dirty="0">
                <a:solidFill>
                  <a:srgbClr val="3366CC"/>
                </a:solidFill>
              </a:rPr>
              <a:t> </a:t>
            </a:r>
            <a:r>
              <a:rPr lang="zh-CN" altLang="en-US" b="0" dirty="0">
                <a:solidFill>
                  <a:srgbClr val="3366CC"/>
                </a:solidFill>
              </a:rPr>
              <a:t>句子</a:t>
            </a:r>
            <a:r>
              <a:rPr lang="en-US" altLang="zh-CN" i="1" dirty="0">
                <a:solidFill>
                  <a:srgbClr val="3366CC"/>
                </a:solidFill>
              </a:rPr>
              <a:t>ω</a:t>
            </a:r>
            <a:r>
              <a:rPr lang="zh-CN" altLang="en-US" dirty="0">
                <a:solidFill>
                  <a:srgbClr val="3366CC"/>
                </a:solidFill>
              </a:rPr>
              <a:t>是</a:t>
            </a:r>
            <a:r>
              <a:rPr lang="en-US" altLang="zh-CN" i="1" dirty="0">
                <a:solidFill>
                  <a:srgbClr val="3366CC"/>
                </a:solidFill>
              </a:rPr>
              <a:t>G</a:t>
            </a:r>
            <a:r>
              <a:rPr lang="zh-CN" altLang="en-US" dirty="0">
                <a:solidFill>
                  <a:srgbClr val="3366CC"/>
                </a:solidFill>
              </a:rPr>
              <a:t>的句子，当且仅当</a:t>
            </a:r>
            <a:r>
              <a:rPr lang="en-US" altLang="zh-CN" i="1" dirty="0">
                <a:solidFill>
                  <a:srgbClr val="3366CC"/>
                </a:solidFill>
              </a:rPr>
              <a:t>S</a:t>
            </a:r>
            <a:r>
              <a:rPr lang="en-US" altLang="zh-CN" dirty="0">
                <a:solidFill>
                  <a:srgbClr val="3366CC"/>
                </a:solidFill>
                <a:sym typeface="Symbol" panose="05050102010706020507" pitchFamily="18" charset="2"/>
              </a:rPr>
              <a:t></a:t>
            </a:r>
            <a:r>
              <a:rPr lang="en-US" altLang="zh-CN" i="1" dirty="0">
                <a:solidFill>
                  <a:srgbClr val="3366CC"/>
                </a:solidFill>
              </a:rPr>
              <a:t>ω</a:t>
            </a:r>
            <a:r>
              <a:rPr lang="en-US" altLang="zh-CN" dirty="0">
                <a:solidFill>
                  <a:srgbClr val="3366CC"/>
                </a:solidFill>
              </a:rPr>
              <a:t>,</a:t>
            </a:r>
            <a:r>
              <a:rPr lang="zh-CN" altLang="en-US" dirty="0">
                <a:solidFill>
                  <a:srgbClr val="3366CC"/>
                </a:solidFill>
              </a:rPr>
              <a:t>且</a:t>
            </a:r>
            <a:r>
              <a:rPr lang="en-US" altLang="zh-CN" i="1" dirty="0">
                <a:solidFill>
                  <a:srgbClr val="3366CC"/>
                </a:solidFill>
              </a:rPr>
              <a:t>ω</a:t>
            </a:r>
            <a:r>
              <a:rPr lang="en-US" altLang="zh-CN" dirty="0">
                <a:solidFill>
                  <a:srgbClr val="3366CC"/>
                </a:solidFill>
              </a:rPr>
              <a:t>∈</a:t>
            </a:r>
            <a:r>
              <a:rPr lang="en-US" altLang="zh-CN" i="1" dirty="0">
                <a:solidFill>
                  <a:srgbClr val="3366CC"/>
                </a:solidFill>
              </a:rPr>
              <a:t>T</a:t>
            </a:r>
            <a:r>
              <a:rPr lang="en-US" altLang="zh-CN" dirty="0">
                <a:solidFill>
                  <a:srgbClr val="3366CC"/>
                </a:solidFill>
              </a:rPr>
              <a:t>*。（</a:t>
            </a:r>
            <a:r>
              <a:rPr lang="en-US" altLang="zh-CN" i="1" dirty="0">
                <a:solidFill>
                  <a:srgbClr val="3366CC"/>
                </a:solidFill>
              </a:rPr>
              <a:t>ω</a:t>
            </a:r>
            <a:r>
              <a:rPr lang="zh-CN" altLang="en-US" dirty="0">
                <a:solidFill>
                  <a:srgbClr val="3366CC"/>
                </a:solidFill>
              </a:rPr>
              <a:t>是由终结符组成的字符串）</a:t>
            </a:r>
            <a:endParaRPr lang="zh-CN" altLang="en-US" dirty="0">
              <a:solidFill>
                <a:srgbClr val="3366CC"/>
              </a:solidFill>
            </a:endParaRPr>
          </a:p>
          <a:p>
            <a:pPr lvl="2" algn="just" eaLnBrk="1" hangingPunct="1">
              <a:buNone/>
            </a:pPr>
            <a:r>
              <a:rPr lang="zh-CN" altLang="en-US" b="1" dirty="0">
                <a:solidFill>
                  <a:srgbClr val="3366CC"/>
                </a:solidFill>
              </a:rPr>
              <a:t>例：</a:t>
            </a:r>
            <a:r>
              <a:rPr lang="en-US" altLang="zh-CN" b="1" i="1" dirty="0">
                <a:solidFill>
                  <a:srgbClr val="3366CC"/>
                </a:solidFill>
              </a:rPr>
              <a:t>I</a:t>
            </a:r>
            <a:r>
              <a:rPr lang="en-US" altLang="zh-CN" b="1" dirty="0">
                <a:solidFill>
                  <a:srgbClr val="3366CC"/>
                </a:solidFill>
              </a:rPr>
              <a:t> =&gt;</a:t>
            </a:r>
            <a:r>
              <a:rPr lang="en-US" altLang="zh-CN" b="1" i="1" dirty="0">
                <a:solidFill>
                  <a:srgbClr val="3366CC"/>
                </a:solidFill>
              </a:rPr>
              <a:t>L</a:t>
            </a:r>
            <a:r>
              <a:rPr lang="en-US" altLang="zh-CN" b="1" dirty="0">
                <a:solidFill>
                  <a:srgbClr val="3366CC"/>
                </a:solidFill>
              </a:rPr>
              <a:t> =&gt;</a:t>
            </a:r>
            <a:r>
              <a:rPr lang="en-US" altLang="zh-CN" b="1" i="1" dirty="0">
                <a:solidFill>
                  <a:srgbClr val="3366CC"/>
                </a:solidFill>
              </a:rPr>
              <a:t>a</a:t>
            </a:r>
            <a:endParaRPr lang="en-US" altLang="zh-CN" b="1" i="1" dirty="0">
              <a:solidFill>
                <a:srgbClr val="3366CC"/>
              </a:solidFill>
            </a:endParaRPr>
          </a:p>
          <a:p>
            <a:pPr lvl="2" algn="just" eaLnBrk="1" hangingPunct="1">
              <a:buNone/>
            </a:pPr>
            <a:r>
              <a:rPr lang="en-US" altLang="zh-CN" b="1" dirty="0">
                <a:solidFill>
                  <a:srgbClr val="3366CC"/>
                </a:solidFill>
              </a:rPr>
              <a:t>	     </a:t>
            </a:r>
            <a:r>
              <a:rPr lang="en-US" altLang="zh-CN" b="1" i="1" dirty="0">
                <a:solidFill>
                  <a:srgbClr val="3366CC"/>
                </a:solidFill>
              </a:rPr>
              <a:t>I</a:t>
            </a:r>
            <a:r>
              <a:rPr lang="en-US" altLang="zh-CN" b="1" dirty="0">
                <a:solidFill>
                  <a:srgbClr val="3366CC"/>
                </a:solidFill>
              </a:rPr>
              <a:t> =&gt;</a:t>
            </a:r>
            <a:r>
              <a:rPr lang="en-US" altLang="zh-CN" b="1" i="1" dirty="0">
                <a:solidFill>
                  <a:srgbClr val="3366CC"/>
                </a:solidFill>
              </a:rPr>
              <a:t>IL </a:t>
            </a:r>
            <a:r>
              <a:rPr lang="en-US" altLang="zh-CN" b="1" dirty="0">
                <a:solidFill>
                  <a:srgbClr val="3366CC"/>
                </a:solidFill>
              </a:rPr>
              <a:t>=&gt;</a:t>
            </a:r>
            <a:r>
              <a:rPr lang="en-US" altLang="zh-CN" b="1" i="1" dirty="0">
                <a:solidFill>
                  <a:srgbClr val="3366CC"/>
                </a:solidFill>
              </a:rPr>
              <a:t>LL</a:t>
            </a:r>
            <a:r>
              <a:rPr lang="en-US" altLang="zh-CN" b="1" dirty="0">
                <a:solidFill>
                  <a:srgbClr val="3366CC"/>
                </a:solidFill>
              </a:rPr>
              <a:t> =&gt;</a:t>
            </a:r>
            <a:r>
              <a:rPr lang="en-US" altLang="zh-CN" b="1" i="1" dirty="0">
                <a:solidFill>
                  <a:srgbClr val="3366CC"/>
                </a:solidFill>
              </a:rPr>
              <a:t>zL</a:t>
            </a:r>
            <a:r>
              <a:rPr lang="en-US" altLang="zh-CN" b="1" dirty="0">
                <a:solidFill>
                  <a:srgbClr val="3366CC"/>
                </a:solidFill>
              </a:rPr>
              <a:t> =&gt;</a:t>
            </a:r>
            <a:r>
              <a:rPr lang="en-US" altLang="zh-CN" b="1" i="1" dirty="0">
                <a:solidFill>
                  <a:srgbClr val="3366CC"/>
                </a:solidFill>
              </a:rPr>
              <a:t>zb</a:t>
            </a:r>
            <a:endParaRPr lang="en-US" altLang="zh-CN" b="1" i="1" dirty="0">
              <a:solidFill>
                <a:srgbClr val="3366CC"/>
              </a:solidFill>
            </a:endParaRPr>
          </a:p>
          <a:p>
            <a:pPr algn="just" eaLnBrk="1" hangingPunct="1"/>
            <a:r>
              <a:rPr lang="zh-CN" altLang="en-US" b="0" dirty="0">
                <a:solidFill>
                  <a:srgbClr val="3366CC"/>
                </a:solidFill>
              </a:rPr>
              <a:t>句型包含句子</a:t>
            </a:r>
            <a:endParaRPr lang="zh-CN" altLang="en-US" b="0" dirty="0">
              <a:solidFill>
                <a:srgbClr val="3366CC"/>
              </a:solidFill>
            </a:endParaRPr>
          </a:p>
        </p:txBody>
      </p:sp>
      <p:pic>
        <p:nvPicPr>
          <p:cNvPr id="37895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450" y="2708275"/>
            <a:ext cx="368300" cy="673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7896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7400" y="3284538"/>
            <a:ext cx="369888" cy="673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8915" name="日期占位符 4"/>
          <p:cNvSpPr txBox="1">
            <a:spLocks noGrp="1"/>
          </p:cNvSpPr>
          <p:nvPr>
            <p:ph type="dt" sz="half" idx="11"/>
          </p:nvPr>
        </p:nvSpPr>
        <p:spPr/>
        <p:txBody>
          <a:bodyPr anchor="b" anchorCtr="0"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8916" name="页脚占位符 5"/>
          <p:cNvSpPr txBox="1">
            <a:spLocks noGrp="1"/>
          </p:cNvSpPr>
          <p:nvPr>
            <p:ph type="ftr" sz="quarter" idx="12"/>
          </p:nvPr>
        </p:nvSpPr>
        <p:spPr/>
        <p:txBody>
          <a:bodyPr anchor="b" anchorCtr="0"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8917" name="Rectangle 2"/>
          <p:cNvSpPr>
            <a:spLocks noGrp="1"/>
          </p:cNvSpPr>
          <p:nvPr>
            <p:ph type="title"/>
          </p:nvPr>
        </p:nvSpPr>
        <p:spPr>
          <a:xfrm>
            <a:off x="990600" y="381000"/>
            <a:ext cx="7793038" cy="8382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4．文法产生的语言</a:t>
            </a:r>
            <a:endParaRPr lang="zh-CN" altLang="en-US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891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algn="just" eaLnBrk="1" hangingPunct="1">
              <a:buNone/>
            </a:pPr>
            <a:endParaRPr lang="zh-CN" altLang="en-US" dirty="0"/>
          </a:p>
          <a:p>
            <a:pPr lvl="1" algn="just" eaLnBrk="1" hangingPunct="1">
              <a:buNone/>
            </a:pPr>
            <a:r>
              <a:rPr lang="zh-CN" altLang="en-US" sz="3200" b="1" dirty="0">
                <a:solidFill>
                  <a:srgbClr val="3366CC"/>
                </a:solidFill>
              </a:rPr>
              <a:t>由文法</a:t>
            </a:r>
            <a:r>
              <a:rPr lang="en-US" altLang="zh-CN" sz="3200" b="1" dirty="0">
                <a:solidFill>
                  <a:srgbClr val="3366CC"/>
                </a:solidFill>
              </a:rPr>
              <a:t>G</a:t>
            </a:r>
            <a:r>
              <a:rPr lang="zh-CN" altLang="en-US" sz="3200" b="1" dirty="0">
                <a:solidFill>
                  <a:srgbClr val="3366CC"/>
                </a:solidFill>
              </a:rPr>
              <a:t>产生的语言记为</a:t>
            </a:r>
            <a:r>
              <a:rPr lang="en-US" altLang="zh-CN" sz="3200" b="1" i="1" dirty="0">
                <a:solidFill>
                  <a:srgbClr val="3366CC"/>
                </a:solidFill>
              </a:rPr>
              <a:t>L</a:t>
            </a:r>
            <a:r>
              <a:rPr lang="en-US" altLang="zh-CN" sz="3200" b="1" dirty="0">
                <a:solidFill>
                  <a:srgbClr val="3366CC"/>
                </a:solidFill>
              </a:rPr>
              <a:t>(G)。 </a:t>
            </a:r>
            <a:endParaRPr lang="en-US" altLang="zh-CN" sz="3200" b="1" dirty="0">
              <a:solidFill>
                <a:srgbClr val="3366CC"/>
              </a:solidFill>
            </a:endParaRPr>
          </a:p>
          <a:p>
            <a:pPr lvl="1" algn="just" eaLnBrk="1" hangingPunct="1">
              <a:buNone/>
            </a:pPr>
            <a:r>
              <a:rPr lang="en-US" altLang="zh-CN" sz="3200" b="1" dirty="0">
                <a:solidFill>
                  <a:srgbClr val="3366CC"/>
                </a:solidFill>
              </a:rPr>
              <a:t>		</a:t>
            </a:r>
            <a:r>
              <a:rPr lang="en-US" altLang="zh-CN" sz="3200" b="1" i="1" dirty="0">
                <a:solidFill>
                  <a:srgbClr val="3366CC"/>
                </a:solidFill>
              </a:rPr>
              <a:t>L</a:t>
            </a:r>
            <a:r>
              <a:rPr lang="en-US" altLang="zh-CN" sz="3200" b="1" dirty="0">
                <a:solidFill>
                  <a:srgbClr val="3366CC"/>
                </a:solidFill>
              </a:rPr>
              <a:t>(G) = </a:t>
            </a:r>
            <a:r>
              <a:rPr lang="zh-CN" altLang="en-US" sz="3200" b="1" dirty="0">
                <a:solidFill>
                  <a:srgbClr val="3366CC"/>
                </a:solidFill>
              </a:rPr>
              <a:t>{</a:t>
            </a:r>
            <a:r>
              <a:rPr lang="en-US" altLang="zh-CN" sz="3200" b="1" i="1" dirty="0">
                <a:solidFill>
                  <a:srgbClr val="3366CC"/>
                </a:solidFill>
              </a:rPr>
              <a:t>ω</a:t>
            </a:r>
            <a:r>
              <a:rPr lang="en-US" altLang="zh-CN" sz="3200" b="1" dirty="0">
                <a:solidFill>
                  <a:srgbClr val="3366CC"/>
                </a:solidFill>
              </a:rPr>
              <a:t>|</a:t>
            </a:r>
            <a:r>
              <a:rPr lang="en-US" altLang="zh-CN" sz="3200" b="1" i="1" dirty="0">
                <a:solidFill>
                  <a:srgbClr val="3366CC"/>
                </a:solidFill>
              </a:rPr>
              <a:t>ω</a:t>
            </a:r>
            <a:r>
              <a:rPr lang="en-US" altLang="zh-CN" sz="3200" b="1" dirty="0">
                <a:solidFill>
                  <a:srgbClr val="3366CC"/>
                </a:solidFill>
              </a:rPr>
              <a:t>∈</a:t>
            </a:r>
            <a:r>
              <a:rPr lang="en-US" altLang="zh-CN" sz="3200" b="1" i="1" dirty="0">
                <a:solidFill>
                  <a:srgbClr val="3366CC"/>
                </a:solidFill>
              </a:rPr>
              <a:t>T</a:t>
            </a:r>
            <a:r>
              <a:rPr lang="en-US" altLang="zh-CN" sz="3200" b="1" dirty="0">
                <a:solidFill>
                  <a:srgbClr val="3366CC"/>
                </a:solidFill>
              </a:rPr>
              <a:t>*</a:t>
            </a:r>
            <a:r>
              <a:rPr lang="zh-CN" altLang="en-US" sz="3200" b="1" dirty="0">
                <a:solidFill>
                  <a:srgbClr val="3366CC"/>
                </a:solidFill>
              </a:rPr>
              <a:t>且</a:t>
            </a:r>
            <a:r>
              <a:rPr lang="en-US" altLang="zh-CN" sz="3200" b="1" i="1" dirty="0">
                <a:solidFill>
                  <a:srgbClr val="3366CC"/>
                </a:solidFill>
              </a:rPr>
              <a:t>S</a:t>
            </a:r>
            <a:r>
              <a:rPr lang="en-US" altLang="zh-CN" sz="3200" b="1" dirty="0">
                <a:solidFill>
                  <a:srgbClr val="3366CC"/>
                </a:solidFill>
              </a:rPr>
              <a:t> </a:t>
            </a:r>
            <a:r>
              <a:rPr lang="en-US" altLang="zh-CN" sz="3200" b="1" dirty="0">
                <a:solidFill>
                  <a:srgbClr val="3366CC"/>
                </a:solidFill>
                <a:sym typeface="Symbol" panose="05050102010706020507" pitchFamily="18" charset="2"/>
              </a:rPr>
              <a:t></a:t>
            </a:r>
            <a:r>
              <a:rPr lang="en-US" altLang="zh-CN" sz="3200" b="1" dirty="0">
                <a:solidFill>
                  <a:srgbClr val="3366CC"/>
                </a:solidFill>
              </a:rPr>
              <a:t> </a:t>
            </a:r>
            <a:r>
              <a:rPr lang="en-US" altLang="zh-CN" sz="3200" b="1" i="1" dirty="0">
                <a:solidFill>
                  <a:srgbClr val="3366CC"/>
                </a:solidFill>
              </a:rPr>
              <a:t>ω</a:t>
            </a:r>
            <a:r>
              <a:rPr lang="en-US" altLang="zh-CN" sz="3200" b="1" dirty="0">
                <a:solidFill>
                  <a:srgbClr val="3366CC"/>
                </a:solidFill>
              </a:rPr>
              <a:t>} </a:t>
            </a:r>
            <a:endParaRPr lang="en-US" altLang="zh-CN" sz="3200" b="1" dirty="0">
              <a:solidFill>
                <a:srgbClr val="3366CC"/>
              </a:solidFill>
            </a:endParaRPr>
          </a:p>
          <a:p>
            <a:pPr lvl="1" algn="just" eaLnBrk="1" hangingPunct="1">
              <a:buNone/>
            </a:pPr>
            <a:r>
              <a:rPr lang="zh-CN" altLang="en-US" sz="3200" b="1" dirty="0">
                <a:solidFill>
                  <a:srgbClr val="3366CC"/>
                </a:solidFill>
              </a:rPr>
              <a:t>或：</a:t>
            </a:r>
            <a:endParaRPr lang="zh-CN" altLang="en-US" sz="3200" b="1" dirty="0">
              <a:solidFill>
                <a:srgbClr val="3366CC"/>
              </a:solidFill>
            </a:endParaRPr>
          </a:p>
          <a:p>
            <a:pPr lvl="1" algn="just" eaLnBrk="1" hangingPunct="1">
              <a:buNone/>
            </a:pPr>
            <a:r>
              <a:rPr lang="en-US" altLang="zh-CN" sz="3200" b="1" dirty="0">
                <a:solidFill>
                  <a:srgbClr val="3366CC"/>
                </a:solidFill>
              </a:rPr>
              <a:t>		      </a:t>
            </a:r>
            <a:r>
              <a:rPr lang="en-US" altLang="zh-CN" sz="3200" b="1" i="1" dirty="0">
                <a:solidFill>
                  <a:srgbClr val="3366CC"/>
                </a:solidFill>
              </a:rPr>
              <a:t>L</a:t>
            </a:r>
            <a:r>
              <a:rPr lang="en-US" altLang="zh-CN" sz="3200" b="1" dirty="0">
                <a:solidFill>
                  <a:srgbClr val="3366CC"/>
                </a:solidFill>
              </a:rPr>
              <a:t>(G)</a:t>
            </a:r>
            <a:r>
              <a:rPr lang="zh-CN" altLang="en-US" sz="3200" b="1" dirty="0">
                <a:solidFill>
                  <a:srgbClr val="3366CC"/>
                </a:solidFill>
              </a:rPr>
              <a:t>中的一个字符串，必是由终结符组成的，并且是从起始符</a:t>
            </a:r>
            <a:r>
              <a:rPr lang="en-US" altLang="zh-CN" sz="3200" b="1" i="1" dirty="0">
                <a:solidFill>
                  <a:srgbClr val="3366CC"/>
                </a:solidFill>
              </a:rPr>
              <a:t>S</a:t>
            </a:r>
            <a:r>
              <a:rPr lang="zh-CN" altLang="en-US" sz="3200" b="1" dirty="0">
                <a:solidFill>
                  <a:srgbClr val="3366CC"/>
                </a:solidFill>
              </a:rPr>
              <a:t>推导出来的。</a:t>
            </a:r>
            <a:endParaRPr lang="zh-CN" altLang="en-US" sz="3200" b="1" dirty="0">
              <a:solidFill>
                <a:srgbClr val="3366CC"/>
              </a:solidFill>
            </a:endParaRPr>
          </a:p>
        </p:txBody>
      </p:sp>
      <p:pic>
        <p:nvPicPr>
          <p:cNvPr id="38919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6825" y="2349500"/>
            <a:ext cx="368300" cy="863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zh-CN" altLang="en-US" sz="40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课堂练习</a:t>
            </a:r>
            <a:endParaRPr lang="zh-CN" altLang="en-US" sz="4000" dirty="0">
              <a:solidFill>
                <a:srgbClr val="80008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>
          <a:xfrm>
            <a:off x="609600" y="1176338"/>
            <a:ext cx="8534400" cy="5029200"/>
          </a:xfrm>
        </p:spPr>
        <p:txBody>
          <a:bodyPr vert="horz" wrap="square" lIns="91440" tIns="45720" rIns="91440" bIns="45720" anchor="t" anchorCtr="0"/>
          <a:p>
            <a:pPr lvl="1" algn="just" eaLnBrk="1" hangingPunct="1">
              <a:buNone/>
            </a:pPr>
            <a:r>
              <a:rPr lang="zh-CN" altLang="en-US" dirty="0">
                <a:solidFill>
                  <a:schemeClr val="tx2"/>
                </a:solidFill>
              </a:rPr>
              <a:t>找出由下列各组生成式产生的语言（起始符为</a:t>
            </a:r>
            <a:r>
              <a:rPr lang="en-US" altLang="zh-CN" dirty="0">
                <a:solidFill>
                  <a:schemeClr val="tx2"/>
                </a:solidFill>
              </a:rPr>
              <a:t>S</a:t>
            </a:r>
            <a:r>
              <a:rPr lang="zh-CN" altLang="en-US" dirty="0">
                <a:solidFill>
                  <a:schemeClr val="tx2"/>
                </a:solidFill>
              </a:rPr>
              <a:t>）</a:t>
            </a:r>
            <a:endParaRPr lang="zh-CN" altLang="en-US" dirty="0">
              <a:solidFill>
                <a:schemeClr val="tx2"/>
              </a:solidFill>
            </a:endParaRPr>
          </a:p>
          <a:p>
            <a:pPr lvl="1" algn="just" eaLnBrk="1" hangingPunct="1">
              <a:buNone/>
            </a:pPr>
            <a:r>
              <a:rPr lang="zh-CN" altLang="en-US" dirty="0">
                <a:solidFill>
                  <a:schemeClr val="tx2"/>
                </a:solidFill>
              </a:rPr>
              <a:t>（</a:t>
            </a:r>
            <a:r>
              <a:rPr lang="en-US" altLang="zh-CN" dirty="0">
                <a:solidFill>
                  <a:schemeClr val="tx2"/>
                </a:solidFill>
              </a:rPr>
              <a:t>1</a:t>
            </a:r>
            <a:r>
              <a:rPr lang="zh-CN" altLang="en-US" dirty="0">
                <a:solidFill>
                  <a:schemeClr val="tx2"/>
                </a:solidFill>
              </a:rPr>
              <a:t>）	</a:t>
            </a:r>
            <a:r>
              <a:rPr lang="en-US" altLang="zh-CN" dirty="0">
                <a:solidFill>
                  <a:schemeClr val="tx2"/>
                </a:solidFill>
              </a:rPr>
              <a:t>S→SaS</a:t>
            </a:r>
            <a:r>
              <a:rPr lang="zh-CN" altLang="en-US" dirty="0">
                <a:solidFill>
                  <a:schemeClr val="tx2"/>
                </a:solidFill>
              </a:rPr>
              <a:t>，</a:t>
            </a:r>
            <a:r>
              <a:rPr lang="en-US" altLang="zh-CN" dirty="0">
                <a:solidFill>
                  <a:schemeClr val="tx2"/>
                </a:solidFill>
              </a:rPr>
              <a:t>S→b</a:t>
            </a:r>
            <a:endParaRPr lang="en-US" altLang="zh-CN" dirty="0">
              <a:solidFill>
                <a:schemeClr val="tx2"/>
              </a:solidFill>
            </a:endParaRPr>
          </a:p>
          <a:p>
            <a:pPr lvl="1" algn="just" eaLnBrk="1" hangingPunct="1">
              <a:buNone/>
            </a:pPr>
            <a:r>
              <a:rPr lang="zh-CN" altLang="en-US" dirty="0">
                <a:solidFill>
                  <a:schemeClr val="tx2"/>
                </a:solidFill>
              </a:rPr>
              <a:t>（</a:t>
            </a:r>
            <a:r>
              <a:rPr lang="en-US" altLang="zh-CN" dirty="0">
                <a:solidFill>
                  <a:schemeClr val="tx2"/>
                </a:solidFill>
              </a:rPr>
              <a:t>2</a:t>
            </a:r>
            <a:r>
              <a:rPr lang="zh-CN" altLang="en-US" dirty="0">
                <a:solidFill>
                  <a:schemeClr val="tx2"/>
                </a:solidFill>
              </a:rPr>
              <a:t>）	</a:t>
            </a:r>
            <a:r>
              <a:rPr lang="en-US" altLang="zh-CN" dirty="0">
                <a:solidFill>
                  <a:schemeClr val="tx2"/>
                </a:solidFill>
              </a:rPr>
              <a:t>S→aSb</a:t>
            </a:r>
            <a:r>
              <a:rPr lang="zh-CN" altLang="en-US" dirty="0">
                <a:solidFill>
                  <a:schemeClr val="tx2"/>
                </a:solidFill>
              </a:rPr>
              <a:t>，</a:t>
            </a:r>
            <a:r>
              <a:rPr lang="en-US" altLang="zh-CN" dirty="0">
                <a:solidFill>
                  <a:schemeClr val="tx2"/>
                </a:solidFill>
              </a:rPr>
              <a:t>S→c</a:t>
            </a:r>
            <a:endParaRPr lang="en-US" altLang="zh-CN" dirty="0">
              <a:solidFill>
                <a:schemeClr val="tx2"/>
              </a:solidFill>
            </a:endParaRPr>
          </a:p>
          <a:p>
            <a:pPr lvl="1" algn="just" eaLnBrk="1" hangingPunct="1">
              <a:buNone/>
            </a:pPr>
            <a:r>
              <a:rPr lang="zh-CN" altLang="en-US" dirty="0">
                <a:solidFill>
                  <a:schemeClr val="tx2"/>
                </a:solidFill>
              </a:rPr>
              <a:t>（</a:t>
            </a:r>
            <a:r>
              <a:rPr lang="en-US" altLang="zh-CN" dirty="0">
                <a:solidFill>
                  <a:schemeClr val="tx2"/>
                </a:solidFill>
              </a:rPr>
              <a:t>3</a:t>
            </a:r>
            <a:r>
              <a:rPr lang="zh-CN" altLang="en-US" dirty="0">
                <a:solidFill>
                  <a:schemeClr val="tx2"/>
                </a:solidFill>
              </a:rPr>
              <a:t>）	</a:t>
            </a:r>
            <a:r>
              <a:rPr lang="en-US" altLang="zh-CN" dirty="0">
                <a:solidFill>
                  <a:schemeClr val="tx2"/>
                </a:solidFill>
              </a:rPr>
              <a:t>S→a</a:t>
            </a:r>
            <a:r>
              <a:rPr lang="zh-CN" altLang="en-US" dirty="0">
                <a:solidFill>
                  <a:schemeClr val="tx2"/>
                </a:solidFill>
              </a:rPr>
              <a:t>，</a:t>
            </a:r>
            <a:r>
              <a:rPr lang="en-US" altLang="zh-CN" dirty="0">
                <a:solidFill>
                  <a:schemeClr val="tx2"/>
                </a:solidFill>
              </a:rPr>
              <a:t>S→aE</a:t>
            </a:r>
            <a:r>
              <a:rPr lang="zh-CN" altLang="en-US" dirty="0">
                <a:solidFill>
                  <a:schemeClr val="tx2"/>
                </a:solidFill>
              </a:rPr>
              <a:t>，</a:t>
            </a:r>
            <a:r>
              <a:rPr lang="en-US" altLang="zh-CN" dirty="0">
                <a:solidFill>
                  <a:schemeClr val="tx2"/>
                </a:solidFill>
              </a:rPr>
              <a:t>E→aS</a:t>
            </a:r>
            <a:endParaRPr lang="en-US" altLang="zh-CN" dirty="0">
              <a:solidFill>
                <a:schemeClr val="tx2"/>
              </a:solidFill>
            </a:endParaRPr>
          </a:p>
          <a:p>
            <a:pPr lvl="1" algn="just" eaLnBrk="1" hangingPunct="1">
              <a:buNone/>
            </a:pPr>
            <a:endParaRPr lang="en-US" altLang="zh-CN" dirty="0">
              <a:solidFill>
                <a:schemeClr val="tx2"/>
              </a:solidFill>
            </a:endParaRPr>
          </a:p>
          <a:p>
            <a:pPr lvl="1" algn="just" eaLnBrk="1" hangingPunct="1">
              <a:buNone/>
            </a:pPr>
            <a:endParaRPr lang="en-US" altLang="zh-CN" dirty="0">
              <a:solidFill>
                <a:schemeClr val="tx2"/>
              </a:solidFill>
            </a:endParaRPr>
          </a:p>
          <a:p>
            <a:pPr lvl="1" algn="just" eaLnBrk="1" hangingPunct="1">
              <a:buNone/>
            </a:pPr>
            <a:endParaRPr lang="en-US" altLang="zh-CN" dirty="0">
              <a:solidFill>
                <a:schemeClr val="tx2"/>
              </a:solidFill>
            </a:endParaRPr>
          </a:p>
          <a:p>
            <a:pPr lvl="1" algn="just" eaLnBrk="1" hangingPunct="1">
              <a:buNone/>
            </a:pPr>
            <a:endParaRPr lang="en-US" altLang="zh-CN" dirty="0">
              <a:solidFill>
                <a:schemeClr val="tx2"/>
              </a:solidFill>
            </a:endParaRPr>
          </a:p>
          <a:p>
            <a:pPr lvl="1" algn="just" eaLnBrk="1" hangingPunct="1">
              <a:buNone/>
            </a:pPr>
            <a:endParaRPr lang="en-US" altLang="zh-CN" dirty="0">
              <a:solidFill>
                <a:schemeClr val="tx2"/>
              </a:solidFill>
            </a:endParaRPr>
          </a:p>
          <a:p>
            <a:pPr lvl="1" algn="just" eaLnBrk="1" hangingPunct="1">
              <a:buNone/>
            </a:pP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9940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9941" name="日期占位符 4"/>
          <p:cNvSpPr txBox="1">
            <a:spLocks noGrp="1"/>
          </p:cNvSpPr>
          <p:nvPr>
            <p:ph type="dt" sz="half" idx="11"/>
          </p:nvPr>
        </p:nvSpPr>
        <p:spPr/>
        <p:txBody>
          <a:bodyPr anchor="b" anchorCtr="0"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en-US" altLang="en-US" sz="1200" i="1" dirty="0"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9942" name="页脚占位符 5"/>
          <p:cNvSpPr txBox="1">
            <a:spLocks noGrp="1"/>
          </p:cNvSpPr>
          <p:nvPr>
            <p:ph type="ftr" sz="quarter" idx="12"/>
          </p:nvPr>
        </p:nvSpPr>
        <p:spPr/>
        <p:txBody>
          <a:bodyPr anchor="b" anchorCtr="0"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 dirty="0">
                <a:latin typeface="Arial Narrow" panose="020B0606020202030204" pitchFamily="34" charset="0"/>
              </a:rPr>
              <a:t>School of Computer Science, BUPT</a:t>
            </a:r>
            <a:endParaRPr lang="en-US" altLang="en-US" sz="1200" i="1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9943" name="Rectangle 9"/>
          <p:cNvSpPr/>
          <p:nvPr/>
        </p:nvSpPr>
        <p:spPr>
          <a:xfrm>
            <a:off x="338138" y="17986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 dirty="0">
              <a:solidFill>
                <a:srgbClr val="009999"/>
              </a:solidFill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3725" y="3335338"/>
            <a:ext cx="8291513" cy="34464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 dirty="0">
                <a:solidFill>
                  <a:schemeClr val="tx2"/>
                </a:solidFill>
              </a:rPr>
              <a:t>（</a:t>
            </a:r>
            <a:r>
              <a:rPr lang="en-US" altLang="zh-CN" sz="2400" b="0" dirty="0">
                <a:solidFill>
                  <a:schemeClr val="tx2"/>
                </a:solidFill>
              </a:rPr>
              <a:t>1</a:t>
            </a:r>
            <a:r>
              <a:rPr lang="zh-CN" altLang="en-US" sz="2400" b="0" dirty="0">
                <a:solidFill>
                  <a:schemeClr val="tx2"/>
                </a:solidFill>
              </a:rPr>
              <a:t>）分析</a:t>
            </a:r>
            <a:endParaRPr lang="en-US" altLang="zh-CN" sz="2400" b="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chemeClr val="tx2"/>
                </a:solidFill>
              </a:rPr>
              <a:t>       </a:t>
            </a:r>
            <a:r>
              <a:rPr lang="zh-CN" altLang="en-US" sz="2400" b="0" dirty="0">
                <a:solidFill>
                  <a:schemeClr val="tx2"/>
                </a:solidFill>
              </a:rPr>
              <a:t>由</a:t>
            </a:r>
            <a:r>
              <a:rPr lang="zh-CN" altLang="zh-CN" sz="2400" b="0" dirty="0">
                <a:solidFill>
                  <a:schemeClr val="tx2"/>
                </a:solidFill>
              </a:rPr>
              <a:t>文法</a:t>
            </a:r>
            <a:r>
              <a:rPr lang="zh-CN" altLang="en-US" sz="2400" b="0" dirty="0">
                <a:solidFill>
                  <a:schemeClr val="tx2"/>
                </a:solidFill>
              </a:rPr>
              <a:t>推导出</a:t>
            </a:r>
            <a:r>
              <a:rPr lang="zh-CN" altLang="zh-CN" sz="2400" b="0" dirty="0">
                <a:solidFill>
                  <a:schemeClr val="tx2"/>
                </a:solidFill>
              </a:rPr>
              <a:t>的</a:t>
            </a:r>
            <a:r>
              <a:rPr lang="zh-CN" altLang="en-US" sz="2400" b="0" dirty="0">
                <a:solidFill>
                  <a:schemeClr val="tx2"/>
                </a:solidFill>
              </a:rPr>
              <a:t>句子</a:t>
            </a:r>
            <a:r>
              <a:rPr lang="zh-CN" altLang="zh-CN" sz="2400" b="0" dirty="0">
                <a:solidFill>
                  <a:schemeClr val="tx2"/>
                </a:solidFill>
              </a:rPr>
              <a:t>有</a:t>
            </a:r>
            <a:r>
              <a:rPr lang="en-US" altLang="zh-CN" sz="2400" b="0" dirty="0">
                <a:solidFill>
                  <a:schemeClr val="tx2"/>
                </a:solidFill>
              </a:rPr>
              <a:t>S</a:t>
            </a:r>
            <a:r>
              <a:rPr lang="en-US" altLang="zh-CN" sz="2400" b="0" dirty="0">
                <a:solidFill>
                  <a:schemeClr val="tx2"/>
                </a:solidFill>
                <a:sym typeface="Symbol" panose="05050102010706020507" pitchFamily="18" charset="2"/>
              </a:rPr>
              <a:t></a:t>
            </a:r>
            <a:r>
              <a:rPr lang="en-US" altLang="zh-CN" sz="2400" b="0" dirty="0">
                <a:solidFill>
                  <a:schemeClr val="tx2"/>
                </a:solidFill>
              </a:rPr>
              <a:t>b</a:t>
            </a:r>
            <a:r>
              <a:rPr lang="zh-CN" altLang="zh-CN" sz="2400" b="0" dirty="0">
                <a:solidFill>
                  <a:schemeClr val="tx2"/>
                </a:solidFill>
              </a:rPr>
              <a:t>，</a:t>
            </a:r>
            <a:r>
              <a:rPr lang="en-US" altLang="zh-CN" sz="2400" b="0" dirty="0">
                <a:solidFill>
                  <a:schemeClr val="tx2"/>
                </a:solidFill>
              </a:rPr>
              <a:t>S</a:t>
            </a:r>
            <a:r>
              <a:rPr lang="en-US" altLang="zh-CN" sz="2400" b="0" dirty="0">
                <a:solidFill>
                  <a:schemeClr val="tx2"/>
                </a:solidFill>
                <a:sym typeface="Symbol" panose="05050102010706020507" pitchFamily="18" charset="2"/>
              </a:rPr>
              <a:t></a:t>
            </a:r>
            <a:r>
              <a:rPr lang="en-US" altLang="zh-CN" sz="2400" b="0" dirty="0">
                <a:solidFill>
                  <a:schemeClr val="tx2"/>
                </a:solidFill>
              </a:rPr>
              <a:t>SaS</a:t>
            </a:r>
            <a:r>
              <a:rPr lang="en-US" altLang="zh-CN" sz="2400" b="0" dirty="0">
                <a:solidFill>
                  <a:schemeClr val="tx2"/>
                </a:solidFill>
                <a:sym typeface="Symbol" panose="05050102010706020507" pitchFamily="18" charset="2"/>
              </a:rPr>
              <a:t></a:t>
            </a:r>
            <a:r>
              <a:rPr lang="en-US" altLang="zh-CN" sz="2400" b="0" dirty="0">
                <a:solidFill>
                  <a:schemeClr val="tx2"/>
                </a:solidFill>
              </a:rPr>
              <a:t>bab</a:t>
            </a:r>
            <a:r>
              <a:rPr lang="zh-CN" altLang="zh-CN" sz="2400" b="0" dirty="0">
                <a:solidFill>
                  <a:schemeClr val="tx2"/>
                </a:solidFill>
              </a:rPr>
              <a:t>，</a:t>
            </a:r>
            <a:endParaRPr lang="en-US" altLang="zh-CN" sz="2400" b="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chemeClr val="tx2"/>
                </a:solidFill>
              </a:rPr>
              <a:t>                                               S</a:t>
            </a:r>
            <a:r>
              <a:rPr lang="en-US" altLang="zh-CN" sz="2400" b="0" dirty="0">
                <a:solidFill>
                  <a:schemeClr val="tx2"/>
                </a:solidFill>
                <a:sym typeface="Symbol" panose="05050102010706020507" pitchFamily="18" charset="2"/>
              </a:rPr>
              <a:t></a:t>
            </a:r>
            <a:r>
              <a:rPr lang="en-US" altLang="zh-CN" sz="2400" b="0" dirty="0">
                <a:solidFill>
                  <a:schemeClr val="tx2"/>
                </a:solidFill>
              </a:rPr>
              <a:t>SaS</a:t>
            </a:r>
            <a:r>
              <a:rPr lang="en-US" altLang="zh-CN" sz="2400" b="0" dirty="0">
                <a:solidFill>
                  <a:schemeClr val="tx2"/>
                </a:solidFill>
                <a:sym typeface="Symbol" panose="05050102010706020507" pitchFamily="18" charset="2"/>
              </a:rPr>
              <a:t></a:t>
            </a:r>
            <a:r>
              <a:rPr lang="en-US" altLang="zh-CN" sz="2400" b="0" dirty="0">
                <a:solidFill>
                  <a:schemeClr val="tx2"/>
                </a:solidFill>
              </a:rPr>
              <a:t> SaSaS</a:t>
            </a:r>
            <a:r>
              <a:rPr lang="en-US" altLang="zh-CN" sz="2400" b="0" dirty="0">
                <a:solidFill>
                  <a:schemeClr val="tx2"/>
                </a:solidFill>
                <a:sym typeface="Symbol" panose="05050102010706020507" pitchFamily="18" charset="2"/>
              </a:rPr>
              <a:t></a:t>
            </a:r>
            <a:r>
              <a:rPr lang="en-US" altLang="zh-CN" sz="2400" b="0" dirty="0">
                <a:solidFill>
                  <a:schemeClr val="tx2"/>
                </a:solidFill>
              </a:rPr>
              <a:t> babab</a:t>
            </a:r>
            <a:r>
              <a:rPr lang="zh-CN" altLang="zh-CN" sz="2400" b="0" dirty="0">
                <a:solidFill>
                  <a:schemeClr val="tx2"/>
                </a:solidFill>
              </a:rPr>
              <a:t>，</a:t>
            </a:r>
            <a:endParaRPr lang="en-US" altLang="zh-CN" sz="2400" b="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chemeClr val="tx2"/>
                </a:solidFill>
              </a:rPr>
              <a:t>       </a:t>
            </a:r>
            <a:r>
              <a:rPr lang="zh-CN" altLang="zh-CN" sz="2400" b="0" dirty="0">
                <a:solidFill>
                  <a:schemeClr val="tx2"/>
                </a:solidFill>
              </a:rPr>
              <a:t>以此类推，</a:t>
            </a:r>
            <a:r>
              <a:rPr lang="en-US" altLang="zh-CN" sz="2400" b="0" dirty="0">
                <a:solidFill>
                  <a:schemeClr val="tx2"/>
                </a:solidFill>
              </a:rPr>
              <a:t>S</a:t>
            </a:r>
            <a:r>
              <a:rPr lang="en-US" altLang="zh-CN" sz="2400" b="0" dirty="0">
                <a:solidFill>
                  <a:schemeClr val="tx2"/>
                </a:solidFill>
                <a:sym typeface="Symbol" panose="05050102010706020507" pitchFamily="18" charset="2"/>
              </a:rPr>
              <a:t></a:t>
            </a:r>
            <a:r>
              <a:rPr lang="en-US" altLang="zh-CN" sz="2400" b="0" dirty="0">
                <a:solidFill>
                  <a:schemeClr val="tx2"/>
                </a:solidFill>
              </a:rPr>
              <a:t>SaS</a:t>
            </a:r>
            <a:r>
              <a:rPr lang="en-US" altLang="zh-CN" sz="2400" b="0" dirty="0">
                <a:solidFill>
                  <a:schemeClr val="tx2"/>
                </a:solidFill>
                <a:sym typeface="Symbol" panose="05050102010706020507" pitchFamily="18" charset="2"/>
              </a:rPr>
              <a:t></a:t>
            </a:r>
            <a:r>
              <a:rPr lang="en-US" altLang="zh-CN" sz="2400" b="0" dirty="0">
                <a:solidFill>
                  <a:schemeClr val="tx2"/>
                </a:solidFill>
              </a:rPr>
              <a:t> SaSaS</a:t>
            </a:r>
            <a:r>
              <a:rPr lang="en-US" altLang="zh-CN" sz="2400" b="0" dirty="0">
                <a:solidFill>
                  <a:schemeClr val="tx2"/>
                </a:solidFill>
                <a:sym typeface="Symbol" panose="05050102010706020507" pitchFamily="18" charset="2"/>
              </a:rPr>
              <a:t></a:t>
            </a:r>
            <a:r>
              <a:rPr lang="en-US" altLang="zh-CN" sz="2400" b="0" dirty="0">
                <a:solidFill>
                  <a:schemeClr val="tx2"/>
                </a:solidFill>
              </a:rPr>
              <a:t> S(aS)</a:t>
            </a:r>
            <a:r>
              <a:rPr lang="en-US" altLang="zh-CN" sz="2400" b="0" baseline="30000" dirty="0">
                <a:solidFill>
                  <a:schemeClr val="tx2"/>
                </a:solidFill>
              </a:rPr>
              <a:t>n</a:t>
            </a:r>
            <a:r>
              <a:rPr lang="en-US" altLang="zh-CN" sz="2400" b="0" dirty="0">
                <a:solidFill>
                  <a:schemeClr val="tx2"/>
                </a:solidFill>
              </a:rPr>
              <a:t> </a:t>
            </a:r>
            <a:endParaRPr lang="en-US" altLang="zh-CN" sz="2400" b="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chemeClr val="tx2"/>
                </a:solidFill>
              </a:rPr>
              <a:t>                   </a:t>
            </a:r>
            <a:r>
              <a:rPr lang="zh-CN" altLang="zh-CN" sz="2400" b="0" dirty="0">
                <a:solidFill>
                  <a:schemeClr val="tx2"/>
                </a:solidFill>
              </a:rPr>
              <a:t>或 </a:t>
            </a:r>
            <a:r>
              <a:rPr lang="en-US" altLang="zh-CN" sz="2400" b="0" dirty="0">
                <a:solidFill>
                  <a:schemeClr val="tx2"/>
                </a:solidFill>
              </a:rPr>
              <a:t>   S</a:t>
            </a:r>
            <a:r>
              <a:rPr lang="en-US" altLang="zh-CN" sz="2400" b="0" dirty="0">
                <a:solidFill>
                  <a:schemeClr val="tx2"/>
                </a:solidFill>
                <a:sym typeface="Symbol" panose="05050102010706020507" pitchFamily="18" charset="2"/>
              </a:rPr>
              <a:t></a:t>
            </a:r>
            <a:r>
              <a:rPr lang="en-US" altLang="zh-CN" sz="2400" b="0" dirty="0">
                <a:solidFill>
                  <a:schemeClr val="tx2"/>
                </a:solidFill>
              </a:rPr>
              <a:t>SaS</a:t>
            </a:r>
            <a:r>
              <a:rPr lang="en-US" altLang="zh-CN" sz="2400" b="0" dirty="0">
                <a:solidFill>
                  <a:schemeClr val="tx2"/>
                </a:solidFill>
                <a:sym typeface="Symbol" panose="05050102010706020507" pitchFamily="18" charset="2"/>
              </a:rPr>
              <a:t></a:t>
            </a:r>
            <a:r>
              <a:rPr lang="en-US" altLang="zh-CN" sz="2400" b="0" dirty="0">
                <a:solidFill>
                  <a:schemeClr val="tx2"/>
                </a:solidFill>
              </a:rPr>
              <a:t> SaSaS</a:t>
            </a:r>
            <a:r>
              <a:rPr lang="en-US" altLang="zh-CN" sz="2400" b="0" dirty="0">
                <a:solidFill>
                  <a:schemeClr val="tx2"/>
                </a:solidFill>
                <a:sym typeface="Symbol" panose="05050102010706020507" pitchFamily="18" charset="2"/>
              </a:rPr>
              <a:t></a:t>
            </a:r>
            <a:r>
              <a:rPr lang="en-US" altLang="zh-CN" sz="2400" b="0" dirty="0">
                <a:solidFill>
                  <a:schemeClr val="tx2"/>
                </a:solidFill>
              </a:rPr>
              <a:t> (Sa)</a:t>
            </a:r>
            <a:r>
              <a:rPr lang="en-US" altLang="zh-CN" sz="2400" b="0" baseline="30000" dirty="0">
                <a:solidFill>
                  <a:schemeClr val="tx2"/>
                </a:solidFill>
              </a:rPr>
              <a:t>n</a:t>
            </a:r>
            <a:r>
              <a:rPr lang="en-US" altLang="zh-CN" sz="2400" b="0" dirty="0">
                <a:solidFill>
                  <a:schemeClr val="tx2"/>
                </a:solidFill>
              </a:rPr>
              <a:t>S</a:t>
            </a:r>
            <a:r>
              <a:rPr lang="zh-CN" altLang="zh-CN" sz="2400" b="0" dirty="0">
                <a:solidFill>
                  <a:schemeClr val="tx2"/>
                </a:solidFill>
              </a:rPr>
              <a:t>，</a:t>
            </a:r>
            <a:r>
              <a:rPr lang="en-US" altLang="zh-CN" sz="2400" b="0" dirty="0">
                <a:solidFill>
                  <a:schemeClr val="tx2"/>
                </a:solidFill>
              </a:rPr>
              <a:t> </a:t>
            </a:r>
            <a:endParaRPr lang="en-US" altLang="zh-CN" sz="2400" b="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chemeClr val="tx2"/>
                </a:solidFill>
              </a:rPr>
              <a:t>       </a:t>
            </a:r>
            <a:r>
              <a:rPr lang="zh-CN" altLang="zh-CN" sz="2400" b="0" dirty="0">
                <a:solidFill>
                  <a:schemeClr val="tx2"/>
                </a:solidFill>
              </a:rPr>
              <a:t>最终会使用生成式</a:t>
            </a:r>
            <a:r>
              <a:rPr lang="en-US" altLang="zh-CN" sz="2400" b="0" dirty="0">
                <a:solidFill>
                  <a:schemeClr val="tx2"/>
                </a:solidFill>
              </a:rPr>
              <a:t>S→b</a:t>
            </a:r>
            <a:r>
              <a:rPr lang="zh-CN" altLang="zh-CN" sz="2400" b="0" dirty="0">
                <a:solidFill>
                  <a:schemeClr val="tx2"/>
                </a:solidFill>
              </a:rPr>
              <a:t>，将</a:t>
            </a:r>
            <a:r>
              <a:rPr lang="en-US" altLang="zh-CN" sz="2400" b="0" dirty="0">
                <a:solidFill>
                  <a:schemeClr val="tx2"/>
                </a:solidFill>
              </a:rPr>
              <a:t>S</a:t>
            </a:r>
            <a:r>
              <a:rPr lang="zh-CN" altLang="zh-CN" sz="2400" b="0" dirty="0">
                <a:solidFill>
                  <a:schemeClr val="tx2"/>
                </a:solidFill>
              </a:rPr>
              <a:t>替换为终结符</a:t>
            </a:r>
            <a:r>
              <a:rPr lang="en-US" altLang="zh-CN" sz="2400" b="0" dirty="0">
                <a:solidFill>
                  <a:schemeClr val="tx2"/>
                </a:solidFill>
              </a:rPr>
              <a:t>b</a:t>
            </a:r>
            <a:r>
              <a:rPr lang="zh-CN" altLang="zh-CN" sz="2400" b="0" dirty="0">
                <a:solidFill>
                  <a:schemeClr val="tx2"/>
                </a:solidFill>
              </a:rPr>
              <a:t>。</a:t>
            </a:r>
            <a:endParaRPr lang="zh-CN" altLang="zh-CN" sz="2400" b="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 dirty="0">
                <a:solidFill>
                  <a:schemeClr val="tx2"/>
                </a:solidFill>
              </a:rPr>
              <a:t> </a:t>
            </a:r>
            <a:endParaRPr lang="en-US" altLang="zh-CN" b="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 dirty="0">
                <a:solidFill>
                  <a:schemeClr val="tx2"/>
                </a:solidFill>
              </a:rPr>
              <a:t>答案：</a:t>
            </a:r>
            <a:r>
              <a:rPr lang="en-US" altLang="zh-CN" b="0" dirty="0">
                <a:solidFill>
                  <a:schemeClr val="tx2"/>
                </a:solidFill>
              </a:rPr>
              <a:t>L={b(ab)</a:t>
            </a:r>
            <a:r>
              <a:rPr lang="en-US" altLang="zh-CN" b="0" baseline="30000" dirty="0">
                <a:solidFill>
                  <a:schemeClr val="tx2"/>
                </a:solidFill>
              </a:rPr>
              <a:t>n</a:t>
            </a:r>
            <a:r>
              <a:rPr lang="en-US" altLang="zh-CN" b="0" dirty="0">
                <a:solidFill>
                  <a:schemeClr val="tx2"/>
                </a:solidFill>
              </a:rPr>
              <a:t>|n≥0} </a:t>
            </a:r>
            <a:r>
              <a:rPr lang="zh-CN" altLang="zh-CN" b="0" dirty="0">
                <a:solidFill>
                  <a:schemeClr val="tx2"/>
                </a:solidFill>
              </a:rPr>
              <a:t>或者</a:t>
            </a:r>
            <a:r>
              <a:rPr lang="en-US" altLang="zh-CN" b="0" dirty="0">
                <a:solidFill>
                  <a:schemeClr val="tx2"/>
                </a:solidFill>
              </a:rPr>
              <a:t>L={(ba)</a:t>
            </a:r>
            <a:r>
              <a:rPr lang="en-US" altLang="zh-CN" b="0" baseline="30000" dirty="0">
                <a:solidFill>
                  <a:schemeClr val="tx2"/>
                </a:solidFill>
              </a:rPr>
              <a:t>n</a:t>
            </a:r>
            <a:r>
              <a:rPr lang="en-US" altLang="zh-CN" b="0" dirty="0">
                <a:solidFill>
                  <a:schemeClr val="tx2"/>
                </a:solidFill>
              </a:rPr>
              <a:t>b |n≥0}</a:t>
            </a:r>
            <a:r>
              <a:rPr lang="zh-CN" altLang="zh-CN" b="0" dirty="0">
                <a:solidFill>
                  <a:schemeClr val="tx2"/>
                </a:solidFill>
              </a:rPr>
              <a:t>。</a:t>
            </a:r>
            <a:endParaRPr lang="zh-CN" altLang="zh-CN" b="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 dirty="0">
              <a:solidFill>
                <a:srgbClr val="00999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zh-CN" altLang="en-US" sz="40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课堂练习</a:t>
            </a:r>
            <a:endParaRPr lang="zh-CN" altLang="en-US" sz="4000" dirty="0">
              <a:solidFill>
                <a:srgbClr val="80008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>
          <a:xfrm>
            <a:off x="609600" y="1176338"/>
            <a:ext cx="8534400" cy="5029200"/>
          </a:xfrm>
        </p:spPr>
        <p:txBody>
          <a:bodyPr vert="horz" wrap="square" lIns="91440" tIns="45720" rIns="91440" bIns="45720" anchor="t" anchorCtr="0"/>
          <a:p>
            <a:pPr lvl="1" algn="just" eaLnBrk="1" hangingPunct="1">
              <a:buNone/>
            </a:pPr>
            <a:r>
              <a:rPr lang="zh-CN" altLang="en-US" dirty="0">
                <a:solidFill>
                  <a:schemeClr val="tx2"/>
                </a:solidFill>
              </a:rPr>
              <a:t>找出由下列各组生成式产生的语言（起始符为</a:t>
            </a:r>
            <a:r>
              <a:rPr lang="en-US" altLang="zh-CN" dirty="0">
                <a:solidFill>
                  <a:schemeClr val="tx2"/>
                </a:solidFill>
              </a:rPr>
              <a:t>S</a:t>
            </a:r>
            <a:r>
              <a:rPr lang="zh-CN" altLang="en-US" dirty="0">
                <a:solidFill>
                  <a:schemeClr val="tx2"/>
                </a:solidFill>
              </a:rPr>
              <a:t>）</a:t>
            </a:r>
            <a:endParaRPr lang="zh-CN" altLang="en-US" dirty="0">
              <a:solidFill>
                <a:schemeClr val="tx2"/>
              </a:solidFill>
            </a:endParaRPr>
          </a:p>
          <a:p>
            <a:pPr lvl="1" algn="just" eaLnBrk="1" hangingPunct="1">
              <a:buNone/>
            </a:pPr>
            <a:r>
              <a:rPr lang="zh-CN" altLang="en-US" dirty="0">
                <a:solidFill>
                  <a:schemeClr val="tx2"/>
                </a:solidFill>
              </a:rPr>
              <a:t>（</a:t>
            </a:r>
            <a:r>
              <a:rPr lang="en-US" altLang="zh-CN" dirty="0">
                <a:solidFill>
                  <a:schemeClr val="tx2"/>
                </a:solidFill>
              </a:rPr>
              <a:t>2</a:t>
            </a:r>
            <a:r>
              <a:rPr lang="zh-CN" altLang="en-US" dirty="0">
                <a:solidFill>
                  <a:schemeClr val="tx2"/>
                </a:solidFill>
              </a:rPr>
              <a:t>）	</a:t>
            </a:r>
            <a:r>
              <a:rPr lang="en-US" altLang="zh-CN" dirty="0">
                <a:solidFill>
                  <a:schemeClr val="tx2"/>
                </a:solidFill>
              </a:rPr>
              <a:t>S→aSb</a:t>
            </a:r>
            <a:r>
              <a:rPr lang="zh-CN" altLang="en-US" dirty="0">
                <a:solidFill>
                  <a:schemeClr val="tx2"/>
                </a:solidFill>
              </a:rPr>
              <a:t>，</a:t>
            </a:r>
            <a:r>
              <a:rPr lang="en-US" altLang="zh-CN" dirty="0">
                <a:solidFill>
                  <a:schemeClr val="tx2"/>
                </a:solidFill>
              </a:rPr>
              <a:t>S→c</a:t>
            </a:r>
            <a:endParaRPr lang="en-US" altLang="zh-CN" dirty="0">
              <a:solidFill>
                <a:schemeClr val="tx2"/>
              </a:solidFill>
            </a:endParaRPr>
          </a:p>
          <a:p>
            <a:pPr lvl="1" algn="just" eaLnBrk="1" hangingPunct="1">
              <a:buNone/>
            </a:pPr>
            <a:endParaRPr lang="en-US" altLang="zh-CN" dirty="0">
              <a:solidFill>
                <a:schemeClr val="tx2"/>
              </a:solidFill>
            </a:endParaRPr>
          </a:p>
          <a:p>
            <a:pPr lvl="1" algn="just" eaLnBrk="1" hangingPunct="1">
              <a:buNone/>
            </a:pPr>
            <a:endParaRPr lang="en-US" altLang="zh-CN" dirty="0">
              <a:solidFill>
                <a:schemeClr val="tx2"/>
              </a:solidFill>
            </a:endParaRPr>
          </a:p>
          <a:p>
            <a:pPr lvl="1" algn="just" eaLnBrk="1" hangingPunct="1">
              <a:buNone/>
            </a:pPr>
            <a:endParaRPr lang="en-US" altLang="zh-CN" dirty="0">
              <a:solidFill>
                <a:schemeClr val="tx2"/>
              </a:solidFill>
            </a:endParaRPr>
          </a:p>
          <a:p>
            <a:pPr lvl="1" algn="just" eaLnBrk="1" hangingPunct="1">
              <a:buNone/>
            </a:pP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1988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1989" name="日期占位符 4"/>
          <p:cNvSpPr txBox="1">
            <a:spLocks noGrp="1"/>
          </p:cNvSpPr>
          <p:nvPr>
            <p:ph type="dt" sz="half" idx="11"/>
          </p:nvPr>
        </p:nvSpPr>
        <p:spPr/>
        <p:txBody>
          <a:bodyPr anchor="b" anchorCtr="0"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en-US" altLang="en-US" sz="1200" i="1" dirty="0"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1990" name="页脚占位符 5"/>
          <p:cNvSpPr txBox="1">
            <a:spLocks noGrp="1"/>
          </p:cNvSpPr>
          <p:nvPr>
            <p:ph type="ftr" sz="quarter" idx="12"/>
          </p:nvPr>
        </p:nvSpPr>
        <p:spPr/>
        <p:txBody>
          <a:bodyPr anchor="b" anchorCtr="0"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 dirty="0">
                <a:latin typeface="Arial Narrow" panose="020B0606020202030204" pitchFamily="34" charset="0"/>
              </a:rPr>
              <a:t>School of Computer Science, BUPT</a:t>
            </a:r>
            <a:endParaRPr lang="en-US" altLang="en-US" sz="1200" i="1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1991" name="Rectangle 9"/>
          <p:cNvSpPr/>
          <p:nvPr/>
        </p:nvSpPr>
        <p:spPr>
          <a:xfrm>
            <a:off x="338138" y="17986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 dirty="0">
              <a:solidFill>
                <a:srgbClr val="009999"/>
              </a:solidFill>
              <a:ea typeface="宋体" panose="02010600030101010101" pitchFamily="2" charset="-122"/>
            </a:endParaRPr>
          </a:p>
        </p:txBody>
      </p:sp>
      <p:sp>
        <p:nvSpPr>
          <p:cNvPr id="41992" name="矩形 7"/>
          <p:cNvSpPr/>
          <p:nvPr/>
        </p:nvSpPr>
        <p:spPr>
          <a:xfrm>
            <a:off x="1022350" y="2708275"/>
            <a:ext cx="7775575" cy="3663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 dirty="0">
                <a:solidFill>
                  <a:schemeClr val="tx2"/>
                </a:solidFill>
              </a:rPr>
              <a:t>分析：</a:t>
            </a:r>
            <a:endParaRPr lang="en-US" altLang="zh-CN" b="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 dirty="0">
                <a:solidFill>
                  <a:schemeClr val="tx2"/>
                </a:solidFill>
              </a:rPr>
              <a:t>由</a:t>
            </a:r>
            <a:r>
              <a:rPr lang="zh-CN" altLang="zh-CN" b="0" dirty="0">
                <a:solidFill>
                  <a:schemeClr val="tx2"/>
                </a:solidFill>
              </a:rPr>
              <a:t>文法</a:t>
            </a:r>
            <a:r>
              <a:rPr lang="zh-CN" altLang="en-US" b="0" dirty="0">
                <a:solidFill>
                  <a:schemeClr val="tx2"/>
                </a:solidFill>
              </a:rPr>
              <a:t>推导出</a:t>
            </a:r>
            <a:r>
              <a:rPr lang="zh-CN" altLang="zh-CN" b="0" dirty="0">
                <a:solidFill>
                  <a:schemeClr val="tx2"/>
                </a:solidFill>
              </a:rPr>
              <a:t>的</a:t>
            </a:r>
            <a:r>
              <a:rPr lang="zh-CN" altLang="en-US" b="0" dirty="0">
                <a:solidFill>
                  <a:schemeClr val="tx2"/>
                </a:solidFill>
              </a:rPr>
              <a:t>句子</a:t>
            </a:r>
            <a:r>
              <a:rPr lang="zh-CN" altLang="zh-CN" b="0" dirty="0">
                <a:solidFill>
                  <a:schemeClr val="tx2"/>
                </a:solidFill>
              </a:rPr>
              <a:t>有</a:t>
            </a:r>
            <a:r>
              <a:rPr lang="en-US" altLang="zh-CN" b="0" dirty="0">
                <a:solidFill>
                  <a:schemeClr val="tx2"/>
                </a:solidFill>
              </a:rPr>
              <a:t>S</a:t>
            </a:r>
            <a:r>
              <a:rPr lang="en-US" altLang="zh-CN" b="0" dirty="0">
                <a:solidFill>
                  <a:schemeClr val="tx2"/>
                </a:solidFill>
                <a:sym typeface="Symbol" panose="05050102010706020507" pitchFamily="18" charset="2"/>
              </a:rPr>
              <a:t></a:t>
            </a:r>
            <a:r>
              <a:rPr lang="en-US" altLang="zh-CN" b="0" dirty="0">
                <a:solidFill>
                  <a:schemeClr val="tx2"/>
                </a:solidFill>
              </a:rPr>
              <a:t>c</a:t>
            </a:r>
            <a:r>
              <a:rPr lang="zh-CN" altLang="zh-CN" b="0" dirty="0">
                <a:solidFill>
                  <a:schemeClr val="tx2"/>
                </a:solidFill>
              </a:rPr>
              <a:t>，</a:t>
            </a:r>
            <a:r>
              <a:rPr lang="en-US" altLang="zh-CN" b="0" dirty="0">
                <a:solidFill>
                  <a:schemeClr val="tx2"/>
                </a:solidFill>
              </a:rPr>
              <a:t>S</a:t>
            </a:r>
            <a:r>
              <a:rPr lang="en-US" altLang="zh-CN" b="0" dirty="0">
                <a:solidFill>
                  <a:schemeClr val="tx2"/>
                </a:solidFill>
                <a:sym typeface="Symbol" panose="05050102010706020507" pitchFamily="18" charset="2"/>
              </a:rPr>
              <a:t></a:t>
            </a:r>
            <a:r>
              <a:rPr lang="en-US" altLang="zh-CN" b="0" dirty="0">
                <a:solidFill>
                  <a:schemeClr val="tx2"/>
                </a:solidFill>
              </a:rPr>
              <a:t>aSb</a:t>
            </a:r>
            <a:r>
              <a:rPr lang="en-US" altLang="zh-CN" b="0" dirty="0">
                <a:solidFill>
                  <a:schemeClr val="tx2"/>
                </a:solidFill>
                <a:sym typeface="Symbol" panose="05050102010706020507" pitchFamily="18" charset="2"/>
              </a:rPr>
              <a:t></a:t>
            </a:r>
            <a:r>
              <a:rPr lang="en-US" altLang="zh-CN" b="0" dirty="0">
                <a:solidFill>
                  <a:schemeClr val="tx2"/>
                </a:solidFill>
              </a:rPr>
              <a:t>acb</a:t>
            </a:r>
            <a:r>
              <a:rPr lang="zh-CN" altLang="zh-CN" b="0" dirty="0">
                <a:solidFill>
                  <a:schemeClr val="tx2"/>
                </a:solidFill>
              </a:rPr>
              <a:t>，</a:t>
            </a:r>
            <a:endParaRPr lang="en-US" altLang="zh-CN" b="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 dirty="0">
                <a:solidFill>
                  <a:schemeClr val="tx2"/>
                </a:solidFill>
              </a:rPr>
              <a:t>                                        S</a:t>
            </a:r>
            <a:r>
              <a:rPr lang="en-US" altLang="zh-CN" b="0" dirty="0">
                <a:solidFill>
                  <a:schemeClr val="tx2"/>
                </a:solidFill>
                <a:sym typeface="Symbol" panose="05050102010706020507" pitchFamily="18" charset="2"/>
              </a:rPr>
              <a:t></a:t>
            </a:r>
            <a:r>
              <a:rPr lang="en-US" altLang="zh-CN" b="0" dirty="0">
                <a:solidFill>
                  <a:schemeClr val="tx2"/>
                </a:solidFill>
              </a:rPr>
              <a:t>aSb</a:t>
            </a:r>
            <a:r>
              <a:rPr lang="en-US" altLang="zh-CN" b="0" dirty="0">
                <a:solidFill>
                  <a:schemeClr val="tx2"/>
                </a:solidFill>
                <a:sym typeface="Symbol" panose="05050102010706020507" pitchFamily="18" charset="2"/>
              </a:rPr>
              <a:t></a:t>
            </a:r>
            <a:r>
              <a:rPr lang="en-US" altLang="zh-CN" b="0" dirty="0">
                <a:solidFill>
                  <a:schemeClr val="tx2"/>
                </a:solidFill>
              </a:rPr>
              <a:t> aaSbb</a:t>
            </a:r>
            <a:r>
              <a:rPr lang="en-US" altLang="zh-CN" b="0" dirty="0">
                <a:solidFill>
                  <a:schemeClr val="tx2"/>
                </a:solidFill>
                <a:sym typeface="Symbol" panose="05050102010706020507" pitchFamily="18" charset="2"/>
              </a:rPr>
              <a:t></a:t>
            </a:r>
            <a:r>
              <a:rPr lang="en-US" altLang="zh-CN" b="0" dirty="0">
                <a:solidFill>
                  <a:schemeClr val="tx2"/>
                </a:solidFill>
              </a:rPr>
              <a:t> aacbb</a:t>
            </a:r>
            <a:r>
              <a:rPr lang="zh-CN" altLang="zh-CN" b="0" dirty="0">
                <a:solidFill>
                  <a:schemeClr val="tx2"/>
                </a:solidFill>
              </a:rPr>
              <a:t>，</a:t>
            </a:r>
            <a:endParaRPr lang="en-US" altLang="zh-CN" b="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b="0" dirty="0">
                <a:solidFill>
                  <a:schemeClr val="tx2"/>
                </a:solidFill>
              </a:rPr>
              <a:t>以此类推，</a:t>
            </a:r>
            <a:r>
              <a:rPr lang="en-US" altLang="zh-CN" b="0" dirty="0">
                <a:solidFill>
                  <a:schemeClr val="tx2"/>
                </a:solidFill>
              </a:rPr>
              <a:t>S</a:t>
            </a:r>
            <a:r>
              <a:rPr lang="en-US" altLang="zh-CN" b="0" dirty="0">
                <a:solidFill>
                  <a:schemeClr val="tx2"/>
                </a:solidFill>
                <a:sym typeface="Symbol" panose="05050102010706020507" pitchFamily="18" charset="2"/>
              </a:rPr>
              <a:t></a:t>
            </a:r>
            <a:r>
              <a:rPr lang="en-US" altLang="zh-CN" b="0" dirty="0">
                <a:solidFill>
                  <a:schemeClr val="tx2"/>
                </a:solidFill>
              </a:rPr>
              <a:t>aSb</a:t>
            </a:r>
            <a:r>
              <a:rPr lang="en-US" altLang="zh-CN" b="0" dirty="0">
                <a:solidFill>
                  <a:schemeClr val="tx2"/>
                </a:solidFill>
                <a:sym typeface="Symbol" panose="05050102010706020507" pitchFamily="18" charset="2"/>
              </a:rPr>
              <a:t></a:t>
            </a:r>
            <a:r>
              <a:rPr lang="en-US" altLang="zh-CN" b="0" dirty="0">
                <a:solidFill>
                  <a:schemeClr val="tx2"/>
                </a:solidFill>
              </a:rPr>
              <a:t> aaSbb</a:t>
            </a:r>
            <a:r>
              <a:rPr lang="en-US" altLang="zh-CN" b="0" dirty="0">
                <a:solidFill>
                  <a:schemeClr val="tx2"/>
                </a:solidFill>
                <a:sym typeface="Symbol" panose="05050102010706020507" pitchFamily="18" charset="2"/>
              </a:rPr>
              <a:t></a:t>
            </a:r>
            <a:r>
              <a:rPr lang="en-US" altLang="zh-CN" b="0" dirty="0">
                <a:solidFill>
                  <a:schemeClr val="tx2"/>
                </a:solidFill>
              </a:rPr>
              <a:t>a</a:t>
            </a:r>
            <a:r>
              <a:rPr lang="en-US" altLang="zh-CN" b="0" baseline="30000" dirty="0">
                <a:solidFill>
                  <a:schemeClr val="tx2"/>
                </a:solidFill>
              </a:rPr>
              <a:t>n</a:t>
            </a:r>
            <a:r>
              <a:rPr lang="en-US" altLang="zh-CN" b="0" dirty="0">
                <a:solidFill>
                  <a:schemeClr val="tx2"/>
                </a:solidFill>
              </a:rPr>
              <a:t>Sb</a:t>
            </a:r>
            <a:r>
              <a:rPr lang="en-US" altLang="zh-CN" b="0" baseline="30000" dirty="0">
                <a:solidFill>
                  <a:schemeClr val="tx2"/>
                </a:solidFill>
              </a:rPr>
              <a:t>n</a:t>
            </a:r>
            <a:r>
              <a:rPr lang="zh-CN" altLang="zh-CN" b="0" dirty="0">
                <a:solidFill>
                  <a:schemeClr val="tx2"/>
                </a:solidFill>
              </a:rPr>
              <a:t>，</a:t>
            </a:r>
            <a:endParaRPr lang="en-US" altLang="zh-CN" b="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b="0" dirty="0">
                <a:solidFill>
                  <a:schemeClr val="tx2"/>
                </a:solidFill>
              </a:rPr>
              <a:t>最终会使用生成式</a:t>
            </a:r>
            <a:r>
              <a:rPr lang="en-US" altLang="zh-CN" b="0" dirty="0">
                <a:solidFill>
                  <a:schemeClr val="tx2"/>
                </a:solidFill>
              </a:rPr>
              <a:t>S→c</a:t>
            </a:r>
            <a:r>
              <a:rPr lang="zh-CN" altLang="zh-CN" b="0" dirty="0">
                <a:solidFill>
                  <a:schemeClr val="tx2"/>
                </a:solidFill>
              </a:rPr>
              <a:t>，将</a:t>
            </a:r>
            <a:r>
              <a:rPr lang="en-US" altLang="zh-CN" b="0" dirty="0">
                <a:solidFill>
                  <a:schemeClr val="tx2"/>
                </a:solidFill>
              </a:rPr>
              <a:t>S</a:t>
            </a:r>
            <a:r>
              <a:rPr lang="zh-CN" altLang="zh-CN" b="0" dirty="0">
                <a:solidFill>
                  <a:schemeClr val="tx2"/>
                </a:solidFill>
              </a:rPr>
              <a:t>替换为终结符</a:t>
            </a:r>
            <a:r>
              <a:rPr lang="en-US" altLang="zh-CN" b="0" dirty="0">
                <a:solidFill>
                  <a:schemeClr val="tx2"/>
                </a:solidFill>
              </a:rPr>
              <a:t>c</a:t>
            </a:r>
            <a:r>
              <a:rPr lang="zh-CN" altLang="zh-CN" b="0" dirty="0">
                <a:solidFill>
                  <a:schemeClr val="tx2"/>
                </a:solidFill>
              </a:rPr>
              <a:t>。</a:t>
            </a:r>
            <a:endParaRPr lang="en-US" altLang="zh-CN" b="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0" dirty="0">
                <a:solidFill>
                  <a:srgbClr val="002060"/>
                </a:solidFill>
              </a:rPr>
              <a:t>答案：</a:t>
            </a:r>
            <a:endParaRPr lang="en-US" altLang="zh-CN" sz="3200" b="0" dirty="0">
              <a:solidFill>
                <a:srgbClr val="002060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b="0" dirty="0">
                <a:solidFill>
                  <a:srgbClr val="002060"/>
                </a:solidFill>
              </a:rPr>
              <a:t>L={a</a:t>
            </a:r>
            <a:r>
              <a:rPr lang="en-US" altLang="zh-CN" sz="3200" b="0" baseline="30000" dirty="0">
                <a:solidFill>
                  <a:srgbClr val="002060"/>
                </a:solidFill>
              </a:rPr>
              <a:t>n</a:t>
            </a:r>
            <a:r>
              <a:rPr lang="en-US" altLang="zh-CN" sz="3200" b="0" dirty="0">
                <a:solidFill>
                  <a:srgbClr val="002060"/>
                </a:solidFill>
              </a:rPr>
              <a:t>cb</a:t>
            </a:r>
            <a:r>
              <a:rPr lang="en-US" altLang="zh-CN" sz="3200" b="0" baseline="30000" dirty="0">
                <a:solidFill>
                  <a:srgbClr val="002060"/>
                </a:solidFill>
              </a:rPr>
              <a:t>n</a:t>
            </a:r>
            <a:r>
              <a:rPr lang="en-US" altLang="zh-CN" sz="3200" b="0" dirty="0">
                <a:solidFill>
                  <a:srgbClr val="002060"/>
                </a:solidFill>
              </a:rPr>
              <a:t>|n≥0}.</a:t>
            </a:r>
            <a:endParaRPr lang="zh-CN" altLang="zh-CN" sz="3200" b="0" dirty="0">
              <a:solidFill>
                <a:srgbClr val="002060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zh-CN" altLang="en-US" b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2" grpId="0"/>
      <p:bldP spid="41992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zh-CN" altLang="en-US" sz="40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课堂练习</a:t>
            </a:r>
            <a:endParaRPr lang="zh-CN" altLang="en-US" sz="4000" dirty="0">
              <a:solidFill>
                <a:srgbClr val="80008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>
          <a:xfrm>
            <a:off x="609600" y="1176338"/>
            <a:ext cx="8534400" cy="5029200"/>
          </a:xfrm>
        </p:spPr>
        <p:txBody>
          <a:bodyPr vert="horz" wrap="square" lIns="91440" tIns="45720" rIns="91440" bIns="45720" anchor="t" anchorCtr="0"/>
          <a:p>
            <a:pPr lvl="1" algn="just" eaLnBrk="1" hangingPunct="1">
              <a:buNone/>
            </a:pPr>
            <a:r>
              <a:rPr lang="zh-CN" altLang="en-US" dirty="0">
                <a:solidFill>
                  <a:schemeClr val="tx2"/>
                </a:solidFill>
              </a:rPr>
              <a:t>找出由下列各组生成式产生的语言（起始符为</a:t>
            </a:r>
            <a:r>
              <a:rPr lang="en-US" altLang="zh-CN" dirty="0">
                <a:solidFill>
                  <a:schemeClr val="tx2"/>
                </a:solidFill>
              </a:rPr>
              <a:t>S</a:t>
            </a:r>
            <a:r>
              <a:rPr lang="zh-CN" altLang="en-US" dirty="0">
                <a:solidFill>
                  <a:schemeClr val="tx2"/>
                </a:solidFill>
              </a:rPr>
              <a:t>）</a:t>
            </a:r>
            <a:endParaRPr lang="zh-CN" altLang="en-US" dirty="0">
              <a:solidFill>
                <a:schemeClr val="tx2"/>
              </a:solidFill>
            </a:endParaRPr>
          </a:p>
          <a:p>
            <a:pPr lvl="1" algn="just" eaLnBrk="1" hangingPunct="1">
              <a:buNone/>
            </a:pPr>
            <a:r>
              <a:rPr lang="zh-CN" altLang="en-US" dirty="0">
                <a:solidFill>
                  <a:schemeClr val="tx2"/>
                </a:solidFill>
              </a:rPr>
              <a:t>（</a:t>
            </a:r>
            <a:r>
              <a:rPr lang="en-US" altLang="zh-CN" dirty="0">
                <a:solidFill>
                  <a:schemeClr val="tx2"/>
                </a:solidFill>
              </a:rPr>
              <a:t>3</a:t>
            </a:r>
            <a:r>
              <a:rPr lang="zh-CN" altLang="en-US" dirty="0">
                <a:solidFill>
                  <a:schemeClr val="tx2"/>
                </a:solidFill>
              </a:rPr>
              <a:t>）	</a:t>
            </a:r>
            <a:r>
              <a:rPr lang="en-US" altLang="zh-CN" dirty="0">
                <a:solidFill>
                  <a:schemeClr val="tx2"/>
                </a:solidFill>
              </a:rPr>
              <a:t>S→a</a:t>
            </a:r>
            <a:r>
              <a:rPr lang="zh-CN" altLang="en-US" dirty="0">
                <a:solidFill>
                  <a:schemeClr val="tx2"/>
                </a:solidFill>
              </a:rPr>
              <a:t>，</a:t>
            </a:r>
            <a:r>
              <a:rPr lang="en-US" altLang="zh-CN" dirty="0">
                <a:solidFill>
                  <a:schemeClr val="tx2"/>
                </a:solidFill>
              </a:rPr>
              <a:t>S→aE</a:t>
            </a:r>
            <a:r>
              <a:rPr lang="zh-CN" altLang="en-US" dirty="0">
                <a:solidFill>
                  <a:schemeClr val="tx2"/>
                </a:solidFill>
              </a:rPr>
              <a:t>，</a:t>
            </a:r>
            <a:r>
              <a:rPr lang="en-US" altLang="zh-CN" dirty="0">
                <a:solidFill>
                  <a:schemeClr val="tx2"/>
                </a:solidFill>
              </a:rPr>
              <a:t>E→aS</a:t>
            </a:r>
            <a:endParaRPr lang="en-US" altLang="zh-CN" dirty="0">
              <a:solidFill>
                <a:schemeClr val="tx2"/>
              </a:solidFill>
            </a:endParaRPr>
          </a:p>
          <a:p>
            <a:pPr lvl="1" algn="just" eaLnBrk="1" hangingPunct="1">
              <a:buNone/>
            </a:pPr>
            <a:endParaRPr lang="en-US" altLang="zh-CN" dirty="0">
              <a:solidFill>
                <a:schemeClr val="tx2"/>
              </a:solidFill>
            </a:endParaRPr>
          </a:p>
          <a:p>
            <a:pPr lvl="1" algn="just" eaLnBrk="1" hangingPunct="1">
              <a:buNone/>
            </a:pPr>
            <a:endParaRPr lang="en-US" altLang="zh-CN" dirty="0">
              <a:solidFill>
                <a:schemeClr val="tx2"/>
              </a:solidFill>
            </a:endParaRPr>
          </a:p>
          <a:p>
            <a:pPr lvl="1" algn="just" eaLnBrk="1" hangingPunct="1">
              <a:buNone/>
            </a:pPr>
            <a:endParaRPr lang="en-US" altLang="zh-CN" dirty="0">
              <a:solidFill>
                <a:schemeClr val="tx2"/>
              </a:solidFill>
            </a:endParaRPr>
          </a:p>
          <a:p>
            <a:pPr lvl="1" algn="just" eaLnBrk="1" hangingPunct="1">
              <a:buNone/>
            </a:pPr>
            <a:endParaRPr lang="en-US" altLang="zh-CN" dirty="0">
              <a:solidFill>
                <a:schemeClr val="tx2"/>
              </a:solidFill>
            </a:endParaRPr>
          </a:p>
          <a:p>
            <a:pPr lvl="1" algn="just" eaLnBrk="1" hangingPunct="1">
              <a:buNone/>
            </a:pPr>
            <a:endParaRPr lang="en-US" altLang="zh-CN" dirty="0">
              <a:solidFill>
                <a:schemeClr val="tx2"/>
              </a:solidFill>
            </a:endParaRPr>
          </a:p>
          <a:p>
            <a:pPr lvl="1" algn="just" eaLnBrk="1" hangingPunct="1">
              <a:buNone/>
            </a:pP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4036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4037" name="日期占位符 4"/>
          <p:cNvSpPr txBox="1">
            <a:spLocks noGrp="1"/>
          </p:cNvSpPr>
          <p:nvPr>
            <p:ph type="dt" sz="half" idx="11"/>
          </p:nvPr>
        </p:nvSpPr>
        <p:spPr/>
        <p:txBody>
          <a:bodyPr anchor="b" anchorCtr="0"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en-US" altLang="en-US" sz="1200" i="1" dirty="0"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4038" name="页脚占位符 5"/>
          <p:cNvSpPr txBox="1">
            <a:spLocks noGrp="1"/>
          </p:cNvSpPr>
          <p:nvPr>
            <p:ph type="ftr" sz="quarter" idx="12"/>
          </p:nvPr>
        </p:nvSpPr>
        <p:spPr/>
        <p:txBody>
          <a:bodyPr anchor="b" anchorCtr="0"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 dirty="0">
                <a:latin typeface="Arial Narrow" panose="020B0606020202030204" pitchFamily="34" charset="0"/>
              </a:rPr>
              <a:t>School of Computer Science, BUPT</a:t>
            </a:r>
            <a:endParaRPr lang="en-US" altLang="en-US" sz="1200" i="1" dirty="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4039" name="Rectangle 9"/>
          <p:cNvSpPr/>
          <p:nvPr/>
        </p:nvSpPr>
        <p:spPr>
          <a:xfrm>
            <a:off x="338138" y="17986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 dirty="0">
              <a:solidFill>
                <a:srgbClr val="009999"/>
              </a:solidFill>
              <a:ea typeface="宋体" panose="02010600030101010101" pitchFamily="2" charset="-122"/>
            </a:endParaRPr>
          </a:p>
        </p:txBody>
      </p:sp>
      <p:sp>
        <p:nvSpPr>
          <p:cNvPr id="44040" name="矩形 7"/>
          <p:cNvSpPr/>
          <p:nvPr/>
        </p:nvSpPr>
        <p:spPr>
          <a:xfrm>
            <a:off x="890588" y="2578100"/>
            <a:ext cx="7972425" cy="44021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 dirty="0">
                <a:solidFill>
                  <a:schemeClr val="tx2"/>
                </a:solidFill>
              </a:rPr>
              <a:t>分析：</a:t>
            </a:r>
            <a:endParaRPr lang="en-US" altLang="zh-CN" b="0" dirty="0">
              <a:solidFill>
                <a:schemeClr val="tx2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 dirty="0">
                <a:solidFill>
                  <a:schemeClr val="tx2"/>
                </a:solidFill>
              </a:rPr>
              <a:t>由</a:t>
            </a:r>
            <a:r>
              <a:rPr lang="zh-CN" altLang="zh-CN" b="0" dirty="0">
                <a:solidFill>
                  <a:schemeClr val="tx2"/>
                </a:solidFill>
              </a:rPr>
              <a:t>文法</a:t>
            </a:r>
            <a:r>
              <a:rPr lang="zh-CN" altLang="en-US" b="0" dirty="0">
                <a:solidFill>
                  <a:schemeClr val="tx2"/>
                </a:solidFill>
              </a:rPr>
              <a:t>推导出</a:t>
            </a:r>
            <a:r>
              <a:rPr lang="zh-CN" altLang="zh-CN" b="0" dirty="0">
                <a:solidFill>
                  <a:schemeClr val="tx2"/>
                </a:solidFill>
              </a:rPr>
              <a:t>的</a:t>
            </a:r>
            <a:r>
              <a:rPr lang="zh-CN" altLang="en-US" b="0" dirty="0">
                <a:solidFill>
                  <a:schemeClr val="tx2"/>
                </a:solidFill>
              </a:rPr>
              <a:t>句子</a:t>
            </a:r>
            <a:r>
              <a:rPr lang="zh-CN" altLang="zh-CN" b="0" dirty="0">
                <a:solidFill>
                  <a:schemeClr val="tx2"/>
                </a:solidFill>
              </a:rPr>
              <a:t>有</a:t>
            </a:r>
            <a:r>
              <a:rPr lang="en-US" altLang="zh-CN" b="0" dirty="0">
                <a:solidFill>
                  <a:schemeClr val="tx2"/>
                </a:solidFill>
              </a:rPr>
              <a:t> </a:t>
            </a:r>
            <a:r>
              <a:rPr lang="en-US" altLang="zh-CN" b="0" dirty="0">
                <a:solidFill>
                  <a:srgbClr val="003399"/>
                </a:solidFill>
              </a:rPr>
              <a:t>S</a:t>
            </a:r>
            <a:r>
              <a:rPr lang="en-US" altLang="zh-CN" b="0" dirty="0">
                <a:solidFill>
                  <a:srgbClr val="003399"/>
                </a:solidFill>
                <a:sym typeface="Symbol" panose="05050102010706020507" pitchFamily="18" charset="2"/>
              </a:rPr>
              <a:t></a:t>
            </a:r>
            <a:r>
              <a:rPr lang="en-US" altLang="zh-CN" b="0" dirty="0">
                <a:solidFill>
                  <a:srgbClr val="003399"/>
                </a:solidFill>
              </a:rPr>
              <a:t>a</a:t>
            </a:r>
            <a:r>
              <a:rPr lang="zh-CN" altLang="zh-CN" b="0" dirty="0">
                <a:solidFill>
                  <a:srgbClr val="003399"/>
                </a:solidFill>
              </a:rPr>
              <a:t>，</a:t>
            </a:r>
            <a:r>
              <a:rPr lang="en-US" altLang="zh-CN" b="0" dirty="0">
                <a:solidFill>
                  <a:srgbClr val="003399"/>
                </a:solidFill>
              </a:rPr>
              <a:t>S</a:t>
            </a:r>
            <a:r>
              <a:rPr lang="en-US" altLang="zh-CN" b="0" dirty="0">
                <a:solidFill>
                  <a:srgbClr val="003399"/>
                </a:solidFill>
                <a:sym typeface="Symbol" panose="05050102010706020507" pitchFamily="18" charset="2"/>
              </a:rPr>
              <a:t></a:t>
            </a:r>
            <a:r>
              <a:rPr lang="en-US" altLang="zh-CN" b="0" dirty="0">
                <a:solidFill>
                  <a:srgbClr val="003399"/>
                </a:solidFill>
              </a:rPr>
              <a:t>aE</a:t>
            </a:r>
            <a:r>
              <a:rPr lang="en-US" altLang="zh-CN" b="0" dirty="0">
                <a:solidFill>
                  <a:srgbClr val="003399"/>
                </a:solidFill>
                <a:sym typeface="Symbol" panose="05050102010706020507" pitchFamily="18" charset="2"/>
              </a:rPr>
              <a:t></a:t>
            </a:r>
            <a:r>
              <a:rPr lang="en-US" altLang="zh-CN" b="0" dirty="0">
                <a:solidFill>
                  <a:srgbClr val="003399"/>
                </a:solidFill>
              </a:rPr>
              <a:t>aaS</a:t>
            </a:r>
            <a:r>
              <a:rPr lang="en-US" altLang="zh-CN" b="0" dirty="0">
                <a:solidFill>
                  <a:srgbClr val="003399"/>
                </a:solidFill>
                <a:sym typeface="Symbol" panose="05050102010706020507" pitchFamily="18" charset="2"/>
              </a:rPr>
              <a:t></a:t>
            </a:r>
            <a:r>
              <a:rPr lang="en-US" altLang="zh-CN" b="0" dirty="0">
                <a:solidFill>
                  <a:srgbClr val="003399"/>
                </a:solidFill>
              </a:rPr>
              <a:t> aaa</a:t>
            </a:r>
            <a:r>
              <a:rPr lang="zh-CN" altLang="zh-CN" b="0" dirty="0">
                <a:solidFill>
                  <a:srgbClr val="003399"/>
                </a:solidFill>
              </a:rPr>
              <a:t>。</a:t>
            </a:r>
            <a:endParaRPr lang="en-US" altLang="zh-CN" b="0" dirty="0">
              <a:solidFill>
                <a:srgbClr val="003399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 dirty="0">
                <a:solidFill>
                  <a:srgbClr val="003399"/>
                </a:solidFill>
                <a:ea typeface="宋体" panose="02010600030101010101" pitchFamily="2" charset="-122"/>
              </a:rPr>
              <a:t>S</a:t>
            </a:r>
            <a:r>
              <a:rPr lang="en-US" altLang="zh-CN" b="0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b="0" dirty="0">
                <a:solidFill>
                  <a:srgbClr val="003399"/>
                </a:solidFill>
                <a:ea typeface="宋体" panose="02010600030101010101" pitchFamily="2" charset="-122"/>
              </a:rPr>
              <a:t>aE</a:t>
            </a:r>
            <a:r>
              <a:rPr lang="en-US" altLang="zh-CN" b="0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b="0" dirty="0">
                <a:solidFill>
                  <a:srgbClr val="FF0000"/>
                </a:solidFill>
                <a:ea typeface="宋体" panose="02010600030101010101" pitchFamily="2" charset="-122"/>
              </a:rPr>
              <a:t>aaS</a:t>
            </a:r>
            <a:r>
              <a:rPr lang="en-US" altLang="zh-CN" b="0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b="0" dirty="0">
                <a:solidFill>
                  <a:srgbClr val="003399"/>
                </a:solidFill>
                <a:ea typeface="宋体" panose="02010600030101010101" pitchFamily="2" charset="-122"/>
              </a:rPr>
              <a:t> aaaE </a:t>
            </a:r>
            <a:r>
              <a:rPr lang="en-US" altLang="zh-CN" b="0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 </a:t>
            </a:r>
            <a:r>
              <a:rPr lang="en-US" altLang="zh-CN" b="0" dirty="0">
                <a:solidFill>
                  <a:srgbClr val="003399"/>
                </a:solidFill>
                <a:ea typeface="宋体" panose="02010600030101010101" pitchFamily="2" charset="-122"/>
              </a:rPr>
              <a:t>aa</a:t>
            </a:r>
            <a:r>
              <a:rPr lang="en-US" altLang="zh-CN" b="0" dirty="0">
                <a:solidFill>
                  <a:srgbClr val="FF0000"/>
                </a:solidFill>
                <a:ea typeface="宋体" panose="02010600030101010101" pitchFamily="2" charset="-122"/>
              </a:rPr>
              <a:t>aaS</a:t>
            </a:r>
            <a:r>
              <a:rPr lang="en-US" altLang="zh-CN" b="0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</a:t>
            </a:r>
            <a:r>
              <a:rPr lang="en-US" altLang="zh-CN" b="0" dirty="0">
                <a:solidFill>
                  <a:srgbClr val="003399"/>
                </a:solidFill>
                <a:ea typeface="宋体" panose="02010600030101010101" pitchFamily="2" charset="-122"/>
              </a:rPr>
              <a:t> aaaaa</a:t>
            </a:r>
            <a:endParaRPr lang="en-US" altLang="zh-CN" b="0" dirty="0">
              <a:solidFill>
                <a:srgbClr val="FF0000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b="0" dirty="0">
                <a:solidFill>
                  <a:srgbClr val="003399"/>
                </a:solidFill>
              </a:rPr>
              <a:t>可将生成式</a:t>
            </a:r>
            <a:r>
              <a:rPr lang="en-US" altLang="zh-CN" b="0" dirty="0">
                <a:solidFill>
                  <a:srgbClr val="003399"/>
                </a:solidFill>
              </a:rPr>
              <a:t>E→aS</a:t>
            </a:r>
            <a:r>
              <a:rPr lang="zh-CN" altLang="zh-CN" b="0" dirty="0">
                <a:solidFill>
                  <a:srgbClr val="003399"/>
                </a:solidFill>
              </a:rPr>
              <a:t>代入生成式 </a:t>
            </a:r>
            <a:r>
              <a:rPr lang="en-US" altLang="zh-CN" b="0" dirty="0">
                <a:solidFill>
                  <a:srgbClr val="003399"/>
                </a:solidFill>
              </a:rPr>
              <a:t>S→aE </a:t>
            </a:r>
            <a:r>
              <a:rPr lang="zh-CN" altLang="zh-CN" b="0" dirty="0">
                <a:solidFill>
                  <a:srgbClr val="003399"/>
                </a:solidFill>
              </a:rPr>
              <a:t>，得</a:t>
            </a:r>
            <a:r>
              <a:rPr lang="en-US" altLang="zh-CN" b="0" dirty="0">
                <a:solidFill>
                  <a:srgbClr val="003399"/>
                </a:solidFill>
              </a:rPr>
              <a:t>S→aaS</a:t>
            </a:r>
            <a:r>
              <a:rPr lang="zh-CN" altLang="zh-CN" b="0" dirty="0">
                <a:solidFill>
                  <a:srgbClr val="003399"/>
                </a:solidFill>
              </a:rPr>
              <a:t>，最终会使用生成式</a:t>
            </a:r>
            <a:r>
              <a:rPr lang="en-US" altLang="zh-CN" b="0" dirty="0">
                <a:solidFill>
                  <a:srgbClr val="003399"/>
                </a:solidFill>
              </a:rPr>
              <a:t>S→a</a:t>
            </a:r>
            <a:r>
              <a:rPr lang="zh-CN" altLang="zh-CN" b="0" dirty="0">
                <a:solidFill>
                  <a:srgbClr val="003399"/>
                </a:solidFill>
              </a:rPr>
              <a:t>，将</a:t>
            </a:r>
            <a:r>
              <a:rPr lang="en-US" altLang="zh-CN" b="0" dirty="0">
                <a:solidFill>
                  <a:srgbClr val="003399"/>
                </a:solidFill>
              </a:rPr>
              <a:t>S</a:t>
            </a:r>
            <a:r>
              <a:rPr lang="zh-CN" altLang="zh-CN" b="0" dirty="0">
                <a:solidFill>
                  <a:srgbClr val="003399"/>
                </a:solidFill>
              </a:rPr>
              <a:t>替换为终结符</a:t>
            </a:r>
            <a:r>
              <a:rPr lang="en-US" altLang="zh-CN" b="0" dirty="0">
                <a:solidFill>
                  <a:srgbClr val="003399"/>
                </a:solidFill>
              </a:rPr>
              <a:t>a</a:t>
            </a:r>
            <a:r>
              <a:rPr lang="zh-CN" altLang="zh-CN" b="0" dirty="0">
                <a:solidFill>
                  <a:srgbClr val="003399"/>
                </a:solidFill>
              </a:rPr>
              <a:t>。</a:t>
            </a:r>
            <a:endParaRPr lang="en-US" altLang="zh-CN" b="0" dirty="0">
              <a:solidFill>
                <a:srgbClr val="003399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zh-CN" b="0" dirty="0">
              <a:solidFill>
                <a:srgbClr val="003399"/>
              </a:solidFill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 dirty="0">
                <a:solidFill>
                  <a:srgbClr val="003399"/>
                </a:solidFill>
                <a:ea typeface="宋体" panose="02010600030101010101" pitchFamily="2" charset="-122"/>
              </a:rPr>
              <a:t>答案：</a:t>
            </a:r>
            <a:endParaRPr lang="en-US" altLang="zh-CN" b="0" dirty="0">
              <a:solidFill>
                <a:srgbClr val="003399"/>
              </a:solidFill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 dirty="0">
                <a:solidFill>
                  <a:srgbClr val="003399"/>
                </a:solidFill>
                <a:ea typeface="宋体" panose="02010600030101010101" pitchFamily="2" charset="-122"/>
              </a:rPr>
              <a:t>L={a</a:t>
            </a:r>
            <a:r>
              <a:rPr lang="en-US" altLang="zh-CN" b="0" baseline="30000" dirty="0">
                <a:solidFill>
                  <a:srgbClr val="003399"/>
                </a:solidFill>
                <a:ea typeface="宋体" panose="02010600030101010101" pitchFamily="2" charset="-122"/>
              </a:rPr>
              <a:t>2n+1 </a:t>
            </a:r>
            <a:r>
              <a:rPr lang="en-US" altLang="zh-CN" b="0" dirty="0">
                <a:solidFill>
                  <a:srgbClr val="003399"/>
                </a:solidFill>
                <a:ea typeface="宋体" panose="02010600030101010101" pitchFamily="2" charset="-122"/>
              </a:rPr>
              <a:t>|n≥0}</a:t>
            </a:r>
            <a:endParaRPr lang="zh-CN" altLang="zh-CN" b="0" dirty="0">
              <a:solidFill>
                <a:srgbClr val="003399"/>
              </a:solidFill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zh-CN" b="0" dirty="0">
              <a:solidFill>
                <a:srgbClr val="003399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zh-CN" altLang="en-US" b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0" grpId="0"/>
      <p:bldP spid="44040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页脚占位符 4"/>
          <p:cNvSpPr txBox="1">
            <a:spLocks noGrp="1"/>
          </p:cNvSpPr>
          <p:nvPr>
            <p:ph type="ftr" sz="quarter" idx="12"/>
          </p:nvPr>
        </p:nvSpPr>
        <p:spPr/>
        <p:txBody>
          <a:bodyPr anchor="b" anchorCtr="0"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en-US" altLang="zh-CN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608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zh-CN" altLang="en-US" dirty="0"/>
              <a:t>例：文法产生语言</a:t>
            </a:r>
            <a:endParaRPr lang="zh-CN" altLang="en-US" dirty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例</a:t>
            </a:r>
            <a:r>
              <a:rPr kumimoji="1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1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：如何描述（产生）左右括号匹配的语言？</a:t>
            </a:r>
            <a:endParaRPr kumimoji="1" lang="zh-CN" altLang="en-US" sz="2800" b="1" i="0" u="none" strike="noStrike" kern="0" cap="none" spc="0" normalizeH="0" baseline="0" noProof="1">
              <a:ln>
                <a:noFill/>
              </a:ln>
              <a:solidFill>
                <a:srgbClr val="3366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90600" marR="0" lvl="1" indent="-533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递归定义</a:t>
            </a:r>
            <a:r>
              <a:rPr kumimoji="1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提供了集合的定义方式</a:t>
            </a:r>
            <a:r>
              <a:rPr kumimoji="1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/</a:t>
            </a:r>
            <a:r>
              <a:rPr kumimoji="1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构造规律。</a:t>
            </a:r>
            <a:endParaRPr kumimoji="1" lang="zh-CN" altLang="en-US" sz="2800" b="1" i="0" u="none" strike="noStrike" kern="0" cap="none" spc="0" normalizeH="0" baseline="0" noProof="1">
              <a:ln>
                <a:noFill/>
              </a:ln>
              <a:solidFill>
                <a:srgbClr val="3366CC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971550" marR="0" lvl="1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+mj-lt"/>
              <a:buAutoNum type="arabicParenR"/>
              <a:defRPr/>
            </a:pPr>
            <a:r>
              <a:rPr kumimoji="1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基础：定义该集合的最基本的元素，“（）”</a:t>
            </a:r>
            <a:endParaRPr kumimoji="1" lang="zh-CN" altLang="en-US" sz="2800" b="1" i="0" u="none" strike="noStrike" kern="0" cap="none" spc="0" normalizeH="0" baseline="0" noProof="1">
              <a:ln>
                <a:noFill/>
              </a:ln>
              <a:solidFill>
                <a:srgbClr val="3366CC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971550" marR="0" lvl="1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+mj-lt"/>
              <a:buAutoNum type="arabicParenR"/>
              <a:defRPr/>
            </a:pPr>
            <a:r>
              <a:rPr kumimoji="1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递归：若</a:t>
            </a:r>
            <a:r>
              <a:rPr kumimoji="1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S</a:t>
            </a:r>
            <a:r>
              <a:rPr kumimoji="1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是合法串，则：（</a:t>
            </a:r>
            <a:r>
              <a:rPr kumimoji="1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S</a:t>
            </a:r>
            <a:r>
              <a:rPr kumimoji="1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）是合法串；</a:t>
            </a:r>
            <a:endParaRPr kumimoji="1" lang="zh-CN" altLang="en-US" sz="2800" b="1" i="0" u="none" strike="noStrike" kern="0" cap="none" spc="0" normalizeH="0" baseline="0" noProof="1">
              <a:ln>
                <a:noFill/>
              </a:ln>
              <a:solidFill>
                <a:srgbClr val="3366CC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2286000" marR="0" lvl="4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   				          </a:t>
            </a:r>
            <a:r>
              <a:rPr kumimoji="1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SS  </a:t>
            </a:r>
            <a:r>
              <a:rPr kumimoji="1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是合法串；</a:t>
            </a:r>
            <a:endParaRPr kumimoji="1" lang="zh-CN" altLang="en-US" sz="2800" b="1" i="0" u="none" strike="noStrike" kern="0" cap="none" spc="0" normalizeH="0" baseline="0" noProof="1">
              <a:ln>
                <a:noFill/>
              </a:ln>
              <a:solidFill>
                <a:srgbClr val="3366CC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990600" marR="0" lvl="1" indent="-533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文法产生式集合：</a:t>
            </a:r>
            <a:endParaRPr kumimoji="1" lang="zh-CN" altLang="en-US" sz="2800" b="1" i="0" u="none" strike="noStrike" kern="0" cap="none" spc="0" normalizeH="0" baseline="0" noProof="1">
              <a:ln>
                <a:noFill/>
              </a:ln>
              <a:solidFill>
                <a:srgbClr val="3366CC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1371600" marR="0" lvl="2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S→</a:t>
            </a:r>
            <a:r>
              <a:rPr kumimoji="1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（）</a:t>
            </a:r>
            <a:endParaRPr kumimoji="1" lang="zh-CN" altLang="en-US" sz="2800" b="1" i="0" u="none" strike="noStrike" kern="0" cap="none" spc="0" normalizeH="0" baseline="0" noProof="1">
              <a:ln>
                <a:noFill/>
              </a:ln>
              <a:solidFill>
                <a:srgbClr val="3366CC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1371600" marR="0" lvl="2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S→</a:t>
            </a:r>
            <a:r>
              <a:rPr kumimoji="1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（</a:t>
            </a:r>
            <a:r>
              <a:rPr kumimoji="1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S</a:t>
            </a:r>
            <a:r>
              <a:rPr kumimoji="1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）</a:t>
            </a:r>
            <a:endParaRPr kumimoji="1" lang="zh-CN" altLang="en-US" sz="2800" b="1" i="0" u="none" strike="noStrike" kern="0" cap="none" spc="0" normalizeH="0" baseline="0" noProof="1">
              <a:ln>
                <a:noFill/>
              </a:ln>
              <a:solidFill>
                <a:srgbClr val="3366CC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1371600" marR="0" lvl="2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S→ SS</a:t>
            </a:r>
            <a:endParaRPr kumimoji="1" lang="en-US" altLang="zh-CN" sz="2800" b="1" i="0" u="none" strike="noStrike" kern="0" cap="none" spc="0" normalizeH="0" baseline="0" noProof="1">
              <a:ln>
                <a:noFill/>
              </a:ln>
              <a:solidFill>
                <a:srgbClr val="3366CC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1371600" marR="0" lvl="2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None/>
              <a:defRPr/>
            </a:pPr>
            <a:endParaRPr kumimoji="1" lang="en-US" altLang="zh-CN" sz="2400" b="0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1371600" marR="0" lvl="2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None/>
              <a:defRPr/>
            </a:pPr>
            <a:endParaRPr kumimoji="1" lang="en-US" altLang="zh-CN" sz="2400" b="0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页脚占位符 4"/>
          <p:cNvSpPr txBox="1">
            <a:spLocks noGrp="1"/>
          </p:cNvSpPr>
          <p:nvPr>
            <p:ph type="ftr" sz="quarter" idx="12"/>
          </p:nvPr>
        </p:nvSpPr>
        <p:spPr/>
        <p:txBody>
          <a:bodyPr anchor="b" anchorCtr="0"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en-US" altLang="zh-CN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710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zh-CN" altLang="en-US" dirty="0"/>
              <a:t>例  文法产生语言</a:t>
            </a:r>
            <a:endParaRPr lang="zh-CN" altLang="en-US" dirty="0"/>
          </a:p>
        </p:txBody>
      </p:sp>
      <p:sp>
        <p:nvSpPr>
          <p:cNvPr id="4710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609600" indent="-609600">
              <a:buNone/>
            </a:pPr>
            <a:r>
              <a:rPr lang="zh-CN" altLang="en-US" dirty="0">
                <a:solidFill>
                  <a:srgbClr val="3366CC"/>
                </a:solidFill>
              </a:rPr>
              <a:t>例</a:t>
            </a:r>
            <a:r>
              <a:rPr lang="en-US" altLang="zh-CN" dirty="0">
                <a:solidFill>
                  <a:srgbClr val="3366CC"/>
                </a:solidFill>
              </a:rPr>
              <a:t>2</a:t>
            </a:r>
            <a:r>
              <a:rPr lang="zh-CN" altLang="en-US" dirty="0">
                <a:solidFill>
                  <a:srgbClr val="3366CC"/>
                </a:solidFill>
              </a:rPr>
              <a:t>：程序设计语言中算术表达式的文法</a:t>
            </a:r>
            <a:endParaRPr lang="zh-CN" altLang="en-US" dirty="0">
              <a:solidFill>
                <a:srgbClr val="3366CC"/>
              </a:solidFill>
            </a:endParaRPr>
          </a:p>
          <a:p>
            <a:pPr marL="609600" indent="-609600">
              <a:buNone/>
            </a:pPr>
            <a:r>
              <a:rPr lang="zh-CN" altLang="en-US" dirty="0">
                <a:solidFill>
                  <a:srgbClr val="3366CC"/>
                </a:solidFill>
              </a:rPr>
              <a:t>	运算符</a:t>
            </a:r>
            <a:r>
              <a:rPr lang="en-US" altLang="zh-CN" dirty="0">
                <a:solidFill>
                  <a:srgbClr val="3366CC"/>
                </a:solidFill>
              </a:rPr>
              <a:t>A </a:t>
            </a:r>
            <a:r>
              <a:rPr lang="zh-CN" altLang="en-US" dirty="0">
                <a:solidFill>
                  <a:srgbClr val="3366CC"/>
                </a:solidFill>
              </a:rPr>
              <a:t>：</a:t>
            </a:r>
            <a:r>
              <a:rPr lang="en-US" altLang="zh-CN" dirty="0">
                <a:solidFill>
                  <a:srgbClr val="3366CC"/>
                </a:solidFill>
              </a:rPr>
              <a:t>+</a:t>
            </a:r>
            <a:r>
              <a:rPr lang="zh-CN" altLang="en-US" dirty="0">
                <a:solidFill>
                  <a:srgbClr val="3366CC"/>
                </a:solidFill>
              </a:rPr>
              <a:t>、</a:t>
            </a:r>
            <a:r>
              <a:rPr lang="en-US" altLang="zh-CN" dirty="0">
                <a:solidFill>
                  <a:srgbClr val="3366CC"/>
                </a:solidFill>
              </a:rPr>
              <a:t>-</a:t>
            </a:r>
            <a:r>
              <a:rPr lang="zh-CN" altLang="en-US" dirty="0">
                <a:solidFill>
                  <a:srgbClr val="3366CC"/>
                </a:solidFill>
              </a:rPr>
              <a:t>、*、</a:t>
            </a:r>
            <a:r>
              <a:rPr lang="en-US" altLang="zh-CN" dirty="0">
                <a:solidFill>
                  <a:srgbClr val="3366CC"/>
                </a:solidFill>
              </a:rPr>
              <a:t>/</a:t>
            </a:r>
            <a:endParaRPr lang="en-US" altLang="zh-CN" dirty="0">
              <a:solidFill>
                <a:srgbClr val="3366CC"/>
              </a:solidFill>
            </a:endParaRPr>
          </a:p>
          <a:p>
            <a:pPr marL="990600" lvl="1" indent="-533400">
              <a:buNone/>
            </a:pPr>
            <a:r>
              <a:rPr lang="zh-CN" altLang="en-US" b="1" dirty="0">
                <a:solidFill>
                  <a:srgbClr val="3366CC"/>
                </a:solidFill>
              </a:rPr>
              <a:t>利用递归定义方式</a:t>
            </a:r>
            <a:r>
              <a:rPr lang="en-US" altLang="zh-CN" b="1" dirty="0">
                <a:solidFill>
                  <a:srgbClr val="3366CC"/>
                </a:solidFill>
              </a:rPr>
              <a:t>, </a:t>
            </a:r>
            <a:r>
              <a:rPr lang="zh-CN" altLang="en-US" b="1" dirty="0">
                <a:solidFill>
                  <a:srgbClr val="3366CC"/>
                </a:solidFill>
              </a:rPr>
              <a:t>重点是构造规律。</a:t>
            </a:r>
            <a:endParaRPr lang="zh-CN" altLang="en-US" b="1" dirty="0">
              <a:solidFill>
                <a:srgbClr val="3366CC"/>
              </a:solidFill>
            </a:endParaRPr>
          </a:p>
          <a:p>
            <a:pPr marL="990600" lvl="1" indent="-533400">
              <a:buSzPct val="100000"/>
              <a:buFont typeface="Copperplate Gothic Light" panose="020E0507020206020404" pitchFamily="34" charset="0"/>
              <a:buAutoNum type="arabicParenR"/>
            </a:pPr>
            <a:r>
              <a:rPr lang="zh-CN" altLang="en-US" b="1" dirty="0">
                <a:solidFill>
                  <a:srgbClr val="3366CC"/>
                </a:solidFill>
              </a:rPr>
              <a:t>基础：单个变量是最基本的串，</a:t>
            </a:r>
            <a:r>
              <a:rPr lang="en-US" altLang="zh-CN" b="1" dirty="0">
                <a:solidFill>
                  <a:srgbClr val="3366CC"/>
                </a:solidFill>
              </a:rPr>
              <a:t>i,</a:t>
            </a:r>
            <a:endParaRPr lang="en-US" altLang="zh-CN" b="1" dirty="0">
              <a:solidFill>
                <a:srgbClr val="3366CC"/>
              </a:solidFill>
            </a:endParaRPr>
          </a:p>
          <a:p>
            <a:pPr marL="990600" lvl="1" indent="-533400">
              <a:buSzPct val="100000"/>
              <a:buFont typeface="Copperplate Gothic Light" panose="020E0507020206020404" pitchFamily="34" charset="0"/>
              <a:buAutoNum type="arabicParenR"/>
            </a:pPr>
            <a:r>
              <a:rPr lang="zh-CN" altLang="en-US" b="1" dirty="0">
                <a:solidFill>
                  <a:srgbClr val="3366CC"/>
                </a:solidFill>
              </a:rPr>
              <a:t>递归：若</a:t>
            </a:r>
            <a:r>
              <a:rPr lang="en-US" altLang="zh-CN" b="1" dirty="0">
                <a:solidFill>
                  <a:srgbClr val="3366CC"/>
                </a:solidFill>
              </a:rPr>
              <a:t>S</a:t>
            </a:r>
            <a:r>
              <a:rPr lang="zh-CN" altLang="en-US" b="1" dirty="0">
                <a:solidFill>
                  <a:srgbClr val="3366CC"/>
                </a:solidFill>
              </a:rPr>
              <a:t>是合法串，则：</a:t>
            </a:r>
            <a:r>
              <a:rPr lang="en-US" altLang="zh-CN" b="1" dirty="0">
                <a:solidFill>
                  <a:srgbClr val="3366CC"/>
                </a:solidFill>
              </a:rPr>
              <a:t>SAS </a:t>
            </a:r>
            <a:r>
              <a:rPr lang="zh-CN" altLang="en-US" b="1" dirty="0">
                <a:solidFill>
                  <a:srgbClr val="3366CC"/>
                </a:solidFill>
              </a:rPr>
              <a:t>是合法串；</a:t>
            </a:r>
            <a:endParaRPr lang="zh-CN" altLang="en-US" b="1" dirty="0">
              <a:solidFill>
                <a:srgbClr val="3366CC"/>
              </a:solidFill>
            </a:endParaRPr>
          </a:p>
          <a:p>
            <a:pPr marL="2286000" lvl="4" indent="-457200">
              <a:buNone/>
            </a:pPr>
            <a:r>
              <a:rPr lang="zh-CN" altLang="en-US" sz="2800" b="1" dirty="0">
                <a:solidFill>
                  <a:srgbClr val="3366CC"/>
                </a:solidFill>
              </a:rPr>
              <a:t>   				     （ </a:t>
            </a:r>
            <a:r>
              <a:rPr lang="en-US" altLang="zh-CN" sz="2800" b="1" dirty="0">
                <a:solidFill>
                  <a:srgbClr val="3366CC"/>
                </a:solidFill>
              </a:rPr>
              <a:t>S</a:t>
            </a:r>
            <a:r>
              <a:rPr lang="zh-CN" altLang="en-US" sz="2800" b="1" dirty="0">
                <a:solidFill>
                  <a:srgbClr val="3366CC"/>
                </a:solidFill>
              </a:rPr>
              <a:t>）是合法串</a:t>
            </a:r>
            <a:endParaRPr lang="zh-CN" altLang="en-US" sz="2800" b="1" dirty="0">
              <a:solidFill>
                <a:srgbClr val="3366CC"/>
              </a:solidFill>
            </a:endParaRPr>
          </a:p>
          <a:p>
            <a:pPr marL="990600" lvl="1" indent="-533400">
              <a:buNone/>
            </a:pPr>
            <a:r>
              <a:rPr lang="zh-CN" altLang="en-US" b="1" dirty="0">
                <a:solidFill>
                  <a:srgbClr val="3366CC"/>
                </a:solidFill>
              </a:rPr>
              <a:t>产生式集合：</a:t>
            </a:r>
            <a:endParaRPr lang="zh-CN" altLang="en-US" b="1" dirty="0">
              <a:solidFill>
                <a:srgbClr val="3366CC"/>
              </a:solidFill>
            </a:endParaRPr>
          </a:p>
          <a:p>
            <a:pPr marL="990600" lvl="1" indent="-533400">
              <a:buNone/>
            </a:pPr>
            <a:r>
              <a:rPr lang="en-US" altLang="zh-CN" b="1" dirty="0">
                <a:solidFill>
                  <a:srgbClr val="3366CC"/>
                </a:solidFill>
              </a:rPr>
              <a:t>S→i ;   S→SAS;    S→(S);</a:t>
            </a:r>
            <a:endParaRPr lang="en-US" altLang="zh-CN" b="1" dirty="0">
              <a:solidFill>
                <a:srgbClr val="3366CC"/>
              </a:solidFill>
            </a:endParaRPr>
          </a:p>
          <a:p>
            <a:pPr marL="990600" lvl="1" indent="-533400">
              <a:buNone/>
            </a:pPr>
            <a:r>
              <a:rPr lang="en-US" altLang="zh-CN" b="1" dirty="0">
                <a:solidFill>
                  <a:srgbClr val="3366CC"/>
                </a:solidFill>
              </a:rPr>
              <a:t>A→+ ;   A→− ;   A→* ;   A→/ </a:t>
            </a:r>
            <a:endParaRPr lang="en-US" altLang="zh-CN" b="1" dirty="0">
              <a:solidFill>
                <a:srgbClr val="3366CC"/>
              </a:solidFill>
            </a:endParaRPr>
          </a:p>
        </p:txBody>
      </p:sp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8131" name="日期占位符 4"/>
          <p:cNvSpPr txBox="1">
            <a:spLocks noGrp="1"/>
          </p:cNvSpPr>
          <p:nvPr>
            <p:ph type="dt" sz="half" idx="11"/>
          </p:nvPr>
        </p:nvSpPr>
        <p:spPr/>
        <p:txBody>
          <a:bodyPr anchor="b" anchorCtr="0"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8132" name="页脚占位符 5"/>
          <p:cNvSpPr txBox="1">
            <a:spLocks noGrp="1"/>
          </p:cNvSpPr>
          <p:nvPr>
            <p:ph type="ftr" sz="quarter" idx="12"/>
          </p:nvPr>
        </p:nvSpPr>
        <p:spPr/>
        <p:txBody>
          <a:bodyPr anchor="b" anchorCtr="0"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813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第三节 </a:t>
            </a:r>
            <a:r>
              <a:rPr lang="en-US" altLang="zh-CN" sz="40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Chomsky</a:t>
            </a:r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文法体系分类</a:t>
            </a:r>
            <a:endParaRPr lang="zh-CN" altLang="en-US" sz="40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8134" name="Rectangle 3"/>
          <p:cNvSpPr>
            <a:spLocks noGrp="1"/>
          </p:cNvSpPr>
          <p:nvPr>
            <p:ph idx="1"/>
          </p:nvPr>
        </p:nvSpPr>
        <p:spPr>
          <a:xfrm>
            <a:off x="414338" y="1447800"/>
            <a:ext cx="8521700" cy="48768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>
                <a:solidFill>
                  <a:srgbClr val="3366CC"/>
                </a:solidFill>
              </a:rPr>
              <a:t>文法 </a:t>
            </a:r>
            <a:r>
              <a:rPr lang="en-US" altLang="zh-CN" dirty="0">
                <a:solidFill>
                  <a:srgbClr val="3366CC"/>
                </a:solidFill>
              </a:rPr>
              <a:t>G = (</a:t>
            </a:r>
            <a:r>
              <a:rPr lang="en-US" altLang="zh-CN" i="1" dirty="0">
                <a:solidFill>
                  <a:srgbClr val="3366CC"/>
                </a:solidFill>
              </a:rPr>
              <a:t>N</a:t>
            </a:r>
            <a:r>
              <a:rPr lang="en-US" altLang="zh-CN" dirty="0">
                <a:solidFill>
                  <a:srgbClr val="3366CC"/>
                </a:solidFill>
              </a:rPr>
              <a:t>,</a:t>
            </a:r>
            <a:r>
              <a:rPr lang="en-US" altLang="zh-CN" i="1" dirty="0">
                <a:solidFill>
                  <a:srgbClr val="3366CC"/>
                </a:solidFill>
              </a:rPr>
              <a:t>T</a:t>
            </a:r>
            <a:r>
              <a:rPr lang="en-US" altLang="zh-CN" dirty="0">
                <a:solidFill>
                  <a:srgbClr val="3366CC"/>
                </a:solidFill>
              </a:rPr>
              <a:t>,</a:t>
            </a:r>
            <a:r>
              <a:rPr lang="en-US" altLang="zh-CN" i="1" dirty="0">
                <a:solidFill>
                  <a:srgbClr val="3366CC"/>
                </a:solidFill>
              </a:rPr>
              <a:t>P</a:t>
            </a:r>
            <a:r>
              <a:rPr lang="en-US" altLang="zh-CN" dirty="0">
                <a:solidFill>
                  <a:srgbClr val="3366CC"/>
                </a:solidFill>
              </a:rPr>
              <a:t>,</a:t>
            </a:r>
            <a:r>
              <a:rPr lang="en-US" altLang="zh-CN" i="1" dirty="0">
                <a:solidFill>
                  <a:srgbClr val="3366CC"/>
                </a:solidFill>
              </a:rPr>
              <a:t>S</a:t>
            </a:r>
            <a:r>
              <a:rPr lang="en-US" altLang="zh-CN" dirty="0">
                <a:solidFill>
                  <a:srgbClr val="3366CC"/>
                </a:solidFill>
              </a:rPr>
              <a:t>)；     </a:t>
            </a:r>
            <a:r>
              <a:rPr lang="en-US" altLang="zh-CN" i="1" dirty="0">
                <a:solidFill>
                  <a:srgbClr val="3366CC"/>
                </a:solidFill>
              </a:rPr>
              <a:t>P</a:t>
            </a:r>
            <a:r>
              <a:rPr lang="en-US" altLang="zh-CN" dirty="0">
                <a:solidFill>
                  <a:srgbClr val="3366CC"/>
                </a:solidFill>
              </a:rPr>
              <a:t>: </a:t>
            </a:r>
            <a:r>
              <a:rPr lang="en-US" altLang="zh-CN" i="1" dirty="0">
                <a:solidFill>
                  <a:srgbClr val="3366CC"/>
                </a:solidFill>
              </a:rPr>
              <a:t>α</a:t>
            </a:r>
            <a:r>
              <a:rPr lang="en-US" altLang="zh-CN" dirty="0">
                <a:solidFill>
                  <a:srgbClr val="3366CC"/>
                </a:solidFill>
              </a:rPr>
              <a:t>→</a:t>
            </a:r>
            <a:r>
              <a:rPr lang="en-US" altLang="zh-CN" i="1" dirty="0">
                <a:solidFill>
                  <a:srgbClr val="3366CC"/>
                </a:solidFill>
              </a:rPr>
              <a:t>β </a:t>
            </a:r>
            <a:endParaRPr lang="en-US" altLang="zh-CN" i="1" dirty="0">
              <a:solidFill>
                <a:srgbClr val="3366CC"/>
              </a:solidFill>
            </a:endParaRPr>
          </a:p>
          <a:p>
            <a:pPr eaLnBrk="1" hangingPunct="1">
              <a:buNone/>
            </a:pPr>
            <a:r>
              <a:rPr lang="en-US" altLang="zh-CN" dirty="0">
                <a:solidFill>
                  <a:srgbClr val="3366CC"/>
                </a:solidFill>
              </a:rPr>
              <a:t>	 </a:t>
            </a:r>
            <a:r>
              <a:rPr lang="zh-CN" altLang="en-US" dirty="0">
                <a:solidFill>
                  <a:srgbClr val="3366CC"/>
                </a:solidFill>
              </a:rPr>
              <a:t>其中 </a:t>
            </a:r>
            <a:r>
              <a:rPr lang="en-US" altLang="zh-CN" i="1" dirty="0">
                <a:solidFill>
                  <a:srgbClr val="3366CC"/>
                </a:solidFill>
              </a:rPr>
              <a:t>α</a:t>
            </a:r>
            <a:r>
              <a:rPr lang="en-US" altLang="zh-CN" dirty="0">
                <a:solidFill>
                  <a:srgbClr val="3366CC"/>
                </a:solidFill>
              </a:rPr>
              <a:t>∈（</a:t>
            </a:r>
            <a:r>
              <a:rPr lang="en-US" altLang="zh-CN" i="1" dirty="0">
                <a:solidFill>
                  <a:srgbClr val="3366CC"/>
                </a:solidFill>
              </a:rPr>
              <a:t>N</a:t>
            </a:r>
            <a:r>
              <a:rPr lang="en-US" altLang="zh-CN" dirty="0">
                <a:solidFill>
                  <a:srgbClr val="3366CC"/>
                </a:solidFill>
              </a:rPr>
              <a:t>∪</a:t>
            </a:r>
            <a:r>
              <a:rPr lang="en-US" altLang="zh-CN" i="1" dirty="0">
                <a:solidFill>
                  <a:srgbClr val="3366CC"/>
                </a:solidFill>
              </a:rPr>
              <a:t>T</a:t>
            </a:r>
            <a:r>
              <a:rPr lang="en-US" altLang="zh-CN" dirty="0">
                <a:solidFill>
                  <a:srgbClr val="3366CC"/>
                </a:solidFill>
              </a:rPr>
              <a:t>）* </a:t>
            </a:r>
            <a:r>
              <a:rPr lang="en-US" altLang="zh-CN" i="1" dirty="0">
                <a:solidFill>
                  <a:srgbClr val="3366CC"/>
                </a:solidFill>
              </a:rPr>
              <a:t>N</a:t>
            </a:r>
            <a:r>
              <a:rPr lang="en-US" altLang="zh-CN" baseline="30000" dirty="0">
                <a:solidFill>
                  <a:srgbClr val="3366CC"/>
                </a:solidFill>
              </a:rPr>
              <a:t>+</a:t>
            </a:r>
            <a:r>
              <a:rPr lang="en-US" altLang="zh-CN" dirty="0">
                <a:solidFill>
                  <a:srgbClr val="3366CC"/>
                </a:solidFill>
              </a:rPr>
              <a:t>（</a:t>
            </a:r>
            <a:r>
              <a:rPr lang="en-US" altLang="zh-CN" i="1" dirty="0">
                <a:solidFill>
                  <a:srgbClr val="3366CC"/>
                </a:solidFill>
              </a:rPr>
              <a:t>N</a:t>
            </a:r>
            <a:r>
              <a:rPr lang="en-US" altLang="zh-CN" dirty="0">
                <a:solidFill>
                  <a:srgbClr val="3366CC"/>
                </a:solidFill>
              </a:rPr>
              <a:t>∪</a:t>
            </a:r>
            <a:r>
              <a:rPr lang="en-US" altLang="zh-CN" i="1" dirty="0">
                <a:solidFill>
                  <a:srgbClr val="3366CC"/>
                </a:solidFill>
              </a:rPr>
              <a:t>T</a:t>
            </a:r>
            <a:r>
              <a:rPr lang="en-US" altLang="zh-CN" dirty="0">
                <a:solidFill>
                  <a:srgbClr val="3366CC"/>
                </a:solidFill>
              </a:rPr>
              <a:t>）*   </a:t>
            </a:r>
            <a:endParaRPr lang="en-US" altLang="zh-CN" dirty="0">
              <a:solidFill>
                <a:srgbClr val="3366CC"/>
              </a:solidFill>
            </a:endParaRPr>
          </a:p>
          <a:p>
            <a:pPr eaLnBrk="1" hangingPunct="1">
              <a:buNone/>
            </a:pPr>
            <a:r>
              <a:rPr lang="en-US" altLang="zh-CN" dirty="0">
                <a:solidFill>
                  <a:srgbClr val="3366CC"/>
                </a:solidFill>
              </a:rPr>
              <a:t>         </a:t>
            </a:r>
            <a:r>
              <a:rPr lang="en-US" altLang="zh-CN" i="1" dirty="0">
                <a:solidFill>
                  <a:srgbClr val="3366CC"/>
                </a:solidFill>
              </a:rPr>
              <a:t>β</a:t>
            </a:r>
            <a:r>
              <a:rPr lang="en-US" altLang="zh-CN" dirty="0">
                <a:solidFill>
                  <a:srgbClr val="3366CC"/>
                </a:solidFill>
              </a:rPr>
              <a:t>∈（</a:t>
            </a:r>
            <a:r>
              <a:rPr lang="en-US" altLang="zh-CN" i="1" dirty="0">
                <a:solidFill>
                  <a:srgbClr val="3366CC"/>
                </a:solidFill>
              </a:rPr>
              <a:t>N</a:t>
            </a:r>
            <a:r>
              <a:rPr lang="en-US" altLang="zh-CN" dirty="0">
                <a:solidFill>
                  <a:srgbClr val="3366CC"/>
                </a:solidFill>
              </a:rPr>
              <a:t>∪</a:t>
            </a:r>
            <a:r>
              <a:rPr lang="en-US" altLang="zh-CN" i="1" dirty="0">
                <a:solidFill>
                  <a:srgbClr val="3366CC"/>
                </a:solidFill>
              </a:rPr>
              <a:t>T</a:t>
            </a:r>
            <a:r>
              <a:rPr lang="en-US" altLang="zh-CN" dirty="0">
                <a:solidFill>
                  <a:srgbClr val="3366CC"/>
                </a:solidFill>
              </a:rPr>
              <a:t>）*    </a:t>
            </a:r>
            <a:r>
              <a:rPr lang="zh-CN" altLang="en-US" dirty="0">
                <a:solidFill>
                  <a:srgbClr val="3366CC"/>
                </a:solidFill>
              </a:rPr>
              <a:t>属于</a:t>
            </a:r>
            <a:r>
              <a:rPr lang="en-US" altLang="zh-CN" dirty="0">
                <a:solidFill>
                  <a:srgbClr val="3366CC"/>
                </a:solidFill>
              </a:rPr>
              <a:t>Chomsky</a:t>
            </a:r>
            <a:r>
              <a:rPr lang="zh-CN" altLang="en-US" dirty="0">
                <a:solidFill>
                  <a:srgbClr val="3366CC"/>
                </a:solidFill>
              </a:rPr>
              <a:t>文法体系</a:t>
            </a:r>
            <a:endParaRPr lang="zh-CN" altLang="en-US" dirty="0">
              <a:solidFill>
                <a:srgbClr val="3366CC"/>
              </a:solidFill>
            </a:endParaRPr>
          </a:p>
          <a:p>
            <a:pPr algn="just" eaLnBrk="1" hangingPunct="1">
              <a:lnSpc>
                <a:spcPct val="130000"/>
              </a:lnSpc>
            </a:pPr>
            <a:r>
              <a:rPr lang="zh-CN" altLang="en-US" dirty="0">
                <a:solidFill>
                  <a:srgbClr val="3366CC"/>
                </a:solidFill>
              </a:rPr>
              <a:t>该体系对</a:t>
            </a:r>
            <a:r>
              <a:rPr lang="zh-CN" altLang="en-US" dirty="0">
                <a:solidFill>
                  <a:srgbClr val="FF0000"/>
                </a:solidFill>
              </a:rPr>
              <a:t>生成式（产生式）</a:t>
            </a:r>
            <a:r>
              <a:rPr lang="zh-CN" altLang="en-US" dirty="0">
                <a:solidFill>
                  <a:srgbClr val="3366CC"/>
                </a:solidFill>
              </a:rPr>
              <a:t>的形式做了一些规定，分为四类，即0型、1型、2型、3型文法</a:t>
            </a:r>
            <a:endParaRPr lang="zh-CN" altLang="en-US" dirty="0">
              <a:solidFill>
                <a:srgbClr val="3366CC"/>
              </a:solidFill>
            </a:endParaRPr>
          </a:p>
          <a:p>
            <a:pPr algn="just" eaLnBrk="1" hangingPunct="1"/>
            <a:r>
              <a:rPr lang="zh-CN" altLang="en-US" dirty="0">
                <a:solidFill>
                  <a:srgbClr val="3366CC"/>
                </a:solidFill>
              </a:rPr>
              <a:t>0型文法：无限制文法</a:t>
            </a:r>
            <a:endParaRPr lang="zh-CN" altLang="en-US" dirty="0">
              <a:solidFill>
                <a:srgbClr val="3366CC"/>
              </a:solidFill>
            </a:endParaRPr>
          </a:p>
          <a:p>
            <a:pPr algn="just" eaLnBrk="1" hangingPunct="1">
              <a:buNone/>
            </a:pPr>
            <a:r>
              <a:rPr lang="zh-CN" altLang="en-US" b="0" dirty="0">
                <a:solidFill>
                  <a:srgbClr val="3366CC"/>
                </a:solidFill>
              </a:rPr>
              <a:t>	对应的语言：递归可枚举语言，与图灵机等价。</a:t>
            </a:r>
            <a:endParaRPr lang="zh-CN" altLang="en-US" b="0" dirty="0">
              <a:solidFill>
                <a:srgbClr val="3366CC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9155" name="日期占位符 4"/>
          <p:cNvSpPr txBox="1">
            <a:spLocks noGrp="1"/>
          </p:cNvSpPr>
          <p:nvPr>
            <p:ph type="dt" sz="half" idx="11"/>
          </p:nvPr>
        </p:nvSpPr>
        <p:spPr/>
        <p:txBody>
          <a:bodyPr anchor="b" anchorCtr="0"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9156" name="页脚占位符 5"/>
          <p:cNvSpPr txBox="1">
            <a:spLocks noGrp="1"/>
          </p:cNvSpPr>
          <p:nvPr>
            <p:ph type="ftr" sz="quarter" idx="12"/>
          </p:nvPr>
        </p:nvSpPr>
        <p:spPr/>
        <p:txBody>
          <a:bodyPr anchor="b" anchorCtr="0"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9157" name="Rectangle 2"/>
          <p:cNvSpPr>
            <a:spLocks noGrp="1"/>
          </p:cNvSpPr>
          <p:nvPr>
            <p:ph type="title"/>
          </p:nvPr>
        </p:nvSpPr>
        <p:spPr>
          <a:xfrm>
            <a:off x="990600" y="304800"/>
            <a:ext cx="7793038" cy="8382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1型文法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4915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3200" dirty="0">
                <a:solidFill>
                  <a:srgbClr val="3366CC"/>
                </a:solidFill>
              </a:rPr>
              <a:t>也称上下文有关文法（</a:t>
            </a:r>
            <a:r>
              <a:rPr lang="en-US" altLang="zh-CN" sz="3200" dirty="0">
                <a:solidFill>
                  <a:srgbClr val="3366CC"/>
                </a:solidFill>
              </a:rPr>
              <a:t>CSG：Context-sensitive Grammar)</a:t>
            </a:r>
            <a:endParaRPr lang="en-US" altLang="zh-CN" sz="3200" dirty="0">
              <a:solidFill>
                <a:srgbClr val="3366CC"/>
              </a:solidFill>
            </a:endParaRPr>
          </a:p>
          <a:p>
            <a:pPr eaLnBrk="1" hangingPunct="1">
              <a:buNone/>
            </a:pPr>
            <a:r>
              <a:rPr lang="zh-CN" altLang="en-US" sz="3200" dirty="0">
                <a:solidFill>
                  <a:srgbClr val="3366CC"/>
                </a:solidFill>
              </a:rPr>
              <a:t>	生成式的形式为</a:t>
            </a:r>
            <a:r>
              <a:rPr lang="en-US" altLang="zh-CN" sz="3200" i="1" dirty="0">
                <a:solidFill>
                  <a:srgbClr val="3366CC"/>
                </a:solidFill>
              </a:rPr>
              <a:t>α</a:t>
            </a:r>
            <a:r>
              <a:rPr lang="en-US" altLang="zh-CN" sz="3200" dirty="0">
                <a:solidFill>
                  <a:srgbClr val="3366CC"/>
                </a:solidFill>
              </a:rPr>
              <a:t>→</a:t>
            </a:r>
            <a:r>
              <a:rPr lang="en-US" altLang="zh-CN" sz="3200" i="1" dirty="0">
                <a:solidFill>
                  <a:srgbClr val="3366CC"/>
                </a:solidFill>
              </a:rPr>
              <a:t>β</a:t>
            </a:r>
            <a:r>
              <a:rPr lang="en-US" altLang="zh-CN" sz="3200" dirty="0">
                <a:solidFill>
                  <a:srgbClr val="3366CC"/>
                </a:solidFill>
              </a:rPr>
              <a:t>，</a:t>
            </a:r>
            <a:endParaRPr lang="en-US" altLang="zh-CN" sz="3200" dirty="0">
              <a:solidFill>
                <a:srgbClr val="3366CC"/>
              </a:solidFill>
            </a:endParaRPr>
          </a:p>
          <a:p>
            <a:pPr eaLnBrk="1" hangingPunct="1">
              <a:buNone/>
            </a:pPr>
            <a:r>
              <a:rPr lang="zh-CN" altLang="en-US" sz="3200" dirty="0">
                <a:solidFill>
                  <a:srgbClr val="3366CC"/>
                </a:solidFill>
              </a:rPr>
              <a:t>		其中 |</a:t>
            </a:r>
            <a:r>
              <a:rPr lang="en-US" altLang="zh-CN" sz="3200" i="1" dirty="0">
                <a:solidFill>
                  <a:srgbClr val="3366CC"/>
                </a:solidFill>
              </a:rPr>
              <a:t>α</a:t>
            </a:r>
            <a:r>
              <a:rPr lang="en-US" altLang="zh-CN" sz="3200" dirty="0">
                <a:solidFill>
                  <a:srgbClr val="3366CC"/>
                </a:solidFill>
              </a:rPr>
              <a:t>|≤|</a:t>
            </a:r>
            <a:r>
              <a:rPr lang="en-US" altLang="zh-CN" sz="3200" i="1" dirty="0">
                <a:solidFill>
                  <a:srgbClr val="3366CC"/>
                </a:solidFill>
              </a:rPr>
              <a:t>β</a:t>
            </a:r>
            <a:r>
              <a:rPr lang="en-US" altLang="zh-CN" sz="3200" dirty="0">
                <a:solidFill>
                  <a:srgbClr val="3366CC"/>
                </a:solidFill>
              </a:rPr>
              <a:t>|，</a:t>
            </a:r>
            <a:r>
              <a:rPr lang="en-US" altLang="zh-CN" sz="3200" i="1" dirty="0">
                <a:solidFill>
                  <a:srgbClr val="3366CC"/>
                </a:solidFill>
              </a:rPr>
              <a:t>β</a:t>
            </a:r>
            <a:r>
              <a:rPr lang="en-US" altLang="zh-CN" sz="3200" dirty="0">
                <a:solidFill>
                  <a:srgbClr val="3366CC"/>
                </a:solidFill>
              </a:rPr>
              <a:t>∈（</a:t>
            </a:r>
            <a:r>
              <a:rPr lang="en-US" altLang="zh-CN" sz="3200" i="1" dirty="0">
                <a:solidFill>
                  <a:srgbClr val="3366CC"/>
                </a:solidFill>
              </a:rPr>
              <a:t>N</a:t>
            </a:r>
            <a:r>
              <a:rPr lang="en-US" altLang="zh-CN" sz="3200" dirty="0">
                <a:solidFill>
                  <a:srgbClr val="3366CC"/>
                </a:solidFill>
              </a:rPr>
              <a:t>∪</a:t>
            </a:r>
            <a:r>
              <a:rPr lang="en-US" altLang="zh-CN" sz="3200" i="1" dirty="0">
                <a:solidFill>
                  <a:srgbClr val="3366CC"/>
                </a:solidFill>
              </a:rPr>
              <a:t>T</a:t>
            </a:r>
            <a:r>
              <a:rPr lang="en-US" altLang="zh-CN" sz="3200" dirty="0">
                <a:solidFill>
                  <a:srgbClr val="3366CC"/>
                </a:solidFill>
              </a:rPr>
              <a:t>）</a:t>
            </a:r>
            <a:r>
              <a:rPr lang="en-US" altLang="zh-CN" sz="3200" baseline="30000" dirty="0">
                <a:solidFill>
                  <a:srgbClr val="3366CC"/>
                </a:solidFill>
              </a:rPr>
              <a:t>+</a:t>
            </a:r>
            <a:r>
              <a:rPr lang="en-US" altLang="zh-CN" sz="3200" dirty="0">
                <a:solidFill>
                  <a:srgbClr val="3366CC"/>
                </a:solidFill>
              </a:rPr>
              <a:t>，  </a:t>
            </a:r>
            <a:endParaRPr lang="en-US" altLang="zh-CN" sz="3200" dirty="0">
              <a:solidFill>
                <a:srgbClr val="3366CC"/>
              </a:solidFill>
            </a:endParaRPr>
          </a:p>
          <a:p>
            <a:pPr eaLnBrk="1" hangingPunct="1">
              <a:buNone/>
            </a:pPr>
            <a:r>
              <a:rPr lang="en-US" altLang="zh-CN" sz="3200" dirty="0">
                <a:solidFill>
                  <a:srgbClr val="3366CC"/>
                </a:solidFill>
              </a:rPr>
              <a:t>		</a:t>
            </a:r>
            <a:r>
              <a:rPr lang="en-US" altLang="zh-CN" sz="3200" i="1" dirty="0">
                <a:solidFill>
                  <a:srgbClr val="3366CC"/>
                </a:solidFill>
              </a:rPr>
              <a:t>α</a:t>
            </a:r>
            <a:r>
              <a:rPr lang="en-US" altLang="zh-CN" sz="3200" dirty="0">
                <a:solidFill>
                  <a:srgbClr val="3366CC"/>
                </a:solidFill>
              </a:rPr>
              <a:t>∈（</a:t>
            </a:r>
            <a:r>
              <a:rPr lang="en-US" altLang="zh-CN" sz="3200" i="1" dirty="0">
                <a:solidFill>
                  <a:srgbClr val="3366CC"/>
                </a:solidFill>
              </a:rPr>
              <a:t>N</a:t>
            </a:r>
            <a:r>
              <a:rPr lang="en-US" altLang="zh-CN" sz="3200" dirty="0">
                <a:solidFill>
                  <a:srgbClr val="3366CC"/>
                </a:solidFill>
              </a:rPr>
              <a:t>∪</a:t>
            </a:r>
            <a:r>
              <a:rPr lang="en-US" altLang="zh-CN" sz="3200" i="1" dirty="0">
                <a:solidFill>
                  <a:srgbClr val="3366CC"/>
                </a:solidFill>
              </a:rPr>
              <a:t>T</a:t>
            </a:r>
            <a:r>
              <a:rPr lang="en-US" altLang="zh-CN" sz="3200" dirty="0">
                <a:solidFill>
                  <a:srgbClr val="3366CC"/>
                </a:solidFill>
              </a:rPr>
              <a:t>）*</a:t>
            </a:r>
            <a:r>
              <a:rPr lang="en-US" altLang="zh-CN" sz="3200" i="1" dirty="0">
                <a:solidFill>
                  <a:srgbClr val="3366CC"/>
                </a:solidFill>
              </a:rPr>
              <a:t>N</a:t>
            </a:r>
            <a:r>
              <a:rPr lang="en-US" altLang="zh-CN" sz="3200" baseline="30000" dirty="0">
                <a:solidFill>
                  <a:srgbClr val="3366CC"/>
                </a:solidFill>
              </a:rPr>
              <a:t>+</a:t>
            </a:r>
            <a:r>
              <a:rPr lang="en-US" altLang="zh-CN" sz="3200" dirty="0">
                <a:solidFill>
                  <a:srgbClr val="3366CC"/>
                </a:solidFill>
              </a:rPr>
              <a:t>（</a:t>
            </a:r>
            <a:r>
              <a:rPr lang="en-US" altLang="zh-CN" sz="3200" i="1" dirty="0">
                <a:solidFill>
                  <a:srgbClr val="3366CC"/>
                </a:solidFill>
              </a:rPr>
              <a:t>N</a:t>
            </a:r>
            <a:r>
              <a:rPr lang="en-US" altLang="zh-CN" sz="3200" dirty="0">
                <a:solidFill>
                  <a:srgbClr val="3366CC"/>
                </a:solidFill>
              </a:rPr>
              <a:t>∪</a:t>
            </a:r>
            <a:r>
              <a:rPr lang="en-US" altLang="zh-CN" sz="3200" i="1" dirty="0">
                <a:solidFill>
                  <a:srgbClr val="3366CC"/>
                </a:solidFill>
              </a:rPr>
              <a:t>T</a:t>
            </a:r>
            <a:r>
              <a:rPr lang="en-US" altLang="zh-CN" sz="3200" dirty="0">
                <a:solidFill>
                  <a:srgbClr val="3366CC"/>
                </a:solidFill>
              </a:rPr>
              <a:t>）*</a:t>
            </a:r>
            <a:endParaRPr lang="en-US" altLang="zh-CN" sz="3200" dirty="0">
              <a:solidFill>
                <a:srgbClr val="3366CC"/>
              </a:solidFill>
            </a:endParaRPr>
          </a:p>
          <a:p>
            <a:pPr eaLnBrk="1" hangingPunct="1"/>
            <a:r>
              <a:rPr lang="zh-CN" altLang="en-US" sz="3200" dirty="0">
                <a:solidFill>
                  <a:srgbClr val="3366CC"/>
                </a:solidFill>
              </a:rPr>
              <a:t>对应的语言：上下文有关语言（</a:t>
            </a:r>
            <a:r>
              <a:rPr lang="en-US" altLang="zh-CN" sz="3200" dirty="0">
                <a:solidFill>
                  <a:srgbClr val="3366CC"/>
                </a:solidFill>
              </a:rPr>
              <a:t>CSL：Context-sensitive Language)</a:t>
            </a:r>
            <a:endParaRPr lang="en-US" altLang="zh-CN" sz="3200" dirty="0">
              <a:solidFill>
                <a:srgbClr val="3366CC"/>
              </a:solidFill>
            </a:endParaRPr>
          </a:p>
          <a:p>
            <a:pPr eaLnBrk="1" hangingPunct="1"/>
            <a:r>
              <a:rPr lang="zh-CN" altLang="en-US" sz="3200" dirty="0">
                <a:solidFill>
                  <a:srgbClr val="3366CC"/>
                </a:solidFill>
              </a:rPr>
              <a:t>若不考虑</a:t>
            </a:r>
            <a:r>
              <a:rPr lang="en-US" altLang="zh-CN" sz="3200" dirty="0">
                <a:solidFill>
                  <a:srgbClr val="3366CC"/>
                </a:solidFill>
              </a:rPr>
              <a:t>ε，</a:t>
            </a:r>
            <a:r>
              <a:rPr lang="zh-CN" altLang="en-US" sz="3200" dirty="0">
                <a:solidFill>
                  <a:srgbClr val="3366CC"/>
                </a:solidFill>
              </a:rPr>
              <a:t>与线性有界自动机（</a:t>
            </a:r>
            <a:r>
              <a:rPr lang="en-US" altLang="zh-CN" sz="3200" dirty="0">
                <a:solidFill>
                  <a:srgbClr val="3366CC"/>
                </a:solidFill>
              </a:rPr>
              <a:t>LBA, Linear Bounded Automaton）</a:t>
            </a:r>
            <a:r>
              <a:rPr lang="zh-CN" altLang="en-US" sz="3200" dirty="0">
                <a:solidFill>
                  <a:srgbClr val="3366CC"/>
                </a:solidFill>
              </a:rPr>
              <a:t>等价。</a:t>
            </a:r>
            <a:endParaRPr lang="zh-CN" altLang="en-US" sz="3200" dirty="0">
              <a:solidFill>
                <a:srgbClr val="3366CC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灯片编号占位符 1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8195" name="日期占位符 2"/>
          <p:cNvSpPr txBox="1">
            <a:spLocks noGrp="1"/>
          </p:cNvSpPr>
          <p:nvPr>
            <p:ph type="dt" sz="half" idx="11"/>
          </p:nvPr>
        </p:nvSpPr>
        <p:spPr/>
        <p:txBody>
          <a:bodyPr anchor="b" anchorCtr="0"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8196" name="页脚占位符 3"/>
          <p:cNvSpPr txBox="1">
            <a:spLocks noGrp="1"/>
          </p:cNvSpPr>
          <p:nvPr>
            <p:ph type="ftr" sz="quarter" idx="12"/>
          </p:nvPr>
        </p:nvSpPr>
        <p:spPr/>
        <p:txBody>
          <a:bodyPr anchor="b" anchorCtr="0"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8197" name="Rectangle 2"/>
          <p:cNvSpPr/>
          <p:nvPr/>
        </p:nvSpPr>
        <p:spPr>
          <a:xfrm>
            <a:off x="1633538" y="431800"/>
            <a:ext cx="368935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buFontTx/>
              <a:buNone/>
            </a:pPr>
            <a:r>
              <a:rPr lang="zh-CN" altLang="en-US" sz="3200" dirty="0">
                <a:solidFill>
                  <a:srgbClr val="800080"/>
                </a:solidFill>
                <a:latin typeface="Arial" panose="020B0604020202020204" pitchFamily="34" charset="0"/>
              </a:rPr>
              <a:t>字 符 串 （</a:t>
            </a:r>
            <a:r>
              <a:rPr lang="en-US" altLang="zh-CN" sz="3200" i="1" dirty="0">
                <a:solidFill>
                  <a:srgbClr val="800080"/>
                </a:solidFill>
                <a:latin typeface="Arial" panose="020B0604020202020204" pitchFamily="34" charset="0"/>
              </a:rPr>
              <a:t>string</a:t>
            </a:r>
            <a:r>
              <a:rPr lang="en-US" altLang="zh-CN" sz="3200" dirty="0">
                <a:solidFill>
                  <a:srgbClr val="800080"/>
                </a:solidFill>
                <a:latin typeface="Arial" panose="020B0604020202020204" pitchFamily="34" charset="0"/>
              </a:rPr>
              <a:t>）</a:t>
            </a:r>
            <a:endParaRPr lang="zh-CN" altLang="en-US" sz="320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8198" name="Text Box 3"/>
          <p:cNvSpPr txBox="1"/>
          <p:nvPr/>
        </p:nvSpPr>
        <p:spPr>
          <a:xfrm>
            <a:off x="0" y="1217613"/>
            <a:ext cx="9144000" cy="48593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²"/>
            </a:pPr>
            <a:r>
              <a:rPr lang="zh-CN" altLang="en-US" dirty="0">
                <a:solidFill>
                  <a:srgbClr val="333399"/>
                </a:solidFill>
                <a:latin typeface="楷体_GB2312" pitchFamily="49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概念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</a:rPr>
              <a:t>   字母表 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 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</a:rPr>
              <a:t>上的一个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字符串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</a:rPr>
              <a:t>（简称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串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</a:rPr>
              <a:t>），或称为</a:t>
            </a:r>
            <a:endParaRPr lang="zh-CN" altLang="en-US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       字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</a:rPr>
              <a:t>（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</a:rPr>
              <a:t>word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</a:rPr>
              <a:t>），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</a:rPr>
              <a:t>为 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</a:rPr>
              <a:t>T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中字符构成的一个有限序列。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</a:rPr>
              <a:t>            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</a:rPr>
              <a:t>    	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空串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</a:rPr>
              <a:t>（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</a:rPr>
              <a:t>empty string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</a:rPr>
              <a:t>）, 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</a:rPr>
              <a:t>用</a:t>
            </a:r>
            <a:r>
              <a:rPr lang="zh-CN" altLang="en-US" i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 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</a:rPr>
              <a:t>表示，不包含任何字符。 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举例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</a:rPr>
              <a:t>   设 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</a:rPr>
              <a:t>T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=  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，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则</a:t>
            </a:r>
            <a:r>
              <a:rPr lang="zh-CN" altLang="en-US" i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zh-CN" altLang="en-US" i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,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a, ba, bbaba 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等都是串</a:t>
            </a:r>
            <a:endParaRPr lang="zh-CN" altLang="en-US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r>
              <a:rPr lang="zh-CN" altLang="en-US" sz="1200" dirty="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endParaRPr lang="zh-CN" altLang="en-US" sz="120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²"/>
            </a:pP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</a:rPr>
              <a:t> 字符串 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w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</a:rPr>
              <a:t>的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长度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</a:rPr>
              <a:t>，记为 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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w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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</a:rPr>
              <a:t> ，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</a:rPr>
              <a:t>是包含在 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w 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</a:rPr>
              <a:t>中字符的个数。</a:t>
            </a:r>
            <a:r>
              <a:rPr lang="en-US" altLang="zh-CN" sz="1200" dirty="0">
                <a:solidFill>
                  <a:srgbClr val="333399"/>
                </a:solidFill>
                <a:latin typeface="Arial" panose="020B0604020202020204" pitchFamily="34" charset="0"/>
              </a:rPr>
              <a:t>    </a:t>
            </a:r>
            <a:endParaRPr lang="zh-CN" altLang="en-US" sz="120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举例   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</a:t>
            </a:r>
            <a:r>
              <a:rPr lang="zh-CN" altLang="en-US" i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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</a:rPr>
              <a:t> = 0， 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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bbaba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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</a:rPr>
              <a:t> = 5</a:t>
            </a:r>
            <a:endParaRPr lang="en-US" altLang="zh-CN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</a:rPr>
              <a:t>     </a:t>
            </a:r>
            <a:r>
              <a:rPr lang="en-US" altLang="zh-CN" sz="3200" dirty="0">
                <a:solidFill>
                  <a:srgbClr val="333399"/>
                </a:solidFill>
                <a:latin typeface="Arial" panose="020B0604020202020204" pitchFamily="34" charset="0"/>
              </a:rPr>
              <a:t>      </a:t>
            </a:r>
            <a:r>
              <a:rPr lang="en-US" altLang="zh-CN" sz="3200" i="1" dirty="0">
                <a:solidFill>
                  <a:srgbClr val="333399"/>
                </a:solidFill>
                <a:latin typeface="Arial" panose="020B0604020202020204" pitchFamily="34" charset="0"/>
              </a:rPr>
              <a:t>a</a:t>
            </a:r>
            <a:r>
              <a:rPr lang="en-US" altLang="zh-CN" sz="3200" baseline="30000" dirty="0">
                <a:solidFill>
                  <a:srgbClr val="333399"/>
                </a:solidFill>
                <a:latin typeface="Arial" panose="020B0604020202020204" pitchFamily="34" charset="0"/>
              </a:rPr>
              <a:t>i</a:t>
            </a:r>
            <a:r>
              <a:rPr lang="en-US" altLang="zh-CN" sz="3200" dirty="0">
                <a:solidFill>
                  <a:srgbClr val="333399"/>
                </a:solidFill>
                <a:latin typeface="Arial" panose="020B0604020202020204" pitchFamily="34" charset="0"/>
              </a:rPr>
              <a:t>  </a:t>
            </a:r>
            <a:r>
              <a:rPr lang="zh-CN" altLang="en-US" sz="3200" dirty="0">
                <a:solidFill>
                  <a:srgbClr val="333399"/>
                </a:solidFill>
                <a:latin typeface="Arial" panose="020B0604020202020204" pitchFamily="34" charset="0"/>
              </a:rPr>
              <a:t>表示含有</a:t>
            </a:r>
            <a:r>
              <a:rPr lang="en-US" altLang="zh-CN" sz="3200" i="1" dirty="0">
                <a:solidFill>
                  <a:srgbClr val="333399"/>
                </a:solidFill>
                <a:latin typeface="Arial" panose="020B0604020202020204" pitchFamily="34" charset="0"/>
              </a:rPr>
              <a:t>i</a:t>
            </a:r>
            <a:r>
              <a:rPr lang="zh-CN" altLang="en-US" sz="3200" dirty="0">
                <a:solidFill>
                  <a:srgbClr val="333399"/>
                </a:solidFill>
                <a:latin typeface="Arial" panose="020B0604020202020204" pitchFamily="34" charset="0"/>
              </a:rPr>
              <a:t>个</a:t>
            </a:r>
            <a:r>
              <a:rPr lang="en-US" altLang="zh-CN" sz="3200" i="1" dirty="0">
                <a:solidFill>
                  <a:srgbClr val="333399"/>
                </a:solidFill>
                <a:latin typeface="Arial" panose="020B0604020202020204" pitchFamily="34" charset="0"/>
              </a:rPr>
              <a:t>a</a:t>
            </a:r>
            <a:r>
              <a:rPr lang="zh-CN" altLang="en-US" sz="3200" dirty="0">
                <a:solidFill>
                  <a:srgbClr val="333399"/>
                </a:solidFill>
                <a:latin typeface="Arial" panose="020B0604020202020204" pitchFamily="34" charset="0"/>
              </a:rPr>
              <a:t>的字符串</a:t>
            </a:r>
            <a:endParaRPr lang="zh-CN" altLang="en-US" sz="320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r>
              <a:rPr lang="en-US" altLang="zh-CN" sz="1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endParaRPr lang="en-US" altLang="zh-CN" sz="1000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页脚占位符 4"/>
          <p:cNvSpPr txBox="1">
            <a:spLocks noGrp="1"/>
          </p:cNvSpPr>
          <p:nvPr>
            <p:ph type="ftr" sz="quarter" idx="12"/>
          </p:nvPr>
        </p:nvSpPr>
        <p:spPr/>
        <p:txBody>
          <a:bodyPr anchor="b" anchorCtr="0"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en-US" altLang="zh-CN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605713" cy="838200"/>
          </a:xfrm>
        </p:spPr>
        <p:txBody>
          <a:bodyPr vert="horz" wrap="square" lIns="91440" tIns="45720" rIns="91440" bIns="45720" anchor="b" anchorCtr="0"/>
          <a:p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1型文法</a:t>
            </a:r>
            <a:endParaRPr lang="zh-CN" altLang="en-US" sz="4000" dirty="0">
              <a:solidFill>
                <a:srgbClr val="800080"/>
              </a:solidFill>
              <a:latin typeface="华文琥珀" panose="02010800040101010101" pitchFamily="2" charset="-122"/>
            </a:endParaRPr>
          </a:p>
        </p:txBody>
      </p:sp>
      <p:sp>
        <p:nvSpPr>
          <p:cNvPr id="50180" name="Rectangle 3"/>
          <p:cNvSpPr>
            <a:spLocks noGrp="1"/>
          </p:cNvSpPr>
          <p:nvPr>
            <p:ph idx="1"/>
          </p:nvPr>
        </p:nvSpPr>
        <p:spPr>
          <a:xfrm>
            <a:off x="539750" y="1287463"/>
            <a:ext cx="8534400" cy="5029200"/>
          </a:xfrm>
        </p:spPr>
        <p:txBody>
          <a:bodyPr vert="horz" wrap="square" lIns="91440" tIns="45720" rIns="91440" bIns="45720" anchor="t" anchorCtr="0"/>
          <a:p>
            <a:pPr marL="533400" indent="-533400">
              <a:buNone/>
            </a:pPr>
            <a:r>
              <a:rPr lang="zh-CN" altLang="en-US" sz="3200" dirty="0">
                <a:solidFill>
                  <a:srgbClr val="3366CC"/>
                </a:solidFill>
              </a:rPr>
              <a:t>语言限定约束：</a:t>
            </a:r>
            <a:endParaRPr lang="zh-CN" altLang="en-US" sz="3200" dirty="0">
              <a:solidFill>
                <a:srgbClr val="3366CC"/>
              </a:solidFill>
            </a:endParaRPr>
          </a:p>
          <a:p>
            <a:pPr marL="990600" lvl="1" indent="-533400">
              <a:buSzPct val="100000"/>
              <a:buFont typeface="Copperplate Gothic Light" panose="020E0507020206020404" pitchFamily="34" charset="0"/>
              <a:buAutoNum type="arabicParenR"/>
            </a:pPr>
            <a:r>
              <a:rPr lang="zh-CN" altLang="en-US" sz="3200" b="1" dirty="0">
                <a:solidFill>
                  <a:srgbClr val="3366CC"/>
                </a:solidFill>
              </a:rPr>
              <a:t>左部的长度小于右部</a:t>
            </a:r>
            <a:endParaRPr lang="zh-CN" altLang="en-US" sz="3200" b="1" dirty="0">
              <a:solidFill>
                <a:srgbClr val="3366CC"/>
              </a:solidFill>
            </a:endParaRPr>
          </a:p>
          <a:p>
            <a:pPr marL="990600" lvl="1" indent="-533400">
              <a:buSzPct val="100000"/>
              <a:buFont typeface="Copperplate Gothic Light" panose="020E0507020206020404" pitchFamily="34" charset="0"/>
              <a:buAutoNum type="arabicParenR"/>
            </a:pPr>
            <a:r>
              <a:rPr lang="zh-CN" altLang="en-US" sz="3200" b="1" dirty="0">
                <a:solidFill>
                  <a:srgbClr val="3366CC"/>
                </a:solidFill>
              </a:rPr>
              <a:t>不含</a:t>
            </a:r>
            <a:r>
              <a:rPr lang="en-US" altLang="zh-CN" sz="3200" b="1" dirty="0">
                <a:solidFill>
                  <a:srgbClr val="3366CC"/>
                </a:solidFill>
              </a:rPr>
              <a:t>A-&gt;</a:t>
            </a:r>
            <a:r>
              <a:rPr lang="el-GR" altLang="zh-CN" sz="3200" b="1" dirty="0">
                <a:solidFill>
                  <a:srgbClr val="3366CC"/>
                </a:solidFill>
              </a:rPr>
              <a:t>ε</a:t>
            </a:r>
            <a:endParaRPr lang="en-US" altLang="zh-CN" sz="3200" b="1" dirty="0">
              <a:solidFill>
                <a:srgbClr val="3366CC"/>
              </a:solidFill>
            </a:endParaRPr>
          </a:p>
          <a:p>
            <a:pPr marL="990600" lvl="1" indent="-533400">
              <a:buFont typeface="Wingdings" panose="05000000000000000000" pitchFamily="2" charset="2"/>
              <a:buAutoNum type="arabicParenR"/>
            </a:pPr>
            <a:endParaRPr lang="en-US" altLang="zh-CN" sz="3200" b="1" dirty="0">
              <a:solidFill>
                <a:srgbClr val="3366CC"/>
              </a:solidFill>
            </a:endParaRPr>
          </a:p>
          <a:p>
            <a:pPr marL="533400" indent="-533400"/>
            <a:r>
              <a:rPr lang="zh-CN" altLang="en-US" sz="3200" dirty="0">
                <a:solidFill>
                  <a:srgbClr val="3366CC"/>
                </a:solidFill>
              </a:rPr>
              <a:t>实际程序语言中上下文有关的部分：</a:t>
            </a:r>
            <a:endParaRPr lang="zh-CN" altLang="en-US" sz="3200" dirty="0">
              <a:solidFill>
                <a:srgbClr val="3366CC"/>
              </a:solidFill>
            </a:endParaRPr>
          </a:p>
          <a:p>
            <a:pPr marL="990600" lvl="1" indent="-533400"/>
            <a:r>
              <a:rPr lang="zh-CN" altLang="en-US" sz="3200" b="1" dirty="0">
                <a:solidFill>
                  <a:srgbClr val="3366CC"/>
                </a:solidFill>
              </a:rPr>
              <a:t>过程调用时形参与实参的一致性检查等。</a:t>
            </a:r>
            <a:endParaRPr lang="zh-CN" altLang="en-US" sz="3200" b="1" dirty="0">
              <a:solidFill>
                <a:srgbClr val="3366CC"/>
              </a:solidFill>
            </a:endParaRPr>
          </a:p>
          <a:p>
            <a:pPr marL="533400" indent="-53340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51203" name="日期占位符 4"/>
          <p:cNvSpPr txBox="1">
            <a:spLocks noGrp="1"/>
          </p:cNvSpPr>
          <p:nvPr>
            <p:ph type="dt" sz="half" idx="11"/>
          </p:nvPr>
        </p:nvSpPr>
        <p:spPr/>
        <p:txBody>
          <a:bodyPr anchor="b" anchorCtr="0"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51204" name="页脚占位符 5"/>
          <p:cNvSpPr txBox="1">
            <a:spLocks noGrp="1"/>
          </p:cNvSpPr>
          <p:nvPr>
            <p:ph type="ftr" sz="quarter" idx="12"/>
          </p:nvPr>
        </p:nvSpPr>
        <p:spPr/>
        <p:txBody>
          <a:bodyPr anchor="b" anchorCtr="0"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51205" name="Rectangle 2"/>
          <p:cNvSpPr>
            <a:spLocks noGrp="1"/>
          </p:cNvSpPr>
          <p:nvPr>
            <p:ph type="title"/>
          </p:nvPr>
        </p:nvSpPr>
        <p:spPr>
          <a:xfrm>
            <a:off x="1162050" y="304800"/>
            <a:ext cx="7793038" cy="8382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2型文法</a:t>
            </a:r>
            <a:endParaRPr lang="zh-CN" altLang="en-US" sz="40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1206" name="Rectangle 3"/>
          <p:cNvSpPr>
            <a:spLocks noGrp="1"/>
          </p:cNvSpPr>
          <p:nvPr>
            <p:ph idx="1"/>
          </p:nvPr>
        </p:nvSpPr>
        <p:spPr>
          <a:xfrm>
            <a:off x="457200" y="1524000"/>
            <a:ext cx="8497888" cy="4608513"/>
          </a:xfrm>
        </p:spPr>
        <p:txBody>
          <a:bodyPr vert="horz" wrap="square" lIns="91440" tIns="45720" rIns="91440" bIns="45720" anchor="t" anchorCtr="0"/>
          <a:p>
            <a:pPr algn="just" eaLnBrk="1" hangingPunct="1"/>
            <a:r>
              <a:rPr lang="zh-CN" altLang="en-US" sz="3200" dirty="0">
                <a:solidFill>
                  <a:srgbClr val="3366CC"/>
                </a:solidFill>
              </a:rPr>
              <a:t>也称上下文无关文法（</a:t>
            </a:r>
            <a:r>
              <a:rPr lang="en-US" altLang="zh-CN" sz="3200" dirty="0">
                <a:solidFill>
                  <a:srgbClr val="3366CC"/>
                </a:solidFill>
              </a:rPr>
              <a:t>CFG：Context-free Grammar)</a:t>
            </a:r>
            <a:endParaRPr lang="en-US" altLang="zh-CN" sz="3200" dirty="0">
              <a:solidFill>
                <a:srgbClr val="3366CC"/>
              </a:solidFill>
            </a:endParaRPr>
          </a:p>
          <a:p>
            <a:pPr algn="just" eaLnBrk="1" hangingPunct="1">
              <a:buNone/>
            </a:pPr>
            <a:r>
              <a:rPr lang="en-US" altLang="zh-CN" sz="3200" dirty="0">
                <a:solidFill>
                  <a:srgbClr val="3366CC"/>
                </a:solidFill>
              </a:rPr>
              <a:t>	 </a:t>
            </a:r>
            <a:r>
              <a:rPr lang="en-US" altLang="zh-CN" sz="3200" i="1" dirty="0">
                <a:solidFill>
                  <a:srgbClr val="3366CC"/>
                </a:solidFill>
              </a:rPr>
              <a:t>A</a:t>
            </a:r>
            <a:r>
              <a:rPr lang="en-US" altLang="zh-CN" sz="3200" dirty="0">
                <a:solidFill>
                  <a:srgbClr val="3366CC"/>
                </a:solidFill>
              </a:rPr>
              <a:t>→</a:t>
            </a:r>
            <a:r>
              <a:rPr lang="en-US" altLang="zh-CN" sz="3200" i="1" dirty="0">
                <a:solidFill>
                  <a:srgbClr val="3366CC"/>
                </a:solidFill>
              </a:rPr>
              <a:t>α</a:t>
            </a:r>
            <a:r>
              <a:rPr lang="en-US" altLang="zh-CN" sz="3200" dirty="0">
                <a:solidFill>
                  <a:srgbClr val="3366CC"/>
                </a:solidFill>
              </a:rPr>
              <a:t>, </a:t>
            </a:r>
            <a:endParaRPr lang="en-US" altLang="zh-CN" sz="3200" dirty="0">
              <a:solidFill>
                <a:srgbClr val="3366CC"/>
              </a:solidFill>
            </a:endParaRPr>
          </a:p>
          <a:p>
            <a:pPr algn="just" eaLnBrk="1" hangingPunct="1">
              <a:buNone/>
            </a:pPr>
            <a:r>
              <a:rPr lang="en-US" altLang="zh-CN" sz="3200" dirty="0">
                <a:solidFill>
                  <a:srgbClr val="3366CC"/>
                </a:solidFill>
              </a:rPr>
              <a:t>	</a:t>
            </a:r>
            <a:r>
              <a:rPr lang="en-US" altLang="zh-CN" sz="3200" i="1" dirty="0">
                <a:solidFill>
                  <a:srgbClr val="3366CC"/>
                </a:solidFill>
              </a:rPr>
              <a:t>A</a:t>
            </a:r>
            <a:r>
              <a:rPr lang="en-US" altLang="zh-CN" sz="3200" dirty="0">
                <a:solidFill>
                  <a:srgbClr val="3366CC"/>
                </a:solidFill>
              </a:rPr>
              <a:t>∈</a:t>
            </a:r>
            <a:r>
              <a:rPr lang="en-US" altLang="zh-CN" sz="3200" i="1" dirty="0">
                <a:solidFill>
                  <a:srgbClr val="3366CC"/>
                </a:solidFill>
              </a:rPr>
              <a:t>N</a:t>
            </a:r>
            <a:r>
              <a:rPr lang="en-US" altLang="zh-CN" sz="3200" dirty="0">
                <a:solidFill>
                  <a:srgbClr val="3366CC"/>
                </a:solidFill>
              </a:rPr>
              <a:t>, </a:t>
            </a:r>
            <a:r>
              <a:rPr lang="zh-CN" altLang="en-US" sz="3200" dirty="0">
                <a:solidFill>
                  <a:srgbClr val="3366CC"/>
                </a:solidFill>
              </a:rPr>
              <a:t>且</a:t>
            </a:r>
            <a:r>
              <a:rPr lang="en-US" altLang="zh-CN" sz="3200" i="1" dirty="0">
                <a:solidFill>
                  <a:srgbClr val="3366CC"/>
                </a:solidFill>
              </a:rPr>
              <a:t>α</a:t>
            </a:r>
            <a:r>
              <a:rPr lang="en-US" altLang="zh-CN" sz="3200" dirty="0">
                <a:solidFill>
                  <a:srgbClr val="3366CC"/>
                </a:solidFill>
              </a:rPr>
              <a:t>∈（</a:t>
            </a:r>
            <a:r>
              <a:rPr lang="en-US" altLang="zh-CN" sz="3200" i="1" dirty="0">
                <a:solidFill>
                  <a:srgbClr val="3366CC"/>
                </a:solidFill>
              </a:rPr>
              <a:t>N</a:t>
            </a:r>
            <a:r>
              <a:rPr lang="en-US" altLang="zh-CN" sz="3200" dirty="0">
                <a:solidFill>
                  <a:srgbClr val="3366CC"/>
                </a:solidFill>
              </a:rPr>
              <a:t>∪</a:t>
            </a:r>
            <a:r>
              <a:rPr lang="en-US" altLang="zh-CN" sz="3200" i="1" dirty="0">
                <a:solidFill>
                  <a:srgbClr val="3366CC"/>
                </a:solidFill>
              </a:rPr>
              <a:t>T</a:t>
            </a:r>
            <a:r>
              <a:rPr lang="en-US" altLang="zh-CN" sz="3200" dirty="0">
                <a:solidFill>
                  <a:srgbClr val="3366CC"/>
                </a:solidFill>
              </a:rPr>
              <a:t>）*</a:t>
            </a:r>
            <a:endParaRPr lang="en-US" altLang="zh-CN" sz="3200" dirty="0">
              <a:solidFill>
                <a:srgbClr val="3366CC"/>
              </a:solidFill>
            </a:endParaRPr>
          </a:p>
          <a:p>
            <a:pPr algn="just" eaLnBrk="1" hangingPunct="1"/>
            <a:r>
              <a:rPr lang="zh-CN" altLang="en-US" sz="3200" dirty="0">
                <a:solidFill>
                  <a:srgbClr val="3366CC"/>
                </a:solidFill>
              </a:rPr>
              <a:t>对应的语言：上下文无关语言 （</a:t>
            </a:r>
            <a:r>
              <a:rPr lang="en-US" altLang="zh-CN" sz="3200" dirty="0">
                <a:solidFill>
                  <a:srgbClr val="3366CC"/>
                </a:solidFill>
              </a:rPr>
              <a:t>CFL： Context-free Language)。</a:t>
            </a:r>
            <a:endParaRPr lang="en-US" altLang="zh-CN" sz="3200" dirty="0">
              <a:solidFill>
                <a:srgbClr val="3366CC"/>
              </a:solidFill>
            </a:endParaRPr>
          </a:p>
          <a:p>
            <a:pPr algn="just" eaLnBrk="1" hangingPunct="1"/>
            <a:r>
              <a:rPr lang="zh-CN" altLang="en-US" sz="3200" dirty="0">
                <a:solidFill>
                  <a:srgbClr val="3366CC"/>
                </a:solidFill>
              </a:rPr>
              <a:t>对应的自动机：下推自动机（</a:t>
            </a:r>
            <a:r>
              <a:rPr lang="en-US" altLang="zh-CN" sz="3200" dirty="0">
                <a:solidFill>
                  <a:srgbClr val="3366CC"/>
                </a:solidFill>
              </a:rPr>
              <a:t>PDA： Pushdown Automaton)。</a:t>
            </a:r>
            <a:endParaRPr lang="zh-CN" altLang="en-US" sz="3200" dirty="0">
              <a:solidFill>
                <a:srgbClr val="3366CC"/>
              </a:solidFill>
            </a:endParaRPr>
          </a:p>
        </p:txBody>
      </p:sp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页脚占位符 4"/>
          <p:cNvSpPr txBox="1">
            <a:spLocks noGrp="1"/>
          </p:cNvSpPr>
          <p:nvPr>
            <p:ph type="ftr" sz="quarter" idx="12"/>
          </p:nvPr>
        </p:nvSpPr>
        <p:spPr/>
        <p:txBody>
          <a:bodyPr anchor="b" anchorCtr="0"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en-US" altLang="zh-CN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3200" b="1" i="0" u="none" strike="noStrike" kern="0" cap="none" spc="0" normalizeH="0" baseline="0" noProof="1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语言限定约束：</a:t>
            </a:r>
            <a:endParaRPr kumimoji="1" lang="zh-CN" altLang="en-US" sz="3200" b="1" i="0" u="none" strike="noStrike" kern="0" cap="none" spc="0" normalizeH="0" baseline="0" noProof="1">
              <a:ln>
                <a:noFill/>
              </a:ln>
              <a:solidFill>
                <a:srgbClr val="3366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pPr>
            <a:r>
              <a:rPr kumimoji="1" lang="zh-CN" altLang="en-US" sz="3200" b="1" i="0" u="none" strike="noStrike" kern="0" cap="none" spc="0" normalizeH="0" baseline="0" noProof="1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左部是单个非终结符。</a:t>
            </a:r>
            <a:endParaRPr kumimoji="1" lang="zh-CN" altLang="en-US" sz="3200" b="1" i="0" u="none" strike="noStrike" kern="0" cap="none" spc="0" normalizeH="0" baseline="0" noProof="1">
              <a:ln>
                <a:noFill/>
              </a:ln>
              <a:solidFill>
                <a:srgbClr val="3366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1" lang="zh-CN" altLang="en-US" sz="3200" b="1" i="0" u="none" strike="noStrike" kern="0" cap="none" spc="0" normalizeH="0" baseline="0" noProof="1">
              <a:ln>
                <a:noFill/>
              </a:ln>
              <a:solidFill>
                <a:srgbClr val="3366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3200" b="1" i="0" u="none" strike="noStrike" kern="0" cap="none" spc="0" normalizeH="0" baseline="0" noProof="1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CFL</a:t>
            </a:r>
            <a:r>
              <a:rPr kumimoji="1" lang="zh-CN" altLang="en-US" sz="3200" b="1" i="0" u="none" strike="noStrike" kern="0" cap="none" spc="0" normalizeH="0" baseline="0" noProof="1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对实际语言结构的抽象：</a:t>
            </a:r>
            <a:endParaRPr kumimoji="1" lang="zh-CN" altLang="en-US" sz="3200" b="1" i="0" u="none" strike="noStrike" kern="0" cap="none" spc="0" normalizeH="0" baseline="0" noProof="1">
              <a:ln>
                <a:noFill/>
              </a:ln>
              <a:solidFill>
                <a:srgbClr val="3366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90600" marR="0" lvl="1" indent="-533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1" lang="zh-CN" altLang="en-US" sz="3200" b="1" i="0" u="none" strike="noStrike" kern="0" cap="none" spc="0" normalizeH="0" baseline="0" noProof="1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表示句子的语法结构，如：表达式，嵌套结构</a:t>
            </a:r>
            <a:r>
              <a:rPr kumimoji="1" lang="en-US" altLang="zh-CN" sz="3200" b="1" i="0" u="none" strike="noStrike" kern="0" cap="none" spc="0" normalizeH="0" baseline="0" noProof="1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{}</a:t>
            </a:r>
            <a:r>
              <a:rPr kumimoji="1" lang="zh-CN" altLang="en-US" sz="3200" b="1" i="0" u="none" strike="noStrike" kern="0" cap="none" spc="0" normalizeH="0" baseline="0" noProof="1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1" lang="zh-CN" altLang="en-US" sz="3200" b="1" i="0" u="none" strike="noStrike" kern="0" cap="none" spc="0" normalizeH="0" baseline="0" noProof="1">
              <a:ln>
                <a:noFill/>
              </a:ln>
              <a:solidFill>
                <a:srgbClr val="3366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90600" marR="0" lvl="1" indent="-533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1" lang="zh-CN" altLang="en-US" sz="3200" b="1" i="0" u="none" strike="noStrike" kern="0" cap="none" spc="0" normalizeH="0" baseline="0" noProof="1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目前的程序设计语言主要采用</a:t>
            </a:r>
            <a:r>
              <a:rPr kumimoji="1" lang="en-US" altLang="zh-CN" sz="3200" b="1" i="0" u="none" strike="noStrike" kern="0" cap="none" spc="0" normalizeH="0" baseline="0" noProof="1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CFL</a:t>
            </a:r>
            <a:r>
              <a:rPr kumimoji="1" lang="zh-CN" altLang="en-US" sz="3200" b="1" i="0" u="none" strike="noStrike" kern="0" cap="none" spc="0" normalizeH="0" baseline="0" noProof="1">
                <a:ln>
                  <a:noFill/>
                </a:ln>
                <a:solidFill>
                  <a:srgbClr val="3366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描述语法结构。</a:t>
            </a:r>
            <a:endParaRPr kumimoji="1" lang="zh-CN" altLang="en-US" sz="3200" b="1" i="0" u="none" strike="noStrike" kern="0" cap="none" spc="0" normalizeH="0" baseline="0" noProof="1">
              <a:ln>
                <a:noFill/>
              </a:ln>
              <a:solidFill>
                <a:srgbClr val="3366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2228" name="Rectangle 2"/>
          <p:cNvSpPr>
            <a:spLocks noGrp="1"/>
          </p:cNvSpPr>
          <p:nvPr/>
        </p:nvSpPr>
        <p:spPr>
          <a:xfrm>
            <a:off x="963613" y="292100"/>
            <a:ext cx="7793037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 dirty="0">
                <a:solidFill>
                  <a:srgbClr val="800080"/>
                </a:solidFill>
                <a:latin typeface="Arial" panose="020B0604020202020204" pitchFamily="34" charset="0"/>
              </a:rPr>
              <a:t>2型文法</a:t>
            </a:r>
            <a:endParaRPr lang="zh-CN" altLang="en-US" sz="4000" b="0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53251" name="日期占位符 4"/>
          <p:cNvSpPr txBox="1">
            <a:spLocks noGrp="1"/>
          </p:cNvSpPr>
          <p:nvPr>
            <p:ph type="dt" sz="half" idx="11"/>
          </p:nvPr>
        </p:nvSpPr>
        <p:spPr/>
        <p:txBody>
          <a:bodyPr anchor="b" anchorCtr="0"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53252" name="页脚占位符 5"/>
          <p:cNvSpPr txBox="1">
            <a:spLocks noGrp="1"/>
          </p:cNvSpPr>
          <p:nvPr>
            <p:ph type="ftr" sz="quarter" idx="12"/>
          </p:nvPr>
        </p:nvSpPr>
        <p:spPr/>
        <p:txBody>
          <a:bodyPr anchor="b" anchorCtr="0"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5325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3型文法</a:t>
            </a:r>
            <a:endParaRPr lang="zh-CN" altLang="en-US" sz="40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325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3366CC"/>
                </a:solidFill>
              </a:rPr>
              <a:t>也称正则文法</a:t>
            </a:r>
            <a:endParaRPr lang="zh-CN" altLang="en-US" dirty="0">
              <a:solidFill>
                <a:srgbClr val="3366CC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3366CC"/>
                </a:solidFill>
              </a:rPr>
              <a:t>右线性文法（</a:t>
            </a:r>
            <a:r>
              <a:rPr lang="en-US" altLang="zh-CN" b="1" dirty="0">
                <a:solidFill>
                  <a:srgbClr val="3366CC"/>
                </a:solidFill>
              </a:rPr>
              <a:t>Right-linear Grammar）：</a:t>
            </a:r>
            <a:endParaRPr lang="en-US" altLang="zh-CN" b="1" dirty="0">
              <a:solidFill>
                <a:srgbClr val="3366CC"/>
              </a:solidFill>
            </a:endParaRPr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altLang="zh-CN" sz="2800" b="1" i="1" dirty="0">
                <a:solidFill>
                  <a:srgbClr val="3366CC"/>
                </a:solidFill>
              </a:rPr>
              <a:t>A</a:t>
            </a:r>
            <a:r>
              <a:rPr lang="en-US" altLang="zh-CN" sz="2800" b="1" dirty="0">
                <a:solidFill>
                  <a:srgbClr val="3366CC"/>
                </a:solidFill>
              </a:rPr>
              <a:t>→</a:t>
            </a:r>
            <a:r>
              <a:rPr lang="en-US" altLang="zh-CN" sz="2800" b="1" i="1" dirty="0">
                <a:solidFill>
                  <a:srgbClr val="3366CC"/>
                </a:solidFill>
              </a:rPr>
              <a:t>ωB</a:t>
            </a:r>
            <a:r>
              <a:rPr lang="en-US" altLang="zh-CN" sz="2800" b="1" dirty="0">
                <a:solidFill>
                  <a:srgbClr val="3366CC"/>
                </a:solidFill>
              </a:rPr>
              <a:t> </a:t>
            </a:r>
            <a:r>
              <a:rPr lang="zh-CN" altLang="en-US" sz="2800" b="1" dirty="0">
                <a:solidFill>
                  <a:srgbClr val="3366CC"/>
                </a:solidFill>
              </a:rPr>
              <a:t>或 </a:t>
            </a:r>
            <a:r>
              <a:rPr lang="en-US" altLang="zh-CN" sz="2800" b="1" i="1" dirty="0">
                <a:solidFill>
                  <a:srgbClr val="3366CC"/>
                </a:solidFill>
              </a:rPr>
              <a:t>A</a:t>
            </a:r>
            <a:r>
              <a:rPr lang="en-US" altLang="zh-CN" sz="2800" b="1" dirty="0">
                <a:solidFill>
                  <a:srgbClr val="3366CC"/>
                </a:solidFill>
              </a:rPr>
              <a:t>→</a:t>
            </a:r>
            <a:r>
              <a:rPr lang="en-US" altLang="zh-CN" sz="2800" b="1" i="1" dirty="0">
                <a:solidFill>
                  <a:srgbClr val="3366CC"/>
                </a:solidFill>
              </a:rPr>
              <a:t>ω</a:t>
            </a:r>
            <a:endParaRPr lang="en-US" altLang="zh-CN" sz="2800" b="1" i="1" dirty="0">
              <a:solidFill>
                <a:srgbClr val="3366CC"/>
              </a:solidFill>
            </a:endParaRPr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solidFill>
                  <a:srgbClr val="3366CC"/>
                </a:solidFill>
              </a:rPr>
              <a:t>			</a:t>
            </a:r>
            <a:r>
              <a:rPr lang="en-US" altLang="zh-CN" sz="2800" b="1" i="1" dirty="0">
                <a:solidFill>
                  <a:srgbClr val="3366CC"/>
                </a:solidFill>
              </a:rPr>
              <a:t>A</a:t>
            </a:r>
            <a:r>
              <a:rPr lang="en-US" altLang="zh-CN" sz="2800" b="1" dirty="0">
                <a:solidFill>
                  <a:srgbClr val="3366CC"/>
                </a:solidFill>
              </a:rPr>
              <a:t>、</a:t>
            </a:r>
            <a:r>
              <a:rPr lang="en-US" altLang="zh-CN" sz="2800" b="1" i="1" dirty="0">
                <a:solidFill>
                  <a:srgbClr val="3366CC"/>
                </a:solidFill>
              </a:rPr>
              <a:t>B</a:t>
            </a:r>
            <a:r>
              <a:rPr lang="en-US" altLang="zh-CN" sz="2800" b="1" dirty="0">
                <a:solidFill>
                  <a:srgbClr val="3366CC"/>
                </a:solidFill>
              </a:rPr>
              <a:t>∈</a:t>
            </a:r>
            <a:r>
              <a:rPr lang="en-US" altLang="zh-CN" sz="2800" b="1" i="1" dirty="0">
                <a:solidFill>
                  <a:srgbClr val="3366CC"/>
                </a:solidFill>
              </a:rPr>
              <a:t>N</a:t>
            </a:r>
            <a:r>
              <a:rPr lang="en-US" altLang="zh-CN" sz="2800" b="1" dirty="0">
                <a:solidFill>
                  <a:srgbClr val="3366CC"/>
                </a:solidFill>
              </a:rPr>
              <a:t>, </a:t>
            </a:r>
            <a:r>
              <a:rPr lang="en-US" altLang="zh-CN" sz="2800" b="1" i="1" dirty="0">
                <a:solidFill>
                  <a:srgbClr val="3366CC"/>
                </a:solidFill>
              </a:rPr>
              <a:t>ω</a:t>
            </a:r>
            <a:r>
              <a:rPr lang="en-US" altLang="zh-CN" sz="2800" b="1" dirty="0">
                <a:solidFill>
                  <a:srgbClr val="3366CC"/>
                </a:solidFill>
              </a:rPr>
              <a:t>∈</a:t>
            </a:r>
            <a:r>
              <a:rPr lang="en-US" altLang="zh-CN" sz="2800" b="1" i="1" dirty="0">
                <a:solidFill>
                  <a:srgbClr val="3366CC"/>
                </a:solidFill>
              </a:rPr>
              <a:t>T</a:t>
            </a:r>
            <a:r>
              <a:rPr lang="en-US" altLang="zh-CN" sz="2800" b="1" dirty="0">
                <a:solidFill>
                  <a:srgbClr val="3366CC"/>
                </a:solidFill>
              </a:rPr>
              <a:t>*。</a:t>
            </a:r>
            <a:endParaRPr lang="en-US" altLang="zh-CN" sz="2800" b="1" dirty="0">
              <a:solidFill>
                <a:srgbClr val="3366CC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3366CC"/>
                </a:solidFill>
              </a:rPr>
              <a:t>左线性文法（</a:t>
            </a:r>
            <a:r>
              <a:rPr lang="en-US" altLang="zh-CN" b="1" dirty="0">
                <a:solidFill>
                  <a:srgbClr val="3366CC"/>
                </a:solidFill>
              </a:rPr>
              <a:t>Left-linear Grammar）：</a:t>
            </a:r>
            <a:endParaRPr lang="en-US" altLang="zh-CN" b="1" dirty="0">
              <a:solidFill>
                <a:srgbClr val="3366CC"/>
              </a:solidFill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b="1" i="1" dirty="0">
                <a:solidFill>
                  <a:srgbClr val="3366CC"/>
                </a:solidFill>
              </a:rPr>
              <a:t>	A</a:t>
            </a:r>
            <a:r>
              <a:rPr lang="en-US" altLang="zh-CN" b="1" dirty="0">
                <a:solidFill>
                  <a:srgbClr val="3366CC"/>
                </a:solidFill>
              </a:rPr>
              <a:t>→</a:t>
            </a:r>
            <a:r>
              <a:rPr lang="en-US" altLang="zh-CN" b="1" i="1" dirty="0">
                <a:solidFill>
                  <a:srgbClr val="3366CC"/>
                </a:solidFill>
              </a:rPr>
              <a:t>Bω</a:t>
            </a:r>
            <a:r>
              <a:rPr lang="zh-CN" altLang="en-US" b="1" dirty="0">
                <a:solidFill>
                  <a:srgbClr val="3366CC"/>
                </a:solidFill>
              </a:rPr>
              <a:t>或 </a:t>
            </a:r>
            <a:r>
              <a:rPr lang="en-US" altLang="zh-CN" b="1" i="1" dirty="0">
                <a:solidFill>
                  <a:srgbClr val="3366CC"/>
                </a:solidFill>
              </a:rPr>
              <a:t>A</a:t>
            </a:r>
            <a:r>
              <a:rPr lang="en-US" altLang="zh-CN" b="1" dirty="0">
                <a:solidFill>
                  <a:srgbClr val="3366CC"/>
                </a:solidFill>
              </a:rPr>
              <a:t>→</a:t>
            </a:r>
            <a:r>
              <a:rPr lang="en-US" altLang="zh-CN" b="1" i="1" dirty="0">
                <a:solidFill>
                  <a:srgbClr val="3366CC"/>
                </a:solidFill>
              </a:rPr>
              <a:t>ω</a:t>
            </a:r>
            <a:endParaRPr lang="en-US" altLang="zh-CN" b="1" i="1" dirty="0">
              <a:solidFill>
                <a:srgbClr val="3366CC"/>
              </a:solidFill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3366CC"/>
                </a:solidFill>
              </a:rPr>
              <a:t>				</a:t>
            </a:r>
            <a:r>
              <a:rPr lang="en-US" altLang="zh-CN" b="1" i="1" dirty="0">
                <a:solidFill>
                  <a:srgbClr val="3366CC"/>
                </a:solidFill>
              </a:rPr>
              <a:t>A</a:t>
            </a:r>
            <a:r>
              <a:rPr lang="en-US" altLang="zh-CN" b="1" dirty="0">
                <a:solidFill>
                  <a:srgbClr val="3366CC"/>
                </a:solidFill>
              </a:rPr>
              <a:t>、</a:t>
            </a:r>
            <a:r>
              <a:rPr lang="en-US" altLang="zh-CN" b="1" i="1" dirty="0">
                <a:solidFill>
                  <a:srgbClr val="3366CC"/>
                </a:solidFill>
              </a:rPr>
              <a:t>B</a:t>
            </a:r>
            <a:r>
              <a:rPr lang="en-US" altLang="zh-CN" b="1" dirty="0">
                <a:solidFill>
                  <a:srgbClr val="3366CC"/>
                </a:solidFill>
              </a:rPr>
              <a:t>∈</a:t>
            </a:r>
            <a:r>
              <a:rPr lang="en-US" altLang="zh-CN" b="1" i="1" dirty="0">
                <a:solidFill>
                  <a:srgbClr val="3366CC"/>
                </a:solidFill>
              </a:rPr>
              <a:t>N</a:t>
            </a:r>
            <a:r>
              <a:rPr lang="en-US" altLang="zh-CN" b="1" dirty="0">
                <a:solidFill>
                  <a:srgbClr val="3366CC"/>
                </a:solidFill>
              </a:rPr>
              <a:t>, </a:t>
            </a:r>
            <a:r>
              <a:rPr lang="en-US" altLang="zh-CN" b="1" i="1" dirty="0">
                <a:solidFill>
                  <a:srgbClr val="3366CC"/>
                </a:solidFill>
              </a:rPr>
              <a:t>ω</a:t>
            </a:r>
            <a:r>
              <a:rPr lang="en-US" altLang="zh-CN" b="1" dirty="0">
                <a:solidFill>
                  <a:srgbClr val="3366CC"/>
                </a:solidFill>
              </a:rPr>
              <a:t>∈</a:t>
            </a:r>
            <a:r>
              <a:rPr lang="en-US" altLang="zh-CN" b="1" i="1" dirty="0">
                <a:solidFill>
                  <a:srgbClr val="3366CC"/>
                </a:solidFill>
              </a:rPr>
              <a:t>T</a:t>
            </a:r>
            <a:r>
              <a:rPr lang="en-US" altLang="zh-CN" b="1" dirty="0">
                <a:solidFill>
                  <a:srgbClr val="3366CC"/>
                </a:solidFill>
              </a:rPr>
              <a:t>*。</a:t>
            </a:r>
            <a:endParaRPr lang="en-US" altLang="zh-CN" b="1" dirty="0">
              <a:solidFill>
                <a:srgbClr val="3366CC"/>
              </a:solidFill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3366CC"/>
                </a:solidFill>
              </a:rPr>
              <a:t>对应的语言：正则语言</a:t>
            </a:r>
            <a:endParaRPr lang="zh-CN" altLang="en-US" b="1" dirty="0">
              <a:solidFill>
                <a:srgbClr val="3366CC"/>
              </a:solidFill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3366CC"/>
                </a:solidFill>
              </a:rPr>
              <a:t>对应的自动机：有限自动机（</a:t>
            </a:r>
            <a:r>
              <a:rPr lang="en-US" altLang="zh-CN" b="1" dirty="0">
                <a:solidFill>
                  <a:srgbClr val="3366CC"/>
                </a:solidFill>
              </a:rPr>
              <a:t>Finite Automaton）。</a:t>
            </a:r>
            <a:endParaRPr lang="zh-CN" altLang="en-US" b="1" dirty="0">
              <a:solidFill>
                <a:srgbClr val="3366CC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54275" name="日期占位符 4"/>
          <p:cNvSpPr txBox="1">
            <a:spLocks noGrp="1"/>
          </p:cNvSpPr>
          <p:nvPr>
            <p:ph type="dt" sz="half" idx="11"/>
          </p:nvPr>
        </p:nvSpPr>
        <p:spPr/>
        <p:txBody>
          <a:bodyPr anchor="b" anchorCtr="0"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54276" name="页脚占位符 5"/>
          <p:cNvSpPr txBox="1">
            <a:spLocks noGrp="1"/>
          </p:cNvSpPr>
          <p:nvPr>
            <p:ph type="ftr" sz="quarter" idx="12"/>
          </p:nvPr>
        </p:nvSpPr>
        <p:spPr/>
        <p:txBody>
          <a:bodyPr anchor="b" anchorCtr="0"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5427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endParaRPr lang="zh-CN" altLang="en-US" dirty="0"/>
          </a:p>
        </p:txBody>
      </p:sp>
      <p:sp>
        <p:nvSpPr>
          <p:cNvPr id="54278" name="Rectangle 3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5029200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dirty="0">
                <a:solidFill>
                  <a:srgbClr val="3366CC"/>
                </a:solidFill>
              </a:rPr>
              <a:t>例1：</a:t>
            </a:r>
            <a:endParaRPr lang="zh-CN" altLang="en-US" dirty="0">
              <a:solidFill>
                <a:srgbClr val="3366CC"/>
              </a:solidFill>
            </a:endParaRPr>
          </a:p>
          <a:p>
            <a:pPr eaLnBrk="1" hangingPunct="1">
              <a:buNone/>
            </a:pPr>
            <a:r>
              <a:rPr lang="en-US" altLang="zh-CN" dirty="0">
                <a:solidFill>
                  <a:srgbClr val="3366CC"/>
                </a:solidFill>
              </a:rPr>
              <a:t>	G = ({</a:t>
            </a:r>
            <a:r>
              <a:rPr lang="en-US" altLang="zh-CN" i="1" dirty="0">
                <a:solidFill>
                  <a:srgbClr val="3366CC"/>
                </a:solidFill>
              </a:rPr>
              <a:t>A</a:t>
            </a:r>
            <a:r>
              <a:rPr lang="en-US" altLang="zh-CN" dirty="0">
                <a:solidFill>
                  <a:srgbClr val="3366CC"/>
                </a:solidFill>
              </a:rPr>
              <a:t>,</a:t>
            </a:r>
            <a:r>
              <a:rPr lang="en-US" altLang="zh-CN" i="1" dirty="0">
                <a:solidFill>
                  <a:srgbClr val="3366CC"/>
                </a:solidFill>
              </a:rPr>
              <a:t>B</a:t>
            </a:r>
            <a:r>
              <a:rPr lang="en-US" altLang="zh-CN" dirty="0">
                <a:solidFill>
                  <a:srgbClr val="3366CC"/>
                </a:solidFill>
              </a:rPr>
              <a:t>,</a:t>
            </a:r>
            <a:r>
              <a:rPr lang="en-US" altLang="zh-CN" i="1" dirty="0">
                <a:solidFill>
                  <a:srgbClr val="3366CC"/>
                </a:solidFill>
              </a:rPr>
              <a:t>C</a:t>
            </a:r>
            <a:r>
              <a:rPr lang="en-US" altLang="zh-CN" dirty="0">
                <a:solidFill>
                  <a:srgbClr val="3366CC"/>
                </a:solidFill>
              </a:rPr>
              <a:t>}, {</a:t>
            </a:r>
            <a:r>
              <a:rPr lang="en-US" altLang="zh-CN" i="1" dirty="0">
                <a:solidFill>
                  <a:srgbClr val="3366CC"/>
                </a:solidFill>
              </a:rPr>
              <a:t>a</a:t>
            </a:r>
            <a:r>
              <a:rPr lang="en-US" altLang="zh-CN" dirty="0">
                <a:solidFill>
                  <a:srgbClr val="3366CC"/>
                </a:solidFill>
              </a:rPr>
              <a:t>,</a:t>
            </a:r>
            <a:r>
              <a:rPr lang="en-US" altLang="zh-CN" i="1" dirty="0">
                <a:solidFill>
                  <a:srgbClr val="3366CC"/>
                </a:solidFill>
              </a:rPr>
              <a:t>b</a:t>
            </a:r>
            <a:r>
              <a:rPr lang="en-US" altLang="zh-CN" dirty="0">
                <a:solidFill>
                  <a:srgbClr val="3366CC"/>
                </a:solidFill>
              </a:rPr>
              <a:t>,</a:t>
            </a:r>
            <a:r>
              <a:rPr lang="en-US" altLang="zh-CN" i="1" dirty="0">
                <a:solidFill>
                  <a:srgbClr val="3366CC"/>
                </a:solidFill>
              </a:rPr>
              <a:t>d</a:t>
            </a:r>
            <a:r>
              <a:rPr lang="en-US" altLang="zh-CN" dirty="0">
                <a:solidFill>
                  <a:srgbClr val="3366CC"/>
                </a:solidFill>
              </a:rPr>
              <a:t>}, </a:t>
            </a:r>
            <a:r>
              <a:rPr lang="en-US" altLang="zh-CN" i="1" dirty="0">
                <a:solidFill>
                  <a:srgbClr val="3366CC"/>
                </a:solidFill>
              </a:rPr>
              <a:t>P</a:t>
            </a:r>
            <a:r>
              <a:rPr lang="en-US" altLang="zh-CN" dirty="0">
                <a:solidFill>
                  <a:srgbClr val="3366CC"/>
                </a:solidFill>
              </a:rPr>
              <a:t>, </a:t>
            </a:r>
            <a:r>
              <a:rPr lang="en-US" altLang="zh-CN" i="1" dirty="0">
                <a:solidFill>
                  <a:srgbClr val="3366CC"/>
                </a:solidFill>
              </a:rPr>
              <a:t>A</a:t>
            </a:r>
            <a:r>
              <a:rPr lang="en-US" altLang="zh-CN" dirty="0">
                <a:solidFill>
                  <a:srgbClr val="3366CC"/>
                </a:solidFill>
              </a:rPr>
              <a:t>)  </a:t>
            </a:r>
            <a:endParaRPr lang="en-US" altLang="zh-CN" dirty="0">
              <a:solidFill>
                <a:srgbClr val="3366CC"/>
              </a:solidFill>
            </a:endParaRPr>
          </a:p>
          <a:p>
            <a:pPr eaLnBrk="1" hangingPunct="1">
              <a:buNone/>
            </a:pPr>
            <a:r>
              <a:rPr lang="en-US" altLang="zh-CN" dirty="0">
                <a:solidFill>
                  <a:srgbClr val="3366CC"/>
                </a:solidFill>
              </a:rPr>
              <a:t>	 </a:t>
            </a:r>
            <a:r>
              <a:rPr lang="en-US" altLang="zh-CN" i="1" dirty="0">
                <a:solidFill>
                  <a:srgbClr val="3366CC"/>
                </a:solidFill>
              </a:rPr>
              <a:t>P</a:t>
            </a:r>
            <a:r>
              <a:rPr lang="en-US" altLang="zh-CN" dirty="0">
                <a:solidFill>
                  <a:srgbClr val="3366CC"/>
                </a:solidFill>
              </a:rPr>
              <a:t>: </a:t>
            </a:r>
            <a:r>
              <a:rPr lang="en-US" altLang="zh-CN" i="1" dirty="0">
                <a:solidFill>
                  <a:srgbClr val="3366CC"/>
                </a:solidFill>
              </a:rPr>
              <a:t>A</a:t>
            </a:r>
            <a:r>
              <a:rPr lang="en-US" altLang="zh-CN" dirty="0">
                <a:solidFill>
                  <a:srgbClr val="3366CC"/>
                </a:solidFill>
              </a:rPr>
              <a:t>→</a:t>
            </a:r>
            <a:r>
              <a:rPr lang="en-US" altLang="zh-CN" i="1" dirty="0">
                <a:solidFill>
                  <a:srgbClr val="3366CC"/>
                </a:solidFill>
              </a:rPr>
              <a:t>AB</a:t>
            </a:r>
            <a:r>
              <a:rPr lang="zh-CN" altLang="en-US" i="1" dirty="0">
                <a:solidFill>
                  <a:srgbClr val="3366CC"/>
                </a:solidFill>
              </a:rPr>
              <a:t>，</a:t>
            </a:r>
            <a:r>
              <a:rPr lang="en-US" altLang="zh-CN" i="1" dirty="0">
                <a:solidFill>
                  <a:srgbClr val="3366CC"/>
                </a:solidFill>
              </a:rPr>
              <a:t>AB</a:t>
            </a:r>
            <a:r>
              <a:rPr lang="en-US" altLang="zh-CN" dirty="0">
                <a:solidFill>
                  <a:srgbClr val="3366CC"/>
                </a:solidFill>
              </a:rPr>
              <a:t>→</a:t>
            </a:r>
            <a:r>
              <a:rPr lang="en-US" altLang="zh-CN" i="1" dirty="0">
                <a:solidFill>
                  <a:srgbClr val="3366CC"/>
                </a:solidFill>
              </a:rPr>
              <a:t>CAAB</a:t>
            </a:r>
            <a:r>
              <a:rPr lang="zh-CN" altLang="en-US" dirty="0">
                <a:solidFill>
                  <a:srgbClr val="3366CC"/>
                </a:solidFill>
              </a:rPr>
              <a:t>，</a:t>
            </a:r>
            <a:r>
              <a:rPr lang="en-US" altLang="zh-CN" i="1" dirty="0">
                <a:solidFill>
                  <a:srgbClr val="3366CC"/>
                </a:solidFill>
              </a:rPr>
              <a:t>A</a:t>
            </a:r>
            <a:r>
              <a:rPr lang="en-US" altLang="zh-CN" dirty="0">
                <a:solidFill>
                  <a:srgbClr val="3366CC"/>
                </a:solidFill>
              </a:rPr>
              <a:t>→</a:t>
            </a:r>
            <a:r>
              <a:rPr lang="en-US" altLang="zh-CN" i="1" dirty="0">
                <a:solidFill>
                  <a:srgbClr val="3366CC"/>
                </a:solidFill>
              </a:rPr>
              <a:t>d</a:t>
            </a:r>
            <a:r>
              <a:rPr lang="zh-CN" altLang="en-US" i="1" dirty="0">
                <a:solidFill>
                  <a:srgbClr val="3366CC"/>
                </a:solidFill>
              </a:rPr>
              <a:t>，</a:t>
            </a:r>
            <a:r>
              <a:rPr lang="en-US" altLang="zh-CN" i="1" dirty="0">
                <a:solidFill>
                  <a:srgbClr val="3366CC"/>
                </a:solidFill>
              </a:rPr>
              <a:t>B</a:t>
            </a:r>
            <a:r>
              <a:rPr lang="en-US" altLang="zh-CN" dirty="0">
                <a:solidFill>
                  <a:srgbClr val="3366CC"/>
                </a:solidFill>
              </a:rPr>
              <a:t>→</a:t>
            </a:r>
            <a:r>
              <a:rPr lang="en-US" altLang="zh-CN" i="1" dirty="0">
                <a:solidFill>
                  <a:srgbClr val="3366CC"/>
                </a:solidFill>
              </a:rPr>
              <a:t>a</a:t>
            </a:r>
            <a:r>
              <a:rPr lang="zh-CN" altLang="en-US" i="1" dirty="0">
                <a:solidFill>
                  <a:srgbClr val="3366CC"/>
                </a:solidFill>
              </a:rPr>
              <a:t>，</a:t>
            </a:r>
            <a:r>
              <a:rPr lang="en-US" altLang="zh-CN" i="1" dirty="0">
                <a:solidFill>
                  <a:srgbClr val="3366CC"/>
                </a:solidFill>
              </a:rPr>
              <a:t>C</a:t>
            </a:r>
            <a:r>
              <a:rPr lang="en-US" altLang="zh-CN" dirty="0">
                <a:solidFill>
                  <a:srgbClr val="3366CC"/>
                </a:solidFill>
              </a:rPr>
              <a:t>→</a:t>
            </a:r>
            <a:r>
              <a:rPr lang="en-US" altLang="zh-CN" i="1" dirty="0">
                <a:solidFill>
                  <a:srgbClr val="3366CC"/>
                </a:solidFill>
              </a:rPr>
              <a:t>b</a:t>
            </a:r>
            <a:r>
              <a:rPr lang="en-US" altLang="zh-CN" dirty="0">
                <a:solidFill>
                  <a:srgbClr val="3366CC"/>
                </a:solidFill>
              </a:rPr>
              <a:t> </a:t>
            </a:r>
            <a:endParaRPr lang="en-US" altLang="zh-CN" dirty="0">
              <a:solidFill>
                <a:srgbClr val="3366CC"/>
              </a:solidFill>
            </a:endParaRPr>
          </a:p>
          <a:p>
            <a:pPr eaLnBrk="1" hangingPunct="1">
              <a:buNone/>
            </a:pPr>
            <a:r>
              <a:rPr lang="zh-CN" altLang="en-US" dirty="0">
                <a:solidFill>
                  <a:srgbClr val="3366CC"/>
                </a:solidFill>
              </a:rPr>
              <a:t>是1型文法。 </a:t>
            </a:r>
            <a:endParaRPr lang="zh-CN" altLang="en-US" dirty="0">
              <a:solidFill>
                <a:srgbClr val="3366CC"/>
              </a:solidFill>
            </a:endParaRPr>
          </a:p>
          <a:p>
            <a:pPr lvl="1" algn="just" eaLnBrk="1" hangingPunct="1">
              <a:buNone/>
            </a:pPr>
            <a:r>
              <a:rPr lang="en-US" altLang="zh-CN" b="1" i="1" dirty="0">
                <a:solidFill>
                  <a:srgbClr val="3366CC"/>
                </a:solidFill>
              </a:rPr>
              <a:t>A</a:t>
            </a:r>
            <a:r>
              <a:rPr lang="en-US" altLang="zh-CN" b="1" dirty="0">
                <a:solidFill>
                  <a:srgbClr val="3366CC"/>
                </a:solidFill>
              </a:rPr>
              <a:t>=&gt;</a:t>
            </a:r>
            <a:r>
              <a:rPr lang="en-US" altLang="zh-CN" b="1" i="1" dirty="0">
                <a:solidFill>
                  <a:srgbClr val="3366CC"/>
                </a:solidFill>
              </a:rPr>
              <a:t>d</a:t>
            </a:r>
            <a:endParaRPr lang="en-US" altLang="zh-CN" b="1" i="1" dirty="0">
              <a:solidFill>
                <a:srgbClr val="3366CC"/>
              </a:solidFill>
            </a:endParaRPr>
          </a:p>
          <a:p>
            <a:pPr lvl="1" algn="just" eaLnBrk="1" hangingPunct="1">
              <a:buNone/>
            </a:pPr>
            <a:r>
              <a:rPr lang="en-US" altLang="zh-CN" b="1" i="1" dirty="0">
                <a:solidFill>
                  <a:srgbClr val="3366CC"/>
                </a:solidFill>
              </a:rPr>
              <a:t>A</a:t>
            </a:r>
            <a:r>
              <a:rPr lang="en-US" altLang="zh-CN" b="1" dirty="0">
                <a:solidFill>
                  <a:srgbClr val="3366CC"/>
                </a:solidFill>
              </a:rPr>
              <a:t>=&gt;</a:t>
            </a:r>
            <a:r>
              <a:rPr lang="en-US" altLang="zh-CN" b="1" i="1" dirty="0">
                <a:solidFill>
                  <a:srgbClr val="3366CC"/>
                </a:solidFill>
              </a:rPr>
              <a:t>AB</a:t>
            </a:r>
            <a:r>
              <a:rPr lang="en-US" altLang="zh-CN" b="1" dirty="0">
                <a:solidFill>
                  <a:srgbClr val="3366CC"/>
                </a:solidFill>
              </a:rPr>
              <a:t> =&gt;</a:t>
            </a:r>
            <a:r>
              <a:rPr lang="en-US" altLang="zh-CN" b="1" i="1" dirty="0">
                <a:solidFill>
                  <a:srgbClr val="3366CC"/>
                </a:solidFill>
              </a:rPr>
              <a:t>dB</a:t>
            </a:r>
            <a:r>
              <a:rPr lang="en-US" altLang="zh-CN" b="1" dirty="0">
                <a:solidFill>
                  <a:srgbClr val="3366CC"/>
                </a:solidFill>
              </a:rPr>
              <a:t> =&gt;</a:t>
            </a:r>
            <a:r>
              <a:rPr lang="en-US" altLang="zh-CN" b="1" i="1" dirty="0">
                <a:solidFill>
                  <a:srgbClr val="3366CC"/>
                </a:solidFill>
              </a:rPr>
              <a:t>da</a:t>
            </a:r>
            <a:endParaRPr lang="en-US" altLang="zh-CN" b="1" i="1" dirty="0">
              <a:solidFill>
                <a:srgbClr val="3366CC"/>
              </a:solidFill>
            </a:endParaRPr>
          </a:p>
          <a:p>
            <a:pPr lvl="1" algn="just" eaLnBrk="1" hangingPunct="1">
              <a:buNone/>
            </a:pPr>
            <a:r>
              <a:rPr lang="en-US" altLang="zh-CN" b="1" i="1" dirty="0">
                <a:solidFill>
                  <a:srgbClr val="3366CC"/>
                </a:solidFill>
              </a:rPr>
              <a:t>A</a:t>
            </a:r>
            <a:r>
              <a:rPr lang="en-US" altLang="zh-CN" b="1" dirty="0">
                <a:solidFill>
                  <a:srgbClr val="3366CC"/>
                </a:solidFill>
              </a:rPr>
              <a:t>=&gt;</a:t>
            </a:r>
            <a:r>
              <a:rPr lang="en-US" altLang="zh-CN" b="1" i="1" dirty="0">
                <a:solidFill>
                  <a:srgbClr val="3366CC"/>
                </a:solidFill>
              </a:rPr>
              <a:t>AB</a:t>
            </a:r>
            <a:r>
              <a:rPr lang="en-US" altLang="zh-CN" b="1" dirty="0">
                <a:solidFill>
                  <a:srgbClr val="3366CC"/>
                </a:solidFill>
              </a:rPr>
              <a:t> =&gt;</a:t>
            </a:r>
            <a:r>
              <a:rPr lang="en-US" altLang="zh-CN" b="1" i="1" dirty="0">
                <a:solidFill>
                  <a:srgbClr val="3366CC"/>
                </a:solidFill>
              </a:rPr>
              <a:t>ABB</a:t>
            </a:r>
            <a:r>
              <a:rPr lang="en-US" altLang="zh-CN" b="1" dirty="0">
                <a:solidFill>
                  <a:srgbClr val="3366CC"/>
                </a:solidFill>
              </a:rPr>
              <a:t> =&gt;</a:t>
            </a:r>
            <a:r>
              <a:rPr lang="en-US" altLang="zh-CN" b="1" i="1" dirty="0">
                <a:solidFill>
                  <a:srgbClr val="3366CC"/>
                </a:solidFill>
              </a:rPr>
              <a:t>dBB</a:t>
            </a:r>
            <a:r>
              <a:rPr lang="en-US" altLang="zh-CN" b="1" dirty="0">
                <a:solidFill>
                  <a:srgbClr val="3366CC"/>
                </a:solidFill>
              </a:rPr>
              <a:t> =&gt;</a:t>
            </a:r>
            <a:r>
              <a:rPr lang="en-US" altLang="zh-CN" b="1" i="1" dirty="0">
                <a:solidFill>
                  <a:srgbClr val="3366CC"/>
                </a:solidFill>
              </a:rPr>
              <a:t>daB </a:t>
            </a:r>
            <a:r>
              <a:rPr lang="en-US" altLang="zh-CN" b="1" dirty="0">
                <a:solidFill>
                  <a:srgbClr val="3366CC"/>
                </a:solidFill>
              </a:rPr>
              <a:t>=&gt;</a:t>
            </a:r>
            <a:r>
              <a:rPr lang="en-US" altLang="zh-CN" b="1" i="1" dirty="0">
                <a:solidFill>
                  <a:srgbClr val="3366CC"/>
                </a:solidFill>
              </a:rPr>
              <a:t>daa</a:t>
            </a:r>
            <a:endParaRPr lang="en-US" altLang="zh-CN" b="1" i="1" dirty="0">
              <a:solidFill>
                <a:srgbClr val="3366CC"/>
              </a:solidFill>
            </a:endParaRPr>
          </a:p>
          <a:p>
            <a:pPr lvl="1" algn="just" eaLnBrk="1" hangingPunct="1">
              <a:buNone/>
            </a:pPr>
            <a:r>
              <a:rPr lang="en-US" altLang="zh-CN" b="1" i="1" dirty="0">
                <a:solidFill>
                  <a:srgbClr val="3366CC"/>
                </a:solidFill>
              </a:rPr>
              <a:t>A</a:t>
            </a:r>
            <a:r>
              <a:rPr lang="en-US" altLang="zh-CN" b="1" dirty="0">
                <a:solidFill>
                  <a:srgbClr val="3366CC"/>
                </a:solidFill>
              </a:rPr>
              <a:t>=&gt;</a:t>
            </a:r>
            <a:r>
              <a:rPr lang="en-US" altLang="zh-CN" b="1" i="1" dirty="0">
                <a:solidFill>
                  <a:srgbClr val="3366CC"/>
                </a:solidFill>
              </a:rPr>
              <a:t>AB</a:t>
            </a:r>
            <a:r>
              <a:rPr lang="en-US" altLang="zh-CN" b="1" dirty="0">
                <a:solidFill>
                  <a:srgbClr val="3366CC"/>
                </a:solidFill>
              </a:rPr>
              <a:t> =&gt;</a:t>
            </a:r>
            <a:r>
              <a:rPr lang="en-US" altLang="zh-CN" b="1" i="1" dirty="0">
                <a:solidFill>
                  <a:srgbClr val="3366CC"/>
                </a:solidFill>
              </a:rPr>
              <a:t>CAAB </a:t>
            </a:r>
            <a:r>
              <a:rPr lang="en-US" altLang="zh-CN" b="1" dirty="0">
                <a:solidFill>
                  <a:srgbClr val="3366CC"/>
                </a:solidFill>
              </a:rPr>
              <a:t>=&gt;</a:t>
            </a:r>
            <a:r>
              <a:rPr lang="en-US" altLang="zh-CN" b="1" i="1" dirty="0">
                <a:solidFill>
                  <a:srgbClr val="3366CC"/>
                </a:solidFill>
              </a:rPr>
              <a:t>bAAB </a:t>
            </a:r>
            <a:r>
              <a:rPr lang="en-US" altLang="zh-CN" b="1" dirty="0">
                <a:solidFill>
                  <a:srgbClr val="3366CC"/>
                </a:solidFill>
              </a:rPr>
              <a:t>=&gt;</a:t>
            </a:r>
            <a:r>
              <a:rPr lang="en-US" altLang="zh-CN" b="1" i="1" dirty="0">
                <a:solidFill>
                  <a:srgbClr val="3366CC"/>
                </a:solidFill>
              </a:rPr>
              <a:t>bdAB</a:t>
            </a:r>
            <a:r>
              <a:rPr lang="en-US" altLang="zh-CN" b="1" dirty="0">
                <a:solidFill>
                  <a:srgbClr val="3366CC"/>
                </a:solidFill>
              </a:rPr>
              <a:t> =&gt;</a:t>
            </a:r>
            <a:r>
              <a:rPr lang="en-US" altLang="zh-CN" b="1" i="1" dirty="0">
                <a:solidFill>
                  <a:srgbClr val="3366CC"/>
                </a:solidFill>
              </a:rPr>
              <a:t>bdCAAB </a:t>
            </a:r>
            <a:r>
              <a:rPr lang="en-US" altLang="zh-CN" b="1" dirty="0">
                <a:solidFill>
                  <a:srgbClr val="3366CC"/>
                </a:solidFill>
              </a:rPr>
              <a:t>=&gt;</a:t>
            </a:r>
            <a:r>
              <a:rPr lang="en-US" altLang="zh-CN" b="1" i="1" dirty="0">
                <a:solidFill>
                  <a:srgbClr val="3366CC"/>
                </a:solidFill>
              </a:rPr>
              <a:t>bdbAAB</a:t>
            </a:r>
            <a:r>
              <a:rPr lang="en-US" altLang="zh-CN" b="1" dirty="0">
                <a:solidFill>
                  <a:srgbClr val="3366CC"/>
                </a:solidFill>
              </a:rPr>
              <a:t> =&gt;</a:t>
            </a:r>
            <a:r>
              <a:rPr lang="en-US" altLang="zh-CN" b="1" i="1" dirty="0">
                <a:solidFill>
                  <a:srgbClr val="3366CC"/>
                </a:solidFill>
              </a:rPr>
              <a:t>bdbdAB</a:t>
            </a:r>
            <a:r>
              <a:rPr lang="en-US" altLang="zh-CN" b="1" dirty="0">
                <a:solidFill>
                  <a:srgbClr val="3366CC"/>
                </a:solidFill>
              </a:rPr>
              <a:t>=&gt;</a:t>
            </a:r>
            <a:r>
              <a:rPr lang="en-US" altLang="zh-CN" b="1" i="1" dirty="0">
                <a:solidFill>
                  <a:srgbClr val="3366CC"/>
                </a:solidFill>
              </a:rPr>
              <a:t>bdbddB</a:t>
            </a:r>
            <a:r>
              <a:rPr lang="en-US" altLang="zh-CN" b="1" dirty="0">
                <a:solidFill>
                  <a:srgbClr val="3366CC"/>
                </a:solidFill>
              </a:rPr>
              <a:t> =&gt;</a:t>
            </a:r>
            <a:r>
              <a:rPr lang="en-US" altLang="zh-CN" b="1" i="1" dirty="0">
                <a:solidFill>
                  <a:srgbClr val="3366CC"/>
                </a:solidFill>
              </a:rPr>
              <a:t>bdbdda</a:t>
            </a:r>
            <a:endParaRPr lang="zh-CN" altLang="en-US" b="1" i="1" dirty="0">
              <a:solidFill>
                <a:srgbClr val="3366CC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55299" name="日期占位符 4"/>
          <p:cNvSpPr txBox="1">
            <a:spLocks noGrp="1"/>
          </p:cNvSpPr>
          <p:nvPr>
            <p:ph type="dt" sz="half" idx="11"/>
          </p:nvPr>
        </p:nvSpPr>
        <p:spPr/>
        <p:txBody>
          <a:bodyPr anchor="b" anchorCtr="0"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55300" name="页脚占位符 5"/>
          <p:cNvSpPr txBox="1">
            <a:spLocks noGrp="1"/>
          </p:cNvSpPr>
          <p:nvPr>
            <p:ph type="ftr" sz="quarter" idx="12"/>
          </p:nvPr>
        </p:nvSpPr>
        <p:spPr/>
        <p:txBody>
          <a:bodyPr anchor="b" anchorCtr="0"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5530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endParaRPr lang="zh-CN" altLang="en-US" dirty="0"/>
          </a:p>
        </p:txBody>
      </p:sp>
      <p:sp>
        <p:nvSpPr>
          <p:cNvPr id="5530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dirty="0">
                <a:solidFill>
                  <a:srgbClr val="3366CC"/>
                </a:solidFill>
                <a:latin typeface="Arial" panose="020B0604020202020204" pitchFamily="34" charset="0"/>
              </a:rPr>
              <a:t>例2：</a:t>
            </a:r>
            <a:endParaRPr lang="zh-CN" altLang="en-US" sz="2400" dirty="0">
              <a:solidFill>
                <a:srgbClr val="3366CC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rgbClr val="3366CC"/>
                </a:solidFill>
                <a:latin typeface="Arial" panose="020B0604020202020204" pitchFamily="34" charset="0"/>
              </a:rPr>
              <a:t>	G = ({</a:t>
            </a:r>
            <a:r>
              <a:rPr lang="en-US" altLang="zh-CN" i="1" dirty="0">
                <a:solidFill>
                  <a:srgbClr val="3366CC"/>
                </a:solidFill>
              </a:rPr>
              <a:t>A</a:t>
            </a:r>
            <a:r>
              <a:rPr lang="en-US" altLang="zh-CN" sz="2400" dirty="0">
                <a:solidFill>
                  <a:srgbClr val="3366CC"/>
                </a:solidFill>
                <a:latin typeface="Arial" panose="020B0604020202020204" pitchFamily="34" charset="0"/>
              </a:rPr>
              <a:t>,</a:t>
            </a:r>
            <a:r>
              <a:rPr lang="en-US" altLang="zh-CN" i="1" dirty="0">
                <a:solidFill>
                  <a:srgbClr val="3366CC"/>
                </a:solidFill>
              </a:rPr>
              <a:t>B</a:t>
            </a:r>
            <a:r>
              <a:rPr lang="en-US" altLang="zh-CN" sz="2400" dirty="0">
                <a:solidFill>
                  <a:srgbClr val="3366CC"/>
                </a:solidFill>
                <a:latin typeface="Arial" panose="020B0604020202020204" pitchFamily="34" charset="0"/>
              </a:rPr>
              <a:t>,</a:t>
            </a:r>
            <a:r>
              <a:rPr lang="en-US" altLang="zh-CN" i="1" dirty="0">
                <a:solidFill>
                  <a:srgbClr val="3366CC"/>
                </a:solidFill>
              </a:rPr>
              <a:t>C</a:t>
            </a:r>
            <a:r>
              <a:rPr lang="en-US" altLang="zh-CN" sz="2400" dirty="0">
                <a:solidFill>
                  <a:srgbClr val="3366CC"/>
                </a:solidFill>
                <a:latin typeface="Arial" panose="020B0604020202020204" pitchFamily="34" charset="0"/>
              </a:rPr>
              <a:t>}, {</a:t>
            </a:r>
            <a:r>
              <a:rPr lang="en-US" altLang="zh-CN" i="1" dirty="0">
                <a:solidFill>
                  <a:srgbClr val="3366CC"/>
                </a:solidFill>
              </a:rPr>
              <a:t>a</a:t>
            </a:r>
            <a:r>
              <a:rPr lang="en-US" altLang="zh-CN" sz="2400" dirty="0">
                <a:solidFill>
                  <a:srgbClr val="3366CC"/>
                </a:solidFill>
                <a:latin typeface="Arial" panose="020B0604020202020204" pitchFamily="34" charset="0"/>
              </a:rPr>
              <a:t>,</a:t>
            </a:r>
            <a:r>
              <a:rPr lang="en-US" altLang="zh-CN" i="1" dirty="0">
                <a:solidFill>
                  <a:srgbClr val="3366CC"/>
                </a:solidFill>
              </a:rPr>
              <a:t>b</a:t>
            </a:r>
            <a:r>
              <a:rPr lang="en-US" altLang="zh-CN" sz="2400" dirty="0">
                <a:solidFill>
                  <a:srgbClr val="3366CC"/>
                </a:solidFill>
                <a:latin typeface="Arial" panose="020B0604020202020204" pitchFamily="34" charset="0"/>
              </a:rPr>
              <a:t>,</a:t>
            </a:r>
            <a:r>
              <a:rPr lang="en-US" altLang="zh-CN" i="1" dirty="0">
                <a:solidFill>
                  <a:srgbClr val="3366CC"/>
                </a:solidFill>
              </a:rPr>
              <a:t>c</a:t>
            </a:r>
            <a:r>
              <a:rPr lang="en-US" altLang="zh-CN" sz="2400" dirty="0">
                <a:solidFill>
                  <a:srgbClr val="3366CC"/>
                </a:solidFill>
                <a:latin typeface="Arial" panose="020B0604020202020204" pitchFamily="34" charset="0"/>
              </a:rPr>
              <a:t>}, </a:t>
            </a:r>
            <a:r>
              <a:rPr lang="en-US" altLang="zh-CN" i="1" dirty="0">
                <a:solidFill>
                  <a:srgbClr val="3366CC"/>
                </a:solidFill>
              </a:rPr>
              <a:t>P</a:t>
            </a:r>
            <a:r>
              <a:rPr lang="en-US" altLang="zh-CN" sz="2400" dirty="0">
                <a:solidFill>
                  <a:srgbClr val="3366CC"/>
                </a:solidFill>
                <a:latin typeface="Arial" panose="020B0604020202020204" pitchFamily="34" charset="0"/>
              </a:rPr>
              <a:t>, </a:t>
            </a:r>
            <a:r>
              <a:rPr lang="en-US" altLang="zh-CN" i="1" dirty="0">
                <a:solidFill>
                  <a:srgbClr val="3366CC"/>
                </a:solidFill>
              </a:rPr>
              <a:t>A</a:t>
            </a:r>
            <a:r>
              <a:rPr lang="en-US" altLang="zh-CN" sz="2400" dirty="0">
                <a:solidFill>
                  <a:srgbClr val="3366CC"/>
                </a:solidFill>
                <a:latin typeface="Arial" panose="020B0604020202020204" pitchFamily="34" charset="0"/>
              </a:rPr>
              <a:t>)  </a:t>
            </a:r>
            <a:endParaRPr lang="en-US" altLang="zh-CN" sz="2400" dirty="0">
              <a:solidFill>
                <a:srgbClr val="3366CC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rgbClr val="3366CC"/>
                </a:solidFill>
                <a:latin typeface="Arial" panose="020B0604020202020204" pitchFamily="34" charset="0"/>
              </a:rPr>
              <a:t> 	</a:t>
            </a:r>
            <a:r>
              <a:rPr lang="en-US" altLang="zh-CN" i="1" dirty="0">
                <a:solidFill>
                  <a:srgbClr val="3366CC"/>
                </a:solidFill>
              </a:rPr>
              <a:t>P</a:t>
            </a:r>
            <a:r>
              <a:rPr lang="en-US" altLang="zh-CN" sz="2400" dirty="0">
                <a:solidFill>
                  <a:srgbClr val="3366CC"/>
                </a:solidFill>
                <a:latin typeface="Arial" panose="020B0604020202020204" pitchFamily="34" charset="0"/>
              </a:rPr>
              <a:t>:  </a:t>
            </a:r>
            <a:r>
              <a:rPr lang="en-US" altLang="zh-CN" i="1" dirty="0">
                <a:solidFill>
                  <a:srgbClr val="3366CC"/>
                </a:solidFill>
              </a:rPr>
              <a:t>A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charset="0"/>
              </a:rPr>
              <a:t></a:t>
            </a:r>
            <a:r>
              <a:rPr lang="en-US" altLang="zh-CN" i="1" dirty="0">
                <a:solidFill>
                  <a:srgbClr val="3366CC"/>
                </a:solidFill>
              </a:rPr>
              <a:t>abc</a:t>
            </a:r>
            <a:r>
              <a:rPr lang="en-US" altLang="zh-CN" sz="2400" dirty="0">
                <a:solidFill>
                  <a:srgbClr val="3366CC"/>
                </a:solidFill>
                <a:latin typeface="Arial" panose="020B0604020202020204" pitchFamily="34" charset="0"/>
              </a:rPr>
              <a:t>  </a:t>
            </a:r>
            <a:r>
              <a:rPr lang="en-US" altLang="zh-CN" i="1" dirty="0">
                <a:solidFill>
                  <a:srgbClr val="3366CC"/>
                </a:solidFill>
              </a:rPr>
              <a:t>A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charset="0"/>
              </a:rPr>
              <a:t></a:t>
            </a:r>
            <a:r>
              <a:rPr lang="en-US" altLang="zh-CN" i="1" dirty="0">
                <a:solidFill>
                  <a:srgbClr val="3366CC"/>
                </a:solidFill>
              </a:rPr>
              <a:t>aBbc</a:t>
            </a:r>
            <a:r>
              <a:rPr lang="en-US" altLang="zh-CN" sz="2400" dirty="0">
                <a:solidFill>
                  <a:srgbClr val="3366CC"/>
                </a:solidFill>
                <a:latin typeface="Arial" panose="020B0604020202020204" pitchFamily="34" charset="0"/>
              </a:rPr>
              <a:t>  </a:t>
            </a:r>
            <a:r>
              <a:rPr lang="en-US" altLang="zh-CN" i="1" dirty="0">
                <a:solidFill>
                  <a:srgbClr val="3366CC"/>
                </a:solidFill>
              </a:rPr>
              <a:t>Bb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charset="0"/>
              </a:rPr>
              <a:t></a:t>
            </a:r>
            <a:r>
              <a:rPr lang="en-US" altLang="zh-CN" i="1" dirty="0">
                <a:solidFill>
                  <a:srgbClr val="3366CC"/>
                </a:solidFill>
              </a:rPr>
              <a:t>bB</a:t>
            </a:r>
            <a:r>
              <a:rPr lang="en-US" altLang="zh-CN" sz="2400" dirty="0">
                <a:solidFill>
                  <a:srgbClr val="3366CC"/>
                </a:solidFill>
                <a:latin typeface="Arial" panose="020B0604020202020204" pitchFamily="34" charset="0"/>
              </a:rPr>
              <a:t>  </a:t>
            </a:r>
            <a:r>
              <a:rPr lang="en-US" altLang="zh-CN" i="1" dirty="0">
                <a:solidFill>
                  <a:srgbClr val="3366CC"/>
                </a:solidFill>
              </a:rPr>
              <a:t>Bc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charset="0"/>
              </a:rPr>
              <a:t></a:t>
            </a:r>
            <a:r>
              <a:rPr lang="en-US" altLang="zh-CN" i="1" dirty="0">
                <a:solidFill>
                  <a:srgbClr val="3366CC"/>
                </a:solidFill>
              </a:rPr>
              <a:t>Cbcc</a:t>
            </a:r>
            <a:r>
              <a:rPr lang="en-US" altLang="zh-CN" sz="2400" dirty="0">
                <a:solidFill>
                  <a:srgbClr val="3366CC"/>
                </a:solidFill>
                <a:latin typeface="Arial" panose="020B0604020202020204" pitchFamily="34" charset="0"/>
              </a:rPr>
              <a:t>  </a:t>
            </a:r>
            <a:r>
              <a:rPr lang="en-US" altLang="zh-CN" i="1" dirty="0">
                <a:solidFill>
                  <a:srgbClr val="3366CC"/>
                </a:solidFill>
              </a:rPr>
              <a:t>bC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charset="0"/>
              </a:rPr>
              <a:t></a:t>
            </a:r>
            <a:r>
              <a:rPr lang="en-US" altLang="zh-CN" i="1" dirty="0">
                <a:solidFill>
                  <a:srgbClr val="3366CC"/>
                </a:solidFill>
              </a:rPr>
              <a:t>Cb</a:t>
            </a:r>
            <a:r>
              <a:rPr lang="en-US" altLang="zh-CN" sz="2400" dirty="0">
                <a:solidFill>
                  <a:srgbClr val="3366CC"/>
                </a:solidFill>
                <a:latin typeface="Arial" panose="020B0604020202020204" pitchFamily="34" charset="0"/>
              </a:rPr>
              <a:t>  </a:t>
            </a:r>
            <a:r>
              <a:rPr lang="en-US" altLang="zh-CN" i="1" dirty="0">
                <a:solidFill>
                  <a:srgbClr val="3366CC"/>
                </a:solidFill>
              </a:rPr>
              <a:t>aC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charset="0"/>
              </a:rPr>
              <a:t></a:t>
            </a:r>
            <a:r>
              <a:rPr lang="en-US" altLang="zh-CN" sz="2400" i="1" dirty="0">
                <a:solidFill>
                  <a:srgbClr val="3366CC"/>
                </a:solidFill>
              </a:rPr>
              <a:t>aaB</a:t>
            </a:r>
            <a:r>
              <a:rPr lang="en-US" altLang="zh-CN" sz="2400" dirty="0">
                <a:solidFill>
                  <a:srgbClr val="3366CC"/>
                </a:solidFill>
                <a:latin typeface="Arial" panose="020B0604020202020204" pitchFamily="34" charset="0"/>
              </a:rPr>
              <a:t>  </a:t>
            </a:r>
            <a:r>
              <a:rPr lang="en-US" altLang="zh-CN" i="1" dirty="0">
                <a:solidFill>
                  <a:srgbClr val="3366CC"/>
                </a:solidFill>
              </a:rPr>
              <a:t>aC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charset="0"/>
              </a:rPr>
              <a:t></a:t>
            </a:r>
            <a:r>
              <a:rPr lang="en-US" altLang="zh-CN" i="1" dirty="0">
                <a:solidFill>
                  <a:srgbClr val="3366CC"/>
                </a:solidFill>
              </a:rPr>
              <a:t>aa </a:t>
            </a:r>
            <a:r>
              <a:rPr lang="zh-CN" altLang="en-US" sz="2400" dirty="0">
                <a:solidFill>
                  <a:srgbClr val="3366CC"/>
                </a:solidFill>
                <a:latin typeface="Arial" panose="020B0604020202020204" pitchFamily="34" charset="0"/>
              </a:rPr>
              <a:t>是1型文法。</a:t>
            </a:r>
            <a:endParaRPr lang="zh-CN" altLang="en-US" sz="2400" dirty="0">
              <a:solidFill>
                <a:srgbClr val="3366CC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dirty="0">
                <a:solidFill>
                  <a:srgbClr val="3366CC"/>
                </a:solidFill>
                <a:latin typeface="Arial" panose="020B0604020202020204" pitchFamily="34" charset="0"/>
              </a:rPr>
              <a:t>	其定义的 </a:t>
            </a:r>
            <a:r>
              <a:rPr lang="en-US" altLang="zh-CN" i="1" dirty="0">
                <a:solidFill>
                  <a:srgbClr val="3366CC"/>
                </a:solidFill>
              </a:rPr>
              <a:t>L</a:t>
            </a:r>
            <a:r>
              <a:rPr lang="en-US" altLang="zh-CN" sz="2400" dirty="0">
                <a:solidFill>
                  <a:srgbClr val="3366CC"/>
                </a:solidFill>
                <a:latin typeface="Arial" panose="020B0604020202020204" pitchFamily="34" charset="0"/>
              </a:rPr>
              <a:t> = {</a:t>
            </a:r>
            <a:r>
              <a:rPr lang="en-US" altLang="zh-CN" i="1" dirty="0">
                <a:solidFill>
                  <a:srgbClr val="3366CC"/>
                </a:solidFill>
              </a:rPr>
              <a:t>a</a:t>
            </a:r>
            <a:r>
              <a:rPr lang="en-US" altLang="zh-CN" sz="2400" baseline="30000" dirty="0">
                <a:solidFill>
                  <a:srgbClr val="3366CC"/>
                </a:solidFill>
                <a:latin typeface="Arial" panose="020B0604020202020204" pitchFamily="34" charset="0"/>
              </a:rPr>
              <a:t>n</a:t>
            </a:r>
            <a:r>
              <a:rPr lang="en-US" altLang="zh-CN" i="1" dirty="0">
                <a:solidFill>
                  <a:srgbClr val="3366CC"/>
                </a:solidFill>
              </a:rPr>
              <a:t>b</a:t>
            </a:r>
            <a:r>
              <a:rPr lang="en-US" altLang="zh-CN" sz="2400" baseline="30000" dirty="0">
                <a:solidFill>
                  <a:srgbClr val="3366CC"/>
                </a:solidFill>
                <a:latin typeface="Arial" panose="020B0604020202020204" pitchFamily="34" charset="0"/>
              </a:rPr>
              <a:t>n</a:t>
            </a:r>
            <a:r>
              <a:rPr lang="en-US" altLang="zh-CN" i="1" dirty="0">
                <a:solidFill>
                  <a:srgbClr val="3366CC"/>
                </a:solidFill>
              </a:rPr>
              <a:t>c</a:t>
            </a:r>
            <a:r>
              <a:rPr lang="en-US" altLang="zh-CN" sz="2400" baseline="30000" dirty="0">
                <a:solidFill>
                  <a:srgbClr val="3366CC"/>
                </a:solidFill>
                <a:latin typeface="Arial" panose="020B0604020202020204" pitchFamily="34" charset="0"/>
              </a:rPr>
              <a:t>n</a:t>
            </a:r>
            <a:r>
              <a:rPr lang="en-US" altLang="zh-CN" sz="2400" dirty="0">
                <a:solidFill>
                  <a:srgbClr val="3366CC"/>
                </a:solidFill>
                <a:latin typeface="Arial" panose="020B0604020202020204" pitchFamily="34" charset="0"/>
              </a:rPr>
              <a:t> | n≥1}</a:t>
            </a:r>
            <a:endParaRPr lang="en-US" altLang="zh-CN" sz="2400" dirty="0">
              <a:solidFill>
                <a:srgbClr val="3366CC"/>
              </a:solidFill>
              <a:latin typeface="Arial" panose="020B0604020202020204" pitchFamily="34" charset="0"/>
            </a:endParaRPr>
          </a:p>
          <a:p>
            <a:pPr lvl="1" algn="just" eaLnBrk="1" hangingPunct="1">
              <a:lnSpc>
                <a:spcPct val="120000"/>
              </a:lnSpc>
            </a:pPr>
            <a:r>
              <a:rPr lang="en-US" altLang="zh-CN" sz="2400" b="1" dirty="0">
                <a:solidFill>
                  <a:srgbClr val="3366CC"/>
                </a:solidFill>
                <a:latin typeface="Arial" panose="020B0604020202020204" pitchFamily="34" charset="0"/>
              </a:rPr>
              <a:t> </a:t>
            </a:r>
            <a:r>
              <a:rPr lang="en-US" altLang="zh-CN" b="1" i="1" dirty="0">
                <a:solidFill>
                  <a:srgbClr val="3366CC"/>
                </a:solidFill>
              </a:rPr>
              <a:t>A </a:t>
            </a:r>
            <a:r>
              <a:rPr lang="en-US" altLang="zh-CN" sz="2400" b="1" dirty="0">
                <a:solidFill>
                  <a:srgbClr val="3366CC"/>
                </a:solidFill>
                <a:latin typeface="Arial" panose="020B0604020202020204" pitchFamily="34" charset="0"/>
              </a:rPr>
              <a:t>=&gt;</a:t>
            </a:r>
            <a:r>
              <a:rPr lang="en-US" altLang="zh-CN" b="1" i="1" dirty="0">
                <a:solidFill>
                  <a:srgbClr val="3366CC"/>
                </a:solidFill>
              </a:rPr>
              <a:t>abc</a:t>
            </a:r>
            <a:endParaRPr lang="en-US" altLang="zh-CN" b="1" i="1" dirty="0">
              <a:solidFill>
                <a:srgbClr val="3366CC"/>
              </a:solidFill>
            </a:endParaRPr>
          </a:p>
          <a:p>
            <a:pPr lvl="1" algn="just" eaLnBrk="1" hangingPunct="1">
              <a:lnSpc>
                <a:spcPct val="120000"/>
              </a:lnSpc>
            </a:pPr>
            <a:r>
              <a:rPr lang="en-US" altLang="zh-CN" sz="2400" b="1" dirty="0">
                <a:solidFill>
                  <a:srgbClr val="3366CC"/>
                </a:solidFill>
                <a:latin typeface="Arial" panose="020B0604020202020204" pitchFamily="34" charset="0"/>
              </a:rPr>
              <a:t> </a:t>
            </a:r>
            <a:r>
              <a:rPr lang="en-US" altLang="zh-CN" b="1" i="1" dirty="0">
                <a:solidFill>
                  <a:srgbClr val="3366CC"/>
                </a:solidFill>
              </a:rPr>
              <a:t>A</a:t>
            </a:r>
            <a:r>
              <a:rPr lang="en-US" altLang="zh-CN" sz="2400" b="1" dirty="0">
                <a:solidFill>
                  <a:srgbClr val="3366CC"/>
                </a:solidFill>
                <a:latin typeface="Arial" panose="020B0604020202020204" pitchFamily="34" charset="0"/>
              </a:rPr>
              <a:t> =&gt;</a:t>
            </a:r>
            <a:r>
              <a:rPr lang="en-US" altLang="zh-CN" b="1" i="1" dirty="0">
                <a:solidFill>
                  <a:srgbClr val="3366CC"/>
                </a:solidFill>
              </a:rPr>
              <a:t>aBbc</a:t>
            </a:r>
            <a:r>
              <a:rPr lang="en-US" altLang="zh-CN" sz="2400" b="1" dirty="0">
                <a:solidFill>
                  <a:srgbClr val="3366CC"/>
                </a:solidFill>
                <a:latin typeface="Arial" panose="020B0604020202020204" pitchFamily="34" charset="0"/>
              </a:rPr>
              <a:t> =&gt;</a:t>
            </a:r>
            <a:r>
              <a:rPr lang="en-US" altLang="zh-CN" b="1" i="1" dirty="0">
                <a:solidFill>
                  <a:srgbClr val="3366CC"/>
                </a:solidFill>
              </a:rPr>
              <a:t>abBc</a:t>
            </a:r>
            <a:r>
              <a:rPr lang="en-US" altLang="zh-CN" sz="2400" b="1" dirty="0">
                <a:solidFill>
                  <a:srgbClr val="3366CC"/>
                </a:solidFill>
                <a:latin typeface="Arial" panose="020B0604020202020204" pitchFamily="34" charset="0"/>
              </a:rPr>
              <a:t> =&gt;</a:t>
            </a:r>
            <a:r>
              <a:rPr lang="en-US" altLang="zh-CN" b="1" i="1" dirty="0">
                <a:solidFill>
                  <a:srgbClr val="3366CC"/>
                </a:solidFill>
              </a:rPr>
              <a:t>abCbcc</a:t>
            </a:r>
            <a:r>
              <a:rPr lang="en-US" altLang="zh-CN" sz="2400" b="1" dirty="0">
                <a:solidFill>
                  <a:srgbClr val="3366CC"/>
                </a:solidFill>
                <a:latin typeface="Arial" panose="020B0604020202020204" pitchFamily="34" charset="0"/>
              </a:rPr>
              <a:t> =&gt;</a:t>
            </a:r>
            <a:r>
              <a:rPr lang="en-US" altLang="zh-CN" b="1" i="1" dirty="0">
                <a:solidFill>
                  <a:srgbClr val="3366CC"/>
                </a:solidFill>
              </a:rPr>
              <a:t>aCbbcc </a:t>
            </a:r>
            <a:r>
              <a:rPr lang="en-US" altLang="zh-CN" sz="2400" b="1" dirty="0">
                <a:solidFill>
                  <a:srgbClr val="3366CC"/>
                </a:solidFill>
                <a:latin typeface="Arial" panose="020B0604020202020204" pitchFamily="34" charset="0"/>
              </a:rPr>
              <a:t>=&gt;</a:t>
            </a:r>
            <a:r>
              <a:rPr lang="en-US" altLang="zh-CN" b="1" i="1" dirty="0">
                <a:solidFill>
                  <a:srgbClr val="3366CC"/>
                </a:solidFill>
              </a:rPr>
              <a:t>aabbcc</a:t>
            </a:r>
            <a:r>
              <a:rPr lang="en-US" altLang="zh-CN" sz="2400" b="1" dirty="0">
                <a:solidFill>
                  <a:srgbClr val="3366CC"/>
                </a:solidFill>
                <a:latin typeface="Arial" panose="020B0604020202020204" pitchFamily="34" charset="0"/>
              </a:rPr>
              <a:t>   </a:t>
            </a:r>
            <a:endParaRPr lang="en-US" altLang="zh-CN" sz="2400" b="1" dirty="0">
              <a:solidFill>
                <a:srgbClr val="3366CC"/>
              </a:solidFill>
              <a:latin typeface="Arial" panose="020B0604020202020204" pitchFamily="34" charset="0"/>
            </a:endParaRPr>
          </a:p>
          <a:p>
            <a:pPr lvl="1" algn="just" eaLnBrk="1" hangingPunct="1">
              <a:lnSpc>
                <a:spcPct val="120000"/>
              </a:lnSpc>
              <a:buNone/>
            </a:pPr>
            <a:r>
              <a:rPr lang="en-US" altLang="zh-CN" sz="2400" b="1" dirty="0">
                <a:solidFill>
                  <a:srgbClr val="3366CC"/>
                </a:solidFill>
                <a:latin typeface="Arial" panose="020B0604020202020204" pitchFamily="34" charset="0"/>
              </a:rPr>
              <a:t>                                                                         =&gt;</a:t>
            </a:r>
            <a:r>
              <a:rPr lang="en-US" altLang="zh-CN" b="1" i="1" dirty="0">
                <a:solidFill>
                  <a:srgbClr val="3366CC"/>
                </a:solidFill>
              </a:rPr>
              <a:t>aaBbbcc</a:t>
            </a:r>
            <a:endParaRPr lang="zh-CN" altLang="en-US" b="1" i="1" dirty="0">
              <a:solidFill>
                <a:srgbClr val="3366CC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56323" name="日期占位符 4"/>
          <p:cNvSpPr txBox="1">
            <a:spLocks noGrp="1"/>
          </p:cNvSpPr>
          <p:nvPr>
            <p:ph type="dt" sz="half" idx="11"/>
          </p:nvPr>
        </p:nvSpPr>
        <p:spPr/>
        <p:txBody>
          <a:bodyPr anchor="b" anchorCtr="0"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56324" name="页脚占位符 5"/>
          <p:cNvSpPr txBox="1">
            <a:spLocks noGrp="1"/>
          </p:cNvSpPr>
          <p:nvPr>
            <p:ph type="ftr" sz="quarter" idx="12"/>
          </p:nvPr>
        </p:nvSpPr>
        <p:spPr/>
        <p:txBody>
          <a:bodyPr anchor="b" anchorCtr="0"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5632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endParaRPr lang="zh-CN" altLang="en-US" dirty="0"/>
          </a:p>
        </p:txBody>
      </p:sp>
      <p:sp>
        <p:nvSpPr>
          <p:cNvPr id="56326" name="Rectangle 3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4953000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dirty="0">
                <a:solidFill>
                  <a:srgbClr val="3366CC"/>
                </a:solidFill>
                <a:latin typeface="Arial" panose="020B0604020202020204" pitchFamily="34" charset="0"/>
              </a:rPr>
              <a:t>例3：</a:t>
            </a:r>
            <a:endParaRPr lang="zh-CN" altLang="en-US" dirty="0">
              <a:solidFill>
                <a:srgbClr val="3366CC"/>
              </a:solidFill>
              <a:latin typeface="Arial" panose="020B0604020202020204" pitchFamily="34" charset="0"/>
            </a:endParaRPr>
          </a:p>
          <a:p>
            <a:pPr eaLnBrk="1" hangingPunct="1">
              <a:buNone/>
            </a:pPr>
            <a:r>
              <a:rPr lang="zh-CN" altLang="en-US" dirty="0">
                <a:solidFill>
                  <a:srgbClr val="3366CC"/>
                </a:solidFill>
                <a:latin typeface="Arial" panose="020B0604020202020204" pitchFamily="34" charset="0"/>
              </a:rPr>
              <a:t>	</a:t>
            </a:r>
            <a:r>
              <a:rPr lang="en-US" altLang="zh-CN" dirty="0">
                <a:solidFill>
                  <a:srgbClr val="3366CC"/>
                </a:solidFill>
                <a:latin typeface="Arial" panose="020B0604020202020204" pitchFamily="34" charset="0"/>
              </a:rPr>
              <a:t>G = ({</a:t>
            </a:r>
            <a:r>
              <a:rPr lang="en-US" altLang="zh-CN" i="1" dirty="0">
                <a:solidFill>
                  <a:srgbClr val="3366CC"/>
                </a:solidFill>
              </a:rPr>
              <a:t>S</a:t>
            </a:r>
            <a:r>
              <a:rPr lang="en-US" altLang="zh-CN" dirty="0">
                <a:solidFill>
                  <a:srgbClr val="3366CC"/>
                </a:solidFill>
                <a:latin typeface="Arial" panose="020B0604020202020204" pitchFamily="34" charset="0"/>
              </a:rPr>
              <a:t>,</a:t>
            </a:r>
            <a:r>
              <a:rPr lang="en-US" altLang="zh-CN" i="1" dirty="0">
                <a:solidFill>
                  <a:srgbClr val="3366CC"/>
                </a:solidFill>
              </a:rPr>
              <a:t>B</a:t>
            </a:r>
            <a:r>
              <a:rPr lang="en-US" altLang="zh-CN" dirty="0">
                <a:solidFill>
                  <a:srgbClr val="3366CC"/>
                </a:solidFill>
                <a:latin typeface="Arial" panose="020B0604020202020204" pitchFamily="34" charset="0"/>
              </a:rPr>
              <a:t>,</a:t>
            </a:r>
            <a:r>
              <a:rPr lang="en-US" altLang="zh-CN" i="1" dirty="0">
                <a:solidFill>
                  <a:srgbClr val="3366CC"/>
                </a:solidFill>
              </a:rPr>
              <a:t>C</a:t>
            </a:r>
            <a:r>
              <a:rPr lang="en-US" altLang="zh-CN" dirty="0">
                <a:solidFill>
                  <a:srgbClr val="3366CC"/>
                </a:solidFill>
                <a:latin typeface="Arial" panose="020B0604020202020204" pitchFamily="34" charset="0"/>
              </a:rPr>
              <a:t>}, {</a:t>
            </a:r>
            <a:r>
              <a:rPr lang="en-US" altLang="zh-CN" i="1" dirty="0">
                <a:solidFill>
                  <a:srgbClr val="3366CC"/>
                </a:solidFill>
              </a:rPr>
              <a:t>a</a:t>
            </a:r>
            <a:r>
              <a:rPr lang="en-US" altLang="zh-CN" dirty="0">
                <a:solidFill>
                  <a:srgbClr val="3366CC"/>
                </a:solidFill>
                <a:latin typeface="Arial" panose="020B0604020202020204" pitchFamily="34" charset="0"/>
              </a:rPr>
              <a:t>,</a:t>
            </a:r>
            <a:r>
              <a:rPr lang="en-US" altLang="zh-CN" i="1" dirty="0">
                <a:solidFill>
                  <a:srgbClr val="3366CC"/>
                </a:solidFill>
              </a:rPr>
              <a:t>b</a:t>
            </a:r>
            <a:r>
              <a:rPr lang="en-US" altLang="zh-CN" dirty="0">
                <a:solidFill>
                  <a:srgbClr val="3366CC"/>
                </a:solidFill>
                <a:latin typeface="Arial" panose="020B0604020202020204" pitchFamily="34" charset="0"/>
              </a:rPr>
              <a:t>}, </a:t>
            </a:r>
            <a:r>
              <a:rPr lang="en-US" altLang="zh-CN" i="1" dirty="0">
                <a:solidFill>
                  <a:srgbClr val="3366CC"/>
                </a:solidFill>
              </a:rPr>
              <a:t>P</a:t>
            </a:r>
            <a:r>
              <a:rPr lang="en-US" altLang="zh-CN" dirty="0">
                <a:solidFill>
                  <a:srgbClr val="3366CC"/>
                </a:solidFill>
                <a:latin typeface="Arial" panose="020B0604020202020204" pitchFamily="34" charset="0"/>
              </a:rPr>
              <a:t>, </a:t>
            </a:r>
            <a:r>
              <a:rPr lang="en-US" altLang="zh-CN" i="1" dirty="0">
                <a:solidFill>
                  <a:srgbClr val="3366CC"/>
                </a:solidFill>
              </a:rPr>
              <a:t>S</a:t>
            </a:r>
            <a:r>
              <a:rPr lang="en-US" altLang="zh-CN" dirty="0">
                <a:solidFill>
                  <a:srgbClr val="3366CC"/>
                </a:solidFill>
                <a:latin typeface="Arial" panose="020B0604020202020204" pitchFamily="34" charset="0"/>
              </a:rPr>
              <a:t>)</a:t>
            </a:r>
            <a:endParaRPr lang="en-US" altLang="zh-CN" dirty="0">
              <a:solidFill>
                <a:srgbClr val="3366CC"/>
              </a:solidFill>
              <a:latin typeface="Arial" panose="020B0604020202020204" pitchFamily="34" charset="0"/>
            </a:endParaRPr>
          </a:p>
          <a:p>
            <a:pPr eaLnBrk="1" hangingPunct="1">
              <a:buNone/>
            </a:pPr>
            <a:r>
              <a:rPr lang="en-US" altLang="zh-CN" dirty="0">
                <a:solidFill>
                  <a:srgbClr val="3366CC"/>
                </a:solidFill>
                <a:latin typeface="Arial" panose="020B0604020202020204" pitchFamily="34" charset="0"/>
              </a:rPr>
              <a:t> 	P:  </a:t>
            </a:r>
            <a:r>
              <a:rPr lang="en-US" altLang="zh-CN" i="1" dirty="0">
                <a:solidFill>
                  <a:srgbClr val="3366CC"/>
                </a:solidFill>
              </a:rPr>
              <a:t>S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charset="0"/>
              </a:rPr>
              <a:t></a:t>
            </a:r>
            <a:r>
              <a:rPr lang="en-US" altLang="zh-CN" i="1" dirty="0">
                <a:solidFill>
                  <a:srgbClr val="3366CC"/>
                </a:solidFill>
              </a:rPr>
              <a:t>aC , S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charset="0"/>
              </a:rPr>
              <a:t></a:t>
            </a:r>
            <a:r>
              <a:rPr lang="en-US" altLang="zh-CN" i="1" dirty="0">
                <a:solidFill>
                  <a:srgbClr val="3366CC"/>
                </a:solidFill>
              </a:rPr>
              <a:t>bB, B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charset="0"/>
              </a:rPr>
              <a:t></a:t>
            </a:r>
            <a:r>
              <a:rPr lang="en-US" altLang="zh-CN" i="1" dirty="0">
                <a:solidFill>
                  <a:srgbClr val="3366CC"/>
                </a:solidFill>
              </a:rPr>
              <a:t>aS, B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charset="0"/>
              </a:rPr>
              <a:t></a:t>
            </a:r>
            <a:r>
              <a:rPr lang="en-US" altLang="zh-CN" i="1" dirty="0">
                <a:solidFill>
                  <a:srgbClr val="3366CC"/>
                </a:solidFill>
              </a:rPr>
              <a:t>bBB,</a:t>
            </a:r>
            <a:r>
              <a:rPr lang="en-US" altLang="zh-CN" dirty="0">
                <a:solidFill>
                  <a:srgbClr val="3366CC"/>
                </a:solidFill>
                <a:latin typeface="Arial" panose="020B0604020202020204" pitchFamily="34" charset="0"/>
              </a:rPr>
              <a:t>  </a:t>
            </a:r>
            <a:r>
              <a:rPr lang="en-US" altLang="zh-CN" i="1" dirty="0">
                <a:solidFill>
                  <a:srgbClr val="3366CC"/>
                </a:solidFill>
              </a:rPr>
              <a:t>B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charset="0"/>
              </a:rPr>
              <a:t></a:t>
            </a:r>
            <a:r>
              <a:rPr lang="en-US" altLang="zh-CN" i="1" dirty="0">
                <a:solidFill>
                  <a:srgbClr val="3366CC"/>
                </a:solidFill>
              </a:rPr>
              <a:t>a,</a:t>
            </a:r>
            <a:r>
              <a:rPr lang="en-US" altLang="zh-CN" dirty="0">
                <a:solidFill>
                  <a:srgbClr val="3366CC"/>
                </a:solidFill>
                <a:latin typeface="Arial" panose="020B0604020202020204" pitchFamily="34" charset="0"/>
              </a:rPr>
              <a:t>    	</a:t>
            </a:r>
            <a:r>
              <a:rPr lang="en-US" altLang="zh-CN" i="1" dirty="0">
                <a:solidFill>
                  <a:srgbClr val="3366CC"/>
                </a:solidFill>
              </a:rPr>
              <a:t>C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charset="0"/>
              </a:rPr>
              <a:t></a:t>
            </a:r>
            <a:r>
              <a:rPr lang="en-US" altLang="zh-CN" i="1" dirty="0">
                <a:solidFill>
                  <a:srgbClr val="3366CC"/>
                </a:solidFill>
              </a:rPr>
              <a:t>bS</a:t>
            </a:r>
            <a:r>
              <a:rPr lang="en-US" altLang="zh-CN" dirty="0">
                <a:solidFill>
                  <a:srgbClr val="3366CC"/>
                </a:solidFill>
                <a:latin typeface="Arial" panose="020B0604020202020204" pitchFamily="34" charset="0"/>
              </a:rPr>
              <a:t>, </a:t>
            </a:r>
            <a:r>
              <a:rPr lang="en-US" altLang="zh-CN" i="1" dirty="0">
                <a:solidFill>
                  <a:srgbClr val="3366CC"/>
                </a:solidFill>
              </a:rPr>
              <a:t>C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charset="0"/>
              </a:rPr>
              <a:t></a:t>
            </a:r>
            <a:r>
              <a:rPr lang="en-US" altLang="zh-CN" i="1" dirty="0">
                <a:solidFill>
                  <a:srgbClr val="3366CC"/>
                </a:solidFill>
              </a:rPr>
              <a:t>aCC, C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charset="0"/>
              </a:rPr>
              <a:t></a:t>
            </a:r>
            <a:r>
              <a:rPr lang="en-US" altLang="zh-CN" i="1" dirty="0">
                <a:solidFill>
                  <a:srgbClr val="3366CC"/>
                </a:solidFill>
              </a:rPr>
              <a:t>b</a:t>
            </a:r>
            <a:r>
              <a:rPr lang="en-US" altLang="zh-CN" dirty="0">
                <a:solidFill>
                  <a:srgbClr val="3366CC"/>
                </a:solidFill>
                <a:latin typeface="Arial" panose="020B0604020202020204" pitchFamily="34" charset="0"/>
              </a:rPr>
              <a:t>  </a:t>
            </a:r>
            <a:r>
              <a:rPr lang="zh-CN" altLang="en-US" dirty="0">
                <a:solidFill>
                  <a:srgbClr val="3366CC"/>
                </a:solidFill>
                <a:latin typeface="Arial" panose="020B0604020202020204" pitchFamily="34" charset="0"/>
              </a:rPr>
              <a:t>是2型文法 </a:t>
            </a:r>
            <a:endParaRPr lang="zh-CN" altLang="en-US" dirty="0">
              <a:solidFill>
                <a:srgbClr val="3366CC"/>
              </a:solidFill>
              <a:latin typeface="Arial" panose="020B0604020202020204" pitchFamily="34" charset="0"/>
            </a:endParaRPr>
          </a:p>
          <a:p>
            <a:pPr lvl="1" eaLnBrk="1" hangingPunct="1"/>
            <a:r>
              <a:rPr lang="zh-CN" altLang="en-US" b="1" i="1" dirty="0">
                <a:solidFill>
                  <a:srgbClr val="3366CC"/>
                </a:solidFill>
              </a:rPr>
              <a:t> </a:t>
            </a:r>
            <a:r>
              <a:rPr lang="en-US" altLang="zh-CN" b="1" i="1" dirty="0">
                <a:solidFill>
                  <a:srgbClr val="3366CC"/>
                </a:solidFill>
              </a:rPr>
              <a:t>S </a:t>
            </a:r>
            <a:r>
              <a:rPr lang="en-US" altLang="zh-CN" b="1" dirty="0">
                <a:solidFill>
                  <a:srgbClr val="3366CC"/>
                </a:solidFill>
                <a:latin typeface="Arial" panose="020B0604020202020204" pitchFamily="34" charset="0"/>
              </a:rPr>
              <a:t>=&gt;</a:t>
            </a:r>
            <a:r>
              <a:rPr lang="en-US" altLang="zh-CN" b="1" i="1" dirty="0">
                <a:solidFill>
                  <a:srgbClr val="3366CC"/>
                </a:solidFill>
              </a:rPr>
              <a:t>aC</a:t>
            </a:r>
            <a:r>
              <a:rPr lang="en-US" altLang="zh-CN" b="1" dirty="0">
                <a:solidFill>
                  <a:srgbClr val="3366CC"/>
                </a:solidFill>
                <a:latin typeface="Arial" panose="020B0604020202020204" pitchFamily="34" charset="0"/>
              </a:rPr>
              <a:t> =&gt;</a:t>
            </a:r>
            <a:r>
              <a:rPr lang="en-US" altLang="zh-CN" b="1" i="1" dirty="0">
                <a:solidFill>
                  <a:srgbClr val="3366CC"/>
                </a:solidFill>
              </a:rPr>
              <a:t>ab</a:t>
            </a:r>
            <a:r>
              <a:rPr lang="en-US" altLang="zh-CN" b="1" dirty="0">
                <a:solidFill>
                  <a:srgbClr val="3366CC"/>
                </a:solidFill>
                <a:latin typeface="Arial" panose="020B0604020202020204" pitchFamily="34" charset="0"/>
              </a:rPr>
              <a:t>         </a:t>
            </a:r>
            <a:endParaRPr lang="en-US" altLang="zh-CN" b="1" dirty="0">
              <a:solidFill>
                <a:srgbClr val="3366CC"/>
              </a:solidFill>
              <a:latin typeface="Arial" panose="020B0604020202020204" pitchFamily="34" charset="0"/>
            </a:endParaRPr>
          </a:p>
          <a:p>
            <a:pPr lvl="1" algn="just" eaLnBrk="1" hangingPunct="1"/>
            <a:r>
              <a:rPr lang="en-US" altLang="zh-CN" b="1" i="1" dirty="0">
                <a:solidFill>
                  <a:srgbClr val="3366CC"/>
                </a:solidFill>
              </a:rPr>
              <a:t>S </a:t>
            </a:r>
            <a:r>
              <a:rPr lang="en-US" altLang="zh-CN" b="1" dirty="0">
                <a:solidFill>
                  <a:srgbClr val="3366CC"/>
                </a:solidFill>
                <a:latin typeface="Arial" panose="020B0604020202020204" pitchFamily="34" charset="0"/>
              </a:rPr>
              <a:t>=&gt; </a:t>
            </a:r>
            <a:r>
              <a:rPr lang="en-US" altLang="zh-CN" b="1" i="1" dirty="0">
                <a:solidFill>
                  <a:srgbClr val="3366CC"/>
                </a:solidFill>
              </a:rPr>
              <a:t>aC </a:t>
            </a:r>
            <a:r>
              <a:rPr lang="en-US" altLang="zh-CN" b="1" dirty="0">
                <a:solidFill>
                  <a:srgbClr val="3366CC"/>
                </a:solidFill>
                <a:latin typeface="Arial" panose="020B0604020202020204" pitchFamily="34" charset="0"/>
              </a:rPr>
              <a:t>=&gt;</a:t>
            </a:r>
            <a:r>
              <a:rPr lang="en-US" altLang="zh-CN" b="1" i="1" dirty="0">
                <a:solidFill>
                  <a:srgbClr val="3366CC"/>
                </a:solidFill>
              </a:rPr>
              <a:t>aaCC</a:t>
            </a:r>
            <a:endParaRPr lang="en-US" altLang="zh-CN" b="1" i="1" dirty="0">
              <a:solidFill>
                <a:srgbClr val="3366CC"/>
              </a:solidFill>
            </a:endParaRPr>
          </a:p>
          <a:p>
            <a:pPr lvl="1" algn="just" eaLnBrk="1" hangingPunct="1"/>
            <a:r>
              <a:rPr lang="en-US" altLang="zh-CN" b="1" i="1" dirty="0">
                <a:solidFill>
                  <a:srgbClr val="3366CC"/>
                </a:solidFill>
              </a:rPr>
              <a:t>S</a:t>
            </a:r>
            <a:r>
              <a:rPr lang="en-US" altLang="zh-CN" b="1" dirty="0">
                <a:solidFill>
                  <a:srgbClr val="3366CC"/>
                </a:solidFill>
                <a:latin typeface="Arial" panose="020B0604020202020204" pitchFamily="34" charset="0"/>
              </a:rPr>
              <a:t>=&gt;</a:t>
            </a:r>
            <a:r>
              <a:rPr lang="en-US" altLang="zh-CN" b="1" i="1" dirty="0">
                <a:solidFill>
                  <a:srgbClr val="3366CC"/>
                </a:solidFill>
              </a:rPr>
              <a:t>aC</a:t>
            </a:r>
            <a:r>
              <a:rPr lang="en-US" altLang="zh-CN" b="1" dirty="0">
                <a:solidFill>
                  <a:srgbClr val="3366CC"/>
                </a:solidFill>
                <a:latin typeface="Arial" panose="020B0604020202020204" pitchFamily="34" charset="0"/>
              </a:rPr>
              <a:t>=&gt;</a:t>
            </a:r>
            <a:r>
              <a:rPr lang="en-US" altLang="zh-CN" b="1" i="1" dirty="0">
                <a:solidFill>
                  <a:srgbClr val="3366CC"/>
                </a:solidFill>
              </a:rPr>
              <a:t>abS</a:t>
            </a:r>
            <a:r>
              <a:rPr lang="en-US" altLang="zh-CN" b="1" dirty="0">
                <a:solidFill>
                  <a:srgbClr val="3366CC"/>
                </a:solidFill>
                <a:latin typeface="Arial" panose="020B0604020202020204" pitchFamily="34" charset="0"/>
              </a:rPr>
              <a:t>=&gt;</a:t>
            </a:r>
            <a:r>
              <a:rPr lang="en-US" altLang="zh-CN" b="1" i="1" dirty="0">
                <a:solidFill>
                  <a:srgbClr val="3366CC"/>
                </a:solidFill>
              </a:rPr>
              <a:t>abaC</a:t>
            </a:r>
            <a:r>
              <a:rPr lang="en-US" altLang="zh-CN" b="1" dirty="0">
                <a:solidFill>
                  <a:srgbClr val="3366CC"/>
                </a:solidFill>
                <a:latin typeface="Arial" panose="020B0604020202020204" pitchFamily="34" charset="0"/>
              </a:rPr>
              <a:t>=&gt;</a:t>
            </a:r>
            <a:r>
              <a:rPr lang="en-US" altLang="zh-CN" b="1" i="1" dirty="0">
                <a:solidFill>
                  <a:srgbClr val="3366CC"/>
                </a:solidFill>
              </a:rPr>
              <a:t>ababS</a:t>
            </a:r>
            <a:r>
              <a:rPr lang="en-US" altLang="zh-CN" b="1" dirty="0">
                <a:solidFill>
                  <a:srgbClr val="3366CC"/>
                </a:solidFill>
                <a:latin typeface="Arial" panose="020B0604020202020204" pitchFamily="34" charset="0"/>
              </a:rPr>
              <a:t>=&gt;</a:t>
            </a:r>
            <a:r>
              <a:rPr lang="en-US" altLang="zh-CN" b="1" i="1" dirty="0">
                <a:solidFill>
                  <a:srgbClr val="3366CC"/>
                </a:solidFill>
              </a:rPr>
              <a:t>ababaC</a:t>
            </a:r>
            <a:r>
              <a:rPr lang="en-US" altLang="zh-CN" b="1" dirty="0">
                <a:solidFill>
                  <a:srgbClr val="3366CC"/>
                </a:solidFill>
                <a:latin typeface="Arial" panose="020B0604020202020204" pitchFamily="34" charset="0"/>
              </a:rPr>
              <a:t> =&gt;</a:t>
            </a:r>
            <a:r>
              <a:rPr lang="en-US" altLang="zh-CN" b="1" i="1" dirty="0">
                <a:solidFill>
                  <a:srgbClr val="3366CC"/>
                </a:solidFill>
              </a:rPr>
              <a:t>ababab</a:t>
            </a:r>
            <a:endParaRPr lang="en-US" altLang="zh-CN" b="1" i="1" dirty="0">
              <a:solidFill>
                <a:srgbClr val="3366CC"/>
              </a:solidFill>
            </a:endParaRPr>
          </a:p>
          <a:p>
            <a:pPr lvl="1" algn="just" eaLnBrk="1" hangingPunct="1"/>
            <a:r>
              <a:rPr lang="en-US" altLang="zh-CN" b="1" i="1" dirty="0">
                <a:solidFill>
                  <a:srgbClr val="3366CC"/>
                </a:solidFill>
              </a:rPr>
              <a:t>S</a:t>
            </a:r>
            <a:r>
              <a:rPr lang="en-US" altLang="zh-CN" b="1" dirty="0">
                <a:solidFill>
                  <a:srgbClr val="3366CC"/>
                </a:solidFill>
                <a:latin typeface="Arial" panose="020B0604020202020204" pitchFamily="34" charset="0"/>
              </a:rPr>
              <a:t>=&gt;</a:t>
            </a:r>
            <a:r>
              <a:rPr lang="en-US" altLang="zh-CN" b="1" i="1" dirty="0">
                <a:solidFill>
                  <a:srgbClr val="3366CC"/>
                </a:solidFill>
              </a:rPr>
              <a:t>bB</a:t>
            </a:r>
            <a:r>
              <a:rPr lang="en-US" altLang="zh-CN" b="1" dirty="0">
                <a:solidFill>
                  <a:srgbClr val="3366CC"/>
                </a:solidFill>
                <a:latin typeface="Arial" panose="020B0604020202020204" pitchFamily="34" charset="0"/>
              </a:rPr>
              <a:t>=&gt;</a:t>
            </a:r>
            <a:r>
              <a:rPr lang="en-US" altLang="zh-CN" b="1" i="1" dirty="0">
                <a:solidFill>
                  <a:srgbClr val="3366CC"/>
                </a:solidFill>
              </a:rPr>
              <a:t>bbBB</a:t>
            </a:r>
            <a:r>
              <a:rPr lang="en-US" altLang="zh-CN" b="1" dirty="0">
                <a:solidFill>
                  <a:srgbClr val="3366CC"/>
                </a:solidFill>
                <a:latin typeface="Arial" panose="020B0604020202020204" pitchFamily="34" charset="0"/>
              </a:rPr>
              <a:t>=&gt;</a:t>
            </a:r>
            <a:r>
              <a:rPr lang="en-US" altLang="zh-CN" b="1" i="1" dirty="0">
                <a:solidFill>
                  <a:srgbClr val="3366CC"/>
                </a:solidFill>
              </a:rPr>
              <a:t>bbaSB</a:t>
            </a:r>
            <a:r>
              <a:rPr lang="en-US" altLang="zh-CN" b="1" dirty="0">
                <a:solidFill>
                  <a:srgbClr val="3366CC"/>
                </a:solidFill>
                <a:latin typeface="Arial" panose="020B0604020202020204" pitchFamily="34" charset="0"/>
              </a:rPr>
              <a:t>=&gt;</a:t>
            </a:r>
            <a:r>
              <a:rPr lang="en-US" altLang="zh-CN" b="1" i="1" dirty="0">
                <a:solidFill>
                  <a:srgbClr val="3366CC"/>
                </a:solidFill>
              </a:rPr>
              <a:t>bbaaCB</a:t>
            </a:r>
            <a:r>
              <a:rPr lang="en-US" altLang="zh-CN" b="1" dirty="0">
                <a:solidFill>
                  <a:srgbClr val="3366CC"/>
                </a:solidFill>
                <a:latin typeface="Arial" panose="020B0604020202020204" pitchFamily="34" charset="0"/>
              </a:rPr>
              <a:t>=&gt;</a:t>
            </a:r>
            <a:r>
              <a:rPr lang="en-US" altLang="zh-CN" b="1" i="1" dirty="0">
                <a:solidFill>
                  <a:srgbClr val="3366CC"/>
                </a:solidFill>
              </a:rPr>
              <a:t>bbaabB</a:t>
            </a:r>
            <a:r>
              <a:rPr lang="en-US" altLang="zh-CN" b="1" dirty="0">
                <a:solidFill>
                  <a:srgbClr val="3366CC"/>
                </a:solidFill>
                <a:latin typeface="Arial" panose="020B0604020202020204" pitchFamily="34" charset="0"/>
              </a:rPr>
              <a:t> =&gt;</a:t>
            </a:r>
            <a:r>
              <a:rPr lang="en-US" altLang="zh-CN" b="1" i="1" dirty="0">
                <a:solidFill>
                  <a:srgbClr val="3366CC"/>
                </a:solidFill>
              </a:rPr>
              <a:t>bbaaba</a:t>
            </a:r>
            <a:endParaRPr lang="zh-CN" altLang="en-US" b="1" i="1" dirty="0">
              <a:solidFill>
                <a:srgbClr val="3366CC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57347" name="日期占位符 4"/>
          <p:cNvSpPr txBox="1">
            <a:spLocks noGrp="1"/>
          </p:cNvSpPr>
          <p:nvPr>
            <p:ph type="dt" sz="half" idx="11"/>
          </p:nvPr>
        </p:nvSpPr>
        <p:spPr/>
        <p:txBody>
          <a:bodyPr anchor="b" anchorCtr="0"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57348" name="页脚占位符 5"/>
          <p:cNvSpPr txBox="1">
            <a:spLocks noGrp="1"/>
          </p:cNvSpPr>
          <p:nvPr>
            <p:ph type="ftr" sz="quarter" idx="12"/>
          </p:nvPr>
        </p:nvSpPr>
        <p:spPr/>
        <p:txBody>
          <a:bodyPr anchor="b" anchorCtr="0"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5734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endParaRPr lang="zh-CN" altLang="en-US" dirty="0"/>
          </a:p>
        </p:txBody>
      </p:sp>
      <p:sp>
        <p:nvSpPr>
          <p:cNvPr id="5735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dirty="0">
                <a:solidFill>
                  <a:srgbClr val="3366CC"/>
                </a:solidFill>
                <a:latin typeface="Arial" panose="020B0604020202020204" pitchFamily="34" charset="0"/>
              </a:rPr>
              <a:t>例4：</a:t>
            </a:r>
            <a:endParaRPr lang="zh-CN" altLang="en-US" dirty="0">
              <a:solidFill>
                <a:srgbClr val="3366CC"/>
              </a:solidFill>
              <a:latin typeface="Arial" panose="020B0604020202020204" pitchFamily="34" charset="0"/>
            </a:endParaRPr>
          </a:p>
          <a:p>
            <a:pPr eaLnBrk="1" hangingPunct="1">
              <a:buNone/>
            </a:pPr>
            <a:r>
              <a:rPr lang="en-US" altLang="zh-CN" dirty="0">
                <a:solidFill>
                  <a:srgbClr val="3366CC"/>
                </a:solidFill>
                <a:latin typeface="Arial" panose="020B0604020202020204" pitchFamily="34" charset="0"/>
              </a:rPr>
              <a:t>	G = ({</a:t>
            </a:r>
            <a:r>
              <a:rPr lang="en-US" altLang="zh-CN" i="1" dirty="0">
                <a:solidFill>
                  <a:srgbClr val="3366CC"/>
                </a:solidFill>
                <a:latin typeface="Arial" panose="020B0604020202020204" pitchFamily="34" charset="0"/>
              </a:rPr>
              <a:t>A</a:t>
            </a:r>
            <a:r>
              <a:rPr lang="en-US" altLang="zh-CN" dirty="0">
                <a:solidFill>
                  <a:srgbClr val="3366CC"/>
                </a:solidFill>
                <a:latin typeface="Arial" panose="020B0604020202020204" pitchFamily="34" charset="0"/>
              </a:rPr>
              <a:t>,</a:t>
            </a:r>
            <a:r>
              <a:rPr lang="en-US" altLang="zh-CN" i="1" dirty="0">
                <a:solidFill>
                  <a:srgbClr val="3366CC"/>
                </a:solidFill>
                <a:latin typeface="Arial" panose="020B0604020202020204" pitchFamily="34" charset="0"/>
              </a:rPr>
              <a:t>B</a:t>
            </a:r>
            <a:r>
              <a:rPr lang="en-US" altLang="zh-CN" dirty="0">
                <a:solidFill>
                  <a:srgbClr val="3366CC"/>
                </a:solidFill>
                <a:latin typeface="Arial" panose="020B0604020202020204" pitchFamily="34" charset="0"/>
              </a:rPr>
              <a:t>,</a:t>
            </a:r>
            <a:r>
              <a:rPr lang="en-US" altLang="zh-CN" i="1" dirty="0">
                <a:solidFill>
                  <a:srgbClr val="3366CC"/>
                </a:solidFill>
                <a:latin typeface="Arial" panose="020B0604020202020204" pitchFamily="34" charset="0"/>
              </a:rPr>
              <a:t>C</a:t>
            </a:r>
            <a:r>
              <a:rPr lang="en-US" altLang="zh-CN" dirty="0">
                <a:solidFill>
                  <a:srgbClr val="3366CC"/>
                </a:solidFill>
                <a:latin typeface="Arial" panose="020B0604020202020204" pitchFamily="34" charset="0"/>
              </a:rPr>
              <a:t>}, {</a:t>
            </a:r>
            <a:r>
              <a:rPr lang="en-US" altLang="zh-CN" i="1" dirty="0">
                <a:solidFill>
                  <a:srgbClr val="3366CC"/>
                </a:solidFill>
                <a:latin typeface="Arial" panose="020B0604020202020204" pitchFamily="34" charset="0"/>
              </a:rPr>
              <a:t>a</a:t>
            </a:r>
            <a:r>
              <a:rPr lang="en-US" altLang="zh-CN" dirty="0">
                <a:solidFill>
                  <a:srgbClr val="3366CC"/>
                </a:solidFill>
                <a:latin typeface="Arial" panose="020B0604020202020204" pitchFamily="34" charset="0"/>
              </a:rPr>
              <a:t>,</a:t>
            </a:r>
            <a:r>
              <a:rPr lang="en-US" altLang="zh-CN" i="1" dirty="0">
                <a:solidFill>
                  <a:srgbClr val="3366CC"/>
                </a:solidFill>
                <a:latin typeface="Arial" panose="020B0604020202020204" pitchFamily="34" charset="0"/>
              </a:rPr>
              <a:t>b</a:t>
            </a:r>
            <a:r>
              <a:rPr lang="en-US" altLang="zh-CN" dirty="0">
                <a:solidFill>
                  <a:srgbClr val="3366CC"/>
                </a:solidFill>
                <a:latin typeface="Arial" panose="020B0604020202020204" pitchFamily="34" charset="0"/>
              </a:rPr>
              <a:t>,</a:t>
            </a:r>
            <a:r>
              <a:rPr lang="en-US" altLang="zh-CN" i="1" dirty="0">
                <a:solidFill>
                  <a:srgbClr val="3366CC"/>
                </a:solidFill>
                <a:latin typeface="Arial" panose="020B0604020202020204" pitchFamily="34" charset="0"/>
              </a:rPr>
              <a:t>c</a:t>
            </a:r>
            <a:r>
              <a:rPr lang="en-US" altLang="zh-CN" dirty="0">
                <a:solidFill>
                  <a:srgbClr val="3366CC"/>
                </a:solidFill>
                <a:latin typeface="Arial" panose="020B0604020202020204" pitchFamily="34" charset="0"/>
              </a:rPr>
              <a:t>}, </a:t>
            </a:r>
            <a:r>
              <a:rPr lang="en-US" altLang="zh-CN" i="1" dirty="0">
                <a:solidFill>
                  <a:srgbClr val="3366CC"/>
                </a:solidFill>
                <a:latin typeface="Arial" panose="020B0604020202020204" pitchFamily="34" charset="0"/>
              </a:rPr>
              <a:t>P</a:t>
            </a:r>
            <a:r>
              <a:rPr lang="en-US" altLang="zh-CN" dirty="0">
                <a:solidFill>
                  <a:srgbClr val="3366CC"/>
                </a:solidFill>
                <a:latin typeface="Arial" panose="020B0604020202020204" pitchFamily="34" charset="0"/>
              </a:rPr>
              <a:t>, </a:t>
            </a:r>
            <a:r>
              <a:rPr lang="en-US" altLang="zh-CN" i="1" dirty="0">
                <a:solidFill>
                  <a:srgbClr val="3366CC"/>
                </a:solidFill>
                <a:latin typeface="Arial" panose="020B0604020202020204" pitchFamily="34" charset="0"/>
              </a:rPr>
              <a:t>A</a:t>
            </a:r>
            <a:r>
              <a:rPr lang="en-US" altLang="zh-CN" dirty="0">
                <a:solidFill>
                  <a:srgbClr val="3366CC"/>
                </a:solidFill>
                <a:latin typeface="Arial" panose="020B0604020202020204" pitchFamily="34" charset="0"/>
              </a:rPr>
              <a:t>)</a:t>
            </a:r>
            <a:endParaRPr lang="en-US" altLang="zh-CN" dirty="0">
              <a:solidFill>
                <a:srgbClr val="3366CC"/>
              </a:solidFill>
              <a:latin typeface="Arial" panose="020B0604020202020204" pitchFamily="34" charset="0"/>
            </a:endParaRPr>
          </a:p>
          <a:p>
            <a:pPr eaLnBrk="1" hangingPunct="1">
              <a:buNone/>
            </a:pPr>
            <a:r>
              <a:rPr lang="en-US" altLang="zh-CN" dirty="0">
                <a:solidFill>
                  <a:srgbClr val="3366CC"/>
                </a:solidFill>
                <a:latin typeface="Arial" panose="020B0604020202020204" pitchFamily="34" charset="0"/>
              </a:rPr>
              <a:t>   P:  </a:t>
            </a:r>
            <a:r>
              <a:rPr lang="en-US" altLang="zh-CN" i="1" dirty="0">
                <a:solidFill>
                  <a:srgbClr val="3366CC"/>
                </a:solidFill>
                <a:latin typeface="Arial" panose="020B0604020202020204" pitchFamily="34" charset="0"/>
              </a:rPr>
              <a:t>A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charset="0"/>
              </a:rPr>
              <a:t></a:t>
            </a:r>
            <a:r>
              <a:rPr lang="en-US" altLang="zh-CN" i="1" dirty="0">
                <a:solidFill>
                  <a:srgbClr val="3366CC"/>
                </a:solidFill>
                <a:latin typeface="Arial" panose="020B0604020202020204" pitchFamily="34" charset="0"/>
              </a:rPr>
              <a:t>Ba</a:t>
            </a:r>
            <a:r>
              <a:rPr lang="en-US" altLang="zh-CN" dirty="0">
                <a:solidFill>
                  <a:srgbClr val="3366CC"/>
                </a:solidFill>
                <a:latin typeface="Arial" panose="020B0604020202020204" pitchFamily="34" charset="0"/>
              </a:rPr>
              <a:t>；  </a:t>
            </a:r>
            <a:r>
              <a:rPr lang="en-US" altLang="zh-CN" i="1" dirty="0">
                <a:solidFill>
                  <a:srgbClr val="3366CC"/>
                </a:solidFill>
                <a:latin typeface="Arial" panose="020B0604020202020204" pitchFamily="34" charset="0"/>
              </a:rPr>
              <a:t>A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charset="0"/>
              </a:rPr>
              <a:t></a:t>
            </a:r>
            <a:r>
              <a:rPr lang="en-US" altLang="zh-CN" i="1" dirty="0">
                <a:solidFill>
                  <a:srgbClr val="3366CC"/>
                </a:solidFill>
                <a:latin typeface="Arial" panose="020B0604020202020204" pitchFamily="34" charset="0"/>
              </a:rPr>
              <a:t>c</a:t>
            </a:r>
            <a:r>
              <a:rPr lang="en-US" altLang="zh-CN" dirty="0">
                <a:solidFill>
                  <a:srgbClr val="3366CC"/>
                </a:solidFill>
                <a:latin typeface="Arial" panose="020B0604020202020204" pitchFamily="34" charset="0"/>
              </a:rPr>
              <a:t>；  </a:t>
            </a:r>
            <a:r>
              <a:rPr lang="en-US" altLang="zh-CN" i="1" dirty="0">
                <a:solidFill>
                  <a:srgbClr val="3366CC"/>
                </a:solidFill>
                <a:latin typeface="Arial" panose="020B0604020202020204" pitchFamily="34" charset="0"/>
              </a:rPr>
              <a:t>B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charset="0"/>
              </a:rPr>
              <a:t></a:t>
            </a:r>
            <a:r>
              <a:rPr lang="en-US" altLang="zh-CN" i="1" dirty="0">
                <a:solidFill>
                  <a:srgbClr val="3366CC"/>
                </a:solidFill>
                <a:latin typeface="Arial" panose="020B0604020202020204" pitchFamily="34" charset="0"/>
              </a:rPr>
              <a:t>Cb</a:t>
            </a:r>
            <a:r>
              <a:rPr lang="en-US" altLang="zh-CN" dirty="0">
                <a:solidFill>
                  <a:srgbClr val="3366CC"/>
                </a:solidFill>
                <a:latin typeface="Arial" panose="020B0604020202020204" pitchFamily="34" charset="0"/>
              </a:rPr>
              <a:t>；  </a:t>
            </a:r>
            <a:r>
              <a:rPr lang="en-US" altLang="zh-CN" i="1" dirty="0">
                <a:solidFill>
                  <a:srgbClr val="3366CC"/>
                </a:solidFill>
                <a:latin typeface="Arial" panose="020B0604020202020204" pitchFamily="34" charset="0"/>
              </a:rPr>
              <a:t>C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charset="0"/>
              </a:rPr>
              <a:t></a:t>
            </a:r>
            <a:r>
              <a:rPr lang="en-US" altLang="zh-CN" i="1" dirty="0">
                <a:solidFill>
                  <a:srgbClr val="3366CC"/>
                </a:solidFill>
                <a:latin typeface="Arial" panose="020B0604020202020204" pitchFamily="34" charset="0"/>
              </a:rPr>
              <a:t>c</a:t>
            </a:r>
            <a:endParaRPr lang="en-US" altLang="zh-CN" i="1" dirty="0">
              <a:solidFill>
                <a:srgbClr val="3366CC"/>
              </a:solidFill>
              <a:latin typeface="Arial" panose="020B0604020202020204" pitchFamily="34" charset="0"/>
            </a:endParaRPr>
          </a:p>
          <a:p>
            <a:pPr lvl="1" algn="just" eaLnBrk="1" hangingPunct="1"/>
            <a:r>
              <a:rPr lang="zh-CN" altLang="en-US" b="1" dirty="0">
                <a:solidFill>
                  <a:srgbClr val="3366CC"/>
                </a:solidFill>
                <a:latin typeface="Arial" panose="020B0604020202020204" pitchFamily="34" charset="0"/>
              </a:rPr>
              <a:t>左线性文法</a:t>
            </a:r>
            <a:endParaRPr lang="zh-CN" altLang="en-US" b="1" dirty="0">
              <a:solidFill>
                <a:srgbClr val="3366CC"/>
              </a:solidFill>
              <a:latin typeface="Arial" panose="020B0604020202020204" pitchFamily="34" charset="0"/>
            </a:endParaRPr>
          </a:p>
          <a:p>
            <a:pPr lvl="1" algn="just" eaLnBrk="1" hangingPunct="1"/>
            <a:r>
              <a:rPr lang="zh-CN" altLang="en-US" b="1" dirty="0">
                <a:solidFill>
                  <a:srgbClr val="3366CC"/>
                </a:solidFill>
                <a:latin typeface="Arial" panose="020B0604020202020204" pitchFamily="34" charset="0"/>
              </a:rPr>
              <a:t> </a:t>
            </a:r>
            <a:r>
              <a:rPr lang="en-US" altLang="zh-CN" b="1" i="1" dirty="0">
                <a:solidFill>
                  <a:srgbClr val="3366CC"/>
                </a:solidFill>
                <a:latin typeface="Arial" panose="020B0604020202020204" pitchFamily="34" charset="0"/>
              </a:rPr>
              <a:t>L</a:t>
            </a:r>
            <a:r>
              <a:rPr lang="en-US" altLang="zh-CN" b="1" dirty="0">
                <a:solidFill>
                  <a:srgbClr val="3366CC"/>
                </a:solidFill>
                <a:latin typeface="Arial" panose="020B0604020202020204" pitchFamily="34" charset="0"/>
              </a:rPr>
              <a:t> = {</a:t>
            </a:r>
            <a:r>
              <a:rPr lang="en-US" altLang="zh-CN" b="1" i="1" dirty="0">
                <a:solidFill>
                  <a:srgbClr val="3366CC"/>
                </a:solidFill>
                <a:latin typeface="Arial" panose="020B0604020202020204" pitchFamily="34" charset="0"/>
              </a:rPr>
              <a:t>c</a:t>
            </a:r>
            <a:r>
              <a:rPr lang="en-US" altLang="zh-CN" b="1" dirty="0">
                <a:solidFill>
                  <a:srgbClr val="3366CC"/>
                </a:solidFill>
                <a:latin typeface="Arial" panose="020B0604020202020204" pitchFamily="34" charset="0"/>
              </a:rPr>
              <a:t>, </a:t>
            </a:r>
            <a:r>
              <a:rPr lang="en-US" altLang="zh-CN" b="1" i="1" dirty="0">
                <a:solidFill>
                  <a:srgbClr val="3366CC"/>
                </a:solidFill>
                <a:latin typeface="Arial" panose="020B0604020202020204" pitchFamily="34" charset="0"/>
              </a:rPr>
              <a:t>cba</a:t>
            </a:r>
            <a:r>
              <a:rPr lang="en-US" altLang="zh-CN" b="1" dirty="0">
                <a:solidFill>
                  <a:srgbClr val="3366CC"/>
                </a:solidFill>
                <a:latin typeface="Arial" panose="020B0604020202020204" pitchFamily="34" charset="0"/>
              </a:rPr>
              <a:t>}     </a:t>
            </a:r>
            <a:r>
              <a:rPr lang="zh-CN" altLang="en-US" b="1" dirty="0">
                <a:solidFill>
                  <a:srgbClr val="3366CC"/>
                </a:solidFill>
                <a:latin typeface="Arial" panose="020B0604020202020204" pitchFamily="34" charset="0"/>
              </a:rPr>
              <a:t>正则语言</a:t>
            </a:r>
            <a:endParaRPr lang="zh-CN" altLang="en-US" b="1" dirty="0">
              <a:solidFill>
                <a:srgbClr val="3366CC"/>
              </a:solidFill>
              <a:latin typeface="Arial" panose="020B0604020202020204" pitchFamily="34" charset="0"/>
            </a:endParaRPr>
          </a:p>
          <a:p>
            <a:pPr algn="just" eaLnBrk="1" hangingPunct="1"/>
            <a:r>
              <a:rPr lang="zh-CN" altLang="en-US" dirty="0">
                <a:solidFill>
                  <a:srgbClr val="3366CC"/>
                </a:solidFill>
                <a:latin typeface="Arial" panose="020B0604020202020204" pitchFamily="34" charset="0"/>
              </a:rPr>
              <a:t>注意：已知语言求文法，文法不是唯一的，即可以有不同的表达方法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58371" name="日期占位符 4"/>
          <p:cNvSpPr txBox="1">
            <a:spLocks noGrp="1"/>
          </p:cNvSpPr>
          <p:nvPr>
            <p:ph type="dt" sz="half" idx="11"/>
          </p:nvPr>
        </p:nvSpPr>
        <p:spPr/>
        <p:txBody>
          <a:bodyPr anchor="b" anchorCtr="0"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58372" name="页脚占位符 5"/>
          <p:cNvSpPr txBox="1">
            <a:spLocks noGrp="1"/>
          </p:cNvSpPr>
          <p:nvPr>
            <p:ph type="ftr" sz="quarter" idx="12"/>
          </p:nvPr>
        </p:nvSpPr>
        <p:spPr/>
        <p:txBody>
          <a:bodyPr anchor="b" anchorCtr="0"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5837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四类文法之间的关系</a:t>
            </a:r>
            <a:endParaRPr lang="zh-CN" altLang="en-US" sz="40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837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algn="just" eaLnBrk="1" hangingPunct="1"/>
            <a:r>
              <a:rPr lang="zh-CN" altLang="en-US" sz="3600" dirty="0">
                <a:solidFill>
                  <a:srgbClr val="3366CC"/>
                </a:solidFill>
                <a:latin typeface="Arial" panose="020B0604020202020204" pitchFamily="34" charset="0"/>
              </a:rPr>
              <a:t>只是对生成式形式加以限制</a:t>
            </a:r>
            <a:endParaRPr lang="zh-CN" altLang="en-US" sz="3600" dirty="0">
              <a:solidFill>
                <a:srgbClr val="3366CC"/>
              </a:solidFill>
              <a:latin typeface="Arial" panose="020B0604020202020204" pitchFamily="34" charset="0"/>
            </a:endParaRPr>
          </a:p>
          <a:p>
            <a:pPr algn="just" eaLnBrk="1" hangingPunct="1"/>
            <a:r>
              <a:rPr lang="zh-CN" altLang="en-US" sz="3600" dirty="0">
                <a:solidFill>
                  <a:srgbClr val="3366CC"/>
                </a:solidFill>
                <a:latin typeface="Arial" panose="020B0604020202020204" pitchFamily="34" charset="0"/>
              </a:rPr>
              <a:t>0型   无限制</a:t>
            </a:r>
            <a:endParaRPr lang="zh-CN" altLang="en-US" sz="3600" dirty="0">
              <a:solidFill>
                <a:srgbClr val="3366CC"/>
              </a:solidFill>
              <a:latin typeface="Arial" panose="020B0604020202020204" pitchFamily="34" charset="0"/>
            </a:endParaRPr>
          </a:p>
          <a:p>
            <a:pPr algn="just" eaLnBrk="1" hangingPunct="1"/>
            <a:r>
              <a:rPr lang="zh-CN" altLang="en-US" sz="3600" dirty="0">
                <a:solidFill>
                  <a:srgbClr val="3366CC"/>
                </a:solidFill>
                <a:latin typeface="Arial" panose="020B0604020202020204" pitchFamily="34" charset="0"/>
              </a:rPr>
              <a:t>1型   不允许</a:t>
            </a:r>
            <a:r>
              <a:rPr lang="en-US" altLang="zh-CN" i="1" dirty="0">
                <a:solidFill>
                  <a:srgbClr val="3366CC"/>
                </a:solidFill>
                <a:latin typeface="Arial" panose="020B0604020202020204" pitchFamily="34" charset="0"/>
              </a:rPr>
              <a:t>A</a:t>
            </a:r>
            <a:r>
              <a:rPr lang="en-US" altLang="zh-CN" sz="36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charset="0"/>
              </a:rPr>
              <a:t></a:t>
            </a:r>
            <a:r>
              <a:rPr lang="en-US" altLang="zh-CN" i="1" dirty="0">
                <a:solidFill>
                  <a:srgbClr val="3366CC"/>
                </a:solidFill>
                <a:latin typeface="Arial" panose="020B0604020202020204" pitchFamily="34" charset="0"/>
              </a:rPr>
              <a:t>ε</a:t>
            </a:r>
            <a:r>
              <a:rPr lang="zh-CN" altLang="en-US" sz="3600" dirty="0">
                <a:solidFill>
                  <a:srgbClr val="3366CC"/>
                </a:solidFill>
                <a:latin typeface="Arial" panose="020B0604020202020204" pitchFamily="34" charset="0"/>
              </a:rPr>
              <a:t>形式</a:t>
            </a:r>
            <a:endParaRPr lang="zh-CN" altLang="en-US" sz="3600" dirty="0">
              <a:solidFill>
                <a:srgbClr val="3366CC"/>
              </a:solidFill>
              <a:latin typeface="Arial" panose="020B0604020202020204" pitchFamily="34" charset="0"/>
            </a:endParaRPr>
          </a:p>
          <a:p>
            <a:pPr algn="just" eaLnBrk="1" hangingPunct="1"/>
            <a:r>
              <a:rPr lang="zh-CN" altLang="en-US" sz="3600" dirty="0">
                <a:solidFill>
                  <a:srgbClr val="3366CC"/>
                </a:solidFill>
                <a:latin typeface="Arial" panose="020B0604020202020204" pitchFamily="34" charset="0"/>
              </a:rPr>
              <a:t>2型</a:t>
            </a:r>
            <a:endParaRPr lang="zh-CN" altLang="en-US" sz="3600" dirty="0">
              <a:solidFill>
                <a:srgbClr val="3366CC"/>
              </a:solidFill>
              <a:latin typeface="Arial" panose="020B0604020202020204" pitchFamily="34" charset="0"/>
            </a:endParaRPr>
          </a:p>
          <a:p>
            <a:pPr algn="just" eaLnBrk="1" hangingPunct="1"/>
            <a:r>
              <a:rPr lang="zh-CN" altLang="en-US" sz="3600" dirty="0">
                <a:solidFill>
                  <a:srgbClr val="3366CC"/>
                </a:solidFill>
                <a:latin typeface="Arial" panose="020B0604020202020204" pitchFamily="34" charset="0"/>
              </a:rPr>
              <a:t>3型   属于2型</a:t>
            </a:r>
            <a:endParaRPr lang="zh-CN" altLang="en-US" sz="3600" dirty="0">
              <a:solidFill>
                <a:srgbClr val="3366CC"/>
              </a:solidFill>
              <a:latin typeface="Arial" panose="020B0604020202020204" pitchFamily="34" charset="0"/>
            </a:endParaRPr>
          </a:p>
          <a:p>
            <a:pPr algn="just" eaLnBrk="1" hangingPunct="1"/>
            <a:r>
              <a:rPr lang="zh-CN" altLang="en-US" sz="3600" dirty="0">
                <a:solidFill>
                  <a:srgbClr val="3366CC"/>
                </a:solidFill>
                <a:latin typeface="Arial" panose="020B0604020202020204" pitchFamily="34" charset="0"/>
              </a:rPr>
              <a:t>不含</a:t>
            </a:r>
            <a:r>
              <a:rPr lang="en-US" altLang="zh-CN" i="1" dirty="0">
                <a:solidFill>
                  <a:srgbClr val="3366CC"/>
                </a:solidFill>
                <a:latin typeface="Arial" panose="020B0604020202020204" pitchFamily="34" charset="0"/>
              </a:rPr>
              <a:t>A</a:t>
            </a:r>
            <a:r>
              <a:rPr lang="en-US" altLang="zh-CN" sz="36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charset="0"/>
              </a:rPr>
              <a:t></a:t>
            </a:r>
            <a:r>
              <a:rPr lang="en-US" altLang="zh-CN" i="1" dirty="0">
                <a:solidFill>
                  <a:srgbClr val="3366CC"/>
                </a:solidFill>
                <a:latin typeface="Arial" panose="020B0604020202020204" pitchFamily="34" charset="0"/>
              </a:rPr>
              <a:t>ε</a:t>
            </a:r>
            <a:r>
              <a:rPr lang="zh-CN" altLang="en-US" sz="3600" dirty="0">
                <a:solidFill>
                  <a:srgbClr val="3366CC"/>
                </a:solidFill>
                <a:latin typeface="Arial" panose="020B0604020202020204" pitchFamily="34" charset="0"/>
              </a:rPr>
              <a:t>的2型、3型属于1型，1型、2型、3型均属于0型。</a:t>
            </a:r>
            <a:endParaRPr lang="zh-CN" altLang="en-US" sz="3600" dirty="0">
              <a:solidFill>
                <a:srgbClr val="3366CC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zh-CN" altLang="en-US" sz="40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课堂练习</a:t>
            </a:r>
            <a:endParaRPr lang="zh-CN" altLang="en-US" sz="4000" dirty="0">
              <a:solidFill>
                <a:srgbClr val="80008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9395" name="内容占位符 2"/>
          <p:cNvSpPr>
            <a:spLocks noGrp="1"/>
          </p:cNvSpPr>
          <p:nvPr>
            <p:ph idx="1"/>
          </p:nvPr>
        </p:nvSpPr>
        <p:spPr>
          <a:xfrm>
            <a:off x="395288" y="1279525"/>
            <a:ext cx="8534400" cy="5029200"/>
          </a:xfrm>
        </p:spPr>
        <p:txBody>
          <a:bodyPr vert="horz" wrap="square" lIns="91440" tIns="45720" rIns="91440" bIns="45720" anchor="t" anchorCtr="0"/>
          <a:p>
            <a:pPr lvl="1" algn="just" eaLnBrk="1" hangingPunct="1">
              <a:buNone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tx2"/>
                </a:solidFill>
              </a:rPr>
              <a:t>构造右线性文法，产生语言</a:t>
            </a:r>
            <a:r>
              <a:rPr lang="en-US" altLang="zh-CN" dirty="0">
                <a:solidFill>
                  <a:schemeClr val="tx2"/>
                </a:solidFill>
              </a:rPr>
              <a:t>L={a</a:t>
            </a:r>
            <a:r>
              <a:rPr lang="en-US" altLang="zh-CN" baseline="30000" dirty="0">
                <a:solidFill>
                  <a:schemeClr val="tx2"/>
                </a:solidFill>
              </a:rPr>
              <a:t>3n+1</a:t>
            </a:r>
            <a:r>
              <a:rPr lang="en-US" altLang="zh-CN" dirty="0">
                <a:solidFill>
                  <a:schemeClr val="tx2"/>
                </a:solidFill>
              </a:rPr>
              <a:t> | n≥1} </a:t>
            </a:r>
            <a:r>
              <a:rPr lang="zh-CN" altLang="en-US" dirty="0">
                <a:solidFill>
                  <a:schemeClr val="tx2"/>
                </a:solidFill>
              </a:rPr>
              <a:t>。</a:t>
            </a:r>
            <a:endParaRPr lang="en-US" altLang="zh-CN" dirty="0">
              <a:solidFill>
                <a:schemeClr val="tx2"/>
              </a:solidFill>
            </a:endParaRPr>
          </a:p>
          <a:p>
            <a:pPr lvl="1" algn="just" eaLnBrk="1" hangingPunct="1">
              <a:buNone/>
            </a:pPr>
            <a:endParaRPr lang="en-US" altLang="zh-CN" dirty="0">
              <a:solidFill>
                <a:schemeClr val="tx2"/>
              </a:solidFill>
            </a:endParaRPr>
          </a:p>
          <a:p>
            <a:pPr lvl="1" algn="just" eaLnBrk="1" hangingPunct="1">
              <a:buNone/>
            </a:pPr>
            <a:r>
              <a:rPr lang="en-US" altLang="zh-CN" dirty="0">
                <a:solidFill>
                  <a:schemeClr val="tx2"/>
                </a:solidFill>
              </a:rPr>
              <a:t>2</a:t>
            </a:r>
            <a:r>
              <a:rPr lang="zh-CN" altLang="en-US" dirty="0">
                <a:solidFill>
                  <a:schemeClr val="tx2"/>
                </a:solidFill>
              </a:rPr>
              <a:t>、构造上下文无关文法，能够产生</a:t>
            </a:r>
            <a:r>
              <a:rPr lang="en-US" altLang="zh-CN" dirty="0">
                <a:solidFill>
                  <a:schemeClr val="tx2"/>
                </a:solidFill>
              </a:rPr>
              <a:t>L={ω|ω∈{a,b}*</a:t>
            </a:r>
            <a:r>
              <a:rPr lang="zh-CN" altLang="en-US" dirty="0">
                <a:solidFill>
                  <a:schemeClr val="tx2"/>
                </a:solidFill>
              </a:rPr>
              <a:t>且</a:t>
            </a:r>
            <a:r>
              <a:rPr lang="en-US" altLang="zh-CN" dirty="0">
                <a:solidFill>
                  <a:schemeClr val="tx2"/>
                </a:solidFill>
              </a:rPr>
              <a:t>ω</a:t>
            </a:r>
            <a:r>
              <a:rPr lang="zh-CN" altLang="en-US" dirty="0">
                <a:solidFill>
                  <a:schemeClr val="tx2"/>
                </a:solidFill>
              </a:rPr>
              <a:t>中</a:t>
            </a:r>
            <a:r>
              <a:rPr lang="en-US" altLang="zh-CN" dirty="0">
                <a:solidFill>
                  <a:schemeClr val="tx2"/>
                </a:solidFill>
              </a:rPr>
              <a:t>a</a:t>
            </a:r>
            <a:r>
              <a:rPr lang="zh-CN" altLang="en-US" dirty="0">
                <a:solidFill>
                  <a:schemeClr val="tx2"/>
                </a:solidFill>
              </a:rPr>
              <a:t>的个数是</a:t>
            </a:r>
            <a:r>
              <a:rPr lang="en-US" altLang="zh-CN" dirty="0">
                <a:solidFill>
                  <a:schemeClr val="tx2"/>
                </a:solidFill>
              </a:rPr>
              <a:t>b</a:t>
            </a:r>
            <a:r>
              <a:rPr lang="zh-CN" altLang="en-US" dirty="0">
                <a:solidFill>
                  <a:schemeClr val="tx2"/>
                </a:solidFill>
              </a:rPr>
              <a:t>的两倍</a:t>
            </a:r>
            <a:r>
              <a:rPr lang="en-US" altLang="zh-CN" dirty="0">
                <a:solidFill>
                  <a:schemeClr val="tx2"/>
                </a:solidFill>
              </a:rPr>
              <a:t>}</a:t>
            </a:r>
            <a:r>
              <a:rPr lang="zh-CN" altLang="en-US" dirty="0">
                <a:solidFill>
                  <a:schemeClr val="tx2"/>
                </a:solidFill>
              </a:rPr>
              <a:t>。</a:t>
            </a:r>
            <a:endParaRPr lang="en-US" altLang="zh-CN" dirty="0">
              <a:solidFill>
                <a:schemeClr val="tx2"/>
              </a:solidFill>
            </a:endParaRPr>
          </a:p>
          <a:p>
            <a:pPr lvl="1" algn="just" eaLnBrk="1" hangingPunct="1">
              <a:buNone/>
            </a:pPr>
            <a:endParaRPr lang="en-US" altLang="zh-CN" dirty="0">
              <a:solidFill>
                <a:schemeClr val="tx2"/>
              </a:solidFill>
            </a:endParaRPr>
          </a:p>
          <a:p>
            <a:pPr lvl="1" algn="just" eaLnBrk="1" hangingPunct="1">
              <a:buNone/>
            </a:pPr>
            <a:r>
              <a:rPr lang="en-US" altLang="zh-CN" dirty="0">
                <a:solidFill>
                  <a:schemeClr val="tx2"/>
                </a:solidFill>
              </a:rPr>
              <a:t>3</a:t>
            </a:r>
            <a:r>
              <a:rPr lang="zh-CN" altLang="en-US" dirty="0">
                <a:solidFill>
                  <a:schemeClr val="tx2"/>
                </a:solidFill>
              </a:rPr>
              <a:t>、</a:t>
            </a:r>
            <a:r>
              <a:rPr lang="zh-CN" altLang="zh-CN" dirty="0">
                <a:solidFill>
                  <a:srgbClr val="262673"/>
                </a:solidFill>
              </a:rPr>
              <a:t>设</a:t>
            </a:r>
            <a:r>
              <a:rPr lang="en-US" altLang="zh-CN" dirty="0">
                <a:solidFill>
                  <a:srgbClr val="262673"/>
                </a:solidFill>
              </a:rPr>
              <a:t>T={0</a:t>
            </a:r>
            <a:r>
              <a:rPr lang="zh-CN" altLang="zh-CN" dirty="0">
                <a:solidFill>
                  <a:srgbClr val="262673"/>
                </a:solidFill>
              </a:rPr>
              <a:t>，</a:t>
            </a:r>
            <a:r>
              <a:rPr lang="en-US" altLang="zh-CN" dirty="0">
                <a:solidFill>
                  <a:srgbClr val="262673"/>
                </a:solidFill>
              </a:rPr>
              <a:t>1}</a:t>
            </a:r>
            <a:r>
              <a:rPr lang="zh-CN" altLang="zh-CN" dirty="0">
                <a:solidFill>
                  <a:srgbClr val="262673"/>
                </a:solidFill>
              </a:rPr>
              <a:t>，请给出语言</a:t>
            </a:r>
            <a:r>
              <a:rPr lang="en-US" altLang="zh-CN" dirty="0">
                <a:solidFill>
                  <a:srgbClr val="262673"/>
                </a:solidFill>
              </a:rPr>
              <a:t>L={0</a:t>
            </a:r>
            <a:r>
              <a:rPr lang="en-US" altLang="zh-CN" baseline="30000" dirty="0">
                <a:solidFill>
                  <a:srgbClr val="262673"/>
                </a:solidFill>
              </a:rPr>
              <a:t>3m</a:t>
            </a:r>
            <a:r>
              <a:rPr lang="en-US" altLang="zh-CN" dirty="0">
                <a:solidFill>
                  <a:srgbClr val="262673"/>
                </a:solidFill>
              </a:rPr>
              <a:t>1</a:t>
            </a:r>
            <a:r>
              <a:rPr lang="en-US" altLang="zh-CN" baseline="30000" dirty="0">
                <a:solidFill>
                  <a:srgbClr val="262673"/>
                </a:solidFill>
              </a:rPr>
              <a:t>2m</a:t>
            </a:r>
            <a:r>
              <a:rPr lang="en-US" altLang="zh-CN" dirty="0">
                <a:solidFill>
                  <a:srgbClr val="262673"/>
                </a:solidFill>
              </a:rPr>
              <a:t>|m</a:t>
            </a:r>
            <a:r>
              <a:rPr lang="en-US" altLang="zh-CN" dirty="0">
                <a:solidFill>
                  <a:srgbClr val="262673"/>
                </a:solidFill>
                <a:sym typeface="Symbol" panose="05050102010706020507" pitchFamily="18" charset="2"/>
              </a:rPr>
              <a:t></a:t>
            </a:r>
            <a:r>
              <a:rPr lang="en-US" altLang="zh-CN" dirty="0">
                <a:solidFill>
                  <a:srgbClr val="262673"/>
                </a:solidFill>
              </a:rPr>
              <a:t>1}</a:t>
            </a:r>
            <a:r>
              <a:rPr lang="zh-CN" altLang="zh-CN" dirty="0">
                <a:solidFill>
                  <a:srgbClr val="262673"/>
                </a:solidFill>
              </a:rPr>
              <a:t>的文法。</a:t>
            </a:r>
            <a:endParaRPr lang="en-US" altLang="zh-CN" dirty="0">
              <a:solidFill>
                <a:srgbClr val="262673"/>
              </a:solidFill>
            </a:endParaRPr>
          </a:p>
          <a:p>
            <a:pPr marL="0" indent="0">
              <a:buNone/>
            </a:pPr>
            <a:endParaRPr lang="zh-CN" altLang="zh-CN" dirty="0">
              <a:solidFill>
                <a:srgbClr val="262673"/>
              </a:solidFill>
            </a:endParaRPr>
          </a:p>
          <a:p>
            <a:pPr lvl="1" algn="just" eaLnBrk="1" hangingPunct="1">
              <a:buNone/>
            </a:pPr>
            <a:endParaRPr lang="en-US" altLang="zh-CN" dirty="0">
              <a:solidFill>
                <a:srgbClr val="262673"/>
              </a:solidFill>
            </a:endParaRPr>
          </a:p>
          <a:p>
            <a:pPr lvl="1" algn="just" eaLnBrk="1" hangingPunct="1">
              <a:buNone/>
            </a:pPr>
            <a:endParaRPr lang="en-US" altLang="zh-CN" dirty="0">
              <a:solidFill>
                <a:schemeClr val="tx2"/>
              </a:solidFill>
            </a:endParaRPr>
          </a:p>
          <a:p>
            <a:pPr lvl="1" algn="just" eaLnBrk="1" hangingPunct="1">
              <a:buNone/>
            </a:pPr>
            <a:endParaRPr lang="en-US" altLang="zh-CN" dirty="0">
              <a:solidFill>
                <a:schemeClr val="tx2"/>
              </a:solidFill>
            </a:endParaRPr>
          </a:p>
          <a:p>
            <a:pPr lvl="1" algn="just" eaLnBrk="1" hangingPunct="1">
              <a:buNone/>
            </a:pPr>
            <a:endParaRPr lang="en-US" altLang="zh-CN" dirty="0">
              <a:solidFill>
                <a:schemeClr val="tx2"/>
              </a:solidFill>
            </a:endParaRPr>
          </a:p>
          <a:p>
            <a:pPr lvl="1" algn="just" eaLnBrk="1" hangingPunct="1">
              <a:buNone/>
            </a:pPr>
            <a:endParaRPr lang="en-US" altLang="zh-CN" dirty="0">
              <a:solidFill>
                <a:schemeClr val="tx2"/>
              </a:solidFill>
            </a:endParaRPr>
          </a:p>
          <a:p>
            <a:pPr lvl="1" algn="just" eaLnBrk="1" hangingPunct="1">
              <a:buNone/>
            </a:pPr>
            <a:endParaRPr lang="en-US" altLang="zh-CN" dirty="0">
              <a:solidFill>
                <a:schemeClr val="tx2"/>
              </a:solidFill>
            </a:endParaRPr>
          </a:p>
          <a:p>
            <a:pPr lvl="1" algn="just" eaLnBrk="1" hangingPunct="1">
              <a:buNone/>
            </a:pPr>
            <a:endParaRPr lang="en-US" altLang="zh-CN" dirty="0">
              <a:solidFill>
                <a:schemeClr val="tx2"/>
              </a:solidFill>
            </a:endParaRPr>
          </a:p>
          <a:p>
            <a:pPr lvl="1" algn="just" eaLnBrk="1" hangingPunct="1">
              <a:buNone/>
            </a:pP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9396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59397" name="日期占位符 4"/>
          <p:cNvSpPr txBox="1">
            <a:spLocks noGrp="1"/>
          </p:cNvSpPr>
          <p:nvPr>
            <p:ph type="dt" sz="half" idx="11"/>
          </p:nvPr>
        </p:nvSpPr>
        <p:spPr/>
        <p:txBody>
          <a:bodyPr anchor="b" anchorCtr="0"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59398" name="页脚占位符 5"/>
          <p:cNvSpPr txBox="1">
            <a:spLocks noGrp="1"/>
          </p:cNvSpPr>
          <p:nvPr>
            <p:ph type="ftr" sz="quarter" idx="12"/>
          </p:nvPr>
        </p:nvSpPr>
        <p:spPr/>
        <p:txBody>
          <a:bodyPr anchor="b" anchorCtr="0"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59399" name="Rectangle 9"/>
          <p:cNvSpPr/>
          <p:nvPr/>
        </p:nvSpPr>
        <p:spPr>
          <a:xfrm>
            <a:off x="338138" y="17986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 dirty="0">
              <a:solidFill>
                <a:srgbClr val="009999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灯片编号占位符 1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9219" name="日期占位符 2"/>
          <p:cNvSpPr txBox="1">
            <a:spLocks noGrp="1"/>
          </p:cNvSpPr>
          <p:nvPr>
            <p:ph type="dt" sz="half" idx="11"/>
          </p:nvPr>
        </p:nvSpPr>
        <p:spPr/>
        <p:txBody>
          <a:bodyPr anchor="b" anchorCtr="0"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9220" name="页脚占位符 3"/>
          <p:cNvSpPr txBox="1">
            <a:spLocks noGrp="1"/>
          </p:cNvSpPr>
          <p:nvPr>
            <p:ph type="ftr" sz="quarter" idx="12"/>
          </p:nvPr>
        </p:nvSpPr>
        <p:spPr/>
        <p:txBody>
          <a:bodyPr anchor="b" anchorCtr="0"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9221" name="Text Box 2"/>
          <p:cNvSpPr txBox="1"/>
          <p:nvPr/>
        </p:nvSpPr>
        <p:spPr>
          <a:xfrm>
            <a:off x="228600" y="1408113"/>
            <a:ext cx="9144000" cy="45958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²"/>
            </a:pPr>
            <a:r>
              <a:rPr lang="zh-CN" altLang="en-US" sz="2400" dirty="0">
                <a:solidFill>
                  <a:srgbClr val="333399"/>
                </a:solidFill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连接（</a:t>
            </a: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</a:rPr>
              <a:t>concatenation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</a:rPr>
              <a:t>）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</a:rPr>
              <a:t>  </a:t>
            </a:r>
            <a:endParaRPr lang="en-US" altLang="zh-CN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</a:rPr>
              <a:t>设 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</a:rPr>
              <a:t>x, y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</a:rPr>
              <a:t>为串, 且 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</a:rPr>
              <a:t>x 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 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… a</a:t>
            </a:r>
            <a:r>
              <a:rPr lang="en-US" altLang="zh-CN" i="1" baseline="-250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</a:rPr>
              <a:t>, 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</a:rPr>
              <a:t>y 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 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US" altLang="zh-CN" i="1" baseline="-250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US" altLang="zh-CN" i="1" baseline="-250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… b</a:t>
            </a:r>
            <a:r>
              <a:rPr lang="en-US" altLang="zh-CN" i="1" baseline="-250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</a:rPr>
              <a:t>, </a:t>
            </a:r>
            <a:endParaRPr lang="en-US" altLang="zh-CN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</a:rPr>
              <a:t>则 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</a:rPr>
              <a:t>x 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</a:rPr>
              <a:t>与 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</a:rPr>
              <a:t>y 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</a:rPr>
              <a:t>的连接</a:t>
            </a:r>
            <a:endParaRPr lang="zh-CN" altLang="en-US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</a:rPr>
              <a:t>          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</a:rPr>
              <a:t>x y 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 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… a</a:t>
            </a:r>
            <a:r>
              <a:rPr lang="en-US" altLang="zh-CN" i="1" baseline="-250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m 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US" altLang="zh-CN" i="1" baseline="-250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US" altLang="zh-CN" i="1" baseline="-250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… b</a:t>
            </a:r>
            <a:r>
              <a:rPr lang="en-US" altLang="zh-CN" i="1" baseline="-250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n</a:t>
            </a:r>
            <a:endParaRPr lang="en-US" altLang="zh-CN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endParaRPr lang="en-US" altLang="zh-CN" sz="120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²"/>
            </a:pP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连接运算的性质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</a:rPr>
              <a:t>  </a:t>
            </a:r>
            <a:endParaRPr lang="zh-CN" altLang="en-US" dirty="0">
              <a:solidFill>
                <a:srgbClr val="800080"/>
              </a:solidFill>
              <a:latin typeface="Arial" panose="020B0604020202020204" pitchFamily="34" charset="0"/>
            </a:endParaRPr>
          </a:p>
          <a:p>
            <a:pPr marL="457200" lvl="1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Symbol" panose="05050102010706020507" pitchFamily="18" charset="2"/>
              <a:buChar char="-"/>
            </a:pPr>
            <a:r>
              <a:rPr lang="zh-CN" altLang="en-US" b="1" dirty="0">
                <a:solidFill>
                  <a:srgbClr val="800080"/>
                </a:solidFill>
                <a:latin typeface="Arial" panose="020B0604020202020204" pitchFamily="34" charset="0"/>
              </a:rPr>
              <a:t>  </a:t>
            </a:r>
            <a:r>
              <a:rPr lang="zh-CN" altLang="en-US" b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 </a:t>
            </a:r>
            <a:r>
              <a:rPr lang="en-US" altLang="zh-CN" b="1" i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x y </a:t>
            </a:r>
            <a:r>
              <a:rPr lang="en-US" altLang="zh-CN" b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) </a:t>
            </a:r>
            <a:r>
              <a:rPr lang="en-US" altLang="zh-CN" b="1" i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z</a:t>
            </a:r>
            <a:r>
              <a:rPr lang="en-US" altLang="zh-CN" b="1" i="1" dirty="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 </a:t>
            </a:r>
            <a:r>
              <a:rPr lang="en-US" altLang="zh-CN" b="1" i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（</a:t>
            </a:r>
            <a:r>
              <a:rPr lang="en-US" altLang="zh-CN" b="1" i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y z</a:t>
            </a:r>
            <a:r>
              <a:rPr lang="en-US" altLang="zh-CN" b="1" i="1" dirty="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333399"/>
                </a:solidFill>
                <a:latin typeface="Arial" panose="020B0604020202020204" pitchFamily="34" charset="0"/>
              </a:rPr>
              <a:t>）</a:t>
            </a:r>
            <a:endParaRPr lang="en-US" altLang="zh-CN" b="1" dirty="0">
              <a:solidFill>
                <a:srgbClr val="800080"/>
              </a:solidFill>
              <a:latin typeface="Arial" panose="020B0604020202020204" pitchFamily="34" charset="0"/>
            </a:endParaRPr>
          </a:p>
          <a:p>
            <a:pPr marL="457200" lvl="1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Symbol" panose="05050102010706020507" pitchFamily="18" charset="2"/>
              <a:buChar char="-"/>
            </a:pPr>
            <a:r>
              <a:rPr lang="en-US" altLang="zh-CN" b="1" dirty="0">
                <a:solidFill>
                  <a:srgbClr val="800080"/>
                </a:solidFill>
                <a:latin typeface="Arial" panose="020B0604020202020204" pitchFamily="34" charset="0"/>
              </a:rPr>
              <a:t>  </a:t>
            </a:r>
            <a:r>
              <a:rPr lang="en-US" altLang="zh-CN" b="1" i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n-US" altLang="zh-CN" b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x </a:t>
            </a:r>
            <a:r>
              <a:rPr lang="en-US" altLang="zh-CN" b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 </a:t>
            </a:r>
            <a:r>
              <a:rPr lang="en-US" altLang="zh-CN" b="1" i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x </a:t>
            </a:r>
            <a:r>
              <a:rPr lang="en-US" altLang="zh-CN" b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 </a:t>
            </a:r>
            <a:r>
              <a:rPr lang="en-US" altLang="zh-CN" b="1" i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x </a:t>
            </a:r>
            <a:endParaRPr lang="en-US" altLang="zh-CN" b="1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457200" lvl="1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Symbol" panose="05050102010706020507" pitchFamily="18" charset="2"/>
              <a:buChar char="-"/>
            </a:pPr>
            <a:r>
              <a:rPr lang="en-US" altLang="zh-CN" b="1" dirty="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</a:t>
            </a:r>
            <a:r>
              <a:rPr lang="en-US" altLang="zh-CN" b="1" i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x y</a:t>
            </a:r>
            <a:r>
              <a:rPr lang="en-US" altLang="zh-CN" b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  </a:t>
            </a:r>
            <a:r>
              <a:rPr lang="en-US" altLang="zh-CN" b="1" i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+</a:t>
            </a:r>
            <a:r>
              <a:rPr lang="en-US" altLang="zh-CN" b="1" i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y</a:t>
            </a:r>
            <a:r>
              <a:rPr lang="en-US" altLang="zh-CN" b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 </a:t>
            </a:r>
            <a:endParaRPr lang="en-US" altLang="zh-CN" b="1" dirty="0">
              <a:solidFill>
                <a:srgbClr val="333399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r>
              <a:rPr lang="en-US" altLang="zh-CN" sz="1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endParaRPr lang="en-US" altLang="zh-CN" sz="1000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9222" name="Rectangle 3"/>
          <p:cNvSpPr/>
          <p:nvPr/>
        </p:nvSpPr>
        <p:spPr>
          <a:xfrm>
            <a:off x="1143000" y="457200"/>
            <a:ext cx="6019800" cy="5334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dirty="0">
                <a:solidFill>
                  <a:srgbClr val="800080"/>
                </a:solidFill>
                <a:latin typeface="楷体_GB2312" pitchFamily="49" charset="-122"/>
              </a:rPr>
              <a:t>关 于 字 符 串 的 运 算</a:t>
            </a:r>
            <a:endParaRPr lang="zh-CN" altLang="en-US" sz="3600" dirty="0">
              <a:solidFill>
                <a:schemeClr val="tx2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zh-CN" altLang="en-US" sz="40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课堂练习</a:t>
            </a:r>
            <a:endParaRPr lang="zh-CN" altLang="en-US" sz="4000" dirty="0">
              <a:solidFill>
                <a:srgbClr val="80008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279525"/>
            <a:ext cx="8534400" cy="5029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pPr>
            <a:r>
              <a:rPr kumimoji="1" lang="en-US" altLang="zh-CN" sz="28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1</a:t>
            </a:r>
            <a:r>
              <a:rPr kumimoji="1" lang="zh-CN" altLang="en-US" sz="28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、</a:t>
            </a:r>
            <a:r>
              <a:rPr kumimoji="1" lang="zh-CN" altLang="en-US" sz="2800" b="0" i="0" u="none" strike="noStrike" kern="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构造右线性文法，产生语言</a:t>
            </a:r>
            <a:r>
              <a:rPr kumimoji="1" lang="en-US" altLang="zh-CN" sz="2800" b="0" i="0" u="none" strike="noStrike" kern="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L={a</a:t>
            </a:r>
            <a:r>
              <a:rPr kumimoji="1" lang="en-US" altLang="zh-CN" sz="2800" b="0" i="0" u="none" strike="noStrike" kern="0" cap="none" spc="0" normalizeH="0" baseline="3000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3n+1</a:t>
            </a:r>
            <a:r>
              <a:rPr kumimoji="1" lang="en-US" altLang="zh-CN" sz="2800" b="0" i="0" u="none" strike="noStrike" kern="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 | n≥1} </a:t>
            </a:r>
            <a:r>
              <a:rPr kumimoji="1" lang="zh-CN" altLang="en-US" sz="2800" b="0" i="0" u="none" strike="noStrike" kern="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。</a:t>
            </a:r>
            <a:endParaRPr kumimoji="1" lang="en-US" altLang="zh-CN" sz="2800" b="0" i="0" u="none" strike="noStrike" kern="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pPr>
            <a:endParaRPr kumimoji="1" lang="en-US" altLang="zh-CN" sz="2800" b="0" i="0" u="none" strike="noStrike" kern="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zh-CN" altLang="zh-CN" sz="2800" b="0" i="0" u="none" strike="noStrike" kern="0" cap="none" spc="0" normalizeH="0" baseline="0" noProof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分析：</a:t>
            </a:r>
            <a:endParaRPr kumimoji="1" lang="zh-CN" altLang="zh-CN" sz="2800" b="0" i="0" u="none" strike="noStrike" kern="0" cap="none" spc="0" normalizeH="0" baseline="0" noProof="1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1" lang="zh-CN" altLang="zh-CN" sz="2800" b="0" i="0" u="none" strike="noStrike" kern="0" cap="none" spc="0" normalizeH="0" baseline="0" noProof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分析语言</a:t>
            </a:r>
            <a:r>
              <a:rPr kumimoji="1" lang="en-US" altLang="zh-CN" sz="2800" b="0" i="0" u="none" strike="noStrike" kern="0" cap="none" spc="0" normalizeH="0" baseline="0" noProof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L</a:t>
            </a:r>
            <a:r>
              <a:rPr kumimoji="1" lang="zh-CN" altLang="zh-CN" sz="2800" b="0" i="0" u="none" strike="noStrike" kern="0" cap="none" spc="0" normalizeH="0" baseline="0" noProof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中字符串的特点， 由</a:t>
            </a:r>
            <a:r>
              <a:rPr kumimoji="1" lang="en-US" altLang="zh-CN" sz="2800" b="0" i="0" u="none" strike="noStrike" kern="0" cap="none" spc="0" normalizeH="0" baseline="0" noProof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a</a:t>
            </a:r>
            <a:r>
              <a:rPr kumimoji="1" lang="zh-CN" altLang="zh-CN" sz="2800" b="0" i="0" u="none" strike="noStrike" kern="0" cap="none" spc="0" normalizeH="0" baseline="0" noProof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组成，且</a:t>
            </a:r>
            <a:r>
              <a:rPr kumimoji="1" lang="en-US" altLang="zh-CN" sz="2800" b="0" i="0" u="none" strike="noStrike" kern="0" cap="none" spc="0" normalizeH="0" baseline="0" noProof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a</a:t>
            </a:r>
            <a:r>
              <a:rPr kumimoji="1" lang="zh-CN" altLang="zh-CN" sz="2800" b="0" i="0" u="none" strike="noStrike" kern="0" cap="none" spc="0" normalizeH="0" baseline="0" noProof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的个数模</a:t>
            </a:r>
            <a:r>
              <a:rPr kumimoji="1" lang="en-US" altLang="zh-CN" sz="2800" b="0" i="0" u="none" strike="noStrike" kern="0" cap="none" spc="0" normalizeH="0" baseline="0" noProof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3</a:t>
            </a:r>
            <a:r>
              <a:rPr kumimoji="1" lang="zh-CN" altLang="zh-CN" sz="2800" b="0" i="0" u="none" strike="noStrike" kern="0" cap="none" spc="0" normalizeH="0" baseline="0" noProof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余</a:t>
            </a:r>
            <a:r>
              <a:rPr kumimoji="1" lang="en-US" altLang="zh-CN" sz="2800" b="0" i="0" u="none" strike="noStrike" kern="0" cap="none" spc="0" normalizeH="0" baseline="0" noProof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1</a:t>
            </a:r>
            <a:r>
              <a:rPr kumimoji="1" lang="zh-CN" altLang="zh-CN" sz="2800" b="0" i="0" u="none" strike="noStrike" kern="0" cap="none" spc="0" normalizeH="0" baseline="0" noProof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。</a:t>
            </a:r>
            <a:endParaRPr kumimoji="1" lang="en-US" altLang="zh-CN" sz="2800" b="0" i="0" u="none" strike="noStrike" kern="0" cap="none" spc="0" normalizeH="0" baseline="0" noProof="1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800" b="0" i="0" u="none" strike="noStrike" kern="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n≥1</a:t>
            </a:r>
            <a:r>
              <a:rPr kumimoji="1" lang="zh-CN" altLang="en-US" sz="2800" b="0" i="0" u="none" strike="noStrike" kern="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，</a:t>
            </a:r>
            <a:r>
              <a:rPr kumimoji="1" lang="zh-CN" altLang="zh-CN" sz="2800" b="0" i="0" u="none" strike="noStrike" kern="0" cap="none" spc="0" normalizeH="0" baseline="0" noProof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字符串的</a:t>
            </a:r>
            <a:r>
              <a:rPr kumimoji="1" lang="zh-CN" altLang="en-US" sz="2800" b="0" i="0" u="none" strike="noStrike" kern="0" cap="none" spc="0" normalizeH="0" baseline="0" noProof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长度</a:t>
            </a:r>
            <a:r>
              <a:rPr kumimoji="1" lang="en-US" altLang="zh-CN" sz="2800" b="0" i="0" u="none" strike="noStrike" kern="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≥4 </a:t>
            </a:r>
            <a:r>
              <a:rPr kumimoji="1" lang="zh-CN" altLang="en-US" sz="2800" b="0" i="0" u="none" strike="noStrike" kern="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。</a:t>
            </a:r>
            <a:endParaRPr kumimoji="1" lang="zh-CN" altLang="zh-CN" sz="2800" b="0" i="0" u="none" strike="noStrike" kern="0" cap="none" spc="0" normalizeH="0" baseline="0" noProof="1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1" lang="zh-CN" altLang="zh-CN" sz="2800" b="0" i="0" u="none" strike="noStrike" kern="0" cap="none" spc="0" normalizeH="0" baseline="0" noProof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生成式形式要满足</a:t>
            </a:r>
            <a:r>
              <a:rPr kumimoji="1" lang="en-US" altLang="zh-CN" sz="2800" b="0" i="0" u="none" strike="noStrike" kern="0" cap="none" spc="0" normalizeH="0" baseline="0" noProof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3</a:t>
            </a:r>
            <a:r>
              <a:rPr kumimoji="1" lang="zh-CN" altLang="zh-CN" sz="2800" b="0" i="0" u="none" strike="noStrike" kern="0" cap="none" spc="0" normalizeH="0" baseline="0" noProof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型文法要求。</a:t>
            </a:r>
            <a:endParaRPr kumimoji="1" lang="zh-CN" altLang="zh-CN" sz="2800" b="0" i="0" u="none" strike="noStrike" kern="0" cap="none" spc="0" normalizeH="0" baseline="0" noProof="1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zh-CN" altLang="zh-CN" sz="2800" b="0" i="0" u="none" strike="noStrike" kern="0" cap="none" spc="0" normalizeH="0" baseline="0" noProof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答案：</a:t>
            </a:r>
            <a:endParaRPr kumimoji="1" lang="zh-CN" altLang="zh-CN" sz="2800" b="0" i="0" u="none" strike="noStrike" kern="0" cap="none" spc="0" normalizeH="0" baseline="0" noProof="1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800" b="0" i="0" u="none" strike="noStrike" kern="0" cap="none" spc="0" normalizeH="0" baseline="0" noProof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G = (N,T,P,S)</a:t>
            </a:r>
            <a:r>
              <a:rPr kumimoji="1" lang="zh-CN" altLang="zh-CN" sz="2800" b="0" i="0" u="none" strike="noStrike" kern="0" cap="none" spc="0" normalizeH="0" baseline="0" noProof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，其中</a:t>
            </a:r>
            <a:r>
              <a:rPr kumimoji="1" lang="en-US" altLang="zh-CN" sz="2800" b="0" i="0" u="none" strike="noStrike" kern="0" cap="none" spc="0" normalizeH="0" baseline="0" noProof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 N = {S}</a:t>
            </a:r>
            <a:r>
              <a:rPr kumimoji="1" lang="zh-CN" altLang="zh-CN" sz="2800" b="0" i="0" u="none" strike="noStrike" kern="0" cap="none" spc="0" normalizeH="0" baseline="0" noProof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，</a:t>
            </a:r>
            <a:r>
              <a:rPr kumimoji="1" lang="en-US" altLang="zh-CN" sz="2800" b="0" i="0" u="none" strike="noStrike" kern="0" cap="none" spc="0" normalizeH="0" baseline="0" noProof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 T = {a}</a:t>
            </a:r>
            <a:r>
              <a:rPr kumimoji="1" lang="zh-CN" altLang="zh-CN" sz="2800" b="0" i="0" u="none" strike="noStrike" kern="0" cap="none" spc="0" normalizeH="0" baseline="0" noProof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，</a:t>
            </a:r>
            <a:endParaRPr kumimoji="1" lang="en-US" altLang="zh-CN" sz="2800" b="0" i="0" u="none" strike="noStrike" kern="0" cap="none" spc="0" normalizeH="0" baseline="0" noProof="1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pPr>
            <a:r>
              <a:rPr kumimoji="1" lang="en-US" altLang="zh-CN" sz="2800" b="0" i="0" u="none" strike="noStrike" kern="0" cap="none" spc="0" normalizeH="0" baseline="0" noProof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                                       P: S-&gt; aaaS|aaaa</a:t>
            </a:r>
            <a:r>
              <a:rPr kumimoji="1" lang="zh-CN" altLang="zh-CN" sz="2800" b="0" i="0" u="none" strike="noStrike" kern="0" cap="none" spc="0" normalizeH="0" baseline="0" noProof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。</a:t>
            </a:r>
            <a:endParaRPr kumimoji="1" lang="zh-CN" altLang="zh-CN" sz="2800" b="0" i="0" u="none" strike="noStrike" kern="0" cap="none" spc="0" normalizeH="0" baseline="0" noProof="1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pPr>
            <a:endParaRPr kumimoji="1" lang="en-US" altLang="zh-CN" sz="2800" b="0" i="0" u="none" strike="noStrike" kern="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pPr>
            <a:endParaRPr kumimoji="1" lang="en-US" altLang="zh-CN" sz="2800" b="0" i="0" u="none" strike="noStrike" kern="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pPr>
            <a:endParaRPr kumimoji="1" lang="en-US" altLang="zh-CN" sz="2800" b="0" i="0" u="none" strike="noStrike" kern="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pPr>
            <a:endParaRPr kumimoji="1" lang="en-US" altLang="zh-CN" sz="2800" b="0" i="0" u="none" strike="noStrike" kern="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pPr>
            <a:endParaRPr kumimoji="1" lang="en-US" altLang="zh-CN" sz="2800" b="0" i="0" u="none" strike="noStrike" kern="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pPr>
            <a:endParaRPr kumimoji="1" lang="zh-CN" altLang="en-US" sz="2800" b="0" i="0" u="none" strike="noStrike" kern="0" cap="none" spc="0" normalizeH="0" baseline="0" noProof="1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</p:txBody>
      </p:sp>
      <p:sp>
        <p:nvSpPr>
          <p:cNvPr id="61444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61445" name="日期占位符 4"/>
          <p:cNvSpPr txBox="1">
            <a:spLocks noGrp="1"/>
          </p:cNvSpPr>
          <p:nvPr>
            <p:ph type="dt" sz="half" idx="11"/>
          </p:nvPr>
        </p:nvSpPr>
        <p:spPr/>
        <p:txBody>
          <a:bodyPr anchor="b" anchorCtr="0"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61446" name="页脚占位符 5"/>
          <p:cNvSpPr txBox="1">
            <a:spLocks noGrp="1"/>
          </p:cNvSpPr>
          <p:nvPr>
            <p:ph type="ftr" sz="quarter" idx="12"/>
          </p:nvPr>
        </p:nvSpPr>
        <p:spPr/>
        <p:txBody>
          <a:bodyPr anchor="b" anchorCtr="0"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61447" name="Rectangle 9"/>
          <p:cNvSpPr/>
          <p:nvPr/>
        </p:nvSpPr>
        <p:spPr>
          <a:xfrm>
            <a:off x="338138" y="17986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 dirty="0">
              <a:solidFill>
                <a:srgbClr val="009999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zh-CN" altLang="en-US" sz="40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课堂练习</a:t>
            </a:r>
            <a:endParaRPr lang="zh-CN" altLang="en-US" sz="4000" dirty="0">
              <a:solidFill>
                <a:srgbClr val="80008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3491" name="内容占位符 2"/>
          <p:cNvSpPr>
            <a:spLocks noGrp="1"/>
          </p:cNvSpPr>
          <p:nvPr>
            <p:ph idx="1"/>
          </p:nvPr>
        </p:nvSpPr>
        <p:spPr>
          <a:xfrm>
            <a:off x="498475" y="1143000"/>
            <a:ext cx="8604250" cy="5029200"/>
          </a:xfrm>
        </p:spPr>
        <p:txBody>
          <a:bodyPr vert="horz" wrap="square" lIns="91440" tIns="45720" rIns="91440" bIns="45720" anchor="t" anchorCtr="0"/>
          <a:p>
            <a:pPr lvl="1" algn="just" eaLnBrk="1" hangingPunct="1"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2</a:t>
            </a:r>
            <a:r>
              <a:rPr lang="zh-CN" altLang="en-US" sz="2400" dirty="0">
                <a:solidFill>
                  <a:schemeClr val="tx2"/>
                </a:solidFill>
              </a:rPr>
              <a:t>、构造上下文无关文法，能够产生</a:t>
            </a:r>
            <a:r>
              <a:rPr lang="en-US" altLang="zh-CN" sz="2400" dirty="0">
                <a:solidFill>
                  <a:schemeClr val="tx2"/>
                </a:solidFill>
              </a:rPr>
              <a:t>L={ω|ω∈{a,b}*</a:t>
            </a:r>
            <a:r>
              <a:rPr lang="zh-CN" altLang="en-US" sz="2400" dirty="0">
                <a:solidFill>
                  <a:schemeClr val="tx2"/>
                </a:solidFill>
              </a:rPr>
              <a:t>且</a:t>
            </a:r>
            <a:r>
              <a:rPr lang="en-US" altLang="zh-CN" sz="2400" dirty="0">
                <a:solidFill>
                  <a:schemeClr val="tx2"/>
                </a:solidFill>
              </a:rPr>
              <a:t>ω</a:t>
            </a:r>
            <a:r>
              <a:rPr lang="zh-CN" altLang="en-US" sz="2400" dirty="0">
                <a:solidFill>
                  <a:schemeClr val="tx2"/>
                </a:solidFill>
              </a:rPr>
              <a:t>中</a:t>
            </a:r>
            <a:r>
              <a:rPr lang="en-US" altLang="zh-CN" sz="2400" dirty="0">
                <a:solidFill>
                  <a:schemeClr val="tx2"/>
                </a:solidFill>
              </a:rPr>
              <a:t>a</a:t>
            </a:r>
            <a:r>
              <a:rPr lang="zh-CN" altLang="en-US" sz="2400" dirty="0">
                <a:solidFill>
                  <a:schemeClr val="tx2"/>
                </a:solidFill>
              </a:rPr>
              <a:t>的个数是</a:t>
            </a:r>
            <a:r>
              <a:rPr lang="en-US" altLang="zh-CN" sz="2400" dirty="0">
                <a:solidFill>
                  <a:schemeClr val="tx2"/>
                </a:solidFill>
              </a:rPr>
              <a:t>b</a:t>
            </a:r>
            <a:r>
              <a:rPr lang="zh-CN" altLang="en-US" sz="2400" dirty="0">
                <a:solidFill>
                  <a:schemeClr val="tx2"/>
                </a:solidFill>
              </a:rPr>
              <a:t>的两倍</a:t>
            </a:r>
            <a:r>
              <a:rPr lang="en-US" altLang="zh-CN" sz="2400" dirty="0">
                <a:solidFill>
                  <a:schemeClr val="tx2"/>
                </a:solidFill>
              </a:rPr>
              <a:t>}</a:t>
            </a:r>
            <a:r>
              <a:rPr lang="zh-CN" altLang="en-US" sz="2400" dirty="0">
                <a:solidFill>
                  <a:schemeClr val="tx2"/>
                </a:solidFill>
              </a:rPr>
              <a:t>。</a:t>
            </a:r>
            <a:endParaRPr lang="en-US" altLang="zh-CN" sz="2400" dirty="0">
              <a:solidFill>
                <a:schemeClr val="tx2"/>
              </a:solidFill>
            </a:endParaRPr>
          </a:p>
          <a:p>
            <a:r>
              <a:rPr lang="zh-CN" altLang="zh-CN" sz="2400" b="0" dirty="0">
                <a:solidFill>
                  <a:srgbClr val="262673"/>
                </a:solidFill>
              </a:rPr>
              <a:t>分析：</a:t>
            </a:r>
            <a:endParaRPr lang="zh-CN" altLang="zh-CN" sz="2400" b="0" dirty="0">
              <a:solidFill>
                <a:srgbClr val="262673"/>
              </a:solidFill>
            </a:endParaRPr>
          </a:p>
          <a:p>
            <a:pPr lvl="1"/>
            <a:r>
              <a:rPr lang="zh-CN" altLang="zh-CN" sz="2000" dirty="0">
                <a:solidFill>
                  <a:srgbClr val="262673"/>
                </a:solidFill>
              </a:rPr>
              <a:t>语言</a:t>
            </a:r>
            <a:r>
              <a:rPr lang="en-US" altLang="zh-CN" sz="2000" dirty="0">
                <a:solidFill>
                  <a:srgbClr val="262673"/>
                </a:solidFill>
              </a:rPr>
              <a:t>L</a:t>
            </a:r>
            <a:r>
              <a:rPr lang="zh-CN" altLang="zh-CN" sz="2000" dirty="0">
                <a:solidFill>
                  <a:srgbClr val="262673"/>
                </a:solidFill>
              </a:rPr>
              <a:t>中字符串的特点， 由</a:t>
            </a:r>
            <a:r>
              <a:rPr lang="en-US" altLang="zh-CN" sz="2000" dirty="0">
                <a:solidFill>
                  <a:srgbClr val="262673"/>
                </a:solidFill>
              </a:rPr>
              <a:t>a</a:t>
            </a:r>
            <a:r>
              <a:rPr lang="zh-CN" altLang="zh-CN" sz="2000" dirty="0">
                <a:solidFill>
                  <a:srgbClr val="262673"/>
                </a:solidFill>
              </a:rPr>
              <a:t>，</a:t>
            </a:r>
            <a:r>
              <a:rPr lang="en-US" altLang="zh-CN" sz="2000" dirty="0">
                <a:solidFill>
                  <a:srgbClr val="262673"/>
                </a:solidFill>
              </a:rPr>
              <a:t>b</a:t>
            </a:r>
            <a:r>
              <a:rPr lang="zh-CN" altLang="zh-CN" sz="2000" dirty="0">
                <a:solidFill>
                  <a:srgbClr val="262673"/>
                </a:solidFill>
              </a:rPr>
              <a:t>组成的任意长度的字符串，且</a:t>
            </a:r>
            <a:r>
              <a:rPr lang="en-US" altLang="zh-CN" sz="2000" dirty="0">
                <a:solidFill>
                  <a:srgbClr val="262673"/>
                </a:solidFill>
              </a:rPr>
              <a:t>a</a:t>
            </a:r>
            <a:r>
              <a:rPr lang="zh-CN" altLang="zh-CN" sz="2000" dirty="0">
                <a:solidFill>
                  <a:srgbClr val="262673"/>
                </a:solidFill>
              </a:rPr>
              <a:t>的个数是</a:t>
            </a:r>
            <a:r>
              <a:rPr lang="en-US" altLang="zh-CN" sz="2000" dirty="0">
                <a:solidFill>
                  <a:srgbClr val="262673"/>
                </a:solidFill>
              </a:rPr>
              <a:t>b</a:t>
            </a:r>
            <a:r>
              <a:rPr lang="zh-CN" altLang="zh-CN" sz="2000" dirty="0">
                <a:solidFill>
                  <a:srgbClr val="262673"/>
                </a:solidFill>
              </a:rPr>
              <a:t>的两倍。</a:t>
            </a:r>
            <a:endParaRPr lang="zh-CN" altLang="zh-CN" sz="2000" dirty="0">
              <a:solidFill>
                <a:srgbClr val="262673"/>
              </a:solidFill>
            </a:endParaRPr>
          </a:p>
          <a:p>
            <a:pPr lvl="1"/>
            <a:r>
              <a:rPr lang="zh-CN" altLang="zh-CN" sz="2000" dirty="0">
                <a:solidFill>
                  <a:srgbClr val="262673"/>
                </a:solidFill>
              </a:rPr>
              <a:t>在生成式中，要满足同时产生</a:t>
            </a:r>
            <a:r>
              <a:rPr lang="en-US" altLang="zh-CN" sz="2000" dirty="0">
                <a:solidFill>
                  <a:srgbClr val="262673"/>
                </a:solidFill>
              </a:rPr>
              <a:t>2</a:t>
            </a:r>
            <a:r>
              <a:rPr lang="zh-CN" altLang="zh-CN" sz="2000" dirty="0">
                <a:solidFill>
                  <a:srgbClr val="262673"/>
                </a:solidFill>
              </a:rPr>
              <a:t>个</a:t>
            </a:r>
            <a:r>
              <a:rPr lang="en-US" altLang="zh-CN" sz="2000" dirty="0">
                <a:solidFill>
                  <a:srgbClr val="262673"/>
                </a:solidFill>
              </a:rPr>
              <a:t>a</a:t>
            </a:r>
            <a:r>
              <a:rPr lang="zh-CN" altLang="zh-CN" sz="2000" dirty="0">
                <a:solidFill>
                  <a:srgbClr val="262673"/>
                </a:solidFill>
              </a:rPr>
              <a:t>和</a:t>
            </a:r>
            <a:r>
              <a:rPr lang="en-US" altLang="zh-CN" sz="2000" dirty="0">
                <a:solidFill>
                  <a:srgbClr val="262673"/>
                </a:solidFill>
              </a:rPr>
              <a:t>1</a:t>
            </a:r>
            <a:r>
              <a:rPr lang="zh-CN" altLang="zh-CN" sz="2000" dirty="0">
                <a:solidFill>
                  <a:srgbClr val="262673"/>
                </a:solidFill>
              </a:rPr>
              <a:t>个</a:t>
            </a:r>
            <a:r>
              <a:rPr lang="en-US" altLang="zh-CN" sz="2000" dirty="0">
                <a:solidFill>
                  <a:srgbClr val="262673"/>
                </a:solidFill>
              </a:rPr>
              <a:t>b</a:t>
            </a:r>
            <a:r>
              <a:rPr lang="zh-CN" altLang="zh-CN" sz="2000" dirty="0">
                <a:solidFill>
                  <a:srgbClr val="262673"/>
                </a:solidFill>
              </a:rPr>
              <a:t>，且需考虑</a:t>
            </a:r>
            <a:r>
              <a:rPr lang="en-US" altLang="zh-CN" sz="2000" dirty="0">
                <a:solidFill>
                  <a:srgbClr val="262673"/>
                </a:solidFill>
              </a:rPr>
              <a:t>a</a:t>
            </a:r>
            <a:r>
              <a:rPr lang="zh-CN" altLang="zh-CN" sz="2000" dirty="0">
                <a:solidFill>
                  <a:srgbClr val="262673"/>
                </a:solidFill>
              </a:rPr>
              <a:t>，</a:t>
            </a:r>
            <a:r>
              <a:rPr lang="en-US" altLang="zh-CN" sz="2000" dirty="0">
                <a:solidFill>
                  <a:srgbClr val="262673"/>
                </a:solidFill>
              </a:rPr>
              <a:t>b</a:t>
            </a:r>
            <a:r>
              <a:rPr lang="zh-CN" altLang="zh-CN" sz="2000" dirty="0">
                <a:solidFill>
                  <a:srgbClr val="262673"/>
                </a:solidFill>
              </a:rPr>
              <a:t>出现的位置是任意的。即</a:t>
            </a:r>
            <a:r>
              <a:rPr lang="en-US" altLang="zh-CN" sz="2000" dirty="0">
                <a:solidFill>
                  <a:srgbClr val="262673"/>
                </a:solidFill>
              </a:rPr>
              <a:t>aab</a:t>
            </a:r>
            <a:r>
              <a:rPr lang="zh-CN" altLang="zh-CN" sz="2000" dirty="0">
                <a:solidFill>
                  <a:srgbClr val="262673"/>
                </a:solidFill>
              </a:rPr>
              <a:t>，</a:t>
            </a:r>
            <a:r>
              <a:rPr lang="en-US" altLang="zh-CN" sz="2000" dirty="0">
                <a:solidFill>
                  <a:srgbClr val="262673"/>
                </a:solidFill>
              </a:rPr>
              <a:t>aba</a:t>
            </a:r>
            <a:r>
              <a:rPr lang="zh-CN" altLang="zh-CN" sz="2000" dirty="0">
                <a:solidFill>
                  <a:srgbClr val="262673"/>
                </a:solidFill>
              </a:rPr>
              <a:t>，</a:t>
            </a:r>
            <a:r>
              <a:rPr lang="en-US" altLang="zh-CN" sz="2000" dirty="0">
                <a:solidFill>
                  <a:srgbClr val="262673"/>
                </a:solidFill>
              </a:rPr>
              <a:t>baa</a:t>
            </a:r>
            <a:r>
              <a:rPr lang="zh-CN" altLang="zh-CN" sz="2000" dirty="0">
                <a:solidFill>
                  <a:srgbClr val="262673"/>
                </a:solidFill>
              </a:rPr>
              <a:t>均满足要求。</a:t>
            </a:r>
            <a:endParaRPr lang="zh-CN" altLang="zh-CN" sz="2000" dirty="0">
              <a:solidFill>
                <a:srgbClr val="262673"/>
              </a:solidFill>
            </a:endParaRPr>
          </a:p>
          <a:p>
            <a:pPr lvl="1"/>
            <a:r>
              <a:rPr lang="zh-CN" altLang="zh-CN" sz="2000" dirty="0">
                <a:solidFill>
                  <a:srgbClr val="262673"/>
                </a:solidFill>
              </a:rPr>
              <a:t>生成式形式要满足上下文无关文法要求。</a:t>
            </a:r>
            <a:endParaRPr lang="zh-CN" altLang="zh-CN" sz="2000" dirty="0">
              <a:solidFill>
                <a:srgbClr val="262673"/>
              </a:solidFill>
            </a:endParaRPr>
          </a:p>
          <a:p>
            <a:r>
              <a:rPr lang="zh-CN" altLang="zh-CN" sz="2400" b="0" dirty="0">
                <a:solidFill>
                  <a:srgbClr val="262673"/>
                </a:solidFill>
              </a:rPr>
              <a:t>答案不惟一</a:t>
            </a:r>
            <a:endParaRPr lang="zh-CN" altLang="zh-CN" sz="2400" b="0" dirty="0">
              <a:solidFill>
                <a:srgbClr val="262673"/>
              </a:solidFill>
            </a:endParaRPr>
          </a:p>
          <a:p>
            <a:pPr lvl="1"/>
            <a:r>
              <a:rPr lang="en-US" altLang="zh-CN" sz="2400" dirty="0">
                <a:solidFill>
                  <a:srgbClr val="262673"/>
                </a:solidFill>
              </a:rPr>
              <a:t>G = (N,T,P,S)</a:t>
            </a:r>
            <a:r>
              <a:rPr lang="zh-CN" altLang="zh-CN" sz="2400" dirty="0">
                <a:solidFill>
                  <a:srgbClr val="262673"/>
                </a:solidFill>
              </a:rPr>
              <a:t>，其中</a:t>
            </a:r>
            <a:r>
              <a:rPr lang="en-US" altLang="zh-CN" sz="2400" dirty="0">
                <a:solidFill>
                  <a:srgbClr val="262673"/>
                </a:solidFill>
              </a:rPr>
              <a:t> N = {S}</a:t>
            </a:r>
            <a:r>
              <a:rPr lang="zh-CN" altLang="zh-CN" sz="2400" dirty="0">
                <a:solidFill>
                  <a:srgbClr val="262673"/>
                </a:solidFill>
              </a:rPr>
              <a:t>，</a:t>
            </a:r>
            <a:r>
              <a:rPr lang="en-US" altLang="zh-CN" sz="2400" dirty="0">
                <a:solidFill>
                  <a:srgbClr val="262673"/>
                </a:solidFill>
              </a:rPr>
              <a:t> T = {a,b}</a:t>
            </a:r>
            <a:r>
              <a:rPr lang="zh-CN" altLang="zh-CN" sz="2400" dirty="0">
                <a:solidFill>
                  <a:srgbClr val="262673"/>
                </a:solidFill>
              </a:rPr>
              <a:t>， </a:t>
            </a:r>
            <a:endParaRPr lang="zh-CN" altLang="zh-CN" sz="2400" dirty="0">
              <a:solidFill>
                <a:srgbClr val="262673"/>
              </a:solidFill>
            </a:endParaRPr>
          </a:p>
          <a:p>
            <a:pPr>
              <a:buNone/>
            </a:pPr>
            <a:r>
              <a:rPr lang="en-US" altLang="zh-CN" sz="2400" b="0" dirty="0">
                <a:solidFill>
                  <a:srgbClr val="262673"/>
                </a:solidFill>
              </a:rPr>
              <a:t>          P: S→aab</a:t>
            </a:r>
            <a:r>
              <a:rPr lang="zh-CN" altLang="zh-CN" sz="2400" b="0" dirty="0">
                <a:solidFill>
                  <a:srgbClr val="262673"/>
                </a:solidFill>
              </a:rPr>
              <a:t>，</a:t>
            </a:r>
            <a:r>
              <a:rPr lang="en-US" altLang="zh-CN" sz="2400" b="0" dirty="0">
                <a:solidFill>
                  <a:srgbClr val="262673"/>
                </a:solidFill>
              </a:rPr>
              <a:t>S→aba</a:t>
            </a:r>
            <a:r>
              <a:rPr lang="zh-CN" altLang="zh-CN" sz="2400" b="0" dirty="0">
                <a:solidFill>
                  <a:srgbClr val="262673"/>
                </a:solidFill>
              </a:rPr>
              <a:t>，</a:t>
            </a:r>
            <a:r>
              <a:rPr lang="en-US" altLang="zh-CN" sz="2400" b="0" dirty="0">
                <a:solidFill>
                  <a:srgbClr val="262673"/>
                </a:solidFill>
              </a:rPr>
              <a:t>S→baa</a:t>
            </a:r>
            <a:r>
              <a:rPr lang="zh-CN" altLang="zh-CN" sz="2400" b="0" dirty="0">
                <a:solidFill>
                  <a:srgbClr val="262673"/>
                </a:solidFill>
              </a:rPr>
              <a:t>，</a:t>
            </a:r>
            <a:r>
              <a:rPr lang="en-US" altLang="zh-CN" sz="2400" b="0" dirty="0">
                <a:solidFill>
                  <a:srgbClr val="262673"/>
                </a:solidFill>
              </a:rPr>
              <a:t>S→</a:t>
            </a:r>
            <a:r>
              <a:rPr lang="en-US" altLang="zh-CN" sz="2400" b="0" dirty="0">
                <a:solidFill>
                  <a:srgbClr val="262673"/>
                </a:solidFill>
                <a:sym typeface="Symbol" panose="05050102010706020507" pitchFamily="18" charset="2"/>
              </a:rPr>
              <a:t></a:t>
            </a:r>
            <a:endParaRPr lang="zh-CN" altLang="zh-CN" sz="2400" b="0" dirty="0">
              <a:solidFill>
                <a:srgbClr val="262673"/>
              </a:solidFill>
            </a:endParaRPr>
          </a:p>
          <a:p>
            <a:pPr>
              <a:buNone/>
            </a:pPr>
            <a:r>
              <a:rPr lang="en-US" altLang="zh-CN" sz="2400" b="0" dirty="0">
                <a:solidFill>
                  <a:srgbClr val="262673"/>
                </a:solidFill>
              </a:rPr>
              <a:t>          S→SaSaSbS</a:t>
            </a:r>
            <a:r>
              <a:rPr lang="zh-CN" altLang="zh-CN" sz="2400" b="0" dirty="0">
                <a:solidFill>
                  <a:srgbClr val="262673"/>
                </a:solidFill>
                <a:sym typeface="+mn-ea"/>
              </a:rPr>
              <a:t>，</a:t>
            </a:r>
            <a:r>
              <a:rPr lang="en-US" altLang="zh-CN" sz="2400" b="0" dirty="0">
                <a:solidFill>
                  <a:srgbClr val="262673"/>
                </a:solidFill>
              </a:rPr>
              <a:t>  S→SaSbSaS</a:t>
            </a:r>
            <a:r>
              <a:rPr lang="zh-CN" altLang="zh-CN" sz="2400" b="0" dirty="0">
                <a:solidFill>
                  <a:srgbClr val="262673"/>
                </a:solidFill>
                <a:sym typeface="+mn-ea"/>
              </a:rPr>
              <a:t>，</a:t>
            </a:r>
            <a:r>
              <a:rPr lang="en-US" altLang="zh-CN" sz="2400" b="0" dirty="0">
                <a:solidFill>
                  <a:srgbClr val="262673"/>
                </a:solidFill>
              </a:rPr>
              <a:t> S→SbSaSaS</a:t>
            </a:r>
            <a:endParaRPr lang="zh-CN" altLang="zh-CN" sz="2400" b="0" dirty="0">
              <a:solidFill>
                <a:srgbClr val="262673"/>
              </a:solidFill>
            </a:endParaRPr>
          </a:p>
          <a:p>
            <a:pPr>
              <a:buNone/>
            </a:pPr>
            <a:endParaRPr lang="zh-CN" altLang="zh-CN" dirty="0">
              <a:solidFill>
                <a:srgbClr val="262673"/>
              </a:solidFill>
            </a:endParaRPr>
          </a:p>
          <a:p>
            <a:pPr lvl="1" algn="just" eaLnBrk="1" hangingPunct="1">
              <a:buNone/>
            </a:pPr>
            <a:endParaRPr lang="en-US" altLang="zh-CN" dirty="0">
              <a:solidFill>
                <a:srgbClr val="262673"/>
              </a:solidFill>
            </a:endParaRPr>
          </a:p>
          <a:p>
            <a:pPr lvl="1" algn="just" eaLnBrk="1" hangingPunct="1">
              <a:buNone/>
            </a:pPr>
            <a:endParaRPr lang="en-US" altLang="zh-CN" dirty="0">
              <a:solidFill>
                <a:schemeClr val="tx2"/>
              </a:solidFill>
            </a:endParaRPr>
          </a:p>
          <a:p>
            <a:pPr lvl="1" algn="just" eaLnBrk="1" hangingPunct="1">
              <a:buNone/>
            </a:pPr>
            <a:endParaRPr lang="en-US" altLang="zh-CN" dirty="0">
              <a:solidFill>
                <a:schemeClr val="tx2"/>
              </a:solidFill>
            </a:endParaRPr>
          </a:p>
          <a:p>
            <a:pPr lvl="1" algn="just" eaLnBrk="1" hangingPunct="1">
              <a:buNone/>
            </a:pPr>
            <a:endParaRPr lang="en-US" altLang="zh-CN" dirty="0">
              <a:solidFill>
                <a:schemeClr val="tx2"/>
              </a:solidFill>
            </a:endParaRPr>
          </a:p>
          <a:p>
            <a:pPr lvl="1" algn="just" eaLnBrk="1" hangingPunct="1">
              <a:buNone/>
            </a:pPr>
            <a:endParaRPr lang="en-US" altLang="zh-CN" dirty="0">
              <a:solidFill>
                <a:schemeClr val="tx2"/>
              </a:solidFill>
            </a:endParaRPr>
          </a:p>
          <a:p>
            <a:pPr lvl="1" algn="just" eaLnBrk="1" hangingPunct="1">
              <a:buNone/>
            </a:pPr>
            <a:endParaRPr lang="en-US" altLang="zh-CN" dirty="0">
              <a:solidFill>
                <a:schemeClr val="tx2"/>
              </a:solidFill>
            </a:endParaRPr>
          </a:p>
          <a:p>
            <a:pPr lvl="1" algn="just" eaLnBrk="1" hangingPunct="1">
              <a:buNone/>
            </a:pPr>
            <a:endParaRPr lang="en-US" altLang="zh-CN" dirty="0">
              <a:solidFill>
                <a:schemeClr val="tx2"/>
              </a:solidFill>
            </a:endParaRPr>
          </a:p>
          <a:p>
            <a:pPr lvl="1" algn="just" eaLnBrk="1" hangingPunct="1">
              <a:buNone/>
            </a:pP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63492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63493" name="日期占位符 4"/>
          <p:cNvSpPr txBox="1">
            <a:spLocks noGrp="1"/>
          </p:cNvSpPr>
          <p:nvPr>
            <p:ph type="dt" sz="half" idx="11"/>
          </p:nvPr>
        </p:nvSpPr>
        <p:spPr/>
        <p:txBody>
          <a:bodyPr anchor="b" anchorCtr="0"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63494" name="页脚占位符 5"/>
          <p:cNvSpPr txBox="1">
            <a:spLocks noGrp="1"/>
          </p:cNvSpPr>
          <p:nvPr>
            <p:ph type="ftr" sz="quarter" idx="12"/>
          </p:nvPr>
        </p:nvSpPr>
        <p:spPr/>
        <p:txBody>
          <a:bodyPr anchor="b" anchorCtr="0"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63495" name="Rectangle 9"/>
          <p:cNvSpPr/>
          <p:nvPr/>
        </p:nvSpPr>
        <p:spPr>
          <a:xfrm>
            <a:off x="338138" y="17986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 dirty="0">
              <a:solidFill>
                <a:srgbClr val="009999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r>
              <a:rPr lang="zh-CN" altLang="en-US" sz="40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课堂练习</a:t>
            </a:r>
            <a:endParaRPr lang="zh-CN" altLang="en-US" sz="4000" dirty="0">
              <a:solidFill>
                <a:srgbClr val="80008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5539" name="内容占位符 2"/>
          <p:cNvSpPr>
            <a:spLocks noGrp="1"/>
          </p:cNvSpPr>
          <p:nvPr>
            <p:ph idx="1"/>
          </p:nvPr>
        </p:nvSpPr>
        <p:spPr>
          <a:xfrm>
            <a:off x="395288" y="1279525"/>
            <a:ext cx="8534400" cy="5029200"/>
          </a:xfrm>
        </p:spPr>
        <p:txBody>
          <a:bodyPr vert="horz" wrap="square" lIns="91440" tIns="45720" rIns="91440" bIns="45720" anchor="t" anchorCtr="0"/>
          <a:p>
            <a:pPr lvl="1" algn="just" eaLnBrk="1" hangingPunct="1">
              <a:buNone/>
            </a:pPr>
            <a:r>
              <a:rPr lang="en-US" altLang="zh-CN" dirty="0">
                <a:solidFill>
                  <a:schemeClr val="tx2"/>
                </a:solidFill>
              </a:rPr>
              <a:t>3</a:t>
            </a:r>
            <a:r>
              <a:rPr lang="zh-CN" altLang="en-US" dirty="0">
                <a:solidFill>
                  <a:schemeClr val="tx2"/>
                </a:solidFill>
              </a:rPr>
              <a:t>、</a:t>
            </a:r>
            <a:r>
              <a:rPr lang="zh-CN" altLang="zh-CN" dirty="0">
                <a:solidFill>
                  <a:srgbClr val="262673"/>
                </a:solidFill>
              </a:rPr>
              <a:t>设</a:t>
            </a:r>
            <a:r>
              <a:rPr lang="en-US" altLang="zh-CN" dirty="0">
                <a:solidFill>
                  <a:srgbClr val="262673"/>
                </a:solidFill>
              </a:rPr>
              <a:t>T={0</a:t>
            </a:r>
            <a:r>
              <a:rPr lang="zh-CN" altLang="zh-CN" dirty="0">
                <a:solidFill>
                  <a:srgbClr val="262673"/>
                </a:solidFill>
              </a:rPr>
              <a:t>，</a:t>
            </a:r>
            <a:r>
              <a:rPr lang="en-US" altLang="zh-CN" dirty="0">
                <a:solidFill>
                  <a:srgbClr val="262673"/>
                </a:solidFill>
              </a:rPr>
              <a:t>1}</a:t>
            </a:r>
            <a:r>
              <a:rPr lang="zh-CN" altLang="zh-CN" dirty="0">
                <a:solidFill>
                  <a:srgbClr val="262673"/>
                </a:solidFill>
              </a:rPr>
              <a:t>，请给出语言</a:t>
            </a:r>
            <a:r>
              <a:rPr lang="en-US" altLang="zh-CN" dirty="0">
                <a:solidFill>
                  <a:srgbClr val="262673"/>
                </a:solidFill>
              </a:rPr>
              <a:t>L={0</a:t>
            </a:r>
            <a:r>
              <a:rPr lang="en-US" altLang="zh-CN" baseline="30000" dirty="0">
                <a:solidFill>
                  <a:srgbClr val="262673"/>
                </a:solidFill>
              </a:rPr>
              <a:t>3m</a:t>
            </a:r>
            <a:r>
              <a:rPr lang="en-US" altLang="zh-CN" dirty="0">
                <a:solidFill>
                  <a:srgbClr val="262673"/>
                </a:solidFill>
              </a:rPr>
              <a:t>1</a:t>
            </a:r>
            <a:r>
              <a:rPr lang="en-US" altLang="zh-CN" baseline="30000" dirty="0">
                <a:solidFill>
                  <a:srgbClr val="262673"/>
                </a:solidFill>
              </a:rPr>
              <a:t>2m</a:t>
            </a:r>
            <a:r>
              <a:rPr lang="en-US" altLang="zh-CN" dirty="0">
                <a:solidFill>
                  <a:srgbClr val="262673"/>
                </a:solidFill>
              </a:rPr>
              <a:t>|m</a:t>
            </a:r>
            <a:r>
              <a:rPr lang="en-US" altLang="zh-CN" dirty="0">
                <a:solidFill>
                  <a:srgbClr val="262673"/>
                </a:solidFill>
                <a:sym typeface="Symbol" panose="05050102010706020507" pitchFamily="18" charset="2"/>
              </a:rPr>
              <a:t></a:t>
            </a:r>
            <a:r>
              <a:rPr lang="en-US" altLang="zh-CN" dirty="0">
                <a:solidFill>
                  <a:srgbClr val="262673"/>
                </a:solidFill>
              </a:rPr>
              <a:t>1}</a:t>
            </a:r>
            <a:r>
              <a:rPr lang="zh-CN" altLang="zh-CN" dirty="0">
                <a:solidFill>
                  <a:srgbClr val="262673"/>
                </a:solidFill>
              </a:rPr>
              <a:t>的文法。</a:t>
            </a:r>
            <a:endParaRPr lang="en-US" altLang="zh-CN" dirty="0">
              <a:solidFill>
                <a:srgbClr val="262673"/>
              </a:solidFill>
            </a:endParaRPr>
          </a:p>
          <a:p>
            <a:pPr lvl="1" algn="just" eaLnBrk="1" hangingPunct="1">
              <a:buClr>
                <a:schemeClr val="tx2"/>
              </a:buClr>
            </a:pPr>
            <a:r>
              <a:rPr lang="zh-CN" altLang="zh-CN" dirty="0">
                <a:solidFill>
                  <a:srgbClr val="262673"/>
                </a:solidFill>
              </a:rPr>
              <a:t>分析</a:t>
            </a:r>
            <a:endParaRPr lang="en-US" altLang="zh-CN" dirty="0">
              <a:solidFill>
                <a:srgbClr val="262673"/>
              </a:solidFill>
            </a:endParaRPr>
          </a:p>
          <a:p>
            <a:pPr lvl="2" algn="just" eaLnBrk="1" hangingPunct="1">
              <a:buClr>
                <a:srgbClr val="FF0000"/>
              </a:buClr>
            </a:pPr>
            <a:r>
              <a:rPr lang="zh-CN" altLang="zh-CN" dirty="0">
                <a:solidFill>
                  <a:srgbClr val="262673"/>
                </a:solidFill>
              </a:rPr>
              <a:t>语言</a:t>
            </a:r>
            <a:r>
              <a:rPr lang="en-US" altLang="zh-CN" dirty="0">
                <a:solidFill>
                  <a:srgbClr val="262673"/>
                </a:solidFill>
              </a:rPr>
              <a:t>L</a:t>
            </a:r>
            <a:r>
              <a:rPr lang="zh-CN" altLang="zh-CN" dirty="0">
                <a:solidFill>
                  <a:srgbClr val="262673"/>
                </a:solidFill>
              </a:rPr>
              <a:t>中字符串的特点，</a:t>
            </a:r>
            <a:r>
              <a:rPr lang="en-US" altLang="zh-CN" dirty="0">
                <a:solidFill>
                  <a:srgbClr val="262673"/>
                </a:solidFill>
              </a:rPr>
              <a:t>0</a:t>
            </a:r>
            <a:r>
              <a:rPr lang="zh-CN" altLang="zh-CN" dirty="0">
                <a:solidFill>
                  <a:srgbClr val="262673"/>
                </a:solidFill>
              </a:rPr>
              <a:t>的个数是</a:t>
            </a:r>
            <a:r>
              <a:rPr lang="en-US" altLang="zh-CN" dirty="0">
                <a:solidFill>
                  <a:srgbClr val="262673"/>
                </a:solidFill>
              </a:rPr>
              <a:t>3m</a:t>
            </a:r>
            <a:r>
              <a:rPr lang="zh-CN" altLang="zh-CN" dirty="0">
                <a:solidFill>
                  <a:srgbClr val="262673"/>
                </a:solidFill>
              </a:rPr>
              <a:t>，</a:t>
            </a:r>
            <a:r>
              <a:rPr lang="en-US" altLang="zh-CN" dirty="0">
                <a:solidFill>
                  <a:srgbClr val="262673"/>
                </a:solidFill>
              </a:rPr>
              <a:t>1</a:t>
            </a:r>
            <a:r>
              <a:rPr lang="zh-CN" altLang="zh-CN" dirty="0">
                <a:solidFill>
                  <a:srgbClr val="262673"/>
                </a:solidFill>
              </a:rPr>
              <a:t>的个数是</a:t>
            </a:r>
            <a:r>
              <a:rPr lang="en-US" altLang="zh-CN" dirty="0">
                <a:solidFill>
                  <a:srgbClr val="262673"/>
                </a:solidFill>
              </a:rPr>
              <a:t>2m</a:t>
            </a:r>
            <a:r>
              <a:rPr lang="zh-CN" altLang="zh-CN" dirty="0">
                <a:solidFill>
                  <a:srgbClr val="262673"/>
                </a:solidFill>
              </a:rPr>
              <a:t>，且</a:t>
            </a:r>
            <a:r>
              <a:rPr lang="en-US" altLang="zh-CN" dirty="0">
                <a:solidFill>
                  <a:srgbClr val="262673"/>
                </a:solidFill>
              </a:rPr>
              <a:t>0</a:t>
            </a:r>
            <a:r>
              <a:rPr lang="zh-CN" altLang="zh-CN" dirty="0">
                <a:solidFill>
                  <a:srgbClr val="262673"/>
                </a:solidFill>
              </a:rPr>
              <a:t>均出现在</a:t>
            </a:r>
            <a:r>
              <a:rPr lang="en-US" altLang="zh-CN" dirty="0">
                <a:solidFill>
                  <a:srgbClr val="262673"/>
                </a:solidFill>
              </a:rPr>
              <a:t>1</a:t>
            </a:r>
            <a:r>
              <a:rPr lang="zh-CN" altLang="zh-CN" dirty="0">
                <a:solidFill>
                  <a:srgbClr val="262673"/>
                </a:solidFill>
              </a:rPr>
              <a:t>的前面。</a:t>
            </a:r>
            <a:endParaRPr lang="en-US" altLang="zh-CN" dirty="0">
              <a:solidFill>
                <a:srgbClr val="262673"/>
              </a:solidFill>
            </a:endParaRPr>
          </a:p>
          <a:p>
            <a:pPr lvl="2" algn="just" eaLnBrk="1" hangingPunct="1">
              <a:buClr>
                <a:srgbClr val="FF0000"/>
              </a:buClr>
            </a:pPr>
            <a:r>
              <a:rPr lang="en-US" altLang="zh-CN" dirty="0">
                <a:solidFill>
                  <a:srgbClr val="262673"/>
                </a:solidFill>
              </a:rPr>
              <a:t>L={00011</a:t>
            </a:r>
            <a:r>
              <a:rPr lang="zh-CN" altLang="zh-CN" dirty="0">
                <a:solidFill>
                  <a:srgbClr val="262673"/>
                </a:solidFill>
              </a:rPr>
              <a:t>，</a:t>
            </a:r>
            <a:r>
              <a:rPr lang="en-US" altLang="zh-CN" dirty="0">
                <a:solidFill>
                  <a:srgbClr val="262673"/>
                </a:solidFill>
              </a:rPr>
              <a:t>0000001111</a:t>
            </a:r>
            <a:r>
              <a:rPr lang="zh-CN" altLang="zh-CN" dirty="0">
                <a:solidFill>
                  <a:srgbClr val="262673"/>
                </a:solidFill>
              </a:rPr>
              <a:t>，</a:t>
            </a:r>
            <a:r>
              <a:rPr lang="en-US" altLang="zh-CN" dirty="0">
                <a:solidFill>
                  <a:srgbClr val="262673"/>
                </a:solidFill>
              </a:rPr>
              <a:t>000000000111111</a:t>
            </a:r>
            <a:r>
              <a:rPr lang="en-US" altLang="zh-CN" dirty="0">
                <a:solidFill>
                  <a:srgbClr val="262673"/>
                </a:solidFill>
                <a:sym typeface="Symbol" panose="05050102010706020507" pitchFamily="18" charset="2"/>
              </a:rPr>
              <a:t></a:t>
            </a:r>
            <a:r>
              <a:rPr lang="en-US" altLang="zh-CN" dirty="0">
                <a:solidFill>
                  <a:srgbClr val="262673"/>
                </a:solidFill>
              </a:rPr>
              <a:t>}</a:t>
            </a:r>
            <a:r>
              <a:rPr lang="zh-CN" altLang="en-US" dirty="0">
                <a:solidFill>
                  <a:srgbClr val="262673"/>
                </a:solidFill>
              </a:rPr>
              <a:t>。</a:t>
            </a:r>
            <a:r>
              <a:rPr lang="en-US" altLang="zh-CN" dirty="0">
                <a:solidFill>
                  <a:srgbClr val="262673"/>
                </a:solidFill>
              </a:rPr>
              <a:t>.</a:t>
            </a:r>
            <a:endParaRPr lang="en-US" altLang="zh-CN" dirty="0">
              <a:solidFill>
                <a:srgbClr val="262673"/>
              </a:solidFill>
            </a:endParaRPr>
          </a:p>
          <a:p>
            <a:pPr lvl="2" algn="just" eaLnBrk="1" hangingPunct="1">
              <a:buClr>
                <a:srgbClr val="FF0000"/>
              </a:buClr>
            </a:pPr>
            <a:r>
              <a:rPr lang="zh-CN" altLang="zh-CN" dirty="0">
                <a:solidFill>
                  <a:srgbClr val="262673"/>
                </a:solidFill>
              </a:rPr>
              <a:t>设计文法需考虑同时生成</a:t>
            </a:r>
            <a:r>
              <a:rPr lang="en-US" altLang="zh-CN" dirty="0">
                <a:solidFill>
                  <a:srgbClr val="262673"/>
                </a:solidFill>
              </a:rPr>
              <a:t>3</a:t>
            </a:r>
            <a:r>
              <a:rPr lang="zh-CN" altLang="zh-CN" dirty="0">
                <a:solidFill>
                  <a:srgbClr val="262673"/>
                </a:solidFill>
              </a:rPr>
              <a:t>个</a:t>
            </a:r>
            <a:r>
              <a:rPr lang="en-US" altLang="zh-CN" dirty="0">
                <a:solidFill>
                  <a:srgbClr val="262673"/>
                </a:solidFill>
              </a:rPr>
              <a:t>0</a:t>
            </a:r>
            <a:r>
              <a:rPr lang="zh-CN" altLang="zh-CN" dirty="0">
                <a:solidFill>
                  <a:srgbClr val="262673"/>
                </a:solidFill>
              </a:rPr>
              <a:t>和</a:t>
            </a:r>
            <a:r>
              <a:rPr lang="en-US" altLang="zh-CN" dirty="0">
                <a:solidFill>
                  <a:srgbClr val="262673"/>
                </a:solidFill>
              </a:rPr>
              <a:t>2</a:t>
            </a:r>
            <a:r>
              <a:rPr lang="zh-CN" altLang="zh-CN" dirty="0">
                <a:solidFill>
                  <a:srgbClr val="262673"/>
                </a:solidFill>
              </a:rPr>
              <a:t>个</a:t>
            </a:r>
            <a:r>
              <a:rPr lang="en-US" altLang="zh-CN" dirty="0">
                <a:solidFill>
                  <a:srgbClr val="262673"/>
                </a:solidFill>
              </a:rPr>
              <a:t>1 </a:t>
            </a:r>
            <a:r>
              <a:rPr lang="zh-CN" altLang="zh-CN" dirty="0">
                <a:solidFill>
                  <a:srgbClr val="262673"/>
                </a:solidFill>
              </a:rPr>
              <a:t>。</a:t>
            </a:r>
            <a:endParaRPr lang="en-US" altLang="zh-CN" dirty="0">
              <a:solidFill>
                <a:srgbClr val="262673"/>
              </a:solidFill>
            </a:endParaRPr>
          </a:p>
          <a:p>
            <a:pPr lvl="2" algn="just" eaLnBrk="1" hangingPunct="1">
              <a:buClr>
                <a:srgbClr val="FF0000"/>
              </a:buClr>
            </a:pPr>
            <a:r>
              <a:rPr lang="zh-CN" altLang="zh-CN" dirty="0">
                <a:solidFill>
                  <a:srgbClr val="262673"/>
                </a:solidFill>
              </a:rPr>
              <a:t>又因</a:t>
            </a:r>
            <a:r>
              <a:rPr lang="en-US" altLang="zh-CN" dirty="0">
                <a:solidFill>
                  <a:srgbClr val="262673"/>
                </a:solidFill>
              </a:rPr>
              <a:t>m</a:t>
            </a:r>
            <a:r>
              <a:rPr lang="en-US" altLang="zh-CN" dirty="0">
                <a:solidFill>
                  <a:srgbClr val="262673"/>
                </a:solidFill>
                <a:sym typeface="Symbol" panose="05050102010706020507" pitchFamily="18" charset="2"/>
              </a:rPr>
              <a:t></a:t>
            </a:r>
            <a:r>
              <a:rPr lang="en-US" altLang="zh-CN" dirty="0">
                <a:solidFill>
                  <a:srgbClr val="262673"/>
                </a:solidFill>
              </a:rPr>
              <a:t>1</a:t>
            </a:r>
            <a:r>
              <a:rPr lang="zh-CN" altLang="zh-CN" dirty="0">
                <a:solidFill>
                  <a:srgbClr val="262673"/>
                </a:solidFill>
              </a:rPr>
              <a:t>，所以</a:t>
            </a:r>
            <a:r>
              <a:rPr lang="en-US" altLang="zh-CN" dirty="0">
                <a:solidFill>
                  <a:srgbClr val="262673"/>
                </a:solidFill>
                <a:sym typeface="Symbol" panose="05050102010706020507" pitchFamily="18" charset="2"/>
              </a:rPr>
              <a:t></a:t>
            </a:r>
            <a:r>
              <a:rPr lang="en-US" altLang="zh-CN" dirty="0">
                <a:solidFill>
                  <a:srgbClr val="262673"/>
                </a:solidFill>
              </a:rPr>
              <a:t>L</a:t>
            </a:r>
            <a:r>
              <a:rPr lang="zh-CN" altLang="zh-CN" dirty="0">
                <a:solidFill>
                  <a:srgbClr val="262673"/>
                </a:solidFill>
              </a:rPr>
              <a:t>。</a:t>
            </a:r>
            <a:endParaRPr lang="zh-CN" altLang="zh-CN" dirty="0">
              <a:solidFill>
                <a:srgbClr val="262673"/>
              </a:solidFill>
            </a:endParaRPr>
          </a:p>
          <a:p>
            <a:pPr lvl="1" algn="just" eaLnBrk="1" hangingPunct="1">
              <a:buClr>
                <a:schemeClr val="tx2"/>
              </a:buClr>
            </a:pPr>
            <a:r>
              <a:rPr lang="zh-CN" altLang="en-US" dirty="0">
                <a:solidFill>
                  <a:srgbClr val="262673"/>
                </a:solidFill>
              </a:rPr>
              <a:t>答案：</a:t>
            </a:r>
            <a:endParaRPr lang="en-US" altLang="zh-CN" dirty="0">
              <a:solidFill>
                <a:srgbClr val="262673"/>
              </a:solidFill>
            </a:endParaRPr>
          </a:p>
          <a:p>
            <a:pPr lvl="2" algn="just" eaLnBrk="1" hangingPunct="1">
              <a:buClr>
                <a:srgbClr val="FF0000"/>
              </a:buClr>
            </a:pPr>
            <a:r>
              <a:rPr lang="en-US" altLang="zh-CN" dirty="0">
                <a:solidFill>
                  <a:srgbClr val="262673"/>
                </a:solidFill>
              </a:rPr>
              <a:t>G = (N,T,P,S)</a:t>
            </a:r>
            <a:r>
              <a:rPr lang="zh-CN" altLang="zh-CN" dirty="0">
                <a:solidFill>
                  <a:srgbClr val="262673"/>
                </a:solidFill>
              </a:rPr>
              <a:t>，其中</a:t>
            </a:r>
            <a:r>
              <a:rPr lang="en-US" altLang="zh-CN" dirty="0">
                <a:solidFill>
                  <a:srgbClr val="262673"/>
                </a:solidFill>
              </a:rPr>
              <a:t>N = {S}</a:t>
            </a:r>
            <a:r>
              <a:rPr lang="zh-CN" altLang="zh-CN" dirty="0">
                <a:solidFill>
                  <a:srgbClr val="262673"/>
                </a:solidFill>
              </a:rPr>
              <a:t>，</a:t>
            </a:r>
            <a:r>
              <a:rPr lang="en-US" altLang="zh-CN" dirty="0">
                <a:solidFill>
                  <a:srgbClr val="262673"/>
                </a:solidFill>
              </a:rPr>
              <a:t> T = {0,1}</a:t>
            </a:r>
            <a:r>
              <a:rPr lang="zh-CN" altLang="zh-CN" dirty="0">
                <a:solidFill>
                  <a:srgbClr val="262673"/>
                </a:solidFill>
              </a:rPr>
              <a:t>，</a:t>
            </a:r>
            <a:r>
              <a:rPr lang="en-US" altLang="zh-CN" dirty="0">
                <a:solidFill>
                  <a:srgbClr val="262673"/>
                </a:solidFill>
              </a:rPr>
              <a:t> </a:t>
            </a:r>
            <a:endParaRPr lang="en-US" altLang="zh-CN" dirty="0">
              <a:solidFill>
                <a:srgbClr val="262673"/>
              </a:solidFill>
            </a:endParaRPr>
          </a:p>
          <a:p>
            <a:pPr lvl="2" algn="just" eaLnBrk="1" hangingPunct="1">
              <a:buClr>
                <a:schemeClr val="tx2"/>
              </a:buClr>
              <a:buNone/>
            </a:pPr>
            <a:r>
              <a:rPr lang="en-US" altLang="zh-CN" dirty="0">
                <a:solidFill>
                  <a:srgbClr val="262673"/>
                </a:solidFill>
              </a:rPr>
              <a:t>                                      P: S-&gt; 000S11|00011</a:t>
            </a:r>
            <a:endParaRPr lang="en-US" altLang="zh-CN" dirty="0">
              <a:solidFill>
                <a:srgbClr val="262673"/>
              </a:solidFill>
            </a:endParaRPr>
          </a:p>
          <a:p>
            <a:pPr marL="0" indent="0">
              <a:buNone/>
            </a:pPr>
            <a:endParaRPr lang="zh-CN" altLang="zh-CN" dirty="0">
              <a:solidFill>
                <a:srgbClr val="262673"/>
              </a:solidFill>
            </a:endParaRPr>
          </a:p>
          <a:p>
            <a:pPr lvl="1" algn="just" eaLnBrk="1" hangingPunct="1">
              <a:buNone/>
            </a:pPr>
            <a:endParaRPr lang="en-US" altLang="zh-CN" dirty="0">
              <a:solidFill>
                <a:srgbClr val="262673"/>
              </a:solidFill>
            </a:endParaRPr>
          </a:p>
          <a:p>
            <a:pPr lvl="1" algn="just" eaLnBrk="1" hangingPunct="1">
              <a:buNone/>
            </a:pPr>
            <a:endParaRPr lang="en-US" altLang="zh-CN" dirty="0">
              <a:solidFill>
                <a:schemeClr val="tx2"/>
              </a:solidFill>
            </a:endParaRPr>
          </a:p>
          <a:p>
            <a:pPr lvl="1" algn="just" eaLnBrk="1" hangingPunct="1">
              <a:buNone/>
            </a:pPr>
            <a:endParaRPr lang="en-US" altLang="zh-CN" dirty="0">
              <a:solidFill>
                <a:schemeClr val="tx2"/>
              </a:solidFill>
            </a:endParaRPr>
          </a:p>
          <a:p>
            <a:pPr lvl="1" algn="just" eaLnBrk="1" hangingPunct="1">
              <a:buNone/>
            </a:pPr>
            <a:endParaRPr lang="en-US" altLang="zh-CN" dirty="0">
              <a:solidFill>
                <a:schemeClr val="tx2"/>
              </a:solidFill>
            </a:endParaRPr>
          </a:p>
          <a:p>
            <a:pPr lvl="1" algn="just" eaLnBrk="1" hangingPunct="1">
              <a:buNone/>
            </a:pPr>
            <a:endParaRPr lang="en-US" altLang="zh-CN" dirty="0">
              <a:solidFill>
                <a:schemeClr val="tx2"/>
              </a:solidFill>
            </a:endParaRPr>
          </a:p>
          <a:p>
            <a:pPr lvl="1" algn="just" eaLnBrk="1" hangingPunct="1">
              <a:buNone/>
            </a:pPr>
            <a:endParaRPr lang="en-US" altLang="zh-CN" dirty="0">
              <a:solidFill>
                <a:schemeClr val="tx2"/>
              </a:solidFill>
            </a:endParaRPr>
          </a:p>
          <a:p>
            <a:pPr lvl="1" algn="just" eaLnBrk="1" hangingPunct="1">
              <a:buNone/>
            </a:pPr>
            <a:endParaRPr lang="en-US" altLang="zh-CN" dirty="0">
              <a:solidFill>
                <a:schemeClr val="tx2"/>
              </a:solidFill>
            </a:endParaRPr>
          </a:p>
          <a:p>
            <a:pPr lvl="1" algn="just" eaLnBrk="1" hangingPunct="1">
              <a:buNone/>
            </a:pP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65540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65541" name="日期占位符 4"/>
          <p:cNvSpPr txBox="1">
            <a:spLocks noGrp="1"/>
          </p:cNvSpPr>
          <p:nvPr>
            <p:ph type="dt" sz="half" idx="11"/>
          </p:nvPr>
        </p:nvSpPr>
        <p:spPr/>
        <p:txBody>
          <a:bodyPr anchor="b" anchorCtr="0"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65542" name="页脚占位符 5"/>
          <p:cNvSpPr txBox="1">
            <a:spLocks noGrp="1"/>
          </p:cNvSpPr>
          <p:nvPr>
            <p:ph type="ftr" sz="quarter" idx="12"/>
          </p:nvPr>
        </p:nvSpPr>
        <p:spPr/>
        <p:txBody>
          <a:bodyPr anchor="b" anchorCtr="0"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65543" name="Rectangle 9"/>
          <p:cNvSpPr/>
          <p:nvPr/>
        </p:nvSpPr>
        <p:spPr>
          <a:xfrm>
            <a:off x="338138" y="17986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 dirty="0">
              <a:solidFill>
                <a:srgbClr val="009999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67587" name="日期占位符 4"/>
          <p:cNvSpPr txBox="1">
            <a:spLocks noGrp="1"/>
          </p:cNvSpPr>
          <p:nvPr>
            <p:ph type="dt" sz="half" idx="11"/>
          </p:nvPr>
        </p:nvSpPr>
        <p:spPr/>
        <p:txBody>
          <a:bodyPr anchor="b" anchorCtr="0"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67588" name="页脚占位符 5"/>
          <p:cNvSpPr txBox="1">
            <a:spLocks noGrp="1"/>
          </p:cNvSpPr>
          <p:nvPr>
            <p:ph type="ftr" sz="quarter" idx="12"/>
          </p:nvPr>
        </p:nvSpPr>
        <p:spPr/>
        <p:txBody>
          <a:bodyPr anchor="b" anchorCtr="0"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67589" name="Rectangle 1026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>
                <a:solidFill>
                  <a:srgbClr val="800080"/>
                </a:solidFill>
              </a:rPr>
              <a:t>第二次作业</a:t>
            </a:r>
            <a:endParaRPr lang="en-US" altLang="zh-CN" b="1" dirty="0">
              <a:solidFill>
                <a:srgbClr val="800080"/>
              </a:solidFill>
            </a:endParaRPr>
          </a:p>
        </p:txBody>
      </p:sp>
      <p:sp>
        <p:nvSpPr>
          <p:cNvPr id="67590" name="Rectangle 1027"/>
          <p:cNvSpPr>
            <a:spLocks noGrp="1"/>
          </p:cNvSpPr>
          <p:nvPr>
            <p:ph idx="1"/>
          </p:nvPr>
        </p:nvSpPr>
        <p:spPr>
          <a:xfrm>
            <a:off x="539750" y="1484313"/>
            <a:ext cx="8534400" cy="50292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solidFill>
                  <a:schemeClr val="folHlink"/>
                </a:solidFill>
              </a:rPr>
              <a:t>P37  4, 6, 7</a:t>
            </a:r>
            <a:endParaRPr lang="en-US" altLang="zh-CN" dirty="0">
              <a:solidFill>
                <a:schemeClr val="folHlink"/>
              </a:solidFill>
            </a:endParaRPr>
          </a:p>
        </p:txBody>
      </p:sp>
      <p:pic>
        <p:nvPicPr>
          <p:cNvPr id="67591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950" y="2109788"/>
            <a:ext cx="8572500" cy="3635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灯片编号占位符 1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0243" name="日期占位符 2"/>
          <p:cNvSpPr txBox="1">
            <a:spLocks noGrp="1"/>
          </p:cNvSpPr>
          <p:nvPr>
            <p:ph type="dt" sz="half" idx="11"/>
          </p:nvPr>
        </p:nvSpPr>
        <p:spPr/>
        <p:txBody>
          <a:bodyPr anchor="b" anchorCtr="0"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0244" name="页脚占位符 3"/>
          <p:cNvSpPr txBox="1">
            <a:spLocks noGrp="1"/>
          </p:cNvSpPr>
          <p:nvPr>
            <p:ph type="ftr" sz="quarter" idx="12"/>
          </p:nvPr>
        </p:nvSpPr>
        <p:spPr/>
        <p:txBody>
          <a:bodyPr anchor="b" anchorCtr="0"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0245" name="Text Box 2"/>
          <p:cNvSpPr txBox="1"/>
          <p:nvPr/>
        </p:nvSpPr>
        <p:spPr>
          <a:xfrm>
            <a:off x="0" y="1412875"/>
            <a:ext cx="8915400" cy="2505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²"/>
            </a:pPr>
            <a:r>
              <a:rPr lang="zh-CN" altLang="en-US" sz="2400" dirty="0">
                <a:solidFill>
                  <a:srgbClr val="333399"/>
                </a:solidFill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其它 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</a:rPr>
              <a:t>  如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取头字符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</a:rPr>
              <a:t>，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取尾部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</a:rPr>
              <a:t>，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子串匹配</a:t>
            </a:r>
            <a:r>
              <a:rPr lang="zh-CN" altLang="en-US" i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zh-CN" altLang="en-US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等</a:t>
            </a:r>
            <a:endParaRPr lang="zh-CN" altLang="en-US" dirty="0">
              <a:solidFill>
                <a:srgbClr val="333399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marL="663575" lvl="1" indent="-290195" algn="just" eaLnBrk="1" hangingPunct="1"/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rgbClr val="333399"/>
                </a:solidFill>
                <a:latin typeface="Arial" panose="020B0604020202020204" pitchFamily="34" charset="0"/>
              </a:rPr>
              <a:t>设</a:t>
            </a:r>
            <a:r>
              <a:rPr lang="en-US" altLang="zh-CN" b="1" i="1" dirty="0">
                <a:solidFill>
                  <a:srgbClr val="333399"/>
                </a:solidFill>
                <a:latin typeface="Arial" panose="020B0604020202020204" pitchFamily="34" charset="0"/>
              </a:rPr>
              <a:t>ω</a:t>
            </a:r>
            <a:r>
              <a:rPr lang="en-US" altLang="zh-CN" b="1" baseline="-25000" dirty="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r>
              <a:rPr lang="en-US" altLang="zh-CN" b="1" dirty="0">
                <a:solidFill>
                  <a:srgbClr val="333399"/>
                </a:solidFill>
                <a:latin typeface="Arial" panose="020B0604020202020204" pitchFamily="34" charset="0"/>
              </a:rPr>
              <a:t>, </a:t>
            </a:r>
            <a:r>
              <a:rPr lang="en-US" altLang="zh-CN" b="1" i="1" dirty="0">
                <a:solidFill>
                  <a:srgbClr val="333399"/>
                </a:solidFill>
                <a:latin typeface="Arial" panose="020B0604020202020204" pitchFamily="34" charset="0"/>
              </a:rPr>
              <a:t>ω</a:t>
            </a:r>
            <a:r>
              <a:rPr lang="en-US" altLang="zh-CN" b="1" baseline="-25000" dirty="0">
                <a:solidFill>
                  <a:srgbClr val="333399"/>
                </a:solidFill>
                <a:latin typeface="Arial" panose="020B0604020202020204" pitchFamily="34" charset="0"/>
              </a:rPr>
              <a:t>2</a:t>
            </a:r>
            <a:r>
              <a:rPr lang="en-US" altLang="zh-CN" b="1" dirty="0">
                <a:solidFill>
                  <a:srgbClr val="333399"/>
                </a:solidFill>
                <a:latin typeface="Arial" panose="020B0604020202020204" pitchFamily="34" charset="0"/>
              </a:rPr>
              <a:t>, </a:t>
            </a:r>
            <a:r>
              <a:rPr lang="en-US" altLang="zh-CN" b="1" i="1" dirty="0">
                <a:solidFill>
                  <a:srgbClr val="333399"/>
                </a:solidFill>
                <a:latin typeface="Arial" panose="020B0604020202020204" pitchFamily="34" charset="0"/>
              </a:rPr>
              <a:t>ω</a:t>
            </a:r>
            <a:r>
              <a:rPr lang="en-US" altLang="zh-CN" b="1" baseline="-25000" dirty="0">
                <a:solidFill>
                  <a:srgbClr val="333399"/>
                </a:solidFill>
                <a:latin typeface="Arial" panose="020B0604020202020204" pitchFamily="34" charset="0"/>
              </a:rPr>
              <a:t>3</a:t>
            </a:r>
            <a:r>
              <a:rPr lang="zh-CN" altLang="en-US" b="1" dirty="0">
                <a:solidFill>
                  <a:srgbClr val="333399"/>
                </a:solidFill>
                <a:latin typeface="Arial" panose="020B0604020202020204" pitchFamily="34" charset="0"/>
              </a:rPr>
              <a:t>是字母表</a:t>
            </a:r>
            <a:r>
              <a:rPr lang="en-US" altLang="zh-CN" b="1" i="1" dirty="0">
                <a:solidFill>
                  <a:srgbClr val="333399"/>
                </a:solidFill>
                <a:latin typeface="Arial" panose="020B0604020202020204" pitchFamily="34" charset="0"/>
              </a:rPr>
              <a:t>T</a:t>
            </a:r>
            <a:r>
              <a:rPr lang="zh-CN" altLang="en-US" b="1" dirty="0">
                <a:solidFill>
                  <a:srgbClr val="333399"/>
                </a:solidFill>
                <a:latin typeface="Arial" panose="020B0604020202020204" pitchFamily="34" charset="0"/>
              </a:rPr>
              <a:t>上的字符串，称</a:t>
            </a:r>
            <a:r>
              <a:rPr lang="en-US" altLang="zh-CN" b="1" i="1" dirty="0">
                <a:solidFill>
                  <a:srgbClr val="333399"/>
                </a:solidFill>
                <a:latin typeface="Arial" panose="020B0604020202020204" pitchFamily="34" charset="0"/>
              </a:rPr>
              <a:t>ω</a:t>
            </a:r>
            <a:r>
              <a:rPr lang="en-US" altLang="zh-CN" b="1" baseline="-25000" dirty="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r>
              <a:rPr lang="zh-CN" altLang="en-US" b="1" dirty="0">
                <a:solidFill>
                  <a:srgbClr val="333399"/>
                </a:solidFill>
                <a:latin typeface="Arial" panose="020B0604020202020204" pitchFamily="34" charset="0"/>
              </a:rPr>
              <a:t>是字符串</a:t>
            </a:r>
            <a:r>
              <a:rPr lang="en-US" altLang="zh-CN" b="1" i="1" dirty="0">
                <a:solidFill>
                  <a:srgbClr val="333399"/>
                </a:solidFill>
                <a:latin typeface="Arial" panose="020B0604020202020204" pitchFamily="34" charset="0"/>
              </a:rPr>
              <a:t>ω</a:t>
            </a:r>
            <a:r>
              <a:rPr lang="en-US" altLang="zh-CN" b="1" baseline="-25000" dirty="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r>
              <a:rPr lang="en-US" altLang="zh-CN" b="1" i="1" dirty="0">
                <a:solidFill>
                  <a:srgbClr val="333399"/>
                </a:solidFill>
                <a:latin typeface="Arial" panose="020B0604020202020204" pitchFamily="34" charset="0"/>
              </a:rPr>
              <a:t>ω</a:t>
            </a:r>
            <a:r>
              <a:rPr lang="en-US" altLang="zh-CN" b="1" baseline="-25000" dirty="0">
                <a:solidFill>
                  <a:srgbClr val="333399"/>
                </a:solidFill>
                <a:latin typeface="Arial" panose="020B0604020202020204" pitchFamily="34" charset="0"/>
              </a:rPr>
              <a:t>2</a:t>
            </a:r>
            <a:r>
              <a:rPr lang="zh-CN" altLang="en-US" b="1" dirty="0">
                <a:solidFill>
                  <a:srgbClr val="333399"/>
                </a:solidFill>
                <a:latin typeface="Arial" panose="020B0604020202020204" pitchFamily="34" charset="0"/>
              </a:rPr>
              <a:t>的前缀，</a:t>
            </a:r>
            <a:r>
              <a:rPr lang="en-US" altLang="zh-CN" b="1" i="1" dirty="0">
                <a:solidFill>
                  <a:srgbClr val="333399"/>
                </a:solidFill>
                <a:latin typeface="Arial" panose="020B0604020202020204" pitchFamily="34" charset="0"/>
              </a:rPr>
              <a:t>ω</a:t>
            </a:r>
            <a:r>
              <a:rPr lang="en-US" altLang="zh-CN" b="1" baseline="-25000" dirty="0">
                <a:solidFill>
                  <a:srgbClr val="333399"/>
                </a:solidFill>
                <a:latin typeface="Arial" panose="020B0604020202020204" pitchFamily="34" charset="0"/>
              </a:rPr>
              <a:t>2</a:t>
            </a:r>
            <a:r>
              <a:rPr lang="zh-CN" altLang="en-US" b="1" dirty="0">
                <a:solidFill>
                  <a:srgbClr val="333399"/>
                </a:solidFill>
                <a:latin typeface="Arial" panose="020B0604020202020204" pitchFamily="34" charset="0"/>
              </a:rPr>
              <a:t>是字符串</a:t>
            </a:r>
            <a:r>
              <a:rPr lang="en-US" altLang="zh-CN" b="1" i="1" dirty="0">
                <a:solidFill>
                  <a:srgbClr val="333399"/>
                </a:solidFill>
                <a:latin typeface="Arial" panose="020B0604020202020204" pitchFamily="34" charset="0"/>
              </a:rPr>
              <a:t>ω</a:t>
            </a:r>
            <a:r>
              <a:rPr lang="en-US" altLang="zh-CN" b="1" baseline="-25000" dirty="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r>
              <a:rPr lang="en-US" altLang="zh-CN" b="1" i="1" dirty="0">
                <a:solidFill>
                  <a:srgbClr val="333399"/>
                </a:solidFill>
                <a:latin typeface="Arial" panose="020B0604020202020204" pitchFamily="34" charset="0"/>
              </a:rPr>
              <a:t>ω</a:t>
            </a:r>
            <a:r>
              <a:rPr lang="en-US" altLang="zh-CN" b="1" baseline="-25000" dirty="0">
                <a:solidFill>
                  <a:srgbClr val="333399"/>
                </a:solidFill>
                <a:latin typeface="Arial" panose="020B0604020202020204" pitchFamily="34" charset="0"/>
              </a:rPr>
              <a:t>2</a:t>
            </a:r>
            <a:r>
              <a:rPr lang="zh-CN" altLang="en-US" b="1" dirty="0">
                <a:solidFill>
                  <a:srgbClr val="333399"/>
                </a:solidFill>
                <a:latin typeface="Arial" panose="020B0604020202020204" pitchFamily="34" charset="0"/>
              </a:rPr>
              <a:t>的后缀，且</a:t>
            </a:r>
            <a:r>
              <a:rPr lang="en-US" altLang="zh-CN" b="1" i="1" dirty="0">
                <a:solidFill>
                  <a:srgbClr val="333399"/>
                </a:solidFill>
                <a:latin typeface="Arial" panose="020B0604020202020204" pitchFamily="34" charset="0"/>
              </a:rPr>
              <a:t>ω</a:t>
            </a:r>
            <a:r>
              <a:rPr lang="en-US" altLang="zh-CN" b="1" baseline="-25000" dirty="0">
                <a:solidFill>
                  <a:srgbClr val="333399"/>
                </a:solidFill>
                <a:latin typeface="Arial" panose="020B0604020202020204" pitchFamily="34" charset="0"/>
              </a:rPr>
              <a:t>2</a:t>
            </a:r>
            <a:r>
              <a:rPr lang="zh-CN" altLang="en-US" b="1" dirty="0">
                <a:solidFill>
                  <a:srgbClr val="333399"/>
                </a:solidFill>
                <a:latin typeface="Arial" panose="020B0604020202020204" pitchFamily="34" charset="0"/>
              </a:rPr>
              <a:t>是字符串</a:t>
            </a:r>
            <a:r>
              <a:rPr lang="en-US" altLang="zh-CN" b="1" i="1" dirty="0">
                <a:solidFill>
                  <a:srgbClr val="333399"/>
                </a:solidFill>
                <a:latin typeface="Arial" panose="020B0604020202020204" pitchFamily="34" charset="0"/>
              </a:rPr>
              <a:t>ω</a:t>
            </a:r>
            <a:r>
              <a:rPr lang="en-US" altLang="zh-CN" b="1" baseline="-25000" dirty="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r>
              <a:rPr lang="en-US" altLang="zh-CN" b="1" i="1" dirty="0">
                <a:solidFill>
                  <a:srgbClr val="333399"/>
                </a:solidFill>
                <a:latin typeface="Arial" panose="020B0604020202020204" pitchFamily="34" charset="0"/>
              </a:rPr>
              <a:t>ω</a:t>
            </a:r>
            <a:r>
              <a:rPr lang="en-US" altLang="zh-CN" b="1" baseline="-25000" dirty="0">
                <a:solidFill>
                  <a:srgbClr val="333399"/>
                </a:solidFill>
                <a:latin typeface="Arial" panose="020B0604020202020204" pitchFamily="34" charset="0"/>
              </a:rPr>
              <a:t>2</a:t>
            </a:r>
            <a:r>
              <a:rPr lang="en-US" altLang="zh-CN" b="1" i="1" dirty="0">
                <a:solidFill>
                  <a:srgbClr val="333399"/>
                </a:solidFill>
                <a:latin typeface="Arial" panose="020B0604020202020204" pitchFamily="34" charset="0"/>
              </a:rPr>
              <a:t>ω</a:t>
            </a:r>
            <a:r>
              <a:rPr lang="en-US" altLang="zh-CN" b="1" baseline="-25000" dirty="0">
                <a:solidFill>
                  <a:srgbClr val="333399"/>
                </a:solidFill>
                <a:latin typeface="Arial" panose="020B0604020202020204" pitchFamily="34" charset="0"/>
              </a:rPr>
              <a:t>3</a:t>
            </a:r>
            <a:r>
              <a:rPr lang="zh-CN" altLang="en-US" b="1" dirty="0">
                <a:solidFill>
                  <a:srgbClr val="333399"/>
                </a:solidFill>
                <a:latin typeface="Arial" panose="020B0604020202020204" pitchFamily="34" charset="0"/>
              </a:rPr>
              <a:t>的子串。 </a:t>
            </a:r>
            <a:endParaRPr lang="zh-CN" altLang="en-US" b="1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marL="663575" lvl="1" indent="-290195" algn="just" eaLnBrk="1" hangingPunct="1"/>
            <a:r>
              <a:rPr lang="zh-CN" altLang="en-US" b="1" dirty="0">
                <a:solidFill>
                  <a:srgbClr val="333399"/>
                </a:solidFill>
                <a:latin typeface="Arial" panose="020B0604020202020204" pitchFamily="34" charset="0"/>
              </a:rPr>
              <a:t> 空串是任何字符串的前缀，后缀及子串。</a:t>
            </a:r>
            <a:r>
              <a:rPr lang="en-US" altLang="zh-CN" sz="1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endParaRPr lang="en-US" altLang="zh-CN" sz="1000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10246" name="Rectangle 3"/>
          <p:cNvSpPr/>
          <p:nvPr/>
        </p:nvSpPr>
        <p:spPr>
          <a:xfrm>
            <a:off x="1143000" y="457200"/>
            <a:ext cx="6019800" cy="5334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dirty="0">
                <a:solidFill>
                  <a:srgbClr val="800080"/>
                </a:solidFill>
                <a:latin typeface="楷体_GB2312" pitchFamily="49" charset="-122"/>
              </a:rPr>
              <a:t>关 于 字 符 串 的 运 算</a:t>
            </a:r>
            <a:endParaRPr lang="zh-CN" altLang="en-US" sz="3600" dirty="0">
              <a:solidFill>
                <a:schemeClr val="tx2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灯片编号占位符 1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1267" name="日期占位符 2"/>
          <p:cNvSpPr txBox="1">
            <a:spLocks noGrp="1"/>
          </p:cNvSpPr>
          <p:nvPr>
            <p:ph type="dt" sz="half" idx="11"/>
          </p:nvPr>
        </p:nvSpPr>
        <p:spPr/>
        <p:txBody>
          <a:bodyPr anchor="b" anchorCtr="0"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1268" name="页脚占位符 3"/>
          <p:cNvSpPr txBox="1">
            <a:spLocks noGrp="1"/>
          </p:cNvSpPr>
          <p:nvPr>
            <p:ph type="ftr" sz="quarter" idx="12"/>
          </p:nvPr>
        </p:nvSpPr>
        <p:spPr/>
        <p:txBody>
          <a:bodyPr anchor="b" anchorCtr="0"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1269" name="文本框 6"/>
          <p:cNvSpPr txBox="1"/>
          <p:nvPr>
            <p:custDataLst>
              <p:tags r:id="rId1"/>
            </p:custDataLst>
          </p:nvPr>
        </p:nvSpPr>
        <p:spPr>
          <a:xfrm>
            <a:off x="1066800" y="488950"/>
            <a:ext cx="7315200" cy="965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i="1" dirty="0">
                <a:solidFill>
                  <a:srgbClr val="333399"/>
                </a:solidFill>
                <a:latin typeface="Arial" panose="020B0604020202020204" pitchFamily="34" charset="0"/>
              </a:rPr>
              <a:t>字符串 </a:t>
            </a: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</a:rPr>
              <a:t>abc </a:t>
            </a: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</a:rPr>
              <a:t>的前缀有</a:t>
            </a:r>
            <a:endParaRPr lang="zh-CN" altLang="en-US" sz="26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270" name="文本框 7"/>
          <p:cNvSpPr txBox="1"/>
          <p:nvPr>
            <p:custDataLst>
              <p:tags r:id="rId2"/>
            </p:custDataLst>
          </p:nvPr>
        </p:nvSpPr>
        <p:spPr>
          <a:xfrm>
            <a:off x="1828800" y="2133600"/>
            <a:ext cx="6400800" cy="6429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</a:rPr>
              <a:t>a</a:t>
            </a:r>
            <a:endParaRPr lang="zh-CN" altLang="en-US" sz="26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271" name="文本框 8"/>
          <p:cNvSpPr txBox="1"/>
          <p:nvPr>
            <p:custDataLst>
              <p:tags r:id="rId3"/>
            </p:custDataLst>
          </p:nvPr>
        </p:nvSpPr>
        <p:spPr>
          <a:xfrm>
            <a:off x="1828800" y="2990850"/>
            <a:ext cx="6400800" cy="6429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</a:rPr>
              <a:t>ab</a:t>
            </a:r>
            <a:endParaRPr lang="zh-CN" altLang="en-US" sz="26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272" name="文本框 9"/>
          <p:cNvSpPr txBox="1"/>
          <p:nvPr>
            <p:custDataLst>
              <p:tags r:id="rId4"/>
            </p:custDataLst>
          </p:nvPr>
        </p:nvSpPr>
        <p:spPr>
          <a:xfrm>
            <a:off x="1828800" y="3848100"/>
            <a:ext cx="6400800" cy="6429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</a:rPr>
              <a:t>abc</a:t>
            </a:r>
            <a:endParaRPr lang="zh-CN" altLang="en-US" sz="26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273" name="文本框 10"/>
          <p:cNvSpPr txBox="1"/>
          <p:nvPr>
            <p:custDataLst>
              <p:tags r:id="rId5"/>
            </p:custDataLst>
          </p:nvPr>
        </p:nvSpPr>
        <p:spPr>
          <a:xfrm>
            <a:off x="1828800" y="4705350"/>
            <a:ext cx="6400800" cy="6429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zh-CN" altLang="en-US" sz="2600" b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1274" name="矩形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2197100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buNone/>
            </a:pPr>
            <a:r>
              <a:rPr lang="en-US" altLang="zh-CN" sz="1600" b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 b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275" name="矩形 12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3054350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buNone/>
            </a:pPr>
            <a:r>
              <a:rPr lang="en-US" altLang="zh-CN" sz="1600" b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 b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276" name="矩形 13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911600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buNone/>
            </a:pPr>
            <a:r>
              <a:rPr lang="en-US" altLang="zh-CN" sz="1600" b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 b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277" name="矩形 14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768850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buNone/>
            </a:pPr>
            <a:r>
              <a:rPr lang="en-US" altLang="zh-CN" sz="1600" b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 b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278" name="矩形: 圆角 15"/>
          <p:cNvSpPr/>
          <p:nvPr>
            <p:custDataLst>
              <p:tags r:id="rId10"/>
            </p:custDataLst>
          </p:nvPr>
        </p:nvSpPr>
        <p:spPr>
          <a:xfrm>
            <a:off x="6172200" y="5562600"/>
            <a:ext cx="1543050" cy="411163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buNone/>
            </a:pPr>
            <a:r>
              <a:rPr lang="zh-CN" altLang="en-US" sz="1600" b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 b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1279" name="组合 20"/>
          <p:cNvGrpSpPr/>
          <p:nvPr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1281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>
                <a:buNone/>
              </a:pPr>
              <a:endParaRPr lang="zh-CN" altLang="en-US" sz="1800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282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>
                <a:buNone/>
              </a:pPr>
              <a:endParaRPr lang="zh-CN" altLang="en-US" sz="1800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283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多选题</a:t>
              </a:r>
              <a:endParaRPr lang="zh-CN" altLang="en-US" sz="26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284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 b="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 b="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11280" name="图片 5"/>
          <p:cNvPicPr/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7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灯片编号占位符 1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2291" name="日期占位符 2"/>
          <p:cNvSpPr txBox="1">
            <a:spLocks noGrp="1"/>
          </p:cNvSpPr>
          <p:nvPr>
            <p:ph type="dt" sz="half" idx="11"/>
          </p:nvPr>
        </p:nvSpPr>
        <p:spPr/>
        <p:txBody>
          <a:bodyPr anchor="b" anchorCtr="0"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2292" name="页脚占位符 3"/>
          <p:cNvSpPr txBox="1">
            <a:spLocks noGrp="1"/>
          </p:cNvSpPr>
          <p:nvPr>
            <p:ph type="ftr" sz="quarter" idx="12"/>
          </p:nvPr>
        </p:nvSpPr>
        <p:spPr/>
        <p:txBody>
          <a:bodyPr anchor="b" anchorCtr="0"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2293" name="文本框 6"/>
          <p:cNvSpPr txBox="1"/>
          <p:nvPr>
            <p:custDataLst>
              <p:tags r:id="rId1"/>
            </p:custDataLst>
          </p:nvPr>
        </p:nvSpPr>
        <p:spPr>
          <a:xfrm>
            <a:off x="1066800" y="488950"/>
            <a:ext cx="7315200" cy="965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i="1" dirty="0">
                <a:solidFill>
                  <a:srgbClr val="333399"/>
                </a:solidFill>
                <a:latin typeface="Arial" panose="020B0604020202020204" pitchFamily="34" charset="0"/>
              </a:rPr>
              <a:t>字符串 </a:t>
            </a: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</a:rPr>
              <a:t>abc </a:t>
            </a: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</a:rPr>
              <a:t>的后缀有</a:t>
            </a:r>
            <a:endParaRPr lang="zh-CN" altLang="en-US" sz="26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294" name="文本框 7"/>
          <p:cNvSpPr txBox="1"/>
          <p:nvPr>
            <p:custDataLst>
              <p:tags r:id="rId2"/>
            </p:custDataLst>
          </p:nvPr>
        </p:nvSpPr>
        <p:spPr>
          <a:xfrm>
            <a:off x="1828800" y="2133600"/>
            <a:ext cx="6400800" cy="6429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</a:rPr>
              <a:t>c</a:t>
            </a:r>
            <a:endParaRPr lang="zh-CN" altLang="en-US" sz="26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295" name="文本框 8"/>
          <p:cNvSpPr txBox="1"/>
          <p:nvPr>
            <p:custDataLst>
              <p:tags r:id="rId3"/>
            </p:custDataLst>
          </p:nvPr>
        </p:nvSpPr>
        <p:spPr>
          <a:xfrm>
            <a:off x="1828800" y="2990850"/>
            <a:ext cx="6400800" cy="6429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</a:rPr>
              <a:t>bc</a:t>
            </a:r>
            <a:endParaRPr lang="zh-CN" altLang="en-US" sz="26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296" name="文本框 9"/>
          <p:cNvSpPr txBox="1"/>
          <p:nvPr>
            <p:custDataLst>
              <p:tags r:id="rId4"/>
            </p:custDataLst>
          </p:nvPr>
        </p:nvSpPr>
        <p:spPr>
          <a:xfrm>
            <a:off x="1828800" y="3848100"/>
            <a:ext cx="6400800" cy="6429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</a:rPr>
              <a:t>abc</a:t>
            </a:r>
            <a:endParaRPr lang="zh-CN" altLang="en-US" sz="26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297" name="文本框 10"/>
          <p:cNvSpPr txBox="1"/>
          <p:nvPr>
            <p:custDataLst>
              <p:tags r:id="rId5"/>
            </p:custDataLst>
          </p:nvPr>
        </p:nvSpPr>
        <p:spPr>
          <a:xfrm>
            <a:off x="1828800" y="4705350"/>
            <a:ext cx="6400800" cy="6429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zh-CN" altLang="en-US" sz="2600" b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2298" name="矩形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2197100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buNone/>
            </a:pPr>
            <a:r>
              <a:rPr lang="en-US" altLang="zh-CN" sz="1600" b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 b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299" name="矩形 12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3054350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buNone/>
            </a:pPr>
            <a:r>
              <a:rPr lang="en-US" altLang="zh-CN" sz="1600" b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 b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300" name="矩形 13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911600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buNone/>
            </a:pPr>
            <a:r>
              <a:rPr lang="en-US" altLang="zh-CN" sz="1600" b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 b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301" name="矩形 14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768850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buNone/>
            </a:pPr>
            <a:r>
              <a:rPr lang="en-US" altLang="zh-CN" sz="1600" b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 b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302" name="矩形: 圆角 15"/>
          <p:cNvSpPr/>
          <p:nvPr>
            <p:custDataLst>
              <p:tags r:id="rId10"/>
            </p:custDataLst>
          </p:nvPr>
        </p:nvSpPr>
        <p:spPr>
          <a:xfrm>
            <a:off x="6172200" y="5562600"/>
            <a:ext cx="1543050" cy="411163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buNone/>
            </a:pPr>
            <a:r>
              <a:rPr lang="zh-CN" altLang="en-US" sz="1600" b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 b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2303" name="组合 20"/>
          <p:cNvGrpSpPr/>
          <p:nvPr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2305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>
                <a:buNone/>
              </a:pPr>
              <a:endParaRPr lang="zh-CN" altLang="en-US" sz="1800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306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>
                <a:buNone/>
              </a:pPr>
              <a:endParaRPr lang="zh-CN" altLang="en-US" sz="1800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307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多选题</a:t>
              </a:r>
              <a:endParaRPr lang="zh-CN" altLang="en-US" sz="26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2308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 b="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 b="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12304" name="图片 5"/>
          <p:cNvPicPr/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7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灯片编号占位符 1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3315" name="日期占位符 2"/>
          <p:cNvSpPr txBox="1">
            <a:spLocks noGrp="1"/>
          </p:cNvSpPr>
          <p:nvPr>
            <p:ph type="dt" sz="half" idx="11"/>
          </p:nvPr>
        </p:nvSpPr>
        <p:spPr/>
        <p:txBody>
          <a:bodyPr anchor="b" anchorCtr="0"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3316" name="页脚占位符 3"/>
          <p:cNvSpPr txBox="1">
            <a:spLocks noGrp="1"/>
          </p:cNvSpPr>
          <p:nvPr>
            <p:ph type="ftr" sz="quarter" idx="12"/>
          </p:nvPr>
        </p:nvSpPr>
        <p:spPr/>
        <p:txBody>
          <a:bodyPr anchor="b" anchorCtr="0"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3317" name="文本框 6"/>
          <p:cNvSpPr txBox="1"/>
          <p:nvPr>
            <p:custDataLst>
              <p:tags r:id="rId1"/>
            </p:custDataLst>
          </p:nvPr>
        </p:nvSpPr>
        <p:spPr>
          <a:xfrm>
            <a:off x="1066800" y="488950"/>
            <a:ext cx="7315200" cy="965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i="1" dirty="0">
                <a:solidFill>
                  <a:srgbClr val="333399"/>
                </a:solidFill>
                <a:latin typeface="Arial" panose="020B0604020202020204" pitchFamily="34" charset="0"/>
              </a:rPr>
              <a:t>字符串 </a:t>
            </a: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</a:rPr>
              <a:t>abc </a:t>
            </a: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</a:rPr>
              <a:t>的子串有</a:t>
            </a:r>
            <a:endParaRPr lang="zh-CN" altLang="en-US" sz="26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18" name="文本框 7"/>
          <p:cNvSpPr txBox="1"/>
          <p:nvPr>
            <p:custDataLst>
              <p:tags r:id="rId2"/>
            </p:custDataLst>
          </p:nvPr>
        </p:nvSpPr>
        <p:spPr>
          <a:xfrm>
            <a:off x="1828800" y="1628775"/>
            <a:ext cx="6400800" cy="6429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</a:rPr>
              <a:t>a</a:t>
            </a:r>
            <a:endParaRPr lang="zh-CN" altLang="en-US" sz="26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19" name="文本框 8"/>
          <p:cNvSpPr txBox="1"/>
          <p:nvPr>
            <p:custDataLst>
              <p:tags r:id="rId3"/>
            </p:custDataLst>
          </p:nvPr>
        </p:nvSpPr>
        <p:spPr>
          <a:xfrm>
            <a:off x="1828800" y="211931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</a:rPr>
              <a:t>bc</a:t>
            </a:r>
            <a:endParaRPr lang="zh-CN" altLang="en-US" sz="26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20" name="文本框 9"/>
          <p:cNvSpPr txBox="1"/>
          <p:nvPr>
            <p:custDataLst>
              <p:tags r:id="rId4"/>
            </p:custDataLst>
          </p:nvPr>
        </p:nvSpPr>
        <p:spPr>
          <a:xfrm>
            <a:off x="1828800" y="2608263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</a:rPr>
              <a:t>abc</a:t>
            </a:r>
            <a:endParaRPr lang="zh-CN" altLang="en-US" sz="26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21" name="文本框 10"/>
          <p:cNvSpPr txBox="1"/>
          <p:nvPr>
            <p:custDataLst>
              <p:tags r:id="rId5"/>
            </p:custDataLst>
          </p:nvPr>
        </p:nvSpPr>
        <p:spPr>
          <a:xfrm>
            <a:off x="1763713" y="3074988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</a:rPr>
              <a:t> ε</a:t>
            </a:r>
            <a:endParaRPr lang="zh-CN" altLang="en-US" sz="2600" b="0" i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22" name="矩形 11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1693863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buNone/>
            </a:pPr>
            <a:r>
              <a:rPr lang="en-US" altLang="zh-CN" sz="1600" b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 b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23" name="矩形 12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182813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buNone/>
            </a:pPr>
            <a:r>
              <a:rPr lang="en-US" altLang="zh-CN" sz="1600" b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 b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24" name="矩形 13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2673350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buNone/>
            </a:pPr>
            <a:r>
              <a:rPr lang="en-US" altLang="zh-CN" sz="1600" b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 b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25" name="矩形 14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3162300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buNone/>
            </a:pPr>
            <a:r>
              <a:rPr lang="en-US" altLang="zh-CN" sz="1600" b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 b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26" name="矩形: 圆角 15"/>
          <p:cNvSpPr/>
          <p:nvPr>
            <p:custDataLst>
              <p:tags r:id="rId10"/>
            </p:custDataLst>
          </p:nvPr>
        </p:nvSpPr>
        <p:spPr>
          <a:xfrm>
            <a:off x="6443663" y="5057775"/>
            <a:ext cx="1543050" cy="411163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buNone/>
            </a:pPr>
            <a:r>
              <a:rPr lang="zh-CN" altLang="en-US" sz="1600" b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 b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27" name="文本框 4"/>
          <p:cNvSpPr txBox="1"/>
          <p:nvPr>
            <p:custDataLst>
              <p:tags r:id="rId11"/>
            </p:custDataLst>
          </p:nvPr>
        </p:nvSpPr>
        <p:spPr>
          <a:xfrm>
            <a:off x="1828800" y="3587750"/>
            <a:ext cx="6400800" cy="6429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  <a:sym typeface="微软雅黑" panose="020B0503020204020204" pitchFamily="34" charset="-122"/>
              </a:rPr>
              <a:t>b</a:t>
            </a:r>
            <a:endParaRPr lang="zh-CN" altLang="en-US" sz="2400" i="1" dirty="0">
              <a:solidFill>
                <a:srgbClr val="333399"/>
              </a:solidFill>
              <a:latin typeface="Arial" panose="020B0604020202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13328" name="矩形 21"/>
          <p:cNvSpPr>
            <a:spLocks noChangeAspect="1"/>
          </p:cNvSpPr>
          <p:nvPr>
            <p:custDataLst>
              <p:tags r:id="rId12"/>
            </p:custDataLst>
          </p:nvPr>
        </p:nvSpPr>
        <p:spPr>
          <a:xfrm>
            <a:off x="1114425" y="3652838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buNone/>
            </a:pPr>
            <a:r>
              <a:rPr lang="en-US" altLang="zh-CN" sz="1600" b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</a:t>
            </a:r>
            <a:endParaRPr lang="zh-CN" altLang="en-US" sz="1600" b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29" name="文本框 22"/>
          <p:cNvSpPr txBox="1"/>
          <p:nvPr>
            <p:custDataLst>
              <p:tags r:id="rId13"/>
            </p:custDataLst>
          </p:nvPr>
        </p:nvSpPr>
        <p:spPr>
          <a:xfrm>
            <a:off x="1828800" y="4078288"/>
            <a:ext cx="6400800" cy="6429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  <a:sym typeface="微软雅黑" panose="020B0503020204020204" pitchFamily="34" charset="-122"/>
              </a:rPr>
              <a:t>c</a:t>
            </a:r>
            <a:endParaRPr lang="zh-CN" altLang="en-US" sz="2400" i="1" dirty="0">
              <a:solidFill>
                <a:srgbClr val="333399"/>
              </a:solidFill>
              <a:latin typeface="Arial" panose="020B0604020202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13330" name="矩形 23"/>
          <p:cNvSpPr>
            <a:spLocks noChangeAspect="1"/>
          </p:cNvSpPr>
          <p:nvPr>
            <p:custDataLst>
              <p:tags r:id="rId14"/>
            </p:custDataLst>
          </p:nvPr>
        </p:nvSpPr>
        <p:spPr>
          <a:xfrm>
            <a:off x="1114425" y="4141788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buNone/>
            </a:pPr>
            <a:r>
              <a:rPr lang="en-US" altLang="zh-CN" sz="1600" b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</a:t>
            </a:r>
            <a:endParaRPr lang="zh-CN" altLang="en-US" sz="1600" b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31" name="文本框 24"/>
          <p:cNvSpPr txBox="1"/>
          <p:nvPr>
            <p:custDataLst>
              <p:tags r:id="rId15"/>
            </p:custDataLst>
          </p:nvPr>
        </p:nvSpPr>
        <p:spPr>
          <a:xfrm>
            <a:off x="1828800" y="4578350"/>
            <a:ext cx="6400800" cy="6429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  <a:sym typeface="微软雅黑" panose="020B0503020204020204" pitchFamily="34" charset="-122"/>
              </a:rPr>
              <a:t>ab</a:t>
            </a:r>
            <a:endParaRPr lang="zh-CN" altLang="en-US" sz="2400" i="1" dirty="0">
              <a:solidFill>
                <a:srgbClr val="333399"/>
              </a:solidFill>
              <a:latin typeface="Arial" panose="020B0604020202020204" pitchFamily="34" charset="0"/>
              <a:sym typeface="微软雅黑" panose="020B0503020204020204" pitchFamily="34" charset="-122"/>
            </a:endParaRPr>
          </a:p>
        </p:txBody>
      </p:sp>
      <p:sp>
        <p:nvSpPr>
          <p:cNvPr id="13332" name="矩形 25"/>
          <p:cNvSpPr>
            <a:spLocks noChangeAspect="1"/>
          </p:cNvSpPr>
          <p:nvPr>
            <p:custDataLst>
              <p:tags r:id="rId16"/>
            </p:custDataLst>
          </p:nvPr>
        </p:nvSpPr>
        <p:spPr>
          <a:xfrm>
            <a:off x="1114425" y="4632325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buNone/>
            </a:pPr>
            <a:r>
              <a:rPr lang="en-US" altLang="zh-CN" sz="1600" b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</a:t>
            </a:r>
            <a:endParaRPr lang="zh-CN" altLang="en-US" sz="1600" b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3333" name="组合 20"/>
          <p:cNvGrpSpPr/>
          <p:nvPr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3335" name="TitleBackground"/>
            <p:cNvSpPr/>
            <p:nvPr>
              <p:custDataLst>
                <p:tags r:id="rId1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>
                <a:buNone/>
              </a:pPr>
              <a:endParaRPr lang="zh-CN" altLang="en-US" sz="1800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336" name="ColorBlock"/>
            <p:cNvSpPr/>
            <p:nvPr>
              <p:custDataLst>
                <p:tags r:id="rId1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>
                <a:buNone/>
              </a:pPr>
              <a:endParaRPr lang="zh-CN" altLang="en-US" sz="1800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337" name="TypeText"/>
            <p:cNvSpPr txBox="1"/>
            <p:nvPr>
              <p:custDataLst>
                <p:tags r:id="rId1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多选题</a:t>
              </a:r>
              <a:endParaRPr lang="zh-CN" altLang="en-US" sz="26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3338" name="TipText"/>
            <p:cNvSpPr txBox="1"/>
            <p:nvPr>
              <p:custDataLst>
                <p:tags r:id="rId20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 b="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 b="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13334" name="图片 5"/>
          <p:cNvPicPr/>
          <p:nvPr>
            <p:custDataLst>
              <p:tags r:id="rId21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3"/>
    </p:custDataLst>
  </p:cSld>
  <p:clrMapOvr>
    <a:masterClrMapping/>
  </p:clrMapOvr>
</p:sld>
</file>

<file path=ppt/tags/tag1.xml><?xml version="1.0" encoding="utf-8"?>
<p:tagLst xmlns:p="http://schemas.openxmlformats.org/presentationml/2006/main">
  <p:tag name="RAINPROBLEM" val="ProblemBody"/>
</p:tagLst>
</file>

<file path=ppt/tags/tag10.xml><?xml version="1.0" encoding="utf-8"?>
<p:tagLst xmlns:p="http://schemas.openxmlformats.org/presentationml/2006/main">
  <p:tag name="RAINPROBLEM" val="ProblemSubmit"/>
  <p:tag name="RAINPROBLEMTYPE" val="MultipleChoiceMA"/>
</p:tagLst>
</file>

<file path=ppt/tags/tag11.xml><?xml version="1.0" encoding="utf-8"?>
<p:tagLst xmlns:p="http://schemas.openxmlformats.org/presentationml/2006/main">
  <p:tag name="RAINPROBLEMTYPE" val="ProblemTypeMarker"/>
</p:tagLst>
</file>

<file path=ppt/tags/tag12.xml><?xml version="1.0" encoding="utf-8"?>
<p:tagLst xmlns:p="http://schemas.openxmlformats.org/presentationml/2006/main">
  <p:tag name="RAINPROBLEMTYPE" val="ProblemTypeMarker"/>
</p:tagLst>
</file>

<file path=ppt/tags/tag13.xml><?xml version="1.0" encoding="utf-8"?>
<p:tagLst xmlns:p="http://schemas.openxmlformats.org/presentationml/2006/main">
  <p:tag name="RAINPROBLEMTYPE" val="ProblemTypeMarker"/>
</p:tagLst>
</file>

<file path=ppt/tags/tag14.xml><?xml version="1.0" encoding="utf-8"?>
<p:tagLst xmlns:p="http://schemas.openxmlformats.org/presentationml/2006/main">
  <p:tag name="RAINPROBLEMTYPE" val="ProblemTypeMarker"/>
</p:tagLst>
</file>

<file path=ppt/tags/tag15.xml><?xml version="1.0" encoding="utf-8"?>
<p:tagLst xmlns:p="http://schemas.openxmlformats.org/presentationml/2006/main">
  <p:tag name="RAINPROBLEM" val="ProblemSetting"/>
  <p:tag name="RAINPROBLEMTYPE" val="MultipleChoiceMA"/>
</p:tagLst>
</file>

<file path=ppt/tags/tag16.xml><?xml version="1.0" encoding="utf-8"?>
<p:tagLst xmlns:p="http://schemas.openxmlformats.org/presentationml/2006/main">
  <p:tag name="RAINPROBLEM" val="MultipleChoiceMA"/>
  <p:tag name="PROBLEMSCORE" val="1.0"/>
  <p:tag name="PROBLEMSCORE_HALF" val="0.5"/>
</p:tagLst>
</file>

<file path=ppt/tags/tag17.xml><?xml version="1.0" encoding="utf-8"?>
<p:tagLst xmlns:p="http://schemas.openxmlformats.org/presentationml/2006/main">
  <p:tag name="RAINPROBLEM" val="ProblemBody"/>
</p:tagLst>
</file>

<file path=ppt/tags/tag18.xml><?xml version="1.0" encoding="utf-8"?>
<p:tagLst xmlns:p="http://schemas.openxmlformats.org/presentationml/2006/main">
  <p:tag name="RAINPROBLEM" val="ProblemItem"/>
</p:tagLst>
</file>

<file path=ppt/tags/tag19.xml><?xml version="1.0" encoding="utf-8"?>
<p:tagLst xmlns:p="http://schemas.openxmlformats.org/presentationml/2006/main">
  <p:tag name="RAINPROBLEM" val="ProblemItem"/>
</p:tagLst>
</file>

<file path=ppt/tags/tag2.xml><?xml version="1.0" encoding="utf-8"?>
<p:tagLst xmlns:p="http://schemas.openxmlformats.org/presentationml/2006/main">
  <p:tag name="RAINPROBLEM" val="ProblemItem"/>
</p:tagLst>
</file>

<file path=ppt/tags/tag20.xml><?xml version="1.0" encoding="utf-8"?>
<p:tagLst xmlns:p="http://schemas.openxmlformats.org/presentationml/2006/main">
  <p:tag name="RAINPROBLEM" val="ProblemItem"/>
</p:tagLst>
</file>

<file path=ppt/tags/tag21.xml><?xml version="1.0" encoding="utf-8"?>
<p:tagLst xmlns:p="http://schemas.openxmlformats.org/presentationml/2006/main">
  <p:tag name="RAINPROBLEM" val="ProblemItem"/>
</p:tagLst>
</file>

<file path=ppt/tags/tag22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23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24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25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26.xml><?xml version="1.0" encoding="utf-8"?>
<p:tagLst xmlns:p="http://schemas.openxmlformats.org/presentationml/2006/main">
  <p:tag name="RAINPROBLEM" val="ProblemSubmit"/>
  <p:tag name="RAINPROBLEMTYPE" val="MultipleChoiceMA"/>
</p:tagLst>
</file>

<file path=ppt/tags/tag27.xml><?xml version="1.0" encoding="utf-8"?>
<p:tagLst xmlns:p="http://schemas.openxmlformats.org/presentationml/2006/main">
  <p:tag name="RAINPROBLEMTYPE" val="ProblemTypeMarker"/>
</p:tagLst>
</file>

<file path=ppt/tags/tag28.xml><?xml version="1.0" encoding="utf-8"?>
<p:tagLst xmlns:p="http://schemas.openxmlformats.org/presentationml/2006/main">
  <p:tag name="RAINPROBLEMTYPE" val="ProblemTypeMarker"/>
</p:tagLst>
</file>

<file path=ppt/tags/tag29.xml><?xml version="1.0" encoding="utf-8"?>
<p:tagLst xmlns:p="http://schemas.openxmlformats.org/presentationml/2006/main">
  <p:tag name="RAINPROBLEMTYPE" val="ProblemTypeMarker"/>
</p:tagLst>
</file>

<file path=ppt/tags/tag3.xml><?xml version="1.0" encoding="utf-8"?>
<p:tagLst xmlns:p="http://schemas.openxmlformats.org/presentationml/2006/main">
  <p:tag name="RAINPROBLEM" val="ProblemItem"/>
</p:tagLst>
</file>

<file path=ppt/tags/tag30.xml><?xml version="1.0" encoding="utf-8"?>
<p:tagLst xmlns:p="http://schemas.openxmlformats.org/presentationml/2006/main">
  <p:tag name="RAINPROBLEMTYPE" val="ProblemTypeMarker"/>
</p:tagLst>
</file>

<file path=ppt/tags/tag31.xml><?xml version="1.0" encoding="utf-8"?>
<p:tagLst xmlns:p="http://schemas.openxmlformats.org/presentationml/2006/main">
  <p:tag name="RAINPROBLEM" val="ProblemSetting"/>
  <p:tag name="RAINPROBLEMTYPE" val="MultipleChoiceMA"/>
</p:tagLst>
</file>

<file path=ppt/tags/tag32.xml><?xml version="1.0" encoding="utf-8"?>
<p:tagLst xmlns:p="http://schemas.openxmlformats.org/presentationml/2006/main">
  <p:tag name="RAINPROBLEM" val="MultipleChoiceMA"/>
  <p:tag name="PROBLEMSCORE" val="1.0"/>
  <p:tag name="PROBLEMSCORE_HALF" val="0.5"/>
</p:tagLst>
</file>

<file path=ppt/tags/tag33.xml><?xml version="1.0" encoding="utf-8"?>
<p:tagLst xmlns:p="http://schemas.openxmlformats.org/presentationml/2006/main">
  <p:tag name="RAINPROBLEM" val="ProblemBody"/>
</p:tagLst>
</file>

<file path=ppt/tags/tag34.xml><?xml version="1.0" encoding="utf-8"?>
<p:tagLst xmlns:p="http://schemas.openxmlformats.org/presentationml/2006/main">
  <p:tag name="RAINPROBLEM" val="ProblemItem"/>
</p:tagLst>
</file>

<file path=ppt/tags/tag35.xml><?xml version="1.0" encoding="utf-8"?>
<p:tagLst xmlns:p="http://schemas.openxmlformats.org/presentationml/2006/main">
  <p:tag name="RAINPROBLEM" val="ProblemItem"/>
</p:tagLst>
</file>

<file path=ppt/tags/tag36.xml><?xml version="1.0" encoding="utf-8"?>
<p:tagLst xmlns:p="http://schemas.openxmlformats.org/presentationml/2006/main">
  <p:tag name="RAINPROBLEM" val="ProblemItem"/>
</p:tagLst>
</file>

<file path=ppt/tags/tag37.xml><?xml version="1.0" encoding="utf-8"?>
<p:tagLst xmlns:p="http://schemas.openxmlformats.org/presentationml/2006/main">
  <p:tag name="RAINPROBLEM" val="ProblemItem"/>
</p:tagLst>
</file>

<file path=ppt/tags/tag38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39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4.xml><?xml version="1.0" encoding="utf-8"?>
<p:tagLst xmlns:p="http://schemas.openxmlformats.org/presentationml/2006/main">
  <p:tag name="RAINPROBLEM" val="ProblemItem"/>
</p:tagLst>
</file>

<file path=ppt/tags/tag40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41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42.xml><?xml version="1.0" encoding="utf-8"?>
<p:tagLst xmlns:p="http://schemas.openxmlformats.org/presentationml/2006/main">
  <p:tag name="RAINPROBLEM" val="ProblemSubmit"/>
  <p:tag name="RAINPROBLEMTYPE" val="MultipleChoiceMA"/>
</p:tagLst>
</file>

<file path=ppt/tags/tag43.xml><?xml version="1.0" encoding="utf-8"?>
<p:tagLst xmlns:p="http://schemas.openxmlformats.org/presentationml/2006/main">
  <p:tag name="RAINPROBLEM" val="ProblemItem"/>
</p:tagLst>
</file>

<file path=ppt/tags/tag44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45.xml><?xml version="1.0" encoding="utf-8"?>
<p:tagLst xmlns:p="http://schemas.openxmlformats.org/presentationml/2006/main">
  <p:tag name="RAINPROBLEM" val="ProblemItem"/>
</p:tagLst>
</file>

<file path=ppt/tags/tag46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47.xml><?xml version="1.0" encoding="utf-8"?>
<p:tagLst xmlns:p="http://schemas.openxmlformats.org/presentationml/2006/main">
  <p:tag name="RAINPROBLEM" val="ProblemItem"/>
</p:tagLst>
</file>

<file path=ppt/tags/tag48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49.xml><?xml version="1.0" encoding="utf-8"?>
<p:tagLst xmlns:p="http://schemas.openxmlformats.org/presentationml/2006/main">
  <p:tag name="RAINPROBLEMTYPE" val="ProblemTypeMarker"/>
</p:tagLst>
</file>

<file path=ppt/tags/tag5.xml><?xml version="1.0" encoding="utf-8"?>
<p:tagLst xmlns:p="http://schemas.openxmlformats.org/presentationml/2006/main">
  <p:tag name="RAINPROBLEM" val="ProblemItem"/>
</p:tagLst>
</file>

<file path=ppt/tags/tag50.xml><?xml version="1.0" encoding="utf-8"?>
<p:tagLst xmlns:p="http://schemas.openxmlformats.org/presentationml/2006/main">
  <p:tag name="RAINPROBLEMTYPE" val="ProblemTypeMarker"/>
</p:tagLst>
</file>

<file path=ppt/tags/tag51.xml><?xml version="1.0" encoding="utf-8"?>
<p:tagLst xmlns:p="http://schemas.openxmlformats.org/presentationml/2006/main">
  <p:tag name="RAINPROBLEMTYPE" val="ProblemTypeMarker"/>
</p:tagLst>
</file>

<file path=ppt/tags/tag52.xml><?xml version="1.0" encoding="utf-8"?>
<p:tagLst xmlns:p="http://schemas.openxmlformats.org/presentationml/2006/main">
  <p:tag name="RAINPROBLEMTYPE" val="ProblemTypeMarker"/>
</p:tagLst>
</file>

<file path=ppt/tags/tag53.xml><?xml version="1.0" encoding="utf-8"?>
<p:tagLst xmlns:p="http://schemas.openxmlformats.org/presentationml/2006/main">
  <p:tag name="RAINPROBLEM" val="ProblemSetting"/>
  <p:tag name="RAINPROBLEMTYPE" val="MultipleChoiceMA"/>
</p:tagLst>
</file>

<file path=ppt/tags/tag54.xml><?xml version="1.0" encoding="utf-8"?>
<p:tagLst xmlns:p="http://schemas.openxmlformats.org/presentationml/2006/main">
  <p:tag name="RAINPROBLEM" val="MultipleChoiceMA"/>
  <p:tag name="PROBLEMSCORE" val="1.0"/>
  <p:tag name="PROBLEMSCORE_HALF" val="0.5"/>
</p:tagLst>
</file>

<file path=ppt/tags/tag55.xml><?xml version="1.0" encoding="utf-8"?>
<p:tagLst xmlns:p="http://schemas.openxmlformats.org/presentationml/2006/main">
  <p:tag name="KSO_WPP_MARK_KEY" val="76cf583a-0206-4c46-ac7f-2fc82e696724"/>
  <p:tag name="COMMONDATA" val="eyJoZGlkIjoiYjZhMmY1NGQwZjE0MWY4MTkzZjM4YzBiNDA1ZmM3ZDEifQ=="/>
  <p:tag name="commondata" val="eyJoZGlkIjoiM2UzOWZmODkyZGNhNDM0NDYyZWVhOTYxYjJlOTViZDMifQ=="/>
</p:tagLst>
</file>

<file path=ppt/tags/tag6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7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8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9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Copperplate Gothic Light"/>
        <a:ea typeface="宋体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anose="05000000000000000000" pitchFamily="2" charset="2"/>
          <a:buNone/>
          <a:defRPr kumimoji="1" lang="en-US" sz="1800" b="0" i="0" u="none" strike="noStrike" cap="none" normalizeH="0" baseline="0" smtClean="0">
            <a:ln>
              <a:noFill/>
            </a:ln>
            <a:solidFill>
              <a:srgbClr val="009999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anose="05000000000000000000" pitchFamily="2" charset="2"/>
          <a:buNone/>
          <a:defRPr kumimoji="1" lang="en-US" sz="1800" b="0" i="0" u="none" strike="noStrike" cap="none" normalizeH="0" baseline="0" smtClean="0">
            <a:ln>
              <a:noFill/>
            </a:ln>
            <a:solidFill>
              <a:srgbClr val="009999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Copperplate Gothic Light"/>
        <a:ea typeface="宋体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/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anose="05000000000000000000" pitchFamily="2" charset="2"/>
          <a:buNone/>
          <a:defRPr kumimoji="1" sz="1800" b="0" i="0" u="none" strike="noStrike" cap="none" normalizeH="0" baseline="0" smtClean="0">
            <a:ln>
              <a:noFill/>
            </a:ln>
            <a:solidFill>
              <a:srgbClr val="009999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anose="05000000000000000000" pitchFamily="2" charset="2"/>
          <a:buNone/>
          <a:defRPr kumimoji="1" lang="en-US" sz="1800" b="0" i="0" u="none" strike="noStrike" cap="none" normalizeH="0" baseline="0" smtClean="0">
            <a:ln>
              <a:noFill/>
            </a:ln>
            <a:solidFill>
              <a:srgbClr val="009999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Designs\Blends.pot</Template>
  <TotalTime>0</TotalTime>
  <Words>10009</Words>
  <Application>WPS 演示</Application>
  <PresentationFormat>全屏显示(4:3)</PresentationFormat>
  <Paragraphs>908</Paragraphs>
  <Slides>53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53</vt:i4>
      </vt:variant>
    </vt:vector>
  </HeadingPairs>
  <TitlesOfParts>
    <vt:vector size="75" baseType="lpstr">
      <vt:lpstr>Arial</vt:lpstr>
      <vt:lpstr>宋体</vt:lpstr>
      <vt:lpstr>Wingdings</vt:lpstr>
      <vt:lpstr>Times New Roman</vt:lpstr>
      <vt:lpstr>Arial Narrow</vt:lpstr>
      <vt:lpstr>Tahoma</vt:lpstr>
      <vt:lpstr>Copperplate Gothic Light</vt:lpstr>
      <vt:lpstr>楷体_GB2312</vt:lpstr>
      <vt:lpstr>新宋体</vt:lpstr>
      <vt:lpstr>Symbol</vt:lpstr>
      <vt:lpstr>华文行楷</vt:lpstr>
      <vt:lpstr>微软雅黑</vt:lpstr>
      <vt:lpstr>Arial Unicode MS</vt:lpstr>
      <vt:lpstr>Symbol</vt:lpstr>
      <vt:lpstr>MT Extra</vt:lpstr>
      <vt:lpstr>Calibri</vt:lpstr>
      <vt:lpstr>华文琥珀</vt:lpstr>
      <vt:lpstr>楷体_GB2312</vt:lpstr>
      <vt:lpstr>Blends</vt:lpstr>
      <vt:lpstr>1_Blends</vt:lpstr>
      <vt:lpstr>Equation.DSMT4</vt:lpstr>
      <vt:lpstr>Equation.DSMT4</vt:lpstr>
      <vt:lpstr>第二章  语言及文法</vt:lpstr>
      <vt:lpstr>第一节 语言的定义与运算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</vt:lpstr>
      <vt:lpstr>第二节   文法</vt:lpstr>
      <vt:lpstr>元语言</vt:lpstr>
      <vt:lpstr>BNF（巴科斯范式）</vt:lpstr>
      <vt:lpstr>PowerPoint 演示文稿</vt:lpstr>
      <vt:lpstr>例1: 类PASCAL〈语句〉定义</vt:lpstr>
      <vt:lpstr>例2: 时间文法 同时支持12小时制和24小时制  </vt:lpstr>
      <vt:lpstr>三、Chomsky文法体系</vt:lpstr>
      <vt:lpstr>PowerPoint 演示文稿</vt:lpstr>
      <vt:lpstr>PowerPoint 演示文稿</vt:lpstr>
      <vt:lpstr>文法的形式定义</vt:lpstr>
      <vt:lpstr>PowerPoint 演示文稿</vt:lpstr>
      <vt:lpstr>四．推导与句型</vt:lpstr>
      <vt:lpstr>2、推导序列</vt:lpstr>
      <vt:lpstr>3、句型和句子</vt:lpstr>
      <vt:lpstr>4．文法产生的语言</vt:lpstr>
      <vt:lpstr>课堂练习</vt:lpstr>
      <vt:lpstr>课堂练习</vt:lpstr>
      <vt:lpstr>课堂练习</vt:lpstr>
      <vt:lpstr>例：文法产生语言</vt:lpstr>
      <vt:lpstr>例  文法产生语言</vt:lpstr>
      <vt:lpstr>第三节 Chomsky文法体系分类</vt:lpstr>
      <vt:lpstr>1型文法</vt:lpstr>
      <vt:lpstr>1型文法</vt:lpstr>
      <vt:lpstr>2型文法</vt:lpstr>
      <vt:lpstr>PowerPoint 演示文稿</vt:lpstr>
      <vt:lpstr>3型文法</vt:lpstr>
      <vt:lpstr>PowerPoint 演示文稿</vt:lpstr>
      <vt:lpstr>PowerPoint 演示文稿</vt:lpstr>
      <vt:lpstr>PowerPoint 演示文稿</vt:lpstr>
      <vt:lpstr>PowerPoint 演示文稿</vt:lpstr>
      <vt:lpstr>四类文法之间的关系</vt:lpstr>
      <vt:lpstr>课堂练习</vt:lpstr>
      <vt:lpstr>课堂练习</vt:lpstr>
      <vt:lpstr>课堂练习</vt:lpstr>
      <vt:lpstr>课堂练习</vt:lpstr>
      <vt:lpstr>第二次作业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lvsiyao</dc:creator>
  <cp:lastModifiedBy>寻月</cp:lastModifiedBy>
  <cp:revision>426</cp:revision>
  <cp:lastPrinted>2001-10-15T13:50:00Z</cp:lastPrinted>
  <dcterms:created xsi:type="dcterms:W3CDTF">2113-01-01T00:00:00Z</dcterms:created>
  <dcterms:modified xsi:type="dcterms:W3CDTF">2024-03-04T02:41:58Z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2052-12.1.0.16388</vt:lpwstr>
  </property>
  <property fmtid="{D5CDD505-2E9C-101B-9397-08002B2CF9AE}" pid="3" name="ICV">
    <vt:lpwstr>00BA9299A618425394BEE4080BF14563</vt:lpwstr>
  </property>
</Properties>
</file>