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6"/>
  </p:handoutMasterIdLst>
  <p:sldIdLst>
    <p:sldId id="387" r:id="rId3"/>
    <p:sldId id="388" r:id="rId5"/>
    <p:sldId id="429" r:id="rId6"/>
    <p:sldId id="322" r:id="rId7"/>
    <p:sldId id="323" r:id="rId8"/>
    <p:sldId id="324" r:id="rId9"/>
    <p:sldId id="362" r:id="rId10"/>
    <p:sldId id="427" r:id="rId11"/>
    <p:sldId id="325" r:id="rId12"/>
    <p:sldId id="329" r:id="rId13"/>
    <p:sldId id="359" r:id="rId14"/>
    <p:sldId id="327" r:id="rId15"/>
    <p:sldId id="328" r:id="rId16"/>
    <p:sldId id="360" r:id="rId17"/>
    <p:sldId id="332" r:id="rId18"/>
    <p:sldId id="363" r:id="rId19"/>
    <p:sldId id="331" r:id="rId20"/>
    <p:sldId id="333" r:id="rId21"/>
    <p:sldId id="334" r:id="rId22"/>
    <p:sldId id="374" r:id="rId23"/>
    <p:sldId id="392" r:id="rId24"/>
    <p:sldId id="335" r:id="rId25"/>
    <p:sldId id="376" r:id="rId26"/>
    <p:sldId id="377" r:id="rId27"/>
    <p:sldId id="372" r:id="rId28"/>
    <p:sldId id="339" r:id="rId29"/>
    <p:sldId id="364" r:id="rId30"/>
    <p:sldId id="375" r:id="rId31"/>
    <p:sldId id="340" r:id="rId32"/>
    <p:sldId id="365" r:id="rId33"/>
    <p:sldId id="366" r:id="rId34"/>
    <p:sldId id="378" r:id="rId35"/>
    <p:sldId id="341" r:id="rId36"/>
    <p:sldId id="367" r:id="rId37"/>
    <p:sldId id="368" r:id="rId38"/>
    <p:sldId id="369" r:id="rId39"/>
    <p:sldId id="370" r:id="rId40"/>
    <p:sldId id="371" r:id="rId41"/>
    <p:sldId id="391" r:id="rId42"/>
    <p:sldId id="379" r:id="rId43"/>
    <p:sldId id="394" r:id="rId44"/>
    <p:sldId id="373" r:id="rId45"/>
  </p:sldIdLst>
  <p:sldSz cx="9144000" cy="6858000" type="screen4x3"/>
  <p:notesSz cx="6797675" cy="9926320"/>
  <p:custDataLst>
    <p:tags r:id="rId50"/>
  </p:custDataLst>
  <p:defaultTextStyle>
    <a:defPPr>
      <a:defRPr lang="en-US"/>
    </a:defPPr>
    <a:lvl1pPr algn="l" rtl="0" eaLnBrk="0" fontAlgn="base" hangingPunct="0">
      <a:spcBef>
        <a:spcPct val="0"/>
      </a:spcBef>
      <a:spcAft>
        <a:spcPct val="0"/>
      </a:spcAft>
      <a:defRPr kumimoji="1" kern="1200">
        <a:solidFill>
          <a:srgbClr val="009999"/>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kern="1200">
        <a:solidFill>
          <a:srgbClr val="009999"/>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kern="1200">
        <a:solidFill>
          <a:srgbClr val="009999"/>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rgbClr val="009999"/>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rgbClr val="009999"/>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rgbClr val="009999"/>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40" userDrawn="1">
          <p15:clr>
            <a:srgbClr val="A4A3A4"/>
          </p15:clr>
        </p15:guide>
        <p15:guide id="2" pos="4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99"/>
    <a:srgbClr val="3366CC"/>
    <a:srgbClr val="FF3300"/>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howGuides="1">
      <p:cViewPr varScale="1">
        <p:scale>
          <a:sx n="95" d="100"/>
          <a:sy n="95" d="100"/>
        </p:scale>
        <p:origin x="675" y="33"/>
      </p:cViewPr>
      <p:guideLst>
        <p:guide orient="horz" pos="1440"/>
        <p:guide pos="4896"/>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32" y="660"/>
      </p:cViewPr>
      <p:guideLst>
        <p:guide orient="horz" pos="3126"/>
        <p:guide pos="215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18.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4" Type="http://schemas.openxmlformats.org/officeDocument/2006/relationships/slide" Target="slides/slide26.xml"/><Relationship Id="rId3" Type="http://schemas.openxmlformats.org/officeDocument/2006/relationships/slide" Target="slides/slide19.xml"/><Relationship Id="rId2" Type="http://schemas.openxmlformats.org/officeDocument/2006/relationships/slide" Target="slides/slide16.xml"/><Relationship Id="rId1"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algn="l">
              <a:spcBef>
                <a:spcPct val="0"/>
              </a:spcBef>
              <a:buClrTx/>
              <a:buSzTx/>
              <a:buFontTx/>
              <a:buNone/>
              <a:defRPr kumimoji="0" sz="1200">
                <a:solidFill>
                  <a:schemeClr val="tx1"/>
                </a:solidFill>
              </a:defRPr>
            </a:lvl1pPr>
          </a:lstStyle>
          <a:p>
            <a:pPr>
              <a:defRPr/>
            </a:pPr>
            <a:endParaRPr lang="zh-CN" altLang="en-US"/>
          </a:p>
        </p:txBody>
      </p:sp>
      <p:sp>
        <p:nvSpPr>
          <p:cNvPr id="17411" name="Rectangle 3"/>
          <p:cNvSpPr>
            <a:spLocks noGrp="1" noChangeArrowheads="1"/>
          </p:cNvSpPr>
          <p:nvPr>
            <p:ph type="dt" sz="quarter" idx="1"/>
          </p:nvPr>
        </p:nvSpPr>
        <p:spPr bwMode="auto">
          <a:xfrm>
            <a:off x="3851275" y="0"/>
            <a:ext cx="2946400" cy="496888"/>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0" sz="1200">
                <a:solidFill>
                  <a:schemeClr val="tx1"/>
                </a:solidFill>
              </a:defRPr>
            </a:lvl1pPr>
          </a:lstStyle>
          <a:p>
            <a:pPr>
              <a:defRPr/>
            </a:pPr>
            <a:endParaRPr lang="en-US" altLang="zh-CN"/>
          </a:p>
        </p:txBody>
      </p:sp>
      <p:sp>
        <p:nvSpPr>
          <p:cNvPr id="17412" name="Rectangle 4"/>
          <p:cNvSpPr>
            <a:spLocks noGrp="1" noChangeArrowheads="1"/>
          </p:cNvSpPr>
          <p:nvPr>
            <p:ph type="ftr" sz="quarter" idx="2"/>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ClrTx/>
              <a:buSzTx/>
              <a:buFontTx/>
              <a:buNone/>
              <a:defRPr kumimoji="0" sz="1200">
                <a:solidFill>
                  <a:schemeClr val="tx1"/>
                </a:solidFill>
              </a:defRPr>
            </a:lvl1pPr>
          </a:lstStyle>
          <a:p>
            <a:pPr>
              <a:defRPr/>
            </a:pPr>
            <a:endParaRPr lang="zh-CN" altLang="en-US"/>
          </a:p>
        </p:txBody>
      </p:sp>
      <p:sp>
        <p:nvSpPr>
          <p:cNvPr id="17413" name="Rectangle 5"/>
          <p:cNvSpPr>
            <a:spLocks noGrp="1" noChangeArrowheads="1"/>
          </p:cNvSpPr>
          <p:nvPr>
            <p:ph type="sldNum" sz="quarter" idx="3"/>
          </p:nvPr>
        </p:nvSpPr>
        <p:spPr bwMode="auto">
          <a:xfrm>
            <a:off x="3851275"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a:defRPr kumimoji="0" sz="1200" smtClean="0">
                <a:solidFill>
                  <a:schemeClr val="tx1"/>
                </a:solidFill>
              </a:defRPr>
            </a:lvl1pPr>
          </a:lstStyle>
          <a:p>
            <a:pPr>
              <a:defRPr/>
            </a:pPr>
            <a:fld id="{E8EF7ECB-E0CC-44C4-962A-3ED8238A7886}"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algn="l">
              <a:spcBef>
                <a:spcPct val="0"/>
              </a:spcBef>
              <a:buClrTx/>
              <a:buSzTx/>
              <a:buFontTx/>
              <a:buNone/>
              <a:defRPr kumimoji="0" sz="1200">
                <a:solidFill>
                  <a:schemeClr val="tx1"/>
                </a:solidFill>
              </a:defRPr>
            </a:lvl1pPr>
          </a:lstStyle>
          <a:p>
            <a:pPr>
              <a:defRPr/>
            </a:pPr>
            <a:endParaRPr lang="zh-CN" altLang="en-US"/>
          </a:p>
        </p:txBody>
      </p:sp>
      <p:sp>
        <p:nvSpPr>
          <p:cNvPr id="15363" name="Rectangle 3"/>
          <p:cNvSpPr>
            <a:spLocks noGrp="1" noChangeArrowheads="1"/>
          </p:cNvSpPr>
          <p:nvPr>
            <p:ph type="dt" idx="1"/>
          </p:nvPr>
        </p:nvSpPr>
        <p:spPr bwMode="auto">
          <a:xfrm>
            <a:off x="3851275" y="0"/>
            <a:ext cx="2946400" cy="496888"/>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kumimoji="0" sz="1200">
                <a:solidFill>
                  <a:schemeClr val="tx1"/>
                </a:solidFill>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06463" y="4714875"/>
            <a:ext cx="4984750" cy="4467225"/>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15366" name="Rectangle 6"/>
          <p:cNvSpPr>
            <a:spLocks noGrp="1" noChangeArrowheads="1"/>
          </p:cNvSpPr>
          <p:nvPr>
            <p:ph type="ftr" sz="quarter" idx="4"/>
          </p:nvPr>
        </p:nvSpPr>
        <p:spPr bwMode="auto">
          <a:xfrm>
            <a:off x="0" y="9429750"/>
            <a:ext cx="2946400" cy="496888"/>
          </a:xfrm>
          <a:prstGeom prst="rect">
            <a:avLst/>
          </a:prstGeom>
          <a:noFill/>
          <a:ln w="9525">
            <a:noFill/>
            <a:miter lim="800000"/>
          </a:ln>
          <a:effectLst/>
        </p:spPr>
        <p:txBody>
          <a:bodyPr vert="horz" wrap="square" lIns="91440" tIns="45720" rIns="91440" bIns="45720" numCol="1" anchor="b" anchorCtr="0" compatLnSpc="1"/>
          <a:lstStyle>
            <a:lvl1pPr algn="l">
              <a:spcBef>
                <a:spcPct val="0"/>
              </a:spcBef>
              <a:buClrTx/>
              <a:buSzTx/>
              <a:buFontTx/>
              <a:buNone/>
              <a:defRPr kumimoji="0" sz="1200">
                <a:solidFill>
                  <a:schemeClr val="tx1"/>
                </a:solidFill>
              </a:defRPr>
            </a:lvl1pPr>
          </a:lstStyle>
          <a:p>
            <a:pPr>
              <a:defRPr/>
            </a:pPr>
            <a:endParaRPr lang="en-US" altLang="zh-CN"/>
          </a:p>
        </p:txBody>
      </p:sp>
      <p:sp>
        <p:nvSpPr>
          <p:cNvPr id="15367" name="Rectangle 7"/>
          <p:cNvSpPr>
            <a:spLocks noGrp="1" noChangeArrowheads="1"/>
          </p:cNvSpPr>
          <p:nvPr>
            <p:ph type="sldNum" sz="quarter" idx="5"/>
          </p:nvPr>
        </p:nvSpPr>
        <p:spPr bwMode="auto">
          <a:xfrm>
            <a:off x="3851275" y="9429750"/>
            <a:ext cx="2946400" cy="496888"/>
          </a:xfrm>
          <a:prstGeom prst="rect">
            <a:avLst/>
          </a:prstGeom>
          <a:noFill/>
          <a:ln w="9525">
            <a:noFill/>
            <a:miter lim="800000"/>
          </a:ln>
          <a:effectLst/>
        </p:spPr>
        <p:txBody>
          <a:bodyPr vert="horz" wrap="square" lIns="91440" tIns="45720" rIns="91440" bIns="45720" numCol="1" anchor="b" anchorCtr="0" compatLnSpc="1"/>
          <a:lstStyle>
            <a:lvl1pPr algn="r">
              <a:defRPr kumimoji="0" sz="1200" smtClean="0">
                <a:solidFill>
                  <a:schemeClr val="tx1"/>
                </a:solidFill>
              </a:defRPr>
            </a:lvl1pPr>
          </a:lstStyle>
          <a:p>
            <a:pPr>
              <a:defRPr/>
            </a:pPr>
            <a:fld id="{A4F50EB8-8721-4A42-9330-E3DC38BE99F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3CEF859C-E09D-4A7C-AD11-B5505948257C}" type="slidenum">
              <a:rPr kumimoji="0" lang="zh-CN" altLang="en-US">
                <a:solidFill>
                  <a:schemeClr val="tx1"/>
                </a:solidFill>
              </a:rPr>
            </a:fld>
            <a:endParaRPr kumimoji="0" lang="en-US" altLang="zh-CN">
              <a:solidFill>
                <a:schemeClr val="tx1"/>
              </a:solidFill>
            </a:endParaRPr>
          </a:p>
        </p:txBody>
      </p:sp>
      <p:sp>
        <p:nvSpPr>
          <p:cNvPr id="5123" name="Rectangle 2"/>
          <p:cNvSpPr>
            <a:spLocks noGrp="1" noRot="1" noChangeAspect="1" noChangeArrowheads="1" noTextEdit="1"/>
          </p:cNvSpPr>
          <p:nvPr>
            <p:ph type="sldImg"/>
          </p:nvPr>
        </p:nvSpPr>
        <p:spPr>
          <a:xfrm>
            <a:off x="917575" y="744538"/>
            <a:ext cx="4962525" cy="3722687"/>
          </a:xfrm>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2D7B9CD3-FC8C-4B3D-929F-A98DF1E69910}" type="slidenum">
              <a:rPr kumimoji="0" lang="zh-CN" altLang="en-US">
                <a:solidFill>
                  <a:schemeClr val="tx1"/>
                </a:solidFill>
              </a:rPr>
            </a:fld>
            <a:endParaRPr kumimoji="0" lang="en-US" altLang="zh-CN">
              <a:solidFill>
                <a:schemeClr val="tx1"/>
              </a:solidFill>
            </a:endParaRPr>
          </a:p>
        </p:txBody>
      </p:sp>
      <p:sp>
        <p:nvSpPr>
          <p:cNvPr id="19459" name="Rectangle 2"/>
          <p:cNvSpPr>
            <a:spLocks noGrp="1" noRot="1" noChangeAspect="1" noChangeArrowheads="1" noTextEdit="1"/>
          </p:cNvSpPr>
          <p:nvPr>
            <p:ph type="sldImg"/>
          </p:nvPr>
        </p:nvSpPr>
        <p:spPr>
          <a:xfrm>
            <a:off x="917575" y="744538"/>
            <a:ext cx="4962525" cy="3722687"/>
          </a:xfrm>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C26D35F9-A6CE-44B2-96D3-7110799777DC}" type="slidenum">
              <a:rPr kumimoji="0" lang="zh-CN" altLang="en-US">
                <a:solidFill>
                  <a:schemeClr val="tx1"/>
                </a:solidFill>
              </a:rPr>
            </a:fld>
            <a:endParaRPr kumimoji="0" lang="en-US" altLang="zh-CN">
              <a:solidFill>
                <a:schemeClr val="tx1"/>
              </a:solidFill>
            </a:endParaRPr>
          </a:p>
        </p:txBody>
      </p:sp>
      <p:sp>
        <p:nvSpPr>
          <p:cNvPr id="21507" name="Rectangle 2"/>
          <p:cNvSpPr>
            <a:spLocks noGrp="1" noRot="1" noChangeAspect="1" noChangeArrowheads="1" noTextEdit="1"/>
          </p:cNvSpPr>
          <p:nvPr>
            <p:ph type="sldImg"/>
          </p:nvPr>
        </p:nvSpPr>
        <p:spPr>
          <a:xfrm>
            <a:off x="917575" y="744538"/>
            <a:ext cx="4962525" cy="3722687"/>
          </a:xfrm>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038FB2BC-B6CD-4CF4-B137-ED78BC11ACDF}" type="slidenum">
              <a:rPr kumimoji="0" lang="zh-CN" altLang="en-US">
                <a:solidFill>
                  <a:schemeClr val="tx1"/>
                </a:solidFill>
              </a:rPr>
            </a:fld>
            <a:endParaRPr kumimoji="0" lang="en-US" altLang="zh-CN">
              <a:solidFill>
                <a:schemeClr val="tx1"/>
              </a:solidFill>
            </a:endParaRPr>
          </a:p>
        </p:txBody>
      </p:sp>
      <p:sp>
        <p:nvSpPr>
          <p:cNvPr id="23555" name="Rectangle 2"/>
          <p:cNvSpPr>
            <a:spLocks noGrp="1" noRot="1" noChangeAspect="1" noChangeArrowheads="1" noTextEdit="1"/>
          </p:cNvSpPr>
          <p:nvPr>
            <p:ph type="sldImg"/>
          </p:nvPr>
        </p:nvSpPr>
        <p:spPr>
          <a:xfrm>
            <a:off x="917575" y="744538"/>
            <a:ext cx="4962525" cy="3722687"/>
          </a:xfrm>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917575" y="744538"/>
            <a:ext cx="4962525" cy="3722687"/>
          </a:xfrm>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chemeClr val="hlink"/>
                </a:solidFill>
                <a:latin typeface="Arial" panose="020B0604020202020204" pitchFamily="34" charset="0"/>
              </a:rPr>
              <a:t>*</a:t>
            </a:r>
            <a:r>
              <a:rPr lang="en-US" altLang="zh-CN">
                <a:solidFill>
                  <a:schemeClr val="tx2"/>
                </a:solidFill>
                <a:latin typeface="Arial" panose="020B0604020202020204" pitchFamily="34" charset="0"/>
              </a:rPr>
              <a:t>3 </a:t>
            </a:r>
            <a:r>
              <a:rPr lang="zh-CN" altLang="en-US">
                <a:solidFill>
                  <a:schemeClr val="tx2"/>
                </a:solidFill>
                <a:latin typeface="Arial" panose="020B0604020202020204" pitchFamily="34" charset="0"/>
              </a:rPr>
              <a:t>是选做题。</a:t>
            </a:r>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982196C-4288-43F2-A02E-DDFB05D37EE0}" type="slidenum">
              <a:rPr kumimoji="0" lang="zh-CN" altLang="en-US">
                <a:solidFill>
                  <a:schemeClr val="tx1"/>
                </a:solidFill>
              </a:rPr>
            </a:fld>
            <a:endParaRPr kumimoji="0" lang="en-US" altLang="zh-CN">
              <a:solidFill>
                <a:schemeClr val="tx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917575" y="744538"/>
            <a:ext cx="4962525" cy="3722687"/>
          </a:xfrm>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chemeClr val="hlink"/>
                </a:solidFill>
                <a:latin typeface="Arial" panose="020B0604020202020204" pitchFamily="34" charset="0"/>
              </a:rPr>
              <a:t>*</a:t>
            </a:r>
            <a:r>
              <a:rPr lang="en-US" altLang="zh-CN">
                <a:solidFill>
                  <a:schemeClr val="tx2"/>
                </a:solidFill>
                <a:latin typeface="Arial" panose="020B0604020202020204" pitchFamily="34" charset="0"/>
              </a:rPr>
              <a:t>3 </a:t>
            </a:r>
            <a:r>
              <a:rPr lang="zh-CN" altLang="en-US">
                <a:solidFill>
                  <a:schemeClr val="tx2"/>
                </a:solidFill>
                <a:latin typeface="Arial" panose="020B0604020202020204" pitchFamily="34" charset="0"/>
              </a:rPr>
              <a:t>是选做题。</a:t>
            </a:r>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982196C-4288-43F2-A02E-DDFB05D37EE0}" type="slidenum">
              <a:rPr kumimoji="0" lang="zh-CN" altLang="en-US">
                <a:solidFill>
                  <a:schemeClr val="tx1"/>
                </a:solidFill>
              </a:rPr>
            </a:fld>
            <a:endParaRPr kumimoji="0" lang="en-US" altLang="zh-CN">
              <a:solidFill>
                <a:schemeClr val="tx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917575" y="744538"/>
            <a:ext cx="4962525" cy="3722687"/>
          </a:xfrm>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solidFill>
                  <a:schemeClr val="hlink"/>
                </a:solidFill>
                <a:latin typeface="Arial" panose="020B0604020202020204" pitchFamily="34" charset="0"/>
              </a:rPr>
              <a:t>*</a:t>
            </a:r>
            <a:r>
              <a:rPr lang="en-US" altLang="zh-CN">
                <a:solidFill>
                  <a:schemeClr val="tx2"/>
                </a:solidFill>
                <a:latin typeface="Arial" panose="020B0604020202020204" pitchFamily="34" charset="0"/>
              </a:rPr>
              <a:t>3 </a:t>
            </a:r>
            <a:r>
              <a:rPr lang="zh-CN" altLang="en-US">
                <a:solidFill>
                  <a:schemeClr val="tx2"/>
                </a:solidFill>
                <a:latin typeface="Arial" panose="020B0604020202020204" pitchFamily="34" charset="0"/>
              </a:rPr>
              <a:t>是选做题。</a:t>
            </a:r>
            <a:endParaRPr lang="zh-CN" altLang="en-US">
              <a:latin typeface="Arial" panose="020B0604020202020204" pitchFamily="34" charset="0"/>
            </a:endParaRPr>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982196C-4288-43F2-A02E-DDFB05D37EE0}" type="slidenum">
              <a:rPr kumimoji="0" lang="zh-CN" altLang="en-US">
                <a:solidFill>
                  <a:schemeClr val="tx1"/>
                </a:solidFill>
              </a:rPr>
            </a:fld>
            <a:endParaRPr kumimoji="0" lang="en-US" altLang="zh-CN">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3CEF859C-E09D-4A7C-AD11-B5505948257C}" type="slidenum">
              <a:rPr kumimoji="0" lang="zh-CN" altLang="en-US">
                <a:solidFill>
                  <a:schemeClr val="tx1"/>
                </a:solidFill>
              </a:rPr>
            </a:fld>
            <a:endParaRPr kumimoji="0" lang="en-US" altLang="zh-CN">
              <a:solidFill>
                <a:schemeClr val="tx1"/>
              </a:solidFill>
            </a:endParaRPr>
          </a:p>
        </p:txBody>
      </p:sp>
      <p:sp>
        <p:nvSpPr>
          <p:cNvPr id="5123" name="Rectangle 2"/>
          <p:cNvSpPr>
            <a:spLocks noGrp="1" noRot="1" noChangeAspect="1" noChangeArrowheads="1" noTextEdit="1"/>
          </p:cNvSpPr>
          <p:nvPr>
            <p:ph type="sldImg"/>
          </p:nvPr>
        </p:nvSpPr>
        <p:spPr>
          <a:xfrm>
            <a:off x="917575" y="744538"/>
            <a:ext cx="4962525" cy="3722687"/>
          </a:xfrm>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3E597109-A916-4B2B-9979-A6DDF4847873}" type="slidenum">
              <a:rPr kumimoji="0" lang="zh-CN" altLang="en-US">
                <a:solidFill>
                  <a:schemeClr val="tx1"/>
                </a:solidFill>
              </a:rPr>
            </a:fld>
            <a:endParaRPr kumimoji="0" lang="en-US" altLang="zh-CN">
              <a:solidFill>
                <a:schemeClr val="tx1"/>
              </a:solidFill>
            </a:endParaRPr>
          </a:p>
        </p:txBody>
      </p:sp>
      <p:sp>
        <p:nvSpPr>
          <p:cNvPr id="7171" name="Rectangle 2"/>
          <p:cNvSpPr>
            <a:spLocks noGrp="1" noRot="1" noChangeAspect="1" noChangeArrowheads="1" noTextEdit="1"/>
          </p:cNvSpPr>
          <p:nvPr>
            <p:ph type="sldImg"/>
          </p:nvPr>
        </p:nvSpPr>
        <p:spPr>
          <a:xfrm>
            <a:off x="917575" y="744538"/>
            <a:ext cx="4962525" cy="3722687"/>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A7340B94-79EC-4336-8089-7B517B2DB79C}" type="slidenum">
              <a:rPr kumimoji="0" lang="zh-CN" altLang="en-US">
                <a:solidFill>
                  <a:schemeClr val="tx1"/>
                </a:solidFill>
              </a:rPr>
            </a:fld>
            <a:endParaRPr kumimoji="0" lang="en-US" altLang="zh-CN">
              <a:solidFill>
                <a:schemeClr val="tx1"/>
              </a:solidFill>
            </a:endParaRPr>
          </a:p>
        </p:txBody>
      </p:sp>
      <p:sp>
        <p:nvSpPr>
          <p:cNvPr id="9219" name="Rectangle 2"/>
          <p:cNvSpPr>
            <a:spLocks noGrp="1" noRot="1" noChangeAspect="1" noChangeArrowheads="1" noTextEdit="1"/>
          </p:cNvSpPr>
          <p:nvPr>
            <p:ph type="sldImg"/>
          </p:nvPr>
        </p:nvSpPr>
        <p:spPr>
          <a:xfrm>
            <a:off x="917575" y="744538"/>
            <a:ext cx="4962525" cy="3722687"/>
          </a:xfrm>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D64A9428-9751-4BAE-85AE-5AF64044BCDE}" type="slidenum">
              <a:rPr kumimoji="0" lang="zh-CN" altLang="en-US">
                <a:solidFill>
                  <a:schemeClr val="tx1"/>
                </a:solidFill>
              </a:rPr>
            </a:fld>
            <a:endParaRPr kumimoji="0" lang="en-US" altLang="zh-CN">
              <a:solidFill>
                <a:schemeClr val="tx1"/>
              </a:solidFill>
            </a:endParaRPr>
          </a:p>
        </p:txBody>
      </p:sp>
      <p:sp>
        <p:nvSpPr>
          <p:cNvPr id="11267" name="Rectangle 2"/>
          <p:cNvSpPr>
            <a:spLocks noGrp="1" noRot="1" noChangeAspect="1" noChangeArrowheads="1" noTextEdit="1"/>
          </p:cNvSpPr>
          <p:nvPr>
            <p:ph type="sldImg"/>
          </p:nvPr>
        </p:nvSpPr>
        <p:spPr>
          <a:xfrm>
            <a:off x="917575" y="744538"/>
            <a:ext cx="4962525" cy="3722687"/>
          </a:xfrm>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宋体" panose="02010600030101010101" pitchFamily="2" charset="-122"/>
              </a:rPr>
              <a:t>从图中可以看到两个最短解是：从初始状态到终止状态的最短路径。实际上，问题存在无穷多个不同的解。因此可以认为有限状态系统定义了一个无穷的语言，这个语言是由那些能使状态从初始状态经过任意可能的路径到达终止状态的字符串组成。</a:t>
            </a:r>
            <a:endParaRPr lang="zh-CN" altLang="en-US" sz="1400">
              <a:latin typeface="Times New Roman" panose="02020603050405020304" pitchFamily="18" charset="0"/>
              <a:cs typeface="Times New Roman" panose="02020603050405020304" pitchFamily="18" charset="0"/>
            </a:endParaRPr>
          </a:p>
          <a:p>
            <a:r>
              <a:rPr lang="zh-CN" altLang="en-US" sz="1400">
                <a:latin typeface="宋体" panose="02010600030101010101" pitchFamily="2" charset="-122"/>
              </a:rPr>
              <a:t>    在上面的例子中，至少有两点不应作为有限状态系统的一般形式。首先，例中仅有一个终止状态，而一般可以不止一个；其次，例中每个状态的转移，在同一输入符号作用下，都存在反向的，这在一般情况下是不需要的。此外，注意</a:t>
            </a:r>
            <a:r>
              <a:rPr lang="zh-CN" altLang="en-US" sz="1400">
                <a:latin typeface="Times New Roman" panose="02020603050405020304" pitchFamily="18" charset="0"/>
              </a:rPr>
              <a:t>“</a:t>
            </a:r>
            <a:r>
              <a:rPr lang="zh-CN" altLang="en-US" sz="1400">
                <a:latin typeface="宋体" panose="02010600030101010101" pitchFamily="2" charset="-122"/>
              </a:rPr>
              <a:t>终止状态</a:t>
            </a:r>
            <a:r>
              <a:rPr lang="zh-CN" altLang="en-US" sz="1400">
                <a:latin typeface="Times New Roman" panose="02020603050405020304" pitchFamily="18" charset="0"/>
              </a:rPr>
              <a:t>”</a:t>
            </a:r>
            <a:r>
              <a:rPr lang="zh-CN" altLang="en-US" sz="1400">
                <a:latin typeface="宋体" panose="02010600030101010101" pitchFamily="2" charset="-122"/>
              </a:rPr>
              <a:t>这一术语并不意味着一旦抵达这个状态演算就必须停止。如上例中的终止状态</a:t>
            </a:r>
            <a:r>
              <a:rPr lang="zh-CN" altLang="en-US" sz="1400">
                <a:latin typeface="Times New Roman" panose="02020603050405020304" pitchFamily="18" charset="0"/>
                <a:cs typeface="Times New Roman" panose="02020603050405020304" pitchFamily="18" charset="0"/>
              </a:rPr>
              <a:t> </a:t>
            </a:r>
            <a:r>
              <a:rPr lang="en-US" altLang="zh-CN" sz="1400">
                <a:latin typeface="宋体" panose="02010600030101010101" pitchFamily="2" charset="-122"/>
              </a:rPr>
              <a:t>Φ</a:t>
            </a:r>
            <a:r>
              <a:rPr lang="zh-CN" altLang="en-US" sz="1400">
                <a:latin typeface="宋体" panose="02010600030101010101" pitchFamily="2" charset="-122"/>
              </a:rPr>
              <a:t>一</a:t>
            </a:r>
            <a:r>
              <a:rPr lang="en-US" altLang="zh-CN" sz="1400">
                <a:latin typeface="Times New Roman" panose="02020603050405020304" pitchFamily="18" charset="0"/>
                <a:cs typeface="Times New Roman" panose="02020603050405020304" pitchFamily="18" charset="0"/>
              </a:rPr>
              <a:t>MWGC</a:t>
            </a:r>
            <a:r>
              <a:rPr lang="en-US" altLang="zh-CN" sz="1400">
                <a:latin typeface="宋体" panose="02010600030101010101" pitchFamily="2" charset="-122"/>
              </a:rPr>
              <a:t>，</a:t>
            </a:r>
            <a:r>
              <a:rPr lang="zh-CN" altLang="en-US" sz="1400">
                <a:latin typeface="宋体" panose="02010600030101010101" pitchFamily="2" charset="-122"/>
              </a:rPr>
              <a:t>在</a:t>
            </a:r>
            <a:r>
              <a:rPr lang="en-US" altLang="zh-CN" sz="1400">
                <a:latin typeface="Times New Roman" panose="02020603050405020304" pitchFamily="18" charset="0"/>
                <a:cs typeface="Times New Roman" panose="02020603050405020304" pitchFamily="18" charset="0"/>
              </a:rPr>
              <a:t>g</a:t>
            </a:r>
            <a:r>
              <a:rPr lang="zh-CN" altLang="en-US" sz="1400">
                <a:latin typeface="宋体" panose="02010600030101010101" pitchFamily="2" charset="-122"/>
              </a:rPr>
              <a:t>的作用下可以继续转移到状态</a:t>
            </a:r>
            <a:r>
              <a:rPr lang="en-US" altLang="zh-CN" sz="1400">
                <a:latin typeface="宋体" panose="02010600030101010101" pitchFamily="2" charset="-122"/>
              </a:rPr>
              <a:t>MG</a:t>
            </a:r>
            <a:r>
              <a:rPr lang="en-US" altLang="zh-CN" sz="1400">
                <a:latin typeface="Times New Roman" panose="02020603050405020304" pitchFamily="18" charset="0"/>
              </a:rPr>
              <a:t>—</a:t>
            </a:r>
            <a:r>
              <a:rPr lang="en-US" altLang="zh-CN" sz="1400">
                <a:latin typeface="宋体" panose="02010600030101010101" pitchFamily="2" charset="-122"/>
              </a:rPr>
              <a:t>WC。 </a:t>
            </a:r>
            <a:r>
              <a:rPr lang="zh-CN" altLang="en-US" sz="1400">
                <a:latin typeface="Arial" panose="020B0604020202020204" pitchFamily="34" charset="0"/>
              </a:rPr>
              <a:t> </a:t>
            </a:r>
            <a:endParaRPr lang="zh-CN" altLang="en-US" sz="14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xfrm>
            <a:off x="917575" y="744538"/>
            <a:ext cx="4962525" cy="3722687"/>
          </a:xfrm>
        </p:spPr>
      </p:sp>
      <p:sp>
        <p:nvSpPr>
          <p:cNvPr id="17411" name="备注占位符 2"/>
          <p:cNvSpPr>
            <a:spLocks noGrp="1"/>
          </p:cNvSpPr>
          <p:nvPr>
            <p:ph type="body" idx="1"/>
          </p:nvPr>
        </p:nvSpPr>
        <p:spPr>
          <a:noFill/>
        </p:spPr>
        <p:txBody>
          <a:bodyPr/>
          <a:lstStyle/>
          <a:p>
            <a:pPr eaLnBrk="1" hangingPunct="1">
              <a:spcBef>
                <a:spcPct val="50000"/>
              </a:spcBef>
            </a:pPr>
            <a:r>
              <a:rPr kumimoji="0" lang="zh-CN" altLang="en-US">
                <a:solidFill>
                  <a:srgbClr val="0033CC"/>
                </a:solidFill>
                <a:latin typeface="Arial" panose="020B0604020202020204" pitchFamily="34" charset="0"/>
              </a:rPr>
              <a:t>电子手表 上</a:t>
            </a:r>
            <a:r>
              <a:rPr kumimoji="0" lang="en-US" altLang="zh-CN">
                <a:solidFill>
                  <a:srgbClr val="0033CC"/>
                </a:solidFill>
                <a:latin typeface="Arial" panose="020B0604020202020204" pitchFamily="34" charset="0"/>
              </a:rPr>
              <a:t>4</a:t>
            </a:r>
            <a:r>
              <a:rPr kumimoji="0" lang="zh-CN" altLang="en-US">
                <a:solidFill>
                  <a:srgbClr val="0033CC"/>
                </a:solidFill>
                <a:latin typeface="Arial" panose="020B0604020202020204" pitchFamily="34" charset="0"/>
              </a:rPr>
              <a:t>个键  </a:t>
            </a:r>
            <a:r>
              <a:rPr kumimoji="0" lang="en-US" altLang="zh-CN">
                <a:solidFill>
                  <a:srgbClr val="0033CC"/>
                </a:solidFill>
                <a:latin typeface="Arial" panose="020B0604020202020204" pitchFamily="34" charset="0"/>
              </a:rPr>
              <a:t>{a,b,c,d}</a:t>
            </a:r>
            <a:r>
              <a:rPr kumimoji="0" lang="zh-CN" altLang="en-US">
                <a:solidFill>
                  <a:srgbClr val="0033CC"/>
                </a:solidFill>
                <a:latin typeface="Arial" panose="020B0604020202020204" pitchFamily="34" charset="0"/>
              </a:rPr>
              <a:t>有若干个状态，用自动机表示操作过程，比较简单，比现行说明书好用。</a:t>
            </a:r>
            <a:endParaRPr kumimoji="0" lang="zh-CN" altLang="en-US">
              <a:solidFill>
                <a:srgbClr val="0033CC"/>
              </a:solidFill>
              <a:latin typeface="Arial" panose="020B0604020202020204" pitchFamily="34" charset="0"/>
            </a:endParaRPr>
          </a:p>
          <a:p>
            <a:pPr eaLnBrk="1" hangingPunct="1">
              <a:spcBef>
                <a:spcPct val="50000"/>
              </a:spcBef>
            </a:pPr>
            <a:endParaRPr kumimoji="0" lang="en-US" altLang="zh-CN">
              <a:solidFill>
                <a:srgbClr val="FF0000"/>
              </a:solidFill>
              <a:latin typeface="Arial" panose="020B0604020202020204" pitchFamily="34" charset="0"/>
            </a:endParaRPr>
          </a:p>
          <a:p>
            <a:pPr eaLnBrk="1" hangingPunct="1">
              <a:spcBef>
                <a:spcPct val="50000"/>
              </a:spcBef>
            </a:pPr>
            <a:r>
              <a:rPr kumimoji="0" lang="zh-CN" altLang="en-US">
                <a:solidFill>
                  <a:srgbClr val="FF0000"/>
                </a:solidFill>
                <a:latin typeface="Arial" panose="020B0604020202020204" pitchFamily="34" charset="0"/>
              </a:rPr>
              <a:t>可用自动机表达的日常设备：（可作为练习）</a:t>
            </a:r>
            <a:endParaRPr kumimoji="0" lang="zh-CN" altLang="en-US">
              <a:solidFill>
                <a:srgbClr val="FF0000"/>
              </a:solidFill>
              <a:latin typeface="Arial" panose="020B0604020202020204" pitchFamily="34" charset="0"/>
            </a:endParaRPr>
          </a:p>
          <a:p>
            <a:pPr eaLnBrk="1" hangingPunct="1">
              <a:spcBef>
                <a:spcPct val="50000"/>
              </a:spcBef>
            </a:pPr>
            <a:r>
              <a:rPr kumimoji="0" lang="zh-CN" altLang="en-US">
                <a:solidFill>
                  <a:srgbClr val="0033CC"/>
                </a:solidFill>
                <a:latin typeface="Arial" panose="020B0604020202020204" pitchFamily="34" charset="0"/>
              </a:rPr>
              <a:t>    录音机上的键和状态转换 </a:t>
            </a:r>
            <a:r>
              <a:rPr kumimoji="0" lang="en-US" altLang="zh-CN">
                <a:solidFill>
                  <a:srgbClr val="0033CC"/>
                </a:solidFill>
                <a:latin typeface="Arial" panose="020B0604020202020204" pitchFamily="34" charset="0"/>
                <a:sym typeface="Wingdings" panose="05000000000000000000" pitchFamily="2" charset="2"/>
              </a:rPr>
              <a:t>,     , .  </a:t>
            </a:r>
            <a:endParaRPr kumimoji="0" lang="en-US" altLang="zh-CN">
              <a:solidFill>
                <a:srgbClr val="0033CC"/>
              </a:solidFill>
              <a:latin typeface="Arial" panose="020B0604020202020204" pitchFamily="34" charset="0"/>
            </a:endParaRPr>
          </a:p>
          <a:p>
            <a:pPr eaLnBrk="1" hangingPunct="1">
              <a:spcBef>
                <a:spcPct val="50000"/>
              </a:spcBef>
            </a:pPr>
            <a:r>
              <a:rPr kumimoji="0" lang="zh-CN" altLang="en-US">
                <a:solidFill>
                  <a:srgbClr val="0033CC"/>
                </a:solidFill>
                <a:latin typeface="Arial" panose="020B0604020202020204" pitchFamily="34" charset="0"/>
              </a:rPr>
              <a:t>    菜单驱动的多层菜单</a:t>
            </a:r>
            <a:endParaRPr kumimoji="0" lang="zh-CN" altLang="en-US">
              <a:solidFill>
                <a:srgbClr val="0033CC"/>
              </a:solidFill>
              <a:latin typeface="Arial" panose="020B0604020202020204" pitchFamily="34" charset="0"/>
            </a:endParaRPr>
          </a:p>
          <a:p>
            <a:pPr eaLnBrk="1" hangingPunct="1">
              <a:spcBef>
                <a:spcPct val="50000"/>
              </a:spcBef>
            </a:pPr>
            <a:r>
              <a:rPr kumimoji="0" lang="zh-CN" altLang="en-US">
                <a:solidFill>
                  <a:srgbClr val="0033CC"/>
                </a:solidFill>
                <a:latin typeface="Arial" panose="020B0604020202020204" pitchFamily="34" charset="0"/>
              </a:rPr>
              <a:t>    电视机遥控 </a:t>
            </a:r>
            <a:endParaRPr lang="zh-CN" altLang="en-US">
              <a:latin typeface="Arial" panose="020B0604020202020204" pitchFamily="34" charset="0"/>
            </a:endParaRPr>
          </a:p>
          <a:p>
            <a:endParaRPr lang="en-US" altLang="en-US">
              <a:latin typeface="Arial" panose="020B0604020202020204" pitchFamily="34" charset="0"/>
            </a:endParaRPr>
          </a:p>
        </p:txBody>
      </p:sp>
      <p:sp>
        <p:nvSpPr>
          <p:cNvPr id="17412" name="灯片编号占位符 3"/>
          <p:cNvSpPr>
            <a:spLocks noGrp="1"/>
          </p:cNvSpPr>
          <p:nvPr>
            <p:ph type="sldNum" sz="quarter" idx="5"/>
          </p:nvPr>
        </p:nvSpPr>
        <p:spPr>
          <a:noFill/>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87122D5F-29F6-4705-9AD0-E92B8BB07125}" type="slidenum">
              <a:rPr kumimoji="0" lang="zh-CN" altLang="en-US" smtClean="0">
                <a:solidFill>
                  <a:schemeClr val="tx1"/>
                </a:solidFill>
              </a:rPr>
            </a:fld>
            <a:endParaRPr kumimoji="0" lang="en-US" altLang="zh-CN">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01A3116B-D4C7-47D3-A0E3-B60585FF623E}" type="slidenum">
              <a:rPr kumimoji="0" lang="zh-CN" altLang="en-US">
                <a:solidFill>
                  <a:schemeClr val="tx1"/>
                </a:solidFill>
              </a:rPr>
            </a:fld>
            <a:endParaRPr kumimoji="0" lang="en-US" altLang="zh-CN">
              <a:solidFill>
                <a:schemeClr val="tx1"/>
              </a:solidFill>
            </a:endParaRPr>
          </a:p>
        </p:txBody>
      </p:sp>
      <p:sp>
        <p:nvSpPr>
          <p:cNvPr id="13315" name="Rectangle 2"/>
          <p:cNvSpPr>
            <a:spLocks noGrp="1" noRot="1" noChangeAspect="1" noChangeArrowheads="1" noTextEdit="1"/>
          </p:cNvSpPr>
          <p:nvPr>
            <p:ph type="sldImg"/>
          </p:nvPr>
        </p:nvSpPr>
        <p:spPr>
          <a:xfrm>
            <a:off x="917575" y="744538"/>
            <a:ext cx="4962525" cy="3722687"/>
          </a:xfrm>
        </p:spPr>
      </p:sp>
      <p:sp>
        <p:nvSpPr>
          <p:cNvPr id="13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65B52C5D-BFC6-41DF-8FAD-483B23E9DE85}" type="slidenum">
              <a:rPr kumimoji="0" lang="zh-CN" altLang="en-US">
                <a:solidFill>
                  <a:schemeClr val="tx1"/>
                </a:solidFill>
              </a:rPr>
            </a:fld>
            <a:endParaRPr kumimoji="0" lang="en-US" altLang="zh-CN">
              <a:solidFill>
                <a:schemeClr val="tx1"/>
              </a:solidFill>
            </a:endParaRPr>
          </a:p>
        </p:txBody>
      </p:sp>
      <p:sp>
        <p:nvSpPr>
          <p:cNvPr id="15363" name="Rectangle 2"/>
          <p:cNvSpPr>
            <a:spLocks noGrp="1" noRot="1" noChangeAspect="1" noChangeArrowheads="1" noTextEdit="1"/>
          </p:cNvSpPr>
          <p:nvPr>
            <p:ph type="sldImg"/>
          </p:nvPr>
        </p:nvSpPr>
        <p:spPr>
          <a:xfrm>
            <a:off x="917575" y="744538"/>
            <a:ext cx="4962525" cy="3722687"/>
          </a:xfrm>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20C7785B-E2A3-4B4D-AF87-2B065F737F94}" type="slidenum">
              <a:rPr kumimoji="0" lang="zh-CN" altLang="en-US">
                <a:solidFill>
                  <a:schemeClr val="tx1"/>
                </a:solidFill>
              </a:rPr>
            </a:fld>
            <a:endParaRPr kumimoji="0" lang="en-US" altLang="zh-CN">
              <a:solidFill>
                <a:schemeClr val="tx1"/>
              </a:solidFill>
            </a:endParaRPr>
          </a:p>
        </p:txBody>
      </p:sp>
      <p:sp>
        <p:nvSpPr>
          <p:cNvPr id="17411" name="Rectangle 2"/>
          <p:cNvSpPr>
            <a:spLocks noGrp="1" noRot="1" noChangeAspect="1" noChangeArrowheads="1" noTextEdit="1"/>
          </p:cNvSpPr>
          <p:nvPr>
            <p:ph type="sldImg"/>
          </p:nvPr>
        </p:nvSpPr>
        <p:spPr>
          <a:xfrm>
            <a:off x="917575" y="744538"/>
            <a:ext cx="4962525" cy="3722687"/>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16"/>
          <p:cNvSpPr>
            <a:spLocks noGrp="1" noChangeArrowheads="1"/>
          </p:cNvSpPr>
          <p:nvPr>
            <p:ph type="sldNum" sz="quarter" idx="10"/>
          </p:nvPr>
        </p:nvSpPr>
        <p:spPr/>
        <p:txBody>
          <a:bodyPr/>
          <a:lstStyle>
            <a:lvl1pPr>
              <a:defRPr/>
            </a:lvl1pPr>
          </a:lstStyle>
          <a:p>
            <a:pPr>
              <a:defRPr/>
            </a:pPr>
            <a:fld id="{C7F6D6B9-1E20-4524-8AEE-60E06018F4FD}" type="slidenum">
              <a:rPr lang="zh-CN" altLang="en-US"/>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CEAE8C69-40C5-40A1-BDF0-BFB9D5E02269}" type="datetime1">
              <a:rPr lang="zh-CN" altLang="en-US"/>
            </a:fld>
            <a:endParaRPr lang="zh-CN"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sldNum" sz="quarter" idx="10"/>
          </p:nvPr>
        </p:nvSpPr>
        <p:spPr/>
        <p:txBody>
          <a:bodyPr/>
          <a:lstStyle>
            <a:lvl1pPr>
              <a:defRPr/>
            </a:lvl1pPr>
          </a:lstStyle>
          <a:p>
            <a:pPr>
              <a:defRPr/>
            </a:pPr>
            <a:fld id="{A54AB6B3-D0B8-4B87-BE01-4579BAB8FFC0}" type="slidenum">
              <a:rPr lang="zh-CN" altLang="en-US"/>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4D81DA01-E150-4A29-A8D1-30E234649C2A}" type="datetime1">
              <a:rPr lang="zh-CN" altLang="en-US"/>
            </a:fld>
            <a:endParaRPr lang="zh-CN"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304800"/>
            <a:ext cx="2138363" cy="6019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81000" y="304800"/>
            <a:ext cx="6264275" cy="6019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sldNum" sz="quarter" idx="10"/>
          </p:nvPr>
        </p:nvSpPr>
        <p:spPr/>
        <p:txBody>
          <a:bodyPr/>
          <a:lstStyle>
            <a:lvl1pPr>
              <a:defRPr/>
            </a:lvl1pPr>
          </a:lstStyle>
          <a:p>
            <a:pPr>
              <a:defRPr/>
            </a:pPr>
            <a:fld id="{7B64382A-815F-4398-935F-63653B50199E}" type="slidenum">
              <a:rPr lang="zh-CN" altLang="en-US"/>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7704D56F-7AC5-443D-BA2C-8D9E88A267AB}" type="datetime1">
              <a:rPr lang="zh-CN" altLang="en-US"/>
            </a:fld>
            <a:endParaRPr lang="zh-CN"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04800"/>
            <a:ext cx="7793038"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295400"/>
            <a:ext cx="4191000" cy="5029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1295400"/>
            <a:ext cx="4191000" cy="5029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6"/>
          <p:cNvSpPr>
            <a:spLocks noGrp="1" noChangeArrowheads="1"/>
          </p:cNvSpPr>
          <p:nvPr>
            <p:ph type="sldNum" sz="quarter" idx="10"/>
          </p:nvPr>
        </p:nvSpPr>
        <p:spPr/>
        <p:txBody>
          <a:bodyPr/>
          <a:lstStyle>
            <a:lvl1pPr>
              <a:defRPr/>
            </a:lvl1pPr>
          </a:lstStyle>
          <a:p>
            <a:fld id="{0665284B-3D1A-4A55-8D97-E3F5B04A3BFF}" type="slidenum">
              <a:rPr lang="zh-CN" altLang="en-US"/>
            </a:fld>
            <a:endParaRPr lang="en-US" altLang="zh-CN"/>
          </a:p>
        </p:txBody>
      </p:sp>
      <p:sp>
        <p:nvSpPr>
          <p:cNvPr id="6" name="Rectangle 15"/>
          <p:cNvSpPr>
            <a:spLocks noGrp="1" noChangeArrowheads="1"/>
          </p:cNvSpPr>
          <p:nvPr>
            <p:ph type="ftr" sz="quarter" idx="11"/>
          </p:nvPr>
        </p:nvSpPr>
        <p:spPr/>
        <p:txBody>
          <a:bodyPr/>
          <a:lstStyle>
            <a:lvl1pPr>
              <a:defRPr/>
            </a:lvl1pPr>
          </a:lstStyle>
          <a:p>
            <a:pPr>
              <a:defRPr/>
            </a:pPr>
            <a:r>
              <a:rPr lang="en-US" altLang="zh-CN"/>
              <a:t>School of Computer Science, BUPT</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304800"/>
            <a:ext cx="7793038" cy="8382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81000" y="1295400"/>
            <a:ext cx="4191000" cy="5029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24400" y="1295400"/>
            <a:ext cx="4191000" cy="2438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724400" y="3886200"/>
            <a:ext cx="4191000" cy="2438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6"/>
          <p:cNvSpPr>
            <a:spLocks noGrp="1" noChangeArrowheads="1"/>
          </p:cNvSpPr>
          <p:nvPr>
            <p:ph type="sldNum" sz="quarter" idx="10"/>
          </p:nvPr>
        </p:nvSpPr>
        <p:spPr/>
        <p:txBody>
          <a:bodyPr/>
          <a:lstStyle>
            <a:lvl1pPr>
              <a:defRPr/>
            </a:lvl1pPr>
          </a:lstStyle>
          <a:p>
            <a:fld id="{26AA6842-5973-486C-9DC4-5EECCFD7A198}" type="slidenum">
              <a:rPr lang="zh-CN" altLang="en-US"/>
            </a:fld>
            <a:endParaRPr lang="en-US" altLang="zh-CN"/>
          </a:p>
        </p:txBody>
      </p:sp>
      <p:sp>
        <p:nvSpPr>
          <p:cNvPr id="7" name="Rectangle 15"/>
          <p:cNvSpPr>
            <a:spLocks noGrp="1" noChangeArrowheads="1"/>
          </p:cNvSpPr>
          <p:nvPr>
            <p:ph type="ftr" sz="quarter" idx="11"/>
          </p:nvPr>
        </p:nvSpPr>
        <p:spPr/>
        <p:txBody>
          <a:bodyPr/>
          <a:lstStyle>
            <a:lvl1pPr>
              <a:defRPr/>
            </a:lvl1pPr>
          </a:lstStyle>
          <a:p>
            <a:pPr>
              <a:defRPr/>
            </a:pPr>
            <a:r>
              <a:rPr lang="en-US" altLang="zh-CN"/>
              <a:t>School of Computer Science, BUPT</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6"/>
          <p:cNvSpPr>
            <a:spLocks noGrp="1" noChangeArrowheads="1"/>
          </p:cNvSpPr>
          <p:nvPr>
            <p:ph type="sldNum" sz="quarter" idx="10"/>
          </p:nvPr>
        </p:nvSpPr>
        <p:spPr/>
        <p:txBody>
          <a:bodyPr/>
          <a:lstStyle>
            <a:lvl1pPr>
              <a:defRPr/>
            </a:lvl1pPr>
          </a:lstStyle>
          <a:p>
            <a:pPr>
              <a:defRPr/>
            </a:pPr>
            <a:fld id="{5D6DBB3B-6B70-4410-8B0B-4C25E3DFCA3B}" type="slidenum">
              <a:rPr lang="zh-CN" altLang="en-US"/>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A62F6AC2-D076-4A71-81CA-818D49905BE9}" type="datetime1">
              <a:rPr lang="zh-CN" altLang="en-US"/>
            </a:fld>
            <a:endParaRPr lang="zh-CN"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6"/>
          <p:cNvSpPr>
            <a:spLocks noGrp="1" noChangeArrowheads="1"/>
          </p:cNvSpPr>
          <p:nvPr>
            <p:ph type="sldNum" sz="quarter" idx="10"/>
          </p:nvPr>
        </p:nvSpPr>
        <p:spPr/>
        <p:txBody>
          <a:bodyPr/>
          <a:lstStyle>
            <a:lvl1pPr>
              <a:defRPr/>
            </a:lvl1pPr>
          </a:lstStyle>
          <a:p>
            <a:pPr>
              <a:defRPr/>
            </a:pPr>
            <a:fld id="{F12E66F8-ED5E-49D6-B58F-DB77F61EC6C9}" type="slidenum">
              <a:rPr lang="zh-CN" altLang="en-US"/>
            </a:fld>
            <a:endParaRPr lang="en-US" altLang="zh-CN"/>
          </a:p>
        </p:txBody>
      </p:sp>
      <p:sp>
        <p:nvSpPr>
          <p:cNvPr id="5" name="Rectangle 14"/>
          <p:cNvSpPr>
            <a:spLocks noGrp="1" noChangeArrowheads="1"/>
          </p:cNvSpPr>
          <p:nvPr>
            <p:ph type="dt" sz="half" idx="11"/>
          </p:nvPr>
        </p:nvSpPr>
        <p:spPr/>
        <p:txBody>
          <a:bodyPr/>
          <a:lstStyle>
            <a:lvl1pPr>
              <a:defRPr/>
            </a:lvl1pPr>
          </a:lstStyle>
          <a:p>
            <a:pPr>
              <a:defRPr/>
            </a:pPr>
            <a:fld id="{301AFF2B-019F-476B-B3E3-696EC38221CF}" type="datetime1">
              <a:rPr lang="zh-CN" altLang="en-US"/>
            </a:fld>
            <a:endParaRPr lang="zh-CN" altLang="zh-CN"/>
          </a:p>
        </p:txBody>
      </p:sp>
      <p:sp>
        <p:nvSpPr>
          <p:cNvPr id="6"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81000" y="12954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24400" y="1295400"/>
            <a:ext cx="4191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6"/>
          <p:cNvSpPr>
            <a:spLocks noGrp="1" noChangeArrowheads="1"/>
          </p:cNvSpPr>
          <p:nvPr>
            <p:ph type="sldNum" sz="quarter" idx="10"/>
          </p:nvPr>
        </p:nvSpPr>
        <p:spPr/>
        <p:txBody>
          <a:bodyPr/>
          <a:lstStyle>
            <a:lvl1pPr>
              <a:defRPr/>
            </a:lvl1pPr>
          </a:lstStyle>
          <a:p>
            <a:pPr>
              <a:defRPr/>
            </a:pPr>
            <a:fld id="{22C0CFD4-9F57-4DDF-B9D8-F21542198872}" type="slidenum">
              <a:rPr lang="zh-CN" altLang="en-US"/>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35AF885B-1D84-4151-B30B-718860067F4D}" type="datetime1">
              <a:rPr lang="zh-CN" altLang="en-US"/>
            </a:fld>
            <a:endParaRPr lang="zh-CN"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6"/>
          <p:cNvSpPr>
            <a:spLocks noGrp="1" noChangeArrowheads="1"/>
          </p:cNvSpPr>
          <p:nvPr>
            <p:ph type="sldNum" sz="quarter" idx="10"/>
          </p:nvPr>
        </p:nvSpPr>
        <p:spPr/>
        <p:txBody>
          <a:bodyPr/>
          <a:lstStyle>
            <a:lvl1pPr>
              <a:defRPr/>
            </a:lvl1pPr>
          </a:lstStyle>
          <a:p>
            <a:pPr>
              <a:defRPr/>
            </a:pPr>
            <a:fld id="{19ED9AE0-848A-4130-8E4E-679D50628346}" type="slidenum">
              <a:rPr lang="zh-CN" altLang="en-US"/>
            </a:fld>
            <a:endParaRPr lang="en-US" altLang="zh-CN"/>
          </a:p>
        </p:txBody>
      </p:sp>
      <p:sp>
        <p:nvSpPr>
          <p:cNvPr id="8" name="Rectangle 14"/>
          <p:cNvSpPr>
            <a:spLocks noGrp="1" noChangeArrowheads="1"/>
          </p:cNvSpPr>
          <p:nvPr>
            <p:ph type="dt" sz="half" idx="11"/>
          </p:nvPr>
        </p:nvSpPr>
        <p:spPr/>
        <p:txBody>
          <a:bodyPr/>
          <a:lstStyle>
            <a:lvl1pPr>
              <a:defRPr/>
            </a:lvl1pPr>
          </a:lstStyle>
          <a:p>
            <a:pPr>
              <a:defRPr/>
            </a:pPr>
            <a:fld id="{94824680-7E4C-444C-82AF-A5BC2716A2D6}" type="datetime1">
              <a:rPr lang="zh-CN" altLang="en-US"/>
            </a:fld>
            <a:endParaRPr lang="zh-CN" altLang="zh-CN"/>
          </a:p>
        </p:txBody>
      </p:sp>
      <p:sp>
        <p:nvSpPr>
          <p:cNvPr id="9"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6"/>
          <p:cNvSpPr>
            <a:spLocks noGrp="1" noChangeArrowheads="1"/>
          </p:cNvSpPr>
          <p:nvPr>
            <p:ph type="sldNum" sz="quarter" idx="10"/>
          </p:nvPr>
        </p:nvSpPr>
        <p:spPr/>
        <p:txBody>
          <a:bodyPr/>
          <a:lstStyle>
            <a:lvl1pPr>
              <a:defRPr/>
            </a:lvl1pPr>
          </a:lstStyle>
          <a:p>
            <a:pPr>
              <a:defRPr/>
            </a:pPr>
            <a:fld id="{F77B0FF2-E87D-483C-8EEF-0BF203A89B55}" type="slidenum">
              <a:rPr lang="zh-CN" altLang="en-US"/>
            </a:fld>
            <a:endParaRPr lang="en-US" altLang="zh-CN"/>
          </a:p>
        </p:txBody>
      </p:sp>
      <p:sp>
        <p:nvSpPr>
          <p:cNvPr id="4" name="Rectangle 14"/>
          <p:cNvSpPr>
            <a:spLocks noGrp="1" noChangeArrowheads="1"/>
          </p:cNvSpPr>
          <p:nvPr>
            <p:ph type="dt" sz="half" idx="11"/>
          </p:nvPr>
        </p:nvSpPr>
        <p:spPr/>
        <p:txBody>
          <a:bodyPr/>
          <a:lstStyle>
            <a:lvl1pPr>
              <a:defRPr/>
            </a:lvl1pPr>
          </a:lstStyle>
          <a:p>
            <a:pPr>
              <a:defRPr/>
            </a:pPr>
            <a:fld id="{BB629D7D-0D08-4F75-B7AB-4E04E088DA5E}" type="datetime1">
              <a:rPr lang="zh-CN" altLang="en-US"/>
            </a:fld>
            <a:endParaRPr lang="zh-CN" altLang="zh-CN"/>
          </a:p>
        </p:txBody>
      </p:sp>
      <p:sp>
        <p:nvSpPr>
          <p:cNvPr id="5"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p:txBody>
          <a:bodyPr/>
          <a:lstStyle>
            <a:lvl1pPr>
              <a:defRPr/>
            </a:lvl1pPr>
          </a:lstStyle>
          <a:p>
            <a:pPr>
              <a:defRPr/>
            </a:pPr>
            <a:fld id="{5D73F368-1B04-4666-AD8B-531D769499B0}" type="slidenum">
              <a:rPr lang="zh-CN" altLang="en-US"/>
            </a:fld>
            <a:endParaRPr lang="en-US" altLang="zh-CN"/>
          </a:p>
        </p:txBody>
      </p:sp>
      <p:sp>
        <p:nvSpPr>
          <p:cNvPr id="3" name="Rectangle 14"/>
          <p:cNvSpPr>
            <a:spLocks noGrp="1" noChangeArrowheads="1"/>
          </p:cNvSpPr>
          <p:nvPr>
            <p:ph type="dt" sz="half" idx="11"/>
          </p:nvPr>
        </p:nvSpPr>
        <p:spPr/>
        <p:txBody>
          <a:bodyPr/>
          <a:lstStyle>
            <a:lvl1pPr>
              <a:defRPr/>
            </a:lvl1pPr>
          </a:lstStyle>
          <a:p>
            <a:pPr>
              <a:defRPr/>
            </a:pPr>
            <a:fld id="{7B9B554C-FFA1-464C-BEE5-23B105FFC123}" type="datetime1">
              <a:rPr lang="zh-CN" altLang="en-US"/>
            </a:fld>
            <a:endParaRPr lang="zh-CN" altLang="zh-CN"/>
          </a:p>
        </p:txBody>
      </p:sp>
      <p:sp>
        <p:nvSpPr>
          <p:cNvPr id="4"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sldNum" sz="quarter" idx="10"/>
          </p:nvPr>
        </p:nvSpPr>
        <p:spPr/>
        <p:txBody>
          <a:bodyPr/>
          <a:lstStyle>
            <a:lvl1pPr>
              <a:defRPr/>
            </a:lvl1pPr>
          </a:lstStyle>
          <a:p>
            <a:pPr>
              <a:defRPr/>
            </a:pPr>
            <a:fld id="{57F5D147-2363-49FE-91DB-F423E1905B67}" type="slidenum">
              <a:rPr lang="zh-CN" altLang="en-US"/>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1803FFB4-006E-4634-9FC3-B97318DF451A}" type="datetime1">
              <a:rPr lang="zh-CN" altLang="en-US"/>
            </a:fld>
            <a:endParaRPr lang="zh-CN"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6"/>
          <p:cNvSpPr>
            <a:spLocks noGrp="1" noChangeArrowheads="1"/>
          </p:cNvSpPr>
          <p:nvPr>
            <p:ph type="sldNum" sz="quarter" idx="10"/>
          </p:nvPr>
        </p:nvSpPr>
        <p:spPr/>
        <p:txBody>
          <a:bodyPr/>
          <a:lstStyle>
            <a:lvl1pPr>
              <a:defRPr/>
            </a:lvl1pPr>
          </a:lstStyle>
          <a:p>
            <a:pPr>
              <a:defRPr/>
            </a:pPr>
            <a:fld id="{C21B6759-AAB6-4700-B547-E64CE02C741E}" type="slidenum">
              <a:rPr lang="zh-CN" altLang="en-US"/>
            </a:fld>
            <a:endParaRPr lang="en-US" altLang="zh-CN"/>
          </a:p>
        </p:txBody>
      </p:sp>
      <p:sp>
        <p:nvSpPr>
          <p:cNvPr id="6" name="Rectangle 14"/>
          <p:cNvSpPr>
            <a:spLocks noGrp="1" noChangeArrowheads="1"/>
          </p:cNvSpPr>
          <p:nvPr>
            <p:ph type="dt" sz="half" idx="11"/>
          </p:nvPr>
        </p:nvSpPr>
        <p:spPr/>
        <p:txBody>
          <a:bodyPr/>
          <a:lstStyle>
            <a:lvl1pPr>
              <a:defRPr/>
            </a:lvl1pPr>
          </a:lstStyle>
          <a:p>
            <a:pPr>
              <a:defRPr/>
            </a:pPr>
            <a:fld id="{6CBFAFAA-0D55-4C82-B3F0-3A329DD69296}" type="datetime1">
              <a:rPr lang="zh-CN" altLang="en-US"/>
            </a:fld>
            <a:endParaRPr lang="zh-CN" altLang="zh-CN"/>
          </a:p>
        </p:txBody>
      </p:sp>
      <p:sp>
        <p:nvSpPr>
          <p:cNvPr id="7" name="Rectangle 15"/>
          <p:cNvSpPr>
            <a:spLocks noGrp="1" noChangeArrowheads="1"/>
          </p:cNvSpPr>
          <p:nvPr>
            <p:ph type="ftr" sz="quarter" idx="12"/>
          </p:nvPr>
        </p:nvSpPr>
        <p:spPr/>
        <p:txBody>
          <a:bodyPr/>
          <a:lstStyle>
            <a:lvl1pPr>
              <a:defRPr/>
            </a:lvl1pPr>
          </a:lstStyle>
          <a:p>
            <a:pPr>
              <a:defRPr/>
            </a:pPr>
            <a:r>
              <a:rPr lang="en-US" altLang="zh-CN"/>
              <a:t>School of Computer Science , BUPT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592" name="Rectangle 16"/>
          <p:cNvSpPr>
            <a:spLocks noGrp="1" noChangeArrowheads="1"/>
          </p:cNvSpPr>
          <p:nvPr>
            <p:ph type="sldNum" sz="quarter" idx="4"/>
          </p:nvPr>
        </p:nvSpPr>
        <p:spPr bwMode="auto">
          <a:xfrm>
            <a:off x="7620000" y="6400800"/>
            <a:ext cx="1524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b="1" i="1" smtClean="0">
                <a:latin typeface="Arial Narrow" panose="020B0606020202030204" pitchFamily="34" charset="0"/>
              </a:defRPr>
            </a:lvl1pPr>
          </a:lstStyle>
          <a:p>
            <a:pPr>
              <a:defRPr/>
            </a:pPr>
            <a:fld id="{48C4DA97-20C8-4982-9CA0-58B88FC2724B}" type="slidenum">
              <a:rPr lang="zh-CN" altLang="en-US"/>
            </a:fld>
            <a:endParaRPr lang="en-US" altLang="zh-CN"/>
          </a:p>
        </p:txBody>
      </p:sp>
      <p:sp>
        <p:nvSpPr>
          <p:cNvPr id="1027" name="Rectangle 2"/>
          <p:cNvSpPr>
            <a:spLocks noChangeArrowheads="1"/>
          </p:cNvSpPr>
          <p:nvPr/>
        </p:nvSpPr>
        <p:spPr bwMode="ltGray">
          <a:xfrm>
            <a:off x="457200" y="762000"/>
            <a:ext cx="438150" cy="474663"/>
          </a:xfrm>
          <a:prstGeom prst="rect">
            <a:avLst/>
          </a:prstGeom>
          <a:solidFill>
            <a:schemeClr val="accent2"/>
          </a:soli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28" name="Rectangle 3"/>
          <p:cNvSpPr>
            <a:spLocks noChangeArrowheads="1"/>
          </p:cNvSpPr>
          <p:nvPr/>
        </p:nvSpPr>
        <p:spPr bwMode="ltGray">
          <a:xfrm>
            <a:off x="762000" y="83820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29" name="Rectangle 4"/>
          <p:cNvSpPr>
            <a:spLocks noChangeArrowheads="1"/>
          </p:cNvSpPr>
          <p:nvPr/>
        </p:nvSpPr>
        <p:spPr bwMode="ltGray">
          <a:xfrm>
            <a:off x="533400" y="457200"/>
            <a:ext cx="422275" cy="474663"/>
          </a:xfrm>
          <a:prstGeom prst="rect">
            <a:avLst/>
          </a:prstGeom>
          <a:solidFill>
            <a:schemeClr val="folHlink"/>
          </a:soli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30" name="Rectangle 5"/>
          <p:cNvSpPr>
            <a:spLocks noChangeArrowheads="1"/>
          </p:cNvSpPr>
          <p:nvPr/>
        </p:nvSpPr>
        <p:spPr bwMode="ltGray">
          <a:xfrm>
            <a:off x="304800" y="381000"/>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31" name="Rectangle 6"/>
          <p:cNvSpPr>
            <a:spLocks noChangeArrowheads="1"/>
          </p:cNvSpPr>
          <p:nvPr/>
        </p:nvSpPr>
        <p:spPr bwMode="ltGray">
          <a:xfrm>
            <a:off x="0" y="685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32" name="Rectangle 7"/>
          <p:cNvSpPr>
            <a:spLocks noChangeArrowheads="1"/>
          </p:cNvSpPr>
          <p:nvPr/>
        </p:nvSpPr>
        <p:spPr bwMode="gray">
          <a:xfrm>
            <a:off x="914400" y="381000"/>
            <a:ext cx="31750" cy="1052513"/>
          </a:xfrm>
          <a:prstGeom prst="rect">
            <a:avLst/>
          </a:prstGeom>
          <a:solidFill>
            <a:schemeClr val="bg2"/>
          </a:soli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33" name="Rectangle 8"/>
          <p:cNvSpPr>
            <a:spLocks noChangeArrowheads="1"/>
          </p:cNvSpPr>
          <p:nvPr/>
        </p:nvSpPr>
        <p:spPr bwMode="gray">
          <a:xfrm>
            <a:off x="609600" y="1219200"/>
            <a:ext cx="8226425" cy="31750"/>
          </a:xfrm>
          <a:prstGeom prst="rect">
            <a:avLst/>
          </a:prstGeom>
          <a:gradFill rotWithShape="0">
            <a:gsLst>
              <a:gs pos="0">
                <a:schemeClr val="bg2"/>
              </a:gs>
              <a:gs pos="100000">
                <a:schemeClr val="bg1"/>
              </a:gs>
            </a:gsLst>
            <a:lin ang="0" scaled="1"/>
          </a:gradFill>
          <a:ln>
            <a:noFill/>
          </a:ln>
        </p:spPr>
        <p:txBody>
          <a:bodyPr wrap="none" anchor="ctr"/>
          <a:lstStyle>
            <a:lvl1pPr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1pPr>
            <a:lvl2pPr marL="742950" indent="-28575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2pPr>
            <a:lvl3pPr marL="11430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3pPr>
            <a:lvl4pPr marL="16002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4pPr>
            <a:lvl5pPr marL="2057400" indent="-228600" algn="r">
              <a:spcBef>
                <a:spcPct val="20000"/>
              </a:spcBef>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5pPr>
            <a:lvl6pPr marL="25146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6pPr>
            <a:lvl7pPr marL="29718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7pPr>
            <a:lvl8pPr marL="34290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8pPr>
            <a:lvl9pPr marL="3886200" indent="-228600" algn="r" eaLnBrk="0" fontAlgn="base" hangingPunct="0">
              <a:spcBef>
                <a:spcPct val="20000"/>
              </a:spcBef>
              <a:spcAft>
                <a:spcPct val="0"/>
              </a:spcAft>
              <a:buClr>
                <a:schemeClr val="folHlink"/>
              </a:buClr>
              <a:buSzPct val="60000"/>
              <a:buFont typeface="Wingdings" panose="05000000000000000000" pitchFamily="2" charset="2"/>
              <a:defRPr kumimoji="1">
                <a:solidFill>
                  <a:srgbClr val="009999"/>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defRPr/>
            </a:pPr>
            <a:endParaRPr lang="zh-CN" altLang="en-US" sz="2400">
              <a:solidFill>
                <a:schemeClr val="tx1"/>
              </a:solidFill>
              <a:latin typeface="Tahoma" panose="020B0604030504040204" pitchFamily="34" charset="0"/>
            </a:endParaRPr>
          </a:p>
        </p:txBody>
      </p:sp>
      <p:sp>
        <p:nvSpPr>
          <p:cNvPr id="1034" name="Rectangle 9"/>
          <p:cNvSpPr>
            <a:spLocks noGrp="1" noChangeArrowheads="1"/>
          </p:cNvSpPr>
          <p:nvPr>
            <p:ph type="title"/>
          </p:nvPr>
        </p:nvSpPr>
        <p:spPr bwMode="auto">
          <a:xfrm>
            <a:off x="1143000" y="304800"/>
            <a:ext cx="77930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035" name="Rectangle 10"/>
          <p:cNvSpPr>
            <a:spLocks noGrp="1" noChangeArrowheads="1"/>
          </p:cNvSpPr>
          <p:nvPr>
            <p:ph type="body" idx="1"/>
          </p:nvPr>
        </p:nvSpPr>
        <p:spPr bwMode="auto">
          <a:xfrm>
            <a:off x="381000" y="12954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52590" name="Rectangle 14"/>
          <p:cNvSpPr>
            <a:spLocks noGrp="1" noChangeArrowheads="1"/>
          </p:cNvSpPr>
          <p:nvPr>
            <p:ph type="dt" sz="half" idx="2"/>
          </p:nvPr>
        </p:nvSpPr>
        <p:spPr bwMode="auto">
          <a:xfrm>
            <a:off x="228600" y="6400800"/>
            <a:ext cx="1447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kumimoji="0" sz="1200" b="1" i="1" smtClean="0">
                <a:latin typeface="Arial Narrow" panose="020B0606020202030204" pitchFamily="34" charset="0"/>
              </a:defRPr>
            </a:lvl1pPr>
          </a:lstStyle>
          <a:p>
            <a:pPr>
              <a:defRPr/>
            </a:pPr>
            <a:fld id="{C3237717-DCEA-4436-8CA2-BFC28951866A}" type="datetime1">
              <a:rPr lang="zh-CN" altLang="en-US"/>
            </a:fld>
            <a:endParaRPr lang="zh-CN" altLang="zh-CN"/>
          </a:p>
        </p:txBody>
      </p:sp>
      <p:sp>
        <p:nvSpPr>
          <p:cNvPr id="152591" name="Rectangle 15"/>
          <p:cNvSpPr>
            <a:spLocks noGrp="1" noChangeArrowheads="1"/>
          </p:cNvSpPr>
          <p:nvPr>
            <p:ph type="ftr" sz="quarter" idx="3"/>
          </p:nvPr>
        </p:nvSpPr>
        <p:spPr bwMode="auto">
          <a:xfrm>
            <a:off x="1447800" y="6400800"/>
            <a:ext cx="640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10000"/>
              </a:lnSpc>
              <a:spcBef>
                <a:spcPct val="0"/>
              </a:spcBef>
              <a:buClrTx/>
              <a:buSzTx/>
              <a:buFontTx/>
              <a:buNone/>
              <a:defRPr sz="1200" b="1" i="1" smtClean="0">
                <a:latin typeface="Arial Narrow" panose="020B0606020202030204" pitchFamily="34" charset="0"/>
              </a:defRPr>
            </a:lvl1pPr>
          </a:lstStyle>
          <a:p>
            <a:pPr>
              <a:defRPr/>
            </a:pPr>
            <a:r>
              <a:rPr lang="en-US" altLang="zh-CN"/>
              <a:t>School of Computer Science , BUPT</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4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8.emf"/><Relationship Id="rId1"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9.e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13.bin"/><Relationship Id="rId2" Type="http://schemas.openxmlformats.org/officeDocument/2006/relationships/image" Target="../media/image11.wmf"/><Relationship Id="rId1"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2.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3.xml"/><Relationship Id="rId4" Type="http://schemas.openxmlformats.org/officeDocument/2006/relationships/image" Target="../media/image8.emf"/><Relationship Id="rId3" Type="http://schemas.openxmlformats.org/officeDocument/2006/relationships/oleObject" Target="../embeddings/oleObject16.bin"/><Relationship Id="rId2" Type="http://schemas.openxmlformats.org/officeDocument/2006/relationships/image" Target="../media/image13.emf"/><Relationship Id="rId1"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emf"/></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7785FDD-388E-4007-91AF-2F52B1FCC876}"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09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2C64607-2255-40EA-A87C-A72B471D7CBB}"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dirty="0">
              <a:solidFill>
                <a:srgbClr val="009999"/>
              </a:solidFill>
              <a:latin typeface="Arial Narrow" panose="020B0606020202030204" pitchFamily="34" charset="0"/>
              <a:ea typeface="宋体" panose="02010600030101010101" pitchFamily="2" charset="-122"/>
            </a:endParaRPr>
          </a:p>
        </p:txBody>
      </p:sp>
      <p:sp>
        <p:nvSpPr>
          <p:cNvPr id="410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dirty="0">
                <a:solidFill>
                  <a:srgbClr val="009999"/>
                </a:solidFill>
                <a:latin typeface="Arial Narrow" panose="020B0606020202030204" pitchFamily="34" charset="0"/>
                <a:ea typeface="宋体" panose="02010600030101010101" pitchFamily="2" charset="-122"/>
              </a:rPr>
              <a:t>School of Computer Science , BUPT</a:t>
            </a:r>
            <a:endParaRPr lang="zh-CN" altLang="en-US" sz="1200" dirty="0">
              <a:solidFill>
                <a:srgbClr val="009999"/>
              </a:solidFill>
              <a:latin typeface="Arial Narrow" panose="020B0606020202030204" pitchFamily="34" charset="0"/>
              <a:ea typeface="宋体" panose="02010600030101010101" pitchFamily="2" charset="-122"/>
            </a:endParaRPr>
          </a:p>
        </p:txBody>
      </p:sp>
      <p:sp>
        <p:nvSpPr>
          <p:cNvPr id="4101" name="Rectangle 2"/>
          <p:cNvSpPr>
            <a:spLocks noGrp="1" noChangeArrowheads="1"/>
          </p:cNvSpPr>
          <p:nvPr>
            <p:ph type="title"/>
          </p:nvPr>
        </p:nvSpPr>
        <p:spPr/>
        <p:txBody>
          <a:bodyPr/>
          <a:lstStyle/>
          <a:p>
            <a:pPr eaLnBrk="1" hangingPunct="1"/>
            <a:r>
              <a:rPr lang="zh-CN" altLang="en-US" b="1" dirty="0">
                <a:solidFill>
                  <a:srgbClr val="800080"/>
                </a:solidFill>
                <a:latin typeface="Arial" panose="020B0604020202020204" pitchFamily="34" charset="0"/>
                <a:ea typeface="楷体_GB2312" pitchFamily="49" charset="-122"/>
              </a:rPr>
              <a:t>复习</a:t>
            </a:r>
            <a:r>
              <a:rPr lang="en-US" altLang="zh-CN" b="1" dirty="0">
                <a:solidFill>
                  <a:srgbClr val="800080"/>
                </a:solidFill>
                <a:latin typeface="Arial" panose="020B0604020202020204" pitchFamily="34" charset="0"/>
                <a:ea typeface="楷体_GB2312" pitchFamily="49" charset="-122"/>
              </a:rPr>
              <a:t>-</a:t>
            </a:r>
            <a:r>
              <a:rPr lang="zh-CN" altLang="en-US" b="1" dirty="0">
                <a:solidFill>
                  <a:srgbClr val="800080"/>
                </a:solidFill>
                <a:latin typeface="Arial" panose="020B0604020202020204" pitchFamily="34" charset="0"/>
                <a:ea typeface="楷体_GB2312" pitchFamily="49" charset="-122"/>
              </a:rPr>
              <a:t>语言与文法</a:t>
            </a:r>
            <a:endParaRPr lang="zh-CN" altLang="en-US" b="1" dirty="0">
              <a:solidFill>
                <a:srgbClr val="800080"/>
              </a:solidFill>
              <a:latin typeface="Arial" panose="020B0604020202020204" pitchFamily="34" charset="0"/>
              <a:ea typeface="楷体_GB2312" pitchFamily="49" charset="-122"/>
            </a:endParaRPr>
          </a:p>
        </p:txBody>
      </p:sp>
      <p:sp>
        <p:nvSpPr>
          <p:cNvPr id="2" name="矩形 1"/>
          <p:cNvSpPr/>
          <p:nvPr/>
        </p:nvSpPr>
        <p:spPr>
          <a:xfrm>
            <a:off x="1043608" y="1484784"/>
            <a:ext cx="7272808" cy="2542234"/>
          </a:xfrm>
          <a:prstGeom prst="rect">
            <a:avLst/>
          </a:prstGeom>
        </p:spPr>
        <p:txBody>
          <a:bodyPr wrap="square">
            <a:spAutoFit/>
          </a:bodyPr>
          <a:lstStyle/>
          <a:p>
            <a:pPr marL="571500" indent="-571500" algn="just" eaLnBrk="1" hangingPunct="1">
              <a:spcBef>
                <a:spcPct val="20000"/>
              </a:spcBef>
              <a:spcAft>
                <a:spcPts val="600"/>
              </a:spcAft>
              <a:buClr>
                <a:schemeClr val="folHlink"/>
              </a:buClr>
              <a:buSzPct val="100000"/>
              <a:buFont typeface="Wingdings" panose="05000000000000000000" pitchFamily="2" charset="2"/>
              <a:buChar char="§"/>
              <a:defRPr/>
            </a:pPr>
            <a:r>
              <a:rPr lang="zh-CN" altLang="en-US" sz="2400" b="1" dirty="0">
                <a:solidFill>
                  <a:srgbClr val="800080"/>
                </a:solidFill>
                <a:latin typeface="Arial" panose="020B0604020202020204" pitchFamily="34" charset="0"/>
              </a:rPr>
              <a:t>文法的定义  </a:t>
            </a:r>
            <a:r>
              <a:rPr lang="en-US" altLang="zh-CN" sz="2400" dirty="0">
                <a:solidFill>
                  <a:schemeClr val="tx1"/>
                </a:solidFill>
              </a:rPr>
              <a:t>G=( N</a:t>
            </a:r>
            <a:r>
              <a:rPr lang="zh-CN" altLang="en-US" sz="2400" dirty="0">
                <a:solidFill>
                  <a:schemeClr val="tx1"/>
                </a:solidFill>
              </a:rPr>
              <a:t>，</a:t>
            </a:r>
            <a:r>
              <a:rPr lang="en-US" altLang="zh-CN" sz="2400" dirty="0">
                <a:solidFill>
                  <a:schemeClr val="tx1"/>
                </a:solidFill>
              </a:rPr>
              <a:t>T</a:t>
            </a:r>
            <a:r>
              <a:rPr lang="zh-CN" altLang="en-US" sz="2400" dirty="0">
                <a:solidFill>
                  <a:schemeClr val="tx1"/>
                </a:solidFill>
              </a:rPr>
              <a:t>，</a:t>
            </a:r>
            <a:r>
              <a:rPr lang="en-US" altLang="zh-CN" sz="2400" dirty="0">
                <a:solidFill>
                  <a:schemeClr val="tx1"/>
                </a:solidFill>
              </a:rPr>
              <a:t>P</a:t>
            </a:r>
            <a:r>
              <a:rPr lang="zh-CN" altLang="en-US" sz="2400" dirty="0">
                <a:solidFill>
                  <a:schemeClr val="tx1"/>
                </a:solidFill>
              </a:rPr>
              <a:t>，</a:t>
            </a:r>
            <a:r>
              <a:rPr lang="en-US" altLang="zh-CN" sz="2400" dirty="0">
                <a:solidFill>
                  <a:schemeClr val="tx1"/>
                </a:solidFill>
              </a:rPr>
              <a:t>S )</a:t>
            </a:r>
            <a:r>
              <a:rPr lang="zh-CN" altLang="en-US" sz="2400" dirty="0">
                <a:solidFill>
                  <a:schemeClr val="tx1"/>
                </a:solidFill>
              </a:rPr>
              <a:t> </a:t>
            </a:r>
            <a:endParaRPr lang="en-US" altLang="zh-CN" sz="2400" b="1" dirty="0">
              <a:solidFill>
                <a:srgbClr val="800080"/>
              </a:solidFill>
              <a:latin typeface="Arial" panose="020B0604020202020204" pitchFamily="34" charset="0"/>
            </a:endParaRPr>
          </a:p>
          <a:p>
            <a:pPr algn="just" eaLnBrk="1" hangingPunct="1">
              <a:spcBef>
                <a:spcPct val="20000"/>
              </a:spcBef>
              <a:spcAft>
                <a:spcPts val="600"/>
              </a:spcAft>
              <a:buClr>
                <a:schemeClr val="folHlink"/>
              </a:buClr>
              <a:buSzPct val="100000"/>
              <a:defRPr/>
            </a:pPr>
            <a:r>
              <a:rPr lang="en-US" altLang="zh-CN" sz="2400" dirty="0">
                <a:solidFill>
                  <a:schemeClr val="tx1"/>
                </a:solidFill>
              </a:rPr>
              <a:t>         P:α→β      </a:t>
            </a:r>
            <a:r>
              <a:rPr lang="en-US" altLang="zh-CN" sz="2400" i="1" dirty="0">
                <a:solidFill>
                  <a:schemeClr val="tx1"/>
                </a:solidFill>
              </a:rPr>
              <a:t>α</a:t>
            </a:r>
            <a:r>
              <a:rPr lang="en-US" altLang="zh-CN" sz="2400" dirty="0">
                <a:solidFill>
                  <a:schemeClr val="tx1"/>
                </a:solidFill>
              </a:rPr>
              <a:t>∈(</a:t>
            </a:r>
            <a:r>
              <a:rPr lang="en-US" altLang="zh-CN" sz="2400" i="1" dirty="0">
                <a:solidFill>
                  <a:schemeClr val="tx1"/>
                </a:solidFill>
              </a:rPr>
              <a:t>N</a:t>
            </a:r>
            <a:r>
              <a:rPr lang="en-US" altLang="zh-CN" sz="2400" dirty="0">
                <a:solidFill>
                  <a:schemeClr val="tx1"/>
                </a:solidFill>
              </a:rPr>
              <a:t>∪</a:t>
            </a:r>
            <a:r>
              <a:rPr lang="en-US" altLang="zh-CN" sz="2400" i="1" dirty="0">
                <a:solidFill>
                  <a:schemeClr val="tx1"/>
                </a:solidFill>
              </a:rPr>
              <a:t>T</a:t>
            </a:r>
            <a:r>
              <a:rPr lang="en-US" altLang="zh-CN" sz="2400" dirty="0">
                <a:solidFill>
                  <a:schemeClr val="tx1"/>
                </a:solidFill>
              </a:rPr>
              <a:t>)* </a:t>
            </a:r>
            <a:r>
              <a:rPr lang="en-US" altLang="zh-CN" sz="2400" i="1" dirty="0">
                <a:solidFill>
                  <a:schemeClr val="tx1"/>
                </a:solidFill>
              </a:rPr>
              <a:t>N</a:t>
            </a:r>
            <a:r>
              <a:rPr lang="en-US" altLang="zh-CN" sz="2400" baseline="30000" dirty="0">
                <a:solidFill>
                  <a:schemeClr val="tx1"/>
                </a:solidFill>
              </a:rPr>
              <a:t>+</a:t>
            </a:r>
            <a:r>
              <a:rPr lang="en-US" altLang="zh-CN" sz="2400" dirty="0">
                <a:solidFill>
                  <a:schemeClr val="tx1"/>
                </a:solidFill>
              </a:rPr>
              <a:t> (</a:t>
            </a:r>
            <a:r>
              <a:rPr lang="en-US" altLang="zh-CN" sz="2400" i="1" dirty="0">
                <a:solidFill>
                  <a:schemeClr val="tx1"/>
                </a:solidFill>
              </a:rPr>
              <a:t>N</a:t>
            </a:r>
            <a:r>
              <a:rPr lang="en-US" altLang="zh-CN" sz="2400" dirty="0">
                <a:solidFill>
                  <a:schemeClr val="tx1"/>
                </a:solidFill>
              </a:rPr>
              <a:t>∪</a:t>
            </a:r>
            <a:r>
              <a:rPr lang="en-US" altLang="zh-CN" sz="2400" i="1" dirty="0">
                <a:solidFill>
                  <a:schemeClr val="tx1"/>
                </a:solidFill>
              </a:rPr>
              <a:t>T</a:t>
            </a:r>
            <a:r>
              <a:rPr lang="en-US" altLang="zh-CN" sz="2400" dirty="0">
                <a:solidFill>
                  <a:schemeClr val="tx1"/>
                </a:solidFill>
              </a:rPr>
              <a:t>)* , </a:t>
            </a:r>
            <a:r>
              <a:rPr lang="en-US" altLang="zh-CN" sz="2400" i="1" dirty="0">
                <a:solidFill>
                  <a:schemeClr val="tx1"/>
                </a:solidFill>
              </a:rPr>
              <a:t>β</a:t>
            </a:r>
            <a:r>
              <a:rPr lang="en-US" altLang="zh-CN" sz="2400" dirty="0">
                <a:solidFill>
                  <a:schemeClr val="tx1"/>
                </a:solidFill>
              </a:rPr>
              <a:t>∈(</a:t>
            </a:r>
            <a:r>
              <a:rPr lang="en-US" altLang="zh-CN" sz="2400" i="1" dirty="0">
                <a:solidFill>
                  <a:schemeClr val="tx1"/>
                </a:solidFill>
              </a:rPr>
              <a:t>N</a:t>
            </a:r>
            <a:r>
              <a:rPr lang="en-US" altLang="zh-CN" sz="2400" dirty="0">
                <a:solidFill>
                  <a:schemeClr val="tx1"/>
                </a:solidFill>
              </a:rPr>
              <a:t>∪</a:t>
            </a:r>
            <a:r>
              <a:rPr lang="en-US" altLang="zh-CN" sz="2400" i="1" dirty="0">
                <a:solidFill>
                  <a:schemeClr val="tx1"/>
                </a:solidFill>
              </a:rPr>
              <a:t>T</a:t>
            </a:r>
            <a:r>
              <a:rPr lang="en-US" altLang="zh-CN" sz="2400" dirty="0">
                <a:solidFill>
                  <a:schemeClr val="tx1"/>
                </a:solidFill>
              </a:rPr>
              <a:t>)*</a:t>
            </a:r>
            <a:endParaRPr lang="en-US" altLang="zh-CN" sz="2400" dirty="0">
              <a:solidFill>
                <a:schemeClr val="tx1"/>
              </a:solidFill>
            </a:endParaRPr>
          </a:p>
          <a:p>
            <a:pPr algn="just" eaLnBrk="1" hangingPunct="1">
              <a:spcBef>
                <a:spcPct val="20000"/>
              </a:spcBef>
              <a:spcAft>
                <a:spcPts val="600"/>
              </a:spcAft>
              <a:buClr>
                <a:schemeClr val="folHlink"/>
              </a:buClr>
              <a:buSzPct val="100000"/>
              <a:defRPr/>
            </a:pPr>
            <a:endParaRPr lang="en-US" altLang="zh-CN" sz="2400" dirty="0">
              <a:solidFill>
                <a:schemeClr val="tx1"/>
              </a:solidFill>
            </a:endParaRPr>
          </a:p>
          <a:p>
            <a:pPr marL="571500" indent="-571500" algn="just" eaLnBrk="1" hangingPunct="1">
              <a:spcBef>
                <a:spcPct val="20000"/>
              </a:spcBef>
              <a:spcAft>
                <a:spcPts val="600"/>
              </a:spcAft>
              <a:buClr>
                <a:schemeClr val="folHlink"/>
              </a:buClr>
              <a:buSzPct val="100000"/>
              <a:buFont typeface="Wingdings" panose="05000000000000000000" pitchFamily="2" charset="2"/>
              <a:buChar char="§"/>
              <a:defRPr/>
            </a:pPr>
            <a:r>
              <a:rPr lang="zh-CN" altLang="en-US" sz="2400" b="1" dirty="0">
                <a:solidFill>
                  <a:srgbClr val="800080"/>
                </a:solidFill>
                <a:latin typeface="Arial" panose="020B0604020202020204" pitchFamily="34" charset="0"/>
              </a:rPr>
              <a:t>文法产生的语言</a:t>
            </a:r>
            <a:endParaRPr lang="en-US" altLang="zh-CN" sz="2400" b="1" dirty="0">
              <a:solidFill>
                <a:srgbClr val="800080"/>
              </a:solidFill>
              <a:latin typeface="Arial" panose="020B0604020202020204" pitchFamily="34" charset="0"/>
            </a:endParaRPr>
          </a:p>
          <a:p>
            <a:pPr algn="just" eaLnBrk="1" hangingPunct="1">
              <a:spcBef>
                <a:spcPct val="20000"/>
              </a:spcBef>
              <a:spcAft>
                <a:spcPts val="600"/>
              </a:spcAft>
              <a:buClr>
                <a:schemeClr val="folHlink"/>
              </a:buClr>
              <a:buSzPct val="100000"/>
              <a:defRPr/>
            </a:pPr>
            <a:r>
              <a:rPr lang="en-US" altLang="zh-CN" sz="2400" dirty="0">
                <a:solidFill>
                  <a:schemeClr val="tx1"/>
                </a:solidFill>
              </a:rPr>
              <a:t>     L(G) = {</a:t>
            </a:r>
            <a:r>
              <a:rPr lang="en-US" altLang="zh-CN" sz="2400" dirty="0" err="1">
                <a:solidFill>
                  <a:schemeClr val="tx1"/>
                </a:solidFill>
              </a:rPr>
              <a:t>ω|ω∈T</a:t>
            </a:r>
            <a:r>
              <a:rPr lang="en-US" altLang="zh-CN" sz="2400" dirty="0">
                <a:solidFill>
                  <a:schemeClr val="tx1"/>
                </a:solidFill>
              </a:rPr>
              <a:t>*</a:t>
            </a:r>
            <a:r>
              <a:rPr lang="zh-CN" altLang="en-US" sz="2400" dirty="0">
                <a:solidFill>
                  <a:schemeClr val="tx1"/>
                </a:solidFill>
              </a:rPr>
              <a:t>且</a:t>
            </a:r>
            <a:r>
              <a:rPr lang="en-US" altLang="zh-CN" sz="2400" dirty="0">
                <a:solidFill>
                  <a:schemeClr val="tx1"/>
                </a:solidFill>
              </a:rPr>
              <a:t>S </a:t>
            </a:r>
            <a:r>
              <a:rPr lang="en-US" altLang="zh-CN" sz="2400" dirty="0">
                <a:solidFill>
                  <a:schemeClr val="tx1"/>
                </a:solidFill>
                <a:sym typeface="Symbol" panose="05050102010706020507" pitchFamily="18" charset="2"/>
              </a:rPr>
              <a:t></a:t>
            </a:r>
            <a:r>
              <a:rPr lang="en-US" altLang="zh-CN" sz="2400" dirty="0">
                <a:solidFill>
                  <a:schemeClr val="tx1"/>
                </a:solidFill>
              </a:rPr>
              <a:t> ω}</a:t>
            </a:r>
            <a:endParaRPr lang="zh-CN" altLang="en-US" sz="16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11960" y="3476093"/>
            <a:ext cx="288032" cy="81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FBCB63CB-506A-4341-B782-324D78123106}"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433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853F82B9-EF5B-4105-B3CC-DCA6E700CC65}"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1434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14341" name="Rectangle 2"/>
          <p:cNvSpPr>
            <a:spLocks noGrp="1" noChangeArrowheads="1"/>
          </p:cNvSpPr>
          <p:nvPr>
            <p:ph type="title"/>
          </p:nvPr>
        </p:nvSpPr>
        <p:spPr/>
        <p:txBody>
          <a:bodyPr/>
          <a:lstStyle/>
          <a:p>
            <a:pPr eaLnBrk="1" hangingPunct="1"/>
            <a:r>
              <a:rPr lang="en-US" altLang="zh-CN" b="1">
                <a:solidFill>
                  <a:srgbClr val="800080"/>
                </a:solidFill>
                <a:latin typeface="Arial" panose="020B0604020202020204" pitchFamily="34" charset="0"/>
                <a:ea typeface="楷体_GB2312" pitchFamily="49" charset="-122"/>
              </a:rPr>
              <a:t>FA</a:t>
            </a:r>
            <a:r>
              <a:rPr lang="zh-CN" altLang="en-US" b="1">
                <a:solidFill>
                  <a:srgbClr val="800080"/>
                </a:solidFill>
                <a:latin typeface="Arial" panose="020B0604020202020204" pitchFamily="34" charset="0"/>
                <a:ea typeface="楷体_GB2312" pitchFamily="49" charset="-122"/>
              </a:rPr>
              <a:t>的模型</a:t>
            </a:r>
            <a:endParaRPr lang="zh-CN" altLang="en-US" b="1">
              <a:solidFill>
                <a:srgbClr val="800080"/>
              </a:solidFill>
              <a:latin typeface="Arial" panose="020B0604020202020204" pitchFamily="34" charset="0"/>
              <a:ea typeface="楷体_GB2312" pitchFamily="49" charset="-122"/>
            </a:endParaRPr>
          </a:p>
        </p:txBody>
      </p:sp>
      <p:sp>
        <p:nvSpPr>
          <p:cNvPr id="14342" name="Rectangle 3"/>
          <p:cNvSpPr>
            <a:spLocks noGrp="1" noChangeArrowheads="1"/>
          </p:cNvSpPr>
          <p:nvPr>
            <p:ph type="body" idx="1"/>
          </p:nvPr>
        </p:nvSpPr>
        <p:spPr>
          <a:xfrm>
            <a:off x="588963" y="1524000"/>
            <a:ext cx="8555037" cy="990600"/>
          </a:xfrm>
        </p:spPr>
        <p:txBody>
          <a:bodyPr/>
          <a:lstStyle/>
          <a:p>
            <a:pPr eaLnBrk="1" hangingPunct="1">
              <a:lnSpc>
                <a:spcPct val="90000"/>
              </a:lnSpc>
              <a:buSzPct val="50000"/>
              <a:buFont typeface="Wingdings" panose="05000000000000000000" pitchFamily="2" charset="2"/>
              <a:buNone/>
            </a:pPr>
            <a:r>
              <a:rPr lang="en-US" altLang="zh-CN" sz="3200">
                <a:solidFill>
                  <a:srgbClr val="333399"/>
                </a:solidFill>
                <a:latin typeface="Arial" panose="020B0604020202020204" pitchFamily="34" charset="0"/>
              </a:rPr>
              <a:t>		  FA</a:t>
            </a:r>
            <a:r>
              <a:rPr lang="zh-CN" altLang="en-US" sz="3200">
                <a:solidFill>
                  <a:srgbClr val="333399"/>
                </a:solidFill>
                <a:latin typeface="Arial" panose="020B0604020202020204" pitchFamily="34" charset="0"/>
              </a:rPr>
              <a:t>可以理解成一个控制器，它读一条输入带上的字符。</a:t>
            </a:r>
            <a:endParaRPr lang="zh-CN" altLang="en-US" sz="3200">
              <a:solidFill>
                <a:srgbClr val="333399"/>
              </a:solidFill>
              <a:latin typeface="Arial" panose="020B0604020202020204" pitchFamily="34" charset="0"/>
            </a:endParaRPr>
          </a:p>
        </p:txBody>
      </p:sp>
      <p:grpSp>
        <p:nvGrpSpPr>
          <p:cNvPr id="14343" name="Group 7"/>
          <p:cNvGrpSpPr/>
          <p:nvPr/>
        </p:nvGrpSpPr>
        <p:grpSpPr bwMode="auto">
          <a:xfrm>
            <a:off x="990600" y="3276600"/>
            <a:ext cx="1219200" cy="1912938"/>
            <a:chOff x="1536" y="2352"/>
            <a:chExt cx="768" cy="1205"/>
          </a:xfrm>
        </p:grpSpPr>
        <p:sp>
          <p:nvSpPr>
            <p:cNvPr id="14345" name="Text Box 4"/>
            <p:cNvSpPr txBox="1">
              <a:spLocks noChangeArrowheads="1"/>
            </p:cNvSpPr>
            <p:nvPr/>
          </p:nvSpPr>
          <p:spPr bwMode="auto">
            <a:xfrm>
              <a:off x="1536" y="2352"/>
              <a:ext cx="720" cy="245"/>
            </a:xfrm>
            <a:prstGeom prst="rect">
              <a:avLst/>
            </a:prstGeom>
            <a:solidFill>
              <a:srgbClr val="FFFFFF"/>
            </a:solidFill>
            <a:ln w="9525">
              <a:solidFill>
                <a:srgbClr val="000000"/>
              </a:solidFill>
              <a:miter lim="800000"/>
            </a:ln>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dist">
                <a:spcBef>
                  <a:spcPct val="0"/>
                </a:spcBef>
                <a:buClrTx/>
                <a:buSzTx/>
                <a:buFontTx/>
                <a:buNone/>
              </a:pPr>
              <a:r>
                <a:rPr lang="zh-CN" altLang="en-US" sz="2000">
                  <a:ea typeface="宋体" panose="02010600030101010101" pitchFamily="2" charset="-122"/>
                </a:rPr>
                <a:t>101101</a:t>
              </a:r>
              <a:endParaRPr lang="en-US" altLang="zh-CN" sz="1600" b="0">
                <a:ea typeface="宋体" panose="02010600030101010101" pitchFamily="2" charset="-122"/>
              </a:endParaRPr>
            </a:p>
          </p:txBody>
        </p:sp>
        <p:sp>
          <p:nvSpPr>
            <p:cNvPr id="14346" name="Text Box 5"/>
            <p:cNvSpPr txBox="1">
              <a:spLocks noChangeArrowheads="1"/>
            </p:cNvSpPr>
            <p:nvPr/>
          </p:nvSpPr>
          <p:spPr bwMode="auto">
            <a:xfrm>
              <a:off x="1584" y="2976"/>
              <a:ext cx="720" cy="581"/>
            </a:xfrm>
            <a:prstGeom prst="rect">
              <a:avLst/>
            </a:prstGeom>
            <a:solidFill>
              <a:srgbClr val="FFFFFF"/>
            </a:solidFill>
            <a:ln w="9525">
              <a:solidFill>
                <a:srgbClr val="000000"/>
              </a:solidFill>
              <a:miter lim="800000"/>
            </a:ln>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a:spcBef>
                  <a:spcPct val="0"/>
                </a:spcBef>
                <a:buClrTx/>
                <a:buSzTx/>
                <a:buFontTx/>
                <a:buNone/>
              </a:pPr>
              <a:r>
                <a:rPr lang="zh-CN" altLang="en-US" sz="2400" noProof="1"/>
                <a:t>有限</a:t>
              </a:r>
              <a:endParaRPr lang="en-US" altLang="en-US" sz="2400"/>
            </a:p>
            <a:p>
              <a:pPr algn="ctr">
                <a:spcBef>
                  <a:spcPct val="0"/>
                </a:spcBef>
                <a:buClrTx/>
                <a:buSzTx/>
                <a:buFontTx/>
                <a:buNone/>
              </a:pPr>
              <a:r>
                <a:rPr lang="zh-CN" altLang="en-US" sz="2400" noProof="1"/>
                <a:t>控制器</a:t>
              </a:r>
              <a:endParaRPr lang="zh-CN" altLang="en-US" sz="1800" b="0"/>
            </a:p>
          </p:txBody>
        </p:sp>
        <p:sp>
          <p:nvSpPr>
            <p:cNvPr id="14347" name="Line 6"/>
            <p:cNvSpPr>
              <a:spLocks noChangeShapeType="1"/>
            </p:cNvSpPr>
            <p:nvPr/>
          </p:nvSpPr>
          <p:spPr bwMode="auto">
            <a:xfrm>
              <a:off x="1872" y="2592"/>
              <a:ext cx="0" cy="336"/>
            </a:xfrm>
            <a:prstGeom prst="line">
              <a:avLst/>
            </a:prstGeom>
            <a:noFill/>
            <a:ln w="38100">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44" name="Rectangle 8"/>
          <p:cNvSpPr>
            <a:spLocks noChangeArrowheads="1"/>
          </p:cNvSpPr>
          <p:nvPr/>
        </p:nvSpPr>
        <p:spPr bwMode="auto">
          <a:xfrm>
            <a:off x="2743200" y="2819400"/>
            <a:ext cx="60198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lvl="1" eaLnBrk="1" hangingPunct="1">
              <a:spcBef>
                <a:spcPct val="50000"/>
              </a:spcBef>
              <a:buFont typeface="Wingdings" panose="05000000000000000000" pitchFamily="2" charset="2"/>
              <a:buNone/>
            </a:pPr>
            <a:r>
              <a:rPr lang="zh-CN" altLang="en-US" b="1" noProof="1">
                <a:solidFill>
                  <a:srgbClr val="333399"/>
                </a:solidFill>
                <a:latin typeface="Arial" panose="020B0604020202020204" pitchFamily="34" charset="0"/>
              </a:rPr>
              <a:t>(1)</a:t>
            </a:r>
            <a:r>
              <a:rPr lang="en-US" altLang="en-US" b="1">
                <a:solidFill>
                  <a:srgbClr val="333399"/>
                </a:solidFill>
                <a:latin typeface="Arial" panose="020B0604020202020204" pitchFamily="34" charset="0"/>
              </a:rPr>
              <a:t> </a:t>
            </a:r>
            <a:r>
              <a:rPr lang="zh-CN" altLang="en-US" b="1" noProof="1">
                <a:solidFill>
                  <a:srgbClr val="333399"/>
                </a:solidFill>
                <a:latin typeface="Arial" panose="020B0604020202020204" pitchFamily="34" charset="0"/>
              </a:rPr>
              <a:t>控制器包括有限状态；</a:t>
            </a:r>
            <a:endParaRPr lang="zh-CN" altLang="en-US" b="1" noProof="1">
              <a:solidFill>
                <a:srgbClr val="333399"/>
              </a:solidFill>
              <a:latin typeface="Arial" panose="020B0604020202020204" pitchFamily="34" charset="0"/>
            </a:endParaRPr>
          </a:p>
          <a:p>
            <a:pPr lvl="1" eaLnBrk="1" hangingPunct="1">
              <a:spcBef>
                <a:spcPct val="50000"/>
              </a:spcBef>
              <a:buFont typeface="Wingdings" panose="05000000000000000000" pitchFamily="2" charset="2"/>
              <a:buNone/>
            </a:pPr>
            <a:r>
              <a:rPr lang="zh-CN" altLang="en-US" b="1" noProof="1">
                <a:solidFill>
                  <a:srgbClr val="333399"/>
                </a:solidFill>
                <a:latin typeface="Arial" panose="020B0604020202020204" pitchFamily="34" charset="0"/>
              </a:rPr>
              <a:t>(2)</a:t>
            </a:r>
            <a:r>
              <a:rPr lang="en-US" altLang="en-US" b="1">
                <a:solidFill>
                  <a:srgbClr val="333399"/>
                </a:solidFill>
                <a:latin typeface="Arial" panose="020B0604020202020204" pitchFamily="34" charset="0"/>
              </a:rPr>
              <a:t> </a:t>
            </a:r>
            <a:r>
              <a:rPr lang="zh-CN" altLang="en-US" b="1" noProof="1">
                <a:solidFill>
                  <a:srgbClr val="333399"/>
                </a:solidFill>
                <a:latin typeface="Arial" panose="020B0604020202020204" pitchFamily="34" charset="0"/>
              </a:rPr>
              <a:t>从左到右依次读取字符；</a:t>
            </a:r>
            <a:endParaRPr lang="zh-CN" altLang="en-US" b="1" noProof="1">
              <a:solidFill>
                <a:srgbClr val="333399"/>
              </a:solidFill>
              <a:latin typeface="Arial" panose="020B0604020202020204" pitchFamily="34" charset="0"/>
            </a:endParaRPr>
          </a:p>
          <a:p>
            <a:pPr lvl="1" eaLnBrk="1" hangingPunct="1">
              <a:spcBef>
                <a:spcPct val="50000"/>
              </a:spcBef>
              <a:buFont typeface="Wingdings" panose="05000000000000000000" pitchFamily="2" charset="2"/>
              <a:buNone/>
            </a:pPr>
            <a:r>
              <a:rPr lang="zh-CN" altLang="en-US" b="1" noProof="1">
                <a:solidFill>
                  <a:srgbClr val="333399"/>
                </a:solidFill>
                <a:latin typeface="Arial" panose="020B0604020202020204" pitchFamily="34" charset="0"/>
              </a:rPr>
              <a:t>(3)</a:t>
            </a:r>
            <a:r>
              <a:rPr lang="en-US" altLang="en-US" b="1">
                <a:solidFill>
                  <a:srgbClr val="333399"/>
                </a:solidFill>
                <a:latin typeface="Arial" panose="020B0604020202020204" pitchFamily="34" charset="0"/>
              </a:rPr>
              <a:t> </a:t>
            </a:r>
            <a:r>
              <a:rPr lang="zh-CN" altLang="en-US" b="1" noProof="1">
                <a:solidFill>
                  <a:srgbClr val="333399"/>
                </a:solidFill>
                <a:latin typeface="Arial" panose="020B0604020202020204" pitchFamily="34" charset="0"/>
              </a:rPr>
              <a:t>状态+激励 </a:t>
            </a:r>
            <a:r>
              <a:rPr lang="zh-CN" altLang="en-US" sz="3200" noProof="1">
                <a:solidFill>
                  <a:srgbClr val="333399"/>
                </a:solidFill>
                <a:latin typeface="Arial" panose="020B0604020202020204" pitchFamily="34" charset="0"/>
                <a:sym typeface="Wingdings" panose="05000000000000000000" pitchFamily="2" charset="2"/>
              </a:rPr>
              <a:t></a:t>
            </a:r>
            <a:r>
              <a:rPr lang="zh-CN" altLang="en-US" b="1" noProof="1">
                <a:solidFill>
                  <a:srgbClr val="333399"/>
                </a:solidFill>
                <a:latin typeface="Arial" panose="020B0604020202020204" pitchFamily="34" charset="0"/>
              </a:rPr>
              <a:t> 状态迁移</a:t>
            </a:r>
            <a:r>
              <a:rPr lang="en-US" altLang="en-US" b="1">
                <a:solidFill>
                  <a:srgbClr val="333399"/>
                </a:solidFill>
                <a:latin typeface="Arial" panose="020B0604020202020204" pitchFamily="34" charset="0"/>
              </a:rPr>
              <a:t> </a:t>
            </a:r>
            <a:endParaRPr lang="en-US" altLang="en-US" b="1">
              <a:solidFill>
                <a:srgbClr val="333399"/>
              </a:solidFill>
              <a:latin typeface="Arial" panose="020B0604020202020204" pitchFamily="34" charset="0"/>
            </a:endParaRPr>
          </a:p>
          <a:p>
            <a:pPr lvl="1" eaLnBrk="1" hangingPunct="1">
              <a:spcBef>
                <a:spcPct val="50000"/>
              </a:spcBef>
              <a:buFont typeface="Wingdings" panose="05000000000000000000" pitchFamily="2" charset="2"/>
              <a:buNone/>
            </a:pPr>
            <a:r>
              <a:rPr lang="en-US" altLang="en-US" b="1">
                <a:solidFill>
                  <a:srgbClr val="333399"/>
                </a:solidFill>
                <a:latin typeface="Arial" panose="020B0604020202020204" pitchFamily="34" charset="0"/>
              </a:rPr>
              <a:t>	</a:t>
            </a:r>
            <a:r>
              <a:rPr lang="en-US" altLang="en-US" b="1" noProof="1">
                <a:solidFill>
                  <a:srgbClr val="333399"/>
                </a:solidFill>
                <a:latin typeface="Arial" panose="020B0604020202020204" pitchFamily="34" charset="0"/>
              </a:rPr>
              <a:t>(</a:t>
            </a:r>
            <a:r>
              <a:rPr lang="zh-CN" altLang="en-US" b="1" noProof="1">
                <a:solidFill>
                  <a:srgbClr val="333399"/>
                </a:solidFill>
                <a:latin typeface="Arial" panose="020B0604020202020204" pitchFamily="34" charset="0"/>
              </a:rPr>
              <a:t>根据当前所处状态和输入字符进行状态转移)</a:t>
            </a:r>
            <a:endParaRPr lang="zh-CN" altLang="en-US" b="1" noProof="1">
              <a:solidFill>
                <a:srgbClr val="333399"/>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3C5D6C22-DE0A-4B00-95D4-C0EB2D166E53}"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6387"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CB730C51-9E13-4645-A4FA-54B1463FDE61}"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16388"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16389" name="Text Box 2"/>
          <p:cNvSpPr txBox="1">
            <a:spLocks noChangeArrowheads="1"/>
          </p:cNvSpPr>
          <p:nvPr/>
        </p:nvSpPr>
        <p:spPr bwMode="auto">
          <a:xfrm>
            <a:off x="457200" y="1905000"/>
            <a:ext cx="3429000"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Char char="²"/>
            </a:pPr>
            <a:r>
              <a:rPr lang="zh-CN" altLang="en-US">
                <a:solidFill>
                  <a:srgbClr val="333399"/>
                </a:solidFill>
                <a:latin typeface="楷体_GB2312" pitchFamily="49" charset="-122"/>
              </a:rPr>
              <a:t> 有限状态集</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 "/>
            </a:pPr>
            <a:r>
              <a:rPr lang="zh-CN" altLang="en-US">
                <a:solidFill>
                  <a:srgbClr val="333399"/>
                </a:solidFill>
                <a:latin typeface="楷体_GB2312" pitchFamily="49" charset="-122"/>
              </a:rPr>
              <a:t> </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²"/>
            </a:pPr>
            <a:r>
              <a:rPr lang="zh-CN" altLang="en-US">
                <a:solidFill>
                  <a:srgbClr val="333399"/>
                </a:solidFill>
                <a:latin typeface="楷体_GB2312" pitchFamily="49" charset="-122"/>
              </a:rPr>
              <a:t> 有限输入符号集</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 "/>
            </a:pPr>
            <a:r>
              <a:rPr lang="zh-CN" altLang="en-US">
                <a:solidFill>
                  <a:srgbClr val="333399"/>
                </a:solidFill>
                <a:latin typeface="楷体_GB2312" pitchFamily="49" charset="-122"/>
              </a:rPr>
              <a:t> </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²"/>
            </a:pPr>
            <a:r>
              <a:rPr lang="zh-CN" altLang="en-US">
                <a:solidFill>
                  <a:srgbClr val="333399"/>
                </a:solidFill>
                <a:latin typeface="楷体_GB2312" pitchFamily="49" charset="-122"/>
              </a:rPr>
              <a:t> 转移函数</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 "/>
            </a:pPr>
            <a:r>
              <a:rPr lang="zh-CN" altLang="en-US">
                <a:solidFill>
                  <a:srgbClr val="333399"/>
                </a:solidFill>
                <a:latin typeface="楷体_GB2312" pitchFamily="49" charset="-122"/>
              </a:rPr>
              <a:t> </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²"/>
            </a:pPr>
            <a:r>
              <a:rPr lang="zh-CN" altLang="en-US">
                <a:solidFill>
                  <a:srgbClr val="333399"/>
                </a:solidFill>
                <a:latin typeface="楷体_GB2312" pitchFamily="49" charset="-122"/>
              </a:rPr>
              <a:t> 一个开始状态</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 "/>
            </a:pPr>
            <a:r>
              <a:rPr lang="zh-CN" altLang="en-US">
                <a:solidFill>
                  <a:srgbClr val="333399"/>
                </a:solidFill>
                <a:latin typeface="楷体_GB2312" pitchFamily="49" charset="-122"/>
              </a:rPr>
              <a:t> </a:t>
            </a:r>
            <a:endParaRPr lang="zh-CN" altLang="en-US">
              <a:solidFill>
                <a:srgbClr val="333399"/>
              </a:solidFill>
              <a:latin typeface="楷体_GB2312" pitchFamily="49" charset="-122"/>
            </a:endParaRPr>
          </a:p>
          <a:p>
            <a:pPr eaLnBrk="1" hangingPunct="1">
              <a:spcBef>
                <a:spcPct val="0"/>
              </a:spcBef>
              <a:buClrTx/>
              <a:buSzTx/>
              <a:buFont typeface="Wingdings" panose="05000000000000000000" pitchFamily="2" charset="2"/>
              <a:buChar char="²"/>
            </a:pPr>
            <a:r>
              <a:rPr lang="zh-CN" altLang="en-US">
                <a:solidFill>
                  <a:srgbClr val="333399"/>
                </a:solidFill>
                <a:latin typeface="楷体_GB2312" pitchFamily="49" charset="-122"/>
              </a:rPr>
              <a:t> 一个终态集合</a:t>
            </a:r>
            <a:endParaRPr lang="zh-CN" altLang="en-US">
              <a:solidFill>
                <a:srgbClr val="333399"/>
              </a:solidFill>
              <a:latin typeface="楷体_GB2312" pitchFamily="49" charset="-122"/>
            </a:endParaRPr>
          </a:p>
        </p:txBody>
      </p:sp>
      <p:sp>
        <p:nvSpPr>
          <p:cNvPr id="16390" name="Rectangle 7"/>
          <p:cNvSpPr>
            <a:spLocks noChangeArrowheads="1"/>
          </p:cNvSpPr>
          <p:nvPr/>
        </p:nvSpPr>
        <p:spPr bwMode="auto">
          <a:xfrm>
            <a:off x="1219200" y="4572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eaLnBrk="1" hangingPunct="1">
              <a:lnSpc>
                <a:spcPct val="90000"/>
              </a:lnSpc>
              <a:spcBef>
                <a:spcPct val="0"/>
              </a:spcBef>
              <a:buClrTx/>
              <a:buSzTx/>
              <a:buFontTx/>
              <a:buNone/>
            </a:pPr>
            <a:r>
              <a:rPr lang="zh-CN" altLang="en-US" sz="3600">
                <a:solidFill>
                  <a:srgbClr val="800080"/>
                </a:solidFill>
                <a:latin typeface="华文行楷" panose="02010800040101010101" pitchFamily="2" charset="-122"/>
              </a:rPr>
              <a:t>有限自动机的五要素</a:t>
            </a:r>
            <a:endParaRPr lang="zh-CN" altLang="en-US" sz="4000">
              <a:solidFill>
                <a:schemeClr val="tx2"/>
              </a:solidFill>
              <a:latin typeface="Arial" panose="020B0604020202020204" pitchFamily="34" charset="0"/>
            </a:endParaRPr>
          </a:p>
        </p:txBody>
      </p:sp>
      <p:grpSp>
        <p:nvGrpSpPr>
          <p:cNvPr id="16391" name="Group 13"/>
          <p:cNvGrpSpPr/>
          <p:nvPr/>
        </p:nvGrpSpPr>
        <p:grpSpPr bwMode="auto">
          <a:xfrm>
            <a:off x="4114800" y="2438400"/>
            <a:ext cx="4114800" cy="3267075"/>
            <a:chOff x="2592" y="1536"/>
            <a:chExt cx="2592" cy="2058"/>
          </a:xfrm>
        </p:grpSpPr>
        <p:sp>
          <p:nvSpPr>
            <p:cNvPr id="16392" name="Text Box 8"/>
            <p:cNvSpPr txBox="1">
              <a:spLocks noChangeArrowheads="1"/>
            </p:cNvSpPr>
            <p:nvPr/>
          </p:nvSpPr>
          <p:spPr bwMode="auto">
            <a:xfrm>
              <a:off x="3216"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16393" name="Text Box 9"/>
            <p:cNvSpPr txBox="1">
              <a:spLocks noChangeArrowheads="1"/>
            </p:cNvSpPr>
            <p:nvPr/>
          </p:nvSpPr>
          <p:spPr bwMode="auto">
            <a:xfrm>
              <a:off x="4512"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16394" name="Text Box 10"/>
            <p:cNvSpPr txBox="1">
              <a:spLocks noChangeArrowheads="1"/>
            </p:cNvSpPr>
            <p:nvPr/>
          </p:nvSpPr>
          <p:spPr bwMode="auto">
            <a:xfrm>
              <a:off x="3216"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16395" name="Text Box 11"/>
            <p:cNvSpPr txBox="1">
              <a:spLocks noChangeArrowheads="1"/>
            </p:cNvSpPr>
            <p:nvPr/>
          </p:nvSpPr>
          <p:spPr bwMode="auto">
            <a:xfrm>
              <a:off x="4512"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graphicFrame>
          <p:nvGraphicFramePr>
            <p:cNvPr id="16396" name="Object 12"/>
            <p:cNvGraphicFramePr>
              <a:graphicFrameLocks noChangeAspect="1"/>
            </p:cNvGraphicFramePr>
            <p:nvPr/>
          </p:nvGraphicFramePr>
          <p:xfrm>
            <a:off x="2592" y="1536"/>
            <a:ext cx="2592" cy="2058"/>
          </p:xfrm>
          <a:graphic>
            <a:graphicData uri="http://schemas.openxmlformats.org/presentationml/2006/ole">
              <mc:AlternateContent xmlns:mc="http://schemas.openxmlformats.org/markup-compatibility/2006">
                <mc:Choice xmlns:v="urn:schemas-microsoft-com:vml" Requires="v">
                  <p:oleObj spid="_x0000_s16457" name="VISIO" r:id="rId1" imgW="3204210" imgH="2543810" progId="Visio.Drawing.6">
                    <p:embed/>
                  </p:oleObj>
                </mc:Choice>
                <mc:Fallback>
                  <p:oleObj name="VISIO" r:id="rId1" imgW="3204210" imgH="2543810" progId="Visio.Drawing.6">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536"/>
                          <a:ext cx="2592" cy="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文本框 1"/>
          <p:cNvSpPr txBox="1"/>
          <p:nvPr/>
        </p:nvSpPr>
        <p:spPr>
          <a:xfrm>
            <a:off x="1256030" y="5950585"/>
            <a:ext cx="4512310" cy="368300"/>
          </a:xfrm>
          <a:prstGeom prst="rect">
            <a:avLst/>
          </a:prstGeom>
          <a:noFill/>
        </p:spPr>
        <p:txBody>
          <a:bodyPr wrap="square" rtlCol="0">
            <a:spAutoFit/>
          </a:bodyPr>
          <a:p>
            <a:r>
              <a:rPr lang="zh-CN" altLang="en-US">
                <a:solidFill>
                  <a:srgbClr val="FF0000"/>
                </a:solidFill>
              </a:rPr>
              <a:t>终止状态用双圈表示，这里为</a:t>
            </a:r>
            <a:r>
              <a:rPr lang="en-US" altLang="zh-CN">
                <a:solidFill>
                  <a:srgbClr val="FF0000"/>
                </a:solidFill>
              </a:rPr>
              <a:t>q0</a:t>
            </a:r>
            <a:r>
              <a:rPr lang="zh-CN" altLang="en-US">
                <a:solidFill>
                  <a:srgbClr val="FF0000"/>
                </a:solidFill>
              </a:rPr>
              <a:t>，</a:t>
            </a:r>
            <a:r>
              <a:rPr lang="en-US" altLang="zh-CN">
                <a:solidFill>
                  <a:srgbClr val="FF0000"/>
                </a:solidFill>
              </a:rPr>
              <a:t>q3</a:t>
            </a:r>
            <a:endParaRPr lang="en-US" altLang="zh-CN">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897E219-9F57-491D-A1DD-7542E76BB91D}"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8435"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5A9D091-1D76-486F-8708-5000C5BFE292}"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18436"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18437" name="Rectangle 2"/>
          <p:cNvSpPr>
            <a:spLocks noGrp="1" noChangeArrowheads="1"/>
          </p:cNvSpPr>
          <p:nvPr>
            <p:ph type="title"/>
          </p:nvPr>
        </p:nvSpPr>
        <p:spPr/>
        <p:txBody>
          <a:bodyPr/>
          <a:lstStyle/>
          <a:p>
            <a:pPr eaLnBrk="1" hangingPunct="1"/>
            <a:r>
              <a:rPr lang="zh-CN" altLang="en-US" sz="4000" b="1">
                <a:solidFill>
                  <a:srgbClr val="800080"/>
                </a:solidFill>
                <a:latin typeface="Arial" panose="020B0604020202020204" pitchFamily="34" charset="0"/>
                <a:ea typeface="楷体_GB2312" pitchFamily="49" charset="-122"/>
              </a:rPr>
              <a:t>三、</a:t>
            </a:r>
            <a:r>
              <a:rPr lang="en-US" altLang="zh-CN" sz="4000" b="1">
                <a:solidFill>
                  <a:srgbClr val="800080"/>
                </a:solidFill>
                <a:latin typeface="Arial" panose="020B0604020202020204" pitchFamily="34" charset="0"/>
                <a:ea typeface="楷体_GB2312" pitchFamily="49" charset="-122"/>
              </a:rPr>
              <a:t>DFA</a:t>
            </a:r>
            <a:r>
              <a:rPr lang="zh-CN" altLang="en-US" sz="4000" b="1">
                <a:solidFill>
                  <a:srgbClr val="800080"/>
                </a:solidFill>
                <a:latin typeface="Arial" panose="020B0604020202020204" pitchFamily="34" charset="0"/>
                <a:ea typeface="楷体_GB2312" pitchFamily="49" charset="-122"/>
              </a:rPr>
              <a:t>的形式定义</a:t>
            </a:r>
            <a:endParaRPr lang="zh-CN" altLang="en-US" sz="4000" b="1">
              <a:solidFill>
                <a:srgbClr val="800080"/>
              </a:solidFill>
              <a:latin typeface="Arial" panose="020B0604020202020204" pitchFamily="34" charset="0"/>
              <a:ea typeface="楷体_GB2312" pitchFamily="49" charset="-122"/>
            </a:endParaRPr>
          </a:p>
        </p:txBody>
      </p:sp>
      <p:sp>
        <p:nvSpPr>
          <p:cNvPr id="18438" name="Rectangle 3"/>
          <p:cNvSpPr>
            <a:spLocks noGrp="1" noChangeArrowheads="1"/>
          </p:cNvSpPr>
          <p:nvPr>
            <p:ph type="body" idx="1"/>
          </p:nvPr>
        </p:nvSpPr>
        <p:spPr>
          <a:xfrm>
            <a:off x="304800" y="1524000"/>
            <a:ext cx="8534400" cy="4648200"/>
          </a:xfrm>
        </p:spPr>
        <p:txBody>
          <a:bodyPr/>
          <a:lstStyle/>
          <a:p>
            <a:pPr eaLnBrk="1" hangingPunct="1">
              <a:buClr>
                <a:schemeClr val="hlink"/>
              </a:buClr>
              <a:buSzPct val="55000"/>
              <a:buFont typeface="Wingdings" panose="05000000000000000000" pitchFamily="2" charset="2"/>
              <a:buNone/>
            </a:pPr>
            <a:r>
              <a:rPr lang="zh-CN" altLang="en-US" sz="3200" b="0" dirty="0">
                <a:solidFill>
                  <a:srgbClr val="333399"/>
                </a:solidFill>
                <a:latin typeface="Arial" panose="020B0604020202020204" pitchFamily="34" charset="0"/>
              </a:rPr>
              <a:t>定义: </a:t>
            </a:r>
            <a:r>
              <a:rPr lang="en-US" altLang="zh-CN" sz="3200" b="0" dirty="0">
                <a:solidFill>
                  <a:srgbClr val="333399"/>
                </a:solidFill>
                <a:latin typeface="Arial" panose="020B0604020202020204" pitchFamily="34" charset="0"/>
              </a:rPr>
              <a:t>DFA</a:t>
            </a:r>
            <a:r>
              <a:rPr lang="zh-CN" altLang="en-US" sz="3200" b="0" dirty="0">
                <a:solidFill>
                  <a:srgbClr val="333399"/>
                </a:solidFill>
                <a:latin typeface="Arial" panose="020B0604020202020204" pitchFamily="34" charset="0"/>
              </a:rPr>
              <a:t>是一个五元组 </a:t>
            </a:r>
            <a:r>
              <a:rPr lang="en-US" altLang="zh-CN" sz="3200" b="0" dirty="0">
                <a:solidFill>
                  <a:srgbClr val="333399"/>
                </a:solidFill>
                <a:latin typeface="Arial" panose="020B0604020202020204" pitchFamily="34" charset="0"/>
              </a:rPr>
              <a:t>M=(Q,T,δ,q</a:t>
            </a:r>
            <a:r>
              <a:rPr lang="en-US" altLang="zh-CN" sz="3200" b="0" baseline="-25000" dirty="0">
                <a:solidFill>
                  <a:srgbClr val="333399"/>
                </a:solidFill>
                <a:latin typeface="Arial" panose="020B0604020202020204" pitchFamily="34" charset="0"/>
              </a:rPr>
              <a:t>0</a:t>
            </a:r>
            <a:r>
              <a:rPr lang="en-US" altLang="zh-CN" sz="3200" b="0" dirty="0">
                <a:solidFill>
                  <a:srgbClr val="333399"/>
                </a:solidFill>
                <a:latin typeface="Arial" panose="020B0604020202020204" pitchFamily="34" charset="0"/>
              </a:rPr>
              <a:t>,F)</a:t>
            </a:r>
            <a:endParaRPr lang="en-US" altLang="zh-CN" sz="3200" b="0" dirty="0">
              <a:solidFill>
                <a:srgbClr val="333399"/>
              </a:solidFill>
              <a:latin typeface="Arial" panose="020B0604020202020204" pitchFamily="34" charset="0"/>
            </a:endParaRPr>
          </a:p>
          <a:p>
            <a:pPr lvl="1" eaLnBrk="1" hangingPunct="1">
              <a:lnSpc>
                <a:spcPct val="110000"/>
              </a:lnSpc>
            </a:pPr>
            <a:r>
              <a:rPr lang="en-US" altLang="zh-CN" sz="3200" b="1" dirty="0">
                <a:solidFill>
                  <a:srgbClr val="333399"/>
                </a:solidFill>
                <a:latin typeface="Arial" panose="020B0604020202020204" pitchFamily="34" charset="0"/>
              </a:rPr>
              <a:t>Q: </a:t>
            </a:r>
            <a:r>
              <a:rPr lang="zh-CN" altLang="en-US" sz="3200" b="1" dirty="0">
                <a:solidFill>
                  <a:srgbClr val="333399"/>
                </a:solidFill>
                <a:latin typeface="Arial" panose="020B0604020202020204" pitchFamily="34" charset="0"/>
              </a:rPr>
              <a:t>有限的状态集合</a:t>
            </a:r>
            <a:endParaRPr lang="zh-CN" altLang="en-US" sz="3200" b="1" dirty="0">
              <a:solidFill>
                <a:srgbClr val="333399"/>
              </a:solidFill>
              <a:latin typeface="Arial" panose="020B0604020202020204" pitchFamily="34" charset="0"/>
            </a:endParaRPr>
          </a:p>
          <a:p>
            <a:pPr lvl="1" eaLnBrk="1" hangingPunct="1">
              <a:lnSpc>
                <a:spcPct val="110000"/>
              </a:lnSpc>
            </a:pPr>
            <a:r>
              <a:rPr lang="en-US" altLang="zh-CN" sz="3200" b="1" dirty="0">
                <a:solidFill>
                  <a:srgbClr val="333399"/>
                </a:solidFill>
                <a:latin typeface="Arial" panose="020B0604020202020204" pitchFamily="34" charset="0"/>
              </a:rPr>
              <a:t>T: </a:t>
            </a:r>
            <a:r>
              <a:rPr lang="zh-CN" altLang="en-US" sz="3200" b="1" dirty="0">
                <a:solidFill>
                  <a:srgbClr val="333399"/>
                </a:solidFill>
                <a:latin typeface="Arial" panose="020B0604020202020204" pitchFamily="34" charset="0"/>
              </a:rPr>
              <a:t>有限的输入字母表</a:t>
            </a:r>
            <a:endParaRPr lang="zh-CN" altLang="en-US" sz="3200" b="1" dirty="0">
              <a:solidFill>
                <a:srgbClr val="333399"/>
              </a:solidFill>
              <a:latin typeface="Arial" panose="020B0604020202020204" pitchFamily="34" charset="0"/>
            </a:endParaRPr>
          </a:p>
          <a:p>
            <a:pPr lvl="1" eaLnBrk="1" hangingPunct="1">
              <a:lnSpc>
                <a:spcPct val="110000"/>
              </a:lnSpc>
            </a:pPr>
            <a:r>
              <a:rPr lang="en-US" altLang="zh-CN" sz="3200" dirty="0">
                <a:solidFill>
                  <a:srgbClr val="333399"/>
                </a:solidFill>
                <a:latin typeface="Arial" panose="020B0604020202020204" pitchFamily="34" charset="0"/>
                <a:sym typeface="+mn-ea"/>
              </a:rPr>
              <a:t>δ</a:t>
            </a:r>
            <a:r>
              <a:rPr lang="en-US" altLang="zh-CN" sz="3200" b="1" dirty="0">
                <a:solidFill>
                  <a:srgbClr val="333399"/>
                </a:solidFill>
                <a:latin typeface="Arial" panose="020B0604020202020204" pitchFamily="34" charset="0"/>
              </a:rPr>
              <a:t>: </a:t>
            </a:r>
            <a:r>
              <a:rPr lang="zh-CN" altLang="en-US" sz="3200" b="1" dirty="0">
                <a:solidFill>
                  <a:srgbClr val="333399"/>
                </a:solidFill>
                <a:latin typeface="Arial" panose="020B0604020202020204" pitchFamily="34" charset="0"/>
              </a:rPr>
              <a:t>转换函数(状态转移集合): </a:t>
            </a:r>
            <a:r>
              <a:rPr lang="en-US" altLang="zh-CN" sz="3200" b="1" dirty="0">
                <a:solidFill>
                  <a:srgbClr val="333399"/>
                </a:solidFill>
                <a:latin typeface="Arial" panose="020B0604020202020204" pitchFamily="34" charset="0"/>
              </a:rPr>
              <a:t>Q×T </a:t>
            </a:r>
            <a:r>
              <a:rPr lang="en-US" altLang="en-US" sz="3200" b="1" noProof="1">
                <a:solidFill>
                  <a:srgbClr val="333399"/>
                </a:solidFill>
                <a:latin typeface="Arial" panose="020B0604020202020204" pitchFamily="34" charset="0"/>
                <a:sym typeface="Wingdings" panose="05000000000000000000" pitchFamily="2" charset="2"/>
              </a:rPr>
              <a:t></a:t>
            </a:r>
            <a:r>
              <a:rPr lang="en-US" altLang="zh-CN" sz="3200" b="1" dirty="0">
                <a:solidFill>
                  <a:srgbClr val="333399"/>
                </a:solidFill>
                <a:latin typeface="Arial" panose="020B0604020202020204" pitchFamily="34" charset="0"/>
              </a:rPr>
              <a:t> Q</a:t>
            </a:r>
            <a:endParaRPr lang="en-US" altLang="zh-CN" sz="3200" b="1" dirty="0">
              <a:solidFill>
                <a:srgbClr val="333399"/>
              </a:solidFill>
              <a:latin typeface="Arial" panose="020B0604020202020204" pitchFamily="34" charset="0"/>
            </a:endParaRPr>
          </a:p>
          <a:p>
            <a:pPr lvl="1" eaLnBrk="1" hangingPunct="1">
              <a:lnSpc>
                <a:spcPct val="110000"/>
              </a:lnSpc>
            </a:pPr>
            <a:r>
              <a:rPr lang="en-US" altLang="zh-CN" sz="3200" b="1" dirty="0">
                <a:solidFill>
                  <a:srgbClr val="333399"/>
                </a:solidFill>
                <a:latin typeface="Arial" panose="020B0604020202020204" pitchFamily="34" charset="0"/>
              </a:rPr>
              <a:t>q</a:t>
            </a:r>
            <a:r>
              <a:rPr lang="en-US" altLang="zh-CN" sz="3200" b="1" baseline="-25000" dirty="0">
                <a:solidFill>
                  <a:srgbClr val="333399"/>
                </a:solidFill>
                <a:latin typeface="Arial" panose="020B0604020202020204" pitchFamily="34" charset="0"/>
              </a:rPr>
              <a:t>0</a:t>
            </a:r>
            <a:r>
              <a:rPr lang="en-US" altLang="zh-CN" sz="3200" b="1" dirty="0">
                <a:solidFill>
                  <a:srgbClr val="333399"/>
                </a:solidFill>
                <a:latin typeface="Arial" panose="020B0604020202020204" pitchFamily="34" charset="0"/>
              </a:rPr>
              <a:t>: </a:t>
            </a:r>
            <a:r>
              <a:rPr lang="zh-CN" altLang="en-US" sz="3200" b="1" dirty="0">
                <a:solidFill>
                  <a:srgbClr val="333399"/>
                </a:solidFill>
                <a:latin typeface="Arial" panose="020B0604020202020204" pitchFamily="34" charset="0"/>
              </a:rPr>
              <a:t>初始状态， </a:t>
            </a:r>
            <a:r>
              <a:rPr lang="en-US" altLang="zh-CN" sz="3200" b="1" dirty="0">
                <a:solidFill>
                  <a:srgbClr val="333399"/>
                </a:solidFill>
                <a:latin typeface="Arial" panose="020B0604020202020204" pitchFamily="34" charset="0"/>
              </a:rPr>
              <a:t>q</a:t>
            </a:r>
            <a:r>
              <a:rPr lang="en-US" altLang="zh-CN" sz="3200" b="1" baseline="-25000" dirty="0">
                <a:solidFill>
                  <a:srgbClr val="333399"/>
                </a:solidFill>
                <a:latin typeface="Arial" panose="020B0604020202020204" pitchFamily="34" charset="0"/>
              </a:rPr>
              <a:t>0</a:t>
            </a:r>
            <a:r>
              <a:rPr lang="en-US" altLang="zh-CN" sz="3200" b="1" dirty="0">
                <a:solidFill>
                  <a:srgbClr val="333399"/>
                </a:solidFill>
                <a:latin typeface="Arial" panose="020B0604020202020204" pitchFamily="34" charset="0"/>
                <a:sym typeface="Symbol" panose="05050102010706020507" pitchFamily="18" charset="2"/>
              </a:rPr>
              <a:t>  Q</a:t>
            </a:r>
            <a:endParaRPr lang="en-US" altLang="zh-CN" sz="3200" b="1" dirty="0">
              <a:solidFill>
                <a:srgbClr val="333399"/>
              </a:solidFill>
              <a:latin typeface="Arial" panose="020B0604020202020204" pitchFamily="34" charset="0"/>
              <a:sym typeface="Symbol" panose="05050102010706020507" pitchFamily="18" charset="2"/>
            </a:endParaRPr>
          </a:p>
          <a:p>
            <a:pPr lvl="1" eaLnBrk="1" hangingPunct="1">
              <a:lnSpc>
                <a:spcPct val="110000"/>
              </a:lnSpc>
            </a:pPr>
            <a:r>
              <a:rPr lang="en-US" altLang="zh-CN" sz="3200" b="1" dirty="0">
                <a:solidFill>
                  <a:srgbClr val="333399"/>
                </a:solidFill>
                <a:latin typeface="Arial" panose="020B0604020202020204" pitchFamily="34" charset="0"/>
              </a:rPr>
              <a:t>F: </a:t>
            </a:r>
            <a:r>
              <a:rPr lang="zh-CN" altLang="en-US" sz="3200" b="1" dirty="0">
                <a:solidFill>
                  <a:srgbClr val="333399"/>
                </a:solidFill>
                <a:latin typeface="Arial" panose="020B0604020202020204" pitchFamily="34" charset="0"/>
              </a:rPr>
              <a:t>终止状态集,  </a:t>
            </a:r>
            <a:r>
              <a:rPr lang="en-US" altLang="zh-CN" sz="3200" b="1" dirty="0">
                <a:solidFill>
                  <a:srgbClr val="333399"/>
                </a:solidFill>
                <a:latin typeface="Arial" panose="020B0604020202020204" pitchFamily="34" charset="0"/>
              </a:rPr>
              <a:t>F</a:t>
            </a:r>
            <a:r>
              <a:rPr lang="en-US" altLang="zh-CN" sz="3200" b="1" dirty="0">
                <a:solidFill>
                  <a:srgbClr val="333399"/>
                </a:solidFill>
                <a:latin typeface="Arial" panose="020B0604020202020204" pitchFamily="34" charset="0"/>
                <a:sym typeface="Symbol" panose="05050102010706020507" pitchFamily="18" charset="2"/>
              </a:rPr>
              <a:t>  Q</a:t>
            </a:r>
            <a:endParaRPr lang="en-US" altLang="zh-CN" sz="3200" b="1" dirty="0">
              <a:solidFill>
                <a:srgbClr val="333399"/>
              </a:solidFill>
              <a:latin typeface="Arial" panose="020B0604020202020204" pitchFamily="34" charset="0"/>
              <a:sym typeface="Symbol" panose="05050102010706020507" pitchFamily="18" charset="2"/>
            </a:endParaRPr>
          </a:p>
          <a:p>
            <a:pPr lvl="1" eaLnBrk="1" hangingPunct="1">
              <a:buClr>
                <a:schemeClr val="folHlink"/>
              </a:buClr>
              <a:buSzPct val="50000"/>
              <a:buFont typeface="Wingdings" panose="05000000000000000000" pitchFamily="2" charset="2"/>
              <a:buNone/>
            </a:pPr>
            <a:r>
              <a:rPr lang="en-US" altLang="zh-CN" b="1" dirty="0">
                <a:solidFill>
                  <a:srgbClr val="333399"/>
                </a:solidFill>
                <a:latin typeface="Arial" panose="020B0604020202020204" pitchFamily="34" charset="0"/>
              </a:rPr>
              <a:t>	</a:t>
            </a:r>
            <a:endParaRPr lang="zh-CN" altLang="en-US" b="1" dirty="0">
              <a:solidFill>
                <a:srgbClr val="333399"/>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627D5DBA-6A8D-4C89-B11F-826117FA8235}"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0483"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01FD045-5735-4848-8817-C061C1C7552E}"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0484"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0485" name="Rectangle 2"/>
          <p:cNvSpPr>
            <a:spLocks noGrp="1" noChangeArrowheads="1"/>
          </p:cNvSpPr>
          <p:nvPr>
            <p:ph type="title"/>
          </p:nvPr>
        </p:nvSpPr>
        <p:spPr>
          <a:xfrm>
            <a:off x="1371600" y="304800"/>
            <a:ext cx="6248400" cy="838200"/>
          </a:xfrm>
        </p:spPr>
        <p:txBody>
          <a:bodyPr/>
          <a:lstStyle/>
          <a:p>
            <a:pPr eaLnBrk="1" hangingPunct="1"/>
            <a:r>
              <a:rPr lang="zh-CN" altLang="en-US" b="1">
                <a:solidFill>
                  <a:srgbClr val="800080"/>
                </a:solidFill>
                <a:latin typeface="Arial" panose="020B0604020202020204" pitchFamily="34" charset="0"/>
                <a:ea typeface="楷体_GB2312" pitchFamily="49" charset="-122"/>
              </a:rPr>
              <a:t>转 移 图 表 示 的 </a:t>
            </a:r>
            <a:r>
              <a:rPr lang="en-US" altLang="zh-CN" b="1" i="1">
                <a:solidFill>
                  <a:srgbClr val="800080"/>
                </a:solidFill>
                <a:latin typeface="Arial" panose="020B0604020202020204" pitchFamily="34" charset="0"/>
                <a:ea typeface="楷体_GB2312" pitchFamily="49" charset="-122"/>
              </a:rPr>
              <a:t>DFA</a:t>
            </a:r>
            <a:endParaRPr lang="zh-CN" altLang="en-US" b="1">
              <a:solidFill>
                <a:srgbClr val="800080"/>
              </a:solidFill>
              <a:latin typeface="Arial" panose="020B0604020202020204" pitchFamily="34" charset="0"/>
              <a:ea typeface="楷体_GB2312" pitchFamily="49" charset="-122"/>
            </a:endParaRPr>
          </a:p>
        </p:txBody>
      </p:sp>
      <p:sp>
        <p:nvSpPr>
          <p:cNvPr id="20486" name="Text Box 7"/>
          <p:cNvSpPr txBox="1">
            <a:spLocks noChangeArrowheads="1"/>
          </p:cNvSpPr>
          <p:nvPr/>
        </p:nvSpPr>
        <p:spPr bwMode="auto">
          <a:xfrm>
            <a:off x="4038600" y="1676400"/>
            <a:ext cx="51054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Char char="²"/>
            </a:pPr>
            <a:r>
              <a:rPr lang="zh-CN" altLang="en-US" sz="2400">
                <a:solidFill>
                  <a:srgbClr val="333399"/>
                </a:solidFill>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rPr>
              <a:t>Q = {q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rPr>
              <a:t>, q</a:t>
            </a:r>
            <a:r>
              <a:rPr lang="en-US" altLang="zh-CN" i="1" baseline="-25000">
                <a:solidFill>
                  <a:srgbClr val="333399"/>
                </a:solidFill>
                <a:latin typeface="Arial" panose="020B0604020202020204" pitchFamily="34" charset="0"/>
                <a:ea typeface="华文行楷" panose="02010800040101010101" pitchFamily="2" charset="-122"/>
              </a:rPr>
              <a:t>1 </a:t>
            </a:r>
            <a:r>
              <a:rPr lang="en-US" altLang="zh-CN" i="1">
                <a:solidFill>
                  <a:srgbClr val="333399"/>
                </a:solidFill>
                <a:latin typeface="Arial" panose="020B0604020202020204" pitchFamily="34" charset="0"/>
                <a:ea typeface="华文行楷" panose="02010800040101010101" pitchFamily="2" charset="-122"/>
              </a:rPr>
              <a:t>, q</a:t>
            </a:r>
            <a:r>
              <a:rPr lang="en-US" altLang="zh-CN" i="1" baseline="-25000">
                <a:solidFill>
                  <a:srgbClr val="333399"/>
                </a:solidFill>
                <a:latin typeface="Arial" panose="020B0604020202020204" pitchFamily="34" charset="0"/>
                <a:ea typeface="华文行楷" panose="02010800040101010101" pitchFamily="2" charset="-122"/>
              </a:rPr>
              <a:t>2 </a:t>
            </a:r>
            <a:r>
              <a:rPr lang="en-US" altLang="zh-CN" i="1">
                <a:solidFill>
                  <a:srgbClr val="333399"/>
                </a:solidFill>
                <a:latin typeface="Arial" panose="020B0604020202020204" pitchFamily="34" charset="0"/>
                <a:ea typeface="华文行楷" panose="02010800040101010101" pitchFamily="2" charset="-122"/>
              </a:rPr>
              <a:t>, q</a:t>
            </a:r>
            <a:r>
              <a:rPr lang="en-US" altLang="zh-CN" i="1" baseline="-25000">
                <a:solidFill>
                  <a:srgbClr val="333399"/>
                </a:solidFill>
                <a:latin typeface="Arial" panose="020B0604020202020204" pitchFamily="34" charset="0"/>
                <a:ea typeface="华文行楷" panose="02010800040101010101" pitchFamily="2" charset="-122"/>
              </a:rPr>
              <a:t>3 </a:t>
            </a:r>
            <a:r>
              <a:rPr lang="en-US" altLang="zh-CN" i="1">
                <a:solidFill>
                  <a:srgbClr val="333399"/>
                </a:solidFill>
                <a:latin typeface="Arial" panose="020B0604020202020204" pitchFamily="34" charset="0"/>
                <a:ea typeface="华文行楷" panose="02010800040101010101" pitchFamily="2" charset="-122"/>
              </a:rPr>
              <a:t>}</a:t>
            </a:r>
            <a:endParaRPr lang="en-US" altLang="zh-CN" i="1" baseline="-2500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a:solidFill>
                  <a:srgbClr val="333399"/>
                </a:solidFill>
              </a:rPr>
              <a:t> </a:t>
            </a:r>
            <a:endParaRPr lang="en-US" altLang="zh-CN" sz="1200">
              <a:solidFill>
                <a:srgbClr val="333399"/>
              </a:solidFill>
            </a:endParaRPr>
          </a:p>
          <a:p>
            <a:pPr eaLnBrk="1" hangingPunct="1">
              <a:spcBef>
                <a:spcPct val="0"/>
              </a:spcBef>
              <a:buClrTx/>
              <a:buSzTx/>
              <a:buFont typeface="Wingdings" panose="05000000000000000000" pitchFamily="2" charset="2"/>
              <a:buChar char="²"/>
            </a:pPr>
            <a:r>
              <a:rPr lang="en-US" altLang="zh-CN">
                <a:solidFill>
                  <a:srgbClr val="333399"/>
                </a:solidFill>
                <a:ea typeface="华文行楷" panose="02010800040101010101" pitchFamily="2" charset="-122"/>
              </a:rPr>
              <a:t> </a:t>
            </a:r>
            <a:r>
              <a:rPr lang="en-US" altLang="zh-CN">
                <a:solidFill>
                  <a:srgbClr val="333399"/>
                </a:solidFill>
                <a:ea typeface="宋体" panose="02010600030101010101" pitchFamily="2" charset="-122"/>
                <a:sym typeface="Symbol" panose="05050102010706020507" pitchFamily="18" charset="2"/>
              </a:rPr>
              <a:t>T</a:t>
            </a:r>
            <a:r>
              <a:rPr lang="en-US" altLang="zh-CN" i="1">
                <a:solidFill>
                  <a:srgbClr val="333399"/>
                </a:solidFill>
                <a:latin typeface="Arial" panose="020B0604020202020204" pitchFamily="34" charset="0"/>
                <a:ea typeface="华文行楷" panose="02010800040101010101" pitchFamily="2" charset="-122"/>
              </a:rPr>
              <a:t> = {0, 1</a:t>
            </a:r>
            <a:r>
              <a:rPr lang="en-US" altLang="zh-CN" i="1" baseline="-25000">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rPr>
              <a:t>}</a:t>
            </a:r>
            <a:endParaRPr lang="en-US" altLang="zh-CN">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a:solidFill>
                  <a:srgbClr val="333399"/>
                </a:solidFill>
              </a:rPr>
              <a:t> </a:t>
            </a:r>
            <a:endParaRPr lang="en-US" altLang="zh-CN" sz="1200">
              <a:solidFill>
                <a:srgbClr val="333399"/>
              </a:solidFill>
            </a:endParaRPr>
          </a:p>
          <a:p>
            <a:pPr eaLnBrk="1" hangingPunct="1">
              <a:spcBef>
                <a:spcPct val="0"/>
              </a:spcBef>
              <a:buClrTx/>
              <a:buSzTx/>
              <a:buFont typeface="Wingdings" panose="05000000000000000000" pitchFamily="2" charset="2"/>
              <a:buChar char="²"/>
            </a:pPr>
            <a:r>
              <a:rPr lang="en-US" altLang="zh-CN">
                <a:solidFill>
                  <a:srgbClr val="333399"/>
                </a:solidFill>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2 </a:t>
            </a:r>
            <a:r>
              <a:rPr lang="en-US" altLang="zh-CN" i="1">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1 </a:t>
            </a:r>
            <a:endParaRPr lang="en-US" altLang="zh-CN" i="1" baseline="-2500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1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3 </a:t>
            </a:r>
            <a:r>
              <a:rPr lang="en-US" altLang="zh-CN" i="1">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1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0</a:t>
            </a:r>
            <a:endParaRPr lang="en-US" altLang="zh-CN" i="1" baseline="-2500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2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2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3</a:t>
            </a:r>
            <a:endParaRPr lang="en-US" altLang="zh-CN" i="1" baseline="-2500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3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1 </a:t>
            </a:r>
            <a:r>
              <a:rPr lang="en-US" altLang="zh-CN" i="1">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3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2</a:t>
            </a:r>
            <a:endParaRPr lang="en-US" altLang="zh-CN">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a:solidFill>
                  <a:srgbClr val="333399"/>
                </a:solidFill>
              </a:rPr>
              <a:t> </a:t>
            </a:r>
            <a:endParaRPr lang="en-US" altLang="zh-CN" sz="1200">
              <a:solidFill>
                <a:srgbClr val="333399"/>
              </a:solidFill>
            </a:endParaRPr>
          </a:p>
          <a:p>
            <a:pPr eaLnBrk="1" hangingPunct="1">
              <a:spcBef>
                <a:spcPct val="0"/>
              </a:spcBef>
              <a:buClrTx/>
              <a:buSzTx/>
              <a:buFont typeface="Wingdings" panose="05000000000000000000" pitchFamily="2" charset="2"/>
              <a:buChar char="²"/>
            </a:pPr>
            <a:r>
              <a:rPr lang="en-US" altLang="zh-CN">
                <a:solidFill>
                  <a:srgbClr val="333399"/>
                </a:solidFill>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rPr>
              <a:t>q</a:t>
            </a:r>
            <a:r>
              <a:rPr lang="en-US" altLang="zh-CN" i="1" baseline="-25000">
                <a:solidFill>
                  <a:srgbClr val="333399"/>
                </a:solidFill>
                <a:latin typeface="Arial" panose="020B0604020202020204" pitchFamily="34" charset="0"/>
                <a:ea typeface="华文行楷" panose="02010800040101010101" pitchFamily="2" charset="-122"/>
              </a:rPr>
              <a:t>0</a:t>
            </a:r>
            <a:endParaRPr lang="en-US" altLang="zh-CN">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a:solidFill>
                  <a:srgbClr val="333399"/>
                </a:solidFill>
              </a:rPr>
              <a:t> </a:t>
            </a:r>
            <a:endParaRPr lang="en-US" altLang="zh-CN" sz="1200">
              <a:solidFill>
                <a:srgbClr val="333399"/>
              </a:solidFill>
            </a:endParaRPr>
          </a:p>
          <a:p>
            <a:pPr eaLnBrk="1" hangingPunct="1">
              <a:spcBef>
                <a:spcPct val="0"/>
              </a:spcBef>
              <a:buClrTx/>
              <a:buSzTx/>
              <a:buFont typeface="Wingdings" panose="05000000000000000000" pitchFamily="2" charset="2"/>
              <a:buChar char="²"/>
            </a:pPr>
            <a:r>
              <a:rPr lang="en-US" altLang="zh-CN">
                <a:solidFill>
                  <a:srgbClr val="333399"/>
                </a:solidFill>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rPr>
              <a:t>F = {q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rPr>
              <a:t>, q</a:t>
            </a:r>
            <a:r>
              <a:rPr lang="en-US" altLang="zh-CN" i="1" baseline="-25000">
                <a:solidFill>
                  <a:srgbClr val="333399"/>
                </a:solidFill>
                <a:latin typeface="Arial" panose="020B0604020202020204" pitchFamily="34" charset="0"/>
                <a:ea typeface="华文行楷" panose="02010800040101010101" pitchFamily="2" charset="-122"/>
              </a:rPr>
              <a:t>3 </a:t>
            </a:r>
            <a:r>
              <a:rPr lang="en-US" altLang="zh-CN" i="1">
                <a:solidFill>
                  <a:srgbClr val="333399"/>
                </a:solidFill>
                <a:latin typeface="Arial" panose="020B0604020202020204" pitchFamily="34" charset="0"/>
                <a:ea typeface="华文行楷" panose="02010800040101010101" pitchFamily="2" charset="-122"/>
              </a:rPr>
              <a:t>}</a:t>
            </a:r>
            <a:endParaRPr lang="en-US" altLang="zh-CN" i="1">
              <a:solidFill>
                <a:srgbClr val="333399"/>
              </a:solidFill>
              <a:latin typeface="Arial" panose="020B0604020202020204" pitchFamily="34" charset="0"/>
              <a:ea typeface="华文行楷" panose="02010800040101010101" pitchFamily="2" charset="-122"/>
            </a:endParaRPr>
          </a:p>
        </p:txBody>
      </p:sp>
      <p:grpSp>
        <p:nvGrpSpPr>
          <p:cNvPr id="20487" name="Group 8"/>
          <p:cNvGrpSpPr/>
          <p:nvPr/>
        </p:nvGrpSpPr>
        <p:grpSpPr bwMode="auto">
          <a:xfrm>
            <a:off x="0" y="2057400"/>
            <a:ext cx="4114800" cy="3267075"/>
            <a:chOff x="2592" y="1536"/>
            <a:chExt cx="2592" cy="2058"/>
          </a:xfrm>
        </p:grpSpPr>
        <p:sp>
          <p:nvSpPr>
            <p:cNvPr id="20488" name="Text Box 9"/>
            <p:cNvSpPr txBox="1">
              <a:spLocks noChangeArrowheads="1"/>
            </p:cNvSpPr>
            <p:nvPr/>
          </p:nvSpPr>
          <p:spPr bwMode="auto">
            <a:xfrm>
              <a:off x="3216"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0489" name="Text Box 10"/>
            <p:cNvSpPr txBox="1">
              <a:spLocks noChangeArrowheads="1"/>
            </p:cNvSpPr>
            <p:nvPr/>
          </p:nvSpPr>
          <p:spPr bwMode="auto">
            <a:xfrm>
              <a:off x="4512"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0490" name="Text Box 11"/>
            <p:cNvSpPr txBox="1">
              <a:spLocks noChangeArrowheads="1"/>
            </p:cNvSpPr>
            <p:nvPr/>
          </p:nvSpPr>
          <p:spPr bwMode="auto">
            <a:xfrm>
              <a:off x="3216"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0491" name="Text Box 12"/>
            <p:cNvSpPr txBox="1">
              <a:spLocks noChangeArrowheads="1"/>
            </p:cNvSpPr>
            <p:nvPr/>
          </p:nvSpPr>
          <p:spPr bwMode="auto">
            <a:xfrm>
              <a:off x="4512"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graphicFrame>
          <p:nvGraphicFramePr>
            <p:cNvPr id="20492" name="Object 13"/>
            <p:cNvGraphicFramePr>
              <a:graphicFrameLocks noChangeAspect="1"/>
            </p:cNvGraphicFramePr>
            <p:nvPr/>
          </p:nvGraphicFramePr>
          <p:xfrm>
            <a:off x="2592" y="1536"/>
            <a:ext cx="2592" cy="2058"/>
          </p:xfrm>
          <a:graphic>
            <a:graphicData uri="http://schemas.openxmlformats.org/presentationml/2006/ole">
              <mc:AlternateContent xmlns:mc="http://schemas.openxmlformats.org/markup-compatibility/2006">
                <mc:Choice xmlns:v="urn:schemas-microsoft-com:vml" Requires="v">
                  <p:oleObj spid="_x0000_s20553" name="VISIO" r:id="rId1" imgW="3204210" imgH="2543810" progId="Visio.Drawing.6">
                    <p:embed/>
                  </p:oleObj>
                </mc:Choice>
                <mc:Fallback>
                  <p:oleObj name="VISIO" r:id="rId1" imgW="3204210" imgH="2543810" progId="Visio.Drawing.6">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 y="1536"/>
                          <a:ext cx="2592" cy="2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8C697AE3-D730-482B-8439-8950298554F5}"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2531"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FE35D85A-B6E7-4EFE-B7FC-FFAD93672DA5}"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2532"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2533" name="Rectangle 2"/>
          <p:cNvSpPr>
            <a:spLocks noChangeArrowheads="1"/>
          </p:cNvSpPr>
          <p:nvPr/>
        </p:nvSpPr>
        <p:spPr bwMode="auto">
          <a:xfrm>
            <a:off x="962025" y="333375"/>
            <a:ext cx="4752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zh-CN" altLang="en-US" sz="3600">
                <a:solidFill>
                  <a:srgbClr val="800080"/>
                </a:solidFill>
                <a:latin typeface="Arial" panose="020B0604020202020204" pitchFamily="34" charset="0"/>
              </a:rPr>
              <a:t>转 移 表 表 示 的 </a:t>
            </a:r>
            <a:r>
              <a:rPr lang="en-US" altLang="zh-CN" sz="3600" i="1">
                <a:solidFill>
                  <a:srgbClr val="800080"/>
                </a:solidFill>
                <a:latin typeface="Arial" panose="020B0604020202020204" pitchFamily="34" charset="0"/>
              </a:rPr>
              <a:t>DFA</a:t>
            </a:r>
            <a:endParaRPr lang="zh-CN" altLang="en-US" sz="3600" i="1">
              <a:solidFill>
                <a:srgbClr val="800080"/>
              </a:solidFill>
              <a:latin typeface="Arial" panose="020B0604020202020204" pitchFamily="34" charset="0"/>
            </a:endParaRPr>
          </a:p>
        </p:txBody>
      </p:sp>
      <p:grpSp>
        <p:nvGrpSpPr>
          <p:cNvPr id="22534" name="Group 3"/>
          <p:cNvGrpSpPr/>
          <p:nvPr/>
        </p:nvGrpSpPr>
        <p:grpSpPr bwMode="auto">
          <a:xfrm>
            <a:off x="609600" y="1905000"/>
            <a:ext cx="2819400" cy="3276600"/>
            <a:chOff x="720" y="1632"/>
            <a:chExt cx="1776" cy="2064"/>
          </a:xfrm>
        </p:grpSpPr>
        <p:sp>
          <p:nvSpPr>
            <p:cNvPr id="22536" name="Text Box 4"/>
            <p:cNvSpPr txBox="1">
              <a:spLocks noChangeArrowheads="1"/>
            </p:cNvSpPr>
            <p:nvPr/>
          </p:nvSpPr>
          <p:spPr bwMode="auto">
            <a:xfrm>
              <a:off x="1008" y="2112"/>
              <a:ext cx="38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2537" name="Text Box 5"/>
            <p:cNvSpPr txBox="1">
              <a:spLocks noChangeArrowheads="1"/>
            </p:cNvSpPr>
            <p:nvPr/>
          </p:nvSpPr>
          <p:spPr bwMode="auto">
            <a:xfrm>
              <a:off x="1104"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2538" name="Text Box 6"/>
            <p:cNvSpPr txBox="1">
              <a:spLocks noChangeArrowheads="1"/>
            </p:cNvSpPr>
            <p:nvPr/>
          </p:nvSpPr>
          <p:spPr bwMode="auto">
            <a:xfrm>
              <a:off x="1104" y="2880"/>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2539" name="Text Box 7"/>
            <p:cNvSpPr txBox="1">
              <a:spLocks noChangeArrowheads="1"/>
            </p:cNvSpPr>
            <p:nvPr/>
          </p:nvSpPr>
          <p:spPr bwMode="auto">
            <a:xfrm>
              <a:off x="1008" y="3264"/>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sp>
          <p:nvSpPr>
            <p:cNvPr id="22540" name="Line 8"/>
            <p:cNvSpPr>
              <a:spLocks noChangeShapeType="1"/>
            </p:cNvSpPr>
            <p:nvPr/>
          </p:nvSpPr>
          <p:spPr bwMode="auto">
            <a:xfrm>
              <a:off x="720" y="2016"/>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1" name="Line 9"/>
            <p:cNvSpPr>
              <a:spLocks noChangeShapeType="1"/>
            </p:cNvSpPr>
            <p:nvPr/>
          </p:nvSpPr>
          <p:spPr bwMode="auto">
            <a:xfrm>
              <a:off x="720" y="2064"/>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2" name="Line 10"/>
            <p:cNvSpPr>
              <a:spLocks noChangeShapeType="1"/>
            </p:cNvSpPr>
            <p:nvPr/>
          </p:nvSpPr>
          <p:spPr bwMode="auto">
            <a:xfrm>
              <a:off x="1488"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3" name="Line 11"/>
            <p:cNvSpPr>
              <a:spLocks noChangeShapeType="1"/>
            </p:cNvSpPr>
            <p:nvPr/>
          </p:nvSpPr>
          <p:spPr bwMode="auto">
            <a:xfrm>
              <a:off x="1488"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4" name="Line 12"/>
            <p:cNvSpPr>
              <a:spLocks noChangeShapeType="1"/>
            </p:cNvSpPr>
            <p:nvPr/>
          </p:nvSpPr>
          <p:spPr bwMode="auto">
            <a:xfrm>
              <a:off x="153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5" name="Line 13"/>
            <p:cNvSpPr>
              <a:spLocks noChangeShapeType="1"/>
            </p:cNvSpPr>
            <p:nvPr/>
          </p:nvSpPr>
          <p:spPr bwMode="auto">
            <a:xfrm>
              <a:off x="1536"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14"/>
            <p:cNvSpPr>
              <a:spLocks noChangeShapeType="1"/>
            </p:cNvSpPr>
            <p:nvPr/>
          </p:nvSpPr>
          <p:spPr bwMode="auto">
            <a:xfrm>
              <a:off x="201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7" name="Line 15"/>
            <p:cNvSpPr>
              <a:spLocks noChangeShapeType="1"/>
            </p:cNvSpPr>
            <p:nvPr/>
          </p:nvSpPr>
          <p:spPr bwMode="auto">
            <a:xfrm>
              <a:off x="2016"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548" name="Text Box 16"/>
            <p:cNvSpPr txBox="1">
              <a:spLocks noChangeArrowheads="1"/>
            </p:cNvSpPr>
            <p:nvPr/>
          </p:nvSpPr>
          <p:spPr bwMode="auto">
            <a:xfrm>
              <a:off x="168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22549" name="Text Box 17"/>
            <p:cNvSpPr txBox="1">
              <a:spLocks noChangeArrowheads="1"/>
            </p:cNvSpPr>
            <p:nvPr/>
          </p:nvSpPr>
          <p:spPr bwMode="auto">
            <a:xfrm>
              <a:off x="216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22550" name="Line 18"/>
            <p:cNvSpPr>
              <a:spLocks noChangeShapeType="1"/>
            </p:cNvSpPr>
            <p:nvPr/>
          </p:nvSpPr>
          <p:spPr bwMode="auto">
            <a:xfrm>
              <a:off x="816" y="2304"/>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51" name="Text Box 19"/>
            <p:cNvSpPr txBox="1">
              <a:spLocks noChangeArrowheads="1"/>
            </p:cNvSpPr>
            <p:nvPr/>
          </p:nvSpPr>
          <p:spPr bwMode="auto">
            <a:xfrm>
              <a:off x="1632"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2552" name="Text Box 20"/>
            <p:cNvSpPr txBox="1">
              <a:spLocks noChangeArrowheads="1"/>
            </p:cNvSpPr>
            <p:nvPr/>
          </p:nvSpPr>
          <p:spPr bwMode="auto">
            <a:xfrm>
              <a:off x="2160"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2553" name="Text Box 21"/>
            <p:cNvSpPr txBox="1">
              <a:spLocks noChangeArrowheads="1"/>
            </p:cNvSpPr>
            <p:nvPr/>
          </p:nvSpPr>
          <p:spPr bwMode="auto">
            <a:xfrm>
              <a:off x="1632"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sp>
          <p:nvSpPr>
            <p:cNvPr id="22554" name="Text Box 22"/>
            <p:cNvSpPr txBox="1">
              <a:spLocks noChangeArrowheads="1"/>
            </p:cNvSpPr>
            <p:nvPr/>
          </p:nvSpPr>
          <p:spPr bwMode="auto">
            <a:xfrm>
              <a:off x="2160"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2555" name="Text Box 23"/>
            <p:cNvSpPr txBox="1">
              <a:spLocks noChangeArrowheads="1"/>
            </p:cNvSpPr>
            <p:nvPr/>
          </p:nvSpPr>
          <p:spPr bwMode="auto">
            <a:xfrm>
              <a:off x="1632" y="2874"/>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2556" name="Text Box 24"/>
            <p:cNvSpPr txBox="1">
              <a:spLocks noChangeArrowheads="1"/>
            </p:cNvSpPr>
            <p:nvPr/>
          </p:nvSpPr>
          <p:spPr bwMode="auto">
            <a:xfrm>
              <a:off x="2160" y="2874"/>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sp>
          <p:nvSpPr>
            <p:cNvPr id="22557" name="Text Box 25"/>
            <p:cNvSpPr txBox="1">
              <a:spLocks noChangeArrowheads="1"/>
            </p:cNvSpPr>
            <p:nvPr/>
          </p:nvSpPr>
          <p:spPr bwMode="auto">
            <a:xfrm>
              <a:off x="1632" y="3258"/>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2558" name="Text Box 26"/>
            <p:cNvSpPr txBox="1">
              <a:spLocks noChangeArrowheads="1"/>
            </p:cNvSpPr>
            <p:nvPr/>
          </p:nvSpPr>
          <p:spPr bwMode="auto">
            <a:xfrm>
              <a:off x="2160" y="3258"/>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grpSp>
      <p:sp>
        <p:nvSpPr>
          <p:cNvPr id="22535" name="Text Box 27"/>
          <p:cNvSpPr txBox="1">
            <a:spLocks noChangeArrowheads="1"/>
          </p:cNvSpPr>
          <p:nvPr/>
        </p:nvSpPr>
        <p:spPr bwMode="auto">
          <a:xfrm>
            <a:off x="3851920" y="1766887"/>
            <a:ext cx="49530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Char char="²"/>
            </a:pPr>
            <a:r>
              <a:rPr lang="zh-CN" altLang="en-US" dirty="0">
                <a:solidFill>
                  <a:srgbClr val="333399"/>
                </a:solidFill>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rPr>
              <a:t>Q = {q</a:t>
            </a:r>
            <a:r>
              <a:rPr lang="en-US" altLang="zh-CN" i="1" baseline="-25000" dirty="0">
                <a:solidFill>
                  <a:srgbClr val="333399"/>
                </a:solidFill>
                <a:latin typeface="Arial" panose="020B0604020202020204" pitchFamily="34" charset="0"/>
                <a:ea typeface="华文行楷" panose="02010800040101010101" pitchFamily="2" charset="-122"/>
              </a:rPr>
              <a:t>0 </a:t>
            </a:r>
            <a:r>
              <a:rPr lang="en-US" altLang="zh-CN" i="1" dirty="0">
                <a:solidFill>
                  <a:srgbClr val="333399"/>
                </a:solidFill>
                <a:latin typeface="Arial" panose="020B0604020202020204" pitchFamily="34" charset="0"/>
                <a:ea typeface="华文行楷" panose="02010800040101010101" pitchFamily="2" charset="-122"/>
              </a:rPr>
              <a:t>, q</a:t>
            </a:r>
            <a:r>
              <a:rPr lang="en-US" altLang="zh-CN" i="1" baseline="-25000" dirty="0">
                <a:solidFill>
                  <a:srgbClr val="333399"/>
                </a:solidFill>
                <a:latin typeface="Arial" panose="020B0604020202020204" pitchFamily="34" charset="0"/>
                <a:ea typeface="华文行楷" panose="02010800040101010101" pitchFamily="2" charset="-122"/>
              </a:rPr>
              <a:t>1 </a:t>
            </a:r>
            <a:r>
              <a:rPr lang="en-US" altLang="zh-CN" i="1" dirty="0">
                <a:solidFill>
                  <a:srgbClr val="333399"/>
                </a:solidFill>
                <a:latin typeface="Arial" panose="020B0604020202020204" pitchFamily="34" charset="0"/>
                <a:ea typeface="华文行楷" panose="02010800040101010101" pitchFamily="2" charset="-122"/>
              </a:rPr>
              <a:t>, q</a:t>
            </a:r>
            <a:r>
              <a:rPr lang="en-US" altLang="zh-CN" i="1" baseline="-25000" dirty="0">
                <a:solidFill>
                  <a:srgbClr val="333399"/>
                </a:solidFill>
                <a:latin typeface="Arial" panose="020B0604020202020204" pitchFamily="34" charset="0"/>
                <a:ea typeface="华文行楷" panose="02010800040101010101" pitchFamily="2" charset="-122"/>
              </a:rPr>
              <a:t>2 </a:t>
            </a:r>
            <a:r>
              <a:rPr lang="en-US" altLang="zh-CN" i="1" dirty="0">
                <a:solidFill>
                  <a:srgbClr val="333399"/>
                </a:solidFill>
                <a:latin typeface="Arial" panose="020B0604020202020204" pitchFamily="34" charset="0"/>
                <a:ea typeface="华文行楷" panose="02010800040101010101" pitchFamily="2" charset="-122"/>
              </a:rPr>
              <a:t>, q</a:t>
            </a:r>
            <a:r>
              <a:rPr lang="en-US" altLang="zh-CN" i="1" baseline="-25000" dirty="0">
                <a:solidFill>
                  <a:srgbClr val="333399"/>
                </a:solidFill>
                <a:latin typeface="Arial" panose="020B0604020202020204" pitchFamily="34" charset="0"/>
                <a:ea typeface="华文行楷" panose="02010800040101010101" pitchFamily="2" charset="-122"/>
              </a:rPr>
              <a:t>3 </a:t>
            </a:r>
            <a:r>
              <a:rPr lang="en-US" altLang="zh-CN" i="1" dirty="0">
                <a:solidFill>
                  <a:srgbClr val="333399"/>
                </a:solidFill>
                <a:latin typeface="Arial" panose="020B0604020202020204" pitchFamily="34" charset="0"/>
                <a:ea typeface="华文行楷" panose="02010800040101010101" pitchFamily="2" charset="-122"/>
              </a:rPr>
              <a:t>}</a:t>
            </a:r>
            <a:endParaRPr lang="en-US" altLang="zh-CN"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dirty="0">
                <a:solidFill>
                  <a:srgbClr val="333399"/>
                </a:solidFill>
              </a:rPr>
              <a:t> </a:t>
            </a:r>
            <a:endParaRPr lang="en-US" altLang="zh-CN" sz="1200" dirty="0">
              <a:solidFill>
                <a:srgbClr val="333399"/>
              </a:solidFill>
            </a:endParaRPr>
          </a:p>
          <a:p>
            <a:pPr eaLnBrk="1" hangingPunct="1">
              <a:spcBef>
                <a:spcPct val="0"/>
              </a:spcBef>
              <a:buClrTx/>
              <a:buSzTx/>
              <a:buFont typeface="Wingdings" panose="05000000000000000000" pitchFamily="2" charset="2"/>
              <a:buChar char="²"/>
            </a:pPr>
            <a:r>
              <a:rPr lang="en-US" altLang="zh-CN" dirty="0">
                <a:solidFill>
                  <a:srgbClr val="333399"/>
                </a:solidFill>
                <a:ea typeface="华文行楷" panose="02010800040101010101" pitchFamily="2" charset="-122"/>
              </a:rPr>
              <a:t> </a:t>
            </a:r>
            <a:r>
              <a:rPr lang="en-US" altLang="zh-CN" dirty="0">
                <a:solidFill>
                  <a:srgbClr val="333399"/>
                </a:solidFill>
                <a:ea typeface="宋体" panose="02010600030101010101" pitchFamily="2" charset="-122"/>
                <a:sym typeface="Symbol" panose="05050102010706020507" pitchFamily="18" charset="2"/>
              </a:rPr>
              <a:t>T</a:t>
            </a:r>
            <a:r>
              <a:rPr lang="en-US" altLang="zh-CN" i="1" dirty="0">
                <a:solidFill>
                  <a:srgbClr val="333399"/>
                </a:solidFill>
                <a:latin typeface="Arial" panose="020B0604020202020204" pitchFamily="34" charset="0"/>
                <a:ea typeface="华文行楷" panose="02010800040101010101" pitchFamily="2" charset="-122"/>
              </a:rPr>
              <a:t> = {0, 1</a:t>
            </a:r>
            <a:r>
              <a:rPr lang="en-US" altLang="zh-CN" i="1" baseline="-25000" dirty="0">
                <a:solidFill>
                  <a:srgbClr val="333399"/>
                </a:solidFill>
                <a:latin typeface="Arial" panose="020B0604020202020204" pitchFamily="34" charset="0"/>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rPr>
              <a:t>}</a:t>
            </a:r>
            <a:endParaRPr lang="en-US" altLang="zh-CN" dirty="0">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dirty="0">
                <a:solidFill>
                  <a:srgbClr val="333399"/>
                </a:solidFill>
              </a:rPr>
              <a:t> </a:t>
            </a:r>
            <a:endParaRPr lang="en-US" altLang="zh-CN" sz="1200" dirty="0">
              <a:solidFill>
                <a:srgbClr val="333399"/>
              </a:solidFill>
            </a:endParaRPr>
          </a:p>
          <a:p>
            <a:pPr eaLnBrk="1" hangingPunct="1">
              <a:spcBef>
                <a:spcPct val="0"/>
              </a:spcBef>
              <a:buClrTx/>
              <a:buSzTx/>
              <a:buFont typeface="Wingdings" panose="05000000000000000000" pitchFamily="2" charset="2"/>
              <a:buChar char="²"/>
            </a:pPr>
            <a:r>
              <a:rPr lang="en-US" altLang="zh-CN" dirty="0">
                <a:solidFill>
                  <a:srgbClr val="333399"/>
                </a:solidFill>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0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2 </a:t>
            </a:r>
            <a:r>
              <a:rPr lang="en-US" altLang="zh-CN" i="1" dirty="0">
                <a:solidFill>
                  <a:srgbClr val="333399"/>
                </a:solidFill>
                <a:latin typeface="Arial" panose="020B0604020202020204" pitchFamily="34" charset="0"/>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0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1 </a:t>
            </a:r>
            <a:endParaRPr lang="en-US" altLang="zh-CN"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1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3 </a:t>
            </a:r>
            <a:r>
              <a:rPr lang="en-US" altLang="zh-CN" i="1" dirty="0">
                <a:solidFill>
                  <a:srgbClr val="333399"/>
                </a:solidFill>
                <a:latin typeface="Arial" panose="020B0604020202020204" pitchFamily="34" charset="0"/>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1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0</a:t>
            </a:r>
            <a:endParaRPr lang="en-US" altLang="zh-CN"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2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0 </a:t>
            </a:r>
            <a:r>
              <a:rPr lang="en-US" altLang="zh-CN" i="1" dirty="0">
                <a:solidFill>
                  <a:srgbClr val="333399"/>
                </a:solidFill>
                <a:latin typeface="Arial" panose="020B0604020202020204" pitchFamily="34" charset="0"/>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2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3</a:t>
            </a:r>
            <a:endParaRPr lang="en-US" altLang="zh-CN"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3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1 </a:t>
            </a:r>
            <a:r>
              <a:rPr lang="en-US" altLang="zh-CN" i="1" dirty="0">
                <a:solidFill>
                  <a:srgbClr val="333399"/>
                </a:solidFill>
                <a:latin typeface="Arial" panose="020B0604020202020204" pitchFamily="34" charset="0"/>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3 </a:t>
            </a:r>
            <a:r>
              <a:rPr lang="en-US" altLang="zh-CN"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2</a:t>
            </a:r>
            <a:endParaRPr lang="en-US" altLang="zh-CN" dirty="0">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dirty="0">
                <a:solidFill>
                  <a:srgbClr val="333399"/>
                </a:solidFill>
              </a:rPr>
              <a:t> </a:t>
            </a:r>
            <a:endParaRPr lang="en-US" altLang="zh-CN" sz="1200" dirty="0">
              <a:solidFill>
                <a:srgbClr val="333399"/>
              </a:solidFill>
            </a:endParaRPr>
          </a:p>
          <a:p>
            <a:pPr eaLnBrk="1" hangingPunct="1">
              <a:spcBef>
                <a:spcPct val="0"/>
              </a:spcBef>
              <a:buClrTx/>
              <a:buSzTx/>
              <a:buFont typeface="Wingdings" panose="05000000000000000000" pitchFamily="2" charset="2"/>
              <a:buChar char="²"/>
            </a:pPr>
            <a:r>
              <a:rPr lang="en-US" altLang="zh-CN" dirty="0">
                <a:solidFill>
                  <a:srgbClr val="333399"/>
                </a:solidFill>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rPr>
              <a:t>q</a:t>
            </a:r>
            <a:r>
              <a:rPr lang="en-US" altLang="zh-CN" i="1" baseline="-25000" dirty="0">
                <a:solidFill>
                  <a:srgbClr val="333399"/>
                </a:solidFill>
                <a:latin typeface="Arial" panose="020B0604020202020204" pitchFamily="34" charset="0"/>
                <a:ea typeface="华文行楷" panose="02010800040101010101" pitchFamily="2" charset="-122"/>
              </a:rPr>
              <a:t>0</a:t>
            </a:r>
            <a:endParaRPr lang="en-US" altLang="zh-CN" dirty="0">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dirty="0">
                <a:solidFill>
                  <a:srgbClr val="333399"/>
                </a:solidFill>
              </a:rPr>
              <a:t> </a:t>
            </a:r>
            <a:endParaRPr lang="en-US" altLang="zh-CN" sz="1200" dirty="0">
              <a:solidFill>
                <a:srgbClr val="333399"/>
              </a:solidFill>
            </a:endParaRPr>
          </a:p>
          <a:p>
            <a:pPr eaLnBrk="1" hangingPunct="1">
              <a:spcBef>
                <a:spcPct val="0"/>
              </a:spcBef>
              <a:buClrTx/>
              <a:buSzTx/>
              <a:buFont typeface="Wingdings" panose="05000000000000000000" pitchFamily="2" charset="2"/>
              <a:buChar char="²"/>
            </a:pPr>
            <a:r>
              <a:rPr lang="en-US" altLang="zh-CN" dirty="0">
                <a:solidFill>
                  <a:srgbClr val="333399"/>
                </a:solidFill>
                <a:ea typeface="华文行楷" panose="02010800040101010101" pitchFamily="2" charset="-122"/>
              </a:rPr>
              <a:t> </a:t>
            </a:r>
            <a:r>
              <a:rPr lang="en-US" altLang="zh-CN" i="1" dirty="0">
                <a:solidFill>
                  <a:srgbClr val="333399"/>
                </a:solidFill>
                <a:latin typeface="Arial" panose="020B0604020202020204" pitchFamily="34" charset="0"/>
                <a:ea typeface="华文行楷" panose="02010800040101010101" pitchFamily="2" charset="-122"/>
              </a:rPr>
              <a:t>F = {q</a:t>
            </a:r>
            <a:r>
              <a:rPr lang="en-US" altLang="zh-CN" i="1" baseline="-25000" dirty="0">
                <a:solidFill>
                  <a:srgbClr val="333399"/>
                </a:solidFill>
                <a:latin typeface="Arial" panose="020B0604020202020204" pitchFamily="34" charset="0"/>
                <a:ea typeface="华文行楷" panose="02010800040101010101" pitchFamily="2" charset="-122"/>
              </a:rPr>
              <a:t>0 </a:t>
            </a:r>
            <a:r>
              <a:rPr lang="en-US" altLang="zh-CN" i="1" dirty="0">
                <a:solidFill>
                  <a:srgbClr val="333399"/>
                </a:solidFill>
                <a:latin typeface="Arial" panose="020B0604020202020204" pitchFamily="34" charset="0"/>
                <a:ea typeface="华文行楷" panose="02010800040101010101" pitchFamily="2" charset="-122"/>
              </a:rPr>
              <a:t>, q</a:t>
            </a:r>
            <a:r>
              <a:rPr lang="en-US" altLang="zh-CN" i="1" baseline="-25000" dirty="0">
                <a:solidFill>
                  <a:srgbClr val="333399"/>
                </a:solidFill>
                <a:latin typeface="Arial" panose="020B0604020202020204" pitchFamily="34" charset="0"/>
                <a:ea typeface="华文行楷" panose="02010800040101010101" pitchFamily="2" charset="-122"/>
              </a:rPr>
              <a:t>3 </a:t>
            </a:r>
            <a:r>
              <a:rPr lang="en-US" altLang="zh-CN" i="1" dirty="0">
                <a:solidFill>
                  <a:srgbClr val="333399"/>
                </a:solidFill>
                <a:latin typeface="Arial" panose="020B0604020202020204" pitchFamily="34" charset="0"/>
                <a:ea typeface="华文行楷" panose="02010800040101010101" pitchFamily="2" charset="-122"/>
              </a:rPr>
              <a:t>}</a:t>
            </a:r>
            <a:endParaRPr lang="en-US" altLang="zh-CN" i="1" dirty="0">
              <a:solidFill>
                <a:srgbClr val="333399"/>
              </a:solidFill>
              <a:latin typeface="Arial" panose="020B0604020202020204" pitchFamily="34" charset="0"/>
              <a:ea typeface="华文行楷"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1E35B2D-DC18-4C57-9D68-FB7F5C4FCB77}"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457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6FAE5841-6BA3-4DDF-90AC-3123AC84C986}"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458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4581"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ea typeface="楷体_GB2312" pitchFamily="49" charset="-122"/>
              </a:rPr>
              <a:t>四、</a:t>
            </a:r>
            <a:r>
              <a:rPr lang="zh-CN" altLang="en-US" b="1">
                <a:solidFill>
                  <a:srgbClr val="800080"/>
                </a:solidFill>
                <a:latin typeface="华文行楷" panose="02010800040101010101" pitchFamily="2" charset="-122"/>
                <a:ea typeface="楷体_GB2312" pitchFamily="49" charset="-122"/>
              </a:rPr>
              <a:t>扩展转移函数适合于输入字符串</a:t>
            </a:r>
            <a:endParaRPr lang="zh-CN" altLang="en-US" b="1">
              <a:solidFill>
                <a:srgbClr val="800080"/>
              </a:solidFill>
              <a:latin typeface="华文行楷" panose="02010800040101010101" pitchFamily="2" charset="-122"/>
              <a:ea typeface="楷体_GB2312" pitchFamily="49" charset="-122"/>
            </a:endParaRPr>
          </a:p>
        </p:txBody>
      </p:sp>
      <p:sp>
        <p:nvSpPr>
          <p:cNvPr id="24582" name="Rectangle 3"/>
          <p:cNvSpPr>
            <a:spLocks noGrp="1" noChangeArrowheads="1"/>
          </p:cNvSpPr>
          <p:nvPr>
            <p:ph type="body" idx="1"/>
          </p:nvPr>
        </p:nvSpPr>
        <p:spPr>
          <a:xfrm>
            <a:off x="457200" y="1295400"/>
            <a:ext cx="8458200" cy="4953000"/>
          </a:xfrm>
        </p:spPr>
        <p:txBody>
          <a:bodyPr/>
          <a:lstStyle/>
          <a:p>
            <a:pPr algn="just" eaLnBrk="1" hangingPunct="1">
              <a:buFont typeface="Wingdings" panose="05000000000000000000" pitchFamily="2" charset="2"/>
              <a:buNone/>
            </a:pPr>
            <a:r>
              <a:rPr lang="zh-CN" altLang="en-US" sz="3200">
                <a:solidFill>
                  <a:srgbClr val="800080"/>
                </a:solidFill>
                <a:latin typeface="Arial" panose="020B0604020202020204" pitchFamily="34" charset="0"/>
                <a:sym typeface="Symbol" panose="05050102010706020507" pitchFamily="18" charset="2"/>
              </a:rPr>
              <a:t></a:t>
            </a:r>
            <a:r>
              <a:rPr lang="zh-CN" altLang="en-US" sz="3200">
                <a:solidFill>
                  <a:srgbClr val="800080"/>
                </a:solidFill>
                <a:latin typeface="Arial" panose="020B0604020202020204" pitchFamily="34" charset="0"/>
              </a:rPr>
              <a:t>函数：</a:t>
            </a:r>
            <a:r>
              <a:rPr lang="zh-CN" altLang="en-US" sz="3200">
                <a:solidFill>
                  <a:srgbClr val="333399"/>
                </a:solidFill>
                <a:latin typeface="Arial" panose="020B0604020202020204" pitchFamily="34" charset="0"/>
              </a:rPr>
              <a:t>接收一个字符串的状态转移函数。</a:t>
            </a:r>
            <a:endParaRPr lang="zh-CN" altLang="en-US" sz="3200">
              <a:solidFill>
                <a:srgbClr val="333399"/>
              </a:solidFill>
              <a:latin typeface="Arial" panose="020B0604020202020204" pitchFamily="34" charset="0"/>
            </a:endParaRPr>
          </a:p>
          <a:p>
            <a:pPr algn="just" eaLnBrk="1" hangingPunct="1">
              <a:buFont typeface="Wingdings" panose="05000000000000000000" pitchFamily="2" charset="2"/>
              <a:buNone/>
            </a:pPr>
            <a:r>
              <a:rPr lang="zh-CN" altLang="en-US" sz="2400">
                <a:solidFill>
                  <a:srgbClr val="333399"/>
                </a:solidFill>
                <a:latin typeface="Arial" panose="020B0604020202020204" pitchFamily="34" charset="0"/>
                <a:sym typeface="Symbol" panose="05050102010706020507" pitchFamily="18" charset="2"/>
              </a:rPr>
              <a:t> 			</a:t>
            </a:r>
            <a:r>
              <a:rPr lang="zh-CN" altLang="en-US">
                <a:solidFill>
                  <a:srgbClr val="800080"/>
                </a:solidFill>
                <a:latin typeface="Arial" panose="020B0604020202020204" pitchFamily="34" charset="0"/>
                <a:sym typeface="Symbol" panose="05050102010706020507" pitchFamily="18" charset="2"/>
              </a:rPr>
              <a:t>:  </a:t>
            </a:r>
            <a:r>
              <a:rPr lang="en-US" altLang="zh-CN">
                <a:solidFill>
                  <a:srgbClr val="800080"/>
                </a:solidFill>
                <a:latin typeface="Arial" panose="020B0604020202020204" pitchFamily="34" charset="0"/>
                <a:sym typeface="Symbol" panose="05050102010706020507" pitchFamily="18" charset="2"/>
              </a:rPr>
              <a:t>Q  T*  Q </a:t>
            </a:r>
            <a:r>
              <a:rPr lang="en-US" altLang="zh-CN">
                <a:solidFill>
                  <a:srgbClr val="800080"/>
                </a:solidFill>
                <a:latin typeface="Arial" panose="020B0604020202020204" pitchFamily="34" charset="0"/>
              </a:rPr>
              <a:t> </a:t>
            </a:r>
            <a:endParaRPr lang="en-US" altLang="zh-CN">
              <a:solidFill>
                <a:srgbClr val="800080"/>
              </a:solidFill>
              <a:latin typeface="Arial" panose="020B0604020202020204" pitchFamily="34" charset="0"/>
            </a:endParaRPr>
          </a:p>
          <a:p>
            <a:pPr eaLnBrk="1" hangingPunct="1">
              <a:lnSpc>
                <a:spcPct val="120000"/>
              </a:lnSpc>
              <a:spcBef>
                <a:spcPct val="0"/>
              </a:spcBef>
              <a:buClrTx/>
              <a:buSzTx/>
              <a:buFont typeface="Wingdings" panose="05000000000000000000" pitchFamily="2" charset="2"/>
              <a:buChar char="²"/>
            </a:pPr>
            <a:r>
              <a:rPr lang="en-US" altLang="zh-CN">
                <a:solidFill>
                  <a:srgbClr val="333399"/>
                </a:solidFill>
                <a:latin typeface="Arial" panose="020B0604020202020204" pitchFamily="34" charset="0"/>
              </a:rPr>
              <a:t> </a:t>
            </a:r>
            <a:r>
              <a:rPr lang="zh-CN" altLang="en-US">
                <a:solidFill>
                  <a:srgbClr val="333399"/>
                </a:solidFill>
                <a:latin typeface="Arial" panose="020B0604020202020204" pitchFamily="34" charset="0"/>
              </a:rPr>
              <a:t>对任何</a:t>
            </a:r>
            <a:r>
              <a:rPr lang="en-US" altLang="zh-CN">
                <a:solidFill>
                  <a:srgbClr val="333399"/>
                </a:solidFill>
                <a:latin typeface="Arial" panose="020B0604020202020204" pitchFamily="34" charset="0"/>
              </a:rPr>
              <a:t>q</a:t>
            </a:r>
            <a:r>
              <a:rPr lang="en-US" altLang="zh-CN">
                <a:solidFill>
                  <a:srgbClr val="333399"/>
                </a:solidFill>
                <a:latin typeface="Arial" panose="020B0604020202020204" pitchFamily="34" charset="0"/>
                <a:sym typeface="Symbol" panose="05050102010706020507" pitchFamily="18" charset="2"/>
              </a:rPr>
              <a:t>  Q，</a:t>
            </a:r>
            <a:r>
              <a:rPr lang="zh-CN" altLang="en-US">
                <a:solidFill>
                  <a:srgbClr val="333399"/>
                </a:solidFill>
                <a:latin typeface="Arial" panose="020B0604020202020204" pitchFamily="34" charset="0"/>
                <a:sym typeface="Symbol" panose="05050102010706020507" pitchFamily="18" charset="2"/>
              </a:rPr>
              <a:t>定义：</a:t>
            </a:r>
            <a:endParaRPr lang="zh-CN" altLang="en-US">
              <a:solidFill>
                <a:srgbClr val="333399"/>
              </a:solidFill>
              <a:latin typeface="Arial" panose="020B0604020202020204" pitchFamily="34" charset="0"/>
            </a:endParaRPr>
          </a:p>
          <a:p>
            <a:pPr eaLnBrk="1" hangingPunct="1">
              <a:lnSpc>
                <a:spcPct val="120000"/>
              </a:lnSpc>
              <a:spcBef>
                <a:spcPct val="0"/>
              </a:spcBef>
              <a:buClrTx/>
              <a:buSzTx/>
              <a:buFont typeface="Wingdings" panose="05000000000000000000" pitchFamily="2" charset="2"/>
              <a:buChar char=" "/>
            </a:pPr>
            <a:r>
              <a:rPr lang="zh-CN" altLang="en-US">
                <a:solidFill>
                  <a:srgbClr val="333399"/>
                </a:solidFill>
                <a:latin typeface="Arial" panose="020B0604020202020204" pitchFamily="34" charset="0"/>
              </a:rPr>
              <a:t>  1.  </a:t>
            </a:r>
            <a:r>
              <a:rPr lang="zh-CN" altLang="en-US">
                <a:solidFill>
                  <a:srgbClr val="333399"/>
                </a:solidFill>
                <a:latin typeface="Arial" panose="020B0604020202020204" pitchFamily="34" charset="0"/>
                <a:sym typeface="Symbol" panose="05050102010706020507" pitchFamily="18" charset="2"/>
              </a:rPr>
              <a:t> (</a:t>
            </a:r>
            <a:r>
              <a:rPr lang="en-US" altLang="zh-CN">
                <a:solidFill>
                  <a:srgbClr val="333399"/>
                </a:solidFill>
                <a:latin typeface="Arial" panose="020B0604020202020204" pitchFamily="34" charset="0"/>
              </a:rPr>
              <a:t>q </a:t>
            </a:r>
            <a:r>
              <a:rPr lang="en-US" altLang="zh-CN">
                <a:solidFill>
                  <a:srgbClr val="333399"/>
                </a:solidFill>
                <a:latin typeface="Arial" panose="020B0604020202020204" pitchFamily="34" charset="0"/>
                <a:sym typeface="Symbol" panose="05050102010706020507" pitchFamily="18" charset="2"/>
              </a:rPr>
              <a:t>,  ) = </a:t>
            </a:r>
            <a:r>
              <a:rPr lang="en-US" altLang="zh-CN">
                <a:solidFill>
                  <a:srgbClr val="333399"/>
                </a:solidFill>
                <a:latin typeface="Arial" panose="020B0604020202020204" pitchFamily="34" charset="0"/>
              </a:rPr>
              <a:t>q</a:t>
            </a:r>
            <a:endParaRPr lang="en-US" altLang="zh-CN">
              <a:solidFill>
                <a:srgbClr val="333399"/>
              </a:solidFill>
              <a:latin typeface="Arial" panose="020B0604020202020204" pitchFamily="34" charset="0"/>
            </a:endParaRPr>
          </a:p>
          <a:p>
            <a:pPr eaLnBrk="1" hangingPunct="1">
              <a:lnSpc>
                <a:spcPct val="120000"/>
              </a:lnSpc>
              <a:spcBef>
                <a:spcPct val="0"/>
              </a:spcBef>
              <a:buClrTx/>
              <a:buSzTx/>
              <a:buFont typeface="Wingdings" panose="05000000000000000000" pitchFamily="2" charset="2"/>
              <a:buNone/>
            </a:pPr>
            <a:r>
              <a:rPr lang="en-US" altLang="zh-CN">
                <a:solidFill>
                  <a:srgbClr val="333399"/>
                </a:solidFill>
                <a:latin typeface="Arial" panose="020B0604020202020204" pitchFamily="34" charset="0"/>
              </a:rPr>
              <a:t>     2.  </a:t>
            </a:r>
            <a:r>
              <a:rPr lang="zh-CN" altLang="en-US">
                <a:solidFill>
                  <a:srgbClr val="333399"/>
                </a:solidFill>
                <a:latin typeface="Arial" panose="020B0604020202020204" pitchFamily="34" charset="0"/>
              </a:rPr>
              <a:t>若</a:t>
            </a:r>
            <a:r>
              <a:rPr lang="en-US" altLang="zh-CN" i="1">
                <a:solidFill>
                  <a:srgbClr val="333399"/>
                </a:solidFill>
                <a:latin typeface="Arial" panose="020B0604020202020204" pitchFamily="34" charset="0"/>
              </a:rPr>
              <a:t>w</a:t>
            </a:r>
            <a:r>
              <a:rPr lang="zh-CN" altLang="en-US">
                <a:solidFill>
                  <a:srgbClr val="333399"/>
                </a:solidFill>
                <a:latin typeface="Arial" panose="020B0604020202020204" pitchFamily="34" charset="0"/>
              </a:rPr>
              <a:t>是一个字符串, </a:t>
            </a:r>
            <a:r>
              <a:rPr lang="en-US" altLang="zh-CN">
                <a:solidFill>
                  <a:srgbClr val="333399"/>
                </a:solidFill>
                <a:latin typeface="Arial" panose="020B0604020202020204" pitchFamily="34" charset="0"/>
              </a:rPr>
              <a:t>a</a:t>
            </a:r>
            <a:r>
              <a:rPr lang="zh-CN" altLang="en-US">
                <a:solidFill>
                  <a:srgbClr val="333399"/>
                </a:solidFill>
                <a:latin typeface="Arial" panose="020B0604020202020204" pitchFamily="34" charset="0"/>
              </a:rPr>
              <a:t>是一个字符</a:t>
            </a:r>
            <a:endParaRPr lang="zh-CN" altLang="en-US">
              <a:solidFill>
                <a:srgbClr val="333399"/>
              </a:solidFill>
              <a:latin typeface="Arial" panose="020B0604020202020204" pitchFamily="34" charset="0"/>
            </a:endParaRPr>
          </a:p>
          <a:p>
            <a:pPr eaLnBrk="1" hangingPunct="1">
              <a:lnSpc>
                <a:spcPct val="120000"/>
              </a:lnSpc>
              <a:spcBef>
                <a:spcPct val="0"/>
              </a:spcBef>
              <a:buClrTx/>
              <a:buSzTx/>
              <a:buFont typeface="Wingdings" panose="05000000000000000000" pitchFamily="2" charset="2"/>
              <a:buNone/>
            </a:pPr>
            <a:r>
              <a:rPr lang="zh-CN" altLang="en-US">
                <a:solidFill>
                  <a:srgbClr val="333399"/>
                </a:solidFill>
                <a:latin typeface="Arial" panose="020B0604020202020204" pitchFamily="34" charset="0"/>
              </a:rPr>
              <a:t>		定义: </a:t>
            </a:r>
            <a:r>
              <a:rPr lang="zh-CN" altLang="en-US">
                <a:solidFill>
                  <a:srgbClr val="333399"/>
                </a:solidFill>
                <a:latin typeface="Arial" panose="020B0604020202020204" pitchFamily="34" charset="0"/>
                <a:sym typeface="Symbol" panose="05050102010706020507" pitchFamily="18" charset="2"/>
              </a:rPr>
              <a:t></a:t>
            </a:r>
            <a:r>
              <a:rPr lang="en-US" altLang="zh-CN">
                <a:solidFill>
                  <a:srgbClr val="333399"/>
                </a:solidFill>
                <a:latin typeface="Arial" panose="020B0604020202020204" pitchFamily="34" charset="0"/>
              </a:rPr>
              <a:t>(q,</a:t>
            </a:r>
            <a:r>
              <a:rPr lang="en-US" altLang="zh-CN" i="1">
                <a:solidFill>
                  <a:srgbClr val="333399"/>
                </a:solidFill>
                <a:latin typeface="Arial" panose="020B0604020202020204" pitchFamily="34" charset="0"/>
                <a:sym typeface="+mn-ea"/>
              </a:rPr>
              <a:t>w</a:t>
            </a:r>
            <a:r>
              <a:rPr lang="en-US" altLang="zh-CN">
                <a:solidFill>
                  <a:srgbClr val="333399"/>
                </a:solidFill>
                <a:latin typeface="Arial" panose="020B0604020202020204" pitchFamily="34" charset="0"/>
              </a:rPr>
              <a:t>a)=</a:t>
            </a:r>
            <a:r>
              <a:rPr lang="zh-CN" altLang="en-US">
                <a:solidFill>
                  <a:srgbClr val="333399"/>
                </a:solidFill>
                <a:latin typeface="Arial" panose="020B0604020202020204" pitchFamily="34" charset="0"/>
                <a:sym typeface="Symbol" panose="05050102010706020507" pitchFamily="18" charset="2"/>
              </a:rPr>
              <a:t></a:t>
            </a:r>
            <a:r>
              <a:rPr lang="en-US" altLang="zh-CN">
                <a:solidFill>
                  <a:srgbClr val="333399"/>
                </a:solidFill>
                <a:latin typeface="Arial" panose="020B0604020202020204" pitchFamily="34" charset="0"/>
              </a:rPr>
              <a:t>(</a:t>
            </a:r>
            <a:r>
              <a:rPr lang="zh-CN" altLang="en-US">
                <a:solidFill>
                  <a:srgbClr val="333399"/>
                </a:solidFill>
                <a:latin typeface="Arial" panose="020B0604020202020204" pitchFamily="34" charset="0"/>
                <a:sym typeface="Symbol" panose="05050102010706020507" pitchFamily="18" charset="2"/>
              </a:rPr>
              <a:t></a:t>
            </a:r>
            <a:r>
              <a:rPr lang="en-US" altLang="zh-CN">
                <a:solidFill>
                  <a:srgbClr val="333399"/>
                </a:solidFill>
                <a:latin typeface="Arial" panose="020B0604020202020204" pitchFamily="34" charset="0"/>
              </a:rPr>
              <a:t>(q,</a:t>
            </a:r>
            <a:r>
              <a:rPr lang="en-US" altLang="zh-CN" i="1">
                <a:solidFill>
                  <a:srgbClr val="333399"/>
                </a:solidFill>
                <a:latin typeface="Arial" panose="020B0604020202020204" pitchFamily="34" charset="0"/>
                <a:sym typeface="+mn-ea"/>
              </a:rPr>
              <a:t>w</a:t>
            </a:r>
            <a:r>
              <a:rPr lang="en-US" altLang="zh-CN">
                <a:solidFill>
                  <a:srgbClr val="333399"/>
                </a:solidFill>
                <a:latin typeface="Arial" panose="020B0604020202020204" pitchFamily="34" charset="0"/>
              </a:rPr>
              <a:t>),a)</a:t>
            </a:r>
            <a:endParaRPr lang="en-US" altLang="zh-CN">
              <a:solidFill>
                <a:srgbClr val="333399"/>
              </a:solidFill>
              <a:latin typeface="Arial" panose="020B0604020202020204" pitchFamily="34" charset="0"/>
            </a:endParaRPr>
          </a:p>
          <a:p>
            <a:pPr eaLnBrk="1" hangingPunct="1">
              <a:lnSpc>
                <a:spcPct val="120000"/>
              </a:lnSpc>
              <a:spcBef>
                <a:spcPct val="0"/>
              </a:spcBef>
              <a:buClrTx/>
              <a:buSzTx/>
              <a:buFont typeface="Wingdings" panose="05000000000000000000" pitchFamily="2" charset="2"/>
              <a:buNone/>
            </a:pPr>
            <a:endParaRPr lang="en-US" altLang="zh-CN">
              <a:solidFill>
                <a:srgbClr val="333399"/>
              </a:solidFill>
              <a:latin typeface="Arial" panose="020B0604020202020204" pitchFamily="34" charset="0"/>
            </a:endParaRPr>
          </a:p>
          <a:p>
            <a:pPr eaLnBrk="1" hangingPunct="1">
              <a:lnSpc>
                <a:spcPct val="110000"/>
              </a:lnSpc>
              <a:spcBef>
                <a:spcPct val="0"/>
              </a:spcBef>
              <a:buClrTx/>
              <a:buSzTx/>
              <a:buFont typeface="Wingdings" panose="05000000000000000000" pitchFamily="2" charset="2"/>
              <a:buNone/>
            </a:pPr>
            <a:r>
              <a:rPr lang="zh-CN" altLang="en-US">
                <a:solidFill>
                  <a:srgbClr val="333399"/>
                </a:solidFill>
                <a:latin typeface="Arial" panose="020B0604020202020204" pitchFamily="34" charset="0"/>
              </a:rPr>
              <a:t>		</a:t>
            </a:r>
            <a:endParaRPr lang="zh-CN" altLang="en-US">
              <a:solidFill>
                <a:srgbClr val="333399"/>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5610E468-8CA0-4AEA-BA2C-DB582E75FAB8}"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5603"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304A7CA-AD1C-4A37-B5B3-A9CE255A58A3}"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5604"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5605" name="Rectangle 2"/>
          <p:cNvSpPr>
            <a:spLocks noGrp="1" noChangeArrowheads="1"/>
          </p:cNvSpPr>
          <p:nvPr>
            <p:ph type="title"/>
          </p:nvPr>
        </p:nvSpPr>
        <p:spPr>
          <a:xfrm>
            <a:off x="1143000" y="381000"/>
            <a:ext cx="7793038" cy="838200"/>
          </a:xfrm>
        </p:spPr>
        <p:txBody>
          <a:bodyPr/>
          <a:lstStyle/>
          <a:p>
            <a:pPr eaLnBrk="1" hangingPunct="1"/>
            <a:r>
              <a:rPr lang="zh-CN" altLang="en-US" b="1">
                <a:solidFill>
                  <a:srgbClr val="800080"/>
                </a:solidFill>
                <a:latin typeface="楷体_GB2312" pitchFamily="49" charset="-122"/>
                <a:ea typeface="楷体_GB2312" pitchFamily="49" charset="-122"/>
              </a:rPr>
              <a:t>扩展转移函数适合于输入字符串</a:t>
            </a:r>
            <a:endParaRPr lang="zh-CN" altLang="en-US" b="1">
              <a:solidFill>
                <a:srgbClr val="800080"/>
              </a:solidFill>
              <a:latin typeface="楷体_GB2312" pitchFamily="49" charset="-122"/>
              <a:ea typeface="楷体_GB2312" pitchFamily="49" charset="-122"/>
            </a:endParaRPr>
          </a:p>
        </p:txBody>
      </p:sp>
      <p:grpSp>
        <p:nvGrpSpPr>
          <p:cNvPr id="25606" name="Group 9"/>
          <p:cNvGrpSpPr/>
          <p:nvPr/>
        </p:nvGrpSpPr>
        <p:grpSpPr bwMode="auto">
          <a:xfrm>
            <a:off x="0" y="1371600"/>
            <a:ext cx="2819400" cy="3276600"/>
            <a:chOff x="480" y="1632"/>
            <a:chExt cx="1776" cy="2064"/>
          </a:xfrm>
        </p:grpSpPr>
        <p:sp>
          <p:nvSpPr>
            <p:cNvPr id="25614" name="Text Box 10"/>
            <p:cNvSpPr txBox="1">
              <a:spLocks noChangeArrowheads="1"/>
            </p:cNvSpPr>
            <p:nvPr/>
          </p:nvSpPr>
          <p:spPr bwMode="auto">
            <a:xfrm>
              <a:off x="768" y="2112"/>
              <a:ext cx="38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5615" name="Text Box 11"/>
            <p:cNvSpPr txBox="1">
              <a:spLocks noChangeArrowheads="1"/>
            </p:cNvSpPr>
            <p:nvPr/>
          </p:nvSpPr>
          <p:spPr bwMode="auto">
            <a:xfrm>
              <a:off x="864"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5616" name="Text Box 12"/>
            <p:cNvSpPr txBox="1">
              <a:spLocks noChangeArrowheads="1"/>
            </p:cNvSpPr>
            <p:nvPr/>
          </p:nvSpPr>
          <p:spPr bwMode="auto">
            <a:xfrm>
              <a:off x="864" y="2880"/>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5617" name="Text Box 13"/>
            <p:cNvSpPr txBox="1">
              <a:spLocks noChangeArrowheads="1"/>
            </p:cNvSpPr>
            <p:nvPr/>
          </p:nvSpPr>
          <p:spPr bwMode="auto">
            <a:xfrm>
              <a:off x="768" y="3264"/>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sp>
          <p:nvSpPr>
            <p:cNvPr id="25618" name="Line 14"/>
            <p:cNvSpPr>
              <a:spLocks noChangeShapeType="1"/>
            </p:cNvSpPr>
            <p:nvPr/>
          </p:nvSpPr>
          <p:spPr bwMode="auto">
            <a:xfrm>
              <a:off x="480" y="2016"/>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19" name="Line 15"/>
            <p:cNvSpPr>
              <a:spLocks noChangeShapeType="1"/>
            </p:cNvSpPr>
            <p:nvPr/>
          </p:nvSpPr>
          <p:spPr bwMode="auto">
            <a:xfrm>
              <a:off x="480" y="2064"/>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0" name="Line 16"/>
            <p:cNvSpPr>
              <a:spLocks noChangeShapeType="1"/>
            </p:cNvSpPr>
            <p:nvPr/>
          </p:nvSpPr>
          <p:spPr bwMode="auto">
            <a:xfrm>
              <a:off x="1248"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1" name="Line 17"/>
            <p:cNvSpPr>
              <a:spLocks noChangeShapeType="1"/>
            </p:cNvSpPr>
            <p:nvPr/>
          </p:nvSpPr>
          <p:spPr bwMode="auto">
            <a:xfrm>
              <a:off x="1248"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2" name="Line 18"/>
            <p:cNvSpPr>
              <a:spLocks noChangeShapeType="1"/>
            </p:cNvSpPr>
            <p:nvPr/>
          </p:nvSpPr>
          <p:spPr bwMode="auto">
            <a:xfrm>
              <a:off x="129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3" name="Line 19"/>
            <p:cNvSpPr>
              <a:spLocks noChangeShapeType="1"/>
            </p:cNvSpPr>
            <p:nvPr/>
          </p:nvSpPr>
          <p:spPr bwMode="auto">
            <a:xfrm>
              <a:off x="1296"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4" name="Line 20"/>
            <p:cNvSpPr>
              <a:spLocks noChangeShapeType="1"/>
            </p:cNvSpPr>
            <p:nvPr/>
          </p:nvSpPr>
          <p:spPr bwMode="auto">
            <a:xfrm>
              <a:off x="177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5" name="Line 21"/>
            <p:cNvSpPr>
              <a:spLocks noChangeShapeType="1"/>
            </p:cNvSpPr>
            <p:nvPr/>
          </p:nvSpPr>
          <p:spPr bwMode="auto">
            <a:xfrm>
              <a:off x="1776" y="2064"/>
              <a:ext cx="0" cy="163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5626" name="Text Box 22"/>
            <p:cNvSpPr txBox="1">
              <a:spLocks noChangeArrowheads="1"/>
            </p:cNvSpPr>
            <p:nvPr/>
          </p:nvSpPr>
          <p:spPr bwMode="auto">
            <a:xfrm>
              <a:off x="144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25627" name="Text Box 23"/>
            <p:cNvSpPr txBox="1">
              <a:spLocks noChangeArrowheads="1"/>
            </p:cNvSpPr>
            <p:nvPr/>
          </p:nvSpPr>
          <p:spPr bwMode="auto">
            <a:xfrm>
              <a:off x="192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25628" name="Line 24"/>
            <p:cNvSpPr>
              <a:spLocks noChangeShapeType="1"/>
            </p:cNvSpPr>
            <p:nvPr/>
          </p:nvSpPr>
          <p:spPr bwMode="auto">
            <a:xfrm>
              <a:off x="576" y="2304"/>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629" name="Text Box 25"/>
            <p:cNvSpPr txBox="1">
              <a:spLocks noChangeArrowheads="1"/>
            </p:cNvSpPr>
            <p:nvPr/>
          </p:nvSpPr>
          <p:spPr bwMode="auto">
            <a:xfrm>
              <a:off x="1392"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5630" name="Text Box 26"/>
            <p:cNvSpPr txBox="1">
              <a:spLocks noChangeArrowheads="1"/>
            </p:cNvSpPr>
            <p:nvPr/>
          </p:nvSpPr>
          <p:spPr bwMode="auto">
            <a:xfrm>
              <a:off x="1920"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5631" name="Text Box 27"/>
            <p:cNvSpPr txBox="1">
              <a:spLocks noChangeArrowheads="1"/>
            </p:cNvSpPr>
            <p:nvPr/>
          </p:nvSpPr>
          <p:spPr bwMode="auto">
            <a:xfrm>
              <a:off x="1392"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3</a:t>
              </a:r>
              <a:endParaRPr lang="en-US" altLang="zh-CN" sz="2400" i="1" baseline="-25000" dirty="0">
                <a:solidFill>
                  <a:srgbClr val="800080"/>
                </a:solidFill>
                <a:ea typeface="宋体" panose="02010600030101010101" pitchFamily="2" charset="-122"/>
              </a:endParaRPr>
            </a:p>
          </p:txBody>
        </p:sp>
        <p:sp>
          <p:nvSpPr>
            <p:cNvPr id="25632" name="Text Box 28"/>
            <p:cNvSpPr txBox="1">
              <a:spLocks noChangeArrowheads="1"/>
            </p:cNvSpPr>
            <p:nvPr/>
          </p:nvSpPr>
          <p:spPr bwMode="auto">
            <a:xfrm>
              <a:off x="1920"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5633" name="Text Box 29"/>
            <p:cNvSpPr txBox="1">
              <a:spLocks noChangeArrowheads="1"/>
            </p:cNvSpPr>
            <p:nvPr/>
          </p:nvSpPr>
          <p:spPr bwMode="auto">
            <a:xfrm>
              <a:off x="1392" y="2874"/>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5634" name="Text Box 30"/>
            <p:cNvSpPr txBox="1">
              <a:spLocks noChangeArrowheads="1"/>
            </p:cNvSpPr>
            <p:nvPr/>
          </p:nvSpPr>
          <p:spPr bwMode="auto">
            <a:xfrm>
              <a:off x="1920" y="2874"/>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sp>
          <p:nvSpPr>
            <p:cNvPr id="25635" name="Text Box 31"/>
            <p:cNvSpPr txBox="1">
              <a:spLocks noChangeArrowheads="1"/>
            </p:cNvSpPr>
            <p:nvPr/>
          </p:nvSpPr>
          <p:spPr bwMode="auto">
            <a:xfrm>
              <a:off x="1392" y="3258"/>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5636" name="Text Box 32"/>
            <p:cNvSpPr txBox="1">
              <a:spLocks noChangeArrowheads="1"/>
            </p:cNvSpPr>
            <p:nvPr/>
          </p:nvSpPr>
          <p:spPr bwMode="auto">
            <a:xfrm>
              <a:off x="1920" y="3258"/>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grpSp>
      <p:sp>
        <p:nvSpPr>
          <p:cNvPr id="25607" name="Rectangle 33"/>
          <p:cNvSpPr>
            <a:spLocks noChangeArrowheads="1"/>
          </p:cNvSpPr>
          <p:nvPr/>
        </p:nvSpPr>
        <p:spPr bwMode="auto">
          <a:xfrm>
            <a:off x="3047998" y="3284984"/>
            <a:ext cx="609600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Char char="²"/>
            </a:pPr>
            <a:r>
              <a:rPr lang="zh-CN" altLang="en-US" sz="3200" dirty="0">
                <a:solidFill>
                  <a:srgbClr val="800080"/>
                </a:solidFill>
                <a:ea typeface="华文行楷" panose="02010800040101010101" pitchFamily="2" charset="-122"/>
              </a:rPr>
              <a:t> 举例</a:t>
            </a:r>
            <a:r>
              <a:rPr lang="zh-CN" altLang="en-US" sz="2400" dirty="0">
                <a:solidFill>
                  <a:srgbClr val="800080"/>
                </a:solidFill>
                <a:latin typeface="Arial" panose="020B0604020202020204" pitchFamily="34" charset="0"/>
                <a:ea typeface="华文行楷" panose="02010800040101010101" pitchFamily="2" charset="-122"/>
              </a:rPr>
              <a:t> </a:t>
            </a:r>
            <a:endParaRPr lang="zh-CN" altLang="en-US" sz="2400" dirty="0">
              <a:solidFill>
                <a:srgbClr val="800080"/>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0</a:t>
            </a:r>
            <a:r>
              <a:rPr lang="en-US" altLang="zh-CN" sz="2400" i="1" baseline="-25000" dirty="0">
                <a:solidFill>
                  <a:srgbClr val="333399"/>
                </a:solidFill>
                <a:latin typeface="Arial" panose="020B0604020202020204" pitchFamily="34" charset="0"/>
                <a:ea typeface="华文行楷" panose="02010800040101010101" pitchFamily="2" charset="-122"/>
              </a:rPr>
              <a:t> </a:t>
            </a:r>
            <a:endPar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endParaRPr>
          </a:p>
          <a:p>
            <a:pPr eaLnBrk="1" hangingPunct="1">
              <a:spcBef>
                <a:spcPct val="50000"/>
              </a:spcBef>
              <a:buClrTx/>
              <a:buSzTx/>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,0</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2</a:t>
            </a:r>
            <a:endParaRPr lang="en-US" altLang="zh-CN" sz="2400" i="1" baseline="-25000" dirty="0">
              <a:solidFill>
                <a:srgbClr val="FF0000"/>
              </a:solidFill>
              <a:latin typeface="Arial" panose="020B0604020202020204" pitchFamily="34" charset="0"/>
              <a:ea typeface="华文行楷" panose="02010800040101010101" pitchFamily="2" charset="-122"/>
            </a:endParaRPr>
          </a:p>
          <a:p>
            <a:pPr eaLnBrk="1" hangingPunct="1">
              <a:spcBef>
                <a:spcPct val="50000"/>
              </a:spcBef>
              <a:buClrTx/>
              <a:buSzTx/>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dirty="0">
                <a:solidFill>
                  <a:srgbClr val="003399"/>
                </a:solidFill>
                <a:latin typeface="Arial" panose="020B0604020202020204" pitchFamily="34" charset="0"/>
                <a:ea typeface="华文行楷" panose="02010800040101010101" pitchFamily="2" charset="-122"/>
                <a:sym typeface="Symbol" panose="05050102010706020507" pitchFamily="18" charset="2"/>
              </a:rPr>
              <a:t>0</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zh-CN" altLang="en-US" sz="2400" i="1" dirty="0">
                <a:solidFill>
                  <a:srgbClr val="00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003399"/>
                </a:solidFill>
                <a:latin typeface="Arial" panose="020B0604020202020204" pitchFamily="34" charset="0"/>
                <a:ea typeface="华文行楷" panose="02010800040101010101" pitchFamily="2" charset="-122"/>
              </a:rPr>
              <a:t>q</a:t>
            </a:r>
            <a:r>
              <a:rPr lang="en-US" altLang="zh-CN" sz="2400" i="1" baseline="-25000" dirty="0">
                <a:solidFill>
                  <a:srgbClr val="003399"/>
                </a:solidFill>
                <a:latin typeface="Arial" panose="020B0604020202020204" pitchFamily="34" charset="0"/>
                <a:ea typeface="华文行楷" panose="02010800040101010101" pitchFamily="2" charset="-122"/>
              </a:rPr>
              <a:t>0 </a:t>
            </a:r>
            <a:r>
              <a:rPr lang="en-US" altLang="zh-CN" sz="2400" i="1" dirty="0">
                <a:solidFill>
                  <a:srgbClr val="00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baseline="-25000" dirty="0">
                <a:solidFill>
                  <a:srgbClr val="00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,0</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2</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0</a:t>
            </a:r>
            <a:endParaRPr lang="en-US" altLang="zh-CN" sz="2400" i="1" baseline="-25000" dirty="0">
              <a:solidFill>
                <a:srgbClr val="FF0000"/>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001)</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1)</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1</a:t>
            </a:r>
            <a:endParaRPr lang="en-US" altLang="zh-CN" sz="2400" i="1" baseline="-25000" dirty="0">
              <a:solidFill>
                <a:srgbClr val="FF0000"/>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0010)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FF0000"/>
                </a:solidFill>
                <a:latin typeface="Arial" panose="020B0604020202020204" pitchFamily="34" charset="0"/>
                <a:ea typeface="华文行楷" panose="02010800040101010101" pitchFamily="2" charset="-122"/>
              </a:rPr>
              <a:t>q</a:t>
            </a:r>
            <a:r>
              <a:rPr lang="en-US" altLang="zh-CN" sz="2400" i="1" baseline="-25000" dirty="0">
                <a:solidFill>
                  <a:srgbClr val="FF0000"/>
                </a:solidFill>
                <a:latin typeface="Arial" panose="020B0604020202020204" pitchFamily="34" charset="0"/>
                <a:ea typeface="华文行楷" panose="02010800040101010101" pitchFamily="2" charset="-122"/>
              </a:rPr>
              <a:t>1</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0)</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3</a:t>
            </a:r>
            <a:endParaRPr lang="en-US" altLang="zh-CN" sz="2400" i="1" baseline="-25000" dirty="0">
              <a:solidFill>
                <a:srgbClr val="333399"/>
              </a:solidFill>
              <a:latin typeface="Arial" panose="020B0604020202020204" pitchFamily="34" charset="0"/>
              <a:ea typeface="华文行楷" panose="02010800040101010101" pitchFamily="2" charset="-122"/>
            </a:endParaRPr>
          </a:p>
        </p:txBody>
      </p:sp>
      <p:grpSp>
        <p:nvGrpSpPr>
          <p:cNvPr id="25608" name="Group 41"/>
          <p:cNvGrpSpPr/>
          <p:nvPr/>
        </p:nvGrpSpPr>
        <p:grpSpPr bwMode="auto">
          <a:xfrm>
            <a:off x="5387280" y="1268760"/>
            <a:ext cx="3505200" cy="2590800"/>
            <a:chOff x="3120" y="864"/>
            <a:chExt cx="2208" cy="1632"/>
          </a:xfrm>
        </p:grpSpPr>
        <p:sp>
          <p:nvSpPr>
            <p:cNvPr id="25609" name="Text Box 35"/>
            <p:cNvSpPr txBox="1">
              <a:spLocks noChangeArrowheads="1"/>
            </p:cNvSpPr>
            <p:nvPr/>
          </p:nvSpPr>
          <p:spPr bwMode="auto">
            <a:xfrm>
              <a:off x="3653" y="1016"/>
              <a:ext cx="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5610" name="Text Box 36"/>
            <p:cNvSpPr txBox="1">
              <a:spLocks noChangeArrowheads="1"/>
            </p:cNvSpPr>
            <p:nvPr/>
          </p:nvSpPr>
          <p:spPr bwMode="auto">
            <a:xfrm>
              <a:off x="4757" y="1016"/>
              <a:ext cx="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5611" name="Text Box 37"/>
            <p:cNvSpPr txBox="1">
              <a:spLocks noChangeArrowheads="1"/>
            </p:cNvSpPr>
            <p:nvPr/>
          </p:nvSpPr>
          <p:spPr bwMode="auto">
            <a:xfrm>
              <a:off x="3653" y="2044"/>
              <a:ext cx="4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5612" name="Text Box 38"/>
            <p:cNvSpPr txBox="1">
              <a:spLocks noChangeArrowheads="1"/>
            </p:cNvSpPr>
            <p:nvPr/>
          </p:nvSpPr>
          <p:spPr bwMode="auto">
            <a:xfrm>
              <a:off x="4757" y="2044"/>
              <a:ext cx="3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graphicFrame>
          <p:nvGraphicFramePr>
            <p:cNvPr id="25613" name="Object 40"/>
            <p:cNvGraphicFramePr>
              <a:graphicFrameLocks noChangeAspect="1"/>
            </p:cNvGraphicFramePr>
            <p:nvPr/>
          </p:nvGraphicFramePr>
          <p:xfrm>
            <a:off x="3120" y="864"/>
            <a:ext cx="2208" cy="1632"/>
          </p:xfrm>
          <a:graphic>
            <a:graphicData uri="http://schemas.openxmlformats.org/presentationml/2006/ole">
              <mc:AlternateContent xmlns:mc="http://schemas.openxmlformats.org/markup-compatibility/2006">
                <mc:Choice xmlns:v="urn:schemas-microsoft-com:vml" Requires="v">
                  <p:oleObj spid="_x0000_s25697" name="VISIO" r:id="rId1" imgW="3204210" imgH="2543810" progId="Visio.Drawing.6">
                    <p:embed/>
                  </p:oleObj>
                </mc:Choice>
                <mc:Fallback>
                  <p:oleObj name="VISIO" r:id="rId1" imgW="3204210" imgH="2543810" progId="Visio.Drawing.6">
                    <p:embed/>
                    <p:pic>
                      <p:nvPicPr>
                        <p:cNvPr id="0" name="Object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864"/>
                          <a:ext cx="2208"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5A4282A2-5C27-4E61-BE38-EF8485E52ED0}"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6627"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590B623-FFDD-4135-A9DB-DA5DB7F7A42D}"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6628"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6629" name="Rectangle 2"/>
          <p:cNvSpPr>
            <a:spLocks noGrp="1" noChangeArrowheads="1"/>
          </p:cNvSpPr>
          <p:nvPr>
            <p:ph type="title"/>
          </p:nvPr>
        </p:nvSpPr>
        <p:spPr/>
        <p:txBody>
          <a:bodyPr/>
          <a:lstStyle/>
          <a:p>
            <a:pPr eaLnBrk="1" hangingPunct="1"/>
            <a:r>
              <a:rPr lang="en-US" altLang="zh-CN" b="1">
                <a:solidFill>
                  <a:srgbClr val="800080"/>
                </a:solidFill>
                <a:latin typeface="Arial" panose="020B0604020202020204" pitchFamily="34" charset="0"/>
                <a:ea typeface="楷体_GB2312" pitchFamily="49" charset="-122"/>
              </a:rPr>
              <a:t>DFA</a:t>
            </a:r>
            <a:r>
              <a:rPr lang="zh-CN" altLang="en-US" b="1">
                <a:solidFill>
                  <a:srgbClr val="800080"/>
                </a:solidFill>
                <a:latin typeface="Arial" panose="020B0604020202020204" pitchFamily="34" charset="0"/>
                <a:ea typeface="楷体_GB2312" pitchFamily="49" charset="-122"/>
              </a:rPr>
              <a:t>接受的语言</a:t>
            </a:r>
            <a:endParaRPr lang="zh-CN" altLang="en-US" b="1">
              <a:solidFill>
                <a:srgbClr val="800080"/>
              </a:solidFill>
              <a:latin typeface="Arial" panose="020B0604020202020204" pitchFamily="34" charset="0"/>
              <a:ea typeface="楷体_GB2312" pitchFamily="49" charset="-122"/>
            </a:endParaRPr>
          </a:p>
        </p:txBody>
      </p:sp>
      <p:sp>
        <p:nvSpPr>
          <p:cNvPr id="26630" name="Rectangle 3"/>
          <p:cNvSpPr>
            <a:spLocks noGrp="1" noChangeArrowheads="1"/>
          </p:cNvSpPr>
          <p:nvPr>
            <p:ph type="body" idx="1"/>
          </p:nvPr>
        </p:nvSpPr>
        <p:spPr>
          <a:xfrm>
            <a:off x="457200" y="1371600"/>
            <a:ext cx="8305800" cy="2819400"/>
          </a:xfrm>
        </p:spPr>
        <p:txBody>
          <a:bodyPr/>
          <a:lstStyle/>
          <a:p>
            <a:pPr algn="just" eaLnBrk="1" hangingPunct="1">
              <a:lnSpc>
                <a:spcPct val="110000"/>
              </a:lnSpc>
            </a:pPr>
            <a:r>
              <a:rPr lang="zh-CN" altLang="en-US" dirty="0">
                <a:solidFill>
                  <a:srgbClr val="800080"/>
                </a:solidFill>
                <a:latin typeface="Arial" panose="020B0604020202020204" pitchFamily="34" charset="0"/>
              </a:rPr>
              <a:t>被</a:t>
            </a:r>
            <a:r>
              <a:rPr lang="en-US" altLang="zh-CN" dirty="0">
                <a:solidFill>
                  <a:srgbClr val="800080"/>
                </a:solidFill>
                <a:latin typeface="Arial" panose="020B0604020202020204" pitchFamily="34" charset="0"/>
              </a:rPr>
              <a:t>DFA</a:t>
            </a:r>
            <a:r>
              <a:rPr lang="zh-CN" altLang="en-US" dirty="0">
                <a:solidFill>
                  <a:srgbClr val="800080"/>
                </a:solidFill>
                <a:latin typeface="Arial" panose="020B0604020202020204" pitchFamily="34" charset="0"/>
              </a:rPr>
              <a:t>接收的字符串</a:t>
            </a:r>
            <a:r>
              <a:rPr lang="zh-CN" altLang="en-US" sz="2400" dirty="0">
                <a:solidFill>
                  <a:srgbClr val="333399"/>
                </a:solidFill>
                <a:latin typeface="Arial" panose="020B0604020202020204" pitchFamily="34" charset="0"/>
              </a:rPr>
              <a:t>: 输入结束后使</a:t>
            </a:r>
            <a:r>
              <a:rPr lang="en-US" altLang="zh-CN" sz="2400" dirty="0">
                <a:solidFill>
                  <a:srgbClr val="333399"/>
                </a:solidFill>
                <a:latin typeface="Arial" panose="020B0604020202020204" pitchFamily="34" charset="0"/>
              </a:rPr>
              <a:t>DFA</a:t>
            </a:r>
            <a:r>
              <a:rPr lang="zh-CN" altLang="en-US" sz="2400" dirty="0">
                <a:solidFill>
                  <a:srgbClr val="333399"/>
                </a:solidFill>
                <a:latin typeface="Arial" panose="020B0604020202020204" pitchFamily="34" charset="0"/>
              </a:rPr>
              <a:t>的状态到达终止状态。否则该字符串不能被</a:t>
            </a:r>
            <a:r>
              <a:rPr lang="en-US" altLang="zh-CN" sz="2400" dirty="0">
                <a:solidFill>
                  <a:srgbClr val="333399"/>
                </a:solidFill>
                <a:latin typeface="Arial" panose="020B0604020202020204" pitchFamily="34" charset="0"/>
              </a:rPr>
              <a:t>DFA</a:t>
            </a:r>
            <a:r>
              <a:rPr lang="zh-CN" altLang="en-US" sz="2400" dirty="0">
                <a:solidFill>
                  <a:srgbClr val="333399"/>
                </a:solidFill>
                <a:latin typeface="Arial" panose="020B0604020202020204" pitchFamily="34" charset="0"/>
              </a:rPr>
              <a:t>接收.</a:t>
            </a:r>
            <a:endParaRPr lang="zh-CN" altLang="en-US" sz="2400" dirty="0">
              <a:solidFill>
                <a:srgbClr val="333399"/>
              </a:solidFill>
              <a:latin typeface="Arial" panose="020B0604020202020204" pitchFamily="34" charset="0"/>
            </a:endParaRPr>
          </a:p>
          <a:p>
            <a:pPr algn="just" eaLnBrk="1" hangingPunct="1">
              <a:lnSpc>
                <a:spcPct val="110000"/>
              </a:lnSpc>
            </a:pPr>
            <a:r>
              <a:rPr lang="en-US" altLang="zh-CN" dirty="0">
                <a:solidFill>
                  <a:srgbClr val="800080"/>
                </a:solidFill>
                <a:latin typeface="Arial" panose="020B0604020202020204" pitchFamily="34" charset="0"/>
              </a:rPr>
              <a:t>DFA</a:t>
            </a:r>
            <a:r>
              <a:rPr lang="zh-CN" altLang="en-US" dirty="0">
                <a:solidFill>
                  <a:srgbClr val="800080"/>
                </a:solidFill>
                <a:latin typeface="Arial" panose="020B0604020202020204" pitchFamily="34" charset="0"/>
              </a:rPr>
              <a:t>接收的语言</a:t>
            </a:r>
            <a:r>
              <a:rPr lang="zh-CN" altLang="en-US" sz="2400" dirty="0">
                <a:solidFill>
                  <a:srgbClr val="333399"/>
                </a:solidFill>
                <a:latin typeface="Arial" panose="020B0604020202020204" pitchFamily="34" charset="0"/>
              </a:rPr>
              <a:t>: 被</a:t>
            </a:r>
            <a:r>
              <a:rPr lang="en-US" altLang="zh-CN" sz="2400" dirty="0">
                <a:solidFill>
                  <a:srgbClr val="333399"/>
                </a:solidFill>
                <a:latin typeface="Arial" panose="020B0604020202020204" pitchFamily="34" charset="0"/>
              </a:rPr>
              <a:t>DFA</a:t>
            </a:r>
            <a:r>
              <a:rPr lang="zh-CN" altLang="en-US" sz="2400" dirty="0">
                <a:solidFill>
                  <a:srgbClr val="333399"/>
                </a:solidFill>
                <a:latin typeface="Arial" panose="020B0604020202020204" pitchFamily="34" charset="0"/>
              </a:rPr>
              <a:t>接收的字符串的集合.</a:t>
            </a:r>
            <a:endParaRPr lang="zh-CN" altLang="en-US" sz="2400" dirty="0">
              <a:solidFill>
                <a:srgbClr val="333399"/>
              </a:solidFill>
              <a:latin typeface="Arial" panose="020B0604020202020204" pitchFamily="34" charset="0"/>
            </a:endParaRPr>
          </a:p>
          <a:p>
            <a:pPr eaLnBrk="1" hangingPunct="1">
              <a:lnSpc>
                <a:spcPct val="110000"/>
              </a:lnSpc>
              <a:spcBef>
                <a:spcPct val="0"/>
              </a:spcBef>
              <a:buClrTx/>
              <a:buSzTx/>
              <a:buFont typeface="Wingdings" panose="05000000000000000000" pitchFamily="2" charset="2"/>
              <a:buNone/>
            </a:pPr>
            <a:r>
              <a:rPr lang="en-US" altLang="zh-CN" i="1" dirty="0">
                <a:solidFill>
                  <a:srgbClr val="800080"/>
                </a:solidFill>
                <a:latin typeface="Arial" panose="020B0604020202020204" pitchFamily="34" charset="0"/>
                <a:ea typeface="华文行楷" panose="02010800040101010101" pitchFamily="2" charset="-122"/>
              </a:rPr>
              <a:t>	L</a:t>
            </a:r>
            <a:r>
              <a:rPr lang="en-US" altLang="zh-CN" i="1" dirty="0">
                <a:solidFill>
                  <a:srgbClr val="800080"/>
                </a:solidFill>
                <a:latin typeface="Arial" panose="020B0604020202020204" pitchFamily="34" charset="0"/>
                <a:ea typeface="华文行楷" panose="02010800040101010101" pitchFamily="2" charset="-122"/>
                <a:sym typeface="Symbol" panose="05050102010706020507" pitchFamily="18" charset="2"/>
              </a:rPr>
              <a:t>(M) = </a:t>
            </a:r>
            <a:r>
              <a:rPr lang="en-US" altLang="zh-CN" dirty="0">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i="1" dirty="0">
                <a:solidFill>
                  <a:srgbClr val="800080"/>
                </a:solidFill>
                <a:latin typeface="Arial" panose="020B0604020202020204" pitchFamily="34" charset="0"/>
                <a:ea typeface="华文行楷" panose="02010800040101010101" pitchFamily="2" charset="-122"/>
                <a:sym typeface="Symbol" panose="05050102010706020507" pitchFamily="18" charset="2"/>
              </a:rPr>
              <a:t>w</a:t>
            </a:r>
            <a:r>
              <a:rPr lang="en-US" altLang="zh-CN" dirty="0">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dirty="0">
                <a:solidFill>
                  <a:srgbClr val="800080"/>
                </a:solidFill>
                <a:latin typeface="Arial" panose="020B0604020202020204" pitchFamily="34" charset="0"/>
                <a:ea typeface="华文行楷" panose="02010800040101010101" pitchFamily="2" charset="-122"/>
                <a:sym typeface="Symbol" panose="05050102010706020507" pitchFamily="18" charset="2"/>
              </a:rPr>
              <a:t></a:t>
            </a:r>
            <a:r>
              <a:rPr lang="en-US" altLang="zh-CN" dirty="0">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i="1" dirty="0">
                <a:solidFill>
                  <a:srgbClr val="800080"/>
                </a:solidFill>
                <a:latin typeface="Arial" panose="020B0604020202020204" pitchFamily="34" charset="0"/>
                <a:ea typeface="华文行楷" panose="02010800040101010101" pitchFamily="2" charset="-122"/>
                <a:sym typeface="Symbol" panose="05050102010706020507" pitchFamily="18" charset="2"/>
              </a:rPr>
              <a:t> ( </a:t>
            </a:r>
            <a:r>
              <a:rPr lang="en-US" altLang="zh-CN" i="1" dirty="0">
                <a:solidFill>
                  <a:srgbClr val="800080"/>
                </a:solidFill>
                <a:latin typeface="Arial" panose="020B0604020202020204" pitchFamily="34" charset="0"/>
                <a:ea typeface="华文行楷" panose="02010800040101010101" pitchFamily="2" charset="-122"/>
              </a:rPr>
              <a:t>q</a:t>
            </a:r>
            <a:r>
              <a:rPr lang="en-US" altLang="zh-CN" i="1" baseline="-25000" dirty="0">
                <a:solidFill>
                  <a:srgbClr val="800080"/>
                </a:solidFill>
                <a:latin typeface="Arial" panose="020B0604020202020204" pitchFamily="34" charset="0"/>
                <a:ea typeface="华文行楷" panose="02010800040101010101" pitchFamily="2" charset="-122"/>
              </a:rPr>
              <a:t>0 </a:t>
            </a:r>
            <a:r>
              <a:rPr lang="en-US" altLang="zh-CN" i="1" dirty="0">
                <a:solidFill>
                  <a:srgbClr val="800080"/>
                </a:solidFill>
                <a:latin typeface="Arial" panose="020B0604020202020204" pitchFamily="34" charset="0"/>
                <a:ea typeface="华文行楷" panose="02010800040101010101" pitchFamily="2" charset="-122"/>
                <a:sym typeface="Symbol" panose="05050102010706020507" pitchFamily="18" charset="2"/>
              </a:rPr>
              <a:t>, w) </a:t>
            </a:r>
            <a:r>
              <a:rPr lang="en-US" altLang="zh-CN" i="1" dirty="0">
                <a:solidFill>
                  <a:srgbClr val="800080"/>
                </a:solidFill>
                <a:latin typeface="Arial" panose="020B0604020202020204" pitchFamily="34" charset="0"/>
                <a:ea typeface="华文行楷" panose="02010800040101010101" pitchFamily="2" charset="-122"/>
              </a:rPr>
              <a:t> F</a:t>
            </a:r>
            <a:r>
              <a:rPr lang="en-US" altLang="zh-CN" i="1"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dirty="0">
                <a:solidFill>
                  <a:srgbClr val="800080"/>
                </a:solidFill>
                <a:latin typeface="Arial" panose="020B0604020202020204" pitchFamily="34" charset="0"/>
                <a:ea typeface="宋体" panose="02010600030101010101" pitchFamily="2" charset="-122"/>
                <a:sym typeface="Symbol" panose="05050102010706020507" pitchFamily="18" charset="2"/>
              </a:rPr>
              <a:t></a:t>
            </a:r>
            <a:r>
              <a:rPr lang="en-US" altLang="zh-CN" dirty="0">
                <a:solidFill>
                  <a:srgbClr val="800080"/>
                </a:solidFill>
                <a:ea typeface="华文行楷" panose="02010800040101010101" pitchFamily="2" charset="-122"/>
              </a:rPr>
              <a:t> </a:t>
            </a:r>
            <a:endParaRPr lang="zh-CN" altLang="en-US" sz="1200" dirty="0">
              <a:solidFill>
                <a:srgbClr val="333399"/>
              </a:solidFill>
            </a:endParaRPr>
          </a:p>
          <a:p>
            <a:pPr algn="just" eaLnBrk="1" hangingPunct="1">
              <a:lnSpc>
                <a:spcPct val="110000"/>
              </a:lnSpc>
            </a:pPr>
            <a:r>
              <a:rPr lang="zh-CN" altLang="en-US" dirty="0">
                <a:solidFill>
                  <a:srgbClr val="800080"/>
                </a:solidFill>
                <a:latin typeface="Arial" panose="020B0604020202020204" pitchFamily="34" charset="0"/>
              </a:rPr>
              <a:t>例：</a:t>
            </a:r>
            <a:r>
              <a:rPr lang="en-US" altLang="zh-CN" sz="2400" dirty="0">
                <a:solidFill>
                  <a:srgbClr val="333399"/>
                </a:solidFill>
                <a:latin typeface="Arial" panose="020B0604020202020204" pitchFamily="34" charset="0"/>
              </a:rPr>
              <a:t>T = {0，1}</a:t>
            </a:r>
            <a:endParaRPr lang="en-US" altLang="zh-CN" sz="2400" dirty="0">
              <a:solidFill>
                <a:srgbClr val="333399"/>
              </a:solidFill>
              <a:latin typeface="Arial" panose="020B0604020202020204" pitchFamily="34" charset="0"/>
            </a:endParaRPr>
          </a:p>
        </p:txBody>
      </p:sp>
      <p:graphicFrame>
        <p:nvGraphicFramePr>
          <p:cNvPr id="26631" name="Object 5"/>
          <p:cNvGraphicFramePr>
            <a:graphicFrameLocks noChangeAspect="1"/>
          </p:cNvGraphicFramePr>
          <p:nvPr/>
        </p:nvGraphicFramePr>
        <p:xfrm>
          <a:off x="762000" y="4038600"/>
          <a:ext cx="4800600" cy="1941513"/>
        </p:xfrm>
        <a:graphic>
          <a:graphicData uri="http://schemas.openxmlformats.org/presentationml/2006/ole">
            <mc:AlternateContent xmlns:mc="http://schemas.openxmlformats.org/markup-compatibility/2006">
              <mc:Choice xmlns:v="urn:schemas-microsoft-com:vml" Requires="v">
                <p:oleObj spid="_x0000_s26693" name="VISIO" r:id="rId1" imgW="3600450" imgH="1457960" progId="Visio.Drawing.6">
                  <p:embed/>
                </p:oleObj>
              </mc:Choice>
              <mc:Fallback>
                <p:oleObj name="VISIO" r:id="rId1" imgW="3600450" imgH="1457960" progId="Visio.Drawing.6">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4800600"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2" name="Text Box 6"/>
          <p:cNvSpPr txBox="1">
            <a:spLocks noChangeArrowheads="1"/>
          </p:cNvSpPr>
          <p:nvPr/>
        </p:nvSpPr>
        <p:spPr bwMode="auto">
          <a:xfrm>
            <a:off x="4495800" y="5638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50000"/>
              </a:spcBef>
              <a:buFont typeface="Wingdings" panose="05000000000000000000" pitchFamily="2" charset="2"/>
              <a:buNone/>
            </a:pPr>
            <a:r>
              <a:rPr lang="zh-CN" altLang="en-US">
                <a:solidFill>
                  <a:srgbClr val="333399"/>
                </a:solidFill>
                <a:latin typeface="Arial" panose="020B0604020202020204" pitchFamily="34" charset="0"/>
              </a:rPr>
              <a:t>接收含有奇数个0的任意串</a:t>
            </a:r>
            <a:endParaRPr lang="zh-CN" altLang="en-US">
              <a:solidFill>
                <a:srgbClr val="333399"/>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4547E66-C7F8-488B-992E-7B037E35B3C9}"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7651"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789E82D4-7D70-4863-BD58-613A379F92F9}"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7652"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7653"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ea typeface="楷体_GB2312" pitchFamily="49" charset="-122"/>
              </a:rPr>
              <a:t>五、格局</a:t>
            </a:r>
            <a:endParaRPr lang="zh-CN" altLang="en-US" b="1">
              <a:solidFill>
                <a:srgbClr val="800080"/>
              </a:solidFill>
              <a:latin typeface="Arial" panose="020B0604020202020204" pitchFamily="34" charset="0"/>
              <a:ea typeface="楷体_GB2312" pitchFamily="49" charset="-122"/>
            </a:endParaRPr>
          </a:p>
        </p:txBody>
      </p:sp>
      <p:sp>
        <p:nvSpPr>
          <p:cNvPr id="27654" name="Rectangle 3"/>
          <p:cNvSpPr>
            <a:spLocks noGrp="1" noChangeArrowheads="1"/>
          </p:cNvSpPr>
          <p:nvPr>
            <p:ph type="body" idx="1"/>
          </p:nvPr>
        </p:nvSpPr>
        <p:spPr/>
        <p:txBody>
          <a:bodyPr/>
          <a:lstStyle/>
          <a:p>
            <a:pPr algn="just" eaLnBrk="1" hangingPunct="1">
              <a:lnSpc>
                <a:spcPct val="120000"/>
              </a:lnSpc>
            </a:pPr>
            <a:r>
              <a:rPr lang="zh-CN" altLang="en-US" sz="3200">
                <a:solidFill>
                  <a:srgbClr val="333399"/>
                </a:solidFill>
                <a:latin typeface="Arial" panose="020B0604020202020204" pitchFamily="34" charset="0"/>
              </a:rPr>
              <a:t>为描述有限自动机的工作过程，对于它在某一时刻的工作状态，可用两个信息表明：当前状态</a:t>
            </a:r>
            <a:r>
              <a:rPr lang="en-US" altLang="en-US" sz="3200" i="1">
                <a:solidFill>
                  <a:srgbClr val="333399"/>
                </a:solidFill>
                <a:latin typeface="Arial" panose="020B0604020202020204" pitchFamily="34" charset="0"/>
              </a:rPr>
              <a:t>q</a:t>
            </a:r>
            <a:r>
              <a:rPr lang="en-US" altLang="zh-CN" sz="3200">
                <a:solidFill>
                  <a:srgbClr val="333399"/>
                </a:solidFill>
                <a:latin typeface="Arial" panose="020B0604020202020204" pitchFamily="34" charset="0"/>
              </a:rPr>
              <a:t>，</a:t>
            </a:r>
            <a:r>
              <a:rPr lang="zh-CN" altLang="en-US" sz="3200">
                <a:solidFill>
                  <a:srgbClr val="333399"/>
                </a:solidFill>
                <a:latin typeface="Arial" panose="020B0604020202020204" pitchFamily="34" charset="0"/>
              </a:rPr>
              <a:t>待输入字符串</a:t>
            </a:r>
            <a:r>
              <a:rPr lang="en-US" altLang="en-US" sz="3200" i="1">
                <a:solidFill>
                  <a:srgbClr val="333399"/>
                </a:solidFill>
                <a:latin typeface="Arial" panose="020B0604020202020204" pitchFamily="34" charset="0"/>
              </a:rPr>
              <a:t>w</a:t>
            </a:r>
            <a:r>
              <a:rPr lang="en-US" altLang="zh-CN" sz="3200">
                <a:solidFill>
                  <a:srgbClr val="333399"/>
                </a:solidFill>
                <a:latin typeface="Arial" panose="020B0604020202020204" pitchFamily="34" charset="0"/>
              </a:rPr>
              <a:t>。</a:t>
            </a:r>
            <a:r>
              <a:rPr lang="zh-CN" altLang="en-US" sz="3200">
                <a:solidFill>
                  <a:srgbClr val="333399"/>
                </a:solidFill>
                <a:latin typeface="Arial" panose="020B0604020202020204" pitchFamily="34" charset="0"/>
              </a:rPr>
              <a:t>两者构成一个瞬时描述，用（</a:t>
            </a:r>
            <a:r>
              <a:rPr lang="en-US" altLang="en-US" sz="3200" i="1">
                <a:solidFill>
                  <a:srgbClr val="333399"/>
                </a:solidFill>
                <a:latin typeface="Arial" panose="020B0604020202020204" pitchFamily="34" charset="0"/>
              </a:rPr>
              <a:t>q</a:t>
            </a:r>
            <a:r>
              <a:rPr lang="en-US" altLang="en-US" sz="3200">
                <a:solidFill>
                  <a:srgbClr val="333399"/>
                </a:solidFill>
                <a:latin typeface="Arial" panose="020B0604020202020204" pitchFamily="34" charset="0"/>
              </a:rPr>
              <a:t>,</a:t>
            </a:r>
            <a:r>
              <a:rPr lang="en-US" altLang="en-US" sz="3200" i="1">
                <a:solidFill>
                  <a:srgbClr val="333399"/>
                </a:solidFill>
                <a:latin typeface="Arial" panose="020B0604020202020204" pitchFamily="34" charset="0"/>
              </a:rPr>
              <a:t>w</a:t>
            </a:r>
            <a:r>
              <a:rPr lang="en-US" altLang="zh-CN" sz="3200">
                <a:solidFill>
                  <a:srgbClr val="333399"/>
                </a:solidFill>
                <a:latin typeface="Arial" panose="020B0604020202020204" pitchFamily="34" charset="0"/>
              </a:rPr>
              <a:t>）</a:t>
            </a:r>
            <a:r>
              <a:rPr lang="zh-CN" altLang="en-US" sz="3200">
                <a:solidFill>
                  <a:srgbClr val="333399"/>
                </a:solidFill>
                <a:latin typeface="Arial" panose="020B0604020202020204" pitchFamily="34" charset="0"/>
              </a:rPr>
              <a:t>表示，称为格局。</a:t>
            </a:r>
            <a:endParaRPr lang="zh-CN" altLang="en-US" sz="3200">
              <a:solidFill>
                <a:srgbClr val="333399"/>
              </a:solidFill>
              <a:latin typeface="Arial" panose="020B0604020202020204" pitchFamily="34" charset="0"/>
            </a:endParaRPr>
          </a:p>
          <a:p>
            <a:pPr algn="just" eaLnBrk="1" hangingPunct="1">
              <a:lnSpc>
                <a:spcPct val="120000"/>
              </a:lnSpc>
            </a:pPr>
            <a:r>
              <a:rPr lang="zh-CN" altLang="en-US" sz="3200">
                <a:solidFill>
                  <a:srgbClr val="333399"/>
                </a:solidFill>
                <a:latin typeface="Arial" panose="020B0604020202020204" pitchFamily="34" charset="0"/>
              </a:rPr>
              <a:t>初始格局：（</a:t>
            </a:r>
            <a:r>
              <a:rPr lang="en-US" altLang="en-US" sz="3200" i="1">
                <a:solidFill>
                  <a:srgbClr val="333399"/>
                </a:solidFill>
                <a:latin typeface="Arial" panose="020B0604020202020204" pitchFamily="34" charset="0"/>
              </a:rPr>
              <a:t>q</a:t>
            </a:r>
            <a:r>
              <a:rPr lang="en-US" altLang="en-US" sz="3200" baseline="-25000">
                <a:solidFill>
                  <a:srgbClr val="333399"/>
                </a:solidFill>
                <a:latin typeface="Arial" panose="020B0604020202020204" pitchFamily="34" charset="0"/>
              </a:rPr>
              <a:t>0</a:t>
            </a:r>
            <a:r>
              <a:rPr lang="en-US" altLang="en-US" sz="3200">
                <a:solidFill>
                  <a:srgbClr val="333399"/>
                </a:solidFill>
                <a:latin typeface="Arial" panose="020B0604020202020204" pitchFamily="34" charset="0"/>
              </a:rPr>
              <a:t>,</a:t>
            </a:r>
            <a:r>
              <a:rPr lang="en-US" altLang="en-US" sz="3200" i="1">
                <a:solidFill>
                  <a:srgbClr val="333399"/>
                </a:solidFill>
                <a:latin typeface="Arial" panose="020B0604020202020204" pitchFamily="34" charset="0"/>
              </a:rPr>
              <a:t>w</a:t>
            </a:r>
            <a:r>
              <a:rPr lang="en-US" altLang="en-US" sz="3200">
                <a:solidFill>
                  <a:srgbClr val="333399"/>
                </a:solidFill>
                <a:latin typeface="Arial" panose="020B0604020202020204" pitchFamily="34" charset="0"/>
              </a:rPr>
              <a:t>)</a:t>
            </a:r>
            <a:endParaRPr lang="en-US" altLang="en-US" sz="3200">
              <a:solidFill>
                <a:srgbClr val="333399"/>
              </a:solidFill>
              <a:latin typeface="Arial" panose="020B0604020202020204" pitchFamily="34" charset="0"/>
            </a:endParaRPr>
          </a:p>
          <a:p>
            <a:pPr algn="just" eaLnBrk="1" hangingPunct="1">
              <a:lnSpc>
                <a:spcPct val="120000"/>
              </a:lnSpc>
            </a:pPr>
            <a:r>
              <a:rPr lang="zh-CN" altLang="en-US" sz="3200">
                <a:solidFill>
                  <a:srgbClr val="333399"/>
                </a:solidFill>
                <a:latin typeface="Arial" panose="020B0604020202020204" pitchFamily="34" charset="0"/>
              </a:rPr>
              <a:t>终止格局：  </a:t>
            </a:r>
            <a:r>
              <a:rPr lang="zh-CN" altLang="zh-CN" sz="3200">
                <a:solidFill>
                  <a:srgbClr val="333399"/>
                </a:solidFill>
                <a:latin typeface="Arial" panose="020B0604020202020204" pitchFamily="34" charset="0"/>
              </a:rPr>
              <a:t>(</a:t>
            </a:r>
            <a:r>
              <a:rPr lang="en-US" altLang="zh-CN" sz="3200" i="1">
                <a:solidFill>
                  <a:srgbClr val="333399"/>
                </a:solidFill>
                <a:latin typeface="Arial" panose="020B0604020202020204" pitchFamily="34" charset="0"/>
              </a:rPr>
              <a:t>q</a:t>
            </a:r>
            <a:r>
              <a:rPr lang="en-US" altLang="zh-CN" sz="3200">
                <a:solidFill>
                  <a:srgbClr val="333399"/>
                </a:solidFill>
                <a:latin typeface="Arial" panose="020B0604020202020204" pitchFamily="34" charset="0"/>
              </a:rPr>
              <a:t>,</a:t>
            </a:r>
            <a:r>
              <a:rPr lang="en-US" altLang="zh-CN" sz="3200" i="1">
                <a:solidFill>
                  <a:srgbClr val="333399"/>
                </a:solidFill>
                <a:latin typeface="Arial" panose="020B0604020202020204" pitchFamily="34" charset="0"/>
              </a:rPr>
              <a:t>ε</a:t>
            </a:r>
            <a:r>
              <a:rPr lang="en-US" altLang="zh-CN" sz="3200">
                <a:solidFill>
                  <a:srgbClr val="333399"/>
                </a:solidFill>
                <a:latin typeface="Arial" panose="020B0604020202020204" pitchFamily="34" charset="0"/>
              </a:rPr>
              <a:t>), </a:t>
            </a:r>
            <a:r>
              <a:rPr lang="en-US" altLang="zh-CN" sz="3200" i="1">
                <a:solidFill>
                  <a:srgbClr val="333399"/>
                </a:solidFill>
                <a:latin typeface="Arial" panose="020B0604020202020204" pitchFamily="34" charset="0"/>
              </a:rPr>
              <a:t>q</a:t>
            </a:r>
            <a:r>
              <a:rPr lang="en-US" altLang="zh-CN" sz="3200">
                <a:solidFill>
                  <a:srgbClr val="333399"/>
                </a:solidFill>
                <a:latin typeface="Arial" panose="020B0604020202020204" pitchFamily="34" charset="0"/>
                <a:sym typeface="Symbol" panose="05050102010706020507" pitchFamily="18" charset="2"/>
              </a:rPr>
              <a:t></a:t>
            </a:r>
            <a:r>
              <a:rPr lang="en-US" altLang="zh-CN" sz="3200" i="1">
                <a:solidFill>
                  <a:srgbClr val="333399"/>
                </a:solidFill>
                <a:latin typeface="Arial" panose="020B0604020202020204" pitchFamily="34" charset="0"/>
              </a:rPr>
              <a:t>F</a:t>
            </a:r>
            <a:endParaRPr lang="zh-CN" altLang="zh-CN" sz="3200" i="1">
              <a:solidFill>
                <a:srgbClr val="333399"/>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7C8006A-518C-496A-A919-F431C8D5422C}"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8675"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74BA04EB-910A-489F-97D1-0349853360FB}"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8676"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8677" name="Rectangle 3"/>
          <p:cNvSpPr>
            <a:spLocks noGrp="1" noChangeArrowheads="1"/>
          </p:cNvSpPr>
          <p:nvPr>
            <p:ph type="body" idx="1"/>
          </p:nvPr>
        </p:nvSpPr>
        <p:spPr>
          <a:xfrm>
            <a:off x="3962400" y="1447800"/>
            <a:ext cx="5181600" cy="5029200"/>
          </a:xfrm>
        </p:spPr>
        <p:txBody>
          <a:bodyPr/>
          <a:lstStyle/>
          <a:p>
            <a:pPr eaLnBrk="1" hangingPunct="1">
              <a:lnSpc>
                <a:spcPct val="120000"/>
              </a:lnSpc>
            </a:pPr>
            <a:r>
              <a:rPr lang="zh-CN" altLang="en-US" dirty="0">
                <a:solidFill>
                  <a:srgbClr val="333399"/>
                </a:solidFill>
                <a:latin typeface="Arial" panose="020B0604020202020204" pitchFamily="34" charset="0"/>
              </a:rPr>
              <a:t>如图，接受001010的格局</a:t>
            </a:r>
            <a:endParaRPr lang="zh-CN" altLang="en-US"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zh-CN" altLang="en-US" dirty="0">
                <a:solidFill>
                  <a:srgbClr val="333399"/>
                </a:solidFill>
                <a:latin typeface="Arial" panose="020B0604020202020204" pitchFamily="34" charset="0"/>
              </a:rPr>
              <a:t>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0</a:t>
            </a:r>
            <a:r>
              <a:rPr lang="en-US" altLang="zh-CN" dirty="0">
                <a:solidFill>
                  <a:srgbClr val="333399"/>
                </a:solidFill>
                <a:latin typeface="Arial" panose="020B0604020202020204" pitchFamily="34" charset="0"/>
              </a:rPr>
              <a:t>,001010）┝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2</a:t>
            </a:r>
            <a:r>
              <a:rPr lang="en-US" altLang="zh-CN" dirty="0">
                <a:solidFill>
                  <a:srgbClr val="333399"/>
                </a:solidFill>
                <a:latin typeface="Arial" panose="020B0604020202020204" pitchFamily="34" charset="0"/>
              </a:rPr>
              <a:t>,01010) ┝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0</a:t>
            </a:r>
            <a:r>
              <a:rPr lang="en-US" altLang="zh-CN" dirty="0">
                <a:solidFill>
                  <a:srgbClr val="333399"/>
                </a:solidFill>
                <a:latin typeface="Arial" panose="020B0604020202020204" pitchFamily="34" charset="0"/>
              </a:rPr>
              <a:t>,1010) ┝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1</a:t>
            </a:r>
            <a:r>
              <a:rPr lang="en-US" altLang="zh-CN" dirty="0">
                <a:solidFill>
                  <a:srgbClr val="333399"/>
                </a:solidFill>
                <a:latin typeface="Arial" panose="020B0604020202020204" pitchFamily="34" charset="0"/>
              </a:rPr>
              <a:t>,010) ┝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3</a:t>
            </a:r>
            <a:r>
              <a:rPr lang="en-US" altLang="zh-CN" dirty="0">
                <a:solidFill>
                  <a:srgbClr val="333399"/>
                </a:solidFill>
                <a:latin typeface="Arial" panose="020B0604020202020204" pitchFamily="34" charset="0"/>
              </a:rPr>
              <a:t>,10) ┝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2</a:t>
            </a:r>
            <a:r>
              <a:rPr lang="en-US" altLang="zh-CN" dirty="0">
                <a:solidFill>
                  <a:srgbClr val="333399"/>
                </a:solidFill>
                <a:latin typeface="Arial" panose="020B0604020202020204" pitchFamily="34" charset="0"/>
              </a:rPr>
              <a:t>,0) ┝ (</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0</a:t>
            </a:r>
            <a:r>
              <a:rPr lang="en-US" altLang="zh-CN" dirty="0">
                <a:solidFill>
                  <a:srgbClr val="333399"/>
                </a:solidFill>
                <a:latin typeface="Arial" panose="020B0604020202020204" pitchFamily="34" charset="0"/>
              </a:rPr>
              <a:t>,</a:t>
            </a:r>
            <a:r>
              <a:rPr lang="en-US" altLang="zh-CN" dirty="0">
                <a:solidFill>
                  <a:srgbClr val="333399"/>
                </a:solidFill>
                <a:latin typeface="Arial" panose="020B0604020202020204" pitchFamily="34" charset="0"/>
                <a:sym typeface="Symbol" panose="05050102010706020507" charset="0"/>
              </a:rPr>
              <a:t></a:t>
            </a:r>
            <a:r>
              <a:rPr lang="en-US" altLang="zh-CN" dirty="0">
                <a:solidFill>
                  <a:srgbClr val="333399"/>
                </a:solidFill>
                <a:latin typeface="Arial" panose="020B0604020202020204" pitchFamily="34" charset="0"/>
              </a:rPr>
              <a:t>)</a:t>
            </a:r>
            <a:endParaRPr lang="en-US" altLang="zh-CN" dirty="0">
              <a:solidFill>
                <a:srgbClr val="333399"/>
              </a:solidFill>
              <a:latin typeface="Arial" panose="020B0604020202020204" pitchFamily="34" charset="0"/>
            </a:endParaRPr>
          </a:p>
          <a:p>
            <a:pPr eaLnBrk="1" hangingPunct="1">
              <a:lnSpc>
                <a:spcPct val="120000"/>
              </a:lnSpc>
            </a:pPr>
            <a:r>
              <a:rPr lang="zh-CN" altLang="en-US" dirty="0">
                <a:solidFill>
                  <a:srgbClr val="333399"/>
                </a:solidFill>
                <a:latin typeface="Arial" panose="020B0604020202020204" pitchFamily="34" charset="0"/>
              </a:rPr>
              <a:t>格局数量是无限的。</a:t>
            </a:r>
            <a:endParaRPr lang="zh-CN" altLang="en-US" dirty="0">
              <a:solidFill>
                <a:srgbClr val="333399"/>
              </a:solidFill>
              <a:latin typeface="Arial" panose="020B0604020202020204" pitchFamily="34" charset="0"/>
            </a:endParaRPr>
          </a:p>
          <a:p>
            <a:pPr eaLnBrk="1" hangingPunct="1">
              <a:lnSpc>
                <a:spcPct val="120000"/>
              </a:lnSpc>
            </a:pPr>
            <a:r>
              <a:rPr lang="zh-CN" altLang="en-US" dirty="0">
                <a:solidFill>
                  <a:srgbClr val="333399"/>
                </a:solidFill>
                <a:latin typeface="Arial" panose="020B0604020202020204" pitchFamily="34" charset="0"/>
              </a:rPr>
              <a:t>有限状态自动机是无记忆的。例如接受0010101111和接受01011111时，都可以进入格局(</a:t>
            </a:r>
            <a:r>
              <a:rPr lang="en-US" altLang="zh-CN" i="1" dirty="0">
                <a:solidFill>
                  <a:srgbClr val="333399"/>
                </a:solidFill>
                <a:latin typeface="Arial" panose="020B0604020202020204" pitchFamily="34" charset="0"/>
              </a:rPr>
              <a:t>q</a:t>
            </a:r>
            <a:r>
              <a:rPr lang="en-US" altLang="zh-CN" baseline="-25000" dirty="0">
                <a:solidFill>
                  <a:srgbClr val="333399"/>
                </a:solidFill>
                <a:latin typeface="Arial" panose="020B0604020202020204" pitchFamily="34" charset="0"/>
              </a:rPr>
              <a:t>0</a:t>
            </a:r>
            <a:r>
              <a:rPr lang="en-US" altLang="zh-CN" dirty="0">
                <a:solidFill>
                  <a:srgbClr val="333399"/>
                </a:solidFill>
                <a:latin typeface="Arial" panose="020B0604020202020204" pitchFamily="34" charset="0"/>
              </a:rPr>
              <a:t>,1111)。</a:t>
            </a:r>
            <a:endParaRPr lang="zh-CN" altLang="en-US" dirty="0">
              <a:solidFill>
                <a:srgbClr val="333399"/>
              </a:solidFill>
              <a:latin typeface="Arial" panose="020B0604020202020204" pitchFamily="34" charset="0"/>
            </a:endParaRPr>
          </a:p>
        </p:txBody>
      </p:sp>
      <p:sp>
        <p:nvSpPr>
          <p:cNvPr id="28678" name="Rectangle 61"/>
          <p:cNvSpPr>
            <a:spLocks noChangeArrowheads="1"/>
          </p:cNvSpPr>
          <p:nvPr/>
        </p:nvSpPr>
        <p:spPr bwMode="auto">
          <a:xfrm>
            <a:off x="5086350" y="3603625"/>
            <a:ext cx="2667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endParaRPr lang="zh-CN" altLang="en-US" sz="1800" b="0">
              <a:solidFill>
                <a:srgbClr val="009999"/>
              </a:solidFill>
              <a:ea typeface="宋体" panose="02010600030101010101" pitchFamily="2" charset="-122"/>
            </a:endParaRPr>
          </a:p>
        </p:txBody>
      </p:sp>
      <p:sp>
        <p:nvSpPr>
          <p:cNvPr id="28679" name="Rectangle 63"/>
          <p:cNvSpPr>
            <a:spLocks noChangeArrowheads="1"/>
          </p:cNvSpPr>
          <p:nvPr/>
        </p:nvSpPr>
        <p:spPr bwMode="auto">
          <a:xfrm>
            <a:off x="2309813" y="1479550"/>
            <a:ext cx="2667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endParaRPr lang="zh-CN" altLang="en-US" sz="1800" b="0">
              <a:solidFill>
                <a:srgbClr val="009999"/>
              </a:solidFill>
              <a:ea typeface="宋体" panose="02010600030101010101" pitchFamily="2" charset="-122"/>
            </a:endParaRPr>
          </a:p>
        </p:txBody>
      </p:sp>
      <p:sp>
        <p:nvSpPr>
          <p:cNvPr id="28680" name="Rectangle 75"/>
          <p:cNvSpPr>
            <a:spLocks noChangeArrowheads="1"/>
          </p:cNvSpPr>
          <p:nvPr/>
        </p:nvSpPr>
        <p:spPr bwMode="auto">
          <a:xfrm>
            <a:off x="1219200" y="457200"/>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zh-CN" altLang="en-US" sz="3600">
                <a:solidFill>
                  <a:srgbClr val="800080"/>
                </a:solidFill>
                <a:latin typeface="Arial" panose="020B0604020202020204" pitchFamily="34" charset="0"/>
              </a:rPr>
              <a:t>格局示例</a:t>
            </a:r>
            <a:endParaRPr lang="zh-CN" altLang="en-US" sz="3600">
              <a:solidFill>
                <a:srgbClr val="800080"/>
              </a:solidFill>
              <a:latin typeface="Arial" panose="020B0604020202020204" pitchFamily="34" charset="0"/>
            </a:endParaRPr>
          </a:p>
        </p:txBody>
      </p:sp>
      <p:grpSp>
        <p:nvGrpSpPr>
          <p:cNvPr id="28681" name="Group 76"/>
          <p:cNvGrpSpPr/>
          <p:nvPr/>
        </p:nvGrpSpPr>
        <p:grpSpPr bwMode="auto">
          <a:xfrm>
            <a:off x="304800" y="1752600"/>
            <a:ext cx="3505200" cy="2819400"/>
            <a:chOff x="3120" y="864"/>
            <a:chExt cx="2208" cy="1632"/>
          </a:xfrm>
        </p:grpSpPr>
        <p:sp>
          <p:nvSpPr>
            <p:cNvPr id="28682" name="Text Box 77"/>
            <p:cNvSpPr txBox="1">
              <a:spLocks noChangeArrowheads="1"/>
            </p:cNvSpPr>
            <p:nvPr/>
          </p:nvSpPr>
          <p:spPr bwMode="auto">
            <a:xfrm>
              <a:off x="3653" y="1016"/>
              <a:ext cx="42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28683" name="Text Box 78"/>
            <p:cNvSpPr txBox="1">
              <a:spLocks noChangeArrowheads="1"/>
            </p:cNvSpPr>
            <p:nvPr/>
          </p:nvSpPr>
          <p:spPr bwMode="auto">
            <a:xfrm>
              <a:off x="4757" y="1016"/>
              <a:ext cx="42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28684" name="Text Box 79"/>
            <p:cNvSpPr txBox="1">
              <a:spLocks noChangeArrowheads="1"/>
            </p:cNvSpPr>
            <p:nvPr/>
          </p:nvSpPr>
          <p:spPr bwMode="auto">
            <a:xfrm>
              <a:off x="3653" y="2044"/>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28685" name="Text Box 80"/>
            <p:cNvSpPr txBox="1">
              <a:spLocks noChangeArrowheads="1"/>
            </p:cNvSpPr>
            <p:nvPr/>
          </p:nvSpPr>
          <p:spPr bwMode="auto">
            <a:xfrm>
              <a:off x="4757" y="2044"/>
              <a:ext cx="37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3</a:t>
              </a:r>
              <a:endParaRPr lang="en-US" altLang="zh-CN" sz="2400" i="1" baseline="-25000">
                <a:solidFill>
                  <a:srgbClr val="800080"/>
                </a:solidFill>
                <a:ea typeface="宋体" panose="02010600030101010101" pitchFamily="2" charset="-122"/>
              </a:endParaRPr>
            </a:p>
          </p:txBody>
        </p:sp>
        <p:graphicFrame>
          <p:nvGraphicFramePr>
            <p:cNvPr id="28686" name="Object 81"/>
            <p:cNvGraphicFramePr>
              <a:graphicFrameLocks noChangeAspect="1"/>
            </p:cNvGraphicFramePr>
            <p:nvPr/>
          </p:nvGraphicFramePr>
          <p:xfrm>
            <a:off x="3120" y="864"/>
            <a:ext cx="2208" cy="1632"/>
          </p:xfrm>
          <a:graphic>
            <a:graphicData uri="http://schemas.openxmlformats.org/presentationml/2006/ole">
              <mc:AlternateContent xmlns:mc="http://schemas.openxmlformats.org/markup-compatibility/2006">
                <mc:Choice xmlns:v="urn:schemas-microsoft-com:vml" Requires="v">
                  <p:oleObj spid="_x0000_s28746" name="VISIO" r:id="rId1" imgW="3204210" imgH="2543810" progId="Visio.Drawing.6">
                    <p:embed/>
                  </p:oleObj>
                </mc:Choice>
                <mc:Fallback>
                  <p:oleObj name="VISIO" r:id="rId1" imgW="3204210" imgH="2543810" progId="Visio.Drawing.6">
                    <p:embed/>
                    <p:pic>
                      <p:nvPicPr>
                        <p:cNvPr id="0" name="Object 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864"/>
                          <a:ext cx="2208" cy="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D6DBB3B-6B70-4410-8B0B-4C25E3DFCA3B}" type="slidenum">
              <a:rPr lang="zh-CN" altLang="en-US" smtClean="0"/>
            </a:fld>
            <a:endParaRPr lang="en-US" altLang="zh-CN"/>
          </a:p>
        </p:txBody>
      </p:sp>
      <p:sp>
        <p:nvSpPr>
          <p:cNvPr id="5" name="日期占位符 4"/>
          <p:cNvSpPr>
            <a:spLocks noGrp="1"/>
          </p:cNvSpPr>
          <p:nvPr>
            <p:ph type="dt" sz="half" idx="11"/>
          </p:nvPr>
        </p:nvSpPr>
        <p:spPr/>
        <p:txBody>
          <a:bodyPr/>
          <a:lstStyle/>
          <a:p>
            <a:pPr>
              <a:defRPr/>
            </a:pPr>
            <a:fld id="{A62F6AC2-D076-4A71-81CA-818D49905BE9}" type="datetime1">
              <a:rPr lang="zh-CN" altLang="en-US" smtClean="0"/>
            </a:fld>
            <a:endParaRPr lang="zh-CN" altLang="zh-CN"/>
          </a:p>
        </p:txBody>
      </p:sp>
      <p:sp>
        <p:nvSpPr>
          <p:cNvPr id="6" name="页脚占位符 5"/>
          <p:cNvSpPr>
            <a:spLocks noGrp="1"/>
          </p:cNvSpPr>
          <p:nvPr>
            <p:ph type="ftr" sz="quarter" idx="12"/>
          </p:nvPr>
        </p:nvSpPr>
        <p:spPr/>
        <p:txBody>
          <a:bodyPr/>
          <a:lstStyle/>
          <a:p>
            <a:pPr>
              <a:defRPr/>
            </a:pPr>
            <a:r>
              <a:rPr lang="en-US" altLang="zh-CN"/>
              <a:t>School of Computer Science , BUPT</a:t>
            </a:r>
            <a:endParaRPr lang="zh-CN" altLang="en-US"/>
          </a:p>
        </p:txBody>
      </p:sp>
      <p:sp>
        <p:nvSpPr>
          <p:cNvPr id="7" name="内容占位符 6"/>
          <p:cNvSpPr txBox="1">
            <a:spLocks noGrp="1"/>
          </p:cNvSpPr>
          <p:nvPr>
            <p:ph idx="1"/>
          </p:nvPr>
        </p:nvSpPr>
        <p:spPr>
          <a:xfrm>
            <a:off x="381000" y="1295400"/>
            <a:ext cx="8534400" cy="5029200"/>
          </a:xfrm>
          <a:prstGeom prst="rect">
            <a:avLst/>
          </a:prstGeom>
          <a:noFill/>
        </p:spPr>
        <p:txBody>
          <a:bodyPr>
            <a:spAutoFit/>
          </a:bodyPr>
          <a:lstStyle/>
          <a:p>
            <a:pPr marL="571500" indent="-571500" algn="just" eaLnBrk="1" hangingPunct="1">
              <a:spcBef>
                <a:spcPct val="20000"/>
              </a:spcBef>
              <a:spcAft>
                <a:spcPts val="600"/>
              </a:spcAft>
              <a:buClr>
                <a:schemeClr val="folHlink"/>
              </a:buClr>
              <a:buSzPct val="100000"/>
              <a:buFont typeface="Wingdings" panose="05000000000000000000" pitchFamily="2" charset="2"/>
              <a:buChar char="§"/>
              <a:defRPr/>
            </a:pPr>
            <a:r>
              <a:rPr lang="en-US" sz="2400" dirty="0">
                <a:solidFill>
                  <a:srgbClr val="FF0000"/>
                </a:solidFill>
              </a:rPr>
              <a:t>0</a:t>
            </a:r>
            <a:r>
              <a:rPr lang="zh-CN" altLang="en-US" sz="2400" dirty="0">
                <a:solidFill>
                  <a:srgbClr val="FF0000"/>
                </a:solidFill>
              </a:rPr>
              <a:t>型 </a:t>
            </a:r>
            <a:r>
              <a:rPr lang="en-US" sz="2400" dirty="0">
                <a:solidFill>
                  <a:schemeClr val="tx1"/>
                </a:solidFill>
              </a:rPr>
              <a:t>(</a:t>
            </a:r>
            <a:r>
              <a:rPr lang="zh-CN" altLang="en-US" sz="2400" dirty="0">
                <a:solidFill>
                  <a:schemeClr val="tx1"/>
                </a:solidFill>
              </a:rPr>
              <a:t>无限制文法</a:t>
            </a:r>
            <a:r>
              <a:rPr lang="en-US" sz="2400" dirty="0">
                <a:solidFill>
                  <a:schemeClr val="tx1"/>
                </a:solidFill>
              </a:rPr>
              <a:t>)</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图灵机</a:t>
            </a:r>
            <a:endParaRPr lang="en-US" sz="2400" dirty="0">
              <a:solidFill>
                <a:schemeClr val="tx1"/>
              </a:solidFill>
            </a:endParaRPr>
          </a:p>
          <a:p>
            <a:pPr lvl="1">
              <a:lnSpc>
                <a:spcPct val="150000"/>
              </a:lnSpc>
              <a:defRPr/>
            </a:pPr>
            <a:r>
              <a:rPr lang="zh-CN" altLang="en-US" sz="2400" dirty="0">
                <a:solidFill>
                  <a:schemeClr val="tx1"/>
                </a:solidFill>
              </a:rPr>
              <a:t> </a:t>
            </a:r>
            <a:r>
              <a:rPr lang="en-US" sz="2400" dirty="0">
                <a:solidFill>
                  <a:srgbClr val="FF0000"/>
                </a:solidFill>
              </a:rPr>
              <a:t>1</a:t>
            </a:r>
            <a:r>
              <a:rPr lang="zh-CN" altLang="en-US" sz="2400" dirty="0">
                <a:solidFill>
                  <a:srgbClr val="FF0000"/>
                </a:solidFill>
              </a:rPr>
              <a:t>型 </a:t>
            </a:r>
            <a:r>
              <a:rPr lang="en-US" sz="2400" dirty="0">
                <a:solidFill>
                  <a:schemeClr val="tx1"/>
                </a:solidFill>
              </a:rPr>
              <a:t>(</a:t>
            </a:r>
            <a:r>
              <a:rPr lang="zh-CN" altLang="en-US" sz="2400" dirty="0">
                <a:solidFill>
                  <a:schemeClr val="tx1"/>
                </a:solidFill>
              </a:rPr>
              <a:t>上下文有关文法</a:t>
            </a:r>
            <a:r>
              <a:rPr lang="en-US" sz="2400" dirty="0">
                <a:solidFill>
                  <a:schemeClr val="tx1"/>
                </a:solidFill>
              </a:rPr>
              <a:t>):</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线性有界自动机</a:t>
            </a:r>
            <a:endParaRPr lang="en-US" altLang="zh-CN" sz="2400" dirty="0">
              <a:solidFill>
                <a:schemeClr val="tx1"/>
              </a:solidFill>
            </a:endParaRPr>
          </a:p>
          <a:p>
            <a:pPr lvl="1">
              <a:lnSpc>
                <a:spcPct val="150000"/>
              </a:lnSpc>
              <a:defRPr/>
            </a:pPr>
            <a:r>
              <a:rPr lang="zh-CN" altLang="en-US" sz="2400" dirty="0">
                <a:solidFill>
                  <a:schemeClr val="tx1"/>
                </a:solidFill>
              </a:rPr>
              <a:t>       生成式</a:t>
            </a:r>
            <a:r>
              <a:rPr lang="en-US" sz="2400" dirty="0">
                <a:solidFill>
                  <a:schemeClr val="tx1"/>
                </a:solidFill>
              </a:rPr>
              <a:t>: </a:t>
            </a:r>
            <a:r>
              <a:rPr lang="en-US" altLang="zh-CN" sz="2400" dirty="0">
                <a:solidFill>
                  <a:schemeClr val="tx1"/>
                </a:solidFill>
              </a:rPr>
              <a:t>α→β</a:t>
            </a:r>
            <a:r>
              <a:rPr lang="zh-CN" altLang="en-US" sz="2400" dirty="0">
                <a:solidFill>
                  <a:schemeClr val="tx1"/>
                </a:solidFill>
              </a:rPr>
              <a:t>，</a:t>
            </a:r>
            <a:r>
              <a:rPr lang="en-US" sz="2400" dirty="0">
                <a:solidFill>
                  <a:schemeClr val="tx1"/>
                </a:solidFill>
              </a:rPr>
              <a:t>    |</a:t>
            </a:r>
            <a:r>
              <a:rPr lang="en-US" altLang="zh-CN" sz="2400" dirty="0">
                <a:solidFill>
                  <a:schemeClr val="tx1"/>
                </a:solidFill>
              </a:rPr>
              <a:t>α</a:t>
            </a:r>
            <a:r>
              <a:rPr lang="en-US" sz="2400" dirty="0">
                <a:solidFill>
                  <a:schemeClr val="tx1"/>
                </a:solidFill>
              </a:rPr>
              <a:t>|</a:t>
            </a:r>
            <a:r>
              <a:rPr lang="zh-CN" altLang="en-US" sz="2400" dirty="0">
                <a:solidFill>
                  <a:schemeClr val="tx1"/>
                </a:solidFill>
              </a:rPr>
              <a:t>≤</a:t>
            </a:r>
            <a:r>
              <a:rPr lang="en-US" sz="2400" dirty="0">
                <a:solidFill>
                  <a:schemeClr val="tx1"/>
                </a:solidFill>
              </a:rPr>
              <a:t>|</a:t>
            </a:r>
            <a:r>
              <a:rPr lang="en-US" altLang="zh-CN" sz="2400" dirty="0">
                <a:solidFill>
                  <a:schemeClr val="tx1"/>
                </a:solidFill>
              </a:rPr>
              <a:t>β</a:t>
            </a:r>
            <a:r>
              <a:rPr lang="en-US" sz="2400" dirty="0">
                <a:solidFill>
                  <a:schemeClr val="tx1"/>
                </a:solidFill>
              </a:rPr>
              <a:t>|</a:t>
            </a:r>
            <a:endParaRPr lang="en-US" sz="2400" dirty="0">
              <a:solidFill>
                <a:schemeClr val="tx1"/>
              </a:solidFill>
            </a:endParaRPr>
          </a:p>
          <a:p>
            <a:pPr lvl="1">
              <a:lnSpc>
                <a:spcPct val="150000"/>
              </a:lnSpc>
              <a:defRPr/>
            </a:pPr>
            <a:r>
              <a:rPr lang="zh-CN" altLang="en-US" sz="2400" dirty="0">
                <a:solidFill>
                  <a:srgbClr val="FF0000"/>
                </a:solidFill>
              </a:rPr>
              <a:t> </a:t>
            </a:r>
            <a:r>
              <a:rPr lang="en-US" sz="2400" dirty="0">
                <a:solidFill>
                  <a:srgbClr val="FF0000"/>
                </a:solidFill>
              </a:rPr>
              <a:t>2</a:t>
            </a:r>
            <a:r>
              <a:rPr lang="zh-CN" altLang="en-US" sz="2400" dirty="0">
                <a:solidFill>
                  <a:srgbClr val="FF0000"/>
                </a:solidFill>
              </a:rPr>
              <a:t>型 </a:t>
            </a:r>
            <a:r>
              <a:rPr lang="en-US" sz="2400" dirty="0">
                <a:solidFill>
                  <a:schemeClr val="tx1"/>
                </a:solidFill>
              </a:rPr>
              <a:t>(</a:t>
            </a:r>
            <a:r>
              <a:rPr lang="zh-CN" altLang="en-US" sz="2400" dirty="0">
                <a:solidFill>
                  <a:schemeClr val="tx1"/>
                </a:solidFill>
              </a:rPr>
              <a:t>上下文无关文法</a:t>
            </a:r>
            <a:r>
              <a:rPr lang="en-US" sz="2400" dirty="0">
                <a:solidFill>
                  <a:schemeClr val="tx1"/>
                </a:solidFill>
              </a:rPr>
              <a:t>)</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下推自动机</a:t>
            </a:r>
            <a:endParaRPr lang="en-US" altLang="zh-CN" sz="2400" dirty="0">
              <a:solidFill>
                <a:schemeClr val="tx1"/>
              </a:solidFill>
            </a:endParaRPr>
          </a:p>
          <a:p>
            <a:pPr lvl="1">
              <a:lnSpc>
                <a:spcPct val="150000"/>
              </a:lnSpc>
              <a:defRPr/>
            </a:pPr>
            <a:r>
              <a:rPr lang="zh-CN" altLang="en-US" sz="2400" dirty="0">
                <a:solidFill>
                  <a:schemeClr val="tx1"/>
                </a:solidFill>
              </a:rPr>
              <a:t>       </a:t>
            </a:r>
            <a:r>
              <a:rPr lang="en-US" sz="2400" dirty="0">
                <a:solidFill>
                  <a:schemeClr val="tx1"/>
                </a:solidFill>
              </a:rPr>
              <a:t> A</a:t>
            </a:r>
            <a:r>
              <a:rPr lang="zh-CN" altLang="en-US" sz="2400" dirty="0">
                <a:solidFill>
                  <a:schemeClr val="tx1"/>
                </a:solidFill>
              </a:rPr>
              <a:t>→</a:t>
            </a:r>
            <a:r>
              <a:rPr lang="en-US" altLang="zh-CN" sz="2400" dirty="0">
                <a:solidFill>
                  <a:schemeClr val="tx1"/>
                </a:solidFill>
              </a:rPr>
              <a:t>α</a:t>
            </a:r>
            <a:r>
              <a:rPr lang="en-US" sz="2400" dirty="0">
                <a:solidFill>
                  <a:schemeClr val="tx1"/>
                </a:solidFill>
              </a:rPr>
              <a:t>, </a:t>
            </a:r>
            <a:r>
              <a:rPr lang="zh-CN" altLang="en-US" sz="2400" dirty="0">
                <a:solidFill>
                  <a:schemeClr val="tx1"/>
                </a:solidFill>
              </a:rPr>
              <a:t>   </a:t>
            </a:r>
            <a:r>
              <a:rPr lang="en-US" sz="2400" dirty="0">
                <a:solidFill>
                  <a:schemeClr val="tx1"/>
                </a:solidFill>
              </a:rPr>
              <a:t>A</a:t>
            </a:r>
            <a:r>
              <a:rPr lang="zh-CN" altLang="en-US" sz="2400" dirty="0">
                <a:solidFill>
                  <a:schemeClr val="tx1"/>
                </a:solidFill>
              </a:rPr>
              <a:t>∈</a:t>
            </a:r>
            <a:r>
              <a:rPr lang="en-US" sz="2400" dirty="0">
                <a:solidFill>
                  <a:schemeClr val="tx1"/>
                </a:solidFill>
              </a:rPr>
              <a:t>N, </a:t>
            </a:r>
            <a:r>
              <a:rPr lang="zh-CN" altLang="en-US" sz="2400" dirty="0">
                <a:solidFill>
                  <a:schemeClr val="tx1"/>
                </a:solidFill>
              </a:rPr>
              <a:t>   </a:t>
            </a:r>
            <a:r>
              <a:rPr lang="en-US" altLang="zh-CN" sz="2400" dirty="0">
                <a:solidFill>
                  <a:schemeClr val="tx1"/>
                </a:solidFill>
              </a:rPr>
              <a:t>α∈</a:t>
            </a:r>
            <a:r>
              <a:rPr lang="zh-CN" altLang="en-US" sz="2400" dirty="0">
                <a:solidFill>
                  <a:schemeClr val="tx1"/>
                </a:solidFill>
              </a:rPr>
              <a:t> </a:t>
            </a:r>
            <a:r>
              <a:rPr lang="en-US" altLang="zh-CN" sz="2400" dirty="0">
                <a:solidFill>
                  <a:schemeClr val="tx1"/>
                </a:solidFill>
              </a:rPr>
              <a:t>(</a:t>
            </a:r>
            <a:r>
              <a:rPr lang="en-US" sz="2400" dirty="0">
                <a:solidFill>
                  <a:schemeClr val="tx1"/>
                </a:solidFill>
              </a:rPr>
              <a:t>N</a:t>
            </a:r>
            <a:r>
              <a:rPr lang="zh-CN" altLang="en-US" sz="2400" dirty="0">
                <a:solidFill>
                  <a:schemeClr val="tx1"/>
                </a:solidFill>
              </a:rPr>
              <a:t>∪</a:t>
            </a:r>
            <a:r>
              <a:rPr lang="en-US" sz="2400" dirty="0">
                <a:solidFill>
                  <a:schemeClr val="tx1"/>
                </a:solidFill>
              </a:rPr>
              <a:t>T</a:t>
            </a:r>
            <a:r>
              <a:rPr lang="en-US" altLang="zh-CN" sz="2400" dirty="0">
                <a:solidFill>
                  <a:schemeClr val="tx1"/>
                </a:solidFill>
              </a:rPr>
              <a:t>)</a:t>
            </a:r>
            <a:r>
              <a:rPr lang="en-US" sz="2400" dirty="0">
                <a:solidFill>
                  <a:schemeClr val="tx1"/>
                </a:solidFill>
              </a:rPr>
              <a:t>*</a:t>
            </a:r>
            <a:endParaRPr lang="en-US" sz="2400" dirty="0">
              <a:solidFill>
                <a:schemeClr val="tx1"/>
              </a:solidFill>
            </a:endParaRPr>
          </a:p>
          <a:p>
            <a:pPr lvl="1">
              <a:lnSpc>
                <a:spcPct val="150000"/>
              </a:lnSpc>
              <a:defRPr/>
            </a:pPr>
            <a:r>
              <a:rPr lang="en-US" sz="2400" dirty="0">
                <a:solidFill>
                  <a:srgbClr val="FF0000"/>
                </a:solidFill>
              </a:rPr>
              <a:t>3</a:t>
            </a:r>
            <a:r>
              <a:rPr lang="zh-CN" altLang="en-US" sz="2400" dirty="0">
                <a:solidFill>
                  <a:srgbClr val="FF0000"/>
                </a:solidFill>
              </a:rPr>
              <a:t>型 </a:t>
            </a:r>
            <a:r>
              <a:rPr lang="en-US" sz="2400" dirty="0">
                <a:solidFill>
                  <a:schemeClr val="tx1"/>
                </a:solidFill>
              </a:rPr>
              <a:t>(</a:t>
            </a:r>
            <a:r>
              <a:rPr lang="zh-CN" altLang="en-US" sz="2400" dirty="0">
                <a:solidFill>
                  <a:schemeClr val="tx1"/>
                </a:solidFill>
              </a:rPr>
              <a:t>正则文法</a:t>
            </a:r>
            <a:r>
              <a:rPr lang="en-US" altLang="zh-CN" sz="2400" dirty="0">
                <a:solidFill>
                  <a:schemeClr val="tx1"/>
                </a:solidFill>
              </a:rPr>
              <a:t>/</a:t>
            </a:r>
            <a:r>
              <a:rPr lang="zh-CN" altLang="en-US" sz="2400" dirty="0">
                <a:solidFill>
                  <a:schemeClr val="tx1"/>
                </a:solidFill>
              </a:rPr>
              <a:t>线性文法</a:t>
            </a:r>
            <a:r>
              <a:rPr lang="en-US" sz="2400" dirty="0">
                <a:solidFill>
                  <a:schemeClr val="tx1"/>
                </a:solidFill>
              </a:rPr>
              <a:t>)</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  有限自动机</a:t>
            </a:r>
            <a:endParaRPr lang="en-US" altLang="zh-CN" sz="2400" dirty="0">
              <a:solidFill>
                <a:schemeClr val="tx1"/>
              </a:solidFill>
            </a:endParaRPr>
          </a:p>
          <a:p>
            <a:pPr lvl="1">
              <a:defRPr/>
            </a:pPr>
            <a:r>
              <a:rPr lang="zh-CN" altLang="en-US" sz="2400" dirty="0">
                <a:solidFill>
                  <a:srgbClr val="FF0000"/>
                </a:solidFill>
              </a:rPr>
              <a:t>      右线性</a:t>
            </a:r>
            <a:r>
              <a:rPr lang="zh-CN" altLang="en-US" sz="2400" dirty="0">
                <a:solidFill>
                  <a:schemeClr val="tx1"/>
                </a:solidFill>
              </a:rPr>
              <a:t>文法：</a:t>
            </a:r>
            <a:r>
              <a:rPr lang="en-US" sz="2400" dirty="0">
                <a:solidFill>
                  <a:schemeClr val="tx1"/>
                </a:solidFill>
              </a:rPr>
              <a:t>A</a:t>
            </a:r>
            <a:r>
              <a:rPr lang="zh-CN" altLang="en-US" sz="2400" dirty="0">
                <a:solidFill>
                  <a:schemeClr val="tx1"/>
                </a:solidFill>
              </a:rPr>
              <a:t>→</a:t>
            </a:r>
            <a:r>
              <a:rPr lang="en-US" altLang="zh-CN" sz="2400" dirty="0" err="1">
                <a:solidFill>
                  <a:schemeClr val="tx1"/>
                </a:solidFill>
              </a:rPr>
              <a:t>ω</a:t>
            </a:r>
            <a:r>
              <a:rPr lang="en-US" sz="2400" dirty="0" err="1">
                <a:solidFill>
                  <a:schemeClr val="tx1"/>
                </a:solidFill>
              </a:rPr>
              <a:t>B</a:t>
            </a:r>
            <a:r>
              <a:rPr lang="en-US" sz="2400" dirty="0">
                <a:solidFill>
                  <a:schemeClr val="tx1"/>
                </a:solidFill>
              </a:rPr>
              <a:t> </a:t>
            </a:r>
            <a:r>
              <a:rPr lang="en-US" altLang="zh-CN" sz="2400" dirty="0">
                <a:solidFill>
                  <a:schemeClr val="tx1"/>
                </a:solidFill>
              </a:rPr>
              <a:t>|</a:t>
            </a:r>
            <a:r>
              <a:rPr lang="zh-CN" altLang="en-US" sz="2400" dirty="0">
                <a:solidFill>
                  <a:schemeClr val="tx1"/>
                </a:solidFill>
              </a:rPr>
              <a:t> </a:t>
            </a:r>
            <a:r>
              <a:rPr lang="en-US" altLang="zh-CN" sz="2400" dirty="0">
                <a:solidFill>
                  <a:schemeClr val="tx1"/>
                </a:solidFill>
              </a:rPr>
              <a:t>ω</a:t>
            </a:r>
            <a:r>
              <a:rPr lang="zh-CN" altLang="en-US" sz="2400" dirty="0">
                <a:solidFill>
                  <a:schemeClr val="tx1"/>
                </a:solidFill>
              </a:rPr>
              <a:t>，   </a:t>
            </a:r>
            <a:r>
              <a:rPr lang="en-US" sz="2400" dirty="0">
                <a:solidFill>
                  <a:schemeClr val="tx1"/>
                </a:solidFill>
              </a:rPr>
              <a:t>A</a:t>
            </a:r>
            <a:r>
              <a:rPr lang="zh-CN" altLang="en-US" sz="2400" dirty="0">
                <a:solidFill>
                  <a:schemeClr val="tx1"/>
                </a:solidFill>
              </a:rPr>
              <a:t>、</a:t>
            </a:r>
            <a:r>
              <a:rPr lang="en-US" sz="2400" dirty="0">
                <a:solidFill>
                  <a:schemeClr val="tx1"/>
                </a:solidFill>
              </a:rPr>
              <a:t>B</a:t>
            </a:r>
            <a:r>
              <a:rPr lang="zh-CN" altLang="en-US" sz="2400" dirty="0">
                <a:solidFill>
                  <a:schemeClr val="tx1"/>
                </a:solidFill>
              </a:rPr>
              <a:t>∈</a:t>
            </a:r>
            <a:r>
              <a:rPr lang="en-US" sz="2400" dirty="0">
                <a:solidFill>
                  <a:schemeClr val="tx1"/>
                </a:solidFill>
              </a:rPr>
              <a:t>N, </a:t>
            </a:r>
            <a:r>
              <a:rPr lang="zh-CN" altLang="en-US" sz="2400" dirty="0">
                <a:solidFill>
                  <a:schemeClr val="tx1"/>
                </a:solidFill>
              </a:rPr>
              <a:t>     </a:t>
            </a:r>
            <a:r>
              <a:rPr lang="en-US" altLang="zh-CN" sz="2400" dirty="0" err="1">
                <a:solidFill>
                  <a:schemeClr val="tx1"/>
                </a:solidFill>
              </a:rPr>
              <a:t>ω∈</a:t>
            </a:r>
            <a:r>
              <a:rPr lang="en-US" sz="2400" dirty="0" err="1">
                <a:solidFill>
                  <a:schemeClr val="tx1"/>
                </a:solidFill>
              </a:rPr>
              <a:t>T</a:t>
            </a:r>
            <a:r>
              <a:rPr lang="en-US" sz="2400" dirty="0">
                <a:solidFill>
                  <a:schemeClr val="tx1"/>
                </a:solidFill>
              </a:rPr>
              <a:t>*</a:t>
            </a:r>
            <a:endParaRPr lang="en-US" sz="2400" dirty="0">
              <a:solidFill>
                <a:schemeClr val="tx1"/>
              </a:solidFill>
            </a:endParaRPr>
          </a:p>
          <a:p>
            <a:pPr lvl="1">
              <a:defRPr/>
            </a:pPr>
            <a:r>
              <a:rPr lang="zh-CN" altLang="en-US" sz="2400" dirty="0">
                <a:solidFill>
                  <a:srgbClr val="FF0000"/>
                </a:solidFill>
              </a:rPr>
              <a:t>      左线性</a:t>
            </a:r>
            <a:r>
              <a:rPr lang="zh-CN" altLang="en-US" sz="2400" dirty="0">
                <a:solidFill>
                  <a:schemeClr val="tx1"/>
                </a:solidFill>
              </a:rPr>
              <a:t>文法：</a:t>
            </a:r>
            <a:r>
              <a:rPr lang="en-US" sz="2400" dirty="0">
                <a:solidFill>
                  <a:schemeClr val="tx1"/>
                </a:solidFill>
              </a:rPr>
              <a:t>A</a:t>
            </a:r>
            <a:r>
              <a:rPr lang="zh-CN" altLang="en-US" sz="2400" dirty="0">
                <a:solidFill>
                  <a:schemeClr val="tx1"/>
                </a:solidFill>
              </a:rPr>
              <a:t>→</a:t>
            </a:r>
            <a:r>
              <a:rPr lang="en-US" sz="2400" dirty="0" err="1">
                <a:solidFill>
                  <a:schemeClr val="tx1"/>
                </a:solidFill>
              </a:rPr>
              <a:t>B</a:t>
            </a:r>
            <a:r>
              <a:rPr lang="en-US" altLang="zh-CN" sz="2400" dirty="0" err="1">
                <a:solidFill>
                  <a:schemeClr val="tx1"/>
                </a:solidFill>
              </a:rPr>
              <a:t>ω</a:t>
            </a:r>
            <a:r>
              <a:rPr lang="en-US" altLang="zh-CN" sz="2400" dirty="0">
                <a:solidFill>
                  <a:schemeClr val="tx1"/>
                </a:solidFill>
              </a:rPr>
              <a:t> |</a:t>
            </a:r>
            <a:r>
              <a:rPr lang="zh-CN" altLang="en-US" sz="2400" dirty="0">
                <a:solidFill>
                  <a:schemeClr val="tx1"/>
                </a:solidFill>
              </a:rPr>
              <a:t> </a:t>
            </a:r>
            <a:r>
              <a:rPr lang="en-US" altLang="zh-CN" sz="2400" dirty="0">
                <a:solidFill>
                  <a:schemeClr val="tx1"/>
                </a:solidFill>
              </a:rPr>
              <a:t>ω</a:t>
            </a:r>
            <a:r>
              <a:rPr lang="zh-CN" altLang="en-US" sz="2400" dirty="0">
                <a:solidFill>
                  <a:schemeClr val="tx1"/>
                </a:solidFill>
              </a:rPr>
              <a:t>，   </a:t>
            </a:r>
            <a:r>
              <a:rPr lang="en-US" sz="2400" dirty="0">
                <a:solidFill>
                  <a:schemeClr val="tx1"/>
                </a:solidFill>
              </a:rPr>
              <a:t>A</a:t>
            </a:r>
            <a:r>
              <a:rPr lang="zh-CN" altLang="en-US" sz="2400" dirty="0">
                <a:solidFill>
                  <a:schemeClr val="tx1"/>
                </a:solidFill>
              </a:rPr>
              <a:t>、</a:t>
            </a:r>
            <a:r>
              <a:rPr lang="en-US" sz="2400" dirty="0">
                <a:solidFill>
                  <a:schemeClr val="tx1"/>
                </a:solidFill>
              </a:rPr>
              <a:t>B</a:t>
            </a:r>
            <a:r>
              <a:rPr lang="zh-CN" altLang="en-US" sz="2400" dirty="0">
                <a:solidFill>
                  <a:schemeClr val="tx1"/>
                </a:solidFill>
              </a:rPr>
              <a:t>∈</a:t>
            </a:r>
            <a:r>
              <a:rPr lang="en-US" sz="2400" dirty="0">
                <a:solidFill>
                  <a:schemeClr val="tx1"/>
                </a:solidFill>
              </a:rPr>
              <a:t>N, </a:t>
            </a:r>
            <a:r>
              <a:rPr lang="zh-CN" altLang="en-US" sz="2400" dirty="0">
                <a:solidFill>
                  <a:schemeClr val="tx1"/>
                </a:solidFill>
              </a:rPr>
              <a:t>     </a:t>
            </a:r>
            <a:r>
              <a:rPr lang="en-US" altLang="zh-CN" sz="2400" dirty="0" err="1">
                <a:solidFill>
                  <a:schemeClr val="tx1"/>
                </a:solidFill>
              </a:rPr>
              <a:t>ω∈</a:t>
            </a:r>
            <a:r>
              <a:rPr lang="en-US" sz="2400" dirty="0" err="1">
                <a:solidFill>
                  <a:schemeClr val="tx1"/>
                </a:solidFill>
              </a:rPr>
              <a:t>T</a:t>
            </a:r>
            <a:r>
              <a:rPr lang="en-US" sz="2400" dirty="0">
                <a:solidFill>
                  <a:schemeClr val="tx1"/>
                </a:solidFill>
              </a:rPr>
              <a:t>*</a:t>
            </a:r>
            <a:endParaRPr lang="en-US" sz="2400" dirty="0">
              <a:solidFill>
                <a:schemeClr val="tx1"/>
              </a:solidFill>
            </a:endParaRPr>
          </a:p>
        </p:txBody>
      </p:sp>
      <p:sp>
        <p:nvSpPr>
          <p:cNvPr id="8" name="Rectangle 2"/>
          <p:cNvSpPr txBox="1">
            <a:spLocks noGrp="1" noChangeArrowheads="1"/>
          </p:cNvSpPr>
          <p:nvPr>
            <p:ph type="title"/>
          </p:nvPr>
        </p:nvSpPr>
        <p:spPr bwMode="auto">
          <a:xfrm>
            <a:off x="1143000" y="304800"/>
            <a:ext cx="681337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eaLnBrk="1" hangingPunct="1">
              <a:spcBef>
                <a:spcPct val="0"/>
              </a:spcBef>
              <a:buClrTx/>
              <a:buSzTx/>
              <a:buNone/>
            </a:pPr>
            <a:r>
              <a:rPr lang="zh-CN" altLang="en-US" sz="4000" dirty="0">
                <a:solidFill>
                  <a:srgbClr val="800080"/>
                </a:solidFill>
                <a:latin typeface="Arial" panose="020B0604020202020204" pitchFamily="34" charset="0"/>
              </a:rPr>
              <a:t>复习</a:t>
            </a:r>
            <a:r>
              <a:rPr lang="en-US" altLang="zh-CN" sz="4000" dirty="0">
                <a:solidFill>
                  <a:srgbClr val="800080"/>
                </a:solidFill>
                <a:latin typeface="Arial" panose="020B0604020202020204" pitchFamily="34" charset="0"/>
              </a:rPr>
              <a:t>-Chomsky</a:t>
            </a:r>
            <a:r>
              <a:rPr lang="zh-CN" altLang="en-US" sz="4000" dirty="0">
                <a:solidFill>
                  <a:srgbClr val="800080"/>
                </a:solidFill>
                <a:latin typeface="Arial" panose="020B0604020202020204" pitchFamily="34" charset="0"/>
              </a:rPr>
              <a:t>文法体系分类</a:t>
            </a:r>
            <a:endParaRPr lang="zh-CN" altLang="en-US" sz="4000" dirty="0">
              <a:solidFill>
                <a:srgbClr val="800080"/>
              </a:solidFill>
              <a:latin typeface="华文琥珀" panose="02010800040101010101" pitchFamily="2" charset="-122"/>
              <a:ea typeface="华文琥珀"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DCB019A-FBCE-4911-BB43-7494A907D229}"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2969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6FCF6CE3-908C-4A4D-972B-1D3321EFC8F8}"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2970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29701" name="Rectangle 2"/>
          <p:cNvSpPr>
            <a:spLocks noGrp="1" noChangeArrowheads="1"/>
          </p:cNvSpPr>
          <p:nvPr>
            <p:ph type="title"/>
          </p:nvPr>
        </p:nvSpPr>
        <p:spPr/>
        <p:txBody>
          <a:bodyPr/>
          <a:lstStyle/>
          <a:p>
            <a:pPr eaLnBrk="1" hangingPunct="1"/>
            <a:endParaRPr lang="zh-CN" altLang="en-US"/>
          </a:p>
        </p:txBody>
      </p:sp>
      <p:sp>
        <p:nvSpPr>
          <p:cNvPr id="29702" name="Rectangle 3"/>
          <p:cNvSpPr>
            <a:spLocks noGrp="1" noChangeArrowheads="1"/>
          </p:cNvSpPr>
          <p:nvPr>
            <p:ph type="body" idx="1"/>
          </p:nvPr>
        </p:nvSpPr>
        <p:spPr>
          <a:xfrm>
            <a:off x="323850" y="1341438"/>
            <a:ext cx="8534400" cy="5029200"/>
          </a:xfrm>
        </p:spPr>
        <p:txBody>
          <a:bodyPr/>
          <a:lstStyle/>
          <a:p>
            <a:pPr eaLnBrk="1" hangingPunct="1"/>
            <a:r>
              <a:rPr lang="zh-CN" altLang="en-US">
                <a:solidFill>
                  <a:schemeClr val="tx2"/>
                </a:solidFill>
              </a:rPr>
              <a:t>如果对某个</a:t>
            </a:r>
            <a:r>
              <a:rPr lang="en-US" altLang="zh-CN" i="1">
                <a:solidFill>
                  <a:srgbClr val="333399"/>
                </a:solidFill>
                <a:latin typeface="Arial" panose="020B0604020202020204" pitchFamily="34" charset="0"/>
              </a:rPr>
              <a:t>q</a:t>
            </a:r>
            <a:r>
              <a:rPr lang="en-US" altLang="zh-CN">
                <a:solidFill>
                  <a:schemeClr val="tx2"/>
                </a:solidFill>
                <a:sym typeface="Symbol" panose="05050102010706020507" pitchFamily="18" charset="2"/>
              </a:rPr>
              <a:t></a:t>
            </a:r>
            <a:r>
              <a:rPr lang="en-US" altLang="zh-CN" i="1">
                <a:solidFill>
                  <a:srgbClr val="333399"/>
                </a:solidFill>
                <a:latin typeface="Arial" panose="020B0604020202020204" pitchFamily="34" charset="0"/>
                <a:sym typeface="Symbol" panose="05050102010706020507" pitchFamily="18" charset="2"/>
              </a:rPr>
              <a:t>F</a:t>
            </a:r>
            <a:r>
              <a:rPr lang="en-US" altLang="zh-CN">
                <a:solidFill>
                  <a:schemeClr val="tx2"/>
                </a:solidFill>
                <a:sym typeface="Symbol" panose="05050102010706020507" pitchFamily="18" charset="2"/>
              </a:rPr>
              <a:t>,</a:t>
            </a:r>
            <a:r>
              <a:rPr lang="zh-CN" altLang="en-US">
                <a:solidFill>
                  <a:schemeClr val="tx2"/>
                </a:solidFill>
                <a:sym typeface="Symbol" panose="05050102010706020507" pitchFamily="18" charset="2"/>
              </a:rPr>
              <a:t>有(</a:t>
            </a:r>
            <a:r>
              <a:rPr lang="en-US" altLang="zh-CN" i="1">
                <a:solidFill>
                  <a:srgbClr val="333399"/>
                </a:solidFill>
                <a:latin typeface="Arial" panose="020B0604020202020204" pitchFamily="34" charset="0"/>
                <a:sym typeface="Symbol" panose="05050102010706020507" pitchFamily="18" charset="2"/>
              </a:rPr>
              <a:t>q</a:t>
            </a:r>
            <a:r>
              <a:rPr lang="en-US" altLang="zh-CN" baseline="-25000">
                <a:solidFill>
                  <a:schemeClr val="tx2"/>
                </a:solidFill>
                <a:sym typeface="Symbol" panose="05050102010706020507" pitchFamily="18" charset="2"/>
              </a:rPr>
              <a:t>0</a:t>
            </a:r>
            <a:r>
              <a:rPr lang="en-US" altLang="zh-CN">
                <a:solidFill>
                  <a:schemeClr val="tx2"/>
                </a:solidFill>
                <a:sym typeface="Symbol" panose="05050102010706020507" pitchFamily="18" charset="2"/>
              </a:rPr>
              <a:t>,</a:t>
            </a:r>
            <a:r>
              <a:rPr lang="en-US" altLang="zh-CN" i="1">
                <a:solidFill>
                  <a:srgbClr val="333399"/>
                </a:solidFill>
                <a:latin typeface="Arial" panose="020B0604020202020204" pitchFamily="34" charset="0"/>
                <a:sym typeface="Symbol" panose="05050102010706020507" pitchFamily="18" charset="2"/>
              </a:rPr>
              <a:t>w</a:t>
            </a:r>
            <a:r>
              <a:rPr lang="en-US" altLang="zh-CN">
                <a:solidFill>
                  <a:schemeClr val="tx2"/>
                </a:solidFill>
                <a:sym typeface="Symbol" panose="05050102010706020507" pitchFamily="18" charset="2"/>
              </a:rPr>
              <a:t>)</a:t>
            </a:r>
            <a:r>
              <a:rPr lang="en-US" altLang="zh-CN">
                <a:sym typeface="Symbol" panose="05050102010706020507" pitchFamily="18" charset="2"/>
              </a:rPr>
              <a:t> </a:t>
            </a:r>
            <a:r>
              <a:rPr lang="en-US" altLang="zh-CN">
                <a:solidFill>
                  <a:srgbClr val="333399"/>
                </a:solidFill>
                <a:latin typeface="Arial" panose="020B0604020202020204" pitchFamily="34" charset="0"/>
              </a:rPr>
              <a:t>┝ (</a:t>
            </a:r>
            <a:r>
              <a:rPr lang="en-US" altLang="zh-CN" i="1">
                <a:solidFill>
                  <a:srgbClr val="333399"/>
                </a:solidFill>
                <a:latin typeface="Arial" panose="020B0604020202020204" pitchFamily="34" charset="0"/>
              </a:rPr>
              <a:t>q</a:t>
            </a:r>
            <a:r>
              <a:rPr lang="en-US" altLang="zh-CN">
                <a:solidFill>
                  <a:srgbClr val="333399"/>
                </a:solidFill>
                <a:latin typeface="Arial" panose="020B0604020202020204" pitchFamily="34" charset="0"/>
              </a:rPr>
              <a:t>,</a:t>
            </a:r>
            <a:r>
              <a:rPr lang="en-US" altLang="zh-CN" i="1">
                <a:solidFill>
                  <a:srgbClr val="333399"/>
                </a:solidFill>
                <a:latin typeface="Arial" panose="020B0604020202020204" pitchFamily="34" charset="0"/>
                <a:sym typeface="Symbol" panose="05050102010706020507" pitchFamily="18" charset="2"/>
              </a:rPr>
              <a:t></a:t>
            </a:r>
            <a:r>
              <a:rPr lang="en-US" altLang="zh-CN">
                <a:solidFill>
                  <a:srgbClr val="333399"/>
                </a:solidFill>
                <a:latin typeface="Arial" panose="020B0604020202020204" pitchFamily="34" charset="0"/>
                <a:sym typeface="Symbol" panose="05050102010706020507" pitchFamily="18" charset="2"/>
              </a:rPr>
              <a:t>),</a:t>
            </a:r>
            <a:r>
              <a:rPr lang="zh-CN" altLang="en-US">
                <a:solidFill>
                  <a:srgbClr val="333399"/>
                </a:solidFill>
                <a:latin typeface="Arial" panose="020B0604020202020204" pitchFamily="34" charset="0"/>
                <a:sym typeface="Symbol" panose="05050102010706020507" pitchFamily="18" charset="2"/>
              </a:rPr>
              <a:t>则称输入字符串</a:t>
            </a:r>
            <a:r>
              <a:rPr lang="en-US" altLang="zh-CN" i="1">
                <a:solidFill>
                  <a:srgbClr val="333399"/>
                </a:solidFill>
                <a:latin typeface="Arial" panose="020B0604020202020204" pitchFamily="34" charset="0"/>
                <a:sym typeface="Symbol" panose="05050102010706020507" pitchFamily="18" charset="2"/>
              </a:rPr>
              <a:t>w</a:t>
            </a:r>
            <a:r>
              <a:rPr lang="zh-CN" altLang="en-US">
                <a:solidFill>
                  <a:srgbClr val="333399"/>
                </a:solidFill>
                <a:latin typeface="Arial" panose="020B0604020202020204" pitchFamily="34" charset="0"/>
                <a:sym typeface="Symbol" panose="05050102010706020507" pitchFamily="18" charset="2"/>
              </a:rPr>
              <a:t>是可被确定的有限自动机接受的。</a:t>
            </a:r>
            <a:endParaRPr lang="zh-CN" altLang="en-US">
              <a:solidFill>
                <a:srgbClr val="333399"/>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CDA88CCB-BD25-432D-BCAF-F8A59B4A11AC}"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0723"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3D5DCE9-65F5-4F33-A1D7-E8055CBD3932}"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0724"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dirty="0">
                <a:solidFill>
                  <a:srgbClr val="009999"/>
                </a:solidFill>
                <a:latin typeface="Arial Narrow" panose="020B0606020202030204" pitchFamily="34" charset="0"/>
                <a:ea typeface="宋体" panose="02010600030101010101" pitchFamily="2" charset="-122"/>
              </a:rPr>
              <a:t>School of Computer Science , BUPT</a:t>
            </a:r>
            <a:endParaRPr lang="zh-CN" altLang="en-US" sz="1200" dirty="0">
              <a:solidFill>
                <a:srgbClr val="009999"/>
              </a:solidFill>
              <a:latin typeface="Arial Narrow" panose="020B0606020202030204" pitchFamily="34" charset="0"/>
              <a:ea typeface="宋体" panose="02010600030101010101" pitchFamily="2" charset="-122"/>
            </a:endParaRPr>
          </a:p>
        </p:txBody>
      </p:sp>
      <p:sp>
        <p:nvSpPr>
          <p:cNvPr id="30725" name="Rectangle 2"/>
          <p:cNvSpPr>
            <a:spLocks noGrp="1" noChangeArrowheads="1"/>
          </p:cNvSpPr>
          <p:nvPr>
            <p:ph type="title"/>
          </p:nvPr>
        </p:nvSpPr>
        <p:spPr>
          <a:xfrm>
            <a:off x="990601" y="463550"/>
            <a:ext cx="5486400" cy="762000"/>
          </a:xfrm>
        </p:spPr>
        <p:txBody>
          <a:bodyPr/>
          <a:lstStyle/>
          <a:p>
            <a:pPr eaLnBrk="1" hangingPunct="1"/>
            <a:r>
              <a:rPr lang="zh-CN" altLang="en-US" b="1" dirty="0">
                <a:solidFill>
                  <a:srgbClr val="800080"/>
                </a:solidFill>
                <a:latin typeface="Arial" panose="020B0604020202020204" pitchFamily="34" charset="0"/>
                <a:ea typeface="楷体_GB2312" pitchFamily="49" charset="-122"/>
              </a:rPr>
              <a:t>课堂练习</a:t>
            </a:r>
            <a:endParaRPr lang="zh-CN" altLang="en-US" b="1" dirty="0">
              <a:solidFill>
                <a:srgbClr val="800080"/>
              </a:solidFill>
              <a:latin typeface="Arial" panose="020B0604020202020204" pitchFamily="34" charset="0"/>
              <a:ea typeface="楷体_GB2312" pitchFamily="49" charset="-122"/>
            </a:endParaRPr>
          </a:p>
        </p:txBody>
      </p:sp>
      <p:sp>
        <p:nvSpPr>
          <p:cNvPr id="30726" name="Rectangle 3"/>
          <p:cNvSpPr>
            <a:spLocks noGrp="1" noChangeArrowheads="1"/>
          </p:cNvSpPr>
          <p:nvPr>
            <p:ph type="body" idx="1"/>
          </p:nvPr>
        </p:nvSpPr>
        <p:spPr>
          <a:xfrm>
            <a:off x="215887" y="1340768"/>
            <a:ext cx="8686800" cy="1752600"/>
          </a:xfrm>
        </p:spPr>
        <p:txBody>
          <a:bodyPr/>
          <a:lstStyle/>
          <a:p>
            <a:pPr eaLnBrk="1" hangingPunct="1">
              <a:lnSpc>
                <a:spcPct val="90000"/>
              </a:lnSpc>
            </a:pPr>
            <a:r>
              <a:rPr lang="zh-CN" altLang="en-US" sz="2400" dirty="0">
                <a:solidFill>
                  <a:srgbClr val="333399"/>
                </a:solidFill>
                <a:latin typeface="Arial" panose="020B0604020202020204" pitchFamily="34" charset="0"/>
              </a:rPr>
              <a:t>给出下面自动机的完整定义以及状态转移表。</a:t>
            </a:r>
            <a:endParaRPr lang="en-US" altLang="zh-CN" sz="2400" dirty="0">
              <a:solidFill>
                <a:srgbClr val="333399"/>
              </a:solidFill>
              <a:latin typeface="Arial" panose="020B0604020202020204" pitchFamily="34" charset="0"/>
            </a:endParaRPr>
          </a:p>
          <a:p>
            <a:pPr eaLnBrk="1" hangingPunct="1">
              <a:lnSpc>
                <a:spcPct val="90000"/>
              </a:lnSpc>
            </a:pPr>
            <a:r>
              <a:rPr lang="zh-CN" altLang="en-US" sz="2400" dirty="0">
                <a:solidFill>
                  <a:srgbClr val="333399"/>
                </a:solidFill>
                <a:latin typeface="Arial" panose="020B0604020202020204" pitchFamily="34" charset="0"/>
              </a:rPr>
              <a:t>采用格局的方式描述自动机识别字符串</a:t>
            </a:r>
            <a:r>
              <a:rPr lang="en-US" altLang="zh-CN" sz="2400" dirty="0">
                <a:solidFill>
                  <a:srgbClr val="333399"/>
                </a:solidFill>
                <a:latin typeface="Arial" panose="020B0604020202020204" pitchFamily="34" charset="0"/>
              </a:rPr>
              <a:t>100101</a:t>
            </a:r>
            <a:r>
              <a:rPr lang="zh-CN" altLang="en-US" sz="2400" dirty="0">
                <a:solidFill>
                  <a:srgbClr val="333399"/>
                </a:solidFill>
                <a:latin typeface="Arial" panose="020B0604020202020204" pitchFamily="34" charset="0"/>
              </a:rPr>
              <a:t>的过程</a:t>
            </a:r>
            <a:endParaRPr lang="en-US" altLang="zh-CN" sz="2400" dirty="0">
              <a:solidFill>
                <a:srgbClr val="333399"/>
              </a:solidFill>
              <a:latin typeface="Arial" panose="020B0604020202020204" pitchFamily="34" charset="0"/>
            </a:endParaRPr>
          </a:p>
          <a:p>
            <a:pPr eaLnBrk="1" hangingPunct="1">
              <a:lnSpc>
                <a:spcPct val="90000"/>
              </a:lnSpc>
            </a:pPr>
            <a:r>
              <a:rPr lang="zh-CN" altLang="en-US" sz="2400" dirty="0">
                <a:solidFill>
                  <a:srgbClr val="333399"/>
                </a:solidFill>
                <a:latin typeface="Arial" panose="020B0604020202020204" pitchFamily="34" charset="0"/>
              </a:rPr>
              <a:t>描述下面自动机所识别的语言</a:t>
            </a:r>
            <a:endParaRPr lang="en-US" altLang="zh-CN" sz="2400" dirty="0">
              <a:solidFill>
                <a:srgbClr val="333399"/>
              </a:solidFill>
              <a:latin typeface="Arial" panose="020B0604020202020204" pitchFamily="34" charset="0"/>
            </a:endParaRPr>
          </a:p>
          <a:p>
            <a:pPr eaLnBrk="1" hangingPunct="1">
              <a:lnSpc>
                <a:spcPct val="90000"/>
              </a:lnSpc>
            </a:pPr>
            <a:endParaRPr lang="zh-CN" altLang="en-US" sz="2400" dirty="0">
              <a:solidFill>
                <a:srgbClr val="333399"/>
              </a:solidFill>
              <a:latin typeface="Arial" panose="020B0604020202020204" pitchFamily="34" charset="0"/>
            </a:endParaRPr>
          </a:p>
          <a:p>
            <a:pPr eaLnBrk="1" hangingPunct="1">
              <a:lnSpc>
                <a:spcPct val="90000"/>
              </a:lnSpc>
              <a:buNone/>
            </a:pPr>
            <a:r>
              <a:rPr lang="zh-CN" altLang="en-US" dirty="0">
                <a:solidFill>
                  <a:srgbClr val="800080"/>
                </a:solidFill>
                <a:latin typeface="Arial" panose="020B0604020202020204" pitchFamily="34" charset="0"/>
              </a:rPr>
              <a:t>例：</a:t>
            </a:r>
            <a:r>
              <a:rPr lang="en-US" altLang="zh-CN" sz="3200" dirty="0">
                <a:solidFill>
                  <a:srgbClr val="333399"/>
                </a:solidFill>
                <a:latin typeface="Arial" panose="020B0604020202020204" pitchFamily="34" charset="0"/>
              </a:rPr>
              <a:t> T = {0，1}</a:t>
            </a:r>
            <a:endParaRPr lang="zh-CN" altLang="en-US" sz="3200" dirty="0">
              <a:solidFill>
                <a:srgbClr val="800080"/>
              </a:solidFill>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1404664" y="3724494"/>
            <a:ext cx="4492352" cy="2045180"/>
          </a:xfrm>
          <a:prstGeom prst="rect">
            <a:avLst/>
          </a:prstGeom>
        </p:spPr>
      </p:pic>
      <p:grpSp>
        <p:nvGrpSpPr>
          <p:cNvPr id="10" name="Group 9"/>
          <p:cNvGrpSpPr/>
          <p:nvPr/>
        </p:nvGrpSpPr>
        <p:grpSpPr bwMode="auto">
          <a:xfrm>
            <a:off x="3374753" y="4086963"/>
            <a:ext cx="2819400" cy="2055146"/>
            <a:chOff x="480" y="1632"/>
            <a:chExt cx="1776" cy="1209"/>
          </a:xfrm>
        </p:grpSpPr>
        <p:sp>
          <p:nvSpPr>
            <p:cNvPr id="11" name="Text Box 10"/>
            <p:cNvSpPr txBox="1">
              <a:spLocks noChangeArrowheads="1"/>
            </p:cNvSpPr>
            <p:nvPr/>
          </p:nvSpPr>
          <p:spPr bwMode="auto">
            <a:xfrm>
              <a:off x="768" y="2112"/>
              <a:ext cx="38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 q</a:t>
              </a:r>
              <a:r>
                <a:rPr lang="en-US" altLang="zh-CN" sz="2400" i="1" baseline="-25000" dirty="0">
                  <a:solidFill>
                    <a:srgbClr val="800080"/>
                  </a:solidFill>
                  <a:ea typeface="宋体" panose="02010600030101010101" pitchFamily="2" charset="-122"/>
                </a:rPr>
                <a:t>1</a:t>
              </a:r>
              <a:endParaRPr lang="en-US" altLang="zh-CN" sz="2400" i="1" baseline="-25000" dirty="0">
                <a:solidFill>
                  <a:srgbClr val="800080"/>
                </a:solidFill>
                <a:ea typeface="宋体" panose="02010600030101010101" pitchFamily="2" charset="-122"/>
              </a:endParaRPr>
            </a:p>
          </p:txBody>
        </p:sp>
        <p:sp>
          <p:nvSpPr>
            <p:cNvPr id="12" name="Text Box 11"/>
            <p:cNvSpPr txBox="1">
              <a:spLocks noChangeArrowheads="1"/>
            </p:cNvSpPr>
            <p:nvPr/>
          </p:nvSpPr>
          <p:spPr bwMode="auto">
            <a:xfrm>
              <a:off x="864"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2</a:t>
              </a:r>
              <a:endParaRPr lang="en-US" altLang="zh-CN" sz="2400" i="1" baseline="-25000" dirty="0">
                <a:solidFill>
                  <a:srgbClr val="800080"/>
                </a:solidFill>
                <a:ea typeface="宋体" panose="02010600030101010101" pitchFamily="2" charset="-122"/>
              </a:endParaRPr>
            </a:p>
          </p:txBody>
        </p:sp>
        <p:sp>
          <p:nvSpPr>
            <p:cNvPr id="15" name="Line 14"/>
            <p:cNvSpPr>
              <a:spLocks noChangeShapeType="1"/>
            </p:cNvSpPr>
            <p:nvPr/>
          </p:nvSpPr>
          <p:spPr bwMode="auto">
            <a:xfrm>
              <a:off x="480" y="2016"/>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5"/>
            <p:cNvSpPr>
              <a:spLocks noChangeShapeType="1"/>
            </p:cNvSpPr>
            <p:nvPr/>
          </p:nvSpPr>
          <p:spPr bwMode="auto">
            <a:xfrm>
              <a:off x="480" y="2064"/>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6"/>
            <p:cNvSpPr>
              <a:spLocks noChangeShapeType="1"/>
            </p:cNvSpPr>
            <p:nvPr/>
          </p:nvSpPr>
          <p:spPr bwMode="auto">
            <a:xfrm>
              <a:off x="1248"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7"/>
            <p:cNvSpPr>
              <a:spLocks noChangeShapeType="1"/>
            </p:cNvSpPr>
            <p:nvPr/>
          </p:nvSpPr>
          <p:spPr bwMode="auto">
            <a:xfrm flipH="1">
              <a:off x="1245" y="2064"/>
              <a:ext cx="3" cy="777"/>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8"/>
            <p:cNvSpPr>
              <a:spLocks noChangeShapeType="1"/>
            </p:cNvSpPr>
            <p:nvPr/>
          </p:nvSpPr>
          <p:spPr bwMode="auto">
            <a:xfrm>
              <a:off x="129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9"/>
            <p:cNvSpPr>
              <a:spLocks noChangeShapeType="1"/>
            </p:cNvSpPr>
            <p:nvPr/>
          </p:nvSpPr>
          <p:spPr bwMode="auto">
            <a:xfrm flipH="1">
              <a:off x="1296" y="2064"/>
              <a:ext cx="0" cy="777"/>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20"/>
            <p:cNvSpPr>
              <a:spLocks noChangeShapeType="1"/>
            </p:cNvSpPr>
            <p:nvPr/>
          </p:nvSpPr>
          <p:spPr bwMode="auto">
            <a:xfrm>
              <a:off x="1776" y="1632"/>
              <a:ext cx="0" cy="38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1"/>
            <p:cNvSpPr>
              <a:spLocks noChangeShapeType="1"/>
            </p:cNvSpPr>
            <p:nvPr/>
          </p:nvSpPr>
          <p:spPr bwMode="auto">
            <a:xfrm flipH="1">
              <a:off x="1776" y="2064"/>
              <a:ext cx="0" cy="777"/>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22"/>
            <p:cNvSpPr txBox="1">
              <a:spLocks noChangeArrowheads="1"/>
            </p:cNvSpPr>
            <p:nvPr/>
          </p:nvSpPr>
          <p:spPr bwMode="auto">
            <a:xfrm>
              <a:off x="144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24" name="Text Box 23"/>
            <p:cNvSpPr txBox="1">
              <a:spLocks noChangeArrowheads="1"/>
            </p:cNvSpPr>
            <p:nvPr/>
          </p:nvSpPr>
          <p:spPr bwMode="auto">
            <a:xfrm>
              <a:off x="1920" y="168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25" name="Line 24"/>
            <p:cNvSpPr>
              <a:spLocks noChangeShapeType="1"/>
            </p:cNvSpPr>
            <p:nvPr/>
          </p:nvSpPr>
          <p:spPr bwMode="auto">
            <a:xfrm>
              <a:off x="651" y="2304"/>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r>
                <a:rPr lang="en-US" altLang="zh-CN" dirty="0"/>
                <a:t> </a:t>
              </a:r>
              <a:endParaRPr lang="zh-CN" altLang="en-US" dirty="0"/>
            </a:p>
          </p:txBody>
        </p:sp>
        <p:sp>
          <p:nvSpPr>
            <p:cNvPr id="26" name="Text Box 25"/>
            <p:cNvSpPr txBox="1">
              <a:spLocks noChangeArrowheads="1"/>
            </p:cNvSpPr>
            <p:nvPr/>
          </p:nvSpPr>
          <p:spPr bwMode="auto">
            <a:xfrm>
              <a:off x="1392"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1</a:t>
              </a:r>
              <a:endParaRPr lang="en-US" altLang="zh-CN" sz="2400" i="1" baseline="-25000" dirty="0">
                <a:solidFill>
                  <a:srgbClr val="800080"/>
                </a:solidFill>
                <a:ea typeface="宋体" panose="02010600030101010101" pitchFamily="2" charset="-122"/>
              </a:endParaRPr>
            </a:p>
          </p:txBody>
        </p:sp>
        <p:sp>
          <p:nvSpPr>
            <p:cNvPr id="27" name="Text Box 26"/>
            <p:cNvSpPr txBox="1">
              <a:spLocks noChangeArrowheads="1"/>
            </p:cNvSpPr>
            <p:nvPr/>
          </p:nvSpPr>
          <p:spPr bwMode="auto">
            <a:xfrm>
              <a:off x="1920" y="2112"/>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2</a:t>
              </a:r>
              <a:endParaRPr lang="en-US" altLang="zh-CN" sz="2400" i="1" baseline="-25000" dirty="0">
                <a:solidFill>
                  <a:srgbClr val="800080"/>
                </a:solidFill>
                <a:ea typeface="宋体" panose="02010600030101010101" pitchFamily="2" charset="-122"/>
              </a:endParaRPr>
            </a:p>
          </p:txBody>
        </p:sp>
        <p:sp>
          <p:nvSpPr>
            <p:cNvPr id="28" name="Text Box 27"/>
            <p:cNvSpPr txBox="1">
              <a:spLocks noChangeArrowheads="1"/>
            </p:cNvSpPr>
            <p:nvPr/>
          </p:nvSpPr>
          <p:spPr bwMode="auto">
            <a:xfrm>
              <a:off x="1392"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1</a:t>
              </a:r>
              <a:endParaRPr lang="en-US" altLang="zh-CN" sz="2400" i="1" baseline="-25000" dirty="0">
                <a:solidFill>
                  <a:srgbClr val="800080"/>
                </a:solidFill>
                <a:ea typeface="宋体" panose="02010600030101010101" pitchFamily="2" charset="-122"/>
              </a:endParaRPr>
            </a:p>
          </p:txBody>
        </p:sp>
        <p:sp>
          <p:nvSpPr>
            <p:cNvPr id="29" name="Text Box 28"/>
            <p:cNvSpPr txBox="1">
              <a:spLocks noChangeArrowheads="1"/>
            </p:cNvSpPr>
            <p:nvPr/>
          </p:nvSpPr>
          <p:spPr bwMode="auto">
            <a:xfrm>
              <a:off x="1920" y="2496"/>
              <a:ext cx="28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r>
                <a:rPr lang="en-US" altLang="zh-CN" sz="2400" i="1" baseline="-25000" dirty="0">
                  <a:solidFill>
                    <a:srgbClr val="800080"/>
                  </a:solidFill>
                  <a:ea typeface="宋体" panose="02010600030101010101" pitchFamily="2" charset="-122"/>
                </a:rPr>
                <a:t>2</a:t>
              </a:r>
              <a:endParaRPr lang="en-US" altLang="zh-CN" sz="2400" i="1" baseline="-25000" dirty="0">
                <a:solidFill>
                  <a:srgbClr val="800080"/>
                </a:solidFill>
                <a:ea typeface="宋体" panose="02010600030101010101" pitchFamily="2" charset="-122"/>
              </a:endParaRPr>
            </a:p>
          </p:txBody>
        </p:sp>
      </p:grpSp>
      <p:sp>
        <p:nvSpPr>
          <p:cNvPr id="3" name="矩形 2"/>
          <p:cNvSpPr/>
          <p:nvPr/>
        </p:nvSpPr>
        <p:spPr>
          <a:xfrm>
            <a:off x="3816962" y="5568798"/>
            <a:ext cx="300082" cy="369332"/>
          </a:xfrm>
          <a:prstGeom prst="rect">
            <a:avLst/>
          </a:prstGeom>
        </p:spPr>
        <p:txBody>
          <a:bodyPr wrap="none">
            <a:spAutoFit/>
          </a:bodyPr>
          <a:lstStyle/>
          <a:p>
            <a:r>
              <a:rPr lang="zh-CN" altLang="en-US" dirty="0">
                <a:solidFill>
                  <a:srgbClr val="800080"/>
                </a:solidFill>
                <a:sym typeface="Symbol" panose="05050102010706020507" pitchFamily="18" charset="2"/>
              </a:rPr>
              <a:t></a:t>
            </a:r>
            <a:endParaRPr lang="zh-CN" altLang="en-US" dirty="0"/>
          </a:p>
        </p:txBody>
      </p:sp>
      <p:sp>
        <p:nvSpPr>
          <p:cNvPr id="35" name="Text Box 27"/>
          <p:cNvSpPr txBox="1">
            <a:spLocks noChangeArrowheads="1"/>
          </p:cNvSpPr>
          <p:nvPr/>
        </p:nvSpPr>
        <p:spPr bwMode="auto">
          <a:xfrm>
            <a:off x="3288880" y="2629348"/>
            <a:ext cx="45597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None/>
            </a:pPr>
            <a:r>
              <a:rPr lang="zh-CN" altLang="en-US" dirty="0">
                <a:solidFill>
                  <a:srgbClr val="333399"/>
                </a:solidFill>
                <a:ea typeface="华文行楷" panose="02010800040101010101" pitchFamily="2" charset="-122"/>
              </a:rPr>
              <a:t> </a:t>
            </a:r>
            <a:r>
              <a:rPr lang="en-US" altLang="zh-CN" sz="2400" b="0" dirty="0">
                <a:solidFill>
                  <a:srgbClr val="333399"/>
                </a:solidFill>
                <a:latin typeface="Arial" panose="020B0604020202020204" pitchFamily="34" charset="0"/>
              </a:rPr>
              <a:t>M=(</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1 </a:t>
            </a:r>
            <a:r>
              <a:rPr lang="en-US" altLang="zh-CN" sz="2400" i="1" dirty="0">
                <a:solidFill>
                  <a:srgbClr val="333399"/>
                </a:solidFill>
                <a:latin typeface="Arial" panose="020B0604020202020204" pitchFamily="34" charset="0"/>
                <a:ea typeface="华文行楷" panose="02010800040101010101" pitchFamily="2" charset="-122"/>
              </a:rPr>
              <a:t>, q</a:t>
            </a:r>
            <a:r>
              <a:rPr lang="en-US" altLang="zh-CN" sz="2400" i="1" baseline="-25000" dirty="0">
                <a:solidFill>
                  <a:srgbClr val="333399"/>
                </a:solidFill>
                <a:latin typeface="Arial" panose="020B0604020202020204" pitchFamily="34" charset="0"/>
                <a:ea typeface="华文行楷" panose="02010800040101010101" pitchFamily="2" charset="-122"/>
              </a:rPr>
              <a:t>2  </a:t>
            </a:r>
            <a:r>
              <a:rPr lang="en-US" altLang="zh-CN" sz="2400" i="1" dirty="0">
                <a:solidFill>
                  <a:srgbClr val="333399"/>
                </a:solidFill>
                <a:latin typeface="Arial" panose="020B0604020202020204" pitchFamily="34" charset="0"/>
                <a:ea typeface="华文行楷" panose="02010800040101010101" pitchFamily="2" charset="-122"/>
              </a:rPr>
              <a:t>}, {0, 1</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b="0" dirty="0">
                <a:solidFill>
                  <a:srgbClr val="333399"/>
                </a:solidFill>
                <a:latin typeface="Arial" panose="020B0604020202020204" pitchFamily="34" charset="0"/>
              </a:rPr>
              <a:t>δ,q</a:t>
            </a:r>
            <a:r>
              <a:rPr lang="en-US" altLang="zh-CN" sz="2400" b="0" baseline="-25000" dirty="0">
                <a:solidFill>
                  <a:srgbClr val="333399"/>
                </a:solidFill>
                <a:latin typeface="Arial" panose="020B0604020202020204" pitchFamily="34" charset="0"/>
              </a:rPr>
              <a:t>1</a:t>
            </a:r>
            <a:r>
              <a:rPr lang="en-US" altLang="zh-CN" sz="2400" b="0" dirty="0">
                <a:solidFill>
                  <a:srgbClr val="333399"/>
                </a:solidFill>
                <a:latin typeface="Arial" panose="020B0604020202020204" pitchFamily="34" charset="0"/>
              </a:rPr>
              <a:t>,</a:t>
            </a:r>
            <a:r>
              <a:rPr lang="en-US" altLang="zh-CN" sz="2400" i="1" dirty="0">
                <a:solidFill>
                  <a:srgbClr val="333399"/>
                </a:solidFill>
                <a:latin typeface="Arial" panose="020B0604020202020204" pitchFamily="34" charset="0"/>
                <a:ea typeface="华文行楷" panose="02010800040101010101" pitchFamily="2" charset="-122"/>
              </a:rPr>
              <a:t> {q</a:t>
            </a:r>
            <a:r>
              <a:rPr lang="en-US" altLang="zh-CN" sz="2400" i="1" baseline="-25000" dirty="0">
                <a:solidFill>
                  <a:srgbClr val="333399"/>
                </a:solidFill>
                <a:latin typeface="Arial" panose="020B0604020202020204" pitchFamily="34" charset="0"/>
                <a:ea typeface="华文行楷" panose="02010800040101010101" pitchFamily="2" charset="-122"/>
              </a:rPr>
              <a:t>2  </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b="0" dirty="0">
                <a:solidFill>
                  <a:srgbClr val="333399"/>
                </a:solidFill>
                <a:latin typeface="Arial" panose="020B0604020202020204" pitchFamily="34" charset="0"/>
              </a:rPr>
              <a:t>)</a:t>
            </a:r>
            <a:endParaRPr lang="en-US" altLang="zh-CN" sz="2400" b="0" dirty="0">
              <a:solidFill>
                <a:srgbClr val="333399"/>
              </a:solidFill>
              <a:latin typeface="Arial" panose="020B0604020202020204" pitchFamily="34" charset="0"/>
            </a:endParaRPr>
          </a:p>
          <a:p>
            <a:pPr eaLnBrk="1" hangingPunct="1">
              <a:spcBef>
                <a:spcPct val="0"/>
              </a:spcBef>
              <a:buClrTx/>
              <a:buSzTx/>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1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2</a:t>
            </a:r>
            <a:endParaRPr lang="en-US" altLang="zh-CN" sz="2400"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,0)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1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,1)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2</a:t>
            </a:r>
            <a:endParaRPr lang="en-US" altLang="zh-CN" sz="2400" i="1" baseline="-25000" dirty="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None/>
            </a:pPr>
            <a:endParaRPr lang="en-US" altLang="zh-CN" dirty="0">
              <a:solidFill>
                <a:srgbClr val="333399"/>
              </a:solidFill>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dirty="0">
                <a:solidFill>
                  <a:srgbClr val="333399"/>
                </a:solidFill>
              </a:rPr>
              <a:t> </a:t>
            </a:r>
            <a:endParaRPr lang="en-US" altLang="zh-CN" sz="1200" dirty="0">
              <a:solidFill>
                <a:srgbClr val="333399"/>
              </a:solidFill>
            </a:endParaRPr>
          </a:p>
          <a:p>
            <a:pPr eaLnBrk="1" hangingPunct="1">
              <a:spcBef>
                <a:spcPct val="0"/>
              </a:spcBef>
              <a:buClrTx/>
              <a:buSzTx/>
              <a:buNone/>
            </a:pPr>
            <a:endParaRPr lang="en-US" altLang="zh-CN" i="1" dirty="0">
              <a:solidFill>
                <a:srgbClr val="333399"/>
              </a:solidFill>
              <a:latin typeface="Arial" panose="020B0604020202020204" pitchFamily="34" charset="0"/>
              <a:ea typeface="华文行楷" panose="02010800040101010101" pitchFamily="2" charset="-122"/>
            </a:endParaRPr>
          </a:p>
        </p:txBody>
      </p:sp>
      <p:sp>
        <p:nvSpPr>
          <p:cNvPr id="4" name="矩形 3"/>
          <p:cNvSpPr/>
          <p:nvPr/>
        </p:nvSpPr>
        <p:spPr>
          <a:xfrm>
            <a:off x="7076490" y="3724494"/>
            <a:ext cx="1712853" cy="2645853"/>
          </a:xfrm>
          <a:prstGeom prst="rect">
            <a:avLst/>
          </a:prstGeom>
        </p:spPr>
        <p:txBody>
          <a:bodyPr wrap="square">
            <a:spAutoFit/>
          </a:bodyPr>
          <a:lstStyle/>
          <a:p>
            <a:pPr eaLnBrk="1" hangingPunct="1">
              <a:lnSpc>
                <a:spcPct val="120000"/>
              </a:lnSpc>
              <a:buFont typeface="Wingdings" panose="05000000000000000000" pitchFamily="2" charset="2"/>
              <a:buNone/>
            </a:pPr>
            <a:r>
              <a:rPr lang="zh-CN" altLang="en-US" sz="2000" dirty="0">
                <a:solidFill>
                  <a:srgbClr val="333399"/>
                </a:solidFill>
                <a:latin typeface="Arial" panose="020B0604020202020204" pitchFamily="34" charset="0"/>
              </a:rPr>
              <a:t>（</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1</a:t>
            </a:r>
            <a:r>
              <a:rPr lang="en-US" altLang="zh-CN" sz="2000" dirty="0">
                <a:solidFill>
                  <a:srgbClr val="333399"/>
                </a:solidFill>
                <a:latin typeface="Arial" panose="020B0604020202020204" pitchFamily="34" charset="0"/>
              </a:rPr>
              <a:t>,100101）┝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2</a:t>
            </a:r>
            <a:r>
              <a:rPr lang="en-US" altLang="zh-CN" sz="2000" dirty="0">
                <a:solidFill>
                  <a:srgbClr val="333399"/>
                </a:solidFill>
                <a:latin typeface="Arial" panose="020B0604020202020204" pitchFamily="34" charset="0"/>
              </a:rPr>
              <a:t>,00101) </a:t>
            </a:r>
            <a:endParaRPr lang="en-US" altLang="zh-CN" sz="2000"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en-US" altLang="zh-CN" sz="2000" dirty="0">
                <a:solidFill>
                  <a:srgbClr val="333399"/>
                </a:solidFill>
                <a:latin typeface="Arial" panose="020B0604020202020204" pitchFamily="34" charset="0"/>
              </a:rPr>
              <a:t>┝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1</a:t>
            </a:r>
            <a:r>
              <a:rPr lang="en-US" altLang="zh-CN" sz="2000" dirty="0">
                <a:solidFill>
                  <a:srgbClr val="333399"/>
                </a:solidFill>
                <a:latin typeface="Arial" panose="020B0604020202020204" pitchFamily="34" charset="0"/>
              </a:rPr>
              <a:t>,0101)</a:t>
            </a:r>
            <a:endParaRPr lang="en-US" altLang="zh-CN" sz="2000"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en-US" altLang="zh-CN" sz="2000" dirty="0">
                <a:solidFill>
                  <a:srgbClr val="333399"/>
                </a:solidFill>
                <a:latin typeface="Arial" panose="020B0604020202020204" pitchFamily="34" charset="0"/>
              </a:rPr>
              <a:t> ┝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1</a:t>
            </a:r>
            <a:r>
              <a:rPr lang="en-US" altLang="zh-CN" sz="2000" dirty="0">
                <a:solidFill>
                  <a:srgbClr val="333399"/>
                </a:solidFill>
                <a:latin typeface="Arial" panose="020B0604020202020204" pitchFamily="34" charset="0"/>
              </a:rPr>
              <a:t>,101) </a:t>
            </a:r>
            <a:endParaRPr lang="en-US" altLang="zh-CN" sz="2000"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en-US" altLang="zh-CN" sz="2000" dirty="0">
                <a:solidFill>
                  <a:srgbClr val="333399"/>
                </a:solidFill>
                <a:latin typeface="Arial" panose="020B0604020202020204" pitchFamily="34" charset="0"/>
              </a:rPr>
              <a:t>┝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2</a:t>
            </a:r>
            <a:r>
              <a:rPr lang="en-US" altLang="zh-CN" sz="2000" dirty="0">
                <a:solidFill>
                  <a:srgbClr val="333399"/>
                </a:solidFill>
                <a:latin typeface="Arial" panose="020B0604020202020204" pitchFamily="34" charset="0"/>
              </a:rPr>
              <a:t>, 01)</a:t>
            </a:r>
            <a:endParaRPr lang="en-US" altLang="zh-CN" sz="2000"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en-US" altLang="zh-CN" sz="2000" dirty="0">
                <a:solidFill>
                  <a:srgbClr val="333399"/>
                </a:solidFill>
                <a:latin typeface="Arial" panose="020B0604020202020204" pitchFamily="34" charset="0"/>
              </a:rPr>
              <a:t> ┝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1</a:t>
            </a:r>
            <a:r>
              <a:rPr lang="en-US" altLang="zh-CN" sz="2000" dirty="0">
                <a:solidFill>
                  <a:srgbClr val="333399"/>
                </a:solidFill>
                <a:latin typeface="Arial" panose="020B0604020202020204" pitchFamily="34" charset="0"/>
              </a:rPr>
              <a:t>,1) </a:t>
            </a:r>
            <a:endParaRPr lang="en-US" altLang="zh-CN" sz="2000" dirty="0">
              <a:solidFill>
                <a:srgbClr val="333399"/>
              </a:solidFill>
              <a:latin typeface="Arial" panose="020B0604020202020204" pitchFamily="34" charset="0"/>
            </a:endParaRPr>
          </a:p>
          <a:p>
            <a:pPr eaLnBrk="1" hangingPunct="1">
              <a:lnSpc>
                <a:spcPct val="120000"/>
              </a:lnSpc>
              <a:buFont typeface="Wingdings" panose="05000000000000000000" pitchFamily="2" charset="2"/>
              <a:buNone/>
            </a:pPr>
            <a:r>
              <a:rPr lang="en-US" altLang="zh-CN" sz="2000" dirty="0">
                <a:solidFill>
                  <a:srgbClr val="333399"/>
                </a:solidFill>
                <a:latin typeface="Arial" panose="020B0604020202020204" pitchFamily="34" charset="0"/>
              </a:rPr>
              <a:t>┝ (</a:t>
            </a:r>
            <a:r>
              <a:rPr lang="en-US" altLang="zh-CN" sz="2000" i="1" dirty="0">
                <a:solidFill>
                  <a:srgbClr val="333399"/>
                </a:solidFill>
                <a:latin typeface="Arial" panose="020B0604020202020204" pitchFamily="34" charset="0"/>
              </a:rPr>
              <a:t>q</a:t>
            </a:r>
            <a:r>
              <a:rPr lang="en-US" altLang="zh-CN" sz="2000" baseline="-25000" dirty="0">
                <a:solidFill>
                  <a:srgbClr val="333399"/>
                </a:solidFill>
                <a:latin typeface="Arial" panose="020B0604020202020204" pitchFamily="34" charset="0"/>
              </a:rPr>
              <a:t>2</a:t>
            </a:r>
            <a:r>
              <a:rPr lang="en-US" altLang="zh-CN" sz="2000" dirty="0">
                <a:solidFill>
                  <a:srgbClr val="333399"/>
                </a:solidFill>
                <a:latin typeface="Arial" panose="020B0604020202020204" pitchFamily="34" charset="0"/>
              </a:rPr>
              <a:t>,ε)</a:t>
            </a:r>
            <a:endParaRPr lang="en-US" altLang="zh-CN" dirty="0">
              <a:solidFill>
                <a:srgbClr val="3333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CDA88CCB-BD25-432D-BCAF-F8A59B4A11AC}"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0723"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3D5DCE9-65F5-4F33-A1D7-E8055CBD3932}"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0724"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0725" name="Rectangle 2"/>
          <p:cNvSpPr>
            <a:spLocks noGrp="1" noChangeArrowheads="1"/>
          </p:cNvSpPr>
          <p:nvPr>
            <p:ph type="title"/>
          </p:nvPr>
        </p:nvSpPr>
        <p:spPr>
          <a:xfrm>
            <a:off x="2971800" y="381000"/>
            <a:ext cx="5486400" cy="762000"/>
          </a:xfrm>
        </p:spPr>
        <p:txBody>
          <a:bodyPr/>
          <a:lstStyle/>
          <a:p>
            <a:pPr eaLnBrk="1" hangingPunct="1"/>
            <a:r>
              <a:rPr lang="zh-CN" altLang="en-US" b="1">
                <a:solidFill>
                  <a:srgbClr val="800080"/>
                </a:solidFill>
                <a:latin typeface="Arial" panose="020B0604020202020204" pitchFamily="34" charset="0"/>
                <a:ea typeface="楷体_GB2312" pitchFamily="49" charset="-122"/>
              </a:rPr>
              <a:t>设计有限自动机</a:t>
            </a:r>
            <a:endParaRPr lang="zh-CN" altLang="en-US" b="1">
              <a:solidFill>
                <a:srgbClr val="800080"/>
              </a:solidFill>
              <a:latin typeface="Arial" panose="020B0604020202020204" pitchFamily="34" charset="0"/>
              <a:ea typeface="楷体_GB2312" pitchFamily="49" charset="-122"/>
            </a:endParaRPr>
          </a:p>
        </p:txBody>
      </p:sp>
      <p:sp>
        <p:nvSpPr>
          <p:cNvPr id="30726" name="Rectangle 3"/>
          <p:cNvSpPr>
            <a:spLocks noGrp="1" noChangeArrowheads="1"/>
          </p:cNvSpPr>
          <p:nvPr>
            <p:ph type="body" idx="1"/>
          </p:nvPr>
        </p:nvSpPr>
        <p:spPr>
          <a:xfrm>
            <a:off x="250825" y="1341438"/>
            <a:ext cx="8686800" cy="1752600"/>
          </a:xfrm>
        </p:spPr>
        <p:txBody>
          <a:bodyPr/>
          <a:lstStyle/>
          <a:p>
            <a:pPr eaLnBrk="1" hangingPunct="1">
              <a:lnSpc>
                <a:spcPct val="90000"/>
              </a:lnSpc>
            </a:pPr>
            <a:r>
              <a:rPr lang="zh-CN" altLang="en-US" sz="2400">
                <a:solidFill>
                  <a:srgbClr val="333399"/>
                </a:solidFill>
                <a:latin typeface="Arial" panose="020B0604020202020204" pitchFamily="34" charset="0"/>
              </a:rPr>
              <a:t>自动机的设计是一个创造过程，没有简单的算法或过程。</a:t>
            </a:r>
            <a:endParaRPr lang="zh-CN" altLang="en-US" sz="2400">
              <a:solidFill>
                <a:srgbClr val="333399"/>
              </a:solidFill>
              <a:latin typeface="Arial" panose="020B0604020202020204" pitchFamily="34" charset="0"/>
            </a:endParaRPr>
          </a:p>
          <a:p>
            <a:pPr eaLnBrk="1" hangingPunct="1">
              <a:lnSpc>
                <a:spcPct val="90000"/>
              </a:lnSpc>
            </a:pPr>
            <a:r>
              <a:rPr lang="zh-CN" altLang="en-US" sz="2400">
                <a:solidFill>
                  <a:srgbClr val="333399"/>
                </a:solidFill>
                <a:latin typeface="Arial" panose="020B0604020202020204" pitchFamily="34" charset="0"/>
              </a:rPr>
              <a:t>技巧：假设自己是机器，思考如何去实现机器的任务</a:t>
            </a:r>
            <a:r>
              <a:rPr lang="zh-CN" altLang="en-US" sz="2400">
                <a:solidFill>
                  <a:srgbClr val="333399"/>
                </a:solidFill>
                <a:latin typeface="宋体" panose="02010600030101010101" pitchFamily="2" charset="-122"/>
                <a:ea typeface="宋体" panose="02010600030101010101" pitchFamily="2" charset="-122"/>
              </a:rPr>
              <a:t>。</a:t>
            </a:r>
            <a:endParaRPr lang="zh-CN" altLang="en-US" sz="2400">
              <a:solidFill>
                <a:srgbClr val="333399"/>
              </a:solidFill>
              <a:latin typeface="宋体" panose="02010600030101010101" pitchFamily="2" charset="-122"/>
              <a:ea typeface="宋体" panose="02010600030101010101" pitchFamily="2" charset="-122"/>
            </a:endParaRPr>
          </a:p>
          <a:p>
            <a:pPr eaLnBrk="1" hangingPunct="1">
              <a:lnSpc>
                <a:spcPct val="90000"/>
              </a:lnSpc>
            </a:pPr>
            <a:r>
              <a:rPr lang="zh-CN" altLang="en-US" sz="2400">
                <a:solidFill>
                  <a:srgbClr val="333399"/>
                </a:solidFill>
                <a:latin typeface="Arial" panose="020B0604020202020204" pitchFamily="34" charset="0"/>
              </a:rPr>
              <a:t>为判断到目前为止所看到的字符串是否满足某个语言，须估算出读一个字符串时需要记住哪些关键的东西。</a:t>
            </a:r>
            <a:r>
              <a:rPr lang="zh-CN" altLang="en-US" sz="2400">
                <a:solidFill>
                  <a:srgbClr val="333399"/>
                </a:solidFill>
                <a:latin typeface="宋体" panose="02010600030101010101" pitchFamily="2" charset="-122"/>
                <a:ea typeface="宋体" panose="02010600030101010101" pitchFamily="2" charset="-122"/>
              </a:rPr>
              <a:t> </a:t>
            </a:r>
            <a:endParaRPr lang="zh-CN" altLang="en-US" sz="2400">
              <a:solidFill>
                <a:srgbClr val="333399"/>
              </a:solidFill>
              <a:cs typeface="Times New Roman" panose="02020603050405020304" pitchFamily="18" charset="0"/>
            </a:endParaRPr>
          </a:p>
          <a:p>
            <a:pPr eaLnBrk="1" hangingPunct="1">
              <a:lnSpc>
                <a:spcPct val="90000"/>
              </a:lnSpc>
              <a:buFont typeface="Wingdings" panose="05000000000000000000" pitchFamily="2" charset="2"/>
              <a:buNone/>
            </a:pPr>
            <a:r>
              <a:rPr lang="zh-CN" altLang="en-US">
                <a:solidFill>
                  <a:srgbClr val="800080"/>
                </a:solidFill>
                <a:latin typeface="Arial" panose="020B0604020202020204" pitchFamily="34" charset="0"/>
              </a:rPr>
              <a:t>例：</a:t>
            </a:r>
            <a:r>
              <a:rPr lang="zh-CN" altLang="en-US" sz="2400">
                <a:solidFill>
                  <a:srgbClr val="333399"/>
                </a:solidFill>
                <a:latin typeface="Arial" panose="020B0604020202020204" pitchFamily="34" charset="0"/>
              </a:rPr>
              <a:t>构造自动机，识别所有由奇数个</a:t>
            </a:r>
            <a:r>
              <a:rPr lang="en-US" altLang="zh-CN" sz="2400" i="1">
                <a:solidFill>
                  <a:srgbClr val="333399"/>
                </a:solidFill>
                <a:latin typeface="Arial" panose="020B0604020202020204" pitchFamily="34" charset="0"/>
              </a:rPr>
              <a:t>a</a:t>
            </a:r>
            <a:r>
              <a:rPr lang="zh-CN" altLang="en-US" sz="2400">
                <a:solidFill>
                  <a:srgbClr val="333399"/>
                </a:solidFill>
                <a:latin typeface="Arial" panose="020B0604020202020204" pitchFamily="34" charset="0"/>
              </a:rPr>
              <a:t>和奇数个</a:t>
            </a:r>
            <a:r>
              <a:rPr lang="en-US" altLang="zh-CN" sz="2400" i="1">
                <a:solidFill>
                  <a:srgbClr val="333399"/>
                </a:solidFill>
                <a:latin typeface="Arial" panose="020B0604020202020204" pitchFamily="34" charset="0"/>
              </a:rPr>
              <a:t>b</a:t>
            </a:r>
            <a:r>
              <a:rPr lang="zh-CN" altLang="en-US" sz="2400">
                <a:solidFill>
                  <a:srgbClr val="333399"/>
                </a:solidFill>
                <a:latin typeface="Arial" panose="020B0604020202020204" pitchFamily="34" charset="0"/>
              </a:rPr>
              <a:t>组成的字符串。</a:t>
            </a:r>
            <a:endParaRPr lang="zh-CN" altLang="en-US" sz="2400">
              <a:solidFill>
                <a:srgbClr val="333399"/>
              </a:solidFill>
              <a:latin typeface="Arial" panose="020B0604020202020204" pitchFamily="34" charset="0"/>
            </a:endParaRPr>
          </a:p>
          <a:p>
            <a:pPr eaLnBrk="1" hangingPunct="1">
              <a:lnSpc>
                <a:spcPct val="90000"/>
              </a:lnSpc>
              <a:buFont typeface="Wingdings" panose="05000000000000000000" pitchFamily="2" charset="2"/>
              <a:buNone/>
            </a:pPr>
            <a:r>
              <a:rPr lang="zh-CN" altLang="en-US" sz="2400">
                <a:solidFill>
                  <a:srgbClr val="333399"/>
                </a:solidFill>
                <a:latin typeface="Arial" panose="020B0604020202020204" pitchFamily="34" charset="0"/>
              </a:rPr>
              <a:t>关键：不需要记住所看到的整个字符</a:t>
            </a:r>
            <a:r>
              <a:rPr lang="zh-CN" altLang="en-US" i="1">
                <a:solidFill>
                  <a:srgbClr val="333399"/>
                </a:solidFill>
                <a:latin typeface="Arial" panose="020B0604020202020204" pitchFamily="34" charset="0"/>
              </a:rPr>
              <a:t>串</a:t>
            </a:r>
            <a:r>
              <a:rPr lang="zh-CN" altLang="en-US" sz="2400">
                <a:solidFill>
                  <a:srgbClr val="333399"/>
                </a:solidFill>
                <a:latin typeface="Arial" panose="020B0604020202020204" pitchFamily="34" charset="0"/>
              </a:rPr>
              <a:t>，只需记住至此所看到的</a:t>
            </a:r>
            <a:r>
              <a:rPr lang="en-US" altLang="zh-CN" sz="2400" i="1">
                <a:solidFill>
                  <a:srgbClr val="333399"/>
                </a:solidFill>
                <a:latin typeface="Arial" panose="020B0604020202020204" pitchFamily="34" charset="0"/>
              </a:rPr>
              <a:t>a</a:t>
            </a:r>
            <a:r>
              <a:rPr lang="en-US" altLang="zh-CN" sz="2400">
                <a:solidFill>
                  <a:srgbClr val="333399"/>
                </a:solidFill>
                <a:latin typeface="Arial" panose="020B0604020202020204" pitchFamily="34" charset="0"/>
              </a:rPr>
              <a:t>、</a:t>
            </a:r>
            <a:r>
              <a:rPr lang="en-US" altLang="zh-CN" sz="2400" i="1">
                <a:solidFill>
                  <a:srgbClr val="333399"/>
                </a:solidFill>
                <a:latin typeface="Arial" panose="020B0604020202020204" pitchFamily="34" charset="0"/>
              </a:rPr>
              <a:t>b</a:t>
            </a:r>
            <a:r>
              <a:rPr lang="zh-CN" altLang="en-US" sz="2400">
                <a:solidFill>
                  <a:srgbClr val="333399"/>
                </a:solidFill>
                <a:latin typeface="Arial" panose="020B0604020202020204" pitchFamily="34" charset="0"/>
              </a:rPr>
              <a:t>个数是偶数还是奇数。 </a:t>
            </a:r>
            <a:r>
              <a:rPr lang="zh-CN" altLang="en-US" sz="3200">
                <a:solidFill>
                  <a:srgbClr val="800080"/>
                </a:solidFill>
                <a:latin typeface="Arial" panose="020B0604020202020204" pitchFamily="34" charset="0"/>
              </a:rPr>
              <a:t> </a:t>
            </a:r>
            <a:endParaRPr lang="zh-CN" altLang="en-US" sz="3200">
              <a:solidFill>
                <a:srgbClr val="800080"/>
              </a:solidFill>
              <a:latin typeface="Arial" panose="020B0604020202020204" pitchFamily="34" charset="0"/>
            </a:endParaRPr>
          </a:p>
        </p:txBody>
      </p:sp>
      <p:grpSp>
        <p:nvGrpSpPr>
          <p:cNvPr id="30727" name="Group 49"/>
          <p:cNvGrpSpPr/>
          <p:nvPr/>
        </p:nvGrpSpPr>
        <p:grpSpPr bwMode="auto">
          <a:xfrm>
            <a:off x="4589463" y="3886200"/>
            <a:ext cx="4013200" cy="2971800"/>
            <a:chOff x="2891" y="2448"/>
            <a:chExt cx="2528" cy="1872"/>
          </a:xfrm>
        </p:grpSpPr>
        <p:sp>
          <p:nvSpPr>
            <p:cNvPr id="30728" name="Text Box 11"/>
            <p:cNvSpPr txBox="1">
              <a:spLocks noChangeArrowheads="1"/>
            </p:cNvSpPr>
            <p:nvPr/>
          </p:nvSpPr>
          <p:spPr bwMode="auto">
            <a:xfrm>
              <a:off x="3408" y="2709"/>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zh-CN" altLang="en-US" sz="2400" b="0" baseline="-25000">
                  <a:solidFill>
                    <a:srgbClr val="800080"/>
                  </a:solidFill>
                </a:rPr>
                <a:t>偶</a:t>
              </a:r>
              <a:r>
                <a:rPr lang="en-US" altLang="zh-CN" sz="2400" b="0" baseline="-25000">
                  <a:solidFill>
                    <a:srgbClr val="800080"/>
                  </a:solidFill>
                </a:rPr>
                <a:t>a</a:t>
              </a:r>
              <a:r>
                <a:rPr lang="zh-CN" altLang="en-US" sz="2400" b="0" baseline="-25000">
                  <a:solidFill>
                    <a:srgbClr val="800080"/>
                  </a:solidFill>
                </a:rPr>
                <a:t>偶</a:t>
              </a:r>
              <a:r>
                <a:rPr lang="en-US" altLang="zh-CN" sz="2400" b="0" baseline="-25000">
                  <a:solidFill>
                    <a:srgbClr val="800080"/>
                  </a:solidFill>
                </a:rPr>
                <a:t>b</a:t>
              </a:r>
              <a:endParaRPr lang="en-US" altLang="zh-CN" sz="2400" b="0" baseline="-25000">
                <a:solidFill>
                  <a:srgbClr val="800080"/>
                </a:solidFill>
              </a:endParaRPr>
            </a:p>
          </p:txBody>
        </p:sp>
        <p:sp>
          <p:nvSpPr>
            <p:cNvPr id="30729" name="Text Box 12"/>
            <p:cNvSpPr txBox="1">
              <a:spLocks noChangeArrowheads="1"/>
            </p:cNvSpPr>
            <p:nvPr/>
          </p:nvSpPr>
          <p:spPr bwMode="auto">
            <a:xfrm>
              <a:off x="4613" y="2709"/>
              <a:ext cx="7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zh-CN" altLang="en-US" sz="2400" b="0" baseline="-25000">
                  <a:solidFill>
                    <a:srgbClr val="800080"/>
                  </a:solidFill>
                </a:rPr>
                <a:t>奇</a:t>
              </a:r>
              <a:r>
                <a:rPr lang="en-US" altLang="zh-CN" sz="2400" b="0" baseline="-25000">
                  <a:solidFill>
                    <a:srgbClr val="800080"/>
                  </a:solidFill>
                </a:rPr>
                <a:t>a</a:t>
              </a:r>
              <a:r>
                <a:rPr lang="zh-CN" altLang="en-US" sz="2400" b="0" baseline="-25000">
                  <a:solidFill>
                    <a:srgbClr val="800080"/>
                  </a:solidFill>
                </a:rPr>
                <a:t>偶</a:t>
              </a:r>
              <a:r>
                <a:rPr lang="en-US" altLang="zh-CN" sz="2400" b="0" baseline="-25000">
                  <a:solidFill>
                    <a:srgbClr val="800080"/>
                  </a:solidFill>
                </a:rPr>
                <a:t>b</a:t>
              </a:r>
              <a:endParaRPr lang="en-US" altLang="zh-CN" sz="2400" b="0" baseline="-25000">
                <a:solidFill>
                  <a:srgbClr val="800080"/>
                </a:solidFill>
              </a:endParaRPr>
            </a:p>
          </p:txBody>
        </p:sp>
        <p:sp>
          <p:nvSpPr>
            <p:cNvPr id="30730" name="Text Box 13"/>
            <p:cNvSpPr txBox="1">
              <a:spLocks noChangeArrowheads="1"/>
            </p:cNvSpPr>
            <p:nvPr/>
          </p:nvSpPr>
          <p:spPr bwMode="auto">
            <a:xfrm>
              <a:off x="3264" y="384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zh-CN" altLang="en-US" sz="2400" b="0" baseline="-25000">
                  <a:solidFill>
                    <a:srgbClr val="800080"/>
                  </a:solidFill>
                </a:rPr>
                <a:t>偶</a:t>
              </a:r>
              <a:r>
                <a:rPr lang="en-US" altLang="zh-CN" sz="2400" b="0" baseline="-25000">
                  <a:solidFill>
                    <a:srgbClr val="800080"/>
                  </a:solidFill>
                </a:rPr>
                <a:t>a</a:t>
              </a:r>
              <a:r>
                <a:rPr lang="zh-CN" altLang="en-US" sz="2400" b="0" baseline="-25000">
                  <a:solidFill>
                    <a:srgbClr val="800080"/>
                  </a:solidFill>
                </a:rPr>
                <a:t>奇</a:t>
              </a:r>
              <a:r>
                <a:rPr lang="en-US" altLang="zh-CN" sz="2400" b="0" baseline="-25000">
                  <a:solidFill>
                    <a:srgbClr val="800080"/>
                  </a:solidFill>
                </a:rPr>
                <a:t>b</a:t>
              </a:r>
              <a:endParaRPr lang="en-US" altLang="zh-CN" sz="2400" b="0" baseline="-25000">
                <a:solidFill>
                  <a:srgbClr val="800080"/>
                </a:solidFill>
              </a:endParaRPr>
            </a:p>
          </p:txBody>
        </p:sp>
        <p:sp>
          <p:nvSpPr>
            <p:cNvPr id="30731" name="Text Box 14"/>
            <p:cNvSpPr txBox="1">
              <a:spLocks noChangeArrowheads="1"/>
            </p:cNvSpPr>
            <p:nvPr/>
          </p:nvSpPr>
          <p:spPr bwMode="auto">
            <a:xfrm>
              <a:off x="4752" y="3840"/>
              <a:ext cx="6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zh-CN" altLang="en-US" sz="2400" b="0" baseline="-25000">
                  <a:solidFill>
                    <a:srgbClr val="800080"/>
                  </a:solidFill>
                </a:rPr>
                <a:t>奇</a:t>
              </a:r>
              <a:r>
                <a:rPr lang="en-US" altLang="zh-CN" sz="2400" b="0" baseline="-25000">
                  <a:solidFill>
                    <a:srgbClr val="800080"/>
                  </a:solidFill>
                </a:rPr>
                <a:t>a</a:t>
              </a:r>
              <a:r>
                <a:rPr lang="zh-CN" altLang="en-US" sz="2400" b="0" baseline="-25000">
                  <a:solidFill>
                    <a:srgbClr val="800080"/>
                  </a:solidFill>
                </a:rPr>
                <a:t>奇</a:t>
              </a:r>
              <a:r>
                <a:rPr lang="en-US" altLang="zh-CN" sz="2400" b="0" baseline="-25000">
                  <a:solidFill>
                    <a:srgbClr val="800080"/>
                  </a:solidFill>
                </a:rPr>
                <a:t>b</a:t>
              </a:r>
              <a:endParaRPr lang="en-US" altLang="zh-CN" sz="2400" b="0" baseline="-25000">
                <a:solidFill>
                  <a:srgbClr val="800080"/>
                </a:solidFill>
              </a:endParaRPr>
            </a:p>
          </p:txBody>
        </p:sp>
        <p:sp>
          <p:nvSpPr>
            <p:cNvPr id="30732" name="Line 16"/>
            <p:cNvSpPr>
              <a:spLocks noChangeShapeType="1"/>
            </p:cNvSpPr>
            <p:nvPr/>
          </p:nvSpPr>
          <p:spPr bwMode="auto">
            <a:xfrm flipV="1">
              <a:off x="3034" y="2835"/>
              <a:ext cx="314" cy="4"/>
            </a:xfrm>
            <a:prstGeom prst="line">
              <a:avLst/>
            </a:prstGeom>
            <a:noFill/>
            <a:ln w="4763">
              <a:solidFill>
                <a:srgbClr val="80008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3" name="Freeform 17"/>
            <p:cNvSpPr/>
            <p:nvPr/>
          </p:nvSpPr>
          <p:spPr bwMode="auto">
            <a:xfrm>
              <a:off x="3340" y="2810"/>
              <a:ext cx="90" cy="50"/>
            </a:xfrm>
            <a:custGeom>
              <a:avLst/>
              <a:gdLst>
                <a:gd name="T0" fmla="*/ 0 w 179"/>
                <a:gd name="T1" fmla="*/ 0 h 101"/>
                <a:gd name="T2" fmla="*/ 1 w 179"/>
                <a:gd name="T3" fmla="*/ 0 h 101"/>
                <a:gd name="T4" fmla="*/ 1 w 179"/>
                <a:gd name="T5" fmla="*/ 0 h 101"/>
                <a:gd name="T6" fmla="*/ 0 w 179"/>
                <a:gd name="T7" fmla="*/ 0 h 101"/>
                <a:gd name="T8" fmla="*/ 0 60000 65536"/>
                <a:gd name="T9" fmla="*/ 0 60000 65536"/>
                <a:gd name="T10" fmla="*/ 0 60000 65536"/>
                <a:gd name="T11" fmla="*/ 0 60000 65536"/>
                <a:gd name="T12" fmla="*/ 0 w 179"/>
                <a:gd name="T13" fmla="*/ 0 h 101"/>
                <a:gd name="T14" fmla="*/ 179 w 179"/>
                <a:gd name="T15" fmla="*/ 101 h 101"/>
              </a:gdLst>
              <a:ahLst/>
              <a:cxnLst>
                <a:cxn ang="T8">
                  <a:pos x="T0" y="T1"/>
                </a:cxn>
                <a:cxn ang="T9">
                  <a:pos x="T2" y="T3"/>
                </a:cxn>
                <a:cxn ang="T10">
                  <a:pos x="T4" y="T5"/>
                </a:cxn>
                <a:cxn ang="T11">
                  <a:pos x="T6" y="T7"/>
                </a:cxn>
              </a:cxnLst>
              <a:rect l="T12" t="T13" r="T14" b="T15"/>
              <a:pathLst>
                <a:path w="179" h="101">
                  <a:moveTo>
                    <a:pt x="0" y="0"/>
                  </a:moveTo>
                  <a:lnTo>
                    <a:pt x="179" y="48"/>
                  </a:lnTo>
                  <a:lnTo>
                    <a:pt x="1" y="101"/>
                  </a:lnTo>
                  <a:lnTo>
                    <a:pt x="0" y="0"/>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34" name="Rectangle 18"/>
            <p:cNvSpPr>
              <a:spLocks noChangeArrowheads="1"/>
            </p:cNvSpPr>
            <p:nvPr/>
          </p:nvSpPr>
          <p:spPr bwMode="auto">
            <a:xfrm>
              <a:off x="2891" y="2674"/>
              <a:ext cx="4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Start</a:t>
              </a:r>
              <a:endParaRPr lang="en-US" altLang="zh-CN" sz="1800" b="0">
                <a:solidFill>
                  <a:srgbClr val="009999"/>
                </a:solidFill>
                <a:ea typeface="宋体" panose="02010600030101010101" pitchFamily="2" charset="-122"/>
              </a:endParaRPr>
            </a:p>
          </p:txBody>
        </p:sp>
        <p:sp>
          <p:nvSpPr>
            <p:cNvPr id="30735" name="Rectangle 19"/>
            <p:cNvSpPr>
              <a:spLocks noChangeArrowheads="1"/>
            </p:cNvSpPr>
            <p:nvPr/>
          </p:nvSpPr>
          <p:spPr bwMode="auto">
            <a:xfrm>
              <a:off x="3151" y="350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b</a:t>
              </a:r>
              <a:endParaRPr lang="en-US" altLang="zh-CN" sz="1800" b="0">
                <a:solidFill>
                  <a:srgbClr val="009999"/>
                </a:solidFill>
                <a:ea typeface="宋体" panose="02010600030101010101" pitchFamily="2" charset="-122"/>
              </a:endParaRPr>
            </a:p>
          </p:txBody>
        </p:sp>
        <p:sp>
          <p:nvSpPr>
            <p:cNvPr id="30736" name="Freeform 20"/>
            <p:cNvSpPr/>
            <p:nvPr/>
          </p:nvSpPr>
          <p:spPr bwMode="auto">
            <a:xfrm>
              <a:off x="3840" y="2592"/>
              <a:ext cx="819" cy="189"/>
            </a:xfrm>
            <a:custGeom>
              <a:avLst/>
              <a:gdLst>
                <a:gd name="T0" fmla="*/ 0 w 1925"/>
                <a:gd name="T1" fmla="*/ 1 h 323"/>
                <a:gd name="T2" fmla="*/ 0 w 1925"/>
                <a:gd name="T3" fmla="*/ 1 h 323"/>
                <a:gd name="T4" fmla="*/ 0 w 1925"/>
                <a:gd name="T5" fmla="*/ 1 h 323"/>
                <a:gd name="T6" fmla="*/ 0 w 1925"/>
                <a:gd name="T7" fmla="*/ 1 h 323"/>
                <a:gd name="T8" fmla="*/ 0 w 1925"/>
                <a:gd name="T9" fmla="*/ 1 h 323"/>
                <a:gd name="T10" fmla="*/ 0 w 1925"/>
                <a:gd name="T11" fmla="*/ 1 h 323"/>
                <a:gd name="T12" fmla="*/ 0 w 1925"/>
                <a:gd name="T13" fmla="*/ 1 h 323"/>
                <a:gd name="T14" fmla="*/ 0 w 1925"/>
                <a:gd name="T15" fmla="*/ 1 h 323"/>
                <a:gd name="T16" fmla="*/ 0 w 1925"/>
                <a:gd name="T17" fmla="*/ 1 h 323"/>
                <a:gd name="T18" fmla="*/ 0 w 1925"/>
                <a:gd name="T19" fmla="*/ 1 h 323"/>
                <a:gd name="T20" fmla="*/ 0 w 1925"/>
                <a:gd name="T21" fmla="*/ 1 h 323"/>
                <a:gd name="T22" fmla="*/ 0 w 1925"/>
                <a:gd name="T23" fmla="*/ 1 h 323"/>
                <a:gd name="T24" fmla="*/ 0 w 1925"/>
                <a:gd name="T25" fmla="*/ 0 h 323"/>
                <a:gd name="T26" fmla="*/ 0 w 1925"/>
                <a:gd name="T27" fmla="*/ 1 h 323"/>
                <a:gd name="T28" fmla="*/ 0 w 1925"/>
                <a:gd name="T29" fmla="*/ 1 h 323"/>
                <a:gd name="T30" fmla="*/ 0 w 1925"/>
                <a:gd name="T31" fmla="*/ 1 h 323"/>
                <a:gd name="T32" fmla="*/ 0 w 1925"/>
                <a:gd name="T33" fmla="*/ 1 h 323"/>
                <a:gd name="T34" fmla="*/ 0 w 1925"/>
                <a:gd name="T35" fmla="*/ 1 h 323"/>
                <a:gd name="T36" fmla="*/ 0 w 1925"/>
                <a:gd name="T37" fmla="*/ 1 h 323"/>
                <a:gd name="T38" fmla="*/ 0 w 1925"/>
                <a:gd name="T39" fmla="*/ 1 h 323"/>
                <a:gd name="T40" fmla="*/ 0 w 1925"/>
                <a:gd name="T41" fmla="*/ 1 h 323"/>
                <a:gd name="T42" fmla="*/ 0 w 1925"/>
                <a:gd name="T43" fmla="*/ 1 h 323"/>
                <a:gd name="T44" fmla="*/ 0 w 1925"/>
                <a:gd name="T45" fmla="*/ 1 h 323"/>
                <a:gd name="T46" fmla="*/ 0 w 1925"/>
                <a:gd name="T47" fmla="*/ 1 h 323"/>
                <a:gd name="T48" fmla="*/ 0 w 1925"/>
                <a:gd name="T49" fmla="*/ 1 h 323"/>
                <a:gd name="T50" fmla="*/ 0 w 1925"/>
                <a:gd name="T51" fmla="*/ 1 h 323"/>
                <a:gd name="T52" fmla="*/ 0 w 1925"/>
                <a:gd name="T53" fmla="*/ 1 h 32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5"/>
                <a:gd name="T82" fmla="*/ 0 h 323"/>
                <a:gd name="T83" fmla="*/ 1925 w 1925"/>
                <a:gd name="T84" fmla="*/ 323 h 32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5" h="323">
                  <a:moveTo>
                    <a:pt x="1925" y="250"/>
                  </a:moveTo>
                  <a:lnTo>
                    <a:pt x="1851" y="211"/>
                  </a:lnTo>
                  <a:lnTo>
                    <a:pt x="1777" y="175"/>
                  </a:lnTo>
                  <a:lnTo>
                    <a:pt x="1704" y="142"/>
                  </a:lnTo>
                  <a:lnTo>
                    <a:pt x="1629" y="112"/>
                  </a:lnTo>
                  <a:lnTo>
                    <a:pt x="1555" y="87"/>
                  </a:lnTo>
                  <a:lnTo>
                    <a:pt x="1481" y="64"/>
                  </a:lnTo>
                  <a:lnTo>
                    <a:pt x="1408" y="45"/>
                  </a:lnTo>
                  <a:lnTo>
                    <a:pt x="1334" y="29"/>
                  </a:lnTo>
                  <a:lnTo>
                    <a:pt x="1260" y="17"/>
                  </a:lnTo>
                  <a:lnTo>
                    <a:pt x="1186" y="8"/>
                  </a:lnTo>
                  <a:lnTo>
                    <a:pt x="1112" y="2"/>
                  </a:lnTo>
                  <a:lnTo>
                    <a:pt x="1039" y="0"/>
                  </a:lnTo>
                  <a:lnTo>
                    <a:pt x="964" y="1"/>
                  </a:lnTo>
                  <a:lnTo>
                    <a:pt x="890" y="5"/>
                  </a:lnTo>
                  <a:lnTo>
                    <a:pt x="816" y="14"/>
                  </a:lnTo>
                  <a:lnTo>
                    <a:pt x="742" y="25"/>
                  </a:lnTo>
                  <a:lnTo>
                    <a:pt x="668" y="39"/>
                  </a:lnTo>
                  <a:lnTo>
                    <a:pt x="594" y="58"/>
                  </a:lnTo>
                  <a:lnTo>
                    <a:pt x="519" y="79"/>
                  </a:lnTo>
                  <a:lnTo>
                    <a:pt x="445" y="104"/>
                  </a:lnTo>
                  <a:lnTo>
                    <a:pt x="371" y="132"/>
                  </a:lnTo>
                  <a:lnTo>
                    <a:pt x="297" y="164"/>
                  </a:lnTo>
                  <a:lnTo>
                    <a:pt x="223" y="199"/>
                  </a:lnTo>
                  <a:lnTo>
                    <a:pt x="149" y="237"/>
                  </a:lnTo>
                  <a:lnTo>
                    <a:pt x="74" y="279"/>
                  </a:lnTo>
                  <a:lnTo>
                    <a:pt x="0" y="323"/>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7" name="Freeform 21"/>
            <p:cNvSpPr/>
            <p:nvPr/>
          </p:nvSpPr>
          <p:spPr bwMode="auto">
            <a:xfrm>
              <a:off x="4608" y="2688"/>
              <a:ext cx="91" cy="64"/>
            </a:xfrm>
            <a:custGeom>
              <a:avLst/>
              <a:gdLst>
                <a:gd name="T0" fmla="*/ 1 w 182"/>
                <a:gd name="T1" fmla="*/ 0 h 129"/>
                <a:gd name="T2" fmla="*/ 1 w 182"/>
                <a:gd name="T3" fmla="*/ 0 h 129"/>
                <a:gd name="T4" fmla="*/ 0 w 182"/>
                <a:gd name="T5" fmla="*/ 0 h 129"/>
                <a:gd name="T6" fmla="*/ 1 w 182"/>
                <a:gd name="T7" fmla="*/ 0 h 129"/>
                <a:gd name="T8" fmla="*/ 0 60000 65536"/>
                <a:gd name="T9" fmla="*/ 0 60000 65536"/>
                <a:gd name="T10" fmla="*/ 0 60000 65536"/>
                <a:gd name="T11" fmla="*/ 0 60000 65536"/>
                <a:gd name="T12" fmla="*/ 0 w 182"/>
                <a:gd name="T13" fmla="*/ 0 h 129"/>
                <a:gd name="T14" fmla="*/ 182 w 182"/>
                <a:gd name="T15" fmla="*/ 129 h 129"/>
              </a:gdLst>
              <a:ahLst/>
              <a:cxnLst>
                <a:cxn ang="T8">
                  <a:pos x="T0" y="T1"/>
                </a:cxn>
                <a:cxn ang="T9">
                  <a:pos x="T2" y="T3"/>
                </a:cxn>
                <a:cxn ang="T10">
                  <a:pos x="T4" y="T5"/>
                </a:cxn>
                <a:cxn ang="T11">
                  <a:pos x="T6" y="T7"/>
                </a:cxn>
              </a:cxnLst>
              <a:rect l="T12" t="T13" r="T14" b="T15"/>
              <a:pathLst>
                <a:path w="182" h="129">
                  <a:moveTo>
                    <a:pt x="70" y="0"/>
                  </a:moveTo>
                  <a:lnTo>
                    <a:pt x="182" y="129"/>
                  </a:lnTo>
                  <a:lnTo>
                    <a:pt x="0" y="82"/>
                  </a:lnTo>
                  <a:lnTo>
                    <a:pt x="70" y="0"/>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38" name="Rectangle 22"/>
            <p:cNvSpPr>
              <a:spLocks noChangeArrowheads="1"/>
            </p:cNvSpPr>
            <p:nvPr/>
          </p:nvSpPr>
          <p:spPr bwMode="auto">
            <a:xfrm>
              <a:off x="4128" y="244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a</a:t>
              </a:r>
              <a:endParaRPr lang="en-US" altLang="zh-CN" sz="1800" b="0">
                <a:solidFill>
                  <a:srgbClr val="009999"/>
                </a:solidFill>
                <a:ea typeface="宋体" panose="02010600030101010101" pitchFamily="2" charset="-122"/>
              </a:endParaRPr>
            </a:p>
          </p:txBody>
        </p:sp>
        <p:sp>
          <p:nvSpPr>
            <p:cNvPr id="30739" name="Rectangle 23"/>
            <p:cNvSpPr>
              <a:spLocks noChangeArrowheads="1"/>
            </p:cNvSpPr>
            <p:nvPr/>
          </p:nvSpPr>
          <p:spPr bwMode="auto">
            <a:xfrm>
              <a:off x="4416" y="4166"/>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a</a:t>
              </a:r>
              <a:endParaRPr lang="en-US" altLang="zh-CN" sz="1800" b="0">
                <a:solidFill>
                  <a:srgbClr val="009999"/>
                </a:solidFill>
                <a:ea typeface="宋体" panose="02010600030101010101" pitchFamily="2" charset="-122"/>
              </a:endParaRPr>
            </a:p>
          </p:txBody>
        </p:sp>
        <p:sp>
          <p:nvSpPr>
            <p:cNvPr id="30740" name="Freeform 24"/>
            <p:cNvSpPr/>
            <p:nvPr/>
          </p:nvSpPr>
          <p:spPr bwMode="auto">
            <a:xfrm>
              <a:off x="3936" y="2976"/>
              <a:ext cx="720" cy="96"/>
            </a:xfrm>
            <a:custGeom>
              <a:avLst/>
              <a:gdLst>
                <a:gd name="T0" fmla="*/ 0 w 1919"/>
                <a:gd name="T1" fmla="*/ 0 h 288"/>
                <a:gd name="T2" fmla="*/ 0 w 1919"/>
                <a:gd name="T3" fmla="*/ 0 h 288"/>
                <a:gd name="T4" fmla="*/ 0 w 1919"/>
                <a:gd name="T5" fmla="*/ 0 h 288"/>
                <a:gd name="T6" fmla="*/ 0 w 1919"/>
                <a:gd name="T7" fmla="*/ 0 h 288"/>
                <a:gd name="T8" fmla="*/ 0 w 1919"/>
                <a:gd name="T9" fmla="*/ 0 h 288"/>
                <a:gd name="T10" fmla="*/ 0 w 1919"/>
                <a:gd name="T11" fmla="*/ 0 h 288"/>
                <a:gd name="T12" fmla="*/ 0 w 1919"/>
                <a:gd name="T13" fmla="*/ 0 h 288"/>
                <a:gd name="T14" fmla="*/ 0 w 1919"/>
                <a:gd name="T15" fmla="*/ 0 h 288"/>
                <a:gd name="T16" fmla="*/ 0 w 1919"/>
                <a:gd name="T17" fmla="*/ 0 h 288"/>
                <a:gd name="T18" fmla="*/ 0 w 1919"/>
                <a:gd name="T19" fmla="*/ 0 h 288"/>
                <a:gd name="T20" fmla="*/ 0 w 1919"/>
                <a:gd name="T21" fmla="*/ 0 h 288"/>
                <a:gd name="T22" fmla="*/ 0 w 1919"/>
                <a:gd name="T23" fmla="*/ 0 h 288"/>
                <a:gd name="T24" fmla="*/ 0 w 1919"/>
                <a:gd name="T25" fmla="*/ 0 h 288"/>
                <a:gd name="T26" fmla="*/ 0 w 1919"/>
                <a:gd name="T27" fmla="*/ 0 h 288"/>
                <a:gd name="T28" fmla="*/ 0 w 1919"/>
                <a:gd name="T29" fmla="*/ 0 h 288"/>
                <a:gd name="T30" fmla="*/ 0 w 1919"/>
                <a:gd name="T31" fmla="*/ 0 h 288"/>
                <a:gd name="T32" fmla="*/ 0 w 1919"/>
                <a:gd name="T33" fmla="*/ 0 h 288"/>
                <a:gd name="T34" fmla="*/ 0 w 1919"/>
                <a:gd name="T35" fmla="*/ 0 h 288"/>
                <a:gd name="T36" fmla="*/ 0 w 1919"/>
                <a:gd name="T37" fmla="*/ 0 h 288"/>
                <a:gd name="T38" fmla="*/ 0 w 1919"/>
                <a:gd name="T39" fmla="*/ 0 h 288"/>
                <a:gd name="T40" fmla="*/ 0 w 1919"/>
                <a:gd name="T41" fmla="*/ 0 h 288"/>
                <a:gd name="T42" fmla="*/ 0 w 1919"/>
                <a:gd name="T43" fmla="*/ 0 h 288"/>
                <a:gd name="T44" fmla="*/ 0 w 1919"/>
                <a:gd name="T45" fmla="*/ 0 h 288"/>
                <a:gd name="T46" fmla="*/ 0 w 1919"/>
                <a:gd name="T47" fmla="*/ 0 h 288"/>
                <a:gd name="T48" fmla="*/ 0 w 1919"/>
                <a:gd name="T49" fmla="*/ 0 h 288"/>
                <a:gd name="T50" fmla="*/ 0 w 1919"/>
                <a:gd name="T51" fmla="*/ 0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19"/>
                <a:gd name="T79" fmla="*/ 0 h 288"/>
                <a:gd name="T80" fmla="*/ 1919 w 1919"/>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19" h="288">
                  <a:moveTo>
                    <a:pt x="1919" y="0"/>
                  </a:moveTo>
                  <a:lnTo>
                    <a:pt x="1841" y="42"/>
                  </a:lnTo>
                  <a:lnTo>
                    <a:pt x="1765" y="80"/>
                  </a:lnTo>
                  <a:lnTo>
                    <a:pt x="1688" y="115"/>
                  </a:lnTo>
                  <a:lnTo>
                    <a:pt x="1610" y="147"/>
                  </a:lnTo>
                  <a:lnTo>
                    <a:pt x="1533" y="175"/>
                  </a:lnTo>
                  <a:lnTo>
                    <a:pt x="1456" y="200"/>
                  </a:lnTo>
                  <a:lnTo>
                    <a:pt x="1378" y="223"/>
                  </a:lnTo>
                  <a:lnTo>
                    <a:pt x="1301" y="242"/>
                  </a:lnTo>
                  <a:lnTo>
                    <a:pt x="1225" y="257"/>
                  </a:lnTo>
                  <a:lnTo>
                    <a:pt x="1148" y="269"/>
                  </a:lnTo>
                  <a:lnTo>
                    <a:pt x="1071" y="279"/>
                  </a:lnTo>
                  <a:lnTo>
                    <a:pt x="994" y="285"/>
                  </a:lnTo>
                  <a:lnTo>
                    <a:pt x="917" y="288"/>
                  </a:lnTo>
                  <a:lnTo>
                    <a:pt x="841" y="287"/>
                  </a:lnTo>
                  <a:lnTo>
                    <a:pt x="764" y="284"/>
                  </a:lnTo>
                  <a:lnTo>
                    <a:pt x="687" y="276"/>
                  </a:lnTo>
                  <a:lnTo>
                    <a:pt x="610" y="266"/>
                  </a:lnTo>
                  <a:lnTo>
                    <a:pt x="534" y="253"/>
                  </a:lnTo>
                  <a:lnTo>
                    <a:pt x="457" y="235"/>
                  </a:lnTo>
                  <a:lnTo>
                    <a:pt x="381" y="216"/>
                  </a:lnTo>
                  <a:lnTo>
                    <a:pt x="305" y="193"/>
                  </a:lnTo>
                  <a:lnTo>
                    <a:pt x="228" y="167"/>
                  </a:lnTo>
                  <a:lnTo>
                    <a:pt x="152" y="137"/>
                  </a:lnTo>
                  <a:lnTo>
                    <a:pt x="76" y="103"/>
                  </a:lnTo>
                  <a:lnTo>
                    <a:pt x="0" y="67"/>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1" name="Freeform 25"/>
            <p:cNvSpPr/>
            <p:nvPr/>
          </p:nvSpPr>
          <p:spPr bwMode="auto">
            <a:xfrm>
              <a:off x="3888" y="2976"/>
              <a:ext cx="92" cy="61"/>
            </a:xfrm>
            <a:custGeom>
              <a:avLst/>
              <a:gdLst>
                <a:gd name="T0" fmla="*/ 1 w 183"/>
                <a:gd name="T1" fmla="*/ 1 h 122"/>
                <a:gd name="T2" fmla="*/ 0 w 183"/>
                <a:gd name="T3" fmla="*/ 0 h 122"/>
                <a:gd name="T4" fmla="*/ 1 w 183"/>
                <a:gd name="T5" fmla="*/ 1 h 122"/>
                <a:gd name="T6" fmla="*/ 1 w 183"/>
                <a:gd name="T7" fmla="*/ 1 h 122"/>
                <a:gd name="T8" fmla="*/ 0 60000 65536"/>
                <a:gd name="T9" fmla="*/ 0 60000 65536"/>
                <a:gd name="T10" fmla="*/ 0 60000 65536"/>
                <a:gd name="T11" fmla="*/ 0 60000 65536"/>
                <a:gd name="T12" fmla="*/ 0 w 183"/>
                <a:gd name="T13" fmla="*/ 0 h 122"/>
                <a:gd name="T14" fmla="*/ 183 w 183"/>
                <a:gd name="T15" fmla="*/ 122 h 122"/>
              </a:gdLst>
              <a:ahLst/>
              <a:cxnLst>
                <a:cxn ang="T8">
                  <a:pos x="T0" y="T1"/>
                </a:cxn>
                <a:cxn ang="T9">
                  <a:pos x="T2" y="T3"/>
                </a:cxn>
                <a:cxn ang="T10">
                  <a:pos x="T4" y="T5"/>
                </a:cxn>
                <a:cxn ang="T11">
                  <a:pos x="T6" y="T7"/>
                </a:cxn>
              </a:cxnLst>
              <a:rect l="T12" t="T13" r="T14" b="T15"/>
              <a:pathLst>
                <a:path w="183" h="122">
                  <a:moveTo>
                    <a:pt x="120" y="122"/>
                  </a:moveTo>
                  <a:lnTo>
                    <a:pt x="0" y="0"/>
                  </a:lnTo>
                  <a:lnTo>
                    <a:pt x="183" y="38"/>
                  </a:lnTo>
                  <a:lnTo>
                    <a:pt x="120" y="122"/>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42" name="Rectangle 26"/>
            <p:cNvSpPr>
              <a:spLocks noChangeArrowheads="1"/>
            </p:cNvSpPr>
            <p:nvPr/>
          </p:nvSpPr>
          <p:spPr bwMode="auto">
            <a:xfrm>
              <a:off x="4800" y="3408"/>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b</a:t>
              </a:r>
              <a:endParaRPr lang="en-US" altLang="zh-CN" sz="1800" b="0">
                <a:solidFill>
                  <a:srgbClr val="009999"/>
                </a:solidFill>
                <a:ea typeface="宋体" panose="02010600030101010101" pitchFamily="2" charset="-122"/>
              </a:endParaRPr>
            </a:p>
          </p:txBody>
        </p:sp>
        <p:sp>
          <p:nvSpPr>
            <p:cNvPr id="30743" name="Freeform 27"/>
            <p:cNvSpPr/>
            <p:nvPr/>
          </p:nvSpPr>
          <p:spPr bwMode="auto">
            <a:xfrm>
              <a:off x="3408" y="2688"/>
              <a:ext cx="480" cy="313"/>
            </a:xfrm>
            <a:custGeom>
              <a:avLst/>
              <a:gdLst>
                <a:gd name="T0" fmla="*/ 0 w 610"/>
                <a:gd name="T1" fmla="*/ 1 h 511"/>
                <a:gd name="T2" fmla="*/ 2 w 610"/>
                <a:gd name="T3" fmla="*/ 1 h 511"/>
                <a:gd name="T4" fmla="*/ 2 w 610"/>
                <a:gd name="T5" fmla="*/ 1 h 511"/>
                <a:gd name="T6" fmla="*/ 2 w 610"/>
                <a:gd name="T7" fmla="*/ 1 h 511"/>
                <a:gd name="T8" fmla="*/ 2 w 610"/>
                <a:gd name="T9" fmla="*/ 1 h 511"/>
                <a:gd name="T10" fmla="*/ 2 w 610"/>
                <a:gd name="T11" fmla="*/ 1 h 511"/>
                <a:gd name="T12" fmla="*/ 2 w 610"/>
                <a:gd name="T13" fmla="*/ 1 h 511"/>
                <a:gd name="T14" fmla="*/ 2 w 610"/>
                <a:gd name="T15" fmla="*/ 1 h 511"/>
                <a:gd name="T16" fmla="*/ 3 w 610"/>
                <a:gd name="T17" fmla="*/ 1 h 511"/>
                <a:gd name="T18" fmla="*/ 4 w 610"/>
                <a:gd name="T19" fmla="*/ 1 h 511"/>
                <a:gd name="T20" fmla="*/ 5 w 610"/>
                <a:gd name="T21" fmla="*/ 1 h 511"/>
                <a:gd name="T22" fmla="*/ 5 w 610"/>
                <a:gd name="T23" fmla="*/ 1 h 511"/>
                <a:gd name="T24" fmla="*/ 6 w 610"/>
                <a:gd name="T25" fmla="*/ 0 h 511"/>
                <a:gd name="T26" fmla="*/ 7 w 610"/>
                <a:gd name="T27" fmla="*/ 0 h 511"/>
                <a:gd name="T28" fmla="*/ 8 w 610"/>
                <a:gd name="T29" fmla="*/ 1 h 511"/>
                <a:gd name="T30" fmla="*/ 8 w 610"/>
                <a:gd name="T31" fmla="*/ 1 h 511"/>
                <a:gd name="T32" fmla="*/ 9 w 610"/>
                <a:gd name="T33" fmla="*/ 1 h 511"/>
                <a:gd name="T34" fmla="*/ 10 w 610"/>
                <a:gd name="T35" fmla="*/ 1 h 511"/>
                <a:gd name="T36" fmla="*/ 10 w 610"/>
                <a:gd name="T37" fmla="*/ 1 h 511"/>
                <a:gd name="T38" fmla="*/ 12 w 610"/>
                <a:gd name="T39" fmla="*/ 1 h 511"/>
                <a:gd name="T40" fmla="*/ 12 w 610"/>
                <a:gd name="T41" fmla="*/ 1 h 511"/>
                <a:gd name="T42" fmla="*/ 13 w 610"/>
                <a:gd name="T43" fmla="*/ 1 h 511"/>
                <a:gd name="T44" fmla="*/ 13 w 610"/>
                <a:gd name="T45" fmla="*/ 1 h 511"/>
                <a:gd name="T46" fmla="*/ 13 w 610"/>
                <a:gd name="T47" fmla="*/ 1 h 511"/>
                <a:gd name="T48" fmla="*/ 13 w 610"/>
                <a:gd name="T49" fmla="*/ 1 h 511"/>
                <a:gd name="T50" fmla="*/ 13 w 610"/>
                <a:gd name="T51" fmla="*/ 1 h 511"/>
                <a:gd name="T52" fmla="*/ 13 w 610"/>
                <a:gd name="T53" fmla="*/ 1 h 511"/>
                <a:gd name="T54" fmla="*/ 13 w 610"/>
                <a:gd name="T55" fmla="*/ 1 h 511"/>
                <a:gd name="T56" fmla="*/ 13 w 610"/>
                <a:gd name="T57" fmla="*/ 1 h 511"/>
                <a:gd name="T58" fmla="*/ 13 w 610"/>
                <a:gd name="T59" fmla="*/ 1 h 511"/>
                <a:gd name="T60" fmla="*/ 12 w 610"/>
                <a:gd name="T61" fmla="*/ 1 h 511"/>
                <a:gd name="T62" fmla="*/ 12 w 610"/>
                <a:gd name="T63" fmla="*/ 1 h 511"/>
                <a:gd name="T64" fmla="*/ 10 w 610"/>
                <a:gd name="T65" fmla="*/ 1 h 511"/>
                <a:gd name="T66" fmla="*/ 10 w 610"/>
                <a:gd name="T67" fmla="*/ 1 h 511"/>
                <a:gd name="T68" fmla="*/ 9 w 610"/>
                <a:gd name="T69" fmla="*/ 1 h 511"/>
                <a:gd name="T70" fmla="*/ 8 w 610"/>
                <a:gd name="T71" fmla="*/ 1 h 511"/>
                <a:gd name="T72" fmla="*/ 8 w 610"/>
                <a:gd name="T73" fmla="*/ 1 h 511"/>
                <a:gd name="T74" fmla="*/ 7 w 610"/>
                <a:gd name="T75" fmla="*/ 1 h 511"/>
                <a:gd name="T76" fmla="*/ 6 w 610"/>
                <a:gd name="T77" fmla="*/ 1 h 511"/>
                <a:gd name="T78" fmla="*/ 5 w 610"/>
                <a:gd name="T79" fmla="*/ 1 h 511"/>
                <a:gd name="T80" fmla="*/ 5 w 610"/>
                <a:gd name="T81" fmla="*/ 1 h 511"/>
                <a:gd name="T82" fmla="*/ 4 w 610"/>
                <a:gd name="T83" fmla="*/ 1 h 511"/>
                <a:gd name="T84" fmla="*/ 3 w 610"/>
                <a:gd name="T85" fmla="*/ 1 h 511"/>
                <a:gd name="T86" fmla="*/ 2 w 610"/>
                <a:gd name="T87" fmla="*/ 1 h 511"/>
                <a:gd name="T88" fmla="*/ 2 w 610"/>
                <a:gd name="T89" fmla="*/ 1 h 511"/>
                <a:gd name="T90" fmla="*/ 2 w 610"/>
                <a:gd name="T91" fmla="*/ 1 h 511"/>
                <a:gd name="T92" fmla="*/ 2 w 610"/>
                <a:gd name="T93" fmla="*/ 1 h 511"/>
                <a:gd name="T94" fmla="*/ 2 w 610"/>
                <a:gd name="T95" fmla="*/ 1 h 511"/>
                <a:gd name="T96" fmla="*/ 2 w 610"/>
                <a:gd name="T97" fmla="*/ 1 h 511"/>
                <a:gd name="T98" fmla="*/ 2 w 610"/>
                <a:gd name="T99" fmla="*/ 1 h 511"/>
                <a:gd name="T100" fmla="*/ 0 w 610"/>
                <a:gd name="T101" fmla="*/ 1 h 5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0"/>
                <a:gd name="T154" fmla="*/ 0 h 511"/>
                <a:gd name="T155" fmla="*/ 610 w 610"/>
                <a:gd name="T156" fmla="*/ 511 h 5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0" h="511">
                  <a:moveTo>
                    <a:pt x="0" y="255"/>
                  </a:moveTo>
                  <a:lnTo>
                    <a:pt x="3" y="224"/>
                  </a:lnTo>
                  <a:lnTo>
                    <a:pt x="9" y="192"/>
                  </a:lnTo>
                  <a:lnTo>
                    <a:pt x="22" y="161"/>
                  </a:lnTo>
                  <a:lnTo>
                    <a:pt x="38" y="132"/>
                  </a:lnTo>
                  <a:lnTo>
                    <a:pt x="59" y="105"/>
                  </a:lnTo>
                  <a:lnTo>
                    <a:pt x="83" y="80"/>
                  </a:lnTo>
                  <a:lnTo>
                    <a:pt x="111" y="59"/>
                  </a:lnTo>
                  <a:lnTo>
                    <a:pt x="142" y="39"/>
                  </a:lnTo>
                  <a:lnTo>
                    <a:pt x="176" y="24"/>
                  </a:lnTo>
                  <a:lnTo>
                    <a:pt x="211" y="12"/>
                  </a:lnTo>
                  <a:lnTo>
                    <a:pt x="249" y="4"/>
                  </a:lnTo>
                  <a:lnTo>
                    <a:pt x="286" y="0"/>
                  </a:lnTo>
                  <a:lnTo>
                    <a:pt x="324" y="0"/>
                  </a:lnTo>
                  <a:lnTo>
                    <a:pt x="362" y="4"/>
                  </a:lnTo>
                  <a:lnTo>
                    <a:pt x="400" y="12"/>
                  </a:lnTo>
                  <a:lnTo>
                    <a:pt x="435" y="24"/>
                  </a:lnTo>
                  <a:lnTo>
                    <a:pt x="469" y="39"/>
                  </a:lnTo>
                  <a:lnTo>
                    <a:pt x="500" y="59"/>
                  </a:lnTo>
                  <a:lnTo>
                    <a:pt x="527" y="80"/>
                  </a:lnTo>
                  <a:lnTo>
                    <a:pt x="552" y="105"/>
                  </a:lnTo>
                  <a:lnTo>
                    <a:pt x="573" y="132"/>
                  </a:lnTo>
                  <a:lnTo>
                    <a:pt x="588" y="161"/>
                  </a:lnTo>
                  <a:lnTo>
                    <a:pt x="601" y="192"/>
                  </a:lnTo>
                  <a:lnTo>
                    <a:pt x="608" y="224"/>
                  </a:lnTo>
                  <a:lnTo>
                    <a:pt x="610" y="255"/>
                  </a:lnTo>
                  <a:lnTo>
                    <a:pt x="608" y="288"/>
                  </a:lnTo>
                  <a:lnTo>
                    <a:pt x="601" y="319"/>
                  </a:lnTo>
                  <a:lnTo>
                    <a:pt x="588" y="349"/>
                  </a:lnTo>
                  <a:lnTo>
                    <a:pt x="573" y="379"/>
                  </a:lnTo>
                  <a:lnTo>
                    <a:pt x="552" y="406"/>
                  </a:lnTo>
                  <a:lnTo>
                    <a:pt x="527" y="431"/>
                  </a:lnTo>
                  <a:lnTo>
                    <a:pt x="500" y="453"/>
                  </a:lnTo>
                  <a:lnTo>
                    <a:pt x="469" y="472"/>
                  </a:lnTo>
                  <a:lnTo>
                    <a:pt x="435" y="487"/>
                  </a:lnTo>
                  <a:lnTo>
                    <a:pt x="400" y="499"/>
                  </a:lnTo>
                  <a:lnTo>
                    <a:pt x="362" y="507"/>
                  </a:lnTo>
                  <a:lnTo>
                    <a:pt x="324" y="511"/>
                  </a:lnTo>
                  <a:lnTo>
                    <a:pt x="286" y="511"/>
                  </a:lnTo>
                  <a:lnTo>
                    <a:pt x="249" y="507"/>
                  </a:lnTo>
                  <a:lnTo>
                    <a:pt x="211" y="499"/>
                  </a:lnTo>
                  <a:lnTo>
                    <a:pt x="176" y="487"/>
                  </a:lnTo>
                  <a:lnTo>
                    <a:pt x="142" y="472"/>
                  </a:lnTo>
                  <a:lnTo>
                    <a:pt x="111" y="453"/>
                  </a:lnTo>
                  <a:lnTo>
                    <a:pt x="83" y="431"/>
                  </a:lnTo>
                  <a:lnTo>
                    <a:pt x="59" y="406"/>
                  </a:lnTo>
                  <a:lnTo>
                    <a:pt x="38" y="379"/>
                  </a:lnTo>
                  <a:lnTo>
                    <a:pt x="22" y="349"/>
                  </a:lnTo>
                  <a:lnTo>
                    <a:pt x="9" y="319"/>
                  </a:lnTo>
                  <a:lnTo>
                    <a:pt x="3" y="288"/>
                  </a:lnTo>
                  <a:lnTo>
                    <a:pt x="0" y="255"/>
                  </a:lnTo>
                </a:path>
              </a:pathLst>
            </a:custGeom>
            <a:noFill/>
            <a:ln w="20638">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4" name="Freeform 29"/>
            <p:cNvSpPr/>
            <p:nvPr/>
          </p:nvSpPr>
          <p:spPr bwMode="auto">
            <a:xfrm>
              <a:off x="4656" y="2688"/>
              <a:ext cx="580" cy="328"/>
            </a:xfrm>
            <a:custGeom>
              <a:avLst/>
              <a:gdLst>
                <a:gd name="T0" fmla="*/ 0 w 781"/>
                <a:gd name="T1" fmla="*/ 1 h 655"/>
                <a:gd name="T2" fmla="*/ 1 w 781"/>
                <a:gd name="T3" fmla="*/ 1 h 655"/>
                <a:gd name="T4" fmla="*/ 1 w 781"/>
                <a:gd name="T5" fmla="*/ 1 h 655"/>
                <a:gd name="T6" fmla="*/ 1 w 781"/>
                <a:gd name="T7" fmla="*/ 1 h 655"/>
                <a:gd name="T8" fmla="*/ 1 w 781"/>
                <a:gd name="T9" fmla="*/ 1 h 655"/>
                <a:gd name="T10" fmla="*/ 1 w 781"/>
                <a:gd name="T11" fmla="*/ 1 h 655"/>
                <a:gd name="T12" fmla="*/ 1 w 781"/>
                <a:gd name="T13" fmla="*/ 1 h 655"/>
                <a:gd name="T14" fmla="*/ 1 w 781"/>
                <a:gd name="T15" fmla="*/ 1 h 655"/>
                <a:gd name="T16" fmla="*/ 1 w 781"/>
                <a:gd name="T17" fmla="*/ 1 h 655"/>
                <a:gd name="T18" fmla="*/ 1 w 781"/>
                <a:gd name="T19" fmla="*/ 1 h 655"/>
                <a:gd name="T20" fmla="*/ 1 w 781"/>
                <a:gd name="T21" fmla="*/ 1 h 655"/>
                <a:gd name="T22" fmla="*/ 2 w 781"/>
                <a:gd name="T23" fmla="*/ 1 h 655"/>
                <a:gd name="T24" fmla="*/ 2 w 781"/>
                <a:gd name="T25" fmla="*/ 1 h 655"/>
                <a:gd name="T26" fmla="*/ 3 w 781"/>
                <a:gd name="T27" fmla="*/ 1 h 655"/>
                <a:gd name="T28" fmla="*/ 3 w 781"/>
                <a:gd name="T29" fmla="*/ 0 h 655"/>
                <a:gd name="T30" fmla="*/ 4 w 781"/>
                <a:gd name="T31" fmla="*/ 1 h 655"/>
                <a:gd name="T32" fmla="*/ 4 w 781"/>
                <a:gd name="T33" fmla="*/ 1 h 655"/>
                <a:gd name="T34" fmla="*/ 4 w 781"/>
                <a:gd name="T35" fmla="*/ 1 h 655"/>
                <a:gd name="T36" fmla="*/ 5 w 781"/>
                <a:gd name="T37" fmla="*/ 1 h 655"/>
                <a:gd name="T38" fmla="*/ 5 w 781"/>
                <a:gd name="T39" fmla="*/ 1 h 655"/>
                <a:gd name="T40" fmla="*/ 5 w 781"/>
                <a:gd name="T41" fmla="*/ 1 h 655"/>
                <a:gd name="T42" fmla="*/ 5 w 781"/>
                <a:gd name="T43" fmla="*/ 1 h 655"/>
                <a:gd name="T44" fmla="*/ 6 w 781"/>
                <a:gd name="T45" fmla="*/ 1 h 655"/>
                <a:gd name="T46" fmla="*/ 6 w 781"/>
                <a:gd name="T47" fmla="*/ 1 h 655"/>
                <a:gd name="T48" fmla="*/ 7 w 781"/>
                <a:gd name="T49" fmla="*/ 1 h 655"/>
                <a:gd name="T50" fmla="*/ 7 w 781"/>
                <a:gd name="T51" fmla="*/ 1 h 655"/>
                <a:gd name="T52" fmla="*/ 7 w 781"/>
                <a:gd name="T53" fmla="*/ 1 h 655"/>
                <a:gd name="T54" fmla="*/ 7 w 781"/>
                <a:gd name="T55" fmla="*/ 1 h 655"/>
                <a:gd name="T56" fmla="*/ 7 w 781"/>
                <a:gd name="T57" fmla="*/ 1 h 655"/>
                <a:gd name="T58" fmla="*/ 7 w 781"/>
                <a:gd name="T59" fmla="*/ 1 h 655"/>
                <a:gd name="T60" fmla="*/ 7 w 781"/>
                <a:gd name="T61" fmla="*/ 1 h 655"/>
                <a:gd name="T62" fmla="*/ 7 w 781"/>
                <a:gd name="T63" fmla="*/ 1 h 655"/>
                <a:gd name="T64" fmla="*/ 7 w 781"/>
                <a:gd name="T65" fmla="*/ 1 h 655"/>
                <a:gd name="T66" fmla="*/ 6 w 781"/>
                <a:gd name="T67" fmla="*/ 1 h 655"/>
                <a:gd name="T68" fmla="*/ 6 w 781"/>
                <a:gd name="T69" fmla="*/ 1 h 655"/>
                <a:gd name="T70" fmla="*/ 5 w 781"/>
                <a:gd name="T71" fmla="*/ 1 h 655"/>
                <a:gd name="T72" fmla="*/ 5 w 781"/>
                <a:gd name="T73" fmla="*/ 1 h 655"/>
                <a:gd name="T74" fmla="*/ 5 w 781"/>
                <a:gd name="T75" fmla="*/ 1 h 655"/>
                <a:gd name="T76" fmla="*/ 5 w 781"/>
                <a:gd name="T77" fmla="*/ 1 h 655"/>
                <a:gd name="T78" fmla="*/ 4 w 781"/>
                <a:gd name="T79" fmla="*/ 1 h 655"/>
                <a:gd name="T80" fmla="*/ 4 w 781"/>
                <a:gd name="T81" fmla="*/ 1 h 655"/>
                <a:gd name="T82" fmla="*/ 4 w 781"/>
                <a:gd name="T83" fmla="*/ 1 h 655"/>
                <a:gd name="T84" fmla="*/ 3 w 781"/>
                <a:gd name="T85" fmla="*/ 1 h 655"/>
                <a:gd name="T86" fmla="*/ 3 w 781"/>
                <a:gd name="T87" fmla="*/ 1 h 655"/>
                <a:gd name="T88" fmla="*/ 2 w 781"/>
                <a:gd name="T89" fmla="*/ 1 h 655"/>
                <a:gd name="T90" fmla="*/ 2 w 781"/>
                <a:gd name="T91" fmla="*/ 1 h 655"/>
                <a:gd name="T92" fmla="*/ 1 w 781"/>
                <a:gd name="T93" fmla="*/ 1 h 655"/>
                <a:gd name="T94" fmla="*/ 1 w 781"/>
                <a:gd name="T95" fmla="*/ 1 h 655"/>
                <a:gd name="T96" fmla="*/ 1 w 781"/>
                <a:gd name="T97" fmla="*/ 1 h 655"/>
                <a:gd name="T98" fmla="*/ 1 w 781"/>
                <a:gd name="T99" fmla="*/ 1 h 655"/>
                <a:gd name="T100" fmla="*/ 1 w 781"/>
                <a:gd name="T101" fmla="*/ 1 h 655"/>
                <a:gd name="T102" fmla="*/ 1 w 781"/>
                <a:gd name="T103" fmla="*/ 1 h 655"/>
                <a:gd name="T104" fmla="*/ 1 w 781"/>
                <a:gd name="T105" fmla="*/ 1 h 655"/>
                <a:gd name="T106" fmla="*/ 1 w 781"/>
                <a:gd name="T107" fmla="*/ 1 h 655"/>
                <a:gd name="T108" fmla="*/ 1 w 781"/>
                <a:gd name="T109" fmla="*/ 1 h 655"/>
                <a:gd name="T110" fmla="*/ 1 w 781"/>
                <a:gd name="T111" fmla="*/ 1 h 655"/>
                <a:gd name="T112" fmla="*/ 0 w 781"/>
                <a:gd name="T113" fmla="*/ 1 h 6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1"/>
                <a:gd name="T172" fmla="*/ 0 h 655"/>
                <a:gd name="T173" fmla="*/ 781 w 781"/>
                <a:gd name="T174" fmla="*/ 655 h 6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1" h="655">
                  <a:moveTo>
                    <a:pt x="0" y="327"/>
                  </a:moveTo>
                  <a:lnTo>
                    <a:pt x="3" y="290"/>
                  </a:lnTo>
                  <a:lnTo>
                    <a:pt x="9" y="254"/>
                  </a:lnTo>
                  <a:lnTo>
                    <a:pt x="22" y="219"/>
                  </a:lnTo>
                  <a:lnTo>
                    <a:pt x="39" y="185"/>
                  </a:lnTo>
                  <a:lnTo>
                    <a:pt x="60" y="153"/>
                  </a:lnTo>
                  <a:lnTo>
                    <a:pt x="85" y="123"/>
                  </a:lnTo>
                  <a:lnTo>
                    <a:pt x="115" y="96"/>
                  </a:lnTo>
                  <a:lnTo>
                    <a:pt x="147" y="71"/>
                  </a:lnTo>
                  <a:lnTo>
                    <a:pt x="182" y="50"/>
                  </a:lnTo>
                  <a:lnTo>
                    <a:pt x="221" y="31"/>
                  </a:lnTo>
                  <a:lnTo>
                    <a:pt x="262" y="18"/>
                  </a:lnTo>
                  <a:lnTo>
                    <a:pt x="303" y="7"/>
                  </a:lnTo>
                  <a:lnTo>
                    <a:pt x="346" y="2"/>
                  </a:lnTo>
                  <a:lnTo>
                    <a:pt x="391" y="0"/>
                  </a:lnTo>
                  <a:lnTo>
                    <a:pt x="434" y="2"/>
                  </a:lnTo>
                  <a:lnTo>
                    <a:pt x="478" y="7"/>
                  </a:lnTo>
                  <a:lnTo>
                    <a:pt x="519" y="18"/>
                  </a:lnTo>
                  <a:lnTo>
                    <a:pt x="560" y="31"/>
                  </a:lnTo>
                  <a:lnTo>
                    <a:pt x="599" y="50"/>
                  </a:lnTo>
                  <a:lnTo>
                    <a:pt x="634" y="71"/>
                  </a:lnTo>
                  <a:lnTo>
                    <a:pt x="667" y="96"/>
                  </a:lnTo>
                  <a:lnTo>
                    <a:pt x="695" y="123"/>
                  </a:lnTo>
                  <a:lnTo>
                    <a:pt x="721" y="153"/>
                  </a:lnTo>
                  <a:lnTo>
                    <a:pt x="742" y="185"/>
                  </a:lnTo>
                  <a:lnTo>
                    <a:pt x="759" y="219"/>
                  </a:lnTo>
                  <a:lnTo>
                    <a:pt x="771" y="254"/>
                  </a:lnTo>
                  <a:lnTo>
                    <a:pt x="778" y="290"/>
                  </a:lnTo>
                  <a:lnTo>
                    <a:pt x="781" y="327"/>
                  </a:lnTo>
                  <a:lnTo>
                    <a:pt x="778" y="364"/>
                  </a:lnTo>
                  <a:lnTo>
                    <a:pt x="771" y="401"/>
                  </a:lnTo>
                  <a:lnTo>
                    <a:pt x="759" y="436"/>
                  </a:lnTo>
                  <a:lnTo>
                    <a:pt x="742" y="470"/>
                  </a:lnTo>
                  <a:lnTo>
                    <a:pt x="721" y="501"/>
                  </a:lnTo>
                  <a:lnTo>
                    <a:pt x="695" y="532"/>
                  </a:lnTo>
                  <a:lnTo>
                    <a:pt x="667" y="559"/>
                  </a:lnTo>
                  <a:lnTo>
                    <a:pt x="634" y="583"/>
                  </a:lnTo>
                  <a:lnTo>
                    <a:pt x="599" y="605"/>
                  </a:lnTo>
                  <a:lnTo>
                    <a:pt x="560" y="623"/>
                  </a:lnTo>
                  <a:lnTo>
                    <a:pt x="519" y="637"/>
                  </a:lnTo>
                  <a:lnTo>
                    <a:pt x="478" y="647"/>
                  </a:lnTo>
                  <a:lnTo>
                    <a:pt x="434" y="653"/>
                  </a:lnTo>
                  <a:lnTo>
                    <a:pt x="391" y="655"/>
                  </a:lnTo>
                  <a:lnTo>
                    <a:pt x="346" y="653"/>
                  </a:lnTo>
                  <a:lnTo>
                    <a:pt x="303" y="647"/>
                  </a:lnTo>
                  <a:lnTo>
                    <a:pt x="262" y="637"/>
                  </a:lnTo>
                  <a:lnTo>
                    <a:pt x="221" y="623"/>
                  </a:lnTo>
                  <a:lnTo>
                    <a:pt x="182" y="605"/>
                  </a:lnTo>
                  <a:lnTo>
                    <a:pt x="147" y="583"/>
                  </a:lnTo>
                  <a:lnTo>
                    <a:pt x="115" y="559"/>
                  </a:lnTo>
                  <a:lnTo>
                    <a:pt x="85" y="532"/>
                  </a:lnTo>
                  <a:lnTo>
                    <a:pt x="60" y="501"/>
                  </a:lnTo>
                  <a:lnTo>
                    <a:pt x="39" y="470"/>
                  </a:lnTo>
                  <a:lnTo>
                    <a:pt x="22" y="436"/>
                  </a:lnTo>
                  <a:lnTo>
                    <a:pt x="9" y="401"/>
                  </a:lnTo>
                  <a:lnTo>
                    <a:pt x="3" y="364"/>
                  </a:lnTo>
                  <a:lnTo>
                    <a:pt x="0" y="327"/>
                  </a:lnTo>
                </a:path>
              </a:pathLst>
            </a:custGeom>
            <a:noFill/>
            <a:ln w="20638">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5" name="Freeform 30"/>
            <p:cNvSpPr/>
            <p:nvPr/>
          </p:nvSpPr>
          <p:spPr bwMode="auto">
            <a:xfrm>
              <a:off x="3216" y="3840"/>
              <a:ext cx="605" cy="328"/>
            </a:xfrm>
            <a:custGeom>
              <a:avLst/>
              <a:gdLst>
                <a:gd name="T0" fmla="*/ 0 w 782"/>
                <a:gd name="T1" fmla="*/ 1 h 655"/>
                <a:gd name="T2" fmla="*/ 2 w 782"/>
                <a:gd name="T3" fmla="*/ 1 h 655"/>
                <a:gd name="T4" fmla="*/ 2 w 782"/>
                <a:gd name="T5" fmla="*/ 1 h 655"/>
                <a:gd name="T6" fmla="*/ 2 w 782"/>
                <a:gd name="T7" fmla="*/ 1 h 655"/>
                <a:gd name="T8" fmla="*/ 2 w 782"/>
                <a:gd name="T9" fmla="*/ 1 h 655"/>
                <a:gd name="T10" fmla="*/ 2 w 782"/>
                <a:gd name="T11" fmla="*/ 1 h 655"/>
                <a:gd name="T12" fmla="*/ 2 w 782"/>
                <a:gd name="T13" fmla="*/ 1 h 655"/>
                <a:gd name="T14" fmla="*/ 2 w 782"/>
                <a:gd name="T15" fmla="*/ 1 h 655"/>
                <a:gd name="T16" fmla="*/ 2 w 782"/>
                <a:gd name="T17" fmla="*/ 1 h 655"/>
                <a:gd name="T18" fmla="*/ 3 w 782"/>
                <a:gd name="T19" fmla="*/ 1 h 655"/>
                <a:gd name="T20" fmla="*/ 4 w 782"/>
                <a:gd name="T21" fmla="*/ 1 h 655"/>
                <a:gd name="T22" fmla="*/ 4 w 782"/>
                <a:gd name="T23" fmla="*/ 1 h 655"/>
                <a:gd name="T24" fmla="*/ 5 w 782"/>
                <a:gd name="T25" fmla="*/ 1 h 655"/>
                <a:gd name="T26" fmla="*/ 5 w 782"/>
                <a:gd name="T27" fmla="*/ 1 h 655"/>
                <a:gd name="T28" fmla="*/ 7 w 782"/>
                <a:gd name="T29" fmla="*/ 0 h 655"/>
                <a:gd name="T30" fmla="*/ 7 w 782"/>
                <a:gd name="T31" fmla="*/ 1 h 655"/>
                <a:gd name="T32" fmla="*/ 8 w 782"/>
                <a:gd name="T33" fmla="*/ 1 h 655"/>
                <a:gd name="T34" fmla="*/ 9 w 782"/>
                <a:gd name="T35" fmla="*/ 1 h 655"/>
                <a:gd name="T36" fmla="*/ 9 w 782"/>
                <a:gd name="T37" fmla="*/ 1 h 655"/>
                <a:gd name="T38" fmla="*/ 10 w 782"/>
                <a:gd name="T39" fmla="*/ 1 h 655"/>
                <a:gd name="T40" fmla="*/ 10 w 782"/>
                <a:gd name="T41" fmla="*/ 1 h 655"/>
                <a:gd name="T42" fmla="*/ 12 w 782"/>
                <a:gd name="T43" fmla="*/ 1 h 655"/>
                <a:gd name="T44" fmla="*/ 12 w 782"/>
                <a:gd name="T45" fmla="*/ 1 h 655"/>
                <a:gd name="T46" fmla="*/ 12 w 782"/>
                <a:gd name="T47" fmla="*/ 1 h 655"/>
                <a:gd name="T48" fmla="*/ 12 w 782"/>
                <a:gd name="T49" fmla="*/ 1 h 655"/>
                <a:gd name="T50" fmla="*/ 12 w 782"/>
                <a:gd name="T51" fmla="*/ 1 h 655"/>
                <a:gd name="T52" fmla="*/ 13 w 782"/>
                <a:gd name="T53" fmla="*/ 1 h 655"/>
                <a:gd name="T54" fmla="*/ 13 w 782"/>
                <a:gd name="T55" fmla="*/ 1 h 655"/>
                <a:gd name="T56" fmla="*/ 13 w 782"/>
                <a:gd name="T57" fmla="*/ 1 h 655"/>
                <a:gd name="T58" fmla="*/ 13 w 782"/>
                <a:gd name="T59" fmla="*/ 1 h 655"/>
                <a:gd name="T60" fmla="*/ 13 w 782"/>
                <a:gd name="T61" fmla="*/ 1 h 655"/>
                <a:gd name="T62" fmla="*/ 12 w 782"/>
                <a:gd name="T63" fmla="*/ 1 h 655"/>
                <a:gd name="T64" fmla="*/ 12 w 782"/>
                <a:gd name="T65" fmla="*/ 1 h 655"/>
                <a:gd name="T66" fmla="*/ 12 w 782"/>
                <a:gd name="T67" fmla="*/ 1 h 655"/>
                <a:gd name="T68" fmla="*/ 12 w 782"/>
                <a:gd name="T69" fmla="*/ 1 h 655"/>
                <a:gd name="T70" fmla="*/ 12 w 782"/>
                <a:gd name="T71" fmla="*/ 1 h 655"/>
                <a:gd name="T72" fmla="*/ 10 w 782"/>
                <a:gd name="T73" fmla="*/ 1 h 655"/>
                <a:gd name="T74" fmla="*/ 10 w 782"/>
                <a:gd name="T75" fmla="*/ 1 h 655"/>
                <a:gd name="T76" fmla="*/ 9 w 782"/>
                <a:gd name="T77" fmla="*/ 1 h 655"/>
                <a:gd name="T78" fmla="*/ 9 w 782"/>
                <a:gd name="T79" fmla="*/ 1 h 655"/>
                <a:gd name="T80" fmla="*/ 8 w 782"/>
                <a:gd name="T81" fmla="*/ 1 h 655"/>
                <a:gd name="T82" fmla="*/ 7 w 782"/>
                <a:gd name="T83" fmla="*/ 1 h 655"/>
                <a:gd name="T84" fmla="*/ 7 w 782"/>
                <a:gd name="T85" fmla="*/ 1 h 655"/>
                <a:gd name="T86" fmla="*/ 5 w 782"/>
                <a:gd name="T87" fmla="*/ 1 h 655"/>
                <a:gd name="T88" fmla="*/ 5 w 782"/>
                <a:gd name="T89" fmla="*/ 1 h 655"/>
                <a:gd name="T90" fmla="*/ 4 w 782"/>
                <a:gd name="T91" fmla="*/ 1 h 655"/>
                <a:gd name="T92" fmla="*/ 4 w 782"/>
                <a:gd name="T93" fmla="*/ 1 h 655"/>
                <a:gd name="T94" fmla="*/ 3 w 782"/>
                <a:gd name="T95" fmla="*/ 1 h 655"/>
                <a:gd name="T96" fmla="*/ 2 w 782"/>
                <a:gd name="T97" fmla="*/ 1 h 655"/>
                <a:gd name="T98" fmla="*/ 2 w 782"/>
                <a:gd name="T99" fmla="*/ 1 h 655"/>
                <a:gd name="T100" fmla="*/ 2 w 782"/>
                <a:gd name="T101" fmla="*/ 1 h 655"/>
                <a:gd name="T102" fmla="*/ 2 w 782"/>
                <a:gd name="T103" fmla="*/ 1 h 655"/>
                <a:gd name="T104" fmla="*/ 2 w 782"/>
                <a:gd name="T105" fmla="*/ 1 h 655"/>
                <a:gd name="T106" fmla="*/ 2 w 782"/>
                <a:gd name="T107" fmla="*/ 1 h 655"/>
                <a:gd name="T108" fmla="*/ 2 w 782"/>
                <a:gd name="T109" fmla="*/ 1 h 655"/>
                <a:gd name="T110" fmla="*/ 2 w 782"/>
                <a:gd name="T111" fmla="*/ 1 h 655"/>
                <a:gd name="T112" fmla="*/ 0 w 782"/>
                <a:gd name="T113" fmla="*/ 1 h 6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2"/>
                <a:gd name="T172" fmla="*/ 0 h 655"/>
                <a:gd name="T173" fmla="*/ 782 w 782"/>
                <a:gd name="T174" fmla="*/ 655 h 6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2" h="655">
                  <a:moveTo>
                    <a:pt x="0" y="328"/>
                  </a:moveTo>
                  <a:lnTo>
                    <a:pt x="3" y="291"/>
                  </a:lnTo>
                  <a:lnTo>
                    <a:pt x="11" y="254"/>
                  </a:lnTo>
                  <a:lnTo>
                    <a:pt x="22" y="219"/>
                  </a:lnTo>
                  <a:lnTo>
                    <a:pt x="39" y="185"/>
                  </a:lnTo>
                  <a:lnTo>
                    <a:pt x="60" y="154"/>
                  </a:lnTo>
                  <a:lnTo>
                    <a:pt x="86" y="123"/>
                  </a:lnTo>
                  <a:lnTo>
                    <a:pt x="115" y="96"/>
                  </a:lnTo>
                  <a:lnTo>
                    <a:pt x="147" y="72"/>
                  </a:lnTo>
                  <a:lnTo>
                    <a:pt x="184" y="50"/>
                  </a:lnTo>
                  <a:lnTo>
                    <a:pt x="221" y="32"/>
                  </a:lnTo>
                  <a:lnTo>
                    <a:pt x="262" y="18"/>
                  </a:lnTo>
                  <a:lnTo>
                    <a:pt x="305" y="8"/>
                  </a:lnTo>
                  <a:lnTo>
                    <a:pt x="348" y="2"/>
                  </a:lnTo>
                  <a:lnTo>
                    <a:pt x="391" y="0"/>
                  </a:lnTo>
                  <a:lnTo>
                    <a:pt x="435" y="2"/>
                  </a:lnTo>
                  <a:lnTo>
                    <a:pt x="478" y="8"/>
                  </a:lnTo>
                  <a:lnTo>
                    <a:pt x="521" y="18"/>
                  </a:lnTo>
                  <a:lnTo>
                    <a:pt x="561" y="32"/>
                  </a:lnTo>
                  <a:lnTo>
                    <a:pt x="599" y="50"/>
                  </a:lnTo>
                  <a:lnTo>
                    <a:pt x="635" y="72"/>
                  </a:lnTo>
                  <a:lnTo>
                    <a:pt x="668" y="96"/>
                  </a:lnTo>
                  <a:lnTo>
                    <a:pt x="696" y="123"/>
                  </a:lnTo>
                  <a:lnTo>
                    <a:pt x="722" y="154"/>
                  </a:lnTo>
                  <a:lnTo>
                    <a:pt x="743" y="185"/>
                  </a:lnTo>
                  <a:lnTo>
                    <a:pt x="760" y="219"/>
                  </a:lnTo>
                  <a:lnTo>
                    <a:pt x="772" y="254"/>
                  </a:lnTo>
                  <a:lnTo>
                    <a:pt x="780" y="291"/>
                  </a:lnTo>
                  <a:lnTo>
                    <a:pt x="782" y="328"/>
                  </a:lnTo>
                  <a:lnTo>
                    <a:pt x="780" y="365"/>
                  </a:lnTo>
                  <a:lnTo>
                    <a:pt x="772" y="401"/>
                  </a:lnTo>
                  <a:lnTo>
                    <a:pt x="760" y="436"/>
                  </a:lnTo>
                  <a:lnTo>
                    <a:pt x="743" y="470"/>
                  </a:lnTo>
                  <a:lnTo>
                    <a:pt x="722" y="502"/>
                  </a:lnTo>
                  <a:lnTo>
                    <a:pt x="696" y="532"/>
                  </a:lnTo>
                  <a:lnTo>
                    <a:pt x="668" y="559"/>
                  </a:lnTo>
                  <a:lnTo>
                    <a:pt x="635" y="584"/>
                  </a:lnTo>
                  <a:lnTo>
                    <a:pt x="599" y="605"/>
                  </a:lnTo>
                  <a:lnTo>
                    <a:pt x="561" y="624"/>
                  </a:lnTo>
                  <a:lnTo>
                    <a:pt x="521" y="637"/>
                  </a:lnTo>
                  <a:lnTo>
                    <a:pt x="478" y="648"/>
                  </a:lnTo>
                  <a:lnTo>
                    <a:pt x="435" y="653"/>
                  </a:lnTo>
                  <a:lnTo>
                    <a:pt x="391" y="655"/>
                  </a:lnTo>
                  <a:lnTo>
                    <a:pt x="348" y="653"/>
                  </a:lnTo>
                  <a:lnTo>
                    <a:pt x="305" y="648"/>
                  </a:lnTo>
                  <a:lnTo>
                    <a:pt x="262" y="637"/>
                  </a:lnTo>
                  <a:lnTo>
                    <a:pt x="221" y="624"/>
                  </a:lnTo>
                  <a:lnTo>
                    <a:pt x="184" y="605"/>
                  </a:lnTo>
                  <a:lnTo>
                    <a:pt x="147" y="584"/>
                  </a:lnTo>
                  <a:lnTo>
                    <a:pt x="115" y="559"/>
                  </a:lnTo>
                  <a:lnTo>
                    <a:pt x="86" y="532"/>
                  </a:lnTo>
                  <a:lnTo>
                    <a:pt x="60" y="502"/>
                  </a:lnTo>
                  <a:lnTo>
                    <a:pt x="39" y="470"/>
                  </a:lnTo>
                  <a:lnTo>
                    <a:pt x="22" y="436"/>
                  </a:lnTo>
                  <a:lnTo>
                    <a:pt x="11" y="401"/>
                  </a:lnTo>
                  <a:lnTo>
                    <a:pt x="3" y="365"/>
                  </a:lnTo>
                  <a:lnTo>
                    <a:pt x="0" y="328"/>
                  </a:lnTo>
                </a:path>
              </a:pathLst>
            </a:custGeom>
            <a:noFill/>
            <a:ln w="20638">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6" name="Freeform 31"/>
            <p:cNvSpPr/>
            <p:nvPr/>
          </p:nvSpPr>
          <p:spPr bwMode="auto">
            <a:xfrm>
              <a:off x="4839" y="3859"/>
              <a:ext cx="393" cy="269"/>
            </a:xfrm>
            <a:custGeom>
              <a:avLst/>
              <a:gdLst>
                <a:gd name="T0" fmla="*/ 0 w 610"/>
                <a:gd name="T1" fmla="*/ 1 h 511"/>
                <a:gd name="T2" fmla="*/ 1 w 610"/>
                <a:gd name="T3" fmla="*/ 1 h 511"/>
                <a:gd name="T4" fmla="*/ 1 w 610"/>
                <a:gd name="T5" fmla="*/ 1 h 511"/>
                <a:gd name="T6" fmla="*/ 1 w 610"/>
                <a:gd name="T7" fmla="*/ 1 h 511"/>
                <a:gd name="T8" fmla="*/ 1 w 610"/>
                <a:gd name="T9" fmla="*/ 1 h 511"/>
                <a:gd name="T10" fmla="*/ 1 w 610"/>
                <a:gd name="T11" fmla="*/ 1 h 511"/>
                <a:gd name="T12" fmla="*/ 1 w 610"/>
                <a:gd name="T13" fmla="*/ 1 h 511"/>
                <a:gd name="T14" fmla="*/ 1 w 610"/>
                <a:gd name="T15" fmla="*/ 1 h 511"/>
                <a:gd name="T16" fmla="*/ 1 w 610"/>
                <a:gd name="T17" fmla="*/ 1 h 511"/>
                <a:gd name="T18" fmla="*/ 1 w 610"/>
                <a:gd name="T19" fmla="*/ 1 h 511"/>
                <a:gd name="T20" fmla="*/ 1 w 610"/>
                <a:gd name="T21" fmla="*/ 1 h 511"/>
                <a:gd name="T22" fmla="*/ 1 w 610"/>
                <a:gd name="T23" fmla="*/ 1 h 511"/>
                <a:gd name="T24" fmla="*/ 1 w 610"/>
                <a:gd name="T25" fmla="*/ 0 h 511"/>
                <a:gd name="T26" fmla="*/ 1 w 610"/>
                <a:gd name="T27" fmla="*/ 0 h 511"/>
                <a:gd name="T28" fmla="*/ 1 w 610"/>
                <a:gd name="T29" fmla="*/ 1 h 511"/>
                <a:gd name="T30" fmla="*/ 1 w 610"/>
                <a:gd name="T31" fmla="*/ 1 h 511"/>
                <a:gd name="T32" fmla="*/ 1 w 610"/>
                <a:gd name="T33" fmla="*/ 1 h 511"/>
                <a:gd name="T34" fmla="*/ 1 w 610"/>
                <a:gd name="T35" fmla="*/ 1 h 511"/>
                <a:gd name="T36" fmla="*/ 1 w 610"/>
                <a:gd name="T37" fmla="*/ 1 h 511"/>
                <a:gd name="T38" fmla="*/ 1 w 610"/>
                <a:gd name="T39" fmla="*/ 1 h 511"/>
                <a:gd name="T40" fmla="*/ 1 w 610"/>
                <a:gd name="T41" fmla="*/ 1 h 511"/>
                <a:gd name="T42" fmla="*/ 1 w 610"/>
                <a:gd name="T43" fmla="*/ 1 h 511"/>
                <a:gd name="T44" fmla="*/ 1 w 610"/>
                <a:gd name="T45" fmla="*/ 1 h 511"/>
                <a:gd name="T46" fmla="*/ 1 w 610"/>
                <a:gd name="T47" fmla="*/ 1 h 511"/>
                <a:gd name="T48" fmla="*/ 1 w 610"/>
                <a:gd name="T49" fmla="*/ 1 h 511"/>
                <a:gd name="T50" fmla="*/ 1 w 610"/>
                <a:gd name="T51" fmla="*/ 1 h 511"/>
                <a:gd name="T52" fmla="*/ 1 w 610"/>
                <a:gd name="T53" fmla="*/ 1 h 511"/>
                <a:gd name="T54" fmla="*/ 1 w 610"/>
                <a:gd name="T55" fmla="*/ 1 h 511"/>
                <a:gd name="T56" fmla="*/ 1 w 610"/>
                <a:gd name="T57" fmla="*/ 1 h 511"/>
                <a:gd name="T58" fmla="*/ 1 w 610"/>
                <a:gd name="T59" fmla="*/ 1 h 511"/>
                <a:gd name="T60" fmla="*/ 1 w 610"/>
                <a:gd name="T61" fmla="*/ 1 h 511"/>
                <a:gd name="T62" fmla="*/ 1 w 610"/>
                <a:gd name="T63" fmla="*/ 1 h 511"/>
                <a:gd name="T64" fmla="*/ 1 w 610"/>
                <a:gd name="T65" fmla="*/ 1 h 511"/>
                <a:gd name="T66" fmla="*/ 1 w 610"/>
                <a:gd name="T67" fmla="*/ 1 h 511"/>
                <a:gd name="T68" fmla="*/ 1 w 610"/>
                <a:gd name="T69" fmla="*/ 1 h 511"/>
                <a:gd name="T70" fmla="*/ 1 w 610"/>
                <a:gd name="T71" fmla="*/ 1 h 511"/>
                <a:gd name="T72" fmla="*/ 1 w 610"/>
                <a:gd name="T73" fmla="*/ 1 h 511"/>
                <a:gd name="T74" fmla="*/ 1 w 610"/>
                <a:gd name="T75" fmla="*/ 1 h 511"/>
                <a:gd name="T76" fmla="*/ 1 w 610"/>
                <a:gd name="T77" fmla="*/ 1 h 511"/>
                <a:gd name="T78" fmla="*/ 1 w 610"/>
                <a:gd name="T79" fmla="*/ 1 h 511"/>
                <a:gd name="T80" fmla="*/ 1 w 610"/>
                <a:gd name="T81" fmla="*/ 1 h 511"/>
                <a:gd name="T82" fmla="*/ 1 w 610"/>
                <a:gd name="T83" fmla="*/ 1 h 511"/>
                <a:gd name="T84" fmla="*/ 1 w 610"/>
                <a:gd name="T85" fmla="*/ 1 h 511"/>
                <a:gd name="T86" fmla="*/ 1 w 610"/>
                <a:gd name="T87" fmla="*/ 1 h 511"/>
                <a:gd name="T88" fmla="*/ 1 w 610"/>
                <a:gd name="T89" fmla="*/ 1 h 511"/>
                <a:gd name="T90" fmla="*/ 1 w 610"/>
                <a:gd name="T91" fmla="*/ 1 h 511"/>
                <a:gd name="T92" fmla="*/ 1 w 610"/>
                <a:gd name="T93" fmla="*/ 1 h 511"/>
                <a:gd name="T94" fmla="*/ 1 w 610"/>
                <a:gd name="T95" fmla="*/ 1 h 511"/>
                <a:gd name="T96" fmla="*/ 1 w 610"/>
                <a:gd name="T97" fmla="*/ 1 h 511"/>
                <a:gd name="T98" fmla="*/ 1 w 610"/>
                <a:gd name="T99" fmla="*/ 1 h 511"/>
                <a:gd name="T100" fmla="*/ 0 w 610"/>
                <a:gd name="T101" fmla="*/ 1 h 51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10"/>
                <a:gd name="T154" fmla="*/ 0 h 511"/>
                <a:gd name="T155" fmla="*/ 610 w 610"/>
                <a:gd name="T156" fmla="*/ 511 h 51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10" h="511">
                  <a:moveTo>
                    <a:pt x="0" y="255"/>
                  </a:moveTo>
                  <a:lnTo>
                    <a:pt x="2" y="223"/>
                  </a:lnTo>
                  <a:lnTo>
                    <a:pt x="10" y="191"/>
                  </a:lnTo>
                  <a:lnTo>
                    <a:pt x="22" y="160"/>
                  </a:lnTo>
                  <a:lnTo>
                    <a:pt x="38" y="132"/>
                  </a:lnTo>
                  <a:lnTo>
                    <a:pt x="58" y="105"/>
                  </a:lnTo>
                  <a:lnTo>
                    <a:pt x="83" y="79"/>
                  </a:lnTo>
                  <a:lnTo>
                    <a:pt x="110" y="58"/>
                  </a:lnTo>
                  <a:lnTo>
                    <a:pt x="142" y="39"/>
                  </a:lnTo>
                  <a:lnTo>
                    <a:pt x="176" y="23"/>
                  </a:lnTo>
                  <a:lnTo>
                    <a:pt x="211" y="12"/>
                  </a:lnTo>
                  <a:lnTo>
                    <a:pt x="248" y="3"/>
                  </a:lnTo>
                  <a:lnTo>
                    <a:pt x="286" y="0"/>
                  </a:lnTo>
                  <a:lnTo>
                    <a:pt x="325" y="0"/>
                  </a:lnTo>
                  <a:lnTo>
                    <a:pt x="363" y="3"/>
                  </a:lnTo>
                  <a:lnTo>
                    <a:pt x="399" y="12"/>
                  </a:lnTo>
                  <a:lnTo>
                    <a:pt x="436" y="23"/>
                  </a:lnTo>
                  <a:lnTo>
                    <a:pt x="470" y="39"/>
                  </a:lnTo>
                  <a:lnTo>
                    <a:pt x="500" y="58"/>
                  </a:lnTo>
                  <a:lnTo>
                    <a:pt x="528" y="79"/>
                  </a:lnTo>
                  <a:lnTo>
                    <a:pt x="553" y="105"/>
                  </a:lnTo>
                  <a:lnTo>
                    <a:pt x="572" y="132"/>
                  </a:lnTo>
                  <a:lnTo>
                    <a:pt x="589" y="160"/>
                  </a:lnTo>
                  <a:lnTo>
                    <a:pt x="601" y="191"/>
                  </a:lnTo>
                  <a:lnTo>
                    <a:pt x="608" y="223"/>
                  </a:lnTo>
                  <a:lnTo>
                    <a:pt x="610" y="255"/>
                  </a:lnTo>
                  <a:lnTo>
                    <a:pt x="608" y="287"/>
                  </a:lnTo>
                  <a:lnTo>
                    <a:pt x="601" y="319"/>
                  </a:lnTo>
                  <a:lnTo>
                    <a:pt x="589" y="349"/>
                  </a:lnTo>
                  <a:lnTo>
                    <a:pt x="572" y="379"/>
                  </a:lnTo>
                  <a:lnTo>
                    <a:pt x="553" y="405"/>
                  </a:lnTo>
                  <a:lnTo>
                    <a:pt x="528" y="430"/>
                  </a:lnTo>
                  <a:lnTo>
                    <a:pt x="500" y="452"/>
                  </a:lnTo>
                  <a:lnTo>
                    <a:pt x="470" y="472"/>
                  </a:lnTo>
                  <a:lnTo>
                    <a:pt x="436" y="487"/>
                  </a:lnTo>
                  <a:lnTo>
                    <a:pt x="399" y="499"/>
                  </a:lnTo>
                  <a:lnTo>
                    <a:pt x="363" y="507"/>
                  </a:lnTo>
                  <a:lnTo>
                    <a:pt x="325" y="511"/>
                  </a:lnTo>
                  <a:lnTo>
                    <a:pt x="286" y="511"/>
                  </a:lnTo>
                  <a:lnTo>
                    <a:pt x="248" y="507"/>
                  </a:lnTo>
                  <a:lnTo>
                    <a:pt x="211" y="499"/>
                  </a:lnTo>
                  <a:lnTo>
                    <a:pt x="176" y="487"/>
                  </a:lnTo>
                  <a:lnTo>
                    <a:pt x="142" y="472"/>
                  </a:lnTo>
                  <a:lnTo>
                    <a:pt x="110" y="452"/>
                  </a:lnTo>
                  <a:lnTo>
                    <a:pt x="83" y="430"/>
                  </a:lnTo>
                  <a:lnTo>
                    <a:pt x="58" y="405"/>
                  </a:lnTo>
                  <a:lnTo>
                    <a:pt x="38" y="379"/>
                  </a:lnTo>
                  <a:lnTo>
                    <a:pt x="22" y="349"/>
                  </a:lnTo>
                  <a:lnTo>
                    <a:pt x="10" y="319"/>
                  </a:lnTo>
                  <a:lnTo>
                    <a:pt x="2" y="287"/>
                  </a:lnTo>
                  <a:lnTo>
                    <a:pt x="0" y="255"/>
                  </a:lnTo>
                </a:path>
              </a:pathLst>
            </a:custGeom>
            <a:noFill/>
            <a:ln w="20638">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7" name="Freeform 32"/>
            <p:cNvSpPr/>
            <p:nvPr/>
          </p:nvSpPr>
          <p:spPr bwMode="auto">
            <a:xfrm>
              <a:off x="4797" y="3818"/>
              <a:ext cx="483" cy="358"/>
            </a:xfrm>
            <a:custGeom>
              <a:avLst/>
              <a:gdLst>
                <a:gd name="T0" fmla="*/ 0 w 781"/>
                <a:gd name="T1" fmla="*/ 1 h 655"/>
                <a:gd name="T2" fmla="*/ 1 w 781"/>
                <a:gd name="T3" fmla="*/ 1 h 655"/>
                <a:gd name="T4" fmla="*/ 1 w 781"/>
                <a:gd name="T5" fmla="*/ 1 h 655"/>
                <a:gd name="T6" fmla="*/ 1 w 781"/>
                <a:gd name="T7" fmla="*/ 1 h 655"/>
                <a:gd name="T8" fmla="*/ 1 w 781"/>
                <a:gd name="T9" fmla="*/ 1 h 655"/>
                <a:gd name="T10" fmla="*/ 1 w 781"/>
                <a:gd name="T11" fmla="*/ 1 h 655"/>
                <a:gd name="T12" fmla="*/ 1 w 781"/>
                <a:gd name="T13" fmla="*/ 1 h 655"/>
                <a:gd name="T14" fmla="*/ 1 w 781"/>
                <a:gd name="T15" fmla="*/ 1 h 655"/>
                <a:gd name="T16" fmla="*/ 1 w 781"/>
                <a:gd name="T17" fmla="*/ 1 h 655"/>
                <a:gd name="T18" fmla="*/ 1 w 781"/>
                <a:gd name="T19" fmla="*/ 1 h 655"/>
                <a:gd name="T20" fmla="*/ 1 w 781"/>
                <a:gd name="T21" fmla="*/ 1 h 655"/>
                <a:gd name="T22" fmla="*/ 1 w 781"/>
                <a:gd name="T23" fmla="*/ 1 h 655"/>
                <a:gd name="T24" fmla="*/ 1 w 781"/>
                <a:gd name="T25" fmla="*/ 1 h 655"/>
                <a:gd name="T26" fmla="*/ 1 w 781"/>
                <a:gd name="T27" fmla="*/ 1 h 655"/>
                <a:gd name="T28" fmla="*/ 1 w 781"/>
                <a:gd name="T29" fmla="*/ 0 h 655"/>
                <a:gd name="T30" fmla="*/ 1 w 781"/>
                <a:gd name="T31" fmla="*/ 1 h 655"/>
                <a:gd name="T32" fmla="*/ 1 w 781"/>
                <a:gd name="T33" fmla="*/ 1 h 655"/>
                <a:gd name="T34" fmla="*/ 1 w 781"/>
                <a:gd name="T35" fmla="*/ 1 h 655"/>
                <a:gd name="T36" fmla="*/ 1 w 781"/>
                <a:gd name="T37" fmla="*/ 1 h 655"/>
                <a:gd name="T38" fmla="*/ 1 w 781"/>
                <a:gd name="T39" fmla="*/ 1 h 655"/>
                <a:gd name="T40" fmla="*/ 1 w 781"/>
                <a:gd name="T41" fmla="*/ 1 h 655"/>
                <a:gd name="T42" fmla="*/ 1 w 781"/>
                <a:gd name="T43" fmla="*/ 1 h 655"/>
                <a:gd name="T44" fmla="*/ 1 w 781"/>
                <a:gd name="T45" fmla="*/ 1 h 655"/>
                <a:gd name="T46" fmla="*/ 1 w 781"/>
                <a:gd name="T47" fmla="*/ 1 h 655"/>
                <a:gd name="T48" fmla="*/ 1 w 781"/>
                <a:gd name="T49" fmla="*/ 1 h 655"/>
                <a:gd name="T50" fmla="*/ 1 w 781"/>
                <a:gd name="T51" fmla="*/ 1 h 655"/>
                <a:gd name="T52" fmla="*/ 1 w 781"/>
                <a:gd name="T53" fmla="*/ 1 h 655"/>
                <a:gd name="T54" fmla="*/ 1 w 781"/>
                <a:gd name="T55" fmla="*/ 1 h 655"/>
                <a:gd name="T56" fmla="*/ 1 w 781"/>
                <a:gd name="T57" fmla="*/ 1 h 655"/>
                <a:gd name="T58" fmla="*/ 1 w 781"/>
                <a:gd name="T59" fmla="*/ 1 h 655"/>
                <a:gd name="T60" fmla="*/ 1 w 781"/>
                <a:gd name="T61" fmla="*/ 1 h 655"/>
                <a:gd name="T62" fmla="*/ 1 w 781"/>
                <a:gd name="T63" fmla="*/ 1 h 655"/>
                <a:gd name="T64" fmla="*/ 1 w 781"/>
                <a:gd name="T65" fmla="*/ 1 h 655"/>
                <a:gd name="T66" fmla="*/ 1 w 781"/>
                <a:gd name="T67" fmla="*/ 1 h 655"/>
                <a:gd name="T68" fmla="*/ 1 w 781"/>
                <a:gd name="T69" fmla="*/ 1 h 655"/>
                <a:gd name="T70" fmla="*/ 1 w 781"/>
                <a:gd name="T71" fmla="*/ 1 h 655"/>
                <a:gd name="T72" fmla="*/ 1 w 781"/>
                <a:gd name="T73" fmla="*/ 1 h 655"/>
                <a:gd name="T74" fmla="*/ 1 w 781"/>
                <a:gd name="T75" fmla="*/ 1 h 655"/>
                <a:gd name="T76" fmla="*/ 1 w 781"/>
                <a:gd name="T77" fmla="*/ 1 h 655"/>
                <a:gd name="T78" fmla="*/ 1 w 781"/>
                <a:gd name="T79" fmla="*/ 1 h 655"/>
                <a:gd name="T80" fmla="*/ 1 w 781"/>
                <a:gd name="T81" fmla="*/ 1 h 655"/>
                <a:gd name="T82" fmla="*/ 1 w 781"/>
                <a:gd name="T83" fmla="*/ 1 h 655"/>
                <a:gd name="T84" fmla="*/ 1 w 781"/>
                <a:gd name="T85" fmla="*/ 1 h 655"/>
                <a:gd name="T86" fmla="*/ 1 w 781"/>
                <a:gd name="T87" fmla="*/ 1 h 655"/>
                <a:gd name="T88" fmla="*/ 1 w 781"/>
                <a:gd name="T89" fmla="*/ 1 h 655"/>
                <a:gd name="T90" fmla="*/ 1 w 781"/>
                <a:gd name="T91" fmla="*/ 1 h 655"/>
                <a:gd name="T92" fmla="*/ 1 w 781"/>
                <a:gd name="T93" fmla="*/ 1 h 655"/>
                <a:gd name="T94" fmla="*/ 1 w 781"/>
                <a:gd name="T95" fmla="*/ 1 h 655"/>
                <a:gd name="T96" fmla="*/ 1 w 781"/>
                <a:gd name="T97" fmla="*/ 1 h 655"/>
                <a:gd name="T98" fmla="*/ 1 w 781"/>
                <a:gd name="T99" fmla="*/ 1 h 655"/>
                <a:gd name="T100" fmla="*/ 1 w 781"/>
                <a:gd name="T101" fmla="*/ 1 h 655"/>
                <a:gd name="T102" fmla="*/ 1 w 781"/>
                <a:gd name="T103" fmla="*/ 1 h 655"/>
                <a:gd name="T104" fmla="*/ 1 w 781"/>
                <a:gd name="T105" fmla="*/ 1 h 655"/>
                <a:gd name="T106" fmla="*/ 1 w 781"/>
                <a:gd name="T107" fmla="*/ 1 h 655"/>
                <a:gd name="T108" fmla="*/ 1 w 781"/>
                <a:gd name="T109" fmla="*/ 1 h 655"/>
                <a:gd name="T110" fmla="*/ 1 w 781"/>
                <a:gd name="T111" fmla="*/ 1 h 655"/>
                <a:gd name="T112" fmla="*/ 0 w 781"/>
                <a:gd name="T113" fmla="*/ 1 h 65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1"/>
                <a:gd name="T172" fmla="*/ 0 h 655"/>
                <a:gd name="T173" fmla="*/ 781 w 781"/>
                <a:gd name="T174" fmla="*/ 655 h 65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1" h="655">
                  <a:moveTo>
                    <a:pt x="0" y="328"/>
                  </a:moveTo>
                  <a:lnTo>
                    <a:pt x="3" y="291"/>
                  </a:lnTo>
                  <a:lnTo>
                    <a:pt x="9" y="254"/>
                  </a:lnTo>
                  <a:lnTo>
                    <a:pt x="22" y="219"/>
                  </a:lnTo>
                  <a:lnTo>
                    <a:pt x="39" y="185"/>
                  </a:lnTo>
                  <a:lnTo>
                    <a:pt x="60" y="154"/>
                  </a:lnTo>
                  <a:lnTo>
                    <a:pt x="85" y="123"/>
                  </a:lnTo>
                  <a:lnTo>
                    <a:pt x="115" y="96"/>
                  </a:lnTo>
                  <a:lnTo>
                    <a:pt x="147" y="72"/>
                  </a:lnTo>
                  <a:lnTo>
                    <a:pt x="182" y="50"/>
                  </a:lnTo>
                  <a:lnTo>
                    <a:pt x="221" y="32"/>
                  </a:lnTo>
                  <a:lnTo>
                    <a:pt x="262" y="18"/>
                  </a:lnTo>
                  <a:lnTo>
                    <a:pt x="303" y="8"/>
                  </a:lnTo>
                  <a:lnTo>
                    <a:pt x="346" y="2"/>
                  </a:lnTo>
                  <a:lnTo>
                    <a:pt x="391" y="0"/>
                  </a:lnTo>
                  <a:lnTo>
                    <a:pt x="434" y="2"/>
                  </a:lnTo>
                  <a:lnTo>
                    <a:pt x="478" y="8"/>
                  </a:lnTo>
                  <a:lnTo>
                    <a:pt x="519" y="18"/>
                  </a:lnTo>
                  <a:lnTo>
                    <a:pt x="560" y="32"/>
                  </a:lnTo>
                  <a:lnTo>
                    <a:pt x="599" y="50"/>
                  </a:lnTo>
                  <a:lnTo>
                    <a:pt x="634" y="72"/>
                  </a:lnTo>
                  <a:lnTo>
                    <a:pt x="667" y="96"/>
                  </a:lnTo>
                  <a:lnTo>
                    <a:pt x="695" y="123"/>
                  </a:lnTo>
                  <a:lnTo>
                    <a:pt x="721" y="154"/>
                  </a:lnTo>
                  <a:lnTo>
                    <a:pt x="742" y="185"/>
                  </a:lnTo>
                  <a:lnTo>
                    <a:pt x="759" y="219"/>
                  </a:lnTo>
                  <a:lnTo>
                    <a:pt x="771" y="254"/>
                  </a:lnTo>
                  <a:lnTo>
                    <a:pt x="778" y="291"/>
                  </a:lnTo>
                  <a:lnTo>
                    <a:pt x="781" y="328"/>
                  </a:lnTo>
                  <a:lnTo>
                    <a:pt x="778" y="365"/>
                  </a:lnTo>
                  <a:lnTo>
                    <a:pt x="771" y="401"/>
                  </a:lnTo>
                  <a:lnTo>
                    <a:pt x="759" y="436"/>
                  </a:lnTo>
                  <a:lnTo>
                    <a:pt x="742" y="470"/>
                  </a:lnTo>
                  <a:lnTo>
                    <a:pt x="721" y="502"/>
                  </a:lnTo>
                  <a:lnTo>
                    <a:pt x="695" y="532"/>
                  </a:lnTo>
                  <a:lnTo>
                    <a:pt x="667" y="559"/>
                  </a:lnTo>
                  <a:lnTo>
                    <a:pt x="634" y="584"/>
                  </a:lnTo>
                  <a:lnTo>
                    <a:pt x="599" y="605"/>
                  </a:lnTo>
                  <a:lnTo>
                    <a:pt x="560" y="624"/>
                  </a:lnTo>
                  <a:lnTo>
                    <a:pt x="519" y="637"/>
                  </a:lnTo>
                  <a:lnTo>
                    <a:pt x="478" y="648"/>
                  </a:lnTo>
                  <a:lnTo>
                    <a:pt x="434" y="653"/>
                  </a:lnTo>
                  <a:lnTo>
                    <a:pt x="391" y="655"/>
                  </a:lnTo>
                  <a:lnTo>
                    <a:pt x="346" y="653"/>
                  </a:lnTo>
                  <a:lnTo>
                    <a:pt x="303" y="648"/>
                  </a:lnTo>
                  <a:lnTo>
                    <a:pt x="262" y="637"/>
                  </a:lnTo>
                  <a:lnTo>
                    <a:pt x="221" y="624"/>
                  </a:lnTo>
                  <a:lnTo>
                    <a:pt x="182" y="605"/>
                  </a:lnTo>
                  <a:lnTo>
                    <a:pt x="147" y="584"/>
                  </a:lnTo>
                  <a:lnTo>
                    <a:pt x="115" y="559"/>
                  </a:lnTo>
                  <a:lnTo>
                    <a:pt x="85" y="532"/>
                  </a:lnTo>
                  <a:lnTo>
                    <a:pt x="60" y="502"/>
                  </a:lnTo>
                  <a:lnTo>
                    <a:pt x="39" y="470"/>
                  </a:lnTo>
                  <a:lnTo>
                    <a:pt x="22" y="436"/>
                  </a:lnTo>
                  <a:lnTo>
                    <a:pt x="9" y="401"/>
                  </a:lnTo>
                  <a:lnTo>
                    <a:pt x="3" y="365"/>
                  </a:lnTo>
                  <a:lnTo>
                    <a:pt x="0" y="328"/>
                  </a:lnTo>
                </a:path>
              </a:pathLst>
            </a:custGeom>
            <a:noFill/>
            <a:ln w="20638">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8" name="Freeform 33"/>
            <p:cNvSpPr/>
            <p:nvPr/>
          </p:nvSpPr>
          <p:spPr bwMode="auto">
            <a:xfrm>
              <a:off x="3799" y="3745"/>
              <a:ext cx="962" cy="162"/>
            </a:xfrm>
            <a:custGeom>
              <a:avLst/>
              <a:gdLst>
                <a:gd name="T0" fmla="*/ 0 w 1925"/>
                <a:gd name="T1" fmla="*/ 1 h 324"/>
                <a:gd name="T2" fmla="*/ 0 w 1925"/>
                <a:gd name="T3" fmla="*/ 1 h 324"/>
                <a:gd name="T4" fmla="*/ 0 w 1925"/>
                <a:gd name="T5" fmla="*/ 1 h 324"/>
                <a:gd name="T6" fmla="*/ 0 w 1925"/>
                <a:gd name="T7" fmla="*/ 1 h 324"/>
                <a:gd name="T8" fmla="*/ 0 w 1925"/>
                <a:gd name="T9" fmla="*/ 1 h 324"/>
                <a:gd name="T10" fmla="*/ 0 w 1925"/>
                <a:gd name="T11" fmla="*/ 1 h 324"/>
                <a:gd name="T12" fmla="*/ 0 w 1925"/>
                <a:gd name="T13" fmla="*/ 1 h 324"/>
                <a:gd name="T14" fmla="*/ 0 w 1925"/>
                <a:gd name="T15" fmla="*/ 1 h 324"/>
                <a:gd name="T16" fmla="*/ 0 w 1925"/>
                <a:gd name="T17" fmla="*/ 1 h 324"/>
                <a:gd name="T18" fmla="*/ 0 w 1925"/>
                <a:gd name="T19" fmla="*/ 1 h 324"/>
                <a:gd name="T20" fmla="*/ 0 w 1925"/>
                <a:gd name="T21" fmla="*/ 1 h 324"/>
                <a:gd name="T22" fmla="*/ 0 w 1925"/>
                <a:gd name="T23" fmla="*/ 1 h 324"/>
                <a:gd name="T24" fmla="*/ 0 w 1925"/>
                <a:gd name="T25" fmla="*/ 0 h 324"/>
                <a:gd name="T26" fmla="*/ 0 w 1925"/>
                <a:gd name="T27" fmla="*/ 1 h 324"/>
                <a:gd name="T28" fmla="*/ 0 w 1925"/>
                <a:gd name="T29" fmla="*/ 1 h 324"/>
                <a:gd name="T30" fmla="*/ 0 w 1925"/>
                <a:gd name="T31" fmla="*/ 1 h 324"/>
                <a:gd name="T32" fmla="*/ 0 w 1925"/>
                <a:gd name="T33" fmla="*/ 1 h 324"/>
                <a:gd name="T34" fmla="*/ 0 w 1925"/>
                <a:gd name="T35" fmla="*/ 1 h 324"/>
                <a:gd name="T36" fmla="*/ 0 w 1925"/>
                <a:gd name="T37" fmla="*/ 1 h 324"/>
                <a:gd name="T38" fmla="*/ 0 w 1925"/>
                <a:gd name="T39" fmla="*/ 1 h 324"/>
                <a:gd name="T40" fmla="*/ 0 w 1925"/>
                <a:gd name="T41" fmla="*/ 1 h 324"/>
                <a:gd name="T42" fmla="*/ 0 w 1925"/>
                <a:gd name="T43" fmla="*/ 1 h 324"/>
                <a:gd name="T44" fmla="*/ 0 w 1925"/>
                <a:gd name="T45" fmla="*/ 1 h 324"/>
                <a:gd name="T46" fmla="*/ 0 w 1925"/>
                <a:gd name="T47" fmla="*/ 1 h 324"/>
                <a:gd name="T48" fmla="*/ 0 w 1925"/>
                <a:gd name="T49" fmla="*/ 1 h 324"/>
                <a:gd name="T50" fmla="*/ 0 w 1925"/>
                <a:gd name="T51" fmla="*/ 1 h 324"/>
                <a:gd name="T52" fmla="*/ 0 w 1925"/>
                <a:gd name="T53" fmla="*/ 1 h 32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25"/>
                <a:gd name="T82" fmla="*/ 0 h 324"/>
                <a:gd name="T83" fmla="*/ 1925 w 1925"/>
                <a:gd name="T84" fmla="*/ 324 h 32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25" h="324">
                  <a:moveTo>
                    <a:pt x="1925" y="251"/>
                  </a:moveTo>
                  <a:lnTo>
                    <a:pt x="1852" y="211"/>
                  </a:lnTo>
                  <a:lnTo>
                    <a:pt x="1778" y="175"/>
                  </a:lnTo>
                  <a:lnTo>
                    <a:pt x="1703" y="142"/>
                  </a:lnTo>
                  <a:lnTo>
                    <a:pt x="1631" y="114"/>
                  </a:lnTo>
                  <a:lnTo>
                    <a:pt x="1556" y="88"/>
                  </a:lnTo>
                  <a:lnTo>
                    <a:pt x="1482" y="65"/>
                  </a:lnTo>
                  <a:lnTo>
                    <a:pt x="1408" y="46"/>
                  </a:lnTo>
                  <a:lnTo>
                    <a:pt x="1335" y="30"/>
                  </a:lnTo>
                  <a:lnTo>
                    <a:pt x="1261" y="18"/>
                  </a:lnTo>
                  <a:lnTo>
                    <a:pt x="1187" y="9"/>
                  </a:lnTo>
                  <a:lnTo>
                    <a:pt x="1113" y="4"/>
                  </a:lnTo>
                  <a:lnTo>
                    <a:pt x="1038" y="0"/>
                  </a:lnTo>
                  <a:lnTo>
                    <a:pt x="966" y="2"/>
                  </a:lnTo>
                  <a:lnTo>
                    <a:pt x="891" y="7"/>
                  </a:lnTo>
                  <a:lnTo>
                    <a:pt x="817" y="15"/>
                  </a:lnTo>
                  <a:lnTo>
                    <a:pt x="743" y="25"/>
                  </a:lnTo>
                  <a:lnTo>
                    <a:pt x="669" y="41"/>
                  </a:lnTo>
                  <a:lnTo>
                    <a:pt x="595" y="58"/>
                  </a:lnTo>
                  <a:lnTo>
                    <a:pt x="521" y="80"/>
                  </a:lnTo>
                  <a:lnTo>
                    <a:pt x="446" y="104"/>
                  </a:lnTo>
                  <a:lnTo>
                    <a:pt x="372" y="133"/>
                  </a:lnTo>
                  <a:lnTo>
                    <a:pt x="298" y="164"/>
                  </a:lnTo>
                  <a:lnTo>
                    <a:pt x="224" y="199"/>
                  </a:lnTo>
                  <a:lnTo>
                    <a:pt x="150" y="237"/>
                  </a:lnTo>
                  <a:lnTo>
                    <a:pt x="76" y="279"/>
                  </a:lnTo>
                  <a:lnTo>
                    <a:pt x="0" y="324"/>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49" name="Freeform 34"/>
            <p:cNvSpPr/>
            <p:nvPr/>
          </p:nvSpPr>
          <p:spPr bwMode="auto">
            <a:xfrm>
              <a:off x="4738" y="3846"/>
              <a:ext cx="90" cy="65"/>
            </a:xfrm>
            <a:custGeom>
              <a:avLst/>
              <a:gdLst>
                <a:gd name="T0" fmla="*/ 0 w 181"/>
                <a:gd name="T1" fmla="*/ 0 h 129"/>
                <a:gd name="T2" fmla="*/ 0 w 181"/>
                <a:gd name="T3" fmla="*/ 1 h 129"/>
                <a:gd name="T4" fmla="*/ 0 w 181"/>
                <a:gd name="T5" fmla="*/ 1 h 129"/>
                <a:gd name="T6" fmla="*/ 0 w 181"/>
                <a:gd name="T7" fmla="*/ 0 h 129"/>
                <a:gd name="T8" fmla="*/ 0 60000 65536"/>
                <a:gd name="T9" fmla="*/ 0 60000 65536"/>
                <a:gd name="T10" fmla="*/ 0 60000 65536"/>
                <a:gd name="T11" fmla="*/ 0 60000 65536"/>
                <a:gd name="T12" fmla="*/ 0 w 181"/>
                <a:gd name="T13" fmla="*/ 0 h 129"/>
                <a:gd name="T14" fmla="*/ 181 w 181"/>
                <a:gd name="T15" fmla="*/ 129 h 129"/>
              </a:gdLst>
              <a:ahLst/>
              <a:cxnLst>
                <a:cxn ang="T8">
                  <a:pos x="T0" y="T1"/>
                </a:cxn>
                <a:cxn ang="T9">
                  <a:pos x="T2" y="T3"/>
                </a:cxn>
                <a:cxn ang="T10">
                  <a:pos x="T4" y="T5"/>
                </a:cxn>
                <a:cxn ang="T11">
                  <a:pos x="T6" y="T7"/>
                </a:cxn>
              </a:cxnLst>
              <a:rect l="T12" t="T13" r="T14" b="T15"/>
              <a:pathLst>
                <a:path w="181" h="129">
                  <a:moveTo>
                    <a:pt x="70" y="0"/>
                  </a:moveTo>
                  <a:lnTo>
                    <a:pt x="181" y="129"/>
                  </a:lnTo>
                  <a:lnTo>
                    <a:pt x="0" y="82"/>
                  </a:lnTo>
                  <a:lnTo>
                    <a:pt x="70" y="0"/>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50" name="Freeform 35"/>
            <p:cNvSpPr/>
            <p:nvPr/>
          </p:nvSpPr>
          <p:spPr bwMode="auto">
            <a:xfrm>
              <a:off x="3867" y="4063"/>
              <a:ext cx="960" cy="143"/>
            </a:xfrm>
            <a:custGeom>
              <a:avLst/>
              <a:gdLst>
                <a:gd name="T0" fmla="*/ 1 w 1919"/>
                <a:gd name="T1" fmla="*/ 0 h 288"/>
                <a:gd name="T2" fmla="*/ 1 w 1919"/>
                <a:gd name="T3" fmla="*/ 0 h 288"/>
                <a:gd name="T4" fmla="*/ 1 w 1919"/>
                <a:gd name="T5" fmla="*/ 0 h 288"/>
                <a:gd name="T6" fmla="*/ 1 w 1919"/>
                <a:gd name="T7" fmla="*/ 0 h 288"/>
                <a:gd name="T8" fmla="*/ 1 w 1919"/>
                <a:gd name="T9" fmla="*/ 0 h 288"/>
                <a:gd name="T10" fmla="*/ 1 w 1919"/>
                <a:gd name="T11" fmla="*/ 0 h 288"/>
                <a:gd name="T12" fmla="*/ 1 w 1919"/>
                <a:gd name="T13" fmla="*/ 0 h 288"/>
                <a:gd name="T14" fmla="*/ 1 w 1919"/>
                <a:gd name="T15" fmla="*/ 0 h 288"/>
                <a:gd name="T16" fmla="*/ 1 w 1919"/>
                <a:gd name="T17" fmla="*/ 0 h 288"/>
                <a:gd name="T18" fmla="*/ 1 w 1919"/>
                <a:gd name="T19" fmla="*/ 0 h 288"/>
                <a:gd name="T20" fmla="*/ 1 w 1919"/>
                <a:gd name="T21" fmla="*/ 0 h 288"/>
                <a:gd name="T22" fmla="*/ 1 w 1919"/>
                <a:gd name="T23" fmla="*/ 0 h 288"/>
                <a:gd name="T24" fmla="*/ 1 w 1919"/>
                <a:gd name="T25" fmla="*/ 0 h 288"/>
                <a:gd name="T26" fmla="*/ 1 w 1919"/>
                <a:gd name="T27" fmla="*/ 0 h 288"/>
                <a:gd name="T28" fmla="*/ 1 w 1919"/>
                <a:gd name="T29" fmla="*/ 0 h 288"/>
                <a:gd name="T30" fmla="*/ 1 w 1919"/>
                <a:gd name="T31" fmla="*/ 0 h 288"/>
                <a:gd name="T32" fmla="*/ 1 w 1919"/>
                <a:gd name="T33" fmla="*/ 0 h 288"/>
                <a:gd name="T34" fmla="*/ 1 w 1919"/>
                <a:gd name="T35" fmla="*/ 0 h 288"/>
                <a:gd name="T36" fmla="*/ 1 w 1919"/>
                <a:gd name="T37" fmla="*/ 0 h 288"/>
                <a:gd name="T38" fmla="*/ 1 w 1919"/>
                <a:gd name="T39" fmla="*/ 0 h 288"/>
                <a:gd name="T40" fmla="*/ 1 w 1919"/>
                <a:gd name="T41" fmla="*/ 0 h 288"/>
                <a:gd name="T42" fmla="*/ 1 w 1919"/>
                <a:gd name="T43" fmla="*/ 0 h 288"/>
                <a:gd name="T44" fmla="*/ 1 w 1919"/>
                <a:gd name="T45" fmla="*/ 0 h 288"/>
                <a:gd name="T46" fmla="*/ 1 w 1919"/>
                <a:gd name="T47" fmla="*/ 0 h 288"/>
                <a:gd name="T48" fmla="*/ 1 w 1919"/>
                <a:gd name="T49" fmla="*/ 0 h 288"/>
                <a:gd name="T50" fmla="*/ 0 w 1919"/>
                <a:gd name="T51" fmla="*/ 0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19"/>
                <a:gd name="T79" fmla="*/ 0 h 288"/>
                <a:gd name="T80" fmla="*/ 1919 w 1919"/>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19" h="288">
                  <a:moveTo>
                    <a:pt x="1919" y="0"/>
                  </a:moveTo>
                  <a:lnTo>
                    <a:pt x="1842" y="42"/>
                  </a:lnTo>
                  <a:lnTo>
                    <a:pt x="1764" y="80"/>
                  </a:lnTo>
                  <a:lnTo>
                    <a:pt x="1687" y="115"/>
                  </a:lnTo>
                  <a:lnTo>
                    <a:pt x="1609" y="147"/>
                  </a:lnTo>
                  <a:lnTo>
                    <a:pt x="1533" y="175"/>
                  </a:lnTo>
                  <a:lnTo>
                    <a:pt x="1456" y="200"/>
                  </a:lnTo>
                  <a:lnTo>
                    <a:pt x="1379" y="223"/>
                  </a:lnTo>
                  <a:lnTo>
                    <a:pt x="1301" y="242"/>
                  </a:lnTo>
                  <a:lnTo>
                    <a:pt x="1224" y="257"/>
                  </a:lnTo>
                  <a:lnTo>
                    <a:pt x="1147" y="269"/>
                  </a:lnTo>
                  <a:lnTo>
                    <a:pt x="1071" y="279"/>
                  </a:lnTo>
                  <a:lnTo>
                    <a:pt x="994" y="284"/>
                  </a:lnTo>
                  <a:lnTo>
                    <a:pt x="917" y="288"/>
                  </a:lnTo>
                  <a:lnTo>
                    <a:pt x="840" y="287"/>
                  </a:lnTo>
                  <a:lnTo>
                    <a:pt x="764" y="283"/>
                  </a:lnTo>
                  <a:lnTo>
                    <a:pt x="687" y="276"/>
                  </a:lnTo>
                  <a:lnTo>
                    <a:pt x="610" y="266"/>
                  </a:lnTo>
                  <a:lnTo>
                    <a:pt x="533" y="253"/>
                  </a:lnTo>
                  <a:lnTo>
                    <a:pt x="458" y="235"/>
                  </a:lnTo>
                  <a:lnTo>
                    <a:pt x="381" y="216"/>
                  </a:lnTo>
                  <a:lnTo>
                    <a:pt x="304" y="193"/>
                  </a:lnTo>
                  <a:lnTo>
                    <a:pt x="229" y="166"/>
                  </a:lnTo>
                  <a:lnTo>
                    <a:pt x="152" y="137"/>
                  </a:lnTo>
                  <a:lnTo>
                    <a:pt x="75" y="103"/>
                  </a:lnTo>
                  <a:lnTo>
                    <a:pt x="0" y="67"/>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1" name="Freeform 36"/>
            <p:cNvSpPr/>
            <p:nvPr/>
          </p:nvSpPr>
          <p:spPr bwMode="auto">
            <a:xfrm>
              <a:off x="3798" y="4059"/>
              <a:ext cx="91" cy="62"/>
            </a:xfrm>
            <a:custGeom>
              <a:avLst/>
              <a:gdLst>
                <a:gd name="T0" fmla="*/ 0 w 184"/>
                <a:gd name="T1" fmla="*/ 1 h 123"/>
                <a:gd name="T2" fmla="*/ 0 w 184"/>
                <a:gd name="T3" fmla="*/ 0 h 123"/>
                <a:gd name="T4" fmla="*/ 0 w 184"/>
                <a:gd name="T5" fmla="*/ 1 h 123"/>
                <a:gd name="T6" fmla="*/ 0 w 184"/>
                <a:gd name="T7" fmla="*/ 1 h 123"/>
                <a:gd name="T8" fmla="*/ 0 60000 65536"/>
                <a:gd name="T9" fmla="*/ 0 60000 65536"/>
                <a:gd name="T10" fmla="*/ 0 60000 65536"/>
                <a:gd name="T11" fmla="*/ 0 60000 65536"/>
                <a:gd name="T12" fmla="*/ 0 w 184"/>
                <a:gd name="T13" fmla="*/ 0 h 123"/>
                <a:gd name="T14" fmla="*/ 184 w 184"/>
                <a:gd name="T15" fmla="*/ 123 h 123"/>
              </a:gdLst>
              <a:ahLst/>
              <a:cxnLst>
                <a:cxn ang="T8">
                  <a:pos x="T0" y="T1"/>
                </a:cxn>
                <a:cxn ang="T9">
                  <a:pos x="T2" y="T3"/>
                </a:cxn>
                <a:cxn ang="T10">
                  <a:pos x="T4" y="T5"/>
                </a:cxn>
                <a:cxn ang="T11">
                  <a:pos x="T6" y="T7"/>
                </a:cxn>
              </a:cxnLst>
              <a:rect l="T12" t="T13" r="T14" b="T15"/>
              <a:pathLst>
                <a:path w="184" h="123">
                  <a:moveTo>
                    <a:pt x="120" y="123"/>
                  </a:moveTo>
                  <a:lnTo>
                    <a:pt x="0" y="0"/>
                  </a:lnTo>
                  <a:lnTo>
                    <a:pt x="184" y="39"/>
                  </a:lnTo>
                  <a:lnTo>
                    <a:pt x="120" y="123"/>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52" name="Freeform 37"/>
            <p:cNvSpPr/>
            <p:nvPr/>
          </p:nvSpPr>
          <p:spPr bwMode="auto">
            <a:xfrm>
              <a:off x="3338" y="3034"/>
              <a:ext cx="197" cy="807"/>
            </a:xfrm>
            <a:custGeom>
              <a:avLst/>
              <a:gdLst>
                <a:gd name="T0" fmla="*/ 0 w 395"/>
                <a:gd name="T1" fmla="*/ 0 h 1616"/>
                <a:gd name="T2" fmla="*/ 0 w 395"/>
                <a:gd name="T3" fmla="*/ 0 h 1616"/>
                <a:gd name="T4" fmla="*/ 0 w 395"/>
                <a:gd name="T5" fmla="*/ 0 h 1616"/>
                <a:gd name="T6" fmla="*/ 0 w 395"/>
                <a:gd name="T7" fmla="*/ 0 h 1616"/>
                <a:gd name="T8" fmla="*/ 0 w 395"/>
                <a:gd name="T9" fmla="*/ 0 h 1616"/>
                <a:gd name="T10" fmla="*/ 0 w 395"/>
                <a:gd name="T11" fmla="*/ 0 h 1616"/>
                <a:gd name="T12" fmla="*/ 0 w 395"/>
                <a:gd name="T13" fmla="*/ 0 h 1616"/>
                <a:gd name="T14" fmla="*/ 0 w 395"/>
                <a:gd name="T15" fmla="*/ 0 h 1616"/>
                <a:gd name="T16" fmla="*/ 0 w 395"/>
                <a:gd name="T17" fmla="*/ 0 h 1616"/>
                <a:gd name="T18" fmla="*/ 0 w 395"/>
                <a:gd name="T19" fmla="*/ 0 h 1616"/>
                <a:gd name="T20" fmla="*/ 0 w 395"/>
                <a:gd name="T21" fmla="*/ 0 h 1616"/>
                <a:gd name="T22" fmla="*/ 0 w 395"/>
                <a:gd name="T23" fmla="*/ 0 h 1616"/>
                <a:gd name="T24" fmla="*/ 0 w 395"/>
                <a:gd name="T25" fmla="*/ 0 h 1616"/>
                <a:gd name="T26" fmla="*/ 0 w 395"/>
                <a:gd name="T27" fmla="*/ 0 h 1616"/>
                <a:gd name="T28" fmla="*/ 0 w 395"/>
                <a:gd name="T29" fmla="*/ 0 h 1616"/>
                <a:gd name="T30" fmla="*/ 0 w 395"/>
                <a:gd name="T31" fmla="*/ 0 h 1616"/>
                <a:gd name="T32" fmla="*/ 0 w 395"/>
                <a:gd name="T33" fmla="*/ 0 h 1616"/>
                <a:gd name="T34" fmla="*/ 0 w 395"/>
                <a:gd name="T35" fmla="*/ 0 h 1616"/>
                <a:gd name="T36" fmla="*/ 0 w 395"/>
                <a:gd name="T37" fmla="*/ 0 h 1616"/>
                <a:gd name="T38" fmla="*/ 0 w 395"/>
                <a:gd name="T39" fmla="*/ 0 h 1616"/>
                <a:gd name="T40" fmla="*/ 0 w 395"/>
                <a:gd name="T41" fmla="*/ 0 h 1616"/>
                <a:gd name="T42" fmla="*/ 0 w 395"/>
                <a:gd name="T43" fmla="*/ 0 h 1616"/>
                <a:gd name="T44" fmla="*/ 0 w 395"/>
                <a:gd name="T45" fmla="*/ 0 h 1616"/>
                <a:gd name="T46" fmla="*/ 0 w 395"/>
                <a:gd name="T47" fmla="*/ 0 h 1616"/>
                <a:gd name="T48" fmla="*/ 0 w 395"/>
                <a:gd name="T49" fmla="*/ 0 h 1616"/>
                <a:gd name="T50" fmla="*/ 0 w 395"/>
                <a:gd name="T51" fmla="*/ 0 h 1616"/>
                <a:gd name="T52" fmla="*/ 0 w 395"/>
                <a:gd name="T53" fmla="*/ 0 h 16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5"/>
                <a:gd name="T82" fmla="*/ 0 h 1616"/>
                <a:gd name="T83" fmla="*/ 395 w 395"/>
                <a:gd name="T84" fmla="*/ 1616 h 16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5" h="1616">
                  <a:moveTo>
                    <a:pt x="291" y="0"/>
                  </a:moveTo>
                  <a:lnTo>
                    <a:pt x="245" y="63"/>
                  </a:lnTo>
                  <a:lnTo>
                    <a:pt x="202" y="125"/>
                  </a:lnTo>
                  <a:lnTo>
                    <a:pt x="164" y="187"/>
                  </a:lnTo>
                  <a:lnTo>
                    <a:pt x="129" y="250"/>
                  </a:lnTo>
                  <a:lnTo>
                    <a:pt x="99" y="312"/>
                  </a:lnTo>
                  <a:lnTo>
                    <a:pt x="73" y="374"/>
                  </a:lnTo>
                  <a:lnTo>
                    <a:pt x="51" y="436"/>
                  </a:lnTo>
                  <a:lnTo>
                    <a:pt x="33" y="499"/>
                  </a:lnTo>
                  <a:lnTo>
                    <a:pt x="19" y="560"/>
                  </a:lnTo>
                  <a:lnTo>
                    <a:pt x="8" y="622"/>
                  </a:lnTo>
                  <a:lnTo>
                    <a:pt x="3" y="685"/>
                  </a:lnTo>
                  <a:lnTo>
                    <a:pt x="0" y="747"/>
                  </a:lnTo>
                  <a:lnTo>
                    <a:pt x="3" y="809"/>
                  </a:lnTo>
                  <a:lnTo>
                    <a:pt x="8" y="871"/>
                  </a:lnTo>
                  <a:lnTo>
                    <a:pt x="19" y="934"/>
                  </a:lnTo>
                  <a:lnTo>
                    <a:pt x="33" y="995"/>
                  </a:lnTo>
                  <a:lnTo>
                    <a:pt x="51" y="1057"/>
                  </a:lnTo>
                  <a:lnTo>
                    <a:pt x="73" y="1119"/>
                  </a:lnTo>
                  <a:lnTo>
                    <a:pt x="99" y="1182"/>
                  </a:lnTo>
                  <a:lnTo>
                    <a:pt x="129" y="1244"/>
                  </a:lnTo>
                  <a:lnTo>
                    <a:pt x="163" y="1306"/>
                  </a:lnTo>
                  <a:lnTo>
                    <a:pt x="201" y="1368"/>
                  </a:lnTo>
                  <a:lnTo>
                    <a:pt x="244" y="1430"/>
                  </a:lnTo>
                  <a:lnTo>
                    <a:pt x="289" y="1492"/>
                  </a:lnTo>
                  <a:lnTo>
                    <a:pt x="340" y="1554"/>
                  </a:lnTo>
                  <a:lnTo>
                    <a:pt x="395" y="1616"/>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3" name="Freeform 38"/>
            <p:cNvSpPr/>
            <p:nvPr/>
          </p:nvSpPr>
          <p:spPr bwMode="auto">
            <a:xfrm>
              <a:off x="3454" y="2977"/>
              <a:ext cx="76" cy="76"/>
            </a:xfrm>
            <a:custGeom>
              <a:avLst/>
              <a:gdLst>
                <a:gd name="T0" fmla="*/ 0 w 153"/>
                <a:gd name="T1" fmla="*/ 1 h 152"/>
                <a:gd name="T2" fmla="*/ 0 w 153"/>
                <a:gd name="T3" fmla="*/ 0 h 152"/>
                <a:gd name="T4" fmla="*/ 0 w 153"/>
                <a:gd name="T5" fmla="*/ 1 h 152"/>
                <a:gd name="T6" fmla="*/ 0 w 153"/>
                <a:gd name="T7" fmla="*/ 1 h 152"/>
                <a:gd name="T8" fmla="*/ 0 60000 65536"/>
                <a:gd name="T9" fmla="*/ 0 60000 65536"/>
                <a:gd name="T10" fmla="*/ 0 60000 65536"/>
                <a:gd name="T11" fmla="*/ 0 60000 65536"/>
                <a:gd name="T12" fmla="*/ 0 w 153"/>
                <a:gd name="T13" fmla="*/ 0 h 152"/>
                <a:gd name="T14" fmla="*/ 153 w 153"/>
                <a:gd name="T15" fmla="*/ 152 h 152"/>
              </a:gdLst>
              <a:ahLst/>
              <a:cxnLst>
                <a:cxn ang="T8">
                  <a:pos x="T0" y="T1"/>
                </a:cxn>
                <a:cxn ang="T9">
                  <a:pos x="T2" y="T3"/>
                </a:cxn>
                <a:cxn ang="T10">
                  <a:pos x="T4" y="T5"/>
                </a:cxn>
                <a:cxn ang="T11">
                  <a:pos x="T6" y="T7"/>
                </a:cxn>
              </a:cxnLst>
              <a:rect l="T12" t="T13" r="T14" b="T15"/>
              <a:pathLst>
                <a:path w="153" h="152">
                  <a:moveTo>
                    <a:pt x="0" y="94"/>
                  </a:moveTo>
                  <a:lnTo>
                    <a:pt x="153" y="0"/>
                  </a:lnTo>
                  <a:lnTo>
                    <a:pt x="98" y="152"/>
                  </a:lnTo>
                  <a:lnTo>
                    <a:pt x="0" y="94"/>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54" name="Freeform 39"/>
            <p:cNvSpPr/>
            <p:nvPr/>
          </p:nvSpPr>
          <p:spPr bwMode="auto">
            <a:xfrm>
              <a:off x="4706" y="3035"/>
              <a:ext cx="197" cy="807"/>
            </a:xfrm>
            <a:custGeom>
              <a:avLst/>
              <a:gdLst>
                <a:gd name="T0" fmla="*/ 1 w 394"/>
                <a:gd name="T1" fmla="*/ 0 h 1615"/>
                <a:gd name="T2" fmla="*/ 1 w 394"/>
                <a:gd name="T3" fmla="*/ 0 h 1615"/>
                <a:gd name="T4" fmla="*/ 1 w 394"/>
                <a:gd name="T5" fmla="*/ 0 h 1615"/>
                <a:gd name="T6" fmla="*/ 1 w 394"/>
                <a:gd name="T7" fmla="*/ 0 h 1615"/>
                <a:gd name="T8" fmla="*/ 1 w 394"/>
                <a:gd name="T9" fmla="*/ 0 h 1615"/>
                <a:gd name="T10" fmla="*/ 1 w 394"/>
                <a:gd name="T11" fmla="*/ 0 h 1615"/>
                <a:gd name="T12" fmla="*/ 1 w 394"/>
                <a:gd name="T13" fmla="*/ 0 h 1615"/>
                <a:gd name="T14" fmla="*/ 1 w 394"/>
                <a:gd name="T15" fmla="*/ 0 h 1615"/>
                <a:gd name="T16" fmla="*/ 1 w 394"/>
                <a:gd name="T17" fmla="*/ 0 h 1615"/>
                <a:gd name="T18" fmla="*/ 1 w 394"/>
                <a:gd name="T19" fmla="*/ 0 h 1615"/>
                <a:gd name="T20" fmla="*/ 1 w 394"/>
                <a:gd name="T21" fmla="*/ 0 h 1615"/>
                <a:gd name="T22" fmla="*/ 1 w 394"/>
                <a:gd name="T23" fmla="*/ 0 h 1615"/>
                <a:gd name="T24" fmla="*/ 0 w 394"/>
                <a:gd name="T25" fmla="*/ 0 h 1615"/>
                <a:gd name="T26" fmla="*/ 1 w 394"/>
                <a:gd name="T27" fmla="*/ 0 h 1615"/>
                <a:gd name="T28" fmla="*/ 1 w 394"/>
                <a:gd name="T29" fmla="*/ 0 h 1615"/>
                <a:gd name="T30" fmla="*/ 1 w 394"/>
                <a:gd name="T31" fmla="*/ 0 h 1615"/>
                <a:gd name="T32" fmla="*/ 1 w 394"/>
                <a:gd name="T33" fmla="*/ 0 h 1615"/>
                <a:gd name="T34" fmla="*/ 1 w 394"/>
                <a:gd name="T35" fmla="*/ 0 h 1615"/>
                <a:gd name="T36" fmla="*/ 1 w 394"/>
                <a:gd name="T37" fmla="*/ 0 h 1615"/>
                <a:gd name="T38" fmla="*/ 1 w 394"/>
                <a:gd name="T39" fmla="*/ 0 h 1615"/>
                <a:gd name="T40" fmla="*/ 1 w 394"/>
                <a:gd name="T41" fmla="*/ 0 h 1615"/>
                <a:gd name="T42" fmla="*/ 1 w 394"/>
                <a:gd name="T43" fmla="*/ 0 h 1615"/>
                <a:gd name="T44" fmla="*/ 1 w 394"/>
                <a:gd name="T45" fmla="*/ 0 h 1615"/>
                <a:gd name="T46" fmla="*/ 1 w 394"/>
                <a:gd name="T47" fmla="*/ 0 h 1615"/>
                <a:gd name="T48" fmla="*/ 1 w 394"/>
                <a:gd name="T49" fmla="*/ 0 h 1615"/>
                <a:gd name="T50" fmla="*/ 1 w 394"/>
                <a:gd name="T51" fmla="*/ 0 h 1615"/>
                <a:gd name="T52" fmla="*/ 1 w 394"/>
                <a:gd name="T53" fmla="*/ 0 h 16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1615"/>
                <a:gd name="T83" fmla="*/ 394 w 394"/>
                <a:gd name="T84" fmla="*/ 1615 h 16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1615">
                  <a:moveTo>
                    <a:pt x="292" y="0"/>
                  </a:moveTo>
                  <a:lnTo>
                    <a:pt x="245" y="62"/>
                  </a:lnTo>
                  <a:lnTo>
                    <a:pt x="202" y="124"/>
                  </a:lnTo>
                  <a:lnTo>
                    <a:pt x="164" y="186"/>
                  </a:lnTo>
                  <a:lnTo>
                    <a:pt x="130" y="249"/>
                  </a:lnTo>
                  <a:lnTo>
                    <a:pt x="100" y="310"/>
                  </a:lnTo>
                  <a:lnTo>
                    <a:pt x="73" y="372"/>
                  </a:lnTo>
                  <a:lnTo>
                    <a:pt x="51" y="435"/>
                  </a:lnTo>
                  <a:lnTo>
                    <a:pt x="33" y="497"/>
                  </a:lnTo>
                  <a:lnTo>
                    <a:pt x="20" y="559"/>
                  </a:lnTo>
                  <a:lnTo>
                    <a:pt x="9" y="621"/>
                  </a:lnTo>
                  <a:lnTo>
                    <a:pt x="3" y="684"/>
                  </a:lnTo>
                  <a:lnTo>
                    <a:pt x="0" y="746"/>
                  </a:lnTo>
                  <a:lnTo>
                    <a:pt x="3" y="808"/>
                  </a:lnTo>
                  <a:lnTo>
                    <a:pt x="9" y="869"/>
                  </a:lnTo>
                  <a:lnTo>
                    <a:pt x="18" y="932"/>
                  </a:lnTo>
                  <a:lnTo>
                    <a:pt x="33" y="994"/>
                  </a:lnTo>
                  <a:lnTo>
                    <a:pt x="51" y="1056"/>
                  </a:lnTo>
                  <a:lnTo>
                    <a:pt x="73" y="1119"/>
                  </a:lnTo>
                  <a:lnTo>
                    <a:pt x="99" y="1181"/>
                  </a:lnTo>
                  <a:lnTo>
                    <a:pt x="129" y="1242"/>
                  </a:lnTo>
                  <a:lnTo>
                    <a:pt x="163" y="1304"/>
                  </a:lnTo>
                  <a:lnTo>
                    <a:pt x="202" y="1367"/>
                  </a:lnTo>
                  <a:lnTo>
                    <a:pt x="243" y="1429"/>
                  </a:lnTo>
                  <a:lnTo>
                    <a:pt x="290" y="1491"/>
                  </a:lnTo>
                  <a:lnTo>
                    <a:pt x="340" y="1553"/>
                  </a:lnTo>
                  <a:lnTo>
                    <a:pt x="394" y="1615"/>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5" name="Freeform 40"/>
            <p:cNvSpPr/>
            <p:nvPr/>
          </p:nvSpPr>
          <p:spPr bwMode="auto">
            <a:xfrm>
              <a:off x="4822" y="2978"/>
              <a:ext cx="77" cy="76"/>
            </a:xfrm>
            <a:custGeom>
              <a:avLst/>
              <a:gdLst>
                <a:gd name="T0" fmla="*/ 0 w 152"/>
                <a:gd name="T1" fmla="*/ 0 h 153"/>
                <a:gd name="T2" fmla="*/ 1 w 152"/>
                <a:gd name="T3" fmla="*/ 0 h 153"/>
                <a:gd name="T4" fmla="*/ 1 w 152"/>
                <a:gd name="T5" fmla="*/ 0 h 153"/>
                <a:gd name="T6" fmla="*/ 0 w 152"/>
                <a:gd name="T7" fmla="*/ 0 h 153"/>
                <a:gd name="T8" fmla="*/ 0 60000 65536"/>
                <a:gd name="T9" fmla="*/ 0 60000 65536"/>
                <a:gd name="T10" fmla="*/ 0 60000 65536"/>
                <a:gd name="T11" fmla="*/ 0 60000 65536"/>
                <a:gd name="T12" fmla="*/ 0 w 152"/>
                <a:gd name="T13" fmla="*/ 0 h 153"/>
                <a:gd name="T14" fmla="*/ 152 w 152"/>
                <a:gd name="T15" fmla="*/ 153 h 153"/>
              </a:gdLst>
              <a:ahLst/>
              <a:cxnLst>
                <a:cxn ang="T8">
                  <a:pos x="T0" y="T1"/>
                </a:cxn>
                <a:cxn ang="T9">
                  <a:pos x="T2" y="T3"/>
                </a:cxn>
                <a:cxn ang="T10">
                  <a:pos x="T4" y="T5"/>
                </a:cxn>
                <a:cxn ang="T11">
                  <a:pos x="T6" y="T7"/>
                </a:cxn>
              </a:cxnLst>
              <a:rect l="T12" t="T13" r="T14" b="T15"/>
              <a:pathLst>
                <a:path w="152" h="153">
                  <a:moveTo>
                    <a:pt x="0" y="95"/>
                  </a:moveTo>
                  <a:lnTo>
                    <a:pt x="152" y="0"/>
                  </a:lnTo>
                  <a:lnTo>
                    <a:pt x="99" y="153"/>
                  </a:lnTo>
                  <a:lnTo>
                    <a:pt x="0" y="95"/>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56" name="Freeform 41"/>
            <p:cNvSpPr/>
            <p:nvPr/>
          </p:nvSpPr>
          <p:spPr bwMode="auto">
            <a:xfrm>
              <a:off x="3714" y="2980"/>
              <a:ext cx="197" cy="808"/>
            </a:xfrm>
            <a:custGeom>
              <a:avLst/>
              <a:gdLst>
                <a:gd name="T0" fmla="*/ 1 w 393"/>
                <a:gd name="T1" fmla="*/ 1 h 1616"/>
                <a:gd name="T2" fmla="*/ 1 w 393"/>
                <a:gd name="T3" fmla="*/ 1 h 1616"/>
                <a:gd name="T4" fmla="*/ 1 w 393"/>
                <a:gd name="T5" fmla="*/ 1 h 1616"/>
                <a:gd name="T6" fmla="*/ 1 w 393"/>
                <a:gd name="T7" fmla="*/ 1 h 1616"/>
                <a:gd name="T8" fmla="*/ 1 w 393"/>
                <a:gd name="T9" fmla="*/ 1 h 1616"/>
                <a:gd name="T10" fmla="*/ 1 w 393"/>
                <a:gd name="T11" fmla="*/ 1 h 1616"/>
                <a:gd name="T12" fmla="*/ 1 w 393"/>
                <a:gd name="T13" fmla="*/ 1 h 1616"/>
                <a:gd name="T14" fmla="*/ 1 w 393"/>
                <a:gd name="T15" fmla="*/ 1 h 1616"/>
                <a:gd name="T16" fmla="*/ 1 w 393"/>
                <a:gd name="T17" fmla="*/ 1 h 1616"/>
                <a:gd name="T18" fmla="*/ 1 w 393"/>
                <a:gd name="T19" fmla="*/ 1 h 1616"/>
                <a:gd name="T20" fmla="*/ 1 w 393"/>
                <a:gd name="T21" fmla="*/ 1 h 1616"/>
                <a:gd name="T22" fmla="*/ 1 w 393"/>
                <a:gd name="T23" fmla="*/ 1 h 1616"/>
                <a:gd name="T24" fmla="*/ 1 w 393"/>
                <a:gd name="T25" fmla="*/ 1 h 1616"/>
                <a:gd name="T26" fmla="*/ 1 w 393"/>
                <a:gd name="T27" fmla="*/ 1 h 1616"/>
                <a:gd name="T28" fmla="*/ 1 w 393"/>
                <a:gd name="T29" fmla="*/ 1 h 1616"/>
                <a:gd name="T30" fmla="*/ 1 w 393"/>
                <a:gd name="T31" fmla="*/ 1 h 1616"/>
                <a:gd name="T32" fmla="*/ 1 w 393"/>
                <a:gd name="T33" fmla="*/ 1 h 1616"/>
                <a:gd name="T34" fmla="*/ 1 w 393"/>
                <a:gd name="T35" fmla="*/ 1 h 1616"/>
                <a:gd name="T36" fmla="*/ 1 w 393"/>
                <a:gd name="T37" fmla="*/ 1 h 1616"/>
                <a:gd name="T38" fmla="*/ 1 w 393"/>
                <a:gd name="T39" fmla="*/ 1 h 1616"/>
                <a:gd name="T40" fmla="*/ 1 w 393"/>
                <a:gd name="T41" fmla="*/ 1 h 1616"/>
                <a:gd name="T42" fmla="*/ 1 w 393"/>
                <a:gd name="T43" fmla="*/ 1 h 1616"/>
                <a:gd name="T44" fmla="*/ 1 w 393"/>
                <a:gd name="T45" fmla="*/ 1 h 1616"/>
                <a:gd name="T46" fmla="*/ 1 w 393"/>
                <a:gd name="T47" fmla="*/ 1 h 1616"/>
                <a:gd name="T48" fmla="*/ 1 w 393"/>
                <a:gd name="T49" fmla="*/ 1 h 1616"/>
                <a:gd name="T50" fmla="*/ 1 w 393"/>
                <a:gd name="T51" fmla="*/ 1 h 1616"/>
                <a:gd name="T52" fmla="*/ 0 w 393"/>
                <a:gd name="T53" fmla="*/ 0 h 16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3"/>
                <a:gd name="T82" fmla="*/ 0 h 1616"/>
                <a:gd name="T83" fmla="*/ 393 w 393"/>
                <a:gd name="T84" fmla="*/ 1616 h 16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3" h="1616">
                  <a:moveTo>
                    <a:pt x="103" y="1616"/>
                  </a:moveTo>
                  <a:lnTo>
                    <a:pt x="150" y="1554"/>
                  </a:lnTo>
                  <a:lnTo>
                    <a:pt x="191" y="1492"/>
                  </a:lnTo>
                  <a:lnTo>
                    <a:pt x="230" y="1430"/>
                  </a:lnTo>
                  <a:lnTo>
                    <a:pt x="264" y="1367"/>
                  </a:lnTo>
                  <a:lnTo>
                    <a:pt x="294" y="1305"/>
                  </a:lnTo>
                  <a:lnTo>
                    <a:pt x="320" y="1243"/>
                  </a:lnTo>
                  <a:lnTo>
                    <a:pt x="342" y="1181"/>
                  </a:lnTo>
                  <a:lnTo>
                    <a:pt x="360" y="1118"/>
                  </a:lnTo>
                  <a:lnTo>
                    <a:pt x="375" y="1056"/>
                  </a:lnTo>
                  <a:lnTo>
                    <a:pt x="385" y="994"/>
                  </a:lnTo>
                  <a:lnTo>
                    <a:pt x="392" y="933"/>
                  </a:lnTo>
                  <a:lnTo>
                    <a:pt x="393" y="870"/>
                  </a:lnTo>
                  <a:lnTo>
                    <a:pt x="392" y="808"/>
                  </a:lnTo>
                  <a:lnTo>
                    <a:pt x="385" y="746"/>
                  </a:lnTo>
                  <a:lnTo>
                    <a:pt x="375" y="683"/>
                  </a:lnTo>
                  <a:lnTo>
                    <a:pt x="362" y="621"/>
                  </a:lnTo>
                  <a:lnTo>
                    <a:pt x="343" y="559"/>
                  </a:lnTo>
                  <a:lnTo>
                    <a:pt x="321" y="498"/>
                  </a:lnTo>
                  <a:lnTo>
                    <a:pt x="295" y="435"/>
                  </a:lnTo>
                  <a:lnTo>
                    <a:pt x="264" y="373"/>
                  </a:lnTo>
                  <a:lnTo>
                    <a:pt x="230" y="311"/>
                  </a:lnTo>
                  <a:lnTo>
                    <a:pt x="192" y="248"/>
                  </a:lnTo>
                  <a:lnTo>
                    <a:pt x="150" y="187"/>
                  </a:lnTo>
                  <a:lnTo>
                    <a:pt x="104" y="125"/>
                  </a:lnTo>
                  <a:lnTo>
                    <a:pt x="53" y="63"/>
                  </a:lnTo>
                  <a:lnTo>
                    <a:pt x="0" y="0"/>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7" name="Freeform 42"/>
            <p:cNvSpPr/>
            <p:nvPr/>
          </p:nvSpPr>
          <p:spPr bwMode="auto">
            <a:xfrm>
              <a:off x="3718" y="3769"/>
              <a:ext cx="76" cy="76"/>
            </a:xfrm>
            <a:custGeom>
              <a:avLst/>
              <a:gdLst>
                <a:gd name="T0" fmla="*/ 1 w 152"/>
                <a:gd name="T1" fmla="*/ 1 h 152"/>
                <a:gd name="T2" fmla="*/ 0 w 152"/>
                <a:gd name="T3" fmla="*/ 1 h 152"/>
                <a:gd name="T4" fmla="*/ 1 w 152"/>
                <a:gd name="T5" fmla="*/ 0 h 152"/>
                <a:gd name="T6" fmla="*/ 1 w 152"/>
                <a:gd name="T7" fmla="*/ 1 h 152"/>
                <a:gd name="T8" fmla="*/ 0 60000 65536"/>
                <a:gd name="T9" fmla="*/ 0 60000 65536"/>
                <a:gd name="T10" fmla="*/ 0 60000 65536"/>
                <a:gd name="T11" fmla="*/ 0 60000 65536"/>
                <a:gd name="T12" fmla="*/ 0 w 152"/>
                <a:gd name="T13" fmla="*/ 0 h 152"/>
                <a:gd name="T14" fmla="*/ 152 w 152"/>
                <a:gd name="T15" fmla="*/ 152 h 152"/>
              </a:gdLst>
              <a:ahLst/>
              <a:cxnLst>
                <a:cxn ang="T8">
                  <a:pos x="T0" y="T1"/>
                </a:cxn>
                <a:cxn ang="T9">
                  <a:pos x="T2" y="T3"/>
                </a:cxn>
                <a:cxn ang="T10">
                  <a:pos x="T4" y="T5"/>
                </a:cxn>
                <a:cxn ang="T11">
                  <a:pos x="T6" y="T7"/>
                </a:cxn>
              </a:cxnLst>
              <a:rect l="T12" t="T13" r="T14" b="T15"/>
              <a:pathLst>
                <a:path w="152" h="152">
                  <a:moveTo>
                    <a:pt x="152" y="58"/>
                  </a:moveTo>
                  <a:lnTo>
                    <a:pt x="0" y="152"/>
                  </a:lnTo>
                  <a:lnTo>
                    <a:pt x="54" y="0"/>
                  </a:lnTo>
                  <a:lnTo>
                    <a:pt x="152" y="58"/>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58" name="Freeform 43"/>
            <p:cNvSpPr/>
            <p:nvPr/>
          </p:nvSpPr>
          <p:spPr bwMode="auto">
            <a:xfrm>
              <a:off x="5094" y="2974"/>
              <a:ext cx="196" cy="808"/>
            </a:xfrm>
            <a:custGeom>
              <a:avLst/>
              <a:gdLst>
                <a:gd name="T0" fmla="*/ 0 w 393"/>
                <a:gd name="T1" fmla="*/ 1 h 1616"/>
                <a:gd name="T2" fmla="*/ 0 w 393"/>
                <a:gd name="T3" fmla="*/ 1 h 1616"/>
                <a:gd name="T4" fmla="*/ 0 w 393"/>
                <a:gd name="T5" fmla="*/ 1 h 1616"/>
                <a:gd name="T6" fmla="*/ 0 w 393"/>
                <a:gd name="T7" fmla="*/ 1 h 1616"/>
                <a:gd name="T8" fmla="*/ 0 w 393"/>
                <a:gd name="T9" fmla="*/ 1 h 1616"/>
                <a:gd name="T10" fmla="*/ 0 w 393"/>
                <a:gd name="T11" fmla="*/ 1 h 1616"/>
                <a:gd name="T12" fmla="*/ 0 w 393"/>
                <a:gd name="T13" fmla="*/ 1 h 1616"/>
                <a:gd name="T14" fmla="*/ 0 w 393"/>
                <a:gd name="T15" fmla="*/ 1 h 1616"/>
                <a:gd name="T16" fmla="*/ 0 w 393"/>
                <a:gd name="T17" fmla="*/ 1 h 1616"/>
                <a:gd name="T18" fmla="*/ 0 w 393"/>
                <a:gd name="T19" fmla="*/ 1 h 1616"/>
                <a:gd name="T20" fmla="*/ 0 w 393"/>
                <a:gd name="T21" fmla="*/ 1 h 1616"/>
                <a:gd name="T22" fmla="*/ 0 w 393"/>
                <a:gd name="T23" fmla="*/ 1 h 1616"/>
                <a:gd name="T24" fmla="*/ 0 w 393"/>
                <a:gd name="T25" fmla="*/ 1 h 1616"/>
                <a:gd name="T26" fmla="*/ 0 w 393"/>
                <a:gd name="T27" fmla="*/ 1 h 1616"/>
                <a:gd name="T28" fmla="*/ 0 w 393"/>
                <a:gd name="T29" fmla="*/ 1 h 1616"/>
                <a:gd name="T30" fmla="*/ 0 w 393"/>
                <a:gd name="T31" fmla="*/ 1 h 1616"/>
                <a:gd name="T32" fmla="*/ 0 w 393"/>
                <a:gd name="T33" fmla="*/ 1 h 1616"/>
                <a:gd name="T34" fmla="*/ 0 w 393"/>
                <a:gd name="T35" fmla="*/ 1 h 1616"/>
                <a:gd name="T36" fmla="*/ 0 w 393"/>
                <a:gd name="T37" fmla="*/ 1 h 1616"/>
                <a:gd name="T38" fmla="*/ 0 w 393"/>
                <a:gd name="T39" fmla="*/ 1 h 1616"/>
                <a:gd name="T40" fmla="*/ 0 w 393"/>
                <a:gd name="T41" fmla="*/ 1 h 1616"/>
                <a:gd name="T42" fmla="*/ 0 w 393"/>
                <a:gd name="T43" fmla="*/ 1 h 1616"/>
                <a:gd name="T44" fmla="*/ 0 w 393"/>
                <a:gd name="T45" fmla="*/ 1 h 1616"/>
                <a:gd name="T46" fmla="*/ 0 w 393"/>
                <a:gd name="T47" fmla="*/ 1 h 1616"/>
                <a:gd name="T48" fmla="*/ 0 w 393"/>
                <a:gd name="T49" fmla="*/ 1 h 1616"/>
                <a:gd name="T50" fmla="*/ 0 w 393"/>
                <a:gd name="T51" fmla="*/ 1 h 1616"/>
                <a:gd name="T52" fmla="*/ 0 w 393"/>
                <a:gd name="T53" fmla="*/ 0 h 16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3"/>
                <a:gd name="T82" fmla="*/ 0 h 1616"/>
                <a:gd name="T83" fmla="*/ 393 w 393"/>
                <a:gd name="T84" fmla="*/ 1616 h 16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3" h="1616">
                  <a:moveTo>
                    <a:pt x="102" y="1616"/>
                  </a:moveTo>
                  <a:lnTo>
                    <a:pt x="149" y="1553"/>
                  </a:lnTo>
                  <a:lnTo>
                    <a:pt x="191" y="1492"/>
                  </a:lnTo>
                  <a:lnTo>
                    <a:pt x="230" y="1430"/>
                  </a:lnTo>
                  <a:lnTo>
                    <a:pt x="264" y="1367"/>
                  </a:lnTo>
                  <a:lnTo>
                    <a:pt x="294" y="1305"/>
                  </a:lnTo>
                  <a:lnTo>
                    <a:pt x="320" y="1243"/>
                  </a:lnTo>
                  <a:lnTo>
                    <a:pt x="343" y="1181"/>
                  </a:lnTo>
                  <a:lnTo>
                    <a:pt x="360" y="1118"/>
                  </a:lnTo>
                  <a:lnTo>
                    <a:pt x="374" y="1056"/>
                  </a:lnTo>
                  <a:lnTo>
                    <a:pt x="385" y="994"/>
                  </a:lnTo>
                  <a:lnTo>
                    <a:pt x="391" y="931"/>
                  </a:lnTo>
                  <a:lnTo>
                    <a:pt x="393" y="870"/>
                  </a:lnTo>
                  <a:lnTo>
                    <a:pt x="391" y="808"/>
                  </a:lnTo>
                  <a:lnTo>
                    <a:pt x="385" y="746"/>
                  </a:lnTo>
                  <a:lnTo>
                    <a:pt x="376" y="683"/>
                  </a:lnTo>
                  <a:lnTo>
                    <a:pt x="361" y="621"/>
                  </a:lnTo>
                  <a:lnTo>
                    <a:pt x="343" y="559"/>
                  </a:lnTo>
                  <a:lnTo>
                    <a:pt x="321" y="496"/>
                  </a:lnTo>
                  <a:lnTo>
                    <a:pt x="295" y="435"/>
                  </a:lnTo>
                  <a:lnTo>
                    <a:pt x="265" y="373"/>
                  </a:lnTo>
                  <a:lnTo>
                    <a:pt x="230" y="311"/>
                  </a:lnTo>
                  <a:lnTo>
                    <a:pt x="192" y="248"/>
                  </a:lnTo>
                  <a:lnTo>
                    <a:pt x="151" y="186"/>
                  </a:lnTo>
                  <a:lnTo>
                    <a:pt x="104" y="125"/>
                  </a:lnTo>
                  <a:lnTo>
                    <a:pt x="54" y="63"/>
                  </a:lnTo>
                  <a:lnTo>
                    <a:pt x="0" y="0"/>
                  </a:lnTo>
                </a:path>
              </a:pathLst>
            </a:custGeom>
            <a:noFill/>
            <a:ln w="4763">
              <a:solidFill>
                <a:srgbClr val="80008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59" name="Freeform 44"/>
            <p:cNvSpPr/>
            <p:nvPr/>
          </p:nvSpPr>
          <p:spPr bwMode="auto">
            <a:xfrm>
              <a:off x="5098" y="3763"/>
              <a:ext cx="77" cy="76"/>
            </a:xfrm>
            <a:custGeom>
              <a:avLst/>
              <a:gdLst>
                <a:gd name="T0" fmla="*/ 1 w 152"/>
                <a:gd name="T1" fmla="*/ 1 h 152"/>
                <a:gd name="T2" fmla="*/ 0 w 152"/>
                <a:gd name="T3" fmla="*/ 1 h 152"/>
                <a:gd name="T4" fmla="*/ 1 w 152"/>
                <a:gd name="T5" fmla="*/ 0 h 152"/>
                <a:gd name="T6" fmla="*/ 1 w 152"/>
                <a:gd name="T7" fmla="*/ 1 h 152"/>
                <a:gd name="T8" fmla="*/ 0 60000 65536"/>
                <a:gd name="T9" fmla="*/ 0 60000 65536"/>
                <a:gd name="T10" fmla="*/ 0 60000 65536"/>
                <a:gd name="T11" fmla="*/ 0 60000 65536"/>
                <a:gd name="T12" fmla="*/ 0 w 152"/>
                <a:gd name="T13" fmla="*/ 0 h 152"/>
                <a:gd name="T14" fmla="*/ 152 w 152"/>
                <a:gd name="T15" fmla="*/ 152 h 152"/>
              </a:gdLst>
              <a:ahLst/>
              <a:cxnLst>
                <a:cxn ang="T8">
                  <a:pos x="T0" y="T1"/>
                </a:cxn>
                <a:cxn ang="T9">
                  <a:pos x="T2" y="T3"/>
                </a:cxn>
                <a:cxn ang="T10">
                  <a:pos x="T4" y="T5"/>
                </a:cxn>
                <a:cxn ang="T11">
                  <a:pos x="T6" y="T7"/>
                </a:cxn>
              </a:cxnLst>
              <a:rect l="T12" t="T13" r="T14" b="T15"/>
              <a:pathLst>
                <a:path w="152" h="152">
                  <a:moveTo>
                    <a:pt x="152" y="57"/>
                  </a:moveTo>
                  <a:lnTo>
                    <a:pt x="0" y="152"/>
                  </a:lnTo>
                  <a:lnTo>
                    <a:pt x="53" y="0"/>
                  </a:lnTo>
                  <a:lnTo>
                    <a:pt x="152" y="57"/>
                  </a:lnTo>
                  <a:close/>
                </a:path>
              </a:pathLst>
            </a:custGeom>
            <a:solidFill>
              <a:srgbClr val="800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760" name="Rectangle 45"/>
            <p:cNvSpPr>
              <a:spLocks noChangeArrowheads="1"/>
            </p:cNvSpPr>
            <p:nvPr/>
          </p:nvSpPr>
          <p:spPr bwMode="auto">
            <a:xfrm>
              <a:off x="4224" y="3552"/>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a</a:t>
              </a:r>
              <a:endParaRPr lang="en-US" altLang="zh-CN" sz="1800" b="0">
                <a:solidFill>
                  <a:srgbClr val="009999"/>
                </a:solidFill>
                <a:ea typeface="宋体" panose="02010600030101010101" pitchFamily="2" charset="-122"/>
              </a:endParaRPr>
            </a:p>
          </p:txBody>
        </p:sp>
        <p:sp>
          <p:nvSpPr>
            <p:cNvPr id="30761" name="Rectangle 46"/>
            <p:cNvSpPr>
              <a:spLocks noChangeArrowheads="1"/>
            </p:cNvSpPr>
            <p:nvPr/>
          </p:nvSpPr>
          <p:spPr bwMode="auto">
            <a:xfrm>
              <a:off x="4454" y="3120"/>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a</a:t>
              </a:r>
              <a:endParaRPr lang="en-US" altLang="zh-CN" sz="1800" b="0">
                <a:solidFill>
                  <a:srgbClr val="009999"/>
                </a:solidFill>
                <a:ea typeface="宋体" panose="02010600030101010101" pitchFamily="2" charset="-122"/>
              </a:endParaRPr>
            </a:p>
          </p:txBody>
        </p:sp>
        <p:sp>
          <p:nvSpPr>
            <p:cNvPr id="30762" name="Rectangle 47"/>
            <p:cNvSpPr>
              <a:spLocks noChangeArrowheads="1"/>
            </p:cNvSpPr>
            <p:nvPr/>
          </p:nvSpPr>
          <p:spPr bwMode="auto">
            <a:xfrm>
              <a:off x="5328" y="3216"/>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b</a:t>
              </a:r>
              <a:endParaRPr lang="en-US" altLang="zh-CN" sz="1800" b="0">
                <a:solidFill>
                  <a:srgbClr val="009999"/>
                </a:solidFill>
                <a:ea typeface="宋体" panose="02010600030101010101" pitchFamily="2" charset="-122"/>
              </a:endParaRPr>
            </a:p>
          </p:txBody>
        </p:sp>
        <p:sp>
          <p:nvSpPr>
            <p:cNvPr id="30763" name="Rectangle 48"/>
            <p:cNvSpPr>
              <a:spLocks noChangeArrowheads="1"/>
            </p:cNvSpPr>
            <p:nvPr/>
          </p:nvSpPr>
          <p:spPr bwMode="auto">
            <a:xfrm>
              <a:off x="3744" y="3264"/>
              <a:ext cx="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1600" i="1">
                  <a:solidFill>
                    <a:srgbClr val="800080"/>
                  </a:solidFill>
                  <a:latin typeface="Arial" panose="020B0604020202020204" pitchFamily="34" charset="0"/>
                  <a:ea typeface="宋体" panose="02010600030101010101" pitchFamily="2" charset="-122"/>
                </a:rPr>
                <a:t>b</a:t>
              </a:r>
              <a:endParaRPr lang="en-US" altLang="zh-CN" sz="1800" b="0">
                <a:solidFill>
                  <a:srgbClr val="009999"/>
                </a:solidFill>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4CCE6F39-F51E-4783-A7F3-7CCEDA6F3F4E}"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1028"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r>
              <a:rPr lang="en-US" altLang="zh-CN">
                <a:latin typeface="Arial Narrow" panose="020B0606020202030204" pitchFamily="34" charset="0"/>
              </a:rPr>
              <a:t>School of Computer Science, BUPT</a:t>
            </a:r>
            <a:endParaRPr lang="zh-CN" altLang="en-US">
              <a:latin typeface="Arial Narrow" panose="020B0606020202030204" pitchFamily="34" charset="0"/>
            </a:endParaRPr>
          </a:p>
        </p:txBody>
      </p:sp>
      <p:sp>
        <p:nvSpPr>
          <p:cNvPr id="1029"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rPr>
              <a:t>设计有限自动机</a:t>
            </a:r>
            <a:endParaRPr lang="zh-CN" altLang="en-US" b="1">
              <a:solidFill>
                <a:srgbClr val="800080"/>
              </a:solidFill>
              <a:latin typeface="Arial" panose="020B0604020202020204" pitchFamily="34" charset="0"/>
            </a:endParaRPr>
          </a:p>
        </p:txBody>
      </p:sp>
      <p:sp>
        <p:nvSpPr>
          <p:cNvPr id="731139" name="Rectangle 3"/>
          <p:cNvSpPr>
            <a:spLocks noGrp="1" noChangeArrowheads="1"/>
          </p:cNvSpPr>
          <p:nvPr>
            <p:ph type="body" sz="half" idx="1"/>
          </p:nvPr>
        </p:nvSpPr>
        <p:spPr/>
        <p:txBody>
          <a:bodyPr/>
          <a:lstStyle/>
          <a:p>
            <a:pPr eaLnBrk="1" hangingPunct="1"/>
            <a:r>
              <a:rPr lang="zh-CN" altLang="en-US" sz="2400" dirty="0"/>
              <a:t>例：构造有限自动机</a:t>
            </a:r>
            <a:r>
              <a:rPr lang="en-US" altLang="zh-CN" sz="2400" dirty="0"/>
              <a:t>M</a:t>
            </a:r>
            <a:r>
              <a:rPr lang="zh-CN" altLang="en-US" sz="2400" dirty="0"/>
              <a:t>，识别</a:t>
            </a:r>
            <a:r>
              <a:rPr lang="en-US" altLang="zh-CN" sz="2400" dirty="0"/>
              <a:t>{0,1}</a:t>
            </a:r>
            <a:r>
              <a:rPr lang="zh-CN" altLang="en-US" sz="2400" dirty="0"/>
              <a:t>上的语言</a:t>
            </a:r>
            <a:endParaRPr lang="zh-CN" altLang="en-US" sz="2400" dirty="0"/>
          </a:p>
          <a:p>
            <a:pPr lvl="2" eaLnBrk="1" hangingPunct="1"/>
            <a:r>
              <a:rPr lang="en-US" altLang="zh-CN" sz="2000" dirty="0"/>
              <a:t>L={x000y | </a:t>
            </a:r>
            <a:r>
              <a:rPr lang="en-US" altLang="zh-CN" sz="2000" dirty="0" err="1"/>
              <a:t>x,y</a:t>
            </a:r>
            <a:r>
              <a:rPr lang="ru-RU" altLang="zh-CN" sz="2000" dirty="0">
                <a:latin typeface="楷体_GB2312" pitchFamily="49" charset="-122"/>
                <a:cs typeface="Times New Roman" panose="02020603050405020304" pitchFamily="18" charset="0"/>
              </a:rPr>
              <a:t>∈</a:t>
            </a:r>
            <a:r>
              <a:rPr lang="en-US" altLang="zh-CN" sz="2000" dirty="0">
                <a:latin typeface="楷体_GB2312" pitchFamily="49" charset="-122"/>
                <a:cs typeface="Times New Roman" panose="02020603050405020304" pitchFamily="18" charset="0"/>
              </a:rPr>
              <a:t>{0,1}</a:t>
            </a:r>
            <a:r>
              <a:rPr lang="en-US" altLang="zh-CN" sz="2000" baseline="30000" dirty="0">
                <a:latin typeface="楷体_GB2312" pitchFamily="49" charset="-122"/>
                <a:cs typeface="Times New Roman" panose="02020603050405020304" pitchFamily="18" charset="0"/>
              </a:rPr>
              <a:t>*</a:t>
            </a:r>
            <a:r>
              <a:rPr lang="en-US" altLang="zh-CN" sz="2000" dirty="0">
                <a:latin typeface="楷体_GB2312" pitchFamily="49" charset="-122"/>
                <a:cs typeface="Times New Roman" panose="02020603050405020304" pitchFamily="18" charset="0"/>
              </a:rPr>
              <a:t>}</a:t>
            </a:r>
            <a:endParaRPr lang="en-US" altLang="zh-CN" sz="2000" dirty="0">
              <a:latin typeface="楷体_GB2312" pitchFamily="49" charset="-122"/>
              <a:cs typeface="Times New Roman" panose="02020603050405020304" pitchFamily="18" charset="0"/>
            </a:endParaRPr>
          </a:p>
          <a:p>
            <a:pPr eaLnBrk="1" hangingPunct="1"/>
            <a:r>
              <a:rPr lang="zh-CN" altLang="en-US" sz="2000" dirty="0">
                <a:latin typeface="宋体" panose="02010600030101010101" pitchFamily="2" charset="-122"/>
                <a:ea typeface="宋体" panose="02010600030101010101" pitchFamily="2" charset="-122"/>
                <a:cs typeface="Times New Roman" panose="02020603050405020304" pitchFamily="18" charset="0"/>
              </a:rPr>
              <a:t>分析：该语言特点是每个串都包含连续</a:t>
            </a:r>
            <a:r>
              <a:rPr lang="en-US" altLang="zh-CN" sz="2000" dirty="0">
                <a:latin typeface="宋体" panose="02010600030101010101" pitchFamily="2" charset="-122"/>
                <a:ea typeface="宋体" panose="02010600030101010101" pitchFamily="2" charset="-122"/>
                <a:cs typeface="Times New Roman" panose="02020603050405020304" pitchFamily="18" charset="0"/>
              </a:rPr>
              <a:t>3</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的子串，自动机的任务是识别</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检查是否存在子串</a:t>
            </a:r>
            <a:r>
              <a:rPr lang="en-US" altLang="zh-CN" sz="2000" dirty="0">
                <a:latin typeface="宋体" panose="02010600030101010101" pitchFamily="2" charset="-122"/>
                <a:ea typeface="宋体" panose="02010600030101010101" pitchFamily="2" charset="-122"/>
                <a:cs typeface="Times New Roman" panose="02020603050405020304" pitchFamily="18" charset="0"/>
              </a:rPr>
              <a:t>000</a:t>
            </a:r>
            <a:r>
              <a:rPr lang="zh-CN" altLang="en-US" sz="2000" dirty="0">
                <a:latin typeface="宋体" panose="02010600030101010101" pitchFamily="2" charset="-122"/>
                <a:ea typeface="宋体" panose="02010600030101010101" pitchFamily="2" charset="-122"/>
                <a:cs typeface="Times New Roman" panose="02020603050405020304" pitchFamily="18" charset="0"/>
              </a:rPr>
              <a:t>。</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Times New Roman" panose="02020603050405020304" pitchFamily="18" charset="0"/>
              </a:rPr>
              <a:t>	由于字符是逐一读入，当读入一个</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时，就需记住（状态</a:t>
            </a:r>
            <a:r>
              <a:rPr lang="en-US" altLang="zh-CN" sz="2000" dirty="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dirty="0">
                <a:latin typeface="宋体" panose="02010600030101010101" pitchFamily="2" charset="-122"/>
                <a:ea typeface="宋体" panose="02010600030101010101" pitchFamily="2" charset="-122"/>
                <a:cs typeface="Times New Roman" panose="02020603050405020304" pitchFamily="18" charset="0"/>
              </a:rPr>
              <a:t>1</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dirty="0">
                <a:latin typeface="宋体" panose="02010600030101010101" pitchFamily="2" charset="-122"/>
                <a:ea typeface="宋体" panose="02010600030101010101" pitchFamily="2" charset="-122"/>
                <a:cs typeface="Times New Roman" panose="02020603050405020304" pitchFamily="18" charset="0"/>
              </a:rPr>
              <a:t>	若接着读入的还是</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，则需记住已读入连续的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2</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了（状态</a:t>
            </a:r>
            <a:r>
              <a:rPr lang="en-US" altLang="zh-CN" sz="2000" dirty="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dirty="0">
                <a:latin typeface="宋体" panose="02010600030101010101" pitchFamily="2" charset="-122"/>
                <a:ea typeface="宋体" panose="02010600030101010101" pitchFamily="2" charset="-122"/>
                <a:cs typeface="Times New Roman" panose="02020603050405020304" pitchFamily="18" charset="0"/>
              </a:rPr>
              <a:t>2</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r>
              <a:rPr lang="zh-CN" altLang="en-US" sz="2000" dirty="0">
                <a:latin typeface="宋体" panose="02010600030101010101" pitchFamily="2" charset="-122"/>
                <a:ea typeface="宋体" panose="02010600030101010101" pitchFamily="2" charset="-122"/>
                <a:cs typeface="Times New Roman" panose="02020603050405020304" pitchFamily="18" charset="0"/>
              </a:rPr>
              <a:t>若接着读入的还是</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，则需记住已读入连续的</a:t>
            </a:r>
            <a:r>
              <a:rPr lang="en-US" altLang="zh-CN" sz="2000" dirty="0">
                <a:latin typeface="宋体" panose="02010600030101010101" pitchFamily="2" charset="-122"/>
                <a:ea typeface="宋体" panose="02010600030101010101" pitchFamily="2" charset="-122"/>
                <a:cs typeface="Times New Roman" panose="02020603050405020304" pitchFamily="18" charset="0"/>
              </a:rPr>
              <a:t>3</a:t>
            </a:r>
            <a:r>
              <a:rPr lang="zh-CN" altLang="en-US" sz="2000" dirty="0">
                <a:latin typeface="宋体" panose="02010600030101010101" pitchFamily="2" charset="-122"/>
                <a:ea typeface="宋体" panose="02010600030101010101" pitchFamily="2" charset="-122"/>
                <a:cs typeface="Times New Roman" panose="02020603050405020304" pitchFamily="18" charset="0"/>
              </a:rPr>
              <a:t>个</a:t>
            </a:r>
            <a:r>
              <a:rPr lang="en-US" altLang="zh-CN" sz="2000" dirty="0">
                <a:latin typeface="宋体" panose="02010600030101010101" pitchFamily="2" charset="-122"/>
                <a:ea typeface="宋体" panose="02010600030101010101" pitchFamily="2" charset="-122"/>
                <a:cs typeface="Times New Roman" panose="02020603050405020304" pitchFamily="18" charset="0"/>
              </a:rPr>
              <a:t>0</a:t>
            </a:r>
            <a:r>
              <a:rPr lang="zh-CN" altLang="en-US" sz="2000" dirty="0">
                <a:latin typeface="宋体" panose="02010600030101010101" pitchFamily="2" charset="-122"/>
                <a:ea typeface="宋体" panose="02010600030101010101" pitchFamily="2" charset="-122"/>
                <a:cs typeface="Times New Roman" panose="02020603050405020304" pitchFamily="18" charset="0"/>
              </a:rPr>
              <a:t>了（状态</a:t>
            </a:r>
            <a:r>
              <a:rPr lang="en-US" altLang="zh-CN" sz="2000" dirty="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dirty="0">
                <a:latin typeface="宋体" panose="02010600030101010101" pitchFamily="2" charset="-122"/>
                <a:ea typeface="宋体" panose="02010600030101010101" pitchFamily="2" charset="-122"/>
                <a:cs typeface="Times New Roman" panose="02020603050405020304" pitchFamily="18" charset="0"/>
              </a:rPr>
              <a:t>3</a:t>
            </a:r>
            <a:r>
              <a:rPr lang="en-US" altLang="zh-CN" sz="2000" dirty="0">
                <a:latin typeface="宋体" panose="02010600030101010101" pitchFamily="2" charset="-122"/>
                <a:ea typeface="宋体" panose="02010600030101010101" pitchFamily="2" charset="-122"/>
                <a:cs typeface="Times New Roman" panose="02020603050405020304" pitchFamily="18" charset="0"/>
              </a:rPr>
              <a:t>),</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31143" name="Object 7"/>
          <p:cNvGraphicFramePr>
            <a:graphicFrameLocks noGrp="1" noChangeAspect="1"/>
          </p:cNvGraphicFramePr>
          <p:nvPr>
            <p:ph sz="half" idx="2"/>
          </p:nvPr>
        </p:nvGraphicFramePr>
        <p:xfrm>
          <a:off x="4572000" y="2997200"/>
          <a:ext cx="4191000" cy="1722438"/>
        </p:xfrm>
        <a:graphic>
          <a:graphicData uri="http://schemas.openxmlformats.org/presentationml/2006/ole">
            <mc:AlternateContent xmlns:mc="http://schemas.openxmlformats.org/markup-compatibility/2006">
              <mc:Choice xmlns:v="urn:schemas-microsoft-com:vml" Requires="v">
                <p:oleObj spid="_x0000_s58419" name="Visio" r:id="rId1" imgW="7896225" imgH="3248025" progId="Visio.Drawing.11">
                  <p:embed/>
                </p:oleObj>
              </mc:Choice>
              <mc:Fallback>
                <p:oleObj name="Visio" r:id="rId1" imgW="7896225" imgH="3248025" progId="Visio.Drawing.11">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997200"/>
                        <a:ext cx="4191000" cy="172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1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11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11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灯片编号占位符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728DF99E-D9CD-4E74-B9A5-32D9586062C0}"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2052"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r>
              <a:rPr lang="en-US" altLang="zh-CN">
                <a:latin typeface="Arial Narrow" panose="020B0606020202030204" pitchFamily="34" charset="0"/>
              </a:rPr>
              <a:t>School of Computer Science, BUPT</a:t>
            </a:r>
            <a:endParaRPr lang="zh-CN" altLang="en-US">
              <a:latin typeface="Arial Narrow" panose="020B0606020202030204" pitchFamily="34" charset="0"/>
            </a:endParaRPr>
          </a:p>
        </p:txBody>
      </p:sp>
      <p:sp>
        <p:nvSpPr>
          <p:cNvPr id="2053"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rPr>
              <a:t>设计有限自动机</a:t>
            </a:r>
            <a:endParaRPr lang="zh-CN" altLang="en-US" b="1">
              <a:solidFill>
                <a:srgbClr val="800080"/>
              </a:solidFill>
              <a:latin typeface="Arial" panose="020B0604020202020204" pitchFamily="34" charset="0"/>
            </a:endParaRPr>
          </a:p>
        </p:txBody>
      </p:sp>
      <p:sp>
        <p:nvSpPr>
          <p:cNvPr id="733187" name="Rectangle 3"/>
          <p:cNvSpPr>
            <a:spLocks noGrp="1" noChangeArrowheads="1"/>
          </p:cNvSpPr>
          <p:nvPr>
            <p:ph type="body" sz="half" idx="1"/>
          </p:nvPr>
        </p:nvSpPr>
        <p:spPr/>
        <p:txBody>
          <a:bodyPr/>
          <a:lstStyle/>
          <a:p>
            <a:pPr eaLnBrk="1" hangingPunct="1">
              <a:buFont typeface="Wingdings" panose="05000000000000000000" pitchFamily="2" charset="2"/>
              <a:buNone/>
            </a:pPr>
            <a:r>
              <a:rPr lang="zh-CN" altLang="en-US" sz="2400"/>
              <a:t>例：构造有限自动机</a:t>
            </a:r>
            <a:r>
              <a:rPr lang="en-US" altLang="zh-CN" sz="2400"/>
              <a:t>M</a:t>
            </a:r>
            <a:r>
              <a:rPr lang="zh-CN" altLang="en-US" sz="2400"/>
              <a:t>，识别</a:t>
            </a:r>
            <a:r>
              <a:rPr lang="en-US" altLang="zh-CN" sz="2400"/>
              <a:t>{0,1,2}</a:t>
            </a:r>
            <a:r>
              <a:rPr lang="zh-CN" altLang="en-US" sz="2400"/>
              <a:t>上的语言</a:t>
            </a:r>
            <a:r>
              <a:rPr lang="en-US" altLang="zh-CN" sz="2400"/>
              <a:t>,</a:t>
            </a:r>
            <a:r>
              <a:rPr lang="zh-CN" altLang="en-US" sz="2400"/>
              <a:t>每个字符串代表的数字能整除</a:t>
            </a:r>
            <a:r>
              <a:rPr lang="en-US" altLang="zh-CN" sz="2400"/>
              <a:t>3</a:t>
            </a:r>
            <a:r>
              <a:rPr lang="zh-CN" altLang="en-US" sz="2400"/>
              <a:t>。</a:t>
            </a:r>
            <a:endParaRPr lang="zh-CN" altLang="en-US" sz="2400"/>
          </a:p>
          <a:p>
            <a:pPr eaLnBrk="1" hangingPunct="1">
              <a:buFont typeface="Wingdings" panose="05000000000000000000" pitchFamily="2" charset="2"/>
              <a:buNone/>
            </a:pPr>
            <a:r>
              <a:rPr lang="zh-CN" altLang="en-US" sz="2000">
                <a:latin typeface="宋体" panose="02010600030101010101" pitchFamily="2" charset="-122"/>
                <a:ea typeface="宋体" panose="02010600030101010101" pitchFamily="2" charset="-122"/>
                <a:cs typeface="Times New Roman" panose="02020603050405020304" pitchFamily="18" charset="0"/>
              </a:rPr>
              <a:t>分析：如果一个十进制数的所有位的数字之和能整除</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，则该十进制数就能整除</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a:t>
            </a:r>
            <a:endParaRPr lang="zh-CN" altLang="en-US" sz="200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a:latin typeface="宋体" panose="02010600030101010101" pitchFamily="2" charset="-122"/>
                <a:ea typeface="宋体" panose="02010600030101010101" pitchFamily="2" charset="-122"/>
                <a:cs typeface="Times New Roman" panose="02020603050405020304" pitchFamily="18" charset="0"/>
              </a:rPr>
              <a:t>	一个十进制数除以</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，余数只能为</a:t>
            </a:r>
            <a:r>
              <a:rPr lang="en-US" altLang="zh-CN" sz="2000">
                <a:latin typeface="宋体" panose="02010600030101010101" pitchFamily="2" charset="-122"/>
                <a:ea typeface="宋体" panose="02010600030101010101" pitchFamily="2" charset="-122"/>
                <a:cs typeface="Times New Roman" panose="02020603050405020304" pitchFamily="18" charset="0"/>
              </a:rPr>
              <a:t>0</a:t>
            </a:r>
            <a:r>
              <a:rPr lang="zh-CN" altLang="en-US" sz="2000">
                <a:latin typeface="宋体" panose="02010600030101010101" pitchFamily="2" charset="-122"/>
                <a:ea typeface="宋体" panose="02010600030101010101" pitchFamily="2" charset="-122"/>
                <a:cs typeface="Times New Roman" panose="02020603050405020304" pitchFamily="18" charset="0"/>
              </a:rPr>
              <a:t>、</a:t>
            </a:r>
            <a:r>
              <a:rPr lang="en-US" altLang="zh-CN" sz="2000">
                <a:latin typeface="宋体" panose="02010600030101010101" pitchFamily="2" charset="-122"/>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Times New Roman" panose="02020603050405020304" pitchFamily="18" charset="0"/>
              </a:rPr>
              <a:t>、</a:t>
            </a:r>
            <a:r>
              <a:rPr lang="en-US" altLang="zh-CN" sz="2000">
                <a:latin typeface="宋体" panose="02010600030101010101" pitchFamily="2" charset="-122"/>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Times New Roman" panose="02020603050405020304" pitchFamily="18" charset="0"/>
              </a:rPr>
              <a:t>。</a:t>
            </a:r>
            <a:r>
              <a:rPr lang="en-US" altLang="zh-CN" sz="2000">
                <a:latin typeface="宋体" panose="02010600030101010101" pitchFamily="2" charset="-122"/>
                <a:ea typeface="宋体" panose="02010600030101010101" pitchFamily="2" charset="-122"/>
                <a:cs typeface="Times New Roman" panose="02020603050405020304" pitchFamily="18" charset="0"/>
              </a:rPr>
              <a:t>---</a:t>
            </a:r>
            <a:r>
              <a:rPr lang="zh-CN" altLang="en-US" sz="2000">
                <a:latin typeface="宋体" panose="02010600030101010101" pitchFamily="2" charset="-122"/>
                <a:ea typeface="宋体" panose="02010600030101010101" pitchFamily="2" charset="-122"/>
                <a:cs typeface="Times New Roman" panose="02020603050405020304" pitchFamily="18" charset="0"/>
              </a:rPr>
              <a:t>设计为状态。</a:t>
            </a:r>
            <a:endParaRPr lang="zh-CN" altLang="en-US" sz="200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a:latin typeface="宋体" panose="02010600030101010101" pitchFamily="2" charset="-122"/>
                <a:ea typeface="宋体" panose="02010600030101010101" pitchFamily="2" charset="-122"/>
                <a:cs typeface="Times New Roman" panose="02020603050405020304" pitchFamily="18" charset="0"/>
              </a:rPr>
              <a:t>状态</a:t>
            </a:r>
            <a:r>
              <a:rPr lang="en-US" altLang="zh-CN" sz="200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a:latin typeface="宋体" panose="02010600030101010101" pitchFamily="2" charset="-122"/>
                <a:ea typeface="宋体" panose="02010600030101010101" pitchFamily="2" charset="-122"/>
                <a:cs typeface="Times New Roman" panose="02020603050405020304" pitchFamily="18" charset="0"/>
              </a:rPr>
              <a:t>0</a:t>
            </a:r>
            <a:r>
              <a:rPr lang="zh-CN" altLang="en-US" sz="2000">
                <a:latin typeface="宋体" panose="02010600030101010101" pitchFamily="2" charset="-122"/>
                <a:ea typeface="宋体" panose="02010600030101010101" pitchFamily="2" charset="-122"/>
                <a:cs typeface="Times New Roman" panose="02020603050405020304" pitchFamily="18" charset="0"/>
              </a:rPr>
              <a:t>表示已读入的数字和除</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余</a:t>
            </a:r>
            <a:r>
              <a:rPr lang="en-US" altLang="zh-CN" sz="2000">
                <a:latin typeface="宋体" panose="02010600030101010101" pitchFamily="2" charset="-122"/>
                <a:ea typeface="宋体" panose="02010600030101010101" pitchFamily="2" charset="-122"/>
                <a:cs typeface="Times New Roman" panose="02020603050405020304" pitchFamily="18" charset="0"/>
              </a:rPr>
              <a:t>0,</a:t>
            </a:r>
            <a:endParaRPr lang="en-US" altLang="zh-CN" sz="200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a:latin typeface="宋体" panose="02010600030101010101" pitchFamily="2" charset="-122"/>
                <a:ea typeface="宋体" panose="02010600030101010101" pitchFamily="2" charset="-122"/>
                <a:cs typeface="Times New Roman" panose="02020603050405020304" pitchFamily="18" charset="0"/>
              </a:rPr>
              <a:t>状态</a:t>
            </a:r>
            <a:r>
              <a:rPr lang="en-US" altLang="zh-CN" sz="200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a:latin typeface="宋体" panose="02010600030101010101" pitchFamily="2" charset="-122"/>
                <a:ea typeface="宋体" panose="02010600030101010101" pitchFamily="2" charset="-122"/>
                <a:cs typeface="Times New Roman" panose="02020603050405020304" pitchFamily="18" charset="0"/>
              </a:rPr>
              <a:t>1</a:t>
            </a:r>
            <a:r>
              <a:rPr lang="zh-CN" altLang="en-US" sz="2000">
                <a:latin typeface="宋体" panose="02010600030101010101" pitchFamily="2" charset="-122"/>
                <a:ea typeface="宋体" panose="02010600030101010101" pitchFamily="2" charset="-122"/>
                <a:cs typeface="Times New Roman" panose="02020603050405020304" pitchFamily="18" charset="0"/>
              </a:rPr>
              <a:t>表示已读入的数字和除</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余</a:t>
            </a:r>
            <a:r>
              <a:rPr lang="en-US" altLang="zh-CN" sz="2000">
                <a:latin typeface="宋体" panose="02010600030101010101" pitchFamily="2" charset="-122"/>
                <a:ea typeface="宋体" panose="02010600030101010101" pitchFamily="2" charset="-122"/>
                <a:cs typeface="Times New Roman" panose="02020603050405020304" pitchFamily="18" charset="0"/>
              </a:rPr>
              <a:t>1,</a:t>
            </a:r>
            <a:endParaRPr lang="en-US" altLang="zh-CN" sz="2000">
              <a:latin typeface="宋体" panose="02010600030101010101" pitchFamily="2" charset="-122"/>
              <a:ea typeface="宋体" panose="02010600030101010101" pitchFamily="2" charset="-122"/>
              <a:cs typeface="Times New Roman" panose="02020603050405020304" pitchFamily="18" charset="0"/>
            </a:endParaRPr>
          </a:p>
          <a:p>
            <a:pPr eaLnBrk="1" hangingPunct="1">
              <a:buFont typeface="Wingdings" panose="05000000000000000000" pitchFamily="2" charset="2"/>
              <a:buNone/>
            </a:pPr>
            <a:r>
              <a:rPr lang="zh-CN" altLang="en-US" sz="2000">
                <a:latin typeface="宋体" panose="02010600030101010101" pitchFamily="2" charset="-122"/>
                <a:ea typeface="宋体" panose="02010600030101010101" pitchFamily="2" charset="-122"/>
                <a:cs typeface="Times New Roman" panose="02020603050405020304" pitchFamily="18" charset="0"/>
              </a:rPr>
              <a:t>状态</a:t>
            </a:r>
            <a:r>
              <a:rPr lang="en-US" altLang="zh-CN" sz="2000">
                <a:latin typeface="宋体" panose="02010600030101010101" pitchFamily="2" charset="-122"/>
                <a:ea typeface="宋体" panose="02010600030101010101" pitchFamily="2" charset="-122"/>
                <a:cs typeface="Times New Roman" panose="02020603050405020304" pitchFamily="18" charset="0"/>
              </a:rPr>
              <a:t>q</a:t>
            </a:r>
            <a:r>
              <a:rPr lang="en-US" altLang="zh-CN" sz="2000" baseline="-25000">
                <a:latin typeface="宋体" panose="02010600030101010101" pitchFamily="2" charset="-122"/>
                <a:ea typeface="宋体" panose="02010600030101010101" pitchFamily="2" charset="-122"/>
                <a:cs typeface="Times New Roman" panose="02020603050405020304" pitchFamily="18" charset="0"/>
              </a:rPr>
              <a:t>2</a:t>
            </a:r>
            <a:r>
              <a:rPr lang="zh-CN" altLang="en-US" sz="2000">
                <a:latin typeface="宋体" panose="02010600030101010101" pitchFamily="2" charset="-122"/>
                <a:ea typeface="宋体" panose="02010600030101010101" pitchFamily="2" charset="-122"/>
                <a:cs typeface="Times New Roman" panose="02020603050405020304" pitchFamily="18" charset="0"/>
              </a:rPr>
              <a:t>表示已读入的数字和除</a:t>
            </a:r>
            <a:r>
              <a:rPr lang="en-US" altLang="zh-CN" sz="2000">
                <a:latin typeface="宋体" panose="02010600030101010101" pitchFamily="2" charset="-122"/>
                <a:ea typeface="宋体" panose="02010600030101010101" pitchFamily="2" charset="-122"/>
                <a:cs typeface="Times New Roman" panose="02020603050405020304" pitchFamily="18" charset="0"/>
              </a:rPr>
              <a:t>3</a:t>
            </a:r>
            <a:r>
              <a:rPr lang="zh-CN" altLang="en-US" sz="2000">
                <a:latin typeface="宋体" panose="02010600030101010101" pitchFamily="2" charset="-122"/>
                <a:ea typeface="宋体" panose="02010600030101010101" pitchFamily="2" charset="-122"/>
                <a:cs typeface="Times New Roman" panose="02020603050405020304" pitchFamily="18" charset="0"/>
              </a:rPr>
              <a:t>余</a:t>
            </a:r>
            <a:r>
              <a:rPr lang="en-US" altLang="zh-CN" sz="2000">
                <a:latin typeface="宋体" panose="02010600030101010101" pitchFamily="2" charset="-122"/>
                <a:ea typeface="宋体" panose="02010600030101010101" pitchFamily="2" charset="-122"/>
                <a:cs typeface="Times New Roman" panose="02020603050405020304" pitchFamily="18" charset="0"/>
              </a:rPr>
              <a:t>2,</a:t>
            </a:r>
            <a:endParaRPr lang="zh-CN" altLang="en-US" sz="200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33189" name="Object 5"/>
          <p:cNvGraphicFramePr>
            <a:graphicFrameLocks noGrp="1" noChangeAspect="1"/>
          </p:cNvGraphicFramePr>
          <p:nvPr>
            <p:ph sz="half" idx="2"/>
          </p:nvPr>
        </p:nvGraphicFramePr>
        <p:xfrm>
          <a:off x="4932363" y="1341438"/>
          <a:ext cx="3217862" cy="5029200"/>
        </p:xfrm>
        <a:graphic>
          <a:graphicData uri="http://schemas.openxmlformats.org/presentationml/2006/ole">
            <mc:AlternateContent xmlns:mc="http://schemas.openxmlformats.org/markup-compatibility/2006">
              <mc:Choice xmlns:v="urn:schemas-microsoft-com:vml" Requires="v">
                <p:oleObj spid="_x0000_s59443" name="Visio" r:id="rId1" imgW="4808855" imgH="7506970" progId="Visio.Drawing.11">
                  <p:embed/>
                </p:oleObj>
              </mc:Choice>
              <mc:Fallback>
                <p:oleObj name="Visio" r:id="rId1" imgW="4808855" imgH="750697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41438"/>
                        <a:ext cx="321786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3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3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318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318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318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0FE4F67E-AF54-40DB-B4A8-2EF11CD1DB08}"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1747"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8FE54999-9B42-4DA7-B88F-D2EF098DA76C}"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1748"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1749" name="Rectangle 2"/>
          <p:cNvSpPr>
            <a:spLocks noGrp="1" noChangeArrowheads="1"/>
          </p:cNvSpPr>
          <p:nvPr>
            <p:ph type="title"/>
          </p:nvPr>
        </p:nvSpPr>
        <p:spPr>
          <a:xfrm>
            <a:off x="838200" y="381000"/>
            <a:ext cx="8943975" cy="762000"/>
          </a:xfrm>
        </p:spPr>
        <p:txBody>
          <a:bodyPr/>
          <a:lstStyle/>
          <a:p>
            <a:pPr eaLnBrk="1" hangingPunct="1"/>
            <a:r>
              <a:rPr lang="zh-CN" altLang="en-US" b="1">
                <a:solidFill>
                  <a:srgbClr val="800080"/>
                </a:solidFill>
                <a:latin typeface="Arial" panose="020B0604020202020204" pitchFamily="34" charset="0"/>
                <a:ea typeface="楷体_GB2312" pitchFamily="49" charset="-122"/>
              </a:rPr>
              <a:t>第二节	不确定的有限自动机(</a:t>
            </a:r>
            <a:r>
              <a:rPr lang="en-US" altLang="zh-CN" b="1">
                <a:solidFill>
                  <a:srgbClr val="800080"/>
                </a:solidFill>
                <a:latin typeface="Arial" panose="020B0604020202020204" pitchFamily="34" charset="0"/>
                <a:ea typeface="楷体_GB2312" pitchFamily="49" charset="-122"/>
              </a:rPr>
              <a:t>NFA)</a:t>
            </a:r>
            <a:endParaRPr lang="zh-CN" altLang="en-US" b="1">
              <a:solidFill>
                <a:srgbClr val="800080"/>
              </a:solidFill>
              <a:latin typeface="Arial" panose="020B0604020202020204" pitchFamily="34" charset="0"/>
              <a:ea typeface="楷体_GB2312" pitchFamily="49" charset="-122"/>
            </a:endParaRPr>
          </a:p>
        </p:txBody>
      </p:sp>
      <p:sp>
        <p:nvSpPr>
          <p:cNvPr id="31750" name="Rectangle 3"/>
          <p:cNvSpPr>
            <a:spLocks noGrp="1" noChangeArrowheads="1"/>
          </p:cNvSpPr>
          <p:nvPr>
            <p:ph type="body" idx="1"/>
          </p:nvPr>
        </p:nvSpPr>
        <p:spPr>
          <a:xfrm>
            <a:off x="56515" y="1371600"/>
            <a:ext cx="8996045" cy="1447800"/>
          </a:xfrm>
        </p:spPr>
        <p:txBody>
          <a:bodyPr/>
          <a:lstStyle/>
          <a:p>
            <a:pPr eaLnBrk="1" hangingPunct="1">
              <a:buFont typeface="Wingdings" panose="05000000000000000000" pitchFamily="2" charset="2"/>
              <a:buNone/>
            </a:pPr>
            <a:r>
              <a:rPr lang="zh-CN" altLang="en-US" sz="2400">
                <a:solidFill>
                  <a:srgbClr val="333399"/>
                </a:solidFill>
                <a:latin typeface="Arial" panose="020B0604020202020204" pitchFamily="34" charset="0"/>
              </a:rPr>
              <a:t>		修改</a:t>
            </a:r>
            <a:r>
              <a:rPr lang="en-US" altLang="zh-CN" sz="2400">
                <a:solidFill>
                  <a:srgbClr val="333399"/>
                </a:solidFill>
                <a:latin typeface="Arial" panose="020B0604020202020204" pitchFamily="34" charset="0"/>
              </a:rPr>
              <a:t>DFA</a:t>
            </a:r>
            <a:r>
              <a:rPr lang="zh-CN" altLang="en-US" sz="2400">
                <a:solidFill>
                  <a:srgbClr val="333399"/>
                </a:solidFill>
                <a:latin typeface="Arial" panose="020B0604020202020204" pitchFamily="34" charset="0"/>
              </a:rPr>
              <a:t>的模型，使之在某个状态， 对应一个输入，可以有多个转移， 到达不同的状态， 则称为不确定的有限自动机。</a:t>
            </a:r>
            <a:endParaRPr lang="zh-CN" altLang="en-US" sz="2400">
              <a:solidFill>
                <a:srgbClr val="333399"/>
              </a:solidFill>
              <a:latin typeface="Arial" panose="020B0604020202020204" pitchFamily="34" charset="0"/>
            </a:endParaRPr>
          </a:p>
          <a:p>
            <a:pPr eaLnBrk="1" hangingPunct="1">
              <a:buFont typeface="Wingdings" panose="05000000000000000000" pitchFamily="2" charset="2"/>
              <a:buNone/>
            </a:pPr>
            <a:r>
              <a:rPr lang="zh-CN" altLang="en-US" sz="2400">
                <a:solidFill>
                  <a:srgbClr val="333399"/>
                </a:solidFill>
                <a:latin typeface="Arial" panose="020B0604020202020204" pitchFamily="34" charset="0"/>
              </a:rPr>
              <a:t>   </a:t>
            </a:r>
            <a:r>
              <a:rPr lang="zh-CN" altLang="en-US" sz="3200">
                <a:solidFill>
                  <a:srgbClr val="800080"/>
                </a:solidFill>
                <a:latin typeface="Arial" panose="020B0604020202020204" pitchFamily="34" charset="0"/>
              </a:rPr>
              <a:t>例：</a:t>
            </a:r>
            <a:endParaRPr lang="zh-CN" altLang="en-US" sz="3200">
              <a:solidFill>
                <a:srgbClr val="800080"/>
              </a:solidFill>
              <a:latin typeface="Arial" panose="020B0604020202020204" pitchFamily="34" charset="0"/>
            </a:endParaRPr>
          </a:p>
        </p:txBody>
      </p:sp>
      <p:graphicFrame>
        <p:nvGraphicFramePr>
          <p:cNvPr id="31751" name="Object 4"/>
          <p:cNvGraphicFramePr>
            <a:graphicFrameLocks noChangeAspect="1"/>
          </p:cNvGraphicFramePr>
          <p:nvPr/>
        </p:nvGraphicFramePr>
        <p:xfrm>
          <a:off x="2362200" y="2743200"/>
          <a:ext cx="5562600" cy="1668463"/>
        </p:xfrm>
        <a:graphic>
          <a:graphicData uri="http://schemas.openxmlformats.org/presentationml/2006/ole">
            <mc:AlternateContent xmlns:mc="http://schemas.openxmlformats.org/markup-compatibility/2006">
              <mc:Choice xmlns:v="urn:schemas-microsoft-com:vml" Requires="v">
                <p:oleObj spid="_x0000_s31869" name="VISIO" r:id="rId1" imgW="3359150" imgH="1077595" progId="Visio.Drawing.6">
                  <p:embed/>
                </p:oleObj>
              </mc:Choice>
              <mc:Fallback>
                <p:oleObj name="VISIO" r:id="rId1" imgW="3359150" imgH="1077595"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743200"/>
                        <a:ext cx="5562600"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2" name="Text Box 5"/>
          <p:cNvSpPr txBox="1">
            <a:spLocks noChangeArrowheads="1"/>
          </p:cNvSpPr>
          <p:nvPr/>
        </p:nvSpPr>
        <p:spPr bwMode="auto">
          <a:xfrm>
            <a:off x="1524000" y="28860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None/>
            </a:pPr>
            <a:r>
              <a:rPr lang="zh-CN" altLang="en-US" sz="2400" i="1">
                <a:solidFill>
                  <a:srgbClr val="333399"/>
                </a:solidFill>
                <a:latin typeface="Arial" panose="020B0604020202020204" pitchFamily="34" charset="0"/>
                <a:ea typeface="华文行楷" panose="02010800040101010101" pitchFamily="2" charset="-122"/>
              </a:rPr>
              <a:t>(1)</a:t>
            </a:r>
            <a:endParaRPr lang="zh-CN" altLang="en-US" sz="1000">
              <a:solidFill>
                <a:srgbClr val="333399"/>
              </a:solidFill>
            </a:endParaRPr>
          </a:p>
        </p:txBody>
      </p:sp>
      <p:graphicFrame>
        <p:nvGraphicFramePr>
          <p:cNvPr id="31753" name="Object 6"/>
          <p:cNvGraphicFramePr>
            <a:graphicFrameLocks noChangeAspect="1"/>
          </p:cNvGraphicFramePr>
          <p:nvPr/>
        </p:nvGraphicFramePr>
        <p:xfrm>
          <a:off x="2362200" y="4795838"/>
          <a:ext cx="5715000" cy="1604962"/>
        </p:xfrm>
        <a:graphic>
          <a:graphicData uri="http://schemas.openxmlformats.org/presentationml/2006/ole">
            <mc:AlternateContent xmlns:mc="http://schemas.openxmlformats.org/markup-compatibility/2006">
              <mc:Choice xmlns:v="urn:schemas-microsoft-com:vml" Requires="v">
                <p:oleObj spid="_x0000_s31870" name="VISIO" r:id="rId3" imgW="3587750" imgH="1077595" progId="Visio.Drawing.6">
                  <p:embed/>
                </p:oleObj>
              </mc:Choice>
              <mc:Fallback>
                <p:oleObj name="VISIO" r:id="rId3" imgW="3587750" imgH="1077595"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795838"/>
                        <a:ext cx="571500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4" name="Text Box 7"/>
          <p:cNvSpPr txBox="1">
            <a:spLocks noChangeArrowheads="1"/>
          </p:cNvSpPr>
          <p:nvPr/>
        </p:nvSpPr>
        <p:spPr bwMode="auto">
          <a:xfrm>
            <a:off x="1524000" y="487838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None/>
            </a:pPr>
            <a:r>
              <a:rPr lang="zh-CN" altLang="en-US" sz="2400" i="1">
                <a:solidFill>
                  <a:srgbClr val="333399"/>
                </a:solidFill>
                <a:latin typeface="Arial" panose="020B0604020202020204" pitchFamily="34" charset="0"/>
                <a:ea typeface="华文行楷" panose="02010800040101010101" pitchFamily="2" charset="-122"/>
              </a:rPr>
              <a:t>(2)</a:t>
            </a:r>
            <a:endParaRPr lang="zh-CN" altLang="en-US" sz="1000">
              <a:solidFill>
                <a:srgbClr val="3333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68D10AB-B202-457A-A354-E8AAF252BF8B}"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2771"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0273E47-D9C3-46B3-99FF-33EFBB6A42FD}"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2772"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2773" name="Rectangle 2"/>
          <p:cNvSpPr>
            <a:spLocks noGrp="1" noChangeArrowheads="1"/>
          </p:cNvSpPr>
          <p:nvPr>
            <p:ph type="title"/>
          </p:nvPr>
        </p:nvSpPr>
        <p:spPr>
          <a:xfrm>
            <a:off x="1116013" y="304800"/>
            <a:ext cx="7793037" cy="838200"/>
          </a:xfrm>
        </p:spPr>
        <p:txBody>
          <a:bodyPr/>
          <a:lstStyle/>
          <a:p>
            <a:pPr eaLnBrk="1" hangingPunct="1"/>
            <a:r>
              <a:rPr lang="zh-CN" altLang="en-US" b="1">
                <a:solidFill>
                  <a:srgbClr val="800080"/>
                </a:solidFill>
                <a:latin typeface="Arial" panose="020B0604020202020204" pitchFamily="34" charset="0"/>
                <a:ea typeface="楷体_GB2312" pitchFamily="49" charset="-122"/>
              </a:rPr>
              <a:t>一、不确定有限自动机的形式定义</a:t>
            </a:r>
            <a:endParaRPr lang="zh-CN" altLang="en-US" b="1">
              <a:solidFill>
                <a:srgbClr val="800080"/>
              </a:solidFill>
              <a:latin typeface="Arial" panose="020B0604020202020204" pitchFamily="34" charset="0"/>
              <a:ea typeface="楷体_GB2312" pitchFamily="49" charset="-122"/>
            </a:endParaRPr>
          </a:p>
        </p:txBody>
      </p:sp>
      <p:sp>
        <p:nvSpPr>
          <p:cNvPr id="32774" name="Rectangle 3"/>
          <p:cNvSpPr>
            <a:spLocks noGrp="1" noChangeArrowheads="1"/>
          </p:cNvSpPr>
          <p:nvPr>
            <p:ph type="body" idx="1"/>
          </p:nvPr>
        </p:nvSpPr>
        <p:spPr/>
        <p:txBody>
          <a:bodyPr/>
          <a:lstStyle/>
          <a:p>
            <a:pPr algn="just" eaLnBrk="1" hangingPunct="1">
              <a:lnSpc>
                <a:spcPct val="120000"/>
              </a:lnSpc>
            </a:pPr>
            <a:r>
              <a:rPr lang="en-US" altLang="zh-CN" sz="3200" noProof="1">
                <a:solidFill>
                  <a:srgbClr val="333399"/>
                </a:solidFill>
                <a:latin typeface="Arial" panose="020B0604020202020204" pitchFamily="34" charset="0"/>
              </a:rPr>
              <a:t>NFA</a:t>
            </a:r>
            <a:r>
              <a:rPr lang="zh-CN" altLang="en-US" sz="3200" noProof="1">
                <a:solidFill>
                  <a:srgbClr val="333399"/>
                </a:solidFill>
                <a:latin typeface="Arial" panose="020B0604020202020204" pitchFamily="34" charset="0"/>
              </a:rPr>
              <a:t>是一个五元组，</a:t>
            </a:r>
            <a:r>
              <a:rPr lang="en-US" altLang="zh-CN" sz="3200" noProof="1">
                <a:solidFill>
                  <a:srgbClr val="333399"/>
                </a:solidFill>
                <a:latin typeface="Arial" panose="020B0604020202020204" pitchFamily="34" charset="0"/>
              </a:rPr>
              <a:t>M=(Q,T,</a:t>
            </a:r>
            <a:r>
              <a:rPr lang="en-US" altLang="zh-CN" sz="3200" b="0" dirty="0">
                <a:solidFill>
                  <a:srgbClr val="333399"/>
                </a:solidFill>
                <a:latin typeface="Arial" panose="020B0604020202020204" pitchFamily="34" charset="0"/>
                <a:sym typeface="+mn-ea"/>
              </a:rPr>
              <a:t>δ</a:t>
            </a:r>
            <a:r>
              <a:rPr lang="en-US" altLang="zh-CN" sz="3200" noProof="1">
                <a:solidFill>
                  <a:srgbClr val="333399"/>
                </a:solidFill>
                <a:latin typeface="Arial" panose="020B0604020202020204" pitchFamily="34" charset="0"/>
              </a:rPr>
              <a:t>,q</a:t>
            </a:r>
            <a:r>
              <a:rPr lang="en-US" altLang="zh-CN" sz="3200" baseline="-25000" noProof="1">
                <a:solidFill>
                  <a:srgbClr val="333399"/>
                </a:solidFill>
                <a:latin typeface="Arial" panose="020B0604020202020204" pitchFamily="34" charset="0"/>
              </a:rPr>
              <a:t>0</a:t>
            </a:r>
            <a:r>
              <a:rPr lang="en-US" altLang="zh-CN" sz="3200" noProof="1">
                <a:solidFill>
                  <a:srgbClr val="333399"/>
                </a:solidFill>
                <a:latin typeface="Arial" panose="020B0604020202020204" pitchFamily="34" charset="0"/>
              </a:rPr>
              <a:t>,F)</a:t>
            </a:r>
            <a:r>
              <a:rPr lang="en-US" altLang="en-US" sz="3200" noProof="1">
                <a:solidFill>
                  <a:srgbClr val="333399"/>
                </a:solidFill>
                <a:latin typeface="Arial" panose="020B0604020202020204" pitchFamily="34" charset="0"/>
              </a:rPr>
              <a:t>。</a:t>
            </a:r>
            <a:endParaRPr lang="en-US" altLang="zh-CN" sz="3200">
              <a:solidFill>
                <a:srgbClr val="333399"/>
              </a:solidFill>
              <a:latin typeface="Arial" panose="020B0604020202020204" pitchFamily="34" charset="0"/>
            </a:endParaRPr>
          </a:p>
          <a:p>
            <a:pPr algn="just" eaLnBrk="1" hangingPunct="1">
              <a:lnSpc>
                <a:spcPct val="120000"/>
              </a:lnSpc>
              <a:buFont typeface="Wingdings" panose="05000000000000000000" pitchFamily="2" charset="2"/>
              <a:buNone/>
            </a:pPr>
            <a:r>
              <a:rPr lang="en-US" altLang="en-US" sz="3200">
                <a:solidFill>
                  <a:srgbClr val="333399"/>
                </a:solidFill>
                <a:latin typeface="Arial" panose="020B0604020202020204" pitchFamily="34" charset="0"/>
              </a:rPr>
              <a:t>	</a:t>
            </a:r>
            <a:r>
              <a:rPr lang="zh-CN" altLang="en-US" sz="3200" noProof="1">
                <a:solidFill>
                  <a:srgbClr val="333399"/>
                </a:solidFill>
                <a:latin typeface="Arial" panose="020B0604020202020204" pitchFamily="34" charset="0"/>
              </a:rPr>
              <a:t>其中</a:t>
            </a:r>
            <a:r>
              <a:rPr lang="en-US" altLang="zh-CN" sz="3200" b="0" dirty="0">
                <a:solidFill>
                  <a:srgbClr val="333399"/>
                </a:solidFill>
                <a:latin typeface="Arial" panose="020B0604020202020204" pitchFamily="34" charset="0"/>
                <a:sym typeface="+mn-ea"/>
              </a:rPr>
              <a:t>δ</a:t>
            </a:r>
            <a:r>
              <a:rPr lang="zh-CN" altLang="en-US" sz="3200" noProof="1">
                <a:solidFill>
                  <a:srgbClr val="333399"/>
                </a:solidFill>
                <a:latin typeface="Arial" panose="020B0604020202020204" pitchFamily="34" charset="0"/>
              </a:rPr>
              <a:t>是</a:t>
            </a:r>
            <a:r>
              <a:rPr lang="en-US" altLang="zh-CN" sz="3200" noProof="1">
                <a:solidFill>
                  <a:srgbClr val="333399"/>
                </a:solidFill>
                <a:latin typeface="Arial" panose="020B0604020202020204" pitchFamily="34" charset="0"/>
              </a:rPr>
              <a:t>Q×T-&gt;2</a:t>
            </a:r>
            <a:r>
              <a:rPr lang="en-US" altLang="zh-CN" sz="3200" baseline="30000" noProof="1">
                <a:solidFill>
                  <a:srgbClr val="333399"/>
                </a:solidFill>
                <a:latin typeface="Arial" panose="020B0604020202020204" pitchFamily="34" charset="0"/>
              </a:rPr>
              <a:t>Q</a:t>
            </a:r>
            <a:r>
              <a:rPr lang="zh-CN" altLang="en-US" sz="3200" noProof="1">
                <a:solidFill>
                  <a:srgbClr val="333399"/>
                </a:solidFill>
                <a:latin typeface="Arial" panose="020B0604020202020204" pitchFamily="34" charset="0"/>
              </a:rPr>
              <a:t>的函数，其余与</a:t>
            </a:r>
            <a:r>
              <a:rPr lang="en-US" altLang="zh-CN" sz="3200" noProof="1">
                <a:solidFill>
                  <a:srgbClr val="333399"/>
                </a:solidFill>
                <a:latin typeface="Arial" panose="020B0604020202020204" pitchFamily="34" charset="0"/>
              </a:rPr>
              <a:t>DFA</a:t>
            </a:r>
            <a:r>
              <a:rPr lang="zh-CN" altLang="en-US" sz="3200" noProof="1">
                <a:solidFill>
                  <a:srgbClr val="333399"/>
                </a:solidFill>
                <a:latin typeface="Arial" panose="020B0604020202020204" pitchFamily="34" charset="0"/>
              </a:rPr>
              <a:t>相同。</a:t>
            </a:r>
            <a:endParaRPr lang="zh-CN" altLang="en-US" sz="3200" noProof="1">
              <a:solidFill>
                <a:srgbClr val="333399"/>
              </a:solidFill>
              <a:latin typeface="Arial" panose="020B0604020202020204" pitchFamily="34" charset="0"/>
            </a:endParaRPr>
          </a:p>
          <a:p>
            <a:pPr eaLnBrk="1" hangingPunct="1">
              <a:lnSpc>
                <a:spcPct val="120000"/>
              </a:lnSpc>
            </a:pPr>
            <a:r>
              <a:rPr lang="zh-CN" altLang="en-US" sz="3200" noProof="1">
                <a:solidFill>
                  <a:srgbClr val="333399"/>
                </a:solidFill>
                <a:latin typeface="Arial" panose="020B0604020202020204" pitchFamily="34" charset="0"/>
              </a:rPr>
              <a:t>如果接收一个字符串后</a:t>
            </a:r>
            <a:r>
              <a:rPr lang="en-US" altLang="zh-CN" sz="3200" noProof="1">
                <a:solidFill>
                  <a:srgbClr val="333399"/>
                </a:solidFill>
                <a:latin typeface="Arial" panose="020B0604020202020204" pitchFamily="34" charset="0"/>
              </a:rPr>
              <a:t>NFA</a:t>
            </a:r>
            <a:r>
              <a:rPr lang="zh-CN" altLang="en-US" sz="3200" noProof="1">
                <a:solidFill>
                  <a:srgbClr val="333399"/>
                </a:solidFill>
                <a:latin typeface="Arial" panose="020B0604020202020204" pitchFamily="34" charset="0"/>
              </a:rPr>
              <a:t>进入一个状态集，而此集合中包含</a:t>
            </a:r>
            <a:r>
              <a:rPr lang="zh-CN" altLang="en-US" sz="3200" noProof="1">
                <a:solidFill>
                  <a:srgbClr val="800080"/>
                </a:solidFill>
                <a:latin typeface="Arial" panose="020B0604020202020204" pitchFamily="34" charset="0"/>
              </a:rPr>
              <a:t>一个以上</a:t>
            </a:r>
            <a:r>
              <a:rPr lang="en-US" altLang="zh-CN" sz="3200" noProof="1">
                <a:solidFill>
                  <a:srgbClr val="333399"/>
                </a:solidFill>
                <a:latin typeface="Arial" panose="020B0604020202020204" pitchFamily="34" charset="0"/>
              </a:rPr>
              <a:t>F</a:t>
            </a:r>
            <a:r>
              <a:rPr lang="zh-CN" altLang="en-US" sz="3200" noProof="1">
                <a:solidFill>
                  <a:srgbClr val="333399"/>
                </a:solidFill>
                <a:latin typeface="Arial" panose="020B0604020202020204" pitchFamily="34" charset="0"/>
              </a:rPr>
              <a:t>中的状态，</a:t>
            </a:r>
            <a:r>
              <a:rPr lang="en-US" altLang="en-US" sz="3200">
                <a:solidFill>
                  <a:srgbClr val="333399"/>
                </a:solidFill>
                <a:latin typeface="Arial" panose="020B0604020202020204" pitchFamily="34" charset="0"/>
              </a:rPr>
              <a:t> </a:t>
            </a:r>
            <a:r>
              <a:rPr lang="zh-CN" altLang="en-US" sz="3200" noProof="1">
                <a:solidFill>
                  <a:srgbClr val="333399"/>
                </a:solidFill>
                <a:latin typeface="Arial" panose="020B0604020202020204" pitchFamily="34" charset="0"/>
              </a:rPr>
              <a:t>则</a:t>
            </a:r>
            <a:r>
              <a:rPr lang="zh-CN" altLang="zh-CN" sz="3200">
                <a:solidFill>
                  <a:srgbClr val="333399"/>
                </a:solidFill>
                <a:latin typeface="Arial" panose="020B0604020202020204" pitchFamily="34" charset="0"/>
              </a:rPr>
              <a:t>称</a:t>
            </a:r>
            <a:r>
              <a:rPr lang="en-US" altLang="zh-CN" sz="3200" noProof="1">
                <a:solidFill>
                  <a:srgbClr val="333399"/>
                </a:solidFill>
                <a:latin typeface="Arial" panose="020B0604020202020204" pitchFamily="34" charset="0"/>
              </a:rPr>
              <a:t>NFA</a:t>
            </a:r>
            <a:r>
              <a:rPr lang="zh-CN" altLang="en-US" sz="3200" noProof="1">
                <a:solidFill>
                  <a:srgbClr val="333399"/>
                </a:solidFill>
                <a:latin typeface="Arial" panose="020B0604020202020204" pitchFamily="34" charset="0"/>
              </a:rPr>
              <a:t>接收该字符串。</a:t>
            </a:r>
            <a:endParaRPr lang="zh-CN" altLang="en-US" sz="3200">
              <a:solidFill>
                <a:srgbClr val="333399"/>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0D6B0B89-F829-48C1-A7E6-BB9980B171CB}"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3795"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51024BF-084B-4713-818E-66B4C041D8B0}"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3796"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graphicFrame>
        <p:nvGraphicFramePr>
          <p:cNvPr id="33797" name="Object 3"/>
          <p:cNvGraphicFramePr>
            <a:graphicFrameLocks noChangeAspect="1"/>
          </p:cNvGraphicFramePr>
          <p:nvPr/>
        </p:nvGraphicFramePr>
        <p:xfrm>
          <a:off x="762000" y="1905000"/>
          <a:ext cx="4191000" cy="1344613"/>
        </p:xfrm>
        <a:graphic>
          <a:graphicData uri="http://schemas.openxmlformats.org/presentationml/2006/ole">
            <mc:AlternateContent xmlns:mc="http://schemas.openxmlformats.org/markup-compatibility/2006">
              <mc:Choice xmlns:v="urn:schemas-microsoft-com:vml" Requires="v">
                <p:oleObj spid="_x0000_s33956" name="VISIO" r:id="rId1" imgW="3359150" imgH="1077595" progId="Visio.Drawing.6">
                  <p:embed/>
                </p:oleObj>
              </mc:Choice>
              <mc:Fallback>
                <p:oleObj name="VISIO" r:id="rId1" imgW="3359150" imgH="1077595"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4191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Text Box 4"/>
          <p:cNvSpPr txBox="1">
            <a:spLocks noChangeArrowheads="1"/>
          </p:cNvSpPr>
          <p:nvPr/>
        </p:nvSpPr>
        <p:spPr bwMode="auto">
          <a:xfrm>
            <a:off x="304800" y="2057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None/>
            </a:pPr>
            <a:r>
              <a:rPr lang="zh-CN" altLang="en-US" sz="2400" i="1">
                <a:solidFill>
                  <a:srgbClr val="333399"/>
                </a:solidFill>
                <a:latin typeface="Arial" panose="020B0604020202020204" pitchFamily="34" charset="0"/>
                <a:ea typeface="华文行楷" panose="02010800040101010101" pitchFamily="2" charset="-122"/>
              </a:rPr>
              <a:t>(1)</a:t>
            </a:r>
            <a:endParaRPr lang="zh-CN" altLang="en-US" sz="1000">
              <a:solidFill>
                <a:srgbClr val="333399"/>
              </a:solidFill>
            </a:endParaRPr>
          </a:p>
        </p:txBody>
      </p:sp>
      <p:graphicFrame>
        <p:nvGraphicFramePr>
          <p:cNvPr id="33799" name="Object 5"/>
          <p:cNvGraphicFramePr>
            <a:graphicFrameLocks noChangeAspect="1"/>
          </p:cNvGraphicFramePr>
          <p:nvPr/>
        </p:nvGraphicFramePr>
        <p:xfrm>
          <a:off x="609600" y="3962400"/>
          <a:ext cx="4495800" cy="1352550"/>
        </p:xfrm>
        <a:graphic>
          <a:graphicData uri="http://schemas.openxmlformats.org/presentationml/2006/ole">
            <mc:AlternateContent xmlns:mc="http://schemas.openxmlformats.org/markup-compatibility/2006">
              <mc:Choice xmlns:v="urn:schemas-microsoft-com:vml" Requires="v">
                <p:oleObj spid="_x0000_s33957" name="VISIO" r:id="rId3" imgW="3587750" imgH="1077595" progId="Visio.Drawing.6">
                  <p:embed/>
                </p:oleObj>
              </mc:Choice>
              <mc:Fallback>
                <p:oleObj name="VISIO" r:id="rId3" imgW="3587750" imgH="1077595"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962400"/>
                        <a:ext cx="44958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0" name="Text Box 6"/>
          <p:cNvSpPr txBox="1">
            <a:spLocks noChangeArrowheads="1"/>
          </p:cNvSpPr>
          <p:nvPr/>
        </p:nvSpPr>
        <p:spPr bwMode="auto">
          <a:xfrm>
            <a:off x="304800" y="40957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None/>
            </a:pPr>
            <a:r>
              <a:rPr lang="zh-CN" altLang="en-US" sz="2400" i="1">
                <a:solidFill>
                  <a:srgbClr val="333399"/>
                </a:solidFill>
                <a:latin typeface="Arial" panose="020B0604020202020204" pitchFamily="34" charset="0"/>
                <a:ea typeface="华文行楷" panose="02010800040101010101" pitchFamily="2" charset="-122"/>
              </a:rPr>
              <a:t>(2)</a:t>
            </a:r>
            <a:endParaRPr lang="zh-CN" altLang="en-US" sz="1000">
              <a:solidFill>
                <a:srgbClr val="333399"/>
              </a:solidFill>
            </a:endParaRPr>
          </a:p>
        </p:txBody>
      </p:sp>
      <p:sp>
        <p:nvSpPr>
          <p:cNvPr id="33801" name="Text Box 7"/>
          <p:cNvSpPr txBox="1">
            <a:spLocks noChangeArrowheads="1"/>
          </p:cNvSpPr>
          <p:nvPr/>
        </p:nvSpPr>
        <p:spPr bwMode="auto">
          <a:xfrm>
            <a:off x="5791200" y="244792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p</a:t>
            </a:r>
            <a:endParaRPr lang="en-US" altLang="zh-CN" sz="2400" i="1" baseline="-25000">
              <a:solidFill>
                <a:srgbClr val="800080"/>
              </a:solidFill>
              <a:ea typeface="宋体" panose="02010600030101010101" pitchFamily="2" charset="-122"/>
            </a:endParaRPr>
          </a:p>
        </p:txBody>
      </p:sp>
      <p:sp>
        <p:nvSpPr>
          <p:cNvPr id="33802" name="Text Box 8"/>
          <p:cNvSpPr txBox="1">
            <a:spLocks noChangeArrowheads="1"/>
          </p:cNvSpPr>
          <p:nvPr/>
        </p:nvSpPr>
        <p:spPr bwMode="auto">
          <a:xfrm>
            <a:off x="5791200" y="290512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endParaRPr lang="en-US" altLang="zh-CN" sz="2400" i="1" baseline="-25000">
              <a:solidFill>
                <a:srgbClr val="800080"/>
              </a:solidFill>
              <a:ea typeface="宋体" panose="02010600030101010101" pitchFamily="2" charset="-122"/>
            </a:endParaRPr>
          </a:p>
        </p:txBody>
      </p:sp>
      <p:sp>
        <p:nvSpPr>
          <p:cNvPr id="33803" name="Text Box 9"/>
          <p:cNvSpPr txBox="1">
            <a:spLocks noChangeArrowheads="1"/>
          </p:cNvSpPr>
          <p:nvPr/>
        </p:nvSpPr>
        <p:spPr bwMode="auto">
          <a:xfrm>
            <a:off x="5562600" y="3362325"/>
            <a:ext cx="685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r</a:t>
            </a:r>
            <a:endParaRPr lang="en-US" altLang="zh-CN" sz="2400" i="1">
              <a:solidFill>
                <a:srgbClr val="800080"/>
              </a:solidFill>
              <a:ea typeface="宋体" panose="02010600030101010101" pitchFamily="2" charset="-122"/>
            </a:endParaRPr>
          </a:p>
        </p:txBody>
      </p:sp>
      <p:sp>
        <p:nvSpPr>
          <p:cNvPr id="33804" name="Line 10"/>
          <p:cNvSpPr>
            <a:spLocks noChangeShapeType="1"/>
          </p:cNvSpPr>
          <p:nvPr/>
        </p:nvSpPr>
        <p:spPr bwMode="auto">
          <a:xfrm>
            <a:off x="5410200" y="2295525"/>
            <a:ext cx="281940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5" name="Line 11"/>
          <p:cNvSpPr>
            <a:spLocks noChangeShapeType="1"/>
          </p:cNvSpPr>
          <p:nvPr/>
        </p:nvSpPr>
        <p:spPr bwMode="auto">
          <a:xfrm>
            <a:off x="5410200" y="2371725"/>
            <a:ext cx="281940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6" name="Line 12"/>
          <p:cNvSpPr>
            <a:spLocks noChangeShapeType="1"/>
          </p:cNvSpPr>
          <p:nvPr/>
        </p:nvSpPr>
        <p:spPr bwMode="auto">
          <a:xfrm>
            <a:off x="6172200" y="176212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7" name="Line 13"/>
          <p:cNvSpPr>
            <a:spLocks noChangeShapeType="1"/>
          </p:cNvSpPr>
          <p:nvPr/>
        </p:nvSpPr>
        <p:spPr bwMode="auto">
          <a:xfrm>
            <a:off x="6172200" y="237172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4"/>
          <p:cNvSpPr>
            <a:spLocks noChangeShapeType="1"/>
          </p:cNvSpPr>
          <p:nvPr/>
        </p:nvSpPr>
        <p:spPr bwMode="auto">
          <a:xfrm>
            <a:off x="6248400" y="176212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5"/>
          <p:cNvSpPr>
            <a:spLocks noChangeShapeType="1"/>
          </p:cNvSpPr>
          <p:nvPr/>
        </p:nvSpPr>
        <p:spPr bwMode="auto">
          <a:xfrm>
            <a:off x="6248400" y="237172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10" name="Line 16"/>
          <p:cNvSpPr>
            <a:spLocks noChangeShapeType="1"/>
          </p:cNvSpPr>
          <p:nvPr/>
        </p:nvSpPr>
        <p:spPr bwMode="auto">
          <a:xfrm>
            <a:off x="7086600" y="176212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11" name="Line 17"/>
          <p:cNvSpPr>
            <a:spLocks noChangeShapeType="1"/>
          </p:cNvSpPr>
          <p:nvPr/>
        </p:nvSpPr>
        <p:spPr bwMode="auto">
          <a:xfrm>
            <a:off x="7086600" y="237172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12" name="Text Box 18"/>
          <p:cNvSpPr txBox="1">
            <a:spLocks noChangeArrowheads="1"/>
          </p:cNvSpPr>
          <p:nvPr/>
        </p:nvSpPr>
        <p:spPr bwMode="auto">
          <a:xfrm>
            <a:off x="6477000" y="176212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33813" name="Line 19"/>
          <p:cNvSpPr>
            <a:spLocks noChangeShapeType="1"/>
          </p:cNvSpPr>
          <p:nvPr/>
        </p:nvSpPr>
        <p:spPr bwMode="auto">
          <a:xfrm>
            <a:off x="5486400" y="2752725"/>
            <a:ext cx="304800"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4" name="Text Box 20"/>
          <p:cNvSpPr txBox="1">
            <a:spLocks noChangeArrowheads="1"/>
          </p:cNvSpPr>
          <p:nvPr/>
        </p:nvSpPr>
        <p:spPr bwMode="auto">
          <a:xfrm>
            <a:off x="6324600" y="2447925"/>
            <a:ext cx="685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baseline="-25000">
              <a:solidFill>
                <a:srgbClr val="800080"/>
              </a:solidFill>
              <a:ea typeface="宋体" panose="02010600030101010101" pitchFamily="2" charset="-122"/>
            </a:endParaRPr>
          </a:p>
        </p:txBody>
      </p:sp>
      <p:sp>
        <p:nvSpPr>
          <p:cNvPr id="33815" name="Text Box 21"/>
          <p:cNvSpPr txBox="1">
            <a:spLocks noChangeArrowheads="1"/>
          </p:cNvSpPr>
          <p:nvPr/>
        </p:nvSpPr>
        <p:spPr bwMode="auto">
          <a:xfrm>
            <a:off x="7391400" y="2447925"/>
            <a:ext cx="533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3816" name="Text Box 22"/>
          <p:cNvSpPr txBox="1">
            <a:spLocks noChangeArrowheads="1"/>
          </p:cNvSpPr>
          <p:nvPr/>
        </p:nvSpPr>
        <p:spPr bwMode="auto">
          <a:xfrm>
            <a:off x="6324600" y="2905125"/>
            <a:ext cx="6096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33817" name="Text Box 23"/>
          <p:cNvSpPr txBox="1">
            <a:spLocks noChangeArrowheads="1"/>
          </p:cNvSpPr>
          <p:nvPr/>
        </p:nvSpPr>
        <p:spPr bwMode="auto">
          <a:xfrm>
            <a:off x="6400800" y="3362325"/>
            <a:ext cx="533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3818" name="Text Box 24"/>
          <p:cNvSpPr txBox="1">
            <a:spLocks noChangeArrowheads="1"/>
          </p:cNvSpPr>
          <p:nvPr/>
        </p:nvSpPr>
        <p:spPr bwMode="auto">
          <a:xfrm>
            <a:off x="7162800" y="2905125"/>
            <a:ext cx="914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r</a:t>
            </a:r>
            <a:r>
              <a:rPr lang="en-US" altLang="zh-CN" sz="2400" i="1">
                <a:solidFill>
                  <a:srgbClr val="800080"/>
                </a:solidFill>
                <a:ea typeface="宋体" panose="02010600030101010101" pitchFamily="2" charset="-122"/>
              </a:rPr>
              <a:t> }</a:t>
            </a:r>
            <a:endParaRPr lang="en-US" altLang="zh-CN" sz="2400" i="1">
              <a:solidFill>
                <a:srgbClr val="800080"/>
              </a:solidFill>
              <a:ea typeface="宋体" panose="02010600030101010101" pitchFamily="2" charset="-122"/>
            </a:endParaRPr>
          </a:p>
        </p:txBody>
      </p:sp>
      <p:sp>
        <p:nvSpPr>
          <p:cNvPr id="33819" name="Text Box 25"/>
          <p:cNvSpPr txBox="1">
            <a:spLocks noChangeArrowheads="1"/>
          </p:cNvSpPr>
          <p:nvPr/>
        </p:nvSpPr>
        <p:spPr bwMode="auto">
          <a:xfrm>
            <a:off x="7391400" y="3362325"/>
            <a:ext cx="533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3820" name="Text Box 26"/>
          <p:cNvSpPr txBox="1">
            <a:spLocks noChangeArrowheads="1"/>
          </p:cNvSpPr>
          <p:nvPr/>
        </p:nvSpPr>
        <p:spPr bwMode="auto">
          <a:xfrm>
            <a:off x="7391400" y="1752600"/>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33821" name="Text Box 27"/>
          <p:cNvSpPr txBox="1">
            <a:spLocks noChangeArrowheads="1"/>
          </p:cNvSpPr>
          <p:nvPr/>
        </p:nvSpPr>
        <p:spPr bwMode="auto">
          <a:xfrm>
            <a:off x="5791200" y="463867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p</a:t>
            </a:r>
            <a:endParaRPr lang="en-US" altLang="zh-CN" sz="2400" i="1" baseline="-25000">
              <a:solidFill>
                <a:srgbClr val="800080"/>
              </a:solidFill>
              <a:ea typeface="宋体" panose="02010600030101010101" pitchFamily="2" charset="-122"/>
            </a:endParaRPr>
          </a:p>
        </p:txBody>
      </p:sp>
      <p:sp>
        <p:nvSpPr>
          <p:cNvPr id="33822" name="Text Box 28"/>
          <p:cNvSpPr txBox="1">
            <a:spLocks noChangeArrowheads="1"/>
          </p:cNvSpPr>
          <p:nvPr/>
        </p:nvSpPr>
        <p:spPr bwMode="auto">
          <a:xfrm>
            <a:off x="5791200" y="509587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endParaRPr lang="en-US" altLang="zh-CN" sz="2400" i="1" baseline="-25000">
              <a:solidFill>
                <a:srgbClr val="800080"/>
              </a:solidFill>
              <a:ea typeface="宋体" panose="02010600030101010101" pitchFamily="2" charset="-122"/>
            </a:endParaRPr>
          </a:p>
        </p:txBody>
      </p:sp>
      <p:sp>
        <p:nvSpPr>
          <p:cNvPr id="33823" name="Text Box 29"/>
          <p:cNvSpPr txBox="1">
            <a:spLocks noChangeArrowheads="1"/>
          </p:cNvSpPr>
          <p:nvPr/>
        </p:nvSpPr>
        <p:spPr bwMode="auto">
          <a:xfrm>
            <a:off x="5562600" y="5553075"/>
            <a:ext cx="685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r</a:t>
            </a:r>
            <a:endParaRPr lang="en-US" altLang="zh-CN" sz="2400" i="1">
              <a:solidFill>
                <a:srgbClr val="800080"/>
              </a:solidFill>
              <a:ea typeface="宋体" panose="02010600030101010101" pitchFamily="2" charset="-122"/>
            </a:endParaRPr>
          </a:p>
        </p:txBody>
      </p:sp>
      <p:sp>
        <p:nvSpPr>
          <p:cNvPr id="33824" name="Line 30"/>
          <p:cNvSpPr>
            <a:spLocks noChangeShapeType="1"/>
          </p:cNvSpPr>
          <p:nvPr/>
        </p:nvSpPr>
        <p:spPr bwMode="auto">
          <a:xfrm>
            <a:off x="5410200" y="4486275"/>
            <a:ext cx="281940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31"/>
          <p:cNvSpPr>
            <a:spLocks noChangeShapeType="1"/>
          </p:cNvSpPr>
          <p:nvPr/>
        </p:nvSpPr>
        <p:spPr bwMode="auto">
          <a:xfrm>
            <a:off x="5410200" y="4562475"/>
            <a:ext cx="281940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26" name="Line 32"/>
          <p:cNvSpPr>
            <a:spLocks noChangeShapeType="1"/>
          </p:cNvSpPr>
          <p:nvPr/>
        </p:nvSpPr>
        <p:spPr bwMode="auto">
          <a:xfrm>
            <a:off x="6172200" y="395287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27" name="Line 33"/>
          <p:cNvSpPr>
            <a:spLocks noChangeShapeType="1"/>
          </p:cNvSpPr>
          <p:nvPr/>
        </p:nvSpPr>
        <p:spPr bwMode="auto">
          <a:xfrm>
            <a:off x="6172200" y="456247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28" name="Line 34"/>
          <p:cNvSpPr>
            <a:spLocks noChangeShapeType="1"/>
          </p:cNvSpPr>
          <p:nvPr/>
        </p:nvSpPr>
        <p:spPr bwMode="auto">
          <a:xfrm>
            <a:off x="6248400" y="395287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29" name="Line 35"/>
          <p:cNvSpPr>
            <a:spLocks noChangeShapeType="1"/>
          </p:cNvSpPr>
          <p:nvPr/>
        </p:nvSpPr>
        <p:spPr bwMode="auto">
          <a:xfrm>
            <a:off x="6248400" y="456247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30" name="Line 36"/>
          <p:cNvSpPr>
            <a:spLocks noChangeShapeType="1"/>
          </p:cNvSpPr>
          <p:nvPr/>
        </p:nvSpPr>
        <p:spPr bwMode="auto">
          <a:xfrm>
            <a:off x="7086600" y="3952875"/>
            <a:ext cx="0" cy="5334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31" name="Line 37"/>
          <p:cNvSpPr>
            <a:spLocks noChangeShapeType="1"/>
          </p:cNvSpPr>
          <p:nvPr/>
        </p:nvSpPr>
        <p:spPr bwMode="auto">
          <a:xfrm>
            <a:off x="7086600" y="4562475"/>
            <a:ext cx="0" cy="1447800"/>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32" name="Text Box 38"/>
          <p:cNvSpPr txBox="1">
            <a:spLocks noChangeArrowheads="1"/>
          </p:cNvSpPr>
          <p:nvPr/>
        </p:nvSpPr>
        <p:spPr bwMode="auto">
          <a:xfrm>
            <a:off x="6477000" y="3952875"/>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33833" name="Line 39"/>
          <p:cNvSpPr>
            <a:spLocks noChangeShapeType="1"/>
          </p:cNvSpPr>
          <p:nvPr/>
        </p:nvSpPr>
        <p:spPr bwMode="auto">
          <a:xfrm>
            <a:off x="5486400" y="4943475"/>
            <a:ext cx="304800"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Text Box 40"/>
          <p:cNvSpPr txBox="1">
            <a:spLocks noChangeArrowheads="1"/>
          </p:cNvSpPr>
          <p:nvPr/>
        </p:nvSpPr>
        <p:spPr bwMode="auto">
          <a:xfrm>
            <a:off x="6324600" y="4638675"/>
            <a:ext cx="685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 }</a:t>
            </a:r>
            <a:endParaRPr lang="en-US" altLang="zh-CN" sz="2400" i="1" baseline="-25000">
              <a:solidFill>
                <a:srgbClr val="800080"/>
              </a:solidFill>
              <a:ea typeface="宋体" panose="02010600030101010101" pitchFamily="2" charset="-122"/>
            </a:endParaRPr>
          </a:p>
        </p:txBody>
      </p:sp>
      <p:sp>
        <p:nvSpPr>
          <p:cNvPr id="33835" name="Text Box 41"/>
          <p:cNvSpPr txBox="1">
            <a:spLocks noChangeArrowheads="1"/>
          </p:cNvSpPr>
          <p:nvPr/>
        </p:nvSpPr>
        <p:spPr bwMode="auto">
          <a:xfrm>
            <a:off x="6324600" y="5095875"/>
            <a:ext cx="6096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33836" name="Text Box 42"/>
          <p:cNvSpPr txBox="1">
            <a:spLocks noChangeArrowheads="1"/>
          </p:cNvSpPr>
          <p:nvPr/>
        </p:nvSpPr>
        <p:spPr bwMode="auto">
          <a:xfrm>
            <a:off x="6400800" y="5553075"/>
            <a:ext cx="533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3837" name="Text Box 43"/>
          <p:cNvSpPr txBox="1">
            <a:spLocks noChangeArrowheads="1"/>
          </p:cNvSpPr>
          <p:nvPr/>
        </p:nvSpPr>
        <p:spPr bwMode="auto">
          <a:xfrm>
            <a:off x="7315200" y="5095875"/>
            <a:ext cx="685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latin typeface="Arial" panose="020B0604020202020204" pitchFamily="34" charset="0"/>
                <a:ea typeface="宋体" panose="02010600030101010101" pitchFamily="2" charset="-122"/>
              </a:rPr>
              <a:t>r</a:t>
            </a:r>
            <a:r>
              <a:rPr lang="en-US" altLang="zh-CN" sz="2400" i="1">
                <a:solidFill>
                  <a:srgbClr val="800080"/>
                </a:solidFill>
                <a:ea typeface="宋体" panose="02010600030101010101" pitchFamily="2" charset="-122"/>
              </a:rPr>
              <a:t> }</a:t>
            </a:r>
            <a:endParaRPr lang="en-US" altLang="zh-CN" sz="2400" i="1">
              <a:solidFill>
                <a:srgbClr val="800080"/>
              </a:solidFill>
              <a:ea typeface="宋体" panose="02010600030101010101" pitchFamily="2" charset="-122"/>
            </a:endParaRPr>
          </a:p>
        </p:txBody>
      </p:sp>
      <p:sp>
        <p:nvSpPr>
          <p:cNvPr id="33838" name="Text Box 44"/>
          <p:cNvSpPr txBox="1">
            <a:spLocks noChangeArrowheads="1"/>
          </p:cNvSpPr>
          <p:nvPr/>
        </p:nvSpPr>
        <p:spPr bwMode="auto">
          <a:xfrm>
            <a:off x="7391400" y="5553075"/>
            <a:ext cx="5334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3839" name="Text Box 45"/>
          <p:cNvSpPr txBox="1">
            <a:spLocks noChangeArrowheads="1"/>
          </p:cNvSpPr>
          <p:nvPr/>
        </p:nvSpPr>
        <p:spPr bwMode="auto">
          <a:xfrm>
            <a:off x="7391400" y="3943350"/>
            <a:ext cx="3048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33840" name="Text Box 46"/>
          <p:cNvSpPr txBox="1">
            <a:spLocks noChangeArrowheads="1"/>
          </p:cNvSpPr>
          <p:nvPr/>
        </p:nvSpPr>
        <p:spPr bwMode="auto">
          <a:xfrm>
            <a:off x="7162800" y="4638675"/>
            <a:ext cx="990600" cy="46672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33841" name="Rectangle 47"/>
          <p:cNvSpPr>
            <a:spLocks noChangeArrowheads="1"/>
          </p:cNvSpPr>
          <p:nvPr/>
        </p:nvSpPr>
        <p:spPr bwMode="auto">
          <a:xfrm>
            <a:off x="1143000" y="381000"/>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0"/>
              </a:spcBef>
              <a:buClrTx/>
              <a:buSzTx/>
              <a:buFontTx/>
              <a:buNone/>
            </a:pPr>
            <a:r>
              <a:rPr lang="zh-CN" altLang="en-US" sz="3200">
                <a:solidFill>
                  <a:srgbClr val="800080"/>
                </a:solidFill>
                <a:latin typeface="Arial" panose="020B0604020202020204" pitchFamily="34" charset="0"/>
              </a:rPr>
              <a:t>转移图和转移表表示的</a:t>
            </a:r>
            <a:r>
              <a:rPr lang="en-US" altLang="zh-CN" sz="3200" i="1">
                <a:solidFill>
                  <a:srgbClr val="800080"/>
                </a:solidFill>
                <a:latin typeface="Arial" panose="020B0604020202020204" pitchFamily="34" charset="0"/>
              </a:rPr>
              <a:t>NFA</a:t>
            </a:r>
            <a:endParaRPr lang="en-US" altLang="zh-CN" sz="3200" i="1">
              <a:solidFill>
                <a:srgbClr val="800080"/>
              </a:solidFill>
              <a:latin typeface="Arial" panose="020B0604020202020204" pitchFamily="34" charset="0"/>
            </a:endParaRPr>
          </a:p>
        </p:txBody>
      </p:sp>
      <p:sp>
        <p:nvSpPr>
          <p:cNvPr id="47153" name="Text Box 48"/>
          <p:cNvSpPr txBox="1">
            <a:spLocks noChangeArrowheads="1"/>
          </p:cNvSpPr>
          <p:nvPr/>
        </p:nvSpPr>
        <p:spPr bwMode="auto">
          <a:xfrm>
            <a:off x="107950" y="5589588"/>
            <a:ext cx="5327650" cy="366712"/>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50000"/>
              </a:spcBef>
              <a:buFont typeface="Wingdings" panose="05000000000000000000" pitchFamily="2" charset="2"/>
              <a:buNone/>
            </a:pPr>
            <a:r>
              <a:rPr lang="zh-CN" altLang="en-US" sz="1800" b="0">
                <a:solidFill>
                  <a:srgbClr val="009999"/>
                </a:solidFill>
                <a:ea typeface="华文琥珀" panose="02010800040101010101" pitchFamily="2" charset="-122"/>
              </a:rPr>
              <a:t>注意：</a:t>
            </a:r>
            <a:r>
              <a:rPr lang="zh-CN" altLang="en-US" sz="1800" b="0">
                <a:solidFill>
                  <a:srgbClr val="009999"/>
                </a:solidFill>
                <a:highlight>
                  <a:srgbClr val="FFFF00"/>
                </a:highlight>
                <a:ea typeface="华文琥珀" panose="02010800040101010101" pitchFamily="2" charset="-122"/>
              </a:rPr>
              <a:t>转移表中的每一项都是一个集合。含空集</a:t>
            </a:r>
            <a:r>
              <a:rPr lang="el-GR" altLang="zh-CN" sz="1800" b="0">
                <a:solidFill>
                  <a:srgbClr val="009999"/>
                </a:solidFill>
                <a:highlight>
                  <a:srgbClr val="FFFF00"/>
                </a:highlight>
                <a:latin typeface="华文琥珀" panose="02010800040101010101" pitchFamily="2" charset="-122"/>
                <a:ea typeface="华文琥珀" panose="02010800040101010101" pitchFamily="2" charset="-122"/>
              </a:rPr>
              <a:t>Φ</a:t>
            </a:r>
            <a:endParaRPr lang="el-GR" altLang="zh-CN" sz="1800" b="0">
              <a:solidFill>
                <a:srgbClr val="009999"/>
              </a:solidFill>
              <a:highlight>
                <a:srgbClr val="FFFF00"/>
              </a:highlight>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0CB4912D-46CD-4EAE-B1AC-9890E186F1A4}"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481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E5C254C-76BC-4D1A-9DA8-C96B0E1CBDE3}"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482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4821"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ea typeface="楷体_GB2312" pitchFamily="49" charset="-122"/>
              </a:rPr>
              <a:t>格局示例</a:t>
            </a:r>
            <a:endParaRPr lang="zh-CN" altLang="en-US" b="1">
              <a:solidFill>
                <a:srgbClr val="800080"/>
              </a:solidFill>
              <a:latin typeface="Arial" panose="020B0604020202020204" pitchFamily="34" charset="0"/>
              <a:ea typeface="楷体_GB2312" pitchFamily="49" charset="-122"/>
            </a:endParaRPr>
          </a:p>
        </p:txBody>
      </p:sp>
      <p:sp>
        <p:nvSpPr>
          <p:cNvPr id="34822" name="Rectangle 3"/>
          <p:cNvSpPr>
            <a:spLocks noGrp="1" noChangeArrowheads="1"/>
          </p:cNvSpPr>
          <p:nvPr>
            <p:ph type="body" idx="1"/>
          </p:nvPr>
        </p:nvSpPr>
        <p:spPr>
          <a:xfrm>
            <a:off x="723900" y="2723941"/>
            <a:ext cx="7696200" cy="3124200"/>
          </a:xfrm>
        </p:spPr>
        <p:txBody>
          <a:bodyPr/>
          <a:lstStyle/>
          <a:p>
            <a:pPr eaLnBrk="1" hangingPunct="1"/>
            <a:r>
              <a:rPr lang="zh-CN" altLang="en-US" dirty="0">
                <a:solidFill>
                  <a:schemeClr val="tx2"/>
                </a:solidFill>
              </a:rPr>
              <a:t>如图所示，用格局序列描述自动机的工作过程，当输入字符串是011011时，则有</a:t>
            </a:r>
            <a:endParaRPr lang="zh-CN" altLang="en-US" dirty="0">
              <a:solidFill>
                <a:schemeClr val="tx2"/>
              </a:solidFill>
            </a:endParaRPr>
          </a:p>
          <a:p>
            <a:pPr eaLnBrk="1" hangingPunct="1"/>
            <a:endParaRPr lang="zh-CN" altLang="en-US" dirty="0">
              <a:solidFill>
                <a:schemeClr val="tx2"/>
              </a:solidFill>
            </a:endParaRPr>
          </a:p>
        </p:txBody>
      </p:sp>
      <p:graphicFrame>
        <p:nvGraphicFramePr>
          <p:cNvPr id="34823" name="Object 6"/>
          <p:cNvGraphicFramePr>
            <a:graphicFrameLocks noChangeAspect="1"/>
          </p:cNvGraphicFramePr>
          <p:nvPr/>
        </p:nvGraphicFramePr>
        <p:xfrm>
          <a:off x="1447800" y="1219200"/>
          <a:ext cx="5562600" cy="1219200"/>
        </p:xfrm>
        <a:graphic>
          <a:graphicData uri="http://schemas.openxmlformats.org/presentationml/2006/ole">
            <mc:AlternateContent xmlns:mc="http://schemas.openxmlformats.org/markup-compatibility/2006">
              <mc:Choice xmlns:v="urn:schemas-microsoft-com:vml" Requires="v">
                <p:oleObj spid="_x0000_s34939" name="VISIO" r:id="rId1" imgW="3587750" imgH="1077595" progId="Visio.Drawing.6">
                  <p:embed/>
                </p:oleObj>
              </mc:Choice>
              <mc:Fallback>
                <p:oleObj name="VISIO" r:id="rId1" imgW="3587750" imgH="1077595" progId="Visio.Drawing.6">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5562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7"/>
          <p:cNvGraphicFramePr>
            <a:graphicFrameLocks noChangeAspect="1"/>
          </p:cNvGraphicFramePr>
          <p:nvPr/>
        </p:nvGraphicFramePr>
        <p:xfrm>
          <a:off x="638175" y="3933056"/>
          <a:ext cx="7867650" cy="2333625"/>
        </p:xfrm>
        <a:graphic>
          <a:graphicData uri="http://schemas.openxmlformats.org/presentationml/2006/ole">
            <mc:AlternateContent xmlns:mc="http://schemas.openxmlformats.org/markup-compatibility/2006">
              <mc:Choice xmlns:v="urn:schemas-microsoft-com:vml" Requires="v">
                <p:oleObj spid="_x0000_s34940" name="Equation" r:id="rId3" imgW="106375200" imgH="21336000" progId="Equation.DSMT4">
                  <p:embed/>
                </p:oleObj>
              </mc:Choice>
              <mc:Fallback>
                <p:oleObj name="Equation" r:id="rId3" imgW="106375200" imgH="21336000" progId="Equation.DSMT4">
                  <p:embed/>
                  <p:pic>
                    <p:nvPicPr>
                      <p:cNvPr id="0" name="Object 7"/>
                      <p:cNvPicPr>
                        <a:picLocks noChangeAspect="1" noChangeArrowheads="1"/>
                      </p:cNvPicPr>
                      <p:nvPr/>
                    </p:nvPicPr>
                    <p:blipFill>
                      <a:blip r:embed="rId4"/>
                      <a:srcRect/>
                      <a:stretch>
                        <a:fillRect/>
                      </a:stretch>
                    </p:blipFill>
                    <p:spPr bwMode="auto">
                      <a:xfrm>
                        <a:off x="638175" y="3933056"/>
                        <a:ext cx="78676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E5D9B6A8-7A1D-4A5E-ACBE-60893D64F1FA}"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5843"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AB06B7B9-CC80-4DE5-B365-11B3F7508C83}"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5844"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5845" name="Rectangle 2"/>
          <p:cNvSpPr>
            <a:spLocks noGrp="1" noChangeArrowheads="1"/>
          </p:cNvSpPr>
          <p:nvPr>
            <p:ph type="title"/>
          </p:nvPr>
        </p:nvSpPr>
        <p:spPr/>
        <p:txBody>
          <a:bodyPr/>
          <a:lstStyle/>
          <a:p>
            <a:pPr eaLnBrk="1" hangingPunct="1"/>
            <a:r>
              <a:rPr lang="zh-CN" altLang="zh-CN" b="1">
                <a:solidFill>
                  <a:srgbClr val="800080"/>
                </a:solidFill>
                <a:latin typeface="Arial" panose="020B0604020202020204" pitchFamily="34" charset="0"/>
                <a:ea typeface="楷体_GB2312" pitchFamily="49" charset="-122"/>
              </a:rPr>
              <a:t>二</a:t>
            </a:r>
            <a:r>
              <a:rPr lang="zh-CN" altLang="en-US" b="1">
                <a:solidFill>
                  <a:srgbClr val="800080"/>
                </a:solidFill>
                <a:latin typeface="Arial" panose="020B0604020202020204" pitchFamily="34" charset="0"/>
                <a:ea typeface="楷体_GB2312" pitchFamily="49" charset="-122"/>
              </a:rPr>
              <a:t>、</a:t>
            </a:r>
            <a:r>
              <a:rPr lang="en-US" altLang="zh-CN" b="1" noProof="1">
                <a:solidFill>
                  <a:srgbClr val="800080"/>
                </a:solidFill>
                <a:latin typeface="Arial" panose="020B0604020202020204" pitchFamily="34" charset="0"/>
                <a:ea typeface="楷体_GB2312" pitchFamily="49" charset="-122"/>
              </a:rPr>
              <a:t>NFA</a:t>
            </a:r>
            <a:r>
              <a:rPr lang="zh-CN" altLang="en-US" b="1" noProof="1">
                <a:solidFill>
                  <a:srgbClr val="800080"/>
                </a:solidFill>
                <a:latin typeface="Arial" panose="020B0604020202020204" pitchFamily="34" charset="0"/>
                <a:ea typeface="楷体_GB2312" pitchFamily="49" charset="-122"/>
              </a:rPr>
              <a:t>的状态转移函数</a:t>
            </a:r>
            <a:endParaRPr lang="zh-CN" altLang="en-US" b="1">
              <a:solidFill>
                <a:srgbClr val="800080"/>
              </a:solidFill>
              <a:latin typeface="Arial" panose="020B0604020202020204" pitchFamily="34" charset="0"/>
              <a:ea typeface="楷体_GB2312" pitchFamily="49" charset="-122"/>
            </a:endParaRPr>
          </a:p>
        </p:txBody>
      </p:sp>
      <p:sp>
        <p:nvSpPr>
          <p:cNvPr id="35846" name="Rectangle 3"/>
          <p:cNvSpPr>
            <a:spLocks noGrp="1" noChangeArrowheads="1"/>
          </p:cNvSpPr>
          <p:nvPr>
            <p:ph type="body" idx="1"/>
          </p:nvPr>
        </p:nvSpPr>
        <p:spPr>
          <a:xfrm>
            <a:off x="304800" y="1295400"/>
            <a:ext cx="8345488" cy="4840288"/>
          </a:xfrm>
        </p:spPr>
        <p:txBody>
          <a:bodyPr/>
          <a:lstStyle/>
          <a:p>
            <a:pPr eaLnBrk="1" hangingPunct="1">
              <a:spcBef>
                <a:spcPct val="0"/>
              </a:spcBef>
              <a:buClrTx/>
              <a:buSzTx/>
              <a:buFont typeface="Wingdings" panose="05000000000000000000" pitchFamily="2" charset="2"/>
              <a:buChar char="²"/>
            </a:pPr>
            <a:r>
              <a:rPr lang="zh-CN" altLang="en-US" sz="2400" dirty="0">
                <a:solidFill>
                  <a:srgbClr val="333399"/>
                </a:solidFill>
                <a:ea typeface="华文行楷" panose="02010800040101010101" pitchFamily="2" charset="-122"/>
              </a:rPr>
              <a:t>与 </a:t>
            </a:r>
            <a:r>
              <a:rPr lang="en-US" altLang="zh-CN" sz="2400" i="1" dirty="0">
                <a:solidFill>
                  <a:srgbClr val="333399"/>
                </a:solidFill>
                <a:latin typeface="Arial" panose="020B0604020202020204" pitchFamily="34" charset="0"/>
                <a:ea typeface="华文行楷" panose="02010800040101010101" pitchFamily="2" charset="-122"/>
              </a:rPr>
              <a:t>DFA </a:t>
            </a:r>
            <a:r>
              <a:rPr lang="zh-CN" altLang="en-US" sz="2400" dirty="0">
                <a:solidFill>
                  <a:srgbClr val="333399"/>
                </a:solidFill>
                <a:latin typeface="华文行楷" panose="02010800040101010101" pitchFamily="2" charset="-122"/>
                <a:ea typeface="华文行楷" panose="02010800040101010101" pitchFamily="2" charset="-122"/>
              </a:rPr>
              <a:t>唯一不同之处      </a:t>
            </a:r>
            <a:r>
              <a:rPr lang="zh-CN" altLang="en-US"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Q </a:t>
            </a:r>
            <a:r>
              <a:rPr lang="en-US" altLang="zh-CN" sz="240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a:solidFill>
                  <a:srgbClr val="800080"/>
                </a:solidFill>
                <a:ea typeface="宋体" panose="02010600030101010101" pitchFamily="2" charset="-122"/>
                <a:sym typeface="Symbol" panose="05050102010706020507" pitchFamily="18" charset="2"/>
              </a:rPr>
              <a:t>T</a:t>
            </a:r>
            <a:r>
              <a:rPr lang="en-US" altLang="zh-CN" sz="2400" i="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800080"/>
                </a:solidFill>
                <a:latin typeface="Arial" panose="020B0604020202020204" pitchFamily="34" charset="0"/>
                <a:ea typeface="华文行楷" panose="02010800040101010101" pitchFamily="2" charset="-122"/>
                <a:sym typeface="Symbol" panose="05050102010706020507" pitchFamily="18" charset="2"/>
              </a:rPr>
              <a:t>2</a:t>
            </a:r>
            <a:r>
              <a:rPr lang="en-US" altLang="zh-CN" sz="2400" i="1" baseline="30000" dirty="0">
                <a:solidFill>
                  <a:srgbClr val="800080"/>
                </a:solidFill>
                <a:latin typeface="Arial" panose="020B0604020202020204" pitchFamily="34" charset="0"/>
                <a:ea typeface="华文行楷" panose="02010800040101010101" pitchFamily="2" charset="-122"/>
                <a:sym typeface="Symbol" panose="05050102010706020507" pitchFamily="18" charset="2"/>
              </a:rPr>
              <a:t>Q</a:t>
            </a:r>
            <a:endParaRPr lang="en-US" altLang="zh-CN" sz="2400" i="1" baseline="30000" dirty="0">
              <a:solidFill>
                <a:srgbClr val="800080"/>
              </a:solidFill>
              <a:latin typeface="Arial" panose="020B0604020202020204" pitchFamily="34" charset="0"/>
              <a:ea typeface="华文行楷" panose="02010800040101010101" pitchFamily="2" charset="-122"/>
              <a:sym typeface="Symbol" panose="05050102010706020507" pitchFamily="18" charset="2"/>
            </a:endParaRPr>
          </a:p>
          <a:p>
            <a:pPr algn="just" eaLnBrk="1" hangingPunct="1">
              <a:lnSpc>
                <a:spcPct val="110000"/>
              </a:lnSpc>
              <a:buFont typeface="Wingdings" panose="05000000000000000000" pitchFamily="2" charset="2"/>
              <a:buNone/>
            </a:pPr>
            <a:r>
              <a:rPr lang="zh-CN" altLang="en-US" sz="2400" noProof="1">
                <a:solidFill>
                  <a:srgbClr val="333399"/>
                </a:solidFill>
                <a:latin typeface="Arial" panose="020B0604020202020204" pitchFamily="34" charset="0"/>
              </a:rPr>
              <a:t>同样，</a:t>
            </a:r>
            <a:r>
              <a:rPr lang="en-US" altLang="en-US" sz="2400" dirty="0">
                <a:solidFill>
                  <a:srgbClr val="333399"/>
                </a:solidFill>
                <a:latin typeface="Arial" panose="020B0604020202020204" pitchFamily="34" charset="0"/>
              </a:rPr>
              <a:t> </a:t>
            </a:r>
            <a:r>
              <a:rPr lang="en-US" altLang="zh-CN" sz="2400" b="0" dirty="0">
                <a:solidFill>
                  <a:srgbClr val="333399"/>
                </a:solidFill>
                <a:latin typeface="Arial" panose="020B0604020202020204" pitchFamily="34" charset="0"/>
                <a:sym typeface="+mn-ea"/>
              </a:rPr>
              <a:t>δ</a:t>
            </a:r>
            <a:r>
              <a:rPr lang="zh-CN" altLang="en-US" sz="2400" noProof="1">
                <a:solidFill>
                  <a:srgbClr val="333399"/>
                </a:solidFill>
                <a:latin typeface="Arial" panose="020B0604020202020204" pitchFamily="34" charset="0"/>
              </a:rPr>
              <a:t>可扩展为</a:t>
            </a:r>
            <a:r>
              <a:rPr lang="zh-CN" altLang="en-US" sz="2400" dirty="0">
                <a:solidFill>
                  <a:srgbClr val="333399"/>
                </a:solidFill>
                <a:latin typeface="Arial" panose="020B0604020202020204" pitchFamily="34" charset="0"/>
                <a:sym typeface="Symbol" panose="05050102010706020507" pitchFamily="18" charset="2"/>
              </a:rPr>
              <a:t></a:t>
            </a:r>
            <a:r>
              <a:rPr lang="en-US" altLang="zh-CN" sz="2400" dirty="0">
                <a:solidFill>
                  <a:srgbClr val="333399"/>
                </a:solidFill>
                <a:latin typeface="Arial" panose="020B0604020202020204" pitchFamily="34" charset="0"/>
              </a:rPr>
              <a:t>  </a:t>
            </a:r>
            <a:r>
              <a:rPr lang="en-US" altLang="zh-CN" sz="2400" noProof="1">
                <a:solidFill>
                  <a:srgbClr val="333399"/>
                </a:solidFill>
                <a:latin typeface="Arial" panose="020B0604020202020204" pitchFamily="34" charset="0"/>
              </a:rPr>
              <a:t>(</a:t>
            </a:r>
            <a:r>
              <a:rPr lang="en-US" altLang="zh-CN" sz="2400" dirty="0">
                <a:solidFill>
                  <a:srgbClr val="333399"/>
                </a:solidFill>
                <a:latin typeface="Arial" panose="020B0604020202020204" pitchFamily="34" charset="0"/>
              </a:rPr>
              <a:t> </a:t>
            </a:r>
            <a:r>
              <a:rPr lang="zh-CN" altLang="en-US" sz="2400" dirty="0">
                <a:solidFill>
                  <a:srgbClr val="333399"/>
                </a:solidFill>
                <a:latin typeface="Arial" panose="020B0604020202020204" pitchFamily="34" charset="0"/>
                <a:sym typeface="Symbol" panose="05050102010706020507" pitchFamily="18" charset="2"/>
              </a:rPr>
              <a:t>:  </a:t>
            </a:r>
            <a:r>
              <a:rPr lang="en-US" altLang="zh-CN" sz="2400" dirty="0">
                <a:solidFill>
                  <a:srgbClr val="333399"/>
                </a:solidFill>
                <a:latin typeface="Arial" panose="020B0604020202020204" pitchFamily="34" charset="0"/>
                <a:sym typeface="Symbol" panose="05050102010706020507" pitchFamily="18" charset="2"/>
              </a:rPr>
              <a:t>Q  T*  2</a:t>
            </a:r>
            <a:r>
              <a:rPr lang="en-US" altLang="zh-CN" sz="2400" baseline="30000" dirty="0">
                <a:solidFill>
                  <a:srgbClr val="333399"/>
                </a:solidFill>
                <a:latin typeface="Arial" panose="020B0604020202020204" pitchFamily="34" charset="0"/>
                <a:sym typeface="Symbol" panose="05050102010706020507" pitchFamily="18" charset="2"/>
              </a:rPr>
              <a:t>Q</a:t>
            </a:r>
            <a:r>
              <a:rPr lang="en-US" altLang="en-US" sz="2400" noProof="1">
                <a:solidFill>
                  <a:srgbClr val="333399"/>
                </a:solidFill>
                <a:latin typeface="Arial" panose="020B0604020202020204" pitchFamily="34" charset="0"/>
              </a:rPr>
              <a:t>)</a:t>
            </a:r>
            <a:endParaRPr lang="en-US" altLang="en-US" sz="2400" noProof="1">
              <a:solidFill>
                <a:srgbClr val="333399"/>
              </a:solidFill>
              <a:latin typeface="Arial" panose="020B0604020202020204" pitchFamily="34" charset="0"/>
            </a:endParaRPr>
          </a:p>
          <a:p>
            <a:pPr algn="just" eaLnBrk="1" hangingPunct="1">
              <a:lnSpc>
                <a:spcPct val="110000"/>
              </a:lnSpc>
              <a:buFont typeface="Wingdings" panose="05000000000000000000" pitchFamily="2" charset="2"/>
              <a:buNone/>
            </a:pPr>
            <a:r>
              <a:rPr lang="en-US" altLang="en-US" sz="2400" noProof="1">
                <a:solidFill>
                  <a:srgbClr val="333399"/>
                </a:solidFill>
                <a:latin typeface="Arial" panose="020B0604020202020204" pitchFamily="34" charset="0"/>
              </a:rPr>
              <a:t>1.</a:t>
            </a:r>
            <a:r>
              <a:rPr lang="zh-CN" altLang="en-US" sz="2400" dirty="0">
                <a:solidFill>
                  <a:srgbClr val="333399"/>
                </a:solidFill>
                <a:latin typeface="Arial" panose="020B0604020202020204" pitchFamily="34" charset="0"/>
                <a:sym typeface="Symbol" panose="05050102010706020507" pitchFamily="18" charset="2"/>
              </a:rPr>
              <a:t></a:t>
            </a:r>
            <a:r>
              <a:rPr lang="el-GR"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q</a:t>
            </a:r>
            <a:r>
              <a:rPr lang="en-US" altLang="zh-CN" sz="2400" noProof="1">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rPr>
              <a:t>ε</a:t>
            </a:r>
            <a:r>
              <a:rPr lang="en-US" altLang="zh-CN" sz="2400" noProof="1">
                <a:solidFill>
                  <a:srgbClr val="333399"/>
                </a:solidFill>
                <a:latin typeface="Arial" panose="020B0604020202020204" pitchFamily="34" charset="0"/>
              </a:rPr>
              <a:t>)</a:t>
            </a:r>
            <a:r>
              <a:rPr lang="en-US" altLang="zh-CN" sz="2400" dirty="0">
                <a:solidFill>
                  <a:srgbClr val="333399"/>
                </a:solidFill>
                <a:latin typeface="Arial" panose="020B0604020202020204" pitchFamily="34" charset="0"/>
              </a:rPr>
              <a:t> </a:t>
            </a:r>
            <a:r>
              <a:rPr lang="en-US" altLang="zh-CN" sz="2400" noProof="1">
                <a:solidFill>
                  <a:srgbClr val="333399"/>
                </a:solidFill>
                <a:latin typeface="Arial" panose="020B0604020202020204" pitchFamily="34" charset="0"/>
              </a:rPr>
              <a:t>=</a:t>
            </a:r>
            <a:r>
              <a:rPr lang="en-US" altLang="zh-CN" sz="2400" dirty="0">
                <a:solidFill>
                  <a:srgbClr val="333399"/>
                </a:solidFill>
                <a:latin typeface="Arial" panose="020B0604020202020204" pitchFamily="34" charset="0"/>
              </a:rPr>
              <a:t> </a:t>
            </a:r>
            <a:r>
              <a:rPr lang="en-US"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q</a:t>
            </a:r>
            <a:r>
              <a:rPr lang="en-US" altLang="zh-CN" sz="2400" noProof="1">
                <a:solidFill>
                  <a:srgbClr val="333399"/>
                </a:solidFill>
                <a:latin typeface="Arial" panose="020B0604020202020204" pitchFamily="34" charset="0"/>
              </a:rPr>
              <a:t>}</a:t>
            </a:r>
            <a:r>
              <a:rPr lang="en-US" altLang="zh-CN" sz="2400" dirty="0">
                <a:solidFill>
                  <a:srgbClr val="333399"/>
                </a:solidFill>
                <a:latin typeface="Arial" panose="020B0604020202020204" pitchFamily="34" charset="0"/>
              </a:rPr>
              <a:t>      </a:t>
            </a:r>
            <a:r>
              <a:rPr lang="zh-CN" altLang="en-US" sz="2400" b="0" noProof="1">
                <a:solidFill>
                  <a:srgbClr val="333399"/>
                </a:solidFill>
                <a:latin typeface="Arial" panose="020B0604020202020204" pitchFamily="34" charset="0"/>
              </a:rPr>
              <a:t>含义：</a:t>
            </a:r>
            <a:r>
              <a:rPr lang="en-US" altLang="en-US" sz="2400" b="0" dirty="0">
                <a:solidFill>
                  <a:srgbClr val="333399"/>
                </a:solidFill>
                <a:latin typeface="Arial" panose="020B0604020202020204" pitchFamily="34" charset="0"/>
              </a:rPr>
              <a:t> </a:t>
            </a:r>
            <a:r>
              <a:rPr lang="zh-CN" altLang="en-US" sz="2400" b="0" noProof="1">
                <a:solidFill>
                  <a:srgbClr val="333399"/>
                </a:solidFill>
                <a:latin typeface="Arial" panose="020B0604020202020204" pitchFamily="34" charset="0"/>
              </a:rPr>
              <a:t>不允许无输入的状态变化。</a:t>
            </a:r>
            <a:endParaRPr lang="zh-CN" altLang="en-US" sz="2400" b="0" noProof="1">
              <a:solidFill>
                <a:srgbClr val="333399"/>
              </a:solidFill>
              <a:latin typeface="Arial" panose="020B0604020202020204" pitchFamily="34" charset="0"/>
            </a:endParaRPr>
          </a:p>
          <a:p>
            <a:pPr algn="just" eaLnBrk="1" hangingPunct="1">
              <a:lnSpc>
                <a:spcPct val="110000"/>
              </a:lnSpc>
              <a:buFont typeface="Wingdings" panose="05000000000000000000" pitchFamily="2" charset="2"/>
              <a:buNone/>
            </a:pPr>
            <a:r>
              <a:rPr lang="zh-CN" altLang="en-US" sz="2400" noProof="1">
                <a:solidFill>
                  <a:srgbClr val="333399"/>
                </a:solidFill>
                <a:latin typeface="Arial" panose="020B0604020202020204" pitchFamily="34" charset="0"/>
              </a:rPr>
              <a:t>2.</a:t>
            </a:r>
            <a:r>
              <a:rPr lang="zh-CN" altLang="en-US" sz="2400" dirty="0">
                <a:solidFill>
                  <a:srgbClr val="333399"/>
                </a:solidFill>
                <a:latin typeface="Arial" panose="020B0604020202020204" pitchFamily="34" charset="0"/>
                <a:sym typeface="Symbol" panose="05050102010706020507" pitchFamily="18" charset="2"/>
              </a:rPr>
              <a:t></a:t>
            </a:r>
            <a:r>
              <a:rPr lang="el-GR"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q</a:t>
            </a:r>
            <a:r>
              <a:rPr lang="en-US" altLang="zh-CN" sz="2400" noProof="1">
                <a:solidFill>
                  <a:srgbClr val="333399"/>
                </a:solidFill>
                <a:latin typeface="Arial" panose="020B0604020202020204" pitchFamily="34" charset="0"/>
              </a:rPr>
              <a:t>,</a:t>
            </a:r>
            <a:r>
              <a:rPr lang="el-GR" altLang="zh-CN" sz="2400" i="1" noProof="1">
                <a:solidFill>
                  <a:srgbClr val="333399"/>
                </a:solidFill>
                <a:latin typeface="Arial" panose="020B0604020202020204" pitchFamily="34" charset="0"/>
              </a:rPr>
              <a:t>ω</a:t>
            </a:r>
            <a:r>
              <a:rPr lang="en-US" altLang="zh-CN" sz="2400" i="1" noProof="1">
                <a:solidFill>
                  <a:srgbClr val="333399"/>
                </a:solidFill>
                <a:latin typeface="Arial" panose="020B0604020202020204" pitchFamily="34" charset="0"/>
              </a:rPr>
              <a:t>a</a:t>
            </a:r>
            <a:r>
              <a:rPr lang="en-US"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p</a:t>
            </a:r>
            <a:r>
              <a:rPr lang="en-US" altLang="zh-CN" sz="2400" noProof="1">
                <a:solidFill>
                  <a:srgbClr val="333399"/>
                </a:solidFill>
                <a:latin typeface="Arial" panose="020B0604020202020204" pitchFamily="34" charset="0"/>
              </a:rPr>
              <a:t>|</a:t>
            </a:r>
            <a:r>
              <a:rPr lang="zh-CN" altLang="en-US" sz="2400" noProof="1">
                <a:solidFill>
                  <a:srgbClr val="333399"/>
                </a:solidFill>
                <a:latin typeface="Arial" panose="020B0604020202020204" pitchFamily="34" charset="0"/>
              </a:rPr>
              <a:t>存在</a:t>
            </a:r>
            <a:r>
              <a:rPr lang="en-US" altLang="zh-CN" sz="2400" i="1" noProof="1">
                <a:solidFill>
                  <a:srgbClr val="333399"/>
                </a:solidFill>
                <a:latin typeface="Arial" panose="020B0604020202020204" pitchFamily="34" charset="0"/>
              </a:rPr>
              <a:t>r</a:t>
            </a:r>
            <a:r>
              <a:rPr lang="en-US" altLang="zh-CN" sz="2400" noProof="1">
                <a:solidFill>
                  <a:srgbClr val="333399"/>
                </a:solidFill>
                <a:latin typeface="Arial" panose="020B0604020202020204" pitchFamily="34" charset="0"/>
              </a:rPr>
              <a:t>∈</a:t>
            </a:r>
            <a:r>
              <a:rPr lang="zh-CN" altLang="en-US" sz="2400" dirty="0">
                <a:solidFill>
                  <a:srgbClr val="333399"/>
                </a:solidFill>
                <a:latin typeface="Arial" panose="020B0604020202020204" pitchFamily="34" charset="0"/>
                <a:sym typeface="Symbol" panose="05050102010706020507" pitchFamily="18" charset="2"/>
              </a:rPr>
              <a:t></a:t>
            </a:r>
            <a:r>
              <a:rPr lang="el-GR"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q</a:t>
            </a:r>
            <a:r>
              <a:rPr lang="en-US" altLang="zh-CN" sz="2400" noProof="1">
                <a:solidFill>
                  <a:srgbClr val="333399"/>
                </a:solidFill>
                <a:latin typeface="Arial" panose="020B0604020202020204" pitchFamily="34" charset="0"/>
              </a:rPr>
              <a:t>,</a:t>
            </a:r>
            <a:r>
              <a:rPr lang="el-GR" altLang="zh-CN" sz="2400" i="1" noProof="1">
                <a:solidFill>
                  <a:srgbClr val="333399"/>
                </a:solidFill>
                <a:latin typeface="Arial" panose="020B0604020202020204" pitchFamily="34" charset="0"/>
              </a:rPr>
              <a:t>ω</a:t>
            </a:r>
            <a:r>
              <a:rPr lang="el-GR"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p</a:t>
            </a:r>
            <a:r>
              <a:rPr lang="en-US" altLang="zh-CN" sz="2400" noProof="1">
                <a:solidFill>
                  <a:srgbClr val="333399"/>
                </a:solidFill>
                <a:latin typeface="Arial" panose="020B0604020202020204" pitchFamily="34" charset="0"/>
              </a:rPr>
              <a:t>∈</a:t>
            </a:r>
            <a:r>
              <a:rPr lang="el-GR" altLang="zh-CN" sz="2400" noProof="1">
                <a:solidFill>
                  <a:srgbClr val="333399"/>
                </a:solidFill>
                <a:latin typeface="Arial" panose="020B0604020202020204" pitchFamily="34" charset="0"/>
              </a:rPr>
              <a:t>δ(</a:t>
            </a:r>
            <a:r>
              <a:rPr lang="en-US" altLang="zh-CN" sz="2400" i="1" noProof="1">
                <a:solidFill>
                  <a:srgbClr val="333399"/>
                </a:solidFill>
                <a:latin typeface="Arial" panose="020B0604020202020204" pitchFamily="34" charset="0"/>
              </a:rPr>
              <a:t>r</a:t>
            </a:r>
            <a:r>
              <a:rPr lang="en-US" altLang="zh-CN" sz="2400" noProof="1">
                <a:solidFill>
                  <a:srgbClr val="333399"/>
                </a:solidFill>
                <a:latin typeface="Arial" panose="020B0604020202020204" pitchFamily="34" charset="0"/>
              </a:rPr>
              <a:t>,</a:t>
            </a:r>
            <a:r>
              <a:rPr lang="en-US" altLang="zh-CN" sz="2400" i="1" noProof="1">
                <a:solidFill>
                  <a:srgbClr val="333399"/>
                </a:solidFill>
                <a:latin typeface="Arial" panose="020B0604020202020204" pitchFamily="34" charset="0"/>
              </a:rPr>
              <a:t>a</a:t>
            </a:r>
            <a:r>
              <a:rPr lang="en-US" altLang="zh-CN" sz="2400" noProof="1">
                <a:solidFill>
                  <a:srgbClr val="333399"/>
                </a:solidFill>
                <a:latin typeface="Arial" panose="020B0604020202020204" pitchFamily="34" charset="0"/>
              </a:rPr>
              <a:t>)}</a:t>
            </a:r>
            <a:endParaRPr lang="en-US" altLang="zh-CN" sz="2400" noProof="1">
              <a:solidFill>
                <a:srgbClr val="333399"/>
              </a:solidFill>
              <a:latin typeface="Arial" panose="020B0604020202020204" pitchFamily="34" charset="0"/>
            </a:endParaRPr>
          </a:p>
          <a:p>
            <a:pPr lvl="1" algn="just" eaLnBrk="1" hangingPunct="1">
              <a:lnSpc>
                <a:spcPct val="110000"/>
              </a:lnSpc>
            </a:pPr>
            <a:r>
              <a:rPr lang="zh-CN" altLang="en-US" sz="2400" b="1" noProof="1">
                <a:solidFill>
                  <a:srgbClr val="800080"/>
                </a:solidFill>
                <a:latin typeface="Arial" panose="020B0604020202020204" pitchFamily="34" charset="0"/>
              </a:rPr>
              <a:t>含义</a:t>
            </a:r>
            <a:r>
              <a:rPr lang="zh-CN" altLang="en-US" sz="2000" b="1" noProof="1">
                <a:solidFill>
                  <a:srgbClr val="333399"/>
                </a:solidFill>
                <a:latin typeface="Arial" panose="020B0604020202020204" pitchFamily="34" charset="0"/>
              </a:rPr>
              <a:t>:</a:t>
            </a:r>
            <a:r>
              <a:rPr lang="zh-CN" altLang="en-US" sz="2400" dirty="0">
                <a:solidFill>
                  <a:srgbClr val="333399"/>
                </a:solidFill>
                <a:latin typeface="Arial" panose="020B0604020202020204" pitchFamily="34" charset="0"/>
                <a:sym typeface="Symbol" panose="05050102010706020507" pitchFamily="18" charset="2"/>
              </a:rPr>
              <a:t></a:t>
            </a:r>
            <a:r>
              <a:rPr lang="en-US" altLang="zh-CN" sz="2400" b="1" noProof="1">
                <a:solidFill>
                  <a:srgbClr val="333399"/>
                </a:solidFill>
                <a:latin typeface="Arial" panose="020B0604020202020204" pitchFamily="34" charset="0"/>
              </a:rPr>
              <a:t>(</a:t>
            </a:r>
            <a:r>
              <a:rPr lang="en-US" altLang="zh-CN" sz="2400" b="1" i="1" noProof="1">
                <a:solidFill>
                  <a:srgbClr val="333399"/>
                </a:solidFill>
                <a:latin typeface="Arial" panose="020B0604020202020204" pitchFamily="34" charset="0"/>
              </a:rPr>
              <a:t>q</a:t>
            </a:r>
            <a:r>
              <a:rPr lang="en-US" altLang="zh-CN" sz="2400" b="1" noProof="1">
                <a:solidFill>
                  <a:srgbClr val="333399"/>
                </a:solidFill>
                <a:latin typeface="Arial" panose="020B0604020202020204" pitchFamily="34" charset="0"/>
              </a:rPr>
              <a:t>,</a:t>
            </a:r>
            <a:r>
              <a:rPr lang="el-GR" altLang="zh-CN" sz="2400" b="1" i="1" noProof="1">
                <a:solidFill>
                  <a:srgbClr val="333399"/>
                </a:solidFill>
                <a:latin typeface="Arial" panose="020B0604020202020204" pitchFamily="34" charset="0"/>
              </a:rPr>
              <a:t>ω</a:t>
            </a:r>
            <a:r>
              <a:rPr lang="en-US" altLang="zh-CN" sz="2400" b="1" i="1" noProof="1">
                <a:solidFill>
                  <a:srgbClr val="333399"/>
                </a:solidFill>
                <a:latin typeface="Arial" panose="020B0604020202020204" pitchFamily="34" charset="0"/>
              </a:rPr>
              <a:t>a</a:t>
            </a:r>
            <a:r>
              <a:rPr lang="en-US" altLang="zh-CN" sz="2400" b="1" noProof="1">
                <a:solidFill>
                  <a:srgbClr val="333399"/>
                </a:solidFill>
                <a:latin typeface="Arial" panose="020B0604020202020204" pitchFamily="34" charset="0"/>
              </a:rPr>
              <a:t>)</a:t>
            </a:r>
            <a:r>
              <a:rPr lang="zh-CN" altLang="en-US" sz="2400" b="1" noProof="1">
                <a:solidFill>
                  <a:srgbClr val="333399"/>
                </a:solidFill>
                <a:latin typeface="Arial" panose="020B0604020202020204" pitchFamily="34" charset="0"/>
              </a:rPr>
              <a:t>对应的状态集合是</a:t>
            </a:r>
            <a:r>
              <a:rPr lang="zh-CN" altLang="en-US" sz="2400" dirty="0">
                <a:solidFill>
                  <a:srgbClr val="333399"/>
                </a:solidFill>
                <a:latin typeface="Arial" panose="020B0604020202020204" pitchFamily="34" charset="0"/>
                <a:sym typeface="Symbol" panose="05050102010706020507" pitchFamily="18" charset="2"/>
              </a:rPr>
              <a:t></a:t>
            </a:r>
            <a:r>
              <a:rPr lang="el-GR" altLang="zh-CN" sz="2400" b="1" noProof="1">
                <a:solidFill>
                  <a:srgbClr val="333399"/>
                </a:solidFill>
                <a:latin typeface="Arial" panose="020B0604020202020204" pitchFamily="34" charset="0"/>
              </a:rPr>
              <a:t>(</a:t>
            </a:r>
            <a:r>
              <a:rPr lang="en-US" altLang="zh-CN" sz="2400" b="1" i="1" noProof="1">
                <a:solidFill>
                  <a:srgbClr val="333399"/>
                </a:solidFill>
                <a:latin typeface="Arial" panose="020B0604020202020204" pitchFamily="34" charset="0"/>
              </a:rPr>
              <a:t>q</a:t>
            </a:r>
            <a:r>
              <a:rPr lang="en-US" altLang="zh-CN" sz="2400" b="1" noProof="1">
                <a:solidFill>
                  <a:srgbClr val="333399"/>
                </a:solidFill>
                <a:latin typeface="Arial" panose="020B0604020202020204" pitchFamily="34" charset="0"/>
              </a:rPr>
              <a:t>,</a:t>
            </a:r>
            <a:r>
              <a:rPr lang="el-GR" altLang="zh-CN" sz="2400" b="1" i="1" noProof="1">
                <a:solidFill>
                  <a:srgbClr val="333399"/>
                </a:solidFill>
                <a:latin typeface="Arial" panose="020B0604020202020204" pitchFamily="34" charset="0"/>
              </a:rPr>
              <a:t>ω</a:t>
            </a:r>
            <a:r>
              <a:rPr lang="el-GR" altLang="zh-CN" sz="2400" b="1" noProof="1">
                <a:solidFill>
                  <a:srgbClr val="333399"/>
                </a:solidFill>
                <a:latin typeface="Arial" panose="020B0604020202020204" pitchFamily="34" charset="0"/>
              </a:rPr>
              <a:t>)</a:t>
            </a:r>
            <a:r>
              <a:rPr lang="zh-CN" altLang="en-US" sz="2400" b="1" noProof="1">
                <a:solidFill>
                  <a:srgbClr val="333399"/>
                </a:solidFill>
                <a:latin typeface="Arial" panose="020B0604020202020204" pitchFamily="34" charset="0"/>
              </a:rPr>
              <a:t>对应的每个状态</a:t>
            </a:r>
            <a:r>
              <a:rPr lang="zh-CN" altLang="zh-CN" sz="2400" b="1" dirty="0">
                <a:solidFill>
                  <a:srgbClr val="333399"/>
                </a:solidFill>
                <a:latin typeface="Arial" panose="020B0604020202020204" pitchFamily="34" charset="0"/>
              </a:rPr>
              <a:t>下再</a:t>
            </a:r>
            <a:r>
              <a:rPr lang="zh-CN" altLang="en-US" sz="2400" b="1" dirty="0">
                <a:solidFill>
                  <a:srgbClr val="333399"/>
                </a:solidFill>
                <a:latin typeface="Arial" panose="020B0604020202020204" pitchFamily="34" charset="0"/>
              </a:rPr>
              <a:t>接收字符</a:t>
            </a:r>
            <a:r>
              <a:rPr lang="en-US" altLang="zh-CN" sz="2400" b="1" i="1" noProof="1">
                <a:solidFill>
                  <a:srgbClr val="333399"/>
                </a:solidFill>
                <a:latin typeface="Arial" panose="020B0604020202020204" pitchFamily="34" charset="0"/>
              </a:rPr>
              <a:t>a</a:t>
            </a:r>
            <a:r>
              <a:rPr lang="zh-CN" altLang="en-US" sz="2400" b="1" noProof="1">
                <a:solidFill>
                  <a:srgbClr val="333399"/>
                </a:solidFill>
                <a:latin typeface="Arial" panose="020B0604020202020204" pitchFamily="34" charset="0"/>
              </a:rPr>
              <a:t>以后可能到达的状态集合的并集.</a:t>
            </a:r>
            <a:r>
              <a:rPr lang="en-US" altLang="en-US" sz="2400" b="1" dirty="0">
                <a:solidFill>
                  <a:srgbClr val="333399"/>
                </a:solidFill>
                <a:latin typeface="Arial" panose="020B0604020202020204" pitchFamily="34" charset="0"/>
              </a:rPr>
              <a:t> </a:t>
            </a:r>
            <a:r>
              <a:rPr lang="zh-CN" altLang="en-US" sz="2400" b="1" dirty="0">
                <a:solidFill>
                  <a:srgbClr val="333399"/>
                </a:solidFill>
                <a:latin typeface="Arial" panose="020B0604020202020204" pitchFamily="34" charset="0"/>
              </a:rPr>
              <a:t>即</a:t>
            </a:r>
            <a:endParaRPr lang="en-US" altLang="en-US" sz="2400" b="1" dirty="0">
              <a:solidFill>
                <a:srgbClr val="333399"/>
              </a:solidFill>
              <a:latin typeface="Arial" panose="020B0604020202020204" pitchFamily="34" charset="0"/>
            </a:endParaRPr>
          </a:p>
          <a:p>
            <a:pPr eaLnBrk="1" hangingPunct="1">
              <a:lnSpc>
                <a:spcPct val="110000"/>
              </a:lnSpc>
              <a:spcBef>
                <a:spcPct val="0"/>
              </a:spcBef>
              <a:buClrTx/>
              <a:buSzTx/>
              <a:buFont typeface="Wingdings" panose="05000000000000000000" pitchFamily="2" charset="2"/>
              <a:buNone/>
            </a:pPr>
            <a:r>
              <a:rPr lang="zh-CN" altLang="en-US" sz="2400" dirty="0">
                <a:solidFill>
                  <a:srgbClr val="333399"/>
                </a:solidFill>
                <a:latin typeface="Arial" panose="020B0604020202020204" pitchFamily="34" charset="0"/>
              </a:rPr>
              <a:t>若 </a:t>
            </a:r>
            <a:r>
              <a:rPr lang="zh-CN" altLang="en-US" sz="2400" dirty="0">
                <a:solidFill>
                  <a:srgbClr val="333399"/>
                </a:solidFill>
                <a:latin typeface="Arial" panose="020B0604020202020204" pitchFamily="34" charset="0"/>
                <a:sym typeface="Symbol" panose="05050102010706020507" pitchFamily="18" charset="2"/>
              </a:rPr>
              <a:t> ( </a:t>
            </a:r>
            <a:r>
              <a:rPr lang="en-US" altLang="zh-CN" sz="2400" i="1" dirty="0">
                <a:solidFill>
                  <a:srgbClr val="333399"/>
                </a:solidFill>
                <a:latin typeface="Arial" panose="020B0604020202020204" pitchFamily="34" charset="0"/>
              </a:rPr>
              <a:t>q</a:t>
            </a:r>
            <a:r>
              <a:rPr lang="en-US" altLang="zh-CN" sz="24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 </a:t>
            </a:r>
            <a:r>
              <a:rPr lang="el-GR" altLang="zh-CN" sz="2400" i="1" noProof="1">
                <a:solidFill>
                  <a:srgbClr val="333399"/>
                </a:solidFill>
                <a:latin typeface="Arial" panose="020B0604020202020204" pitchFamily="34" charset="0"/>
              </a:rPr>
              <a:t>ω</a:t>
            </a:r>
            <a:r>
              <a:rPr lang="en-US" altLang="zh-CN" sz="2400" dirty="0">
                <a:solidFill>
                  <a:srgbClr val="333399"/>
                </a:solidFill>
                <a:latin typeface="Arial" panose="020B0604020202020204" pitchFamily="34" charset="0"/>
                <a:sym typeface="Symbol" panose="05050102010706020507" pitchFamily="18" charset="2"/>
              </a:rPr>
              <a:t>) = {</a:t>
            </a:r>
            <a:r>
              <a:rPr lang="en-US" altLang="zh-CN" sz="2400" i="1" noProof="1">
                <a:solidFill>
                  <a:srgbClr val="333399"/>
                </a:solidFill>
                <a:latin typeface="Arial" panose="020B0604020202020204" pitchFamily="34" charset="0"/>
              </a:rPr>
              <a:t>r</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baseline="-25000" dirty="0">
                <a:solidFill>
                  <a:srgbClr val="333399"/>
                </a:solidFill>
                <a:latin typeface="Arial" panose="020B0604020202020204" pitchFamily="34" charset="0"/>
                <a:sym typeface="Symbol" panose="05050102010706020507" pitchFamily="18" charset="2"/>
              </a:rPr>
              <a:t>1</a:t>
            </a:r>
            <a:r>
              <a:rPr lang="en-US" altLang="zh-CN" sz="2400" dirty="0">
                <a:solidFill>
                  <a:srgbClr val="333399"/>
                </a:solidFill>
                <a:latin typeface="Arial" panose="020B0604020202020204" pitchFamily="34" charset="0"/>
                <a:sym typeface="Symbol" panose="05050102010706020507" pitchFamily="18" charset="2"/>
              </a:rPr>
              <a:t> , </a:t>
            </a:r>
            <a:r>
              <a:rPr lang="en-US" altLang="zh-CN" sz="2400" i="1" noProof="1">
                <a:solidFill>
                  <a:srgbClr val="333399"/>
                </a:solidFill>
                <a:latin typeface="Arial" panose="020B0604020202020204" pitchFamily="34" charset="0"/>
              </a:rPr>
              <a:t>r</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baseline="-25000" dirty="0">
                <a:solidFill>
                  <a:srgbClr val="333399"/>
                </a:solidFill>
                <a:latin typeface="Arial" panose="020B0604020202020204" pitchFamily="34" charset="0"/>
                <a:sym typeface="Symbol" panose="05050102010706020507" pitchFamily="18" charset="2"/>
              </a:rPr>
              <a:t>2 </a:t>
            </a:r>
            <a:r>
              <a:rPr lang="en-US" altLang="zh-CN" sz="2400" dirty="0">
                <a:solidFill>
                  <a:srgbClr val="333399"/>
                </a:solidFill>
                <a:latin typeface="Arial" panose="020B0604020202020204" pitchFamily="34" charset="0"/>
                <a:sym typeface="Symbol" panose="05050102010706020507" pitchFamily="18" charset="2"/>
              </a:rPr>
              <a:t>,  , </a:t>
            </a:r>
            <a:r>
              <a:rPr lang="en-US" altLang="zh-CN" sz="2400" i="1" noProof="1">
                <a:solidFill>
                  <a:srgbClr val="333399"/>
                </a:solidFill>
                <a:latin typeface="Arial" panose="020B0604020202020204" pitchFamily="34" charset="0"/>
              </a:rPr>
              <a:t>r</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baseline="-25000" dirty="0">
                <a:solidFill>
                  <a:srgbClr val="333399"/>
                </a:solidFill>
                <a:latin typeface="Arial" panose="020B0604020202020204" pitchFamily="34" charset="0"/>
                <a:sym typeface="Symbol" panose="05050102010706020507" pitchFamily="18" charset="2"/>
              </a:rPr>
              <a:t>k</a:t>
            </a:r>
            <a:r>
              <a:rPr lang="en-US" altLang="zh-CN" sz="2400" dirty="0">
                <a:solidFill>
                  <a:srgbClr val="333399"/>
                </a:solidFill>
                <a:latin typeface="Arial" panose="020B0604020202020204" pitchFamily="34" charset="0"/>
                <a:sym typeface="Symbol" panose="05050102010706020507" pitchFamily="18" charset="2"/>
              </a:rPr>
              <a:t> },   </a:t>
            </a:r>
            <a:r>
              <a:rPr lang="zh-CN" altLang="en-US" sz="2400" dirty="0">
                <a:solidFill>
                  <a:srgbClr val="333399"/>
                </a:solidFill>
                <a:latin typeface="Arial" panose="020B0604020202020204" pitchFamily="34" charset="0"/>
              </a:rPr>
              <a:t>则</a:t>
            </a:r>
            <a:endParaRPr lang="zh-CN" altLang="en-US" sz="2400" dirty="0">
              <a:solidFill>
                <a:srgbClr val="333399"/>
              </a:solidFill>
              <a:latin typeface="Arial" panose="020B0604020202020204" pitchFamily="34" charset="0"/>
            </a:endParaRPr>
          </a:p>
          <a:p>
            <a:pPr eaLnBrk="1" hangingPunct="1">
              <a:lnSpc>
                <a:spcPct val="110000"/>
              </a:lnSpc>
              <a:spcBef>
                <a:spcPct val="0"/>
              </a:spcBef>
              <a:buClrTx/>
              <a:buSzTx/>
              <a:buFont typeface="Wingdings" panose="05000000000000000000" pitchFamily="2" charset="2"/>
              <a:buChar char=" "/>
            </a:pPr>
            <a:r>
              <a:rPr lang="zh-CN" altLang="en-US" sz="2400" dirty="0">
                <a:solidFill>
                  <a:srgbClr val="333399"/>
                </a:solidFill>
                <a:latin typeface="Arial" panose="020B0604020202020204" pitchFamily="34" charset="0"/>
              </a:rPr>
              <a:t> </a:t>
            </a:r>
            <a:r>
              <a:rPr lang="zh-CN" altLang="en-US" sz="2400" dirty="0">
                <a:solidFill>
                  <a:srgbClr val="333399"/>
                </a:solidFill>
                <a:latin typeface="Arial" panose="020B0604020202020204" pitchFamily="34" charset="0"/>
                <a:sym typeface="Symbol" panose="05050102010706020507" pitchFamily="18" charset="2"/>
              </a:rPr>
              <a:t> ( </a:t>
            </a:r>
            <a:r>
              <a:rPr lang="en-US" altLang="zh-CN" sz="2400" i="1" dirty="0">
                <a:solidFill>
                  <a:srgbClr val="333399"/>
                </a:solidFill>
                <a:latin typeface="Arial" panose="020B0604020202020204" pitchFamily="34" charset="0"/>
              </a:rPr>
              <a:t>q</a:t>
            </a:r>
            <a:r>
              <a:rPr lang="en-US" altLang="zh-CN" sz="24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 </a:t>
            </a:r>
            <a:r>
              <a:rPr lang="el-GR" altLang="zh-CN" sz="2400" i="1" noProof="1">
                <a:solidFill>
                  <a:srgbClr val="333399"/>
                </a:solidFill>
                <a:latin typeface="Arial" panose="020B0604020202020204" pitchFamily="34" charset="0"/>
              </a:rPr>
              <a:t>ω</a:t>
            </a:r>
            <a:r>
              <a:rPr lang="en-US" altLang="zh-CN" sz="2400" i="1" noProof="1">
                <a:solidFill>
                  <a:srgbClr val="333399"/>
                </a:solidFill>
                <a:latin typeface="Arial" panose="020B0604020202020204" pitchFamily="34" charset="0"/>
              </a:rPr>
              <a:t>a</a:t>
            </a:r>
            <a:r>
              <a:rPr lang="en-US" altLang="zh-CN" sz="2400" dirty="0">
                <a:solidFill>
                  <a:srgbClr val="333399"/>
                </a:solidFill>
                <a:latin typeface="Arial" panose="020B0604020202020204" pitchFamily="34" charset="0"/>
                <a:sym typeface="Symbol" panose="05050102010706020507" pitchFamily="18" charset="2"/>
              </a:rPr>
              <a:t>) =     ( </a:t>
            </a:r>
            <a:r>
              <a:rPr lang="en-US" altLang="zh-CN" sz="2400" i="1" noProof="1">
                <a:solidFill>
                  <a:srgbClr val="333399"/>
                </a:solidFill>
                <a:latin typeface="Arial" panose="020B0604020202020204" pitchFamily="34" charset="0"/>
              </a:rPr>
              <a:t>r</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baseline="-25000" dirty="0" err="1">
                <a:solidFill>
                  <a:srgbClr val="333399"/>
                </a:solidFill>
                <a:latin typeface="Arial" panose="020B0604020202020204" pitchFamily="34" charset="0"/>
              </a:rPr>
              <a:t>i</a:t>
            </a:r>
            <a:r>
              <a:rPr lang="en-US" altLang="zh-CN" sz="2400" baseline="-250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i="1" dirty="0">
                <a:solidFill>
                  <a:srgbClr val="333399"/>
                </a:solidFill>
                <a:latin typeface="Arial" panose="020B0604020202020204" pitchFamily="34" charset="0"/>
                <a:sym typeface="Symbol" panose="05050102010706020507" pitchFamily="18" charset="2"/>
              </a:rPr>
              <a:t>a</a:t>
            </a:r>
            <a:r>
              <a:rPr lang="en-US" altLang="zh-CN" sz="2400" dirty="0">
                <a:solidFill>
                  <a:srgbClr val="333399"/>
                </a:solidFill>
                <a:latin typeface="Arial" panose="020B0604020202020204" pitchFamily="34" charset="0"/>
                <a:sym typeface="Symbol" panose="05050102010706020507" pitchFamily="18" charset="2"/>
              </a:rPr>
              <a:t> ) </a:t>
            </a:r>
            <a:endParaRPr lang="en-US" altLang="zh-CN" sz="2400" dirty="0">
              <a:solidFill>
                <a:srgbClr val="333399"/>
              </a:solidFill>
              <a:latin typeface="Arial" panose="020B0604020202020204" pitchFamily="34" charset="0"/>
              <a:sym typeface="Symbol" panose="05050102010706020507" pitchFamily="18" charset="2"/>
            </a:endParaRPr>
          </a:p>
          <a:p>
            <a:pPr eaLnBrk="1" hangingPunct="1">
              <a:lnSpc>
                <a:spcPct val="110000"/>
              </a:lnSpc>
              <a:spcBef>
                <a:spcPct val="0"/>
              </a:spcBef>
              <a:buClrTx/>
              <a:buSzTx/>
              <a:buFont typeface="Wingdings" panose="05000000000000000000" pitchFamily="2" charset="2"/>
              <a:buChar char=" "/>
            </a:pPr>
            <a:r>
              <a:rPr lang="zh-CN" altLang="en-US" sz="2400" dirty="0">
                <a:solidFill>
                  <a:srgbClr val="333399"/>
                </a:solidFill>
                <a:latin typeface="Arial" panose="020B0604020202020204" pitchFamily="34" charset="0"/>
              </a:rPr>
              <a:t>其中 </a:t>
            </a:r>
            <a:r>
              <a:rPr lang="el-GR" altLang="zh-CN" sz="2400" i="1" noProof="1">
                <a:solidFill>
                  <a:srgbClr val="333399"/>
                </a:solidFill>
                <a:latin typeface="Arial" panose="020B0604020202020204" pitchFamily="34" charset="0"/>
              </a:rPr>
              <a:t>ω</a:t>
            </a:r>
            <a:r>
              <a:rPr lang="en-US" altLang="zh-CN" sz="24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a:t>
            </a:r>
            <a:r>
              <a:rPr lang="en-US" altLang="zh-CN" sz="2400" dirty="0">
                <a:solidFill>
                  <a:srgbClr val="333399"/>
                </a:solidFill>
                <a:latin typeface="Arial" panose="020B0604020202020204" pitchFamily="34" charset="0"/>
              </a:rPr>
              <a:t> T</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dirty="0">
                <a:solidFill>
                  <a:srgbClr val="333399"/>
                </a:solidFill>
                <a:latin typeface="Arial" panose="020B0604020202020204" pitchFamily="34" charset="0"/>
              </a:rPr>
              <a:t>,  </a:t>
            </a:r>
            <a:r>
              <a:rPr lang="en-US" altLang="zh-CN" sz="2400" i="1" dirty="0">
                <a:solidFill>
                  <a:srgbClr val="333399"/>
                </a:solidFill>
                <a:latin typeface="Arial" panose="020B0604020202020204" pitchFamily="34" charset="0"/>
              </a:rPr>
              <a:t>a</a:t>
            </a:r>
            <a:r>
              <a:rPr lang="en-US" altLang="zh-CN" sz="24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a:t>
            </a:r>
            <a:r>
              <a:rPr lang="en-US" altLang="zh-CN" sz="2400" dirty="0">
                <a:solidFill>
                  <a:srgbClr val="333399"/>
                </a:solidFill>
                <a:latin typeface="Arial" panose="020B0604020202020204" pitchFamily="34" charset="0"/>
              </a:rPr>
              <a:t> T</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i="1" noProof="1">
                <a:solidFill>
                  <a:srgbClr val="333399"/>
                </a:solidFill>
                <a:latin typeface="Arial" panose="020B0604020202020204" pitchFamily="34" charset="0"/>
              </a:rPr>
              <a:t>r</a:t>
            </a:r>
            <a:r>
              <a:rPr lang="en-US" altLang="zh-CN" sz="2400" dirty="0">
                <a:solidFill>
                  <a:srgbClr val="333399"/>
                </a:solidFill>
                <a:latin typeface="Arial" panose="020B0604020202020204" pitchFamily="34" charset="0"/>
                <a:sym typeface="Symbol" panose="05050102010706020507" pitchFamily="18" charset="2"/>
              </a:rPr>
              <a:t> </a:t>
            </a:r>
            <a:r>
              <a:rPr lang="en-US" altLang="zh-CN" sz="2400" baseline="-25000" dirty="0" err="1">
                <a:solidFill>
                  <a:srgbClr val="333399"/>
                </a:solidFill>
                <a:latin typeface="Arial" panose="020B0604020202020204" pitchFamily="34" charset="0"/>
              </a:rPr>
              <a:t>i</a:t>
            </a:r>
            <a:r>
              <a:rPr lang="en-US" altLang="zh-CN" sz="2400" dirty="0">
                <a:solidFill>
                  <a:srgbClr val="333399"/>
                </a:solidFill>
                <a:latin typeface="Arial" panose="020B0604020202020204" pitchFamily="34" charset="0"/>
              </a:rPr>
              <a:t> </a:t>
            </a:r>
            <a:r>
              <a:rPr lang="en-US" altLang="zh-CN" sz="2400" dirty="0">
                <a:solidFill>
                  <a:srgbClr val="333399"/>
                </a:solidFill>
                <a:latin typeface="Arial" panose="020B0604020202020204" pitchFamily="34" charset="0"/>
                <a:sym typeface="Symbol" panose="05050102010706020507" pitchFamily="18" charset="2"/>
              </a:rPr>
              <a:t></a:t>
            </a:r>
            <a:r>
              <a:rPr lang="en-US" altLang="zh-CN" sz="2400" dirty="0">
                <a:solidFill>
                  <a:srgbClr val="333399"/>
                </a:solidFill>
                <a:latin typeface="Arial" panose="020B0604020202020204" pitchFamily="34" charset="0"/>
              </a:rPr>
              <a:t> Q</a:t>
            </a:r>
            <a:endParaRPr lang="en-US" altLang="en-US" sz="2400" noProof="1">
              <a:solidFill>
                <a:srgbClr val="33339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5D6DBB3B-6B70-4410-8B0B-4C25E3DFCA3B}" type="slidenum">
              <a:rPr lang="zh-CN" altLang="en-US" smtClean="0"/>
            </a:fld>
            <a:endParaRPr lang="en-US" altLang="zh-CN"/>
          </a:p>
        </p:txBody>
      </p:sp>
      <p:sp>
        <p:nvSpPr>
          <p:cNvPr id="5" name="日期占位符 4"/>
          <p:cNvSpPr>
            <a:spLocks noGrp="1"/>
          </p:cNvSpPr>
          <p:nvPr>
            <p:ph type="dt" sz="half" idx="11"/>
          </p:nvPr>
        </p:nvSpPr>
        <p:spPr/>
        <p:txBody>
          <a:bodyPr/>
          <a:lstStyle/>
          <a:p>
            <a:pPr>
              <a:defRPr/>
            </a:pPr>
            <a:fld id="{A62F6AC2-D076-4A71-81CA-818D49905BE9}" type="datetime1">
              <a:rPr lang="zh-CN" altLang="en-US" smtClean="0"/>
            </a:fld>
            <a:endParaRPr lang="zh-CN" altLang="zh-CN"/>
          </a:p>
        </p:txBody>
      </p:sp>
      <p:sp>
        <p:nvSpPr>
          <p:cNvPr id="6" name="页脚占位符 5"/>
          <p:cNvSpPr>
            <a:spLocks noGrp="1"/>
          </p:cNvSpPr>
          <p:nvPr>
            <p:ph type="ftr" sz="quarter" idx="12"/>
          </p:nvPr>
        </p:nvSpPr>
        <p:spPr/>
        <p:txBody>
          <a:bodyPr/>
          <a:lstStyle/>
          <a:p>
            <a:pPr>
              <a:defRPr/>
            </a:pPr>
            <a:r>
              <a:rPr lang="en-US" altLang="zh-CN"/>
              <a:t>School of Computer Science , BUPT</a:t>
            </a:r>
            <a:endParaRPr lang="zh-CN" altLang="en-US"/>
          </a:p>
        </p:txBody>
      </p:sp>
      <p:sp>
        <p:nvSpPr>
          <p:cNvPr id="9" name="文本框 8"/>
          <p:cNvSpPr txBox="1"/>
          <p:nvPr>
            <p:custDataLst>
              <p:tags r:id="rId1"/>
            </p:custDataLst>
          </p:nvPr>
        </p:nvSpPr>
        <p:spPr>
          <a:xfrm>
            <a:off x="863080" y="364332"/>
            <a:ext cx="8280920" cy="1003698"/>
          </a:xfrm>
          <a:prstGeom prst="rect">
            <a:avLst/>
          </a:prstGeom>
          <a:noFill/>
        </p:spPr>
        <p:txBody>
          <a:bodyPr vert="horz" wrap="square" rtlCol="0" anchor="ctr" anchorCtr="0">
            <a:noAutofit/>
          </a:bodyPr>
          <a:lstStyle/>
          <a:p>
            <a:r>
              <a:rPr lang="zh-CN" altLang="zh-CN" sz="2800" b="1" dirty="0">
                <a:solidFill>
                  <a:schemeClr val="tx1"/>
                </a:solidFill>
              </a:rPr>
              <a:t>有文法</a:t>
            </a:r>
            <a:r>
              <a:rPr lang="en-US" altLang="zh-CN" sz="2800" b="1" dirty="0">
                <a:solidFill>
                  <a:schemeClr val="tx1"/>
                </a:solidFill>
              </a:rPr>
              <a:t>G</a:t>
            </a:r>
            <a:r>
              <a:rPr lang="zh-CN" altLang="zh-CN" sz="2800" b="1" dirty="0">
                <a:solidFill>
                  <a:schemeClr val="tx1"/>
                </a:solidFill>
              </a:rPr>
              <a:t>：</a:t>
            </a:r>
            <a:r>
              <a:rPr lang="en-US" altLang="zh-CN" sz="2800" b="1" dirty="0" err="1">
                <a:solidFill>
                  <a:schemeClr val="tx1"/>
                </a:solidFill>
              </a:rPr>
              <a:t>S</a:t>
            </a:r>
            <a:r>
              <a:rPr lang="en-US" altLang="zh-CN" sz="2800" b="1" dirty="0" err="1">
                <a:solidFill>
                  <a:schemeClr val="tx1"/>
                </a:solidFill>
                <a:sym typeface="Symbol" panose="05050102010706020507" pitchFamily="18" charset="2"/>
              </a:rPr>
              <a:t></a:t>
            </a:r>
            <a:r>
              <a:rPr lang="en-US" altLang="zh-CN" sz="2800" b="1" dirty="0" err="1">
                <a:solidFill>
                  <a:schemeClr val="tx1"/>
                </a:solidFill>
              </a:rPr>
              <a:t>aSa|b</a:t>
            </a:r>
            <a:r>
              <a:rPr lang="en-US" altLang="zh-CN" sz="2800" b="1" dirty="0">
                <a:solidFill>
                  <a:schemeClr val="tx1"/>
                </a:solidFill>
              </a:rPr>
              <a:t> </a:t>
            </a:r>
            <a:r>
              <a:rPr lang="zh-CN" altLang="zh-CN" sz="2800" b="1" dirty="0">
                <a:solidFill>
                  <a:schemeClr val="tx1"/>
                </a:solidFill>
              </a:rPr>
              <a:t>。该文法产生的语言为（</a:t>
            </a:r>
            <a:r>
              <a:rPr lang="el-GR" altLang="zh-CN" sz="2800" b="1" dirty="0">
                <a:solidFill>
                  <a:schemeClr val="tx1"/>
                </a:solidFill>
              </a:rPr>
              <a:t>   </a:t>
            </a:r>
            <a:r>
              <a:rPr lang="zh-CN" altLang="zh-CN" sz="2800" b="1" dirty="0">
                <a:solidFill>
                  <a:schemeClr val="tx1"/>
                </a:solidFill>
              </a:rPr>
              <a:t>）</a:t>
            </a:r>
            <a:endParaRPr lang="zh-CN" altLang="zh-CN" sz="2800" dirty="0">
              <a:solidFill>
                <a:schemeClr val="tx1"/>
              </a:solidFill>
            </a:endParaRPr>
          </a:p>
        </p:txBody>
      </p:sp>
      <p:sp>
        <p:nvSpPr>
          <p:cNvPr id="18" name="矩形: 圆角 17"/>
          <p:cNvSpPr/>
          <p:nvPr>
            <p:custDataLst>
              <p:tags r:id="rId2"/>
            </p:custDataLst>
          </p:nvPr>
        </p:nvSpPr>
        <p:spPr bwMode="auto">
          <a:xfrm>
            <a:off x="6372200" y="5462030"/>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6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提交</a:t>
            </a:r>
            <a:endParaRPr kumimoji="1" lang="zh-CN" altLang="en-US" sz="1600" b="0"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24"/>
          <p:cNvSpPr txBox="1"/>
          <p:nvPr>
            <p:custDataLst>
              <p:tags r:id="rId3"/>
            </p:custDataLst>
          </p:nvPr>
        </p:nvSpPr>
        <p:spPr>
          <a:xfrm>
            <a:off x="1812151" y="1916832"/>
            <a:ext cx="6400800" cy="642938"/>
          </a:xfrm>
          <a:prstGeom prst="rect">
            <a:avLst/>
          </a:prstGeom>
          <a:noFill/>
        </p:spPr>
        <p:txBody>
          <a:bodyPr vert="horz" rtlCol="0" anchor="ctr" anchorCtr="0">
            <a:noAutofit/>
          </a:bodyPr>
          <a:lstStyle/>
          <a:p>
            <a:r>
              <a:rPr lang="it-IT" altLang="zh-CN" sz="2800" dirty="0">
                <a:solidFill>
                  <a:schemeClr val="tx1"/>
                </a:solidFill>
              </a:rPr>
              <a:t>aba</a:t>
            </a:r>
            <a:r>
              <a:rPr lang="el-GR" altLang="zh-CN" sz="2800" dirty="0">
                <a:solidFill>
                  <a:schemeClr val="tx1"/>
                </a:solidFill>
              </a:rPr>
              <a:t>	</a:t>
            </a:r>
            <a:endParaRPr lang="zh-CN" altLang="en-US" sz="2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custDataLst>
              <p:tags r:id="rId4"/>
            </p:custDataLst>
          </p:nvPr>
        </p:nvSpPr>
        <p:spPr>
          <a:xfrm>
            <a:off x="1812151" y="2774082"/>
            <a:ext cx="6400800" cy="642938"/>
          </a:xfrm>
          <a:prstGeom prst="rect">
            <a:avLst/>
          </a:prstGeom>
          <a:noFill/>
        </p:spPr>
        <p:txBody>
          <a:bodyPr vert="horz" rtlCol="0" anchor="ctr" anchorCtr="0">
            <a:noAutofit/>
          </a:bodyPr>
          <a:lstStyle/>
          <a:p>
            <a:r>
              <a:rPr lang="it-IT" altLang="zh-CN" sz="2800" dirty="0">
                <a:solidFill>
                  <a:schemeClr val="tx1"/>
                </a:solidFill>
              </a:rPr>
              <a:t>a</a:t>
            </a:r>
            <a:r>
              <a:rPr lang="el-GR" altLang="zh-CN" sz="2800" baseline="30000" dirty="0">
                <a:solidFill>
                  <a:schemeClr val="tx1"/>
                </a:solidFill>
              </a:rPr>
              <a:t>+</a:t>
            </a:r>
            <a:r>
              <a:rPr lang="it-IT" altLang="zh-CN" sz="2800" dirty="0">
                <a:solidFill>
                  <a:schemeClr val="tx1"/>
                </a:solidFill>
              </a:rPr>
              <a:t>ba</a:t>
            </a:r>
            <a:r>
              <a:rPr lang="el-GR" altLang="zh-CN" sz="2800" baseline="30000" dirty="0">
                <a:solidFill>
                  <a:schemeClr val="tx1"/>
                </a:solidFill>
              </a:rPr>
              <a:t>+</a:t>
            </a:r>
            <a:r>
              <a:rPr lang="el-GR" altLang="zh-CN" sz="2800" dirty="0">
                <a:solidFill>
                  <a:schemeClr val="tx1"/>
                </a:solidFill>
              </a:rPr>
              <a:t>	</a:t>
            </a:r>
            <a:endParaRPr lang="zh-CN" altLang="en-US" sz="2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26"/>
          <p:cNvSpPr txBox="1"/>
          <p:nvPr>
            <p:custDataLst>
              <p:tags r:id="rId5"/>
            </p:custDataLst>
          </p:nvPr>
        </p:nvSpPr>
        <p:spPr>
          <a:xfrm>
            <a:off x="1812151" y="3631332"/>
            <a:ext cx="6400800" cy="642938"/>
          </a:xfrm>
          <a:prstGeom prst="rect">
            <a:avLst/>
          </a:prstGeom>
          <a:noFill/>
        </p:spPr>
        <p:txBody>
          <a:bodyPr vert="horz" rtlCol="0" anchor="ctr" anchorCtr="0">
            <a:noAutofit/>
          </a:bodyPr>
          <a:lstStyle/>
          <a:p>
            <a:r>
              <a:rPr lang="el-GR" altLang="zh-CN" sz="2800" dirty="0">
                <a:solidFill>
                  <a:schemeClr val="tx1"/>
                </a:solidFill>
              </a:rPr>
              <a:t>{</a:t>
            </a:r>
            <a:r>
              <a:rPr lang="it-IT" altLang="zh-CN" sz="2800" dirty="0">
                <a:solidFill>
                  <a:schemeClr val="tx1"/>
                </a:solidFill>
              </a:rPr>
              <a:t>a</a:t>
            </a:r>
            <a:r>
              <a:rPr lang="it-IT" altLang="zh-CN" sz="2800" baseline="30000" dirty="0">
                <a:solidFill>
                  <a:schemeClr val="tx1"/>
                </a:solidFill>
              </a:rPr>
              <a:t>n</a:t>
            </a:r>
            <a:r>
              <a:rPr lang="it-IT" altLang="zh-CN" sz="2800" dirty="0">
                <a:solidFill>
                  <a:schemeClr val="tx1"/>
                </a:solidFill>
              </a:rPr>
              <a:t>ba</a:t>
            </a:r>
            <a:r>
              <a:rPr lang="it-IT" altLang="zh-CN" sz="2800" baseline="30000" dirty="0">
                <a:solidFill>
                  <a:schemeClr val="tx1"/>
                </a:solidFill>
              </a:rPr>
              <a:t>n</a:t>
            </a:r>
            <a:r>
              <a:rPr lang="el-GR" altLang="zh-CN" sz="2800" dirty="0">
                <a:solidFill>
                  <a:schemeClr val="tx1"/>
                </a:solidFill>
              </a:rPr>
              <a:t>|n</a:t>
            </a:r>
            <a:r>
              <a:rPr lang="el-GR" altLang="zh-CN" sz="2800" dirty="0">
                <a:solidFill>
                  <a:schemeClr val="tx1"/>
                </a:solidFill>
                <a:sym typeface="Symbol" panose="05050102010706020507" pitchFamily="18" charset="2"/>
              </a:rPr>
              <a:t></a:t>
            </a:r>
            <a:r>
              <a:rPr lang="el-GR" altLang="zh-CN" sz="2800" dirty="0">
                <a:solidFill>
                  <a:schemeClr val="tx1"/>
                </a:solidFill>
              </a:rPr>
              <a:t>1}</a:t>
            </a:r>
            <a:endParaRPr lang="zh-CN" altLang="en-US" sz="2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27"/>
          <p:cNvSpPr txBox="1"/>
          <p:nvPr>
            <p:custDataLst>
              <p:tags r:id="rId6"/>
            </p:custDataLst>
          </p:nvPr>
        </p:nvSpPr>
        <p:spPr>
          <a:xfrm>
            <a:off x="1812151" y="4488582"/>
            <a:ext cx="6400800" cy="642938"/>
          </a:xfrm>
          <a:prstGeom prst="rect">
            <a:avLst/>
          </a:prstGeom>
          <a:noFill/>
        </p:spPr>
        <p:txBody>
          <a:bodyPr vert="horz" rtlCol="0" anchor="ctr" anchorCtr="0">
            <a:noAutofit/>
          </a:bodyPr>
          <a:lstStyle/>
          <a:p>
            <a:r>
              <a:rPr lang="el-GR" altLang="zh-CN" sz="2800" dirty="0">
                <a:solidFill>
                  <a:schemeClr val="tx1"/>
                </a:solidFill>
              </a:rPr>
              <a:t>{</a:t>
            </a:r>
            <a:r>
              <a:rPr lang="it-IT" altLang="zh-CN" sz="2800" dirty="0">
                <a:solidFill>
                  <a:schemeClr val="tx1"/>
                </a:solidFill>
              </a:rPr>
              <a:t>a</a:t>
            </a:r>
            <a:r>
              <a:rPr lang="it-IT" altLang="zh-CN" sz="2800" baseline="30000" dirty="0">
                <a:solidFill>
                  <a:schemeClr val="tx1"/>
                </a:solidFill>
              </a:rPr>
              <a:t>n</a:t>
            </a:r>
            <a:r>
              <a:rPr lang="it-IT" altLang="zh-CN" sz="2800" dirty="0">
                <a:solidFill>
                  <a:schemeClr val="tx1"/>
                </a:solidFill>
              </a:rPr>
              <a:t>ba</a:t>
            </a:r>
            <a:r>
              <a:rPr lang="it-IT" altLang="zh-CN" sz="2800" baseline="30000" dirty="0">
                <a:solidFill>
                  <a:schemeClr val="tx1"/>
                </a:solidFill>
              </a:rPr>
              <a:t>n</a:t>
            </a:r>
            <a:r>
              <a:rPr lang="el-GR" altLang="zh-CN" sz="2800" dirty="0">
                <a:solidFill>
                  <a:schemeClr val="tx1"/>
                </a:solidFill>
              </a:rPr>
              <a:t>|n</a:t>
            </a:r>
            <a:r>
              <a:rPr lang="el-GR" altLang="zh-CN" sz="2800" dirty="0">
                <a:solidFill>
                  <a:schemeClr val="tx1"/>
                </a:solidFill>
                <a:sym typeface="Symbol" panose="05050102010706020507" pitchFamily="18" charset="2"/>
              </a:rPr>
              <a:t></a:t>
            </a:r>
            <a:r>
              <a:rPr lang="el-GR" altLang="zh-CN" sz="2800" dirty="0">
                <a:solidFill>
                  <a:schemeClr val="tx1"/>
                </a:solidFill>
              </a:rPr>
              <a:t>0}</a:t>
            </a:r>
            <a:endParaRPr lang="zh-CN" altLang="en-US" sz="2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椭圆 28"/>
          <p:cNvSpPr>
            <a:spLocks noChangeAspect="1"/>
          </p:cNvSpPr>
          <p:nvPr>
            <p:custDataLst>
              <p:tags r:id="rId7"/>
            </p:custDataLst>
          </p:nvPr>
        </p:nvSpPr>
        <p:spPr bwMode="auto">
          <a:xfrm>
            <a:off x="1097776" y="1981125"/>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A</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椭圆 29"/>
          <p:cNvSpPr>
            <a:spLocks noChangeAspect="1"/>
          </p:cNvSpPr>
          <p:nvPr>
            <p:custDataLst>
              <p:tags r:id="rId8"/>
            </p:custDataLst>
          </p:nvPr>
        </p:nvSpPr>
        <p:spPr bwMode="auto">
          <a:xfrm>
            <a:off x="1097776" y="2838375"/>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B</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椭圆 30"/>
          <p:cNvSpPr>
            <a:spLocks noChangeAspect="1"/>
          </p:cNvSpPr>
          <p:nvPr>
            <p:custDataLst>
              <p:tags r:id="rId9"/>
            </p:custDataLst>
          </p:nvPr>
        </p:nvSpPr>
        <p:spPr bwMode="auto">
          <a:xfrm>
            <a:off x="1097776" y="3695625"/>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C</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椭圆 31"/>
          <p:cNvSpPr>
            <a:spLocks noChangeAspect="1"/>
          </p:cNvSpPr>
          <p:nvPr>
            <p:custDataLst>
              <p:tags r:id="rId10"/>
            </p:custDataLst>
          </p:nvPr>
        </p:nvSpPr>
        <p:spPr bwMode="auto">
          <a:xfrm>
            <a:off x="1097776" y="4552875"/>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rPr>
              <a:t>D</a:t>
            </a:r>
            <a:endParaRPr kumimoji="1" lang="zh-CN" altLang="en-US" sz="16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组合 22"/>
          <p:cNvGrpSpPr/>
          <p:nvPr>
            <p:custDataLst>
              <p:tags r:id="rId11"/>
            </p:custDataLst>
          </p:nvPr>
        </p:nvGrpSpPr>
        <p:grpSpPr>
          <a:xfrm>
            <a:off x="0" y="0"/>
            <a:ext cx="9144000" cy="635000"/>
            <a:chOff x="0" y="0"/>
            <a:chExt cx="9144000" cy="635000"/>
          </a:xfrm>
        </p:grpSpPr>
        <p:sp>
          <p:nvSpPr>
            <p:cNvPr id="19"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a:ln>
                  <a:noFill/>
                </a:ln>
                <a:solidFill>
                  <a:srgbClr val="009999"/>
                </a:solidFill>
                <a:effectLst/>
                <a:latin typeface="Times New Roman" panose="02020603050405020304" pitchFamily="18" charset="0"/>
                <a:ea typeface="宋体" panose="02010600030101010101" pitchFamily="2" charset="-122"/>
              </a:endParaRPr>
            </a:p>
          </p:txBody>
        </p:sp>
        <p:sp>
          <p:nvSpPr>
            <p:cNvPr id="20"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0000"/>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a:ln>
                  <a:noFill/>
                </a:ln>
                <a:solidFill>
                  <a:srgbClr val="009999"/>
                </a:solidFill>
                <a:effectLst/>
                <a:latin typeface="Times New Roman" panose="02020603050405020304" pitchFamily="18" charset="0"/>
                <a:ea typeface="宋体" panose="02010600030101010101" pitchFamily="2" charset="-122"/>
              </a:endParaRPr>
            </a:p>
          </p:txBody>
        </p:sp>
        <p:sp>
          <p:nvSpPr>
            <p:cNvPr id="21"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ipText"/>
            <p:cNvSpPr txBox="1"/>
            <p:nvPr>
              <p:custDataLst>
                <p:tags r:id="rId15"/>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8" name="图片 7"/>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A043AE56-193B-405F-8800-CC372CB09E22}"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6867"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AEFECB0-A068-4E9F-8DEF-972B938C9B84}"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6868"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6869" name="Rectangle 2"/>
          <p:cNvSpPr>
            <a:spLocks noChangeArrowheads="1"/>
          </p:cNvSpPr>
          <p:nvPr/>
        </p:nvSpPr>
        <p:spPr bwMode="auto">
          <a:xfrm>
            <a:off x="4038600" y="1524000"/>
            <a:ext cx="48006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Char char="²"/>
            </a:pPr>
            <a:r>
              <a:rPr lang="zh-CN" altLang="en-US" sz="2400">
                <a:solidFill>
                  <a:srgbClr val="800080"/>
                </a:solidFill>
                <a:ea typeface="华文行楷" panose="02010800040101010101" pitchFamily="2" charset="-122"/>
              </a:rPr>
              <a:t> 举例</a:t>
            </a:r>
            <a:r>
              <a:rPr lang="zh-CN" altLang="en-US" sz="2400">
                <a:solidFill>
                  <a:srgbClr val="800080"/>
                </a:solidFill>
                <a:latin typeface="Arial" panose="020B0604020202020204" pitchFamily="34" charset="0"/>
                <a:ea typeface="华文行楷" panose="02010800040101010101" pitchFamily="2" charset="-122"/>
              </a:rPr>
              <a:t> </a:t>
            </a:r>
            <a:endParaRPr lang="zh-CN" altLang="en-US" sz="2400">
              <a:solidFill>
                <a:srgbClr val="800080"/>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zh-CN" altLang="en-US"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zh-CN" altLang="en-US" sz="2400" i="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zh-CN" altLang="en-US"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rPr>
              <a:t>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a:solidFill>
                  <a:srgbClr val="333399"/>
                </a:solidFill>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p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endParaRPr>
          </a:p>
          <a:p>
            <a:pPr eaLnBrk="1" hangingPunct="1">
              <a:spcBef>
                <a:spcPct val="50000"/>
              </a:spcBef>
              <a:buClrTx/>
              <a:buSzTx/>
              <a:buFont typeface="Wingdings" panose="05000000000000000000" pitchFamily="2" charset="2"/>
              <a:buNone/>
            </a:pP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 </a:t>
            </a:r>
            <a:r>
              <a:rPr lang="en-US" altLang="zh-CN" sz="2400" i="1">
                <a:solidFill>
                  <a:srgbClr val="333399"/>
                </a:solidFill>
                <a:latin typeface="Arial" panose="020B0604020202020204" pitchFamily="34" charset="0"/>
                <a:ea typeface="华文行楷" panose="02010800040101010101" pitchFamily="2" charset="-122"/>
              </a:rPr>
              <a:t>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0 )</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q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baseline="-25000">
              <a:solidFill>
                <a:srgbClr val="333399"/>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 </a:t>
            </a:r>
            <a:r>
              <a:rPr lang="en-US" altLang="zh-CN" sz="2400" i="1">
                <a:solidFill>
                  <a:srgbClr val="333399"/>
                </a:solidFill>
                <a:latin typeface="Arial" panose="020B0604020202020204" pitchFamily="34" charset="0"/>
                <a:ea typeface="华文行楷" panose="02010800040101010101" pitchFamily="2" charset="-122"/>
              </a:rPr>
              <a:t>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01 )</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q , r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baseline="-25000">
              <a:solidFill>
                <a:srgbClr val="333399"/>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a:solidFill>
                  <a:srgbClr val="333399"/>
                </a:solidFill>
                <a:latin typeface="Arial" panose="020B0604020202020204" pitchFamily="34" charset="0"/>
                <a:ea typeface="华文行楷" panose="02010800040101010101" pitchFamily="2" charset="-122"/>
              </a:rPr>
              <a:t> 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010 )</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q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baseline="-25000">
              <a:solidFill>
                <a:srgbClr val="333399"/>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a:solidFill>
                  <a:srgbClr val="333399"/>
                </a:solidFill>
                <a:latin typeface="Arial" panose="020B0604020202020204" pitchFamily="34" charset="0"/>
                <a:ea typeface="华文行楷" panose="02010800040101010101" pitchFamily="2" charset="-122"/>
              </a:rPr>
              <a:t> 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0100 )</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q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baseline="-25000">
              <a:solidFill>
                <a:srgbClr val="333399"/>
              </a:solidFill>
              <a:latin typeface="Arial" panose="020B0604020202020204" pitchFamily="34" charset="0"/>
              <a:ea typeface="华文行楷" panose="02010800040101010101" pitchFamily="2" charset="-122"/>
            </a:endParaRPr>
          </a:p>
          <a:p>
            <a:pPr eaLnBrk="1" hangingPunct="1">
              <a:spcBef>
                <a:spcPct val="50000"/>
              </a:spcBef>
              <a:buClrTx/>
              <a:buSzTx/>
              <a:buFont typeface="Wingdings" panose="05000000000000000000" pitchFamily="2" charset="2"/>
              <a:buNone/>
            </a:pP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a:t>
            </a:r>
            <a:r>
              <a:rPr lang="en-US" altLang="zh-CN" sz="2400" i="1">
                <a:solidFill>
                  <a:srgbClr val="333399"/>
                </a:solidFill>
                <a:latin typeface="Arial" panose="020B0604020202020204" pitchFamily="34" charset="0"/>
                <a:ea typeface="华文行楷" panose="02010800040101010101" pitchFamily="2" charset="-122"/>
              </a:rPr>
              <a:t> p</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01001 ) = { q , r }</a:t>
            </a:r>
            <a:r>
              <a:rPr lang="en-US" altLang="zh-CN" sz="2400" i="1" baseline="-25000">
                <a:solidFill>
                  <a:srgbClr val="333399"/>
                </a:solidFill>
                <a:latin typeface="Arial" panose="020B0604020202020204" pitchFamily="34" charset="0"/>
                <a:ea typeface="华文行楷" panose="02010800040101010101" pitchFamily="2" charset="-122"/>
              </a:rPr>
              <a:t> </a:t>
            </a:r>
            <a:endParaRPr lang="en-US" altLang="zh-CN" sz="2400" i="1" baseline="-25000">
              <a:solidFill>
                <a:srgbClr val="333399"/>
              </a:solidFill>
              <a:latin typeface="Arial" panose="020B0604020202020204" pitchFamily="34" charset="0"/>
              <a:ea typeface="华文行楷" panose="02010800040101010101" pitchFamily="2" charset="-122"/>
            </a:endParaRPr>
          </a:p>
        </p:txBody>
      </p:sp>
      <p:grpSp>
        <p:nvGrpSpPr>
          <p:cNvPr id="36870" name="Group 3"/>
          <p:cNvGrpSpPr/>
          <p:nvPr/>
        </p:nvGrpSpPr>
        <p:grpSpPr bwMode="auto">
          <a:xfrm>
            <a:off x="533400" y="1752600"/>
            <a:ext cx="3416300" cy="2732088"/>
            <a:chOff x="768" y="1968"/>
            <a:chExt cx="1776" cy="1302"/>
          </a:xfrm>
        </p:grpSpPr>
        <p:sp>
          <p:nvSpPr>
            <p:cNvPr id="36873" name="Text Box 4"/>
            <p:cNvSpPr txBox="1">
              <a:spLocks noChangeArrowheads="1"/>
            </p:cNvSpPr>
            <p:nvPr/>
          </p:nvSpPr>
          <p:spPr bwMode="auto">
            <a:xfrm>
              <a:off x="1008" y="2406"/>
              <a:ext cx="192"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p</a:t>
              </a:r>
              <a:endParaRPr lang="en-US" altLang="zh-CN" sz="2400" i="1" baseline="-25000">
                <a:solidFill>
                  <a:srgbClr val="800080"/>
                </a:solidFill>
                <a:ea typeface="宋体" panose="02010600030101010101" pitchFamily="2" charset="-122"/>
              </a:endParaRPr>
            </a:p>
          </p:txBody>
        </p:sp>
        <p:sp>
          <p:nvSpPr>
            <p:cNvPr id="36874" name="Text Box 5"/>
            <p:cNvSpPr txBox="1">
              <a:spLocks noChangeArrowheads="1"/>
            </p:cNvSpPr>
            <p:nvPr/>
          </p:nvSpPr>
          <p:spPr bwMode="auto">
            <a:xfrm>
              <a:off x="1008" y="2694"/>
              <a:ext cx="192" cy="22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endParaRPr lang="en-US" altLang="zh-CN" sz="2400" i="1" baseline="-25000">
                <a:solidFill>
                  <a:srgbClr val="800080"/>
                </a:solidFill>
                <a:ea typeface="宋体" panose="02010600030101010101" pitchFamily="2" charset="-122"/>
              </a:endParaRPr>
            </a:p>
          </p:txBody>
        </p:sp>
        <p:sp>
          <p:nvSpPr>
            <p:cNvPr id="36875" name="Text Box 6"/>
            <p:cNvSpPr txBox="1">
              <a:spLocks noChangeArrowheads="1"/>
            </p:cNvSpPr>
            <p:nvPr/>
          </p:nvSpPr>
          <p:spPr bwMode="auto">
            <a:xfrm>
              <a:off x="864" y="2982"/>
              <a:ext cx="432"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r</a:t>
              </a:r>
              <a:endParaRPr lang="en-US" altLang="zh-CN" sz="2400" i="1">
                <a:solidFill>
                  <a:srgbClr val="800080"/>
                </a:solidFill>
                <a:ea typeface="宋体" panose="02010600030101010101" pitchFamily="2" charset="-122"/>
              </a:endParaRPr>
            </a:p>
          </p:txBody>
        </p:sp>
        <p:sp>
          <p:nvSpPr>
            <p:cNvPr id="36876" name="Line 7"/>
            <p:cNvSpPr>
              <a:spLocks noChangeShapeType="1"/>
            </p:cNvSpPr>
            <p:nvPr/>
          </p:nvSpPr>
          <p:spPr bwMode="auto">
            <a:xfrm>
              <a:off x="768" y="2310"/>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77" name="Line 8"/>
            <p:cNvSpPr>
              <a:spLocks noChangeShapeType="1"/>
            </p:cNvSpPr>
            <p:nvPr/>
          </p:nvSpPr>
          <p:spPr bwMode="auto">
            <a:xfrm>
              <a:off x="768" y="2358"/>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78" name="Line 9"/>
            <p:cNvSpPr>
              <a:spLocks noChangeShapeType="1"/>
            </p:cNvSpPr>
            <p:nvPr/>
          </p:nvSpPr>
          <p:spPr bwMode="auto">
            <a:xfrm>
              <a:off x="1248" y="1974"/>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79" name="Line 10"/>
            <p:cNvSpPr>
              <a:spLocks noChangeShapeType="1"/>
            </p:cNvSpPr>
            <p:nvPr/>
          </p:nvSpPr>
          <p:spPr bwMode="auto">
            <a:xfrm>
              <a:off x="1248" y="2358"/>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80" name="Line 11"/>
            <p:cNvSpPr>
              <a:spLocks noChangeShapeType="1"/>
            </p:cNvSpPr>
            <p:nvPr/>
          </p:nvSpPr>
          <p:spPr bwMode="auto">
            <a:xfrm>
              <a:off x="1296" y="1974"/>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81" name="Line 12"/>
            <p:cNvSpPr>
              <a:spLocks noChangeShapeType="1"/>
            </p:cNvSpPr>
            <p:nvPr/>
          </p:nvSpPr>
          <p:spPr bwMode="auto">
            <a:xfrm>
              <a:off x="1296" y="2358"/>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82" name="Line 13"/>
            <p:cNvSpPr>
              <a:spLocks noChangeShapeType="1"/>
            </p:cNvSpPr>
            <p:nvPr/>
          </p:nvSpPr>
          <p:spPr bwMode="auto">
            <a:xfrm>
              <a:off x="1824" y="1974"/>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83" name="Line 14"/>
            <p:cNvSpPr>
              <a:spLocks noChangeShapeType="1"/>
            </p:cNvSpPr>
            <p:nvPr/>
          </p:nvSpPr>
          <p:spPr bwMode="auto">
            <a:xfrm>
              <a:off x="1824" y="2358"/>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6884" name="Text Box 15"/>
            <p:cNvSpPr txBox="1">
              <a:spLocks noChangeArrowheads="1"/>
            </p:cNvSpPr>
            <p:nvPr/>
          </p:nvSpPr>
          <p:spPr bwMode="auto">
            <a:xfrm>
              <a:off x="1440" y="1974"/>
              <a:ext cx="192"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36885" name="Line 16"/>
            <p:cNvSpPr>
              <a:spLocks noChangeShapeType="1"/>
            </p:cNvSpPr>
            <p:nvPr/>
          </p:nvSpPr>
          <p:spPr bwMode="auto">
            <a:xfrm>
              <a:off x="816" y="2598"/>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886" name="Text Box 17"/>
            <p:cNvSpPr txBox="1">
              <a:spLocks noChangeArrowheads="1"/>
            </p:cNvSpPr>
            <p:nvPr/>
          </p:nvSpPr>
          <p:spPr bwMode="auto">
            <a:xfrm>
              <a:off x="1344" y="2406"/>
              <a:ext cx="432"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baseline="-25000">
                <a:solidFill>
                  <a:srgbClr val="800080"/>
                </a:solidFill>
                <a:ea typeface="宋体" panose="02010600030101010101" pitchFamily="2" charset="-122"/>
              </a:endParaRPr>
            </a:p>
          </p:txBody>
        </p:sp>
        <p:sp>
          <p:nvSpPr>
            <p:cNvPr id="36887" name="Text Box 18"/>
            <p:cNvSpPr txBox="1">
              <a:spLocks noChangeArrowheads="1"/>
            </p:cNvSpPr>
            <p:nvPr/>
          </p:nvSpPr>
          <p:spPr bwMode="auto">
            <a:xfrm>
              <a:off x="2016" y="2406"/>
              <a:ext cx="336"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6888" name="Text Box 19"/>
            <p:cNvSpPr txBox="1">
              <a:spLocks noChangeArrowheads="1"/>
            </p:cNvSpPr>
            <p:nvPr/>
          </p:nvSpPr>
          <p:spPr bwMode="auto">
            <a:xfrm>
              <a:off x="1344" y="2694"/>
              <a:ext cx="384" cy="22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36889" name="Text Box 20"/>
            <p:cNvSpPr txBox="1">
              <a:spLocks noChangeArrowheads="1"/>
            </p:cNvSpPr>
            <p:nvPr/>
          </p:nvSpPr>
          <p:spPr bwMode="auto">
            <a:xfrm>
              <a:off x="1392" y="2982"/>
              <a:ext cx="336"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6890" name="Text Box 21"/>
            <p:cNvSpPr txBox="1">
              <a:spLocks noChangeArrowheads="1"/>
            </p:cNvSpPr>
            <p:nvPr/>
          </p:nvSpPr>
          <p:spPr bwMode="auto">
            <a:xfrm>
              <a:off x="1872" y="2694"/>
              <a:ext cx="576" cy="22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r</a:t>
              </a:r>
              <a:r>
                <a:rPr lang="en-US" altLang="zh-CN" sz="2400" i="1">
                  <a:solidFill>
                    <a:srgbClr val="800080"/>
                  </a:solidFill>
                  <a:ea typeface="宋体" panose="02010600030101010101" pitchFamily="2" charset="-122"/>
                </a:rPr>
                <a:t> }</a:t>
              </a:r>
              <a:endParaRPr lang="en-US" altLang="zh-CN" sz="2400" i="1">
                <a:solidFill>
                  <a:srgbClr val="800080"/>
                </a:solidFill>
                <a:ea typeface="宋体" panose="02010600030101010101" pitchFamily="2" charset="-122"/>
              </a:endParaRPr>
            </a:p>
          </p:txBody>
        </p:sp>
        <p:sp>
          <p:nvSpPr>
            <p:cNvPr id="36891" name="Text Box 22"/>
            <p:cNvSpPr txBox="1">
              <a:spLocks noChangeArrowheads="1"/>
            </p:cNvSpPr>
            <p:nvPr/>
          </p:nvSpPr>
          <p:spPr bwMode="auto">
            <a:xfrm>
              <a:off x="2016" y="2982"/>
              <a:ext cx="336"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36892" name="Text Box 23"/>
            <p:cNvSpPr txBox="1">
              <a:spLocks noChangeArrowheads="1"/>
            </p:cNvSpPr>
            <p:nvPr/>
          </p:nvSpPr>
          <p:spPr bwMode="auto">
            <a:xfrm>
              <a:off x="2016" y="1968"/>
              <a:ext cx="192" cy="22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grpSp>
      <p:sp>
        <p:nvSpPr>
          <p:cNvPr id="36871" name="Rectangle 24"/>
          <p:cNvSpPr>
            <a:spLocks noChangeArrowheads="1"/>
          </p:cNvSpPr>
          <p:nvPr/>
        </p:nvSpPr>
        <p:spPr bwMode="auto">
          <a:xfrm>
            <a:off x="609600" y="6096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eaLnBrk="1" hangingPunct="1">
              <a:lnSpc>
                <a:spcPct val="90000"/>
              </a:lnSpc>
              <a:spcBef>
                <a:spcPct val="0"/>
              </a:spcBef>
              <a:buClrTx/>
              <a:buSzTx/>
              <a:buFontTx/>
              <a:buNone/>
            </a:pPr>
            <a:r>
              <a:rPr lang="zh-CN" altLang="en-US" sz="3200">
                <a:solidFill>
                  <a:srgbClr val="800080"/>
                </a:solidFill>
                <a:latin typeface="Arial" panose="020B0604020202020204" pitchFamily="34" charset="0"/>
              </a:rPr>
              <a:t>扩展转移函数适合于输入字符串</a:t>
            </a:r>
            <a:endParaRPr lang="zh-CN" altLang="en-US" sz="3200">
              <a:solidFill>
                <a:srgbClr val="800080"/>
              </a:solidFill>
              <a:latin typeface="Arial" panose="020B0604020202020204" pitchFamily="34" charset="0"/>
            </a:endParaRPr>
          </a:p>
        </p:txBody>
      </p:sp>
      <p:graphicFrame>
        <p:nvGraphicFramePr>
          <p:cNvPr id="36872" name="Object 25"/>
          <p:cNvGraphicFramePr>
            <a:graphicFrameLocks noChangeAspect="1"/>
          </p:cNvGraphicFramePr>
          <p:nvPr/>
        </p:nvGraphicFramePr>
        <p:xfrm>
          <a:off x="0" y="4953000"/>
          <a:ext cx="4191000" cy="1344613"/>
        </p:xfrm>
        <a:graphic>
          <a:graphicData uri="http://schemas.openxmlformats.org/presentationml/2006/ole">
            <mc:AlternateContent xmlns:mc="http://schemas.openxmlformats.org/markup-compatibility/2006">
              <mc:Choice xmlns:v="urn:schemas-microsoft-com:vml" Requires="v">
                <p:oleObj spid="_x0000_s36951" name="VISIO" r:id="rId1" imgW="3359150" imgH="1077595" progId="Visio.Drawing.6">
                  <p:embed/>
                </p:oleObj>
              </mc:Choice>
              <mc:Fallback>
                <p:oleObj name="VISIO" r:id="rId1" imgW="3359150" imgH="1077595" progId="Visio.Drawing.6">
                  <p:embed/>
                  <p:pic>
                    <p:nvPicPr>
                      <p:cNvPr id="0" name="Object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0"/>
                        <a:ext cx="4191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B2FEE215-268E-4D83-B709-1445397C583C}"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7891"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80877AAC-0B1C-4A1C-A425-17192B576BE8}"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7892"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7893" name="Rectangle 2"/>
          <p:cNvSpPr>
            <a:spLocks noChangeArrowheads="1"/>
          </p:cNvSpPr>
          <p:nvPr/>
        </p:nvSpPr>
        <p:spPr bwMode="auto">
          <a:xfrm>
            <a:off x="1206500" y="458788"/>
            <a:ext cx="3544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en-US" altLang="zh-CN" sz="3600" i="1">
                <a:solidFill>
                  <a:srgbClr val="800080"/>
                </a:solidFill>
                <a:latin typeface="Arial" panose="020B0604020202020204" pitchFamily="34" charset="0"/>
              </a:rPr>
              <a:t>NFA</a:t>
            </a:r>
            <a:r>
              <a:rPr lang="en-US" altLang="zh-CN" sz="3600">
                <a:solidFill>
                  <a:srgbClr val="800080"/>
                </a:solidFill>
                <a:latin typeface="Arial" panose="020B0604020202020204" pitchFamily="34" charset="0"/>
              </a:rPr>
              <a:t> </a:t>
            </a:r>
            <a:r>
              <a:rPr lang="zh-CN" altLang="en-US" sz="3600">
                <a:solidFill>
                  <a:srgbClr val="800080"/>
                </a:solidFill>
                <a:latin typeface="Arial" panose="020B0604020202020204" pitchFamily="34" charset="0"/>
              </a:rPr>
              <a:t>接受的语言</a:t>
            </a:r>
            <a:endParaRPr lang="zh-CN" altLang="en-US" sz="3600">
              <a:solidFill>
                <a:srgbClr val="800080"/>
              </a:solidFill>
              <a:latin typeface="Arial" panose="020B0604020202020204" pitchFamily="34" charset="0"/>
            </a:endParaRPr>
          </a:p>
        </p:txBody>
      </p:sp>
      <p:sp>
        <p:nvSpPr>
          <p:cNvPr id="37894" name="Text Box 3"/>
          <p:cNvSpPr txBox="1">
            <a:spLocks noChangeArrowheads="1"/>
          </p:cNvSpPr>
          <p:nvPr/>
        </p:nvSpPr>
        <p:spPr bwMode="auto">
          <a:xfrm>
            <a:off x="457200" y="1524000"/>
            <a:ext cx="81534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Char char="²"/>
            </a:pPr>
            <a:r>
              <a:rPr lang="zh-CN" altLang="en-US">
                <a:solidFill>
                  <a:srgbClr val="800080"/>
                </a:solidFill>
                <a:ea typeface="华文行楷" panose="02010800040101010101" pitchFamily="2" charset="-122"/>
              </a:rPr>
              <a:t> </a:t>
            </a:r>
            <a:r>
              <a:rPr lang="zh-CN" altLang="en-US">
                <a:solidFill>
                  <a:srgbClr val="333399"/>
                </a:solidFill>
                <a:ea typeface="华文行楷" panose="02010800040101010101" pitchFamily="2" charset="-122"/>
              </a:rPr>
              <a:t>设一个 </a:t>
            </a:r>
            <a:r>
              <a:rPr lang="en-US" altLang="zh-CN" i="1">
                <a:solidFill>
                  <a:srgbClr val="333399"/>
                </a:solidFill>
                <a:latin typeface="Arial" panose="020B0604020202020204" pitchFamily="34" charset="0"/>
                <a:ea typeface="华文行楷" panose="02010800040101010101" pitchFamily="2" charset="-122"/>
              </a:rPr>
              <a:t>NFA  A</a:t>
            </a:r>
            <a:r>
              <a:rPr lang="en-US" altLang="zh-CN">
                <a:solidFill>
                  <a:srgbClr val="333399"/>
                </a:solidFill>
                <a:latin typeface="Arial" panose="020B0604020202020204" pitchFamily="34" charset="0"/>
                <a:ea typeface="华文行楷" panose="02010800040101010101" pitchFamily="2" charset="-122"/>
              </a:rPr>
              <a:t> = (</a:t>
            </a:r>
            <a:r>
              <a:rPr lang="en-US" altLang="zh-CN" i="1">
                <a:solidFill>
                  <a:srgbClr val="333399"/>
                </a:solidFill>
                <a:latin typeface="Arial" panose="020B0604020202020204" pitchFamily="34" charset="0"/>
                <a:ea typeface="华文行楷" panose="02010800040101010101" pitchFamily="2" charset="-122"/>
              </a:rPr>
              <a:t>Q,</a:t>
            </a:r>
            <a:r>
              <a:rPr lang="en-US" altLang="zh-CN">
                <a:solidFill>
                  <a:srgbClr val="333399"/>
                </a:solidFill>
                <a:latin typeface="Arial" panose="020B0604020202020204" pitchFamily="34" charset="0"/>
                <a:ea typeface="华文行楷" panose="02010800040101010101" pitchFamily="2" charset="-122"/>
              </a:rPr>
              <a:t> </a:t>
            </a:r>
            <a:r>
              <a:rPr lang="en-US" altLang="zh-CN">
                <a:solidFill>
                  <a:srgbClr val="333399"/>
                </a:solidFill>
                <a:ea typeface="宋体" panose="02010600030101010101" pitchFamily="2" charset="-122"/>
                <a:sym typeface="Symbol" panose="05050102010706020507" pitchFamily="18" charset="2"/>
              </a:rPr>
              <a:t>T</a:t>
            </a:r>
            <a:r>
              <a:rPr lang="en-US" altLang="zh-CN" i="1">
                <a:solidFill>
                  <a:srgbClr val="333399"/>
                </a:solidFill>
                <a:latin typeface="Arial" panose="020B0604020202020204" pitchFamily="34" charset="0"/>
                <a:ea typeface="华文行楷" panose="02010800040101010101" pitchFamily="2" charset="-122"/>
              </a:rPr>
              <a:t>, </a:t>
            </a:r>
            <a:r>
              <a:rPr lang="en-US" altLang="zh-CN" i="1">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i="1">
                <a:solidFill>
                  <a:srgbClr val="333399"/>
                </a:solidFill>
                <a:latin typeface="Arial" panose="020B0604020202020204" pitchFamily="34" charset="0"/>
                <a:ea typeface="华文行楷" panose="02010800040101010101" pitchFamily="2" charset="-122"/>
              </a:rPr>
              <a:t>, q</a:t>
            </a:r>
            <a:r>
              <a:rPr lang="en-US" altLang="zh-CN" i="1" baseline="-25000">
                <a:solidFill>
                  <a:srgbClr val="333399"/>
                </a:solidFill>
                <a:latin typeface="Arial" panose="020B0604020202020204" pitchFamily="34" charset="0"/>
                <a:ea typeface="华文行楷" panose="02010800040101010101" pitchFamily="2" charset="-122"/>
              </a:rPr>
              <a:t>0 </a:t>
            </a:r>
            <a:r>
              <a:rPr lang="en-US" altLang="zh-CN" i="1">
                <a:solidFill>
                  <a:srgbClr val="333399"/>
                </a:solidFill>
                <a:latin typeface="Arial" panose="020B0604020202020204" pitchFamily="34" charset="0"/>
                <a:ea typeface="华文行楷" panose="02010800040101010101" pitchFamily="2" charset="-122"/>
              </a:rPr>
              <a:t>, F </a:t>
            </a:r>
            <a:r>
              <a:rPr lang="en-US" altLang="zh-CN">
                <a:solidFill>
                  <a:srgbClr val="333399"/>
                </a:solidFill>
                <a:latin typeface="Arial" panose="020B0604020202020204" pitchFamily="34" charset="0"/>
                <a:ea typeface="华文行楷" panose="02010800040101010101" pitchFamily="2" charset="-122"/>
              </a:rPr>
              <a:t>)</a:t>
            </a:r>
            <a:endParaRPr lang="en-US" altLang="zh-CN" baseline="-25000">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en-US" altLang="zh-CN" sz="1200">
                <a:solidFill>
                  <a:srgbClr val="333399"/>
                </a:solidFill>
              </a:rPr>
              <a:t> </a:t>
            </a:r>
            <a:endParaRPr lang="en-US" altLang="zh-CN" sz="1200">
              <a:solidFill>
                <a:srgbClr val="333399"/>
              </a:solidFill>
            </a:endParaRPr>
          </a:p>
          <a:p>
            <a:pPr eaLnBrk="1" hangingPunct="1">
              <a:spcBef>
                <a:spcPct val="0"/>
              </a:spcBef>
              <a:buClrTx/>
              <a:buSzTx/>
              <a:buFont typeface="Wingdings" panose="05000000000000000000" pitchFamily="2" charset="2"/>
              <a:buChar char="²"/>
            </a:pPr>
            <a:r>
              <a:rPr lang="en-US" altLang="zh-CN">
                <a:solidFill>
                  <a:srgbClr val="333399"/>
                </a:solidFill>
                <a:ea typeface="华文行楷" panose="02010800040101010101" pitchFamily="2" charset="-122"/>
              </a:rPr>
              <a:t> </a:t>
            </a:r>
            <a:r>
              <a:rPr lang="zh-CN" altLang="en-US">
                <a:solidFill>
                  <a:srgbClr val="333399"/>
                </a:solidFill>
                <a:latin typeface="Arial" panose="020B0604020202020204" pitchFamily="34" charset="0"/>
                <a:ea typeface="华文行楷" panose="02010800040101010101" pitchFamily="2" charset="-122"/>
                <a:sym typeface="Symbol" panose="05050102010706020507" pitchFamily="18" charset="2"/>
              </a:rPr>
              <a:t>定义 </a:t>
            </a:r>
            <a:r>
              <a:rPr lang="en-US" altLang="zh-CN" i="1">
                <a:solidFill>
                  <a:srgbClr val="333399"/>
                </a:solidFill>
                <a:latin typeface="Arial" panose="020B0604020202020204" pitchFamily="34" charset="0"/>
                <a:ea typeface="华文行楷" panose="02010800040101010101" pitchFamily="2" charset="-122"/>
              </a:rPr>
              <a:t>A </a:t>
            </a:r>
            <a:r>
              <a:rPr lang="zh-CN" altLang="en-US">
                <a:solidFill>
                  <a:srgbClr val="333399"/>
                </a:solidFill>
                <a:latin typeface="Arial" panose="020B0604020202020204" pitchFamily="34" charset="0"/>
                <a:ea typeface="华文行楷" panose="02010800040101010101" pitchFamily="2" charset="-122"/>
                <a:sym typeface="Symbol" panose="05050102010706020507" pitchFamily="18" charset="2"/>
              </a:rPr>
              <a:t>的语言</a:t>
            </a:r>
            <a:r>
              <a:rPr lang="en-US" altLang="zh-CN">
                <a:solidFill>
                  <a:srgbClr val="333399"/>
                </a:solidFill>
                <a:latin typeface="Arial" panose="020B0604020202020204" pitchFamily="34" charset="0"/>
                <a:ea typeface="华文行楷" panose="02010800040101010101" pitchFamily="2" charset="-122"/>
                <a:sym typeface="Symbol" panose="05050102010706020507" pitchFamily="18" charset="2"/>
              </a:rPr>
              <a:t>:</a:t>
            </a:r>
            <a:endParaRPr lang="zh-CN" altLang="en-US">
              <a:solidFill>
                <a:srgbClr val="333399"/>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zh-CN" altLang="en-US" sz="1200">
                <a:solidFill>
                  <a:srgbClr val="333399"/>
                </a:solidFill>
              </a:rPr>
              <a:t> </a:t>
            </a:r>
            <a:endParaRPr lang="zh-CN" altLang="en-US" sz="1200">
              <a:solidFill>
                <a:srgbClr val="333399"/>
              </a:solidFill>
            </a:endParaRPr>
          </a:p>
          <a:p>
            <a:pPr eaLnBrk="1" hangingPunct="1">
              <a:spcBef>
                <a:spcPct val="0"/>
              </a:spcBef>
              <a:buClrTx/>
              <a:buSzTx/>
              <a:buFont typeface="Wingdings" panose="05000000000000000000" pitchFamily="2" charset="2"/>
              <a:buNone/>
            </a:pPr>
            <a:r>
              <a:rPr lang="zh-CN" altLang="en-US">
                <a:solidFill>
                  <a:srgbClr val="800080"/>
                </a:solidFill>
                <a:ea typeface="华文行楷" panose="02010800040101010101" pitchFamily="2" charset="-122"/>
              </a:rPr>
              <a:t>              </a:t>
            </a:r>
            <a:r>
              <a:rPr lang="en-US" altLang="zh-CN" i="1">
                <a:solidFill>
                  <a:srgbClr val="800080"/>
                </a:solidFill>
                <a:latin typeface="Arial" panose="020B0604020202020204" pitchFamily="34" charset="0"/>
                <a:ea typeface="华文行楷" panose="02010800040101010101" pitchFamily="2" charset="-122"/>
              </a:rPr>
              <a:t>L</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a:t>
            </a:r>
            <a:r>
              <a:rPr lang="en-US" altLang="zh-CN" i="1">
                <a:solidFill>
                  <a:srgbClr val="800080"/>
                </a:solidFill>
                <a:latin typeface="Arial" panose="020B0604020202020204" pitchFamily="34" charset="0"/>
                <a:ea typeface="华文行楷" panose="02010800040101010101" pitchFamily="2" charset="-122"/>
              </a:rPr>
              <a:t>A</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 = </a:t>
            </a:r>
            <a:r>
              <a:rPr lang="en-US" altLang="zh-CN">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w</a:t>
            </a:r>
            <a:r>
              <a:rPr lang="en-US" altLang="zh-CN">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a:solidFill>
                  <a:srgbClr val="800080"/>
                </a:solidFill>
                <a:latin typeface="Arial" panose="020B0604020202020204" pitchFamily="34" charset="0"/>
                <a:ea typeface="华文行楷" panose="02010800040101010101" pitchFamily="2" charset="-122"/>
                <a:sym typeface="Symbol" panose="05050102010706020507" pitchFamily="18" charset="2"/>
              </a:rPr>
              <a:t></a:t>
            </a:r>
            <a:r>
              <a:rPr lang="en-US" altLang="zh-CN">
                <a:solidFill>
                  <a:srgbClr val="800080"/>
                </a:solidFill>
                <a:latin typeface="Arial" panose="020B0604020202020204" pitchFamily="34" charset="0"/>
                <a:ea typeface="宋体" panose="02010600030101010101" pitchFamily="2" charset="-122"/>
                <a:sym typeface="Symbol" panose="05050102010706020507" pitchFamily="18" charset="2"/>
              </a:rPr>
              <a:t> </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 ( </a:t>
            </a:r>
            <a:r>
              <a:rPr lang="en-US" altLang="zh-CN" i="1">
                <a:solidFill>
                  <a:srgbClr val="800080"/>
                </a:solidFill>
                <a:latin typeface="Arial" panose="020B0604020202020204" pitchFamily="34" charset="0"/>
                <a:ea typeface="华文行楷" panose="02010800040101010101" pitchFamily="2" charset="-122"/>
              </a:rPr>
              <a:t>q</a:t>
            </a:r>
            <a:r>
              <a:rPr lang="en-US" altLang="zh-CN" i="1" baseline="-25000">
                <a:solidFill>
                  <a:srgbClr val="800080"/>
                </a:solidFill>
                <a:latin typeface="Arial" panose="020B0604020202020204" pitchFamily="34" charset="0"/>
                <a:ea typeface="华文行楷" panose="02010800040101010101" pitchFamily="2" charset="-122"/>
              </a:rPr>
              <a:t>0 </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 w) </a:t>
            </a:r>
            <a:r>
              <a:rPr lang="en-US" altLang="zh-CN">
                <a:solidFill>
                  <a:srgbClr val="800080"/>
                </a:solidFill>
                <a:latin typeface="Arial" panose="020B0604020202020204" pitchFamily="34" charset="0"/>
                <a:ea typeface="华文行楷" panose="02010800040101010101" pitchFamily="2" charset="-122"/>
                <a:sym typeface="Symbol" panose="05050102010706020507" pitchFamily="18" charset="2"/>
              </a:rPr>
              <a:t></a:t>
            </a:r>
            <a:r>
              <a:rPr lang="en-US" altLang="zh-CN">
                <a:solidFill>
                  <a:srgbClr val="800080"/>
                </a:solidFill>
                <a:latin typeface="Arial" panose="020B0604020202020204" pitchFamily="34" charset="0"/>
                <a:ea typeface="华文行楷" panose="02010800040101010101" pitchFamily="2" charset="-122"/>
              </a:rPr>
              <a:t> </a:t>
            </a:r>
            <a:r>
              <a:rPr lang="en-US" altLang="zh-CN" i="1">
                <a:solidFill>
                  <a:srgbClr val="800080"/>
                </a:solidFill>
                <a:latin typeface="Arial" panose="020B0604020202020204" pitchFamily="34" charset="0"/>
                <a:ea typeface="华文行楷" panose="02010800040101010101" pitchFamily="2" charset="-122"/>
              </a:rPr>
              <a:t>F</a:t>
            </a:r>
            <a:r>
              <a:rPr lang="en-US" altLang="zh-CN" i="1">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a:solidFill>
                  <a:srgbClr val="800080"/>
                </a:solidFill>
                <a:ea typeface="宋体" panose="02010600030101010101" pitchFamily="2" charset="-122"/>
                <a:sym typeface="Symbol" panose="05050102010706020507" pitchFamily="18" charset="2"/>
              </a:rPr>
              <a:t></a:t>
            </a:r>
            <a:r>
              <a:rPr lang="en-US" altLang="zh-CN">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a:solidFill>
                  <a:srgbClr val="800080"/>
                </a:solidFill>
                <a:latin typeface="Arial" panose="020B0604020202020204" pitchFamily="34" charset="0"/>
                <a:ea typeface="宋体" panose="02010600030101010101" pitchFamily="2" charset="-122"/>
                <a:sym typeface="Symbol" panose="05050102010706020507" pitchFamily="18" charset="2"/>
              </a:rPr>
              <a:t></a:t>
            </a:r>
            <a:r>
              <a:rPr lang="en-US" altLang="zh-CN">
                <a:solidFill>
                  <a:srgbClr val="800080"/>
                </a:solidFill>
                <a:ea typeface="华文行楷" panose="02010800040101010101" pitchFamily="2" charset="-122"/>
              </a:rPr>
              <a:t> </a:t>
            </a:r>
            <a:endParaRPr lang="zh-CN" altLang="en-US" sz="1200">
              <a:solidFill>
                <a:srgbClr val="33339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灯片编号占位符 5"/>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13DEACC6-F3FE-4D0E-9098-6E729FAFC366}"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3077" name="页脚占位符 6"/>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r>
              <a:rPr lang="en-US" altLang="zh-CN">
                <a:latin typeface="Arial Narrow" panose="020B0606020202030204" pitchFamily="34" charset="0"/>
              </a:rPr>
              <a:t>School of Computer Science, BUPT</a:t>
            </a:r>
            <a:endParaRPr lang="zh-CN" altLang="en-US">
              <a:latin typeface="Arial Narrow" panose="020B0606020202030204" pitchFamily="34" charset="0"/>
            </a:endParaRPr>
          </a:p>
        </p:txBody>
      </p:sp>
      <p:sp>
        <p:nvSpPr>
          <p:cNvPr id="3078" name="Rectangle 8"/>
          <p:cNvSpPr>
            <a:spLocks noGrp="1" noChangeArrowheads="1"/>
          </p:cNvSpPr>
          <p:nvPr>
            <p:ph type="title"/>
          </p:nvPr>
        </p:nvSpPr>
        <p:spPr/>
        <p:txBody>
          <a:bodyPr/>
          <a:lstStyle/>
          <a:p>
            <a:pPr eaLnBrk="1" hangingPunct="1"/>
            <a:endParaRPr lang="zh-CN" altLang="en-US"/>
          </a:p>
        </p:txBody>
      </p:sp>
      <p:sp>
        <p:nvSpPr>
          <p:cNvPr id="3079" name="Rectangle 3"/>
          <p:cNvSpPr>
            <a:spLocks noGrp="1" noChangeArrowheads="1"/>
          </p:cNvSpPr>
          <p:nvPr>
            <p:ph type="body" sz="half" idx="1"/>
          </p:nvPr>
        </p:nvSpPr>
        <p:spPr>
          <a:xfrm>
            <a:off x="381000" y="1295400"/>
            <a:ext cx="8223250" cy="5013325"/>
          </a:xfrm>
        </p:spPr>
        <p:txBody>
          <a:bodyPr/>
          <a:lstStyle/>
          <a:p>
            <a:pPr eaLnBrk="1" hangingPunct="1"/>
            <a:r>
              <a:rPr lang="zh-CN" altLang="en-US">
                <a:solidFill>
                  <a:srgbClr val="003399"/>
                </a:solidFill>
              </a:rPr>
              <a:t>例：构造</a:t>
            </a:r>
            <a:r>
              <a:rPr lang="en-US" altLang="zh-CN">
                <a:solidFill>
                  <a:srgbClr val="003399"/>
                </a:solidFill>
              </a:rPr>
              <a:t>NFA</a:t>
            </a:r>
            <a:r>
              <a:rPr lang="zh-CN" altLang="en-US">
                <a:solidFill>
                  <a:srgbClr val="003399"/>
                </a:solidFill>
              </a:rPr>
              <a:t>，可识别</a:t>
            </a:r>
            <a:r>
              <a:rPr lang="en-US" altLang="zh-CN">
                <a:solidFill>
                  <a:srgbClr val="003399"/>
                </a:solidFill>
              </a:rPr>
              <a:t>{0,1}</a:t>
            </a:r>
            <a:r>
              <a:rPr lang="zh-CN" altLang="en-US">
                <a:solidFill>
                  <a:srgbClr val="003399"/>
                </a:solidFill>
              </a:rPr>
              <a:t>上的语言</a:t>
            </a:r>
            <a:endParaRPr lang="zh-CN" altLang="en-US">
              <a:solidFill>
                <a:srgbClr val="003399"/>
              </a:solidFill>
            </a:endParaRPr>
          </a:p>
          <a:p>
            <a:pPr lvl="2" eaLnBrk="1" hangingPunct="1">
              <a:buFont typeface="Wingdings" panose="05000000000000000000" pitchFamily="2" charset="2"/>
              <a:buNone/>
            </a:pPr>
            <a:r>
              <a:rPr lang="en-US" altLang="zh-CN">
                <a:solidFill>
                  <a:srgbClr val="003399"/>
                </a:solidFill>
              </a:rPr>
              <a:t>L={x000y | x,y</a:t>
            </a:r>
            <a:r>
              <a:rPr lang="ru-RU" altLang="zh-CN">
                <a:solidFill>
                  <a:srgbClr val="003399"/>
                </a:solidFill>
                <a:latin typeface="楷体_GB2312" pitchFamily="49" charset="-122"/>
                <a:cs typeface="Times New Roman" panose="02020603050405020304" pitchFamily="18" charset="0"/>
              </a:rPr>
              <a:t>∈</a:t>
            </a:r>
            <a:r>
              <a:rPr lang="en-US" altLang="zh-CN">
                <a:solidFill>
                  <a:srgbClr val="003399"/>
                </a:solidFill>
                <a:latin typeface="楷体_GB2312" pitchFamily="49" charset="-122"/>
                <a:cs typeface="Times New Roman" panose="02020603050405020304" pitchFamily="18" charset="0"/>
              </a:rPr>
              <a:t>{0,1}</a:t>
            </a:r>
            <a:r>
              <a:rPr lang="en-US" altLang="zh-CN" baseline="30000">
                <a:solidFill>
                  <a:srgbClr val="003399"/>
                </a:solidFill>
                <a:latin typeface="楷体_GB2312" pitchFamily="49" charset="-122"/>
                <a:cs typeface="Times New Roman" panose="02020603050405020304" pitchFamily="18" charset="0"/>
              </a:rPr>
              <a:t>*</a:t>
            </a:r>
            <a:r>
              <a:rPr lang="en-US" altLang="zh-CN">
                <a:solidFill>
                  <a:srgbClr val="003399"/>
                </a:solidFill>
                <a:latin typeface="楷体_GB2312" pitchFamily="49" charset="-122"/>
                <a:cs typeface="Times New Roman" panose="02020603050405020304" pitchFamily="18" charset="0"/>
              </a:rPr>
              <a:t>}</a:t>
            </a:r>
            <a:endParaRPr lang="zh-CN" altLang="en-US">
              <a:solidFill>
                <a:srgbClr val="003399"/>
              </a:solidFill>
              <a:latin typeface="楷体_GB2312" pitchFamily="49" charset="-122"/>
              <a:cs typeface="Times New Roman" panose="02020603050405020304" pitchFamily="18" charset="0"/>
            </a:endParaRPr>
          </a:p>
        </p:txBody>
      </p:sp>
      <p:graphicFrame>
        <p:nvGraphicFramePr>
          <p:cNvPr id="3074" name="Object 4"/>
          <p:cNvGraphicFramePr>
            <a:graphicFrameLocks noGrp="1" noChangeAspect="1"/>
          </p:cNvGraphicFramePr>
          <p:nvPr>
            <p:ph sz="quarter" idx="2"/>
          </p:nvPr>
        </p:nvGraphicFramePr>
        <p:xfrm>
          <a:off x="2268538" y="2349500"/>
          <a:ext cx="4191000" cy="1722438"/>
        </p:xfrm>
        <a:graphic>
          <a:graphicData uri="http://schemas.openxmlformats.org/presentationml/2006/ole">
            <mc:AlternateContent xmlns:mc="http://schemas.openxmlformats.org/markup-compatibility/2006">
              <mc:Choice xmlns:v="urn:schemas-microsoft-com:vml" Requires="v">
                <p:oleObj spid="_x0000_s60512" name="Visio" r:id="rId1" imgW="7896225" imgH="3248025" progId="Visio.Drawing.11">
                  <p:embed/>
                </p:oleObj>
              </mc:Choice>
              <mc:Fallback>
                <p:oleObj name="Visio" r:id="rId1" imgW="7896225" imgH="324802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349500"/>
                        <a:ext cx="4191000" cy="172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7"/>
          <p:cNvGraphicFramePr>
            <a:graphicFrameLocks noGrp="1" noChangeAspect="1"/>
          </p:cNvGraphicFramePr>
          <p:nvPr>
            <p:ph sz="quarter" idx="3"/>
          </p:nvPr>
        </p:nvGraphicFramePr>
        <p:xfrm>
          <a:off x="2124075" y="4797425"/>
          <a:ext cx="4191000" cy="1722438"/>
        </p:xfrm>
        <a:graphic>
          <a:graphicData uri="http://schemas.openxmlformats.org/presentationml/2006/ole">
            <mc:AlternateContent xmlns:mc="http://schemas.openxmlformats.org/markup-compatibility/2006">
              <mc:Choice xmlns:v="urn:schemas-microsoft-com:vml" Requires="v">
                <p:oleObj spid="_x0000_s60513" name="Visio" r:id="rId3" imgW="7896225" imgH="3248025" progId="Visio.Drawing.11">
                  <p:embed/>
                </p:oleObj>
              </mc:Choice>
              <mc:Fallback>
                <p:oleObj name="Visio" r:id="rId3" imgW="7896225" imgH="3248025"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4797425"/>
                        <a:ext cx="4191000" cy="172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Rectangle 10"/>
          <p:cNvSpPr>
            <a:spLocks noChangeArrowheads="1"/>
          </p:cNvSpPr>
          <p:nvPr/>
        </p:nvSpPr>
        <p:spPr bwMode="auto">
          <a:xfrm>
            <a:off x="250825" y="4005263"/>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r">
              <a:spcBef>
                <a:spcPct val="20000"/>
              </a:spcBef>
              <a:buClr>
                <a:schemeClr val="folHlink"/>
              </a:buClr>
              <a:buSzPct val="60000"/>
              <a:buFont typeface="Wingdings" panose="05000000000000000000" pitchFamily="2" charset="2"/>
              <a:buNone/>
            </a:pPr>
            <a:r>
              <a:rPr lang="zh-CN" altLang="en-US" sz="2400" b="1">
                <a:solidFill>
                  <a:srgbClr val="003399"/>
                </a:solidFill>
              </a:rPr>
              <a:t>比较： 其相应的</a:t>
            </a:r>
            <a:r>
              <a:rPr lang="en-US" altLang="zh-CN" sz="2400" b="1">
                <a:solidFill>
                  <a:srgbClr val="003399"/>
                </a:solidFill>
              </a:rPr>
              <a:t>DFA</a:t>
            </a:r>
            <a:r>
              <a:rPr lang="zh-CN" altLang="en-US" sz="2400" b="1">
                <a:solidFill>
                  <a:srgbClr val="003399"/>
                </a:solidFill>
              </a:rPr>
              <a:t>：</a:t>
            </a:r>
            <a:endParaRPr lang="zh-CN" altLang="en-US" sz="2400" b="1">
              <a:solidFill>
                <a:srgbClr val="00339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B8E2A96C-C250-478B-9490-E62A665DCA4C}"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8915"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3A7D8A1C-82E5-4CEA-A8EC-64A7245C2759}"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8916"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8917" name="Rectangle 2"/>
          <p:cNvSpPr>
            <a:spLocks noGrp="1" noChangeArrowheads="1"/>
          </p:cNvSpPr>
          <p:nvPr>
            <p:ph type="title"/>
          </p:nvPr>
        </p:nvSpPr>
        <p:spPr/>
        <p:txBody>
          <a:bodyPr/>
          <a:lstStyle/>
          <a:p>
            <a:pPr eaLnBrk="1" hangingPunct="1"/>
            <a:r>
              <a:rPr lang="zh-CN" altLang="zh-CN" b="1">
                <a:solidFill>
                  <a:srgbClr val="800080"/>
                </a:solidFill>
                <a:latin typeface="Arial" panose="020B0604020202020204" pitchFamily="34" charset="0"/>
                <a:ea typeface="楷体_GB2312" pitchFamily="49" charset="-122"/>
              </a:rPr>
              <a:t>第三节</a:t>
            </a:r>
            <a:r>
              <a:rPr lang="zh-CN" altLang="en-US" b="1">
                <a:solidFill>
                  <a:srgbClr val="800080"/>
                </a:solidFill>
                <a:latin typeface="Arial" panose="020B0604020202020204" pitchFamily="34" charset="0"/>
                <a:ea typeface="楷体_GB2312" pitchFamily="49" charset="-122"/>
              </a:rPr>
              <a:t>  </a:t>
            </a:r>
            <a:r>
              <a:rPr lang="en-US" altLang="zh-CN" b="1" noProof="1">
                <a:solidFill>
                  <a:srgbClr val="800080"/>
                </a:solidFill>
                <a:latin typeface="Arial" panose="020B0604020202020204" pitchFamily="34" charset="0"/>
                <a:ea typeface="楷体_GB2312" pitchFamily="49" charset="-122"/>
              </a:rPr>
              <a:t>NFA</a:t>
            </a:r>
            <a:r>
              <a:rPr lang="zh-CN" altLang="en-US" b="1" noProof="1">
                <a:solidFill>
                  <a:srgbClr val="800080"/>
                </a:solidFill>
                <a:latin typeface="Arial" panose="020B0604020202020204" pitchFamily="34" charset="0"/>
                <a:ea typeface="楷体_GB2312" pitchFamily="49" charset="-122"/>
              </a:rPr>
              <a:t>与</a:t>
            </a:r>
            <a:r>
              <a:rPr lang="en-US" altLang="zh-CN" b="1" noProof="1">
                <a:solidFill>
                  <a:srgbClr val="800080"/>
                </a:solidFill>
                <a:latin typeface="Arial" panose="020B0604020202020204" pitchFamily="34" charset="0"/>
                <a:ea typeface="楷体_GB2312" pitchFamily="49" charset="-122"/>
              </a:rPr>
              <a:t>DFA</a:t>
            </a:r>
            <a:r>
              <a:rPr lang="zh-CN" altLang="en-US" b="1" noProof="1">
                <a:solidFill>
                  <a:srgbClr val="800080"/>
                </a:solidFill>
                <a:latin typeface="Arial" panose="020B0604020202020204" pitchFamily="34" charset="0"/>
                <a:ea typeface="楷体_GB2312" pitchFamily="49" charset="-122"/>
              </a:rPr>
              <a:t>的等价性</a:t>
            </a:r>
            <a:endParaRPr lang="zh-CN" altLang="en-US" b="1">
              <a:solidFill>
                <a:srgbClr val="800080"/>
              </a:solidFill>
              <a:latin typeface="Arial" panose="020B0604020202020204" pitchFamily="34" charset="0"/>
              <a:ea typeface="楷体_GB2312" pitchFamily="49" charset="-122"/>
            </a:endParaRPr>
          </a:p>
        </p:txBody>
      </p:sp>
      <p:sp>
        <p:nvSpPr>
          <p:cNvPr id="38918" name="Rectangle 3"/>
          <p:cNvSpPr>
            <a:spLocks noGrp="1" noChangeArrowheads="1"/>
          </p:cNvSpPr>
          <p:nvPr>
            <p:ph type="body" idx="1"/>
          </p:nvPr>
        </p:nvSpPr>
        <p:spPr>
          <a:xfrm>
            <a:off x="304800" y="1295400"/>
            <a:ext cx="8839200" cy="4648200"/>
          </a:xfrm>
        </p:spPr>
        <p:txBody>
          <a:bodyPr/>
          <a:lstStyle/>
          <a:p>
            <a:pPr eaLnBrk="1" hangingPunct="1">
              <a:lnSpc>
                <a:spcPct val="130000"/>
              </a:lnSpc>
            </a:pPr>
            <a:r>
              <a:rPr lang="en-US" altLang="zh-CN" noProof="1">
                <a:solidFill>
                  <a:srgbClr val="333399"/>
                </a:solidFill>
                <a:latin typeface="Arial" panose="020B0604020202020204" pitchFamily="34" charset="0"/>
              </a:rPr>
              <a:t>DFA</a:t>
            </a:r>
            <a:r>
              <a:rPr lang="zh-CN" altLang="en-US" noProof="1">
                <a:solidFill>
                  <a:srgbClr val="333399"/>
                </a:solidFill>
                <a:latin typeface="Arial" panose="020B0604020202020204" pitchFamily="34" charset="0"/>
              </a:rPr>
              <a:t>是</a:t>
            </a:r>
            <a:r>
              <a:rPr lang="en-US" altLang="zh-CN" noProof="1">
                <a:solidFill>
                  <a:srgbClr val="333399"/>
                </a:solidFill>
                <a:latin typeface="Arial" panose="020B0604020202020204" pitchFamily="34" charset="0"/>
              </a:rPr>
              <a:t>NFA</a:t>
            </a:r>
            <a:r>
              <a:rPr lang="zh-CN" altLang="en-US" noProof="1">
                <a:solidFill>
                  <a:srgbClr val="333399"/>
                </a:solidFill>
                <a:latin typeface="Arial" panose="020B0604020202020204" pitchFamily="34" charset="0"/>
              </a:rPr>
              <a:t>的特例，所以</a:t>
            </a:r>
            <a:r>
              <a:rPr lang="en-US" altLang="zh-CN" noProof="1">
                <a:solidFill>
                  <a:srgbClr val="333399"/>
                </a:solidFill>
                <a:latin typeface="Arial" panose="020B0604020202020204" pitchFamily="34" charset="0"/>
              </a:rPr>
              <a:t>NFA</a:t>
            </a:r>
            <a:r>
              <a:rPr lang="zh-CN" altLang="en-US" noProof="1">
                <a:solidFill>
                  <a:srgbClr val="333399"/>
                </a:solidFill>
                <a:latin typeface="Arial" panose="020B0604020202020204" pitchFamily="34" charset="0"/>
              </a:rPr>
              <a:t>必然能接收</a:t>
            </a:r>
            <a:r>
              <a:rPr lang="en-US" altLang="zh-CN" noProof="1">
                <a:solidFill>
                  <a:srgbClr val="333399"/>
                </a:solidFill>
                <a:latin typeface="Arial" panose="020B0604020202020204" pitchFamily="34" charset="0"/>
              </a:rPr>
              <a:t>DFA</a:t>
            </a:r>
            <a:r>
              <a:rPr lang="zh-CN" altLang="en-US" noProof="1">
                <a:solidFill>
                  <a:srgbClr val="333399"/>
                </a:solidFill>
                <a:latin typeface="Arial" panose="020B0604020202020204" pitchFamily="34" charset="0"/>
              </a:rPr>
              <a:t>能接收的语言。</a:t>
            </a:r>
            <a:r>
              <a:rPr lang="en-US" altLang="en-US">
                <a:solidFill>
                  <a:srgbClr val="333399"/>
                </a:solidFill>
                <a:latin typeface="Arial" panose="020B0604020202020204" pitchFamily="34" charset="0"/>
              </a:rPr>
              <a:t> </a:t>
            </a:r>
            <a:r>
              <a:rPr lang="zh-CN" altLang="en-US">
                <a:solidFill>
                  <a:srgbClr val="333399"/>
                </a:solidFill>
                <a:latin typeface="Arial" panose="020B0604020202020204" pitchFamily="34" charset="0"/>
              </a:rPr>
              <a:t>因此</a:t>
            </a:r>
            <a:r>
              <a:rPr lang="zh-CN" altLang="en-US" noProof="1">
                <a:solidFill>
                  <a:srgbClr val="333399"/>
                </a:solidFill>
                <a:latin typeface="Arial" panose="020B0604020202020204" pitchFamily="34" charset="0"/>
              </a:rPr>
              <a:t>证明等价性只要能够证明一个</a:t>
            </a:r>
            <a:r>
              <a:rPr lang="en-US" altLang="zh-CN" noProof="1">
                <a:solidFill>
                  <a:srgbClr val="333399"/>
                </a:solidFill>
                <a:latin typeface="Arial" panose="020B0604020202020204" pitchFamily="34" charset="0"/>
              </a:rPr>
              <a:t>NFA</a:t>
            </a:r>
            <a:r>
              <a:rPr lang="zh-CN" altLang="en-US" noProof="1">
                <a:solidFill>
                  <a:srgbClr val="333399"/>
                </a:solidFill>
                <a:latin typeface="Arial" panose="020B0604020202020204" pitchFamily="34" charset="0"/>
              </a:rPr>
              <a:t>所能接收的语言必能被另一个</a:t>
            </a:r>
            <a:r>
              <a:rPr lang="en-US" altLang="zh-CN" noProof="1">
                <a:solidFill>
                  <a:srgbClr val="333399"/>
                </a:solidFill>
                <a:latin typeface="Arial" panose="020B0604020202020204" pitchFamily="34" charset="0"/>
              </a:rPr>
              <a:t>DFA</a:t>
            </a:r>
            <a:r>
              <a:rPr lang="zh-CN" altLang="en-US" noProof="1">
                <a:solidFill>
                  <a:srgbClr val="333399"/>
                </a:solidFill>
                <a:latin typeface="Arial" panose="020B0604020202020204" pitchFamily="34" charset="0"/>
              </a:rPr>
              <a:t>所接收</a:t>
            </a:r>
            <a:r>
              <a:rPr lang="en-US" altLang="zh-CN">
                <a:solidFill>
                  <a:srgbClr val="333399"/>
                </a:solidFill>
                <a:latin typeface="Arial" panose="020B0604020202020204" pitchFamily="34" charset="0"/>
              </a:rPr>
              <a:t>。</a:t>
            </a:r>
            <a:endParaRPr lang="zh-CN" altLang="en-US">
              <a:solidFill>
                <a:srgbClr val="333399"/>
              </a:solidFill>
              <a:latin typeface="Arial" panose="020B0604020202020204" pitchFamily="34" charset="0"/>
            </a:endParaRPr>
          </a:p>
          <a:p>
            <a:pPr eaLnBrk="1" hangingPunct="1">
              <a:lnSpc>
                <a:spcPct val="130000"/>
              </a:lnSpc>
              <a:buFont typeface="Wingdings" panose="05000000000000000000" pitchFamily="2" charset="2"/>
              <a:buNone/>
            </a:pPr>
            <a:r>
              <a:rPr lang="zh-CN" altLang="en-US" noProof="1">
                <a:solidFill>
                  <a:srgbClr val="333399"/>
                </a:solidFill>
                <a:latin typeface="Arial" panose="020B0604020202020204" pitchFamily="34" charset="0"/>
              </a:rPr>
              <a:t>1.定理：设一个</a:t>
            </a:r>
            <a:r>
              <a:rPr lang="en-US" altLang="zh-CN" noProof="1">
                <a:solidFill>
                  <a:srgbClr val="333399"/>
                </a:solidFill>
                <a:latin typeface="Arial" panose="020B0604020202020204" pitchFamily="34" charset="0"/>
              </a:rPr>
              <a:t>NFA</a:t>
            </a:r>
            <a:r>
              <a:rPr lang="zh-CN" altLang="en-US" noProof="1">
                <a:solidFill>
                  <a:srgbClr val="333399"/>
                </a:solidFill>
                <a:latin typeface="Arial" panose="020B0604020202020204" pitchFamily="34" charset="0"/>
              </a:rPr>
              <a:t>接受语言</a:t>
            </a:r>
            <a:r>
              <a:rPr lang="en-US" altLang="zh-CN" noProof="1">
                <a:solidFill>
                  <a:srgbClr val="333399"/>
                </a:solidFill>
                <a:latin typeface="Arial" panose="020B0604020202020204" pitchFamily="34" charset="0"/>
              </a:rPr>
              <a:t>L</a:t>
            </a:r>
            <a:r>
              <a:rPr lang="zh-CN" altLang="en-US" noProof="1">
                <a:solidFill>
                  <a:srgbClr val="333399"/>
                </a:solidFill>
                <a:latin typeface="Arial" panose="020B0604020202020204" pitchFamily="34" charset="0"/>
              </a:rPr>
              <a:t>，那么必然存在一个</a:t>
            </a:r>
            <a:r>
              <a:rPr lang="en-US" altLang="zh-CN" noProof="1">
                <a:solidFill>
                  <a:srgbClr val="333399"/>
                </a:solidFill>
                <a:latin typeface="Arial" panose="020B0604020202020204" pitchFamily="34" charset="0"/>
              </a:rPr>
              <a:t>DFA</a:t>
            </a:r>
            <a:r>
              <a:rPr lang="zh-CN" altLang="en-US" noProof="1">
                <a:solidFill>
                  <a:srgbClr val="333399"/>
                </a:solidFill>
                <a:latin typeface="Arial" panose="020B0604020202020204" pitchFamily="34" charset="0"/>
              </a:rPr>
              <a:t>接受</a:t>
            </a:r>
            <a:r>
              <a:rPr lang="en-US" altLang="zh-CN" noProof="1">
                <a:solidFill>
                  <a:srgbClr val="333399"/>
                </a:solidFill>
                <a:latin typeface="Arial" panose="020B0604020202020204" pitchFamily="34" charset="0"/>
              </a:rPr>
              <a:t>L。</a:t>
            </a:r>
            <a:endParaRPr lang="en-US" altLang="zh-CN" noProof="1">
              <a:solidFill>
                <a:srgbClr val="333399"/>
              </a:solidFill>
              <a:latin typeface="Arial" panose="020B0604020202020204" pitchFamily="34" charset="0"/>
            </a:endParaRPr>
          </a:p>
          <a:p>
            <a:pPr algn="just" eaLnBrk="1" hangingPunct="1">
              <a:lnSpc>
                <a:spcPct val="130000"/>
              </a:lnSpc>
              <a:buFont typeface="Wingdings" panose="05000000000000000000" pitchFamily="2" charset="2"/>
              <a:buNone/>
            </a:pPr>
            <a:r>
              <a:rPr lang="en-US" altLang="en-US" noProof="1">
                <a:solidFill>
                  <a:srgbClr val="333399"/>
                </a:solidFill>
                <a:latin typeface="Arial" panose="020B0604020202020204" pitchFamily="34" charset="0"/>
              </a:rPr>
              <a:t>2.</a:t>
            </a:r>
            <a:r>
              <a:rPr lang="en-US" altLang="en-US">
                <a:solidFill>
                  <a:srgbClr val="333399"/>
                </a:solidFill>
                <a:latin typeface="Arial" panose="020B0604020202020204" pitchFamily="34" charset="0"/>
              </a:rPr>
              <a:t> </a:t>
            </a:r>
            <a:r>
              <a:rPr lang="zh-CN" altLang="en-US" noProof="1">
                <a:solidFill>
                  <a:srgbClr val="333399"/>
                </a:solidFill>
                <a:latin typeface="Arial" panose="020B0604020202020204" pitchFamily="34" charset="0"/>
              </a:rPr>
              <a:t>证明:</a:t>
            </a:r>
            <a:endParaRPr lang="zh-CN" altLang="en-US" noProof="1">
              <a:solidFill>
                <a:srgbClr val="333399"/>
              </a:solidFill>
              <a:latin typeface="Arial" panose="020B0604020202020204" pitchFamily="34" charset="0"/>
            </a:endParaRPr>
          </a:p>
          <a:p>
            <a:pPr lvl="1" algn="just" eaLnBrk="1" hangingPunct="1">
              <a:lnSpc>
                <a:spcPct val="130000"/>
              </a:lnSpc>
            </a:pPr>
            <a:r>
              <a:rPr lang="zh-CN" altLang="en-US" b="1" noProof="1">
                <a:solidFill>
                  <a:srgbClr val="333399"/>
                </a:solidFill>
                <a:latin typeface="Arial" panose="020B0604020202020204" pitchFamily="34" charset="0"/>
              </a:rPr>
              <a:t>策略：对于任意一个</a:t>
            </a:r>
            <a:r>
              <a:rPr lang="en-US" altLang="zh-CN" b="1" noProof="1">
                <a:solidFill>
                  <a:srgbClr val="333399"/>
                </a:solidFill>
                <a:latin typeface="Arial" panose="020B0604020202020204" pitchFamily="34" charset="0"/>
              </a:rPr>
              <a:t>NFA</a:t>
            </a:r>
            <a:r>
              <a:rPr lang="zh-CN" altLang="en-US" b="1" noProof="1">
                <a:solidFill>
                  <a:srgbClr val="333399"/>
                </a:solidFill>
                <a:latin typeface="Arial" panose="020B0604020202020204" pitchFamily="34" charset="0"/>
              </a:rPr>
              <a:t>，构造一个接收它所能接收语言的</a:t>
            </a:r>
            <a:r>
              <a:rPr lang="en-US" altLang="zh-CN" b="1" noProof="1">
                <a:solidFill>
                  <a:srgbClr val="333399"/>
                </a:solidFill>
                <a:latin typeface="Arial" panose="020B0604020202020204" pitchFamily="34" charset="0"/>
              </a:rPr>
              <a:t>DFA，</a:t>
            </a:r>
            <a:r>
              <a:rPr lang="zh-CN" altLang="en-US" b="1" noProof="1">
                <a:solidFill>
                  <a:srgbClr val="333399"/>
                </a:solidFill>
                <a:latin typeface="Arial" panose="020B0604020202020204" pitchFamily="34" charset="0"/>
              </a:rPr>
              <a:t>这个</a:t>
            </a:r>
            <a:r>
              <a:rPr lang="en-US" altLang="zh-CN" b="1" noProof="1">
                <a:solidFill>
                  <a:srgbClr val="333399"/>
                </a:solidFill>
                <a:latin typeface="Arial" panose="020B0604020202020204" pitchFamily="34" charset="0"/>
              </a:rPr>
              <a:t>DFA</a:t>
            </a:r>
            <a:r>
              <a:rPr lang="zh-CN" altLang="en-US" b="1" noProof="1">
                <a:solidFill>
                  <a:srgbClr val="333399"/>
                </a:solidFill>
                <a:latin typeface="Arial" panose="020B0604020202020204" pitchFamily="34" charset="0"/>
              </a:rPr>
              <a:t>的状态对应</a:t>
            </a:r>
            <a:r>
              <a:rPr lang="zh-CN" altLang="zh-CN" b="1">
                <a:solidFill>
                  <a:srgbClr val="333399"/>
                </a:solidFill>
                <a:latin typeface="Arial" panose="020B0604020202020204" pitchFamily="34" charset="0"/>
              </a:rPr>
              <a:t>了</a:t>
            </a:r>
            <a:r>
              <a:rPr lang="en-US" altLang="zh-CN" b="1" noProof="1">
                <a:solidFill>
                  <a:srgbClr val="333399"/>
                </a:solidFill>
                <a:latin typeface="Arial" panose="020B0604020202020204" pitchFamily="34" charset="0"/>
              </a:rPr>
              <a:t>NFA</a:t>
            </a:r>
            <a:r>
              <a:rPr lang="zh-CN" altLang="en-US" b="1" noProof="1">
                <a:solidFill>
                  <a:srgbClr val="333399"/>
                </a:solidFill>
                <a:latin typeface="Arial" panose="020B0604020202020204" pitchFamily="34" charset="0"/>
              </a:rPr>
              <a:t>的状态集合。</a:t>
            </a:r>
            <a:endParaRPr lang="zh-CN" altLang="en-US" b="1">
              <a:solidFill>
                <a:srgbClr val="333399"/>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FC8B876C-1495-421E-B7C4-136A8CA3759E}"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39939"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ED3C913F-4BB2-4822-9903-291928728695}"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39940"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39941" name="Rectangle 2"/>
          <p:cNvSpPr>
            <a:spLocks noChangeArrowheads="1"/>
          </p:cNvSpPr>
          <p:nvPr/>
        </p:nvSpPr>
        <p:spPr bwMode="auto">
          <a:xfrm>
            <a:off x="1143000" y="381000"/>
            <a:ext cx="8001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eaLnBrk="1" hangingPunct="1">
              <a:lnSpc>
                <a:spcPct val="90000"/>
              </a:lnSpc>
              <a:spcBef>
                <a:spcPct val="0"/>
              </a:spcBef>
              <a:buClrTx/>
              <a:buSzTx/>
              <a:buFontTx/>
              <a:buNone/>
            </a:pPr>
            <a:r>
              <a:rPr lang="zh-CN" altLang="en-US" sz="3600">
                <a:solidFill>
                  <a:srgbClr val="800080"/>
                </a:solidFill>
                <a:latin typeface="Arial" panose="020B0604020202020204" pitchFamily="34" charset="0"/>
              </a:rPr>
              <a:t>从 </a:t>
            </a:r>
            <a:r>
              <a:rPr lang="en-US" altLang="zh-CN" i="1">
                <a:solidFill>
                  <a:srgbClr val="800080"/>
                </a:solidFill>
                <a:latin typeface="Arial" panose="020B0604020202020204" pitchFamily="34" charset="0"/>
              </a:rPr>
              <a:t>NFA </a:t>
            </a:r>
            <a:r>
              <a:rPr lang="zh-CN" altLang="en-US" sz="3600">
                <a:solidFill>
                  <a:srgbClr val="800080"/>
                </a:solidFill>
                <a:latin typeface="Arial" panose="020B0604020202020204" pitchFamily="34" charset="0"/>
              </a:rPr>
              <a:t>构造等价的 </a:t>
            </a:r>
            <a:r>
              <a:rPr lang="en-US" altLang="zh-CN" i="1">
                <a:solidFill>
                  <a:srgbClr val="800080"/>
                </a:solidFill>
                <a:latin typeface="Arial" panose="020B0604020202020204" pitchFamily="34" charset="0"/>
              </a:rPr>
              <a:t>DFA  </a:t>
            </a:r>
            <a:r>
              <a:rPr lang="en-US" altLang="zh-CN" sz="3600" i="1">
                <a:solidFill>
                  <a:srgbClr val="800080"/>
                </a:solidFill>
                <a:latin typeface="Arial" panose="020B0604020202020204" pitchFamily="34" charset="0"/>
              </a:rPr>
              <a:t>(</a:t>
            </a:r>
            <a:r>
              <a:rPr lang="zh-CN" altLang="en-US" sz="3600">
                <a:solidFill>
                  <a:srgbClr val="800080"/>
                </a:solidFill>
                <a:latin typeface="Arial" panose="020B0604020202020204" pitchFamily="34" charset="0"/>
              </a:rPr>
              <a:t>子集构造法</a:t>
            </a:r>
            <a:r>
              <a:rPr lang="zh-CN" altLang="en-US" sz="3600" i="1">
                <a:solidFill>
                  <a:srgbClr val="800080"/>
                </a:solidFill>
                <a:latin typeface="Arial" panose="020B0604020202020204" pitchFamily="34" charset="0"/>
              </a:rPr>
              <a:t>)</a:t>
            </a:r>
            <a:endParaRPr lang="zh-CN" altLang="en-US" sz="3600" i="1">
              <a:solidFill>
                <a:srgbClr val="800080"/>
              </a:solidFill>
              <a:latin typeface="Arial" panose="020B0604020202020204" pitchFamily="34" charset="0"/>
            </a:endParaRPr>
          </a:p>
        </p:txBody>
      </p:sp>
      <p:sp>
        <p:nvSpPr>
          <p:cNvPr id="35846" name="Text Box 3"/>
          <p:cNvSpPr txBox="1">
            <a:spLocks noChangeArrowheads="1"/>
          </p:cNvSpPr>
          <p:nvPr/>
        </p:nvSpPr>
        <p:spPr bwMode="auto">
          <a:xfrm>
            <a:off x="250825" y="1268413"/>
            <a:ext cx="8893175" cy="5842000"/>
          </a:xfrm>
          <a:prstGeom prst="rect">
            <a:avLst/>
          </a:prstGeom>
          <a:noFill/>
          <a:ln w="9525">
            <a:noFill/>
            <a:miter lim="800000"/>
          </a:ln>
        </p:spPr>
        <p:txBody>
          <a:bodyPr>
            <a:spAutoFit/>
          </a:bodyPr>
          <a:lstStyle/>
          <a:p>
            <a:pPr algn="just" eaLnBrk="1" hangingPunct="1">
              <a:buFont typeface="Wingdings" panose="05000000000000000000" pitchFamily="2" charset="2"/>
              <a:buChar char="²"/>
              <a:defRPr/>
            </a:pPr>
            <a:r>
              <a:rPr lang="zh-CN" altLang="en-US" sz="2800" b="1" dirty="0">
                <a:solidFill>
                  <a:srgbClr val="333399"/>
                </a:solidFill>
                <a:latin typeface="Arial" panose="020B0604020202020204" pitchFamily="34" charset="0"/>
                <a:ea typeface="华文行楷" panose="02010800040101010101" pitchFamily="2" charset="-122"/>
              </a:rPr>
              <a:t> 设 </a:t>
            </a:r>
            <a:r>
              <a:rPr lang="en-US" altLang="zh-CN" sz="2800" b="1" i="1" dirty="0">
                <a:solidFill>
                  <a:srgbClr val="333399"/>
                </a:solidFill>
                <a:latin typeface="Arial" panose="020B0604020202020204" pitchFamily="34" charset="0"/>
                <a:ea typeface="华文行楷" panose="02010800040101010101" pitchFamily="2" charset="-122"/>
              </a:rPr>
              <a:t>L </a:t>
            </a:r>
            <a:r>
              <a:rPr lang="zh-CN" altLang="en-US" sz="2800" b="1" dirty="0">
                <a:solidFill>
                  <a:srgbClr val="333399"/>
                </a:solidFill>
                <a:ea typeface="华文行楷" panose="02010800040101010101" pitchFamily="2" charset="-122"/>
              </a:rPr>
              <a:t>是某个 </a:t>
            </a:r>
            <a:r>
              <a:rPr lang="en-US" altLang="zh-CN" sz="2800" b="1" i="1" dirty="0">
                <a:solidFill>
                  <a:srgbClr val="333399"/>
                </a:solidFill>
                <a:latin typeface="Arial" panose="020B0604020202020204" pitchFamily="34" charset="0"/>
                <a:ea typeface="华文行楷" panose="02010800040101010101" pitchFamily="2" charset="-122"/>
              </a:rPr>
              <a:t>NFA  M</a:t>
            </a:r>
            <a:r>
              <a:rPr lang="en-US" altLang="zh-CN" sz="2800" b="1" i="1" baseline="-25000" dirty="0">
                <a:solidFill>
                  <a:srgbClr val="333399"/>
                </a:solidFill>
                <a:latin typeface="Arial" panose="020B0604020202020204" pitchFamily="34" charset="0"/>
                <a:ea typeface="华文行楷" panose="02010800040101010101" pitchFamily="2" charset="-122"/>
              </a:rPr>
              <a:t>N</a:t>
            </a:r>
            <a:r>
              <a:rPr lang="en-US" altLang="zh-CN" sz="2800" b="1" i="1" dirty="0">
                <a:solidFill>
                  <a:srgbClr val="333399"/>
                </a:solidFill>
                <a:latin typeface="Arial" panose="020B0604020202020204" pitchFamily="34" charset="0"/>
                <a:ea typeface="华文行楷" panose="02010800040101010101" pitchFamily="2" charset="-122"/>
              </a:rPr>
              <a:t> = </a:t>
            </a:r>
            <a:r>
              <a:rPr lang="en-US" altLang="zh-CN" sz="2800" b="1" dirty="0">
                <a:solidFill>
                  <a:srgbClr val="333399"/>
                </a:solidFill>
                <a:latin typeface="Arial" panose="020B0604020202020204" pitchFamily="34" charset="0"/>
                <a:ea typeface="华文行楷" panose="02010800040101010101" pitchFamily="2" charset="-122"/>
              </a:rPr>
              <a:t>(</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sym typeface="Symbol" panose="05050102010706020507" pitchFamily="18" charset="2"/>
              </a:rPr>
              <a:t>T</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800" b="1"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 q</a:t>
            </a:r>
            <a:r>
              <a:rPr lang="en-US" altLang="zh-CN" sz="2800" b="1" i="1" baseline="-25000" dirty="0">
                <a:solidFill>
                  <a:srgbClr val="333399"/>
                </a:solidFill>
                <a:latin typeface="Arial" panose="020B0604020202020204" pitchFamily="34" charset="0"/>
                <a:ea typeface="华文行楷" panose="02010800040101010101" pitchFamily="2" charset="-122"/>
              </a:rPr>
              <a:t>0 </a:t>
            </a:r>
            <a:r>
              <a:rPr lang="en-US" altLang="zh-CN" sz="2800" b="1" i="1" dirty="0">
                <a:solidFill>
                  <a:srgbClr val="333399"/>
                </a:solidFill>
                <a:latin typeface="Arial" panose="020B0604020202020204" pitchFamily="34" charset="0"/>
                <a:ea typeface="华文行楷" panose="02010800040101010101" pitchFamily="2" charset="-122"/>
              </a:rPr>
              <a:t>, F</a:t>
            </a:r>
            <a:r>
              <a:rPr lang="en-US" altLang="zh-CN" sz="2800" b="1" dirty="0">
                <a:solidFill>
                  <a:srgbClr val="333399"/>
                </a:solidFill>
                <a:latin typeface="Arial" panose="020B0604020202020204" pitchFamily="34" charset="0"/>
                <a:ea typeface="华文行楷" panose="02010800040101010101" pitchFamily="2" charset="-122"/>
              </a:rPr>
              <a:t>) </a:t>
            </a:r>
            <a:r>
              <a:rPr lang="zh-CN" altLang="en-US" sz="2800" b="1" dirty="0">
                <a:solidFill>
                  <a:srgbClr val="333399"/>
                </a:solidFill>
                <a:ea typeface="华文行楷" panose="02010800040101010101" pitchFamily="2" charset="-122"/>
              </a:rPr>
              <a:t>的语言, 则存在一个 </a:t>
            </a:r>
            <a:r>
              <a:rPr lang="en-US" altLang="zh-CN" sz="2800" b="1" i="1" dirty="0">
                <a:solidFill>
                  <a:srgbClr val="333399"/>
                </a:solidFill>
                <a:latin typeface="Arial" panose="020B0604020202020204" pitchFamily="34" charset="0"/>
                <a:ea typeface="华文行楷" panose="02010800040101010101" pitchFamily="2" charset="-122"/>
              </a:rPr>
              <a:t>DFA  M</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 </a:t>
            </a:r>
            <a:r>
              <a:rPr lang="zh-CN" altLang="en-US" sz="2800" b="1" dirty="0">
                <a:solidFill>
                  <a:srgbClr val="333399"/>
                </a:solidFill>
                <a:latin typeface="华文行楷" panose="02010800040101010101" pitchFamily="2" charset="-122"/>
                <a:ea typeface="华文行楷" panose="02010800040101010101" pitchFamily="2" charset="-122"/>
              </a:rPr>
              <a:t>满足 </a:t>
            </a:r>
            <a:r>
              <a:rPr lang="en-US" altLang="zh-CN" sz="2800" b="1" i="1" dirty="0">
                <a:solidFill>
                  <a:srgbClr val="333399"/>
                </a:solidFill>
                <a:latin typeface="Arial" panose="020B0604020202020204" pitchFamily="34" charset="0"/>
                <a:ea typeface="华文行楷" panose="02010800040101010101" pitchFamily="2" charset="-122"/>
              </a:rPr>
              <a:t>L(M</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 L(M</a:t>
            </a:r>
            <a:r>
              <a:rPr lang="en-US" altLang="zh-CN" sz="2800" b="1" i="1" baseline="-25000" dirty="0">
                <a:solidFill>
                  <a:srgbClr val="333399"/>
                </a:solidFill>
                <a:latin typeface="Arial" panose="020B0604020202020204" pitchFamily="34" charset="0"/>
                <a:ea typeface="华文行楷" panose="02010800040101010101" pitchFamily="2" charset="-122"/>
              </a:rPr>
              <a:t>N</a:t>
            </a:r>
            <a:r>
              <a:rPr lang="en-US" altLang="zh-CN" sz="2800" b="1" i="1" dirty="0">
                <a:solidFill>
                  <a:srgbClr val="333399"/>
                </a:solidFill>
                <a:latin typeface="Arial" panose="020B0604020202020204" pitchFamily="34" charset="0"/>
                <a:ea typeface="华文行楷" panose="02010800040101010101" pitchFamily="2" charset="-122"/>
              </a:rPr>
              <a:t>) = L</a:t>
            </a:r>
            <a:r>
              <a:rPr lang="en-US" altLang="zh-CN" sz="2800" b="1" dirty="0">
                <a:solidFill>
                  <a:srgbClr val="333399"/>
                </a:solidFill>
                <a:latin typeface="Arial" panose="020B0604020202020204" pitchFamily="34" charset="0"/>
                <a:ea typeface="华文行楷" panose="02010800040101010101" pitchFamily="2" charset="-122"/>
              </a:rPr>
              <a:t>.</a:t>
            </a:r>
            <a:endParaRPr lang="en-US" altLang="zh-CN" sz="2800" b="1" dirty="0">
              <a:solidFill>
                <a:srgbClr val="333399"/>
              </a:solidFill>
              <a:latin typeface="Arial" panose="020B0604020202020204" pitchFamily="34" charset="0"/>
              <a:ea typeface="华文行楷" panose="02010800040101010101" pitchFamily="2" charset="-122"/>
            </a:endParaRPr>
          </a:p>
          <a:p>
            <a:pPr eaLnBrk="1" hangingPunct="1">
              <a:buFont typeface="Wingdings" panose="05000000000000000000" pitchFamily="2" charset="2"/>
              <a:buNone/>
              <a:defRPr/>
            </a:pPr>
            <a:r>
              <a:rPr lang="en-US" altLang="zh-CN" sz="1200" b="1" dirty="0">
                <a:solidFill>
                  <a:srgbClr val="333399"/>
                </a:solidFill>
                <a:ea typeface="楷体_GB2312" pitchFamily="49" charset="-122"/>
              </a:rPr>
              <a:t> </a:t>
            </a:r>
            <a:endParaRPr lang="en-US" altLang="zh-CN" sz="1200" b="1" dirty="0">
              <a:solidFill>
                <a:srgbClr val="333399"/>
              </a:solidFill>
              <a:ea typeface="楷体_GB2312" pitchFamily="49" charset="-122"/>
            </a:endParaRPr>
          </a:p>
          <a:p>
            <a:pPr algn="just" eaLnBrk="1" hangingPunct="1">
              <a:buFont typeface="Wingdings" panose="05000000000000000000" pitchFamily="2" charset="2"/>
              <a:buChar char="²"/>
              <a:defRPr/>
            </a:pPr>
            <a:r>
              <a:rPr lang="en-US" altLang="zh-CN" sz="2800" b="1" dirty="0">
                <a:solidFill>
                  <a:srgbClr val="333399"/>
                </a:solidFill>
                <a:latin typeface="华文行楷" panose="02010800040101010101" pitchFamily="2" charset="-122"/>
                <a:ea typeface="华文行楷" panose="02010800040101010101" pitchFamily="2" charset="-122"/>
              </a:rPr>
              <a:t> </a:t>
            </a:r>
            <a:r>
              <a:rPr lang="zh-CN" altLang="en-US" sz="2800" b="1" dirty="0">
                <a:solidFill>
                  <a:srgbClr val="800080"/>
                </a:solidFill>
                <a:latin typeface="华文行楷" panose="02010800040101010101" pitchFamily="2" charset="-122"/>
                <a:ea typeface="华文行楷" panose="02010800040101010101" pitchFamily="2" charset="-122"/>
              </a:rPr>
              <a:t>证明: </a:t>
            </a:r>
            <a:r>
              <a:rPr lang="zh-CN" altLang="en-US" sz="2800" b="1" dirty="0">
                <a:solidFill>
                  <a:srgbClr val="333399"/>
                </a:solidFill>
                <a:latin typeface="Arial" panose="020B0604020202020204" pitchFamily="34" charset="0"/>
                <a:ea typeface="华文行楷" panose="02010800040101010101" pitchFamily="2" charset="-122"/>
              </a:rPr>
              <a:t>定义</a:t>
            </a:r>
            <a:r>
              <a:rPr lang="zh-CN" altLang="en-US" sz="2800" b="1" i="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rPr>
              <a:t>M </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latin typeface="Arial" panose="020B0604020202020204" pitchFamily="34" charset="0"/>
                <a:ea typeface="华文行楷" panose="02010800040101010101" pitchFamily="2" charset="-122"/>
              </a:rPr>
              <a:t>(</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a:t>
            </a:r>
            <a:r>
              <a:rPr lang="en-US" altLang="zh-CN" sz="2800" b="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sym typeface="Symbol" panose="05050102010706020507" pitchFamily="18" charset="2"/>
              </a:rPr>
              <a:t>T</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800" b="1"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800" b="1" i="1" dirty="0">
                <a:solidFill>
                  <a:srgbClr val="333399"/>
                </a:solidFill>
                <a:latin typeface="Arial" panose="020B0604020202020204" pitchFamily="34" charset="0"/>
                <a:ea typeface="华文行楷" panose="02010800040101010101" pitchFamily="2" charset="-122"/>
              </a:rPr>
              <a:t>, [q</a:t>
            </a:r>
            <a:r>
              <a:rPr lang="en-US" altLang="zh-CN" sz="2800" b="1" i="1" baseline="-25000" dirty="0">
                <a:solidFill>
                  <a:srgbClr val="333399"/>
                </a:solidFill>
                <a:latin typeface="Arial" panose="020B0604020202020204" pitchFamily="34" charset="0"/>
                <a:ea typeface="华文行楷" panose="02010800040101010101" pitchFamily="2" charset="-122"/>
              </a:rPr>
              <a:t>0</a:t>
            </a:r>
            <a:r>
              <a:rPr lang="en-US" altLang="zh-CN" sz="2800" b="1" i="1" dirty="0">
                <a:solidFill>
                  <a:srgbClr val="333399"/>
                </a:solidFill>
                <a:latin typeface="Arial" panose="020B0604020202020204" pitchFamily="34" charset="0"/>
                <a:ea typeface="华文行楷" panose="02010800040101010101" pitchFamily="2" charset="-122"/>
              </a:rPr>
              <a:t>], F</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rPr>
              <a:t> </a:t>
            </a:r>
            <a:r>
              <a:rPr lang="zh-CN" altLang="en-US" sz="2800" b="1" dirty="0">
                <a:solidFill>
                  <a:srgbClr val="333399"/>
                </a:solidFill>
                <a:latin typeface="华文行楷" panose="02010800040101010101" pitchFamily="2" charset="-122"/>
                <a:ea typeface="华文行楷" panose="02010800040101010101" pitchFamily="2" charset="-122"/>
              </a:rPr>
              <a:t>其中</a:t>
            </a:r>
            <a:endParaRPr lang="zh-CN" altLang="en-US" sz="2800" b="1" dirty="0">
              <a:solidFill>
                <a:srgbClr val="333399"/>
              </a:solidFill>
              <a:latin typeface="华文行楷" panose="02010800040101010101" pitchFamily="2" charset="-122"/>
              <a:ea typeface="华文行楷" panose="02010800040101010101" pitchFamily="2" charset="-122"/>
            </a:endParaRPr>
          </a:p>
          <a:p>
            <a:pPr eaLnBrk="1" hangingPunct="1">
              <a:lnSpc>
                <a:spcPct val="130000"/>
              </a:lnSpc>
              <a:buFont typeface="Wingdings" panose="05000000000000000000" pitchFamily="2" charset="2"/>
              <a:buChar char=" "/>
              <a:defRPr/>
            </a:pPr>
            <a:r>
              <a:rPr lang="zh-CN" altLang="en-US" sz="1200" b="1" dirty="0">
                <a:solidFill>
                  <a:srgbClr val="333399"/>
                </a:solidFill>
                <a:ea typeface="楷体_GB2312" pitchFamily="49" charset="-122"/>
              </a:rPr>
              <a:t> </a:t>
            </a:r>
            <a:endParaRPr lang="zh-CN" altLang="en-US" sz="1200" b="1" dirty="0">
              <a:solidFill>
                <a:srgbClr val="333399"/>
              </a:solidFill>
              <a:ea typeface="楷体_GB2312" pitchFamily="49" charset="-122"/>
            </a:endParaRPr>
          </a:p>
          <a:p>
            <a:pPr lvl="2" algn="just" eaLnBrk="1" hangingPunct="1">
              <a:lnSpc>
                <a:spcPct val="130000"/>
              </a:lnSpc>
              <a:buFontTx/>
              <a:buChar char="•"/>
              <a:defRPr/>
            </a:pPr>
            <a:r>
              <a:rPr lang="zh-CN" altLang="en-US" sz="2800" b="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latin typeface="Arial" panose="020B0604020202020204" pitchFamily="34" charset="0"/>
                <a:sym typeface="Symbol" panose="05050102010706020507" pitchFamily="18" charset="2"/>
              </a:rPr>
              <a:t>2 </a:t>
            </a:r>
            <a:r>
              <a:rPr lang="en-US" altLang="zh-CN" sz="2800" b="1" baseline="30000" dirty="0">
                <a:solidFill>
                  <a:srgbClr val="333399"/>
                </a:solidFill>
                <a:latin typeface="Arial" panose="020B0604020202020204" pitchFamily="34" charset="0"/>
                <a:sym typeface="Symbol" panose="05050102010706020507" pitchFamily="18" charset="2"/>
              </a:rPr>
              <a:t>Q</a:t>
            </a:r>
            <a:r>
              <a:rPr lang="zh-CN" altLang="en-US" sz="2800" b="1" dirty="0">
                <a:solidFill>
                  <a:srgbClr val="333399"/>
                </a:solidFill>
                <a:latin typeface="Arial" panose="020B0604020202020204" pitchFamily="34" charset="0"/>
                <a:sym typeface="Symbol" panose="05050102010706020507" pitchFamily="18" charset="2"/>
              </a:rPr>
              <a:t>，</a:t>
            </a:r>
            <a:r>
              <a:rPr lang="en-US" altLang="zh-CN" sz="2800" b="1" i="1" dirty="0">
                <a:solidFill>
                  <a:srgbClr val="333399"/>
                </a:solidFill>
                <a:latin typeface="Arial" panose="020B0604020202020204" pitchFamily="34" charset="0"/>
                <a:ea typeface="华文行楷" panose="02010800040101010101" pitchFamily="2" charset="-122"/>
              </a:rPr>
              <a:t> Q</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zh-CN" altLang="en-US" sz="2800" dirty="0">
                <a:solidFill>
                  <a:srgbClr val="333399"/>
                </a:solidFill>
                <a:latin typeface="Arial" panose="020B0604020202020204" pitchFamily="34" charset="0"/>
                <a:ea typeface="华文行楷" panose="02010800040101010101" pitchFamily="2" charset="-122"/>
              </a:rPr>
              <a:t>中元素的形式为</a:t>
            </a:r>
            <a:r>
              <a:rPr lang="en-US" altLang="zh-CN" sz="2800" dirty="0">
                <a:solidFill>
                  <a:srgbClr val="333399"/>
                </a:solidFill>
                <a:latin typeface="+mn-lt"/>
                <a:ea typeface="华文行楷" panose="02010800040101010101" pitchFamily="2" charset="-122"/>
              </a:rPr>
              <a:t>【</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dirty="0" err="1">
                <a:solidFill>
                  <a:srgbClr val="333399"/>
                </a:solidFill>
                <a:latin typeface="Arial" panose="020B0604020202020204" pitchFamily="34" charset="0"/>
                <a:ea typeface="华文行楷" panose="02010800040101010101" pitchFamily="2" charset="-122"/>
              </a:rPr>
              <a:t>q</a:t>
            </a:r>
            <a:r>
              <a:rPr lang="en-US" altLang="zh-CN" sz="2800" baseline="-25000" dirty="0" err="1">
                <a:solidFill>
                  <a:srgbClr val="333399"/>
                </a:solidFill>
                <a:latin typeface="Arial" panose="020B0604020202020204" pitchFamily="34" charset="0"/>
                <a:ea typeface="华文行楷" panose="02010800040101010101" pitchFamily="2" charset="-122"/>
              </a:rPr>
              <a:t>n</a:t>
            </a:r>
            <a:r>
              <a:rPr lang="en-US" altLang="zh-CN" sz="2800" dirty="0">
                <a:solidFill>
                  <a:srgbClr val="333399"/>
                </a:solidFill>
                <a:latin typeface="Arial" panose="020B0604020202020204" pitchFamily="34" charset="0"/>
                <a:ea typeface="华文行楷" panose="02010800040101010101" pitchFamily="2" charset="-122"/>
              </a:rPr>
              <a:t>】, {q</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dirty="0" err="1">
                <a:solidFill>
                  <a:srgbClr val="333399"/>
                </a:solidFill>
                <a:latin typeface="Arial" panose="020B0604020202020204" pitchFamily="34" charset="0"/>
                <a:ea typeface="华文行楷" panose="02010800040101010101" pitchFamily="2" charset="-122"/>
              </a:rPr>
              <a:t>q</a:t>
            </a:r>
            <a:r>
              <a:rPr lang="en-US" altLang="zh-CN" sz="2800" baseline="-25000" dirty="0" err="1">
                <a:solidFill>
                  <a:srgbClr val="333399"/>
                </a:solidFill>
                <a:latin typeface="Arial" panose="020B0604020202020204" pitchFamily="34" charset="0"/>
                <a:ea typeface="华文行楷" panose="02010800040101010101" pitchFamily="2" charset="-122"/>
              </a:rPr>
              <a:t>n</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b="1" dirty="0">
                <a:solidFill>
                  <a:srgbClr val="333399"/>
                </a:solidFill>
                <a:latin typeface="Arial" panose="020B0604020202020204" pitchFamily="34" charset="0"/>
                <a:sym typeface="Symbol" panose="05050102010706020507" pitchFamily="18" charset="2"/>
              </a:rPr>
              <a:t> </a:t>
            </a:r>
            <a:r>
              <a:rPr lang="en-US" altLang="zh-CN" sz="2800" b="1" i="1" dirty="0">
                <a:solidFill>
                  <a:srgbClr val="333399"/>
                </a:solidFill>
                <a:latin typeface="Arial" panose="020B0604020202020204" pitchFamily="34" charset="0"/>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endParaRPr lang="en-US" altLang="zh-CN" sz="2800" dirty="0">
              <a:solidFill>
                <a:srgbClr val="333399"/>
              </a:solidFill>
              <a:latin typeface="Arial" panose="020B0604020202020204" pitchFamily="34" charset="0"/>
            </a:endParaRPr>
          </a:p>
          <a:p>
            <a:pPr lvl="2" algn="just" eaLnBrk="1" hangingPunct="1">
              <a:lnSpc>
                <a:spcPct val="130000"/>
              </a:lnSpc>
              <a:buFontTx/>
              <a:buChar char="•"/>
              <a:defRPr/>
            </a:pPr>
            <a:r>
              <a:rPr lang="en-US" altLang="zh-CN" sz="2800" b="1" dirty="0">
                <a:solidFill>
                  <a:srgbClr val="333399"/>
                </a:solidFill>
                <a:latin typeface="华文行楷" panose="02010800040101010101" pitchFamily="2" charset="-122"/>
                <a:ea typeface="华文行楷" panose="02010800040101010101" pitchFamily="2" charset="-122"/>
              </a:rPr>
              <a:t> </a:t>
            </a:r>
            <a:r>
              <a:rPr lang="zh-CN" altLang="en-US" sz="2800" b="1" dirty="0">
                <a:solidFill>
                  <a:srgbClr val="333399"/>
                </a:solidFill>
                <a:latin typeface="华文行楷" panose="02010800040101010101" pitchFamily="2" charset="-122"/>
                <a:ea typeface="华文行楷" panose="02010800040101010101" pitchFamily="2" charset="-122"/>
              </a:rPr>
              <a:t>对 </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dirty="0" err="1">
                <a:solidFill>
                  <a:srgbClr val="333399"/>
                </a:solidFill>
                <a:latin typeface="Arial" panose="020B0604020202020204" pitchFamily="34" charset="0"/>
                <a:ea typeface="华文行楷" panose="02010800040101010101" pitchFamily="2" charset="-122"/>
              </a:rPr>
              <a:t>q</a:t>
            </a:r>
            <a:r>
              <a:rPr lang="en-US" altLang="zh-CN" sz="2800" baseline="-25000" dirty="0" err="1">
                <a:solidFill>
                  <a:srgbClr val="333399"/>
                </a:solidFill>
                <a:latin typeface="Arial" panose="020B0604020202020204" pitchFamily="34" charset="0"/>
                <a:ea typeface="华文行楷" panose="02010800040101010101" pitchFamily="2" charset="-122"/>
              </a:rPr>
              <a:t>n</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a:t>
            </a:r>
            <a:r>
              <a:rPr lang="zh-CN" altLang="en-US" sz="2800" b="1" dirty="0">
                <a:solidFill>
                  <a:srgbClr val="333399"/>
                </a:solidFill>
                <a:latin typeface="华文行楷" panose="02010800040101010101" pitchFamily="2" charset="-122"/>
                <a:ea typeface="华文行楷" panose="02010800040101010101" pitchFamily="2" charset="-122"/>
              </a:rPr>
              <a:t>和 </a:t>
            </a:r>
            <a:r>
              <a:rPr lang="en-US" altLang="zh-CN" sz="2800" b="1" i="1" dirty="0">
                <a:solidFill>
                  <a:srgbClr val="333399"/>
                </a:solidFill>
                <a:latin typeface="Arial" panose="020B0604020202020204" pitchFamily="34" charset="0"/>
                <a:ea typeface="华文行楷" panose="02010800040101010101" pitchFamily="2" charset="-122"/>
              </a:rPr>
              <a:t>a </a:t>
            </a:r>
            <a:r>
              <a:rPr lang="en-US" altLang="zh-CN" sz="2800" b="1" dirty="0">
                <a:solidFill>
                  <a:srgbClr val="333399"/>
                </a:solidFill>
                <a:latin typeface="Arial" panose="020B0604020202020204" pitchFamily="34" charset="0"/>
                <a:ea typeface="华文行楷" panose="02010800040101010101" pitchFamily="2" charset="-122"/>
                <a:sym typeface="Symbol" panose="05050102010706020507" pitchFamily="18" charset="2"/>
              </a:rPr>
              <a:t> T</a:t>
            </a:r>
            <a:r>
              <a:rPr lang="en-US" altLang="zh-CN" sz="2800" b="1" dirty="0">
                <a:solidFill>
                  <a:srgbClr val="333399"/>
                </a:solidFill>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a:t>
            </a:r>
            <a:r>
              <a:rPr lang="en-US" altLang="zh-CN" sz="2800" b="1" dirty="0">
                <a:solidFill>
                  <a:srgbClr val="333399"/>
                </a:solidFill>
                <a:latin typeface="Arial" panose="020B0604020202020204" pitchFamily="34" charset="0"/>
                <a:ea typeface="华文行楷" panose="02010800040101010101" pitchFamily="2" charset="-122"/>
              </a:rPr>
              <a:t>  </a:t>
            </a:r>
            <a:endParaRPr lang="en-US" altLang="zh-CN" sz="2800" b="1" dirty="0">
              <a:solidFill>
                <a:srgbClr val="333399"/>
              </a:solidFill>
              <a:latin typeface="Arial" panose="020B0604020202020204" pitchFamily="34" charset="0"/>
              <a:ea typeface="华文行楷" panose="02010800040101010101" pitchFamily="2" charset="-122"/>
            </a:endParaRPr>
          </a:p>
          <a:p>
            <a:pPr lvl="2" algn="just" eaLnBrk="1" hangingPunct="1">
              <a:lnSpc>
                <a:spcPct val="130000"/>
              </a:lnSpc>
              <a:defRPr/>
            </a:pP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800" b="1"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800" b="1" i="1" dirty="0">
                <a:solidFill>
                  <a:srgbClr val="333399"/>
                </a:solidFill>
                <a:latin typeface="Arial" panose="020B0604020202020204" pitchFamily="34" charset="0"/>
                <a:ea typeface="华文行楷" panose="02010800040101010101" pitchFamily="2" charset="-122"/>
              </a:rPr>
              <a:t>(</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dirty="0" err="1">
                <a:solidFill>
                  <a:srgbClr val="333399"/>
                </a:solidFill>
                <a:latin typeface="Arial" panose="020B0604020202020204" pitchFamily="34" charset="0"/>
                <a:ea typeface="华文行楷" panose="02010800040101010101" pitchFamily="2" charset="-122"/>
              </a:rPr>
              <a:t>q</a:t>
            </a:r>
            <a:r>
              <a:rPr lang="en-US" altLang="zh-CN" sz="2800" baseline="-25000" dirty="0" err="1">
                <a:solidFill>
                  <a:srgbClr val="333399"/>
                </a:solidFill>
                <a:latin typeface="Arial" panose="020B0604020202020204" pitchFamily="34" charset="0"/>
                <a:ea typeface="华文行楷" panose="02010800040101010101" pitchFamily="2" charset="-122"/>
              </a:rPr>
              <a:t>n</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b="1" i="1" dirty="0">
                <a:solidFill>
                  <a:srgbClr val="333399"/>
                </a:solidFill>
                <a:latin typeface="Arial" panose="020B0604020202020204" pitchFamily="34" charset="0"/>
                <a:ea typeface="华文行楷" panose="02010800040101010101" pitchFamily="2" charset="-122"/>
              </a:rPr>
              <a:t>, a ) =</a:t>
            </a:r>
            <a:r>
              <a:rPr lang="en-US" altLang="zh-CN" sz="2800" b="1" i="1"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m</a:t>
            </a:r>
            <a:r>
              <a:rPr lang="en-US" altLang="zh-CN" sz="2800" dirty="0">
                <a:solidFill>
                  <a:srgbClr val="333399"/>
                </a:solidFill>
                <a:latin typeface="Arial" panose="020B0604020202020204" pitchFamily="34" charset="0"/>
                <a:ea typeface="华文行楷" panose="02010800040101010101" pitchFamily="2" charset="-122"/>
              </a:rPr>
              <a:t>】</a:t>
            </a:r>
            <a:r>
              <a:rPr lang="zh-CN" altLang="en-US" sz="2800" dirty="0">
                <a:solidFill>
                  <a:srgbClr val="333399"/>
                </a:solidFill>
                <a:latin typeface="Arial" panose="020B0604020202020204" pitchFamily="34" charset="0"/>
                <a:ea typeface="华文行楷" panose="02010800040101010101" pitchFamily="2" charset="-122"/>
              </a:rPr>
              <a:t>当且仅当</a:t>
            </a:r>
            <a:endParaRPr lang="en-US" altLang="zh-CN" sz="2800" dirty="0">
              <a:solidFill>
                <a:srgbClr val="333399"/>
              </a:solidFill>
              <a:latin typeface="Arial" panose="020B0604020202020204" pitchFamily="34" charset="0"/>
              <a:ea typeface="华文行楷" panose="02010800040101010101" pitchFamily="2" charset="-122"/>
            </a:endParaRPr>
          </a:p>
          <a:p>
            <a:pPr lvl="2" algn="just" eaLnBrk="1" hangingPunct="1">
              <a:lnSpc>
                <a:spcPct val="130000"/>
              </a:lnSpc>
              <a:defRPr/>
            </a:pP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,q</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dirty="0" err="1">
                <a:solidFill>
                  <a:srgbClr val="333399"/>
                </a:solidFill>
                <a:latin typeface="Arial" panose="020B0604020202020204" pitchFamily="34" charset="0"/>
                <a:ea typeface="华文行楷" panose="02010800040101010101" pitchFamily="2" charset="-122"/>
              </a:rPr>
              <a:t>q</a:t>
            </a:r>
            <a:r>
              <a:rPr lang="en-US" altLang="zh-CN" sz="2800" baseline="-25000" dirty="0" err="1">
                <a:solidFill>
                  <a:srgbClr val="333399"/>
                </a:solidFill>
                <a:latin typeface="Arial" panose="020B0604020202020204" pitchFamily="34" charset="0"/>
                <a:ea typeface="华文行楷" panose="02010800040101010101" pitchFamily="2" charset="-122"/>
              </a:rPr>
              <a:t>n</a:t>
            </a:r>
            <a:r>
              <a:rPr lang="en-US" altLang="zh-CN" sz="2800" dirty="0">
                <a:solidFill>
                  <a:srgbClr val="333399"/>
                </a:solidFill>
                <a:latin typeface="Arial" panose="020B0604020202020204" pitchFamily="34" charset="0"/>
                <a:ea typeface="华文行楷" panose="02010800040101010101" pitchFamily="2" charset="-122"/>
              </a:rPr>
              <a:t>}</a:t>
            </a:r>
            <a:r>
              <a:rPr lang="en-US" altLang="zh-CN" sz="2800" b="1" i="1" dirty="0">
                <a:solidFill>
                  <a:srgbClr val="333399"/>
                </a:solidFill>
                <a:latin typeface="Arial" panose="020B0604020202020204" pitchFamily="34" charset="0"/>
                <a:ea typeface="华文行楷" panose="02010800040101010101" pitchFamily="2" charset="-122"/>
              </a:rPr>
              <a:t>, a ) =</a:t>
            </a:r>
            <a:r>
              <a:rPr lang="en-US" altLang="zh-CN" sz="2800" b="1" i="1" dirty="0">
                <a:solidFill>
                  <a:srgbClr val="800080"/>
                </a:solidFill>
                <a:latin typeface="Arial" panose="020B0604020202020204" pitchFamily="34" charset="0"/>
                <a:ea typeface="华文行楷" panose="02010800040101010101" pitchFamily="2" charset="-122"/>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1</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2</a:t>
            </a:r>
            <a:r>
              <a:rPr lang="en-US" altLang="zh-CN" sz="2800" dirty="0">
                <a:solidFill>
                  <a:srgbClr val="333399"/>
                </a:solidFill>
                <a:latin typeface="Arial" panose="020B0604020202020204" pitchFamily="34" charset="0"/>
                <a:ea typeface="华文行楷" panose="02010800040101010101" pitchFamily="2" charset="-122"/>
              </a:rPr>
              <a:t>,…p</a:t>
            </a:r>
            <a:r>
              <a:rPr lang="en-US" altLang="zh-CN" sz="2800" baseline="-25000" dirty="0">
                <a:solidFill>
                  <a:srgbClr val="333399"/>
                </a:solidFill>
                <a:latin typeface="Arial" panose="020B0604020202020204" pitchFamily="34" charset="0"/>
                <a:ea typeface="华文行楷" panose="02010800040101010101" pitchFamily="2" charset="-122"/>
              </a:rPr>
              <a:t>m</a:t>
            </a:r>
            <a:r>
              <a:rPr lang="en-US" altLang="zh-CN" sz="2800" dirty="0">
                <a:solidFill>
                  <a:srgbClr val="333399"/>
                </a:solidFill>
                <a:latin typeface="Arial" panose="020B0604020202020204" pitchFamily="34" charset="0"/>
                <a:ea typeface="华文行楷" panose="02010800040101010101" pitchFamily="2" charset="-122"/>
              </a:rPr>
              <a:t>}</a:t>
            </a:r>
            <a:endParaRPr lang="en-US" altLang="zh-CN" sz="2800" b="1" dirty="0">
              <a:solidFill>
                <a:srgbClr val="333399"/>
              </a:solidFill>
              <a:latin typeface="Arial" panose="020B0604020202020204" pitchFamily="34" charset="0"/>
              <a:ea typeface="华文行楷" panose="02010800040101010101" pitchFamily="2" charset="-122"/>
            </a:endParaRPr>
          </a:p>
          <a:p>
            <a:pPr lvl="2" algn="just" eaLnBrk="1" hangingPunct="1">
              <a:lnSpc>
                <a:spcPct val="130000"/>
              </a:lnSpc>
              <a:buFontTx/>
              <a:buChar char="•"/>
              <a:defRPr/>
            </a:pPr>
            <a:r>
              <a:rPr lang="en-US" altLang="zh-CN" sz="2800" b="1" dirty="0">
                <a:solidFill>
                  <a:srgbClr val="333399"/>
                </a:solidFill>
                <a:latin typeface="Arial" panose="020B0604020202020204" pitchFamily="34" charset="0"/>
                <a:ea typeface="华文行楷" panose="02010800040101010101" pitchFamily="2" charset="-122"/>
              </a:rPr>
              <a:t> </a:t>
            </a:r>
            <a:r>
              <a:rPr lang="en-US" altLang="zh-CN" sz="2800" b="1" i="1" dirty="0">
                <a:solidFill>
                  <a:srgbClr val="333399"/>
                </a:solidFill>
                <a:latin typeface="Arial" panose="020B0604020202020204" pitchFamily="34" charset="0"/>
                <a:ea typeface="华文行楷" panose="02010800040101010101" pitchFamily="2" charset="-122"/>
              </a:rPr>
              <a:t>F</a:t>
            </a:r>
            <a:r>
              <a:rPr lang="en-US" altLang="zh-CN" sz="2800" b="1" i="1" baseline="-25000" dirty="0">
                <a:solidFill>
                  <a:srgbClr val="333399"/>
                </a:solidFill>
                <a:latin typeface="Arial" panose="020B0604020202020204" pitchFamily="34" charset="0"/>
                <a:ea typeface="华文行楷" panose="02010800040101010101" pitchFamily="2" charset="-122"/>
              </a:rPr>
              <a:t>D </a:t>
            </a:r>
            <a:r>
              <a:rPr lang="en-US" altLang="zh-CN" sz="2800" b="1" dirty="0">
                <a:solidFill>
                  <a:srgbClr val="333399"/>
                </a:solidFill>
                <a:latin typeface="Arial" panose="020B0604020202020204" pitchFamily="34" charset="0"/>
                <a:sym typeface="Symbol" panose="05050102010706020507" pitchFamily="18" charset="2"/>
              </a:rPr>
              <a:t> </a:t>
            </a:r>
            <a:r>
              <a:rPr lang="en-US" altLang="zh-CN" sz="2800" b="1" i="1" dirty="0">
                <a:solidFill>
                  <a:srgbClr val="333399"/>
                </a:solidFill>
                <a:latin typeface="Arial" panose="020B0604020202020204" pitchFamily="34" charset="0"/>
                <a:sym typeface="Symbol" panose="05050102010706020507" pitchFamily="18" charset="2"/>
              </a:rPr>
              <a:t> </a:t>
            </a:r>
            <a:r>
              <a:rPr lang="en-US" altLang="zh-CN" sz="2800" b="1" i="1" dirty="0">
                <a:solidFill>
                  <a:srgbClr val="333399"/>
                </a:solidFill>
                <a:latin typeface="Arial" panose="020B0604020202020204" pitchFamily="34" charset="0"/>
                <a:ea typeface="华文行楷" panose="02010800040101010101" pitchFamily="2" charset="-122"/>
              </a:rPr>
              <a:t>Q</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en-US" altLang="zh-CN" sz="2800" b="1" i="1" dirty="0">
                <a:solidFill>
                  <a:srgbClr val="333399"/>
                </a:solidFill>
                <a:latin typeface="Arial" panose="020B0604020202020204" pitchFamily="34" charset="0"/>
                <a:ea typeface="华文行楷" panose="02010800040101010101" pitchFamily="2" charset="-122"/>
              </a:rPr>
              <a:t> </a:t>
            </a:r>
            <a:r>
              <a:rPr lang="zh-CN" altLang="en-US" sz="2800" b="1" dirty="0">
                <a:solidFill>
                  <a:srgbClr val="333399"/>
                </a:solidFill>
                <a:latin typeface="Arial" panose="020B0604020202020204" pitchFamily="34" charset="0"/>
                <a:sym typeface="Symbol" panose="05050102010706020507" pitchFamily="18" charset="2"/>
              </a:rPr>
              <a:t>，</a:t>
            </a:r>
            <a:r>
              <a:rPr lang="en-US" altLang="zh-CN" sz="2800" b="1" i="1" dirty="0">
                <a:solidFill>
                  <a:srgbClr val="333399"/>
                </a:solidFill>
                <a:latin typeface="Arial" panose="020B0604020202020204" pitchFamily="34" charset="0"/>
                <a:ea typeface="华文行楷" panose="02010800040101010101" pitchFamily="2" charset="-122"/>
              </a:rPr>
              <a:t> F</a:t>
            </a:r>
            <a:r>
              <a:rPr lang="en-US" altLang="zh-CN" sz="2800" b="1" i="1" baseline="-25000" dirty="0">
                <a:solidFill>
                  <a:srgbClr val="333399"/>
                </a:solidFill>
                <a:latin typeface="Arial" panose="020B0604020202020204" pitchFamily="34" charset="0"/>
                <a:ea typeface="华文行楷" panose="02010800040101010101" pitchFamily="2" charset="-122"/>
              </a:rPr>
              <a:t>D</a:t>
            </a:r>
            <a:r>
              <a:rPr lang="zh-CN" altLang="en-US" sz="2800" b="1" i="1" dirty="0">
                <a:solidFill>
                  <a:srgbClr val="333399"/>
                </a:solidFill>
                <a:latin typeface="Arial" panose="020B0604020202020204" pitchFamily="34" charset="0"/>
                <a:ea typeface="华文行楷" panose="02010800040101010101" pitchFamily="2" charset="-122"/>
              </a:rPr>
              <a:t>的</a:t>
            </a:r>
            <a:r>
              <a:rPr lang="zh-CN" altLang="en-US" sz="2800" b="1" dirty="0">
                <a:solidFill>
                  <a:srgbClr val="333399"/>
                </a:solidFill>
                <a:latin typeface="Arial" panose="020B0604020202020204" pitchFamily="34" charset="0"/>
                <a:sym typeface="Symbol" panose="05050102010706020507" pitchFamily="18" charset="2"/>
              </a:rPr>
              <a:t> 每个状态包含</a:t>
            </a:r>
            <a:r>
              <a:rPr lang="en-US" altLang="zh-CN" sz="2800" b="1" dirty="0">
                <a:solidFill>
                  <a:srgbClr val="333399"/>
                </a:solidFill>
                <a:latin typeface="Arial" panose="020B0604020202020204" pitchFamily="34" charset="0"/>
                <a:sym typeface="Symbol" panose="05050102010706020507" pitchFamily="18" charset="2"/>
              </a:rPr>
              <a:t>F</a:t>
            </a:r>
            <a:r>
              <a:rPr lang="zh-CN" altLang="en-US" sz="2800" b="1" dirty="0">
                <a:solidFill>
                  <a:srgbClr val="333399"/>
                </a:solidFill>
                <a:latin typeface="Arial" panose="020B0604020202020204" pitchFamily="34" charset="0"/>
                <a:sym typeface="Symbol" panose="05050102010706020507" pitchFamily="18" charset="2"/>
              </a:rPr>
              <a:t>中的一个状态</a:t>
            </a:r>
            <a:endParaRPr lang="en-US" altLang="zh-CN" sz="2800" b="1" dirty="0">
              <a:solidFill>
                <a:srgbClr val="333399"/>
              </a:solidFill>
              <a:latin typeface="Arial" panose="020B0604020202020204" pitchFamily="34" charset="0"/>
              <a:ea typeface="华文行楷" panose="02010800040101010101" pitchFamily="2" charset="-122"/>
            </a:endParaRPr>
          </a:p>
          <a:p>
            <a:pPr eaLnBrk="1" hangingPunct="1">
              <a:lnSpc>
                <a:spcPct val="130000"/>
              </a:lnSpc>
              <a:buFont typeface="Wingdings" panose="05000000000000000000" pitchFamily="2" charset="2"/>
              <a:buChar char=" "/>
              <a:defRPr/>
            </a:pPr>
            <a:r>
              <a:rPr lang="en-US" altLang="zh-CN" sz="1200" b="1" dirty="0">
                <a:solidFill>
                  <a:srgbClr val="333399"/>
                </a:solidFill>
                <a:ea typeface="楷体_GB2312" pitchFamily="49" charset="-122"/>
              </a:rPr>
              <a:t> </a:t>
            </a:r>
            <a:endParaRPr lang="en-US" altLang="zh-CN" sz="1200" b="1" dirty="0">
              <a:solidFill>
                <a:srgbClr val="333399"/>
              </a:solidFill>
              <a:ea typeface="楷体_GB2312" pitchFamily="49" charset="-122"/>
            </a:endParaRPr>
          </a:p>
          <a:p>
            <a:pPr algn="just" eaLnBrk="1" hangingPunct="1">
              <a:defRPr/>
            </a:pPr>
            <a:r>
              <a:rPr lang="en-US" altLang="zh-CN" sz="2800" b="1" dirty="0">
                <a:solidFill>
                  <a:srgbClr val="333399"/>
                </a:solidFill>
                <a:latin typeface="Arial" panose="020B0604020202020204" pitchFamily="34" charset="0"/>
                <a:ea typeface="华文行楷" panose="02010800040101010101" pitchFamily="2" charset="-122"/>
              </a:rPr>
              <a:t>    </a:t>
            </a:r>
            <a:endParaRPr lang="zh-CN" altLang="en-US" sz="2800" b="1" dirty="0">
              <a:solidFill>
                <a:srgbClr val="333399"/>
              </a:solidFill>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BB0BECF-CE32-4E1C-9227-1363EC9289B7}"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0963"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617E1AA2-515A-4DDD-86BF-D1AA48A16A68}"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40964"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grpSp>
        <p:nvGrpSpPr>
          <p:cNvPr id="40965" name="Group 65"/>
          <p:cNvGrpSpPr/>
          <p:nvPr/>
        </p:nvGrpSpPr>
        <p:grpSpPr bwMode="auto">
          <a:xfrm>
            <a:off x="795982" y="1484784"/>
            <a:ext cx="7664466" cy="4538665"/>
            <a:chOff x="491" y="1008"/>
            <a:chExt cx="4828" cy="2859"/>
          </a:xfrm>
        </p:grpSpPr>
        <p:sp>
          <p:nvSpPr>
            <p:cNvPr id="40967" name="Text Box 7"/>
            <p:cNvSpPr txBox="1">
              <a:spLocks noChangeArrowheads="1"/>
            </p:cNvSpPr>
            <p:nvPr/>
          </p:nvSpPr>
          <p:spPr bwMode="auto">
            <a:xfrm>
              <a:off x="739" y="1496"/>
              <a:ext cx="200" cy="29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p</a:t>
              </a:r>
              <a:endParaRPr lang="en-US" altLang="zh-CN" sz="2400" i="1" baseline="-25000">
                <a:solidFill>
                  <a:srgbClr val="800080"/>
                </a:solidFill>
                <a:ea typeface="宋体" panose="02010600030101010101" pitchFamily="2" charset="-122"/>
              </a:endParaRPr>
            </a:p>
          </p:txBody>
        </p:sp>
        <p:sp>
          <p:nvSpPr>
            <p:cNvPr id="40968" name="Text Box 8"/>
            <p:cNvSpPr txBox="1">
              <a:spLocks noChangeArrowheads="1"/>
            </p:cNvSpPr>
            <p:nvPr/>
          </p:nvSpPr>
          <p:spPr bwMode="auto">
            <a:xfrm>
              <a:off x="739" y="1816"/>
              <a:ext cx="200"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endParaRPr lang="en-US" altLang="zh-CN" sz="2400" i="1" baseline="-25000">
                <a:solidFill>
                  <a:srgbClr val="800080"/>
                </a:solidFill>
                <a:ea typeface="宋体" panose="02010600030101010101" pitchFamily="2" charset="-122"/>
              </a:endParaRPr>
            </a:p>
          </p:txBody>
        </p:sp>
        <p:sp>
          <p:nvSpPr>
            <p:cNvPr id="40969" name="Text Box 9"/>
            <p:cNvSpPr txBox="1">
              <a:spLocks noChangeArrowheads="1"/>
            </p:cNvSpPr>
            <p:nvPr/>
          </p:nvSpPr>
          <p:spPr bwMode="auto">
            <a:xfrm>
              <a:off x="590" y="2137"/>
              <a:ext cx="4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r</a:t>
              </a:r>
              <a:endParaRPr lang="en-US" altLang="zh-CN" sz="2400" i="1">
                <a:solidFill>
                  <a:srgbClr val="800080"/>
                </a:solidFill>
                <a:ea typeface="宋体" panose="02010600030101010101" pitchFamily="2" charset="-122"/>
              </a:endParaRPr>
            </a:p>
          </p:txBody>
        </p:sp>
        <p:sp>
          <p:nvSpPr>
            <p:cNvPr id="40970" name="Line 10"/>
            <p:cNvSpPr>
              <a:spLocks noChangeShapeType="1"/>
            </p:cNvSpPr>
            <p:nvPr/>
          </p:nvSpPr>
          <p:spPr bwMode="auto">
            <a:xfrm>
              <a:off x="491" y="1389"/>
              <a:ext cx="184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1" name="Line 11"/>
            <p:cNvSpPr>
              <a:spLocks noChangeShapeType="1"/>
            </p:cNvSpPr>
            <p:nvPr/>
          </p:nvSpPr>
          <p:spPr bwMode="auto">
            <a:xfrm>
              <a:off x="491" y="1442"/>
              <a:ext cx="1841"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2" name="Line 12"/>
            <p:cNvSpPr>
              <a:spLocks noChangeShapeType="1"/>
            </p:cNvSpPr>
            <p:nvPr/>
          </p:nvSpPr>
          <p:spPr bwMode="auto">
            <a:xfrm>
              <a:off x="988" y="1015"/>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3" name="Line 13"/>
            <p:cNvSpPr>
              <a:spLocks noChangeShapeType="1"/>
            </p:cNvSpPr>
            <p:nvPr/>
          </p:nvSpPr>
          <p:spPr bwMode="auto">
            <a:xfrm>
              <a:off x="988" y="1442"/>
              <a:ext cx="0" cy="1015"/>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4" name="Line 14"/>
            <p:cNvSpPr>
              <a:spLocks noChangeShapeType="1"/>
            </p:cNvSpPr>
            <p:nvPr/>
          </p:nvSpPr>
          <p:spPr bwMode="auto">
            <a:xfrm>
              <a:off x="1038" y="1015"/>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5" name="Line 15"/>
            <p:cNvSpPr>
              <a:spLocks noChangeShapeType="1"/>
            </p:cNvSpPr>
            <p:nvPr/>
          </p:nvSpPr>
          <p:spPr bwMode="auto">
            <a:xfrm>
              <a:off x="1038" y="1442"/>
              <a:ext cx="0" cy="1015"/>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6" name="Line 16"/>
            <p:cNvSpPr>
              <a:spLocks noChangeShapeType="1"/>
            </p:cNvSpPr>
            <p:nvPr/>
          </p:nvSpPr>
          <p:spPr bwMode="auto">
            <a:xfrm>
              <a:off x="1586" y="1015"/>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7" name="Line 17"/>
            <p:cNvSpPr>
              <a:spLocks noChangeShapeType="1"/>
            </p:cNvSpPr>
            <p:nvPr/>
          </p:nvSpPr>
          <p:spPr bwMode="auto">
            <a:xfrm>
              <a:off x="1586" y="1442"/>
              <a:ext cx="0" cy="1015"/>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78" name="Text Box 18"/>
            <p:cNvSpPr txBox="1">
              <a:spLocks noChangeArrowheads="1"/>
            </p:cNvSpPr>
            <p:nvPr/>
          </p:nvSpPr>
          <p:spPr bwMode="auto">
            <a:xfrm>
              <a:off x="1187" y="1015"/>
              <a:ext cx="200"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40979" name="Line 19"/>
            <p:cNvSpPr>
              <a:spLocks noChangeShapeType="1"/>
            </p:cNvSpPr>
            <p:nvPr/>
          </p:nvSpPr>
          <p:spPr bwMode="auto">
            <a:xfrm>
              <a:off x="540" y="1709"/>
              <a:ext cx="199"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980" name="Text Box 20"/>
            <p:cNvSpPr txBox="1">
              <a:spLocks noChangeArrowheads="1"/>
            </p:cNvSpPr>
            <p:nvPr/>
          </p:nvSpPr>
          <p:spPr bwMode="auto">
            <a:xfrm>
              <a:off x="1088" y="1496"/>
              <a:ext cx="448" cy="29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q }</a:t>
              </a:r>
              <a:endParaRPr lang="en-US" altLang="zh-CN" sz="2400" i="1" baseline="-25000" dirty="0">
                <a:solidFill>
                  <a:srgbClr val="800080"/>
                </a:solidFill>
                <a:ea typeface="宋体" panose="02010600030101010101" pitchFamily="2" charset="-122"/>
              </a:endParaRPr>
            </a:p>
          </p:txBody>
        </p:sp>
        <p:sp>
          <p:nvSpPr>
            <p:cNvPr id="40981" name="Text Box 21"/>
            <p:cNvSpPr txBox="1">
              <a:spLocks noChangeArrowheads="1"/>
            </p:cNvSpPr>
            <p:nvPr/>
          </p:nvSpPr>
          <p:spPr bwMode="auto">
            <a:xfrm>
              <a:off x="1785" y="1496"/>
              <a:ext cx="348" cy="295"/>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0982" name="Text Box 22"/>
            <p:cNvSpPr txBox="1">
              <a:spLocks noChangeArrowheads="1"/>
            </p:cNvSpPr>
            <p:nvPr/>
          </p:nvSpPr>
          <p:spPr bwMode="auto">
            <a:xfrm>
              <a:off x="1088" y="1816"/>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0983" name="Text Box 23"/>
            <p:cNvSpPr txBox="1">
              <a:spLocks noChangeArrowheads="1"/>
            </p:cNvSpPr>
            <p:nvPr/>
          </p:nvSpPr>
          <p:spPr bwMode="auto">
            <a:xfrm>
              <a:off x="1138" y="2137"/>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0984" name="Text Box 24"/>
            <p:cNvSpPr txBox="1">
              <a:spLocks noChangeArrowheads="1"/>
            </p:cNvSpPr>
            <p:nvPr/>
          </p:nvSpPr>
          <p:spPr bwMode="auto">
            <a:xfrm>
              <a:off x="1635" y="1809"/>
              <a:ext cx="5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q</a:t>
              </a:r>
              <a:r>
                <a:rPr lang="en-US" altLang="zh-CN" sz="2400" i="1" dirty="0">
                  <a:solidFill>
                    <a:srgbClr val="800080"/>
                  </a:solidFill>
                  <a:latin typeface="Arial" panose="020B0604020202020204" pitchFamily="34" charset="0"/>
                  <a:ea typeface="宋体" panose="02010600030101010101" pitchFamily="2" charset="-122"/>
                </a:rPr>
                <a:t>, r</a:t>
              </a:r>
              <a:r>
                <a:rPr lang="en-US" altLang="zh-CN" sz="2400" i="1" dirty="0">
                  <a:solidFill>
                    <a:srgbClr val="800080"/>
                  </a:solidFill>
                  <a:ea typeface="宋体" panose="02010600030101010101" pitchFamily="2" charset="-122"/>
                </a:rPr>
                <a:t> }</a:t>
              </a:r>
              <a:endParaRPr lang="en-US" altLang="zh-CN" sz="2400" i="1" dirty="0">
                <a:solidFill>
                  <a:srgbClr val="800080"/>
                </a:solidFill>
                <a:ea typeface="宋体" panose="02010600030101010101" pitchFamily="2" charset="-122"/>
              </a:endParaRPr>
            </a:p>
          </p:txBody>
        </p:sp>
        <p:sp>
          <p:nvSpPr>
            <p:cNvPr id="40985" name="Text Box 25"/>
            <p:cNvSpPr txBox="1">
              <a:spLocks noChangeArrowheads="1"/>
            </p:cNvSpPr>
            <p:nvPr/>
          </p:nvSpPr>
          <p:spPr bwMode="auto">
            <a:xfrm>
              <a:off x="1785" y="2137"/>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sym typeface="Symbol" panose="05050102010706020507" pitchFamily="18" charset="2"/>
                </a:rPr>
                <a:t></a:t>
              </a:r>
              <a:endParaRPr lang="zh-CN" altLang="en-US" sz="2400" i="1" baseline="-25000" dirty="0">
                <a:solidFill>
                  <a:srgbClr val="800080"/>
                </a:solidFill>
                <a:ea typeface="宋体" panose="02010600030101010101" pitchFamily="2" charset="-122"/>
              </a:endParaRPr>
            </a:p>
          </p:txBody>
        </p:sp>
        <p:sp>
          <p:nvSpPr>
            <p:cNvPr id="40986" name="Text Box 26"/>
            <p:cNvSpPr txBox="1">
              <a:spLocks noChangeArrowheads="1"/>
            </p:cNvSpPr>
            <p:nvPr/>
          </p:nvSpPr>
          <p:spPr bwMode="auto">
            <a:xfrm>
              <a:off x="1785" y="1008"/>
              <a:ext cx="199"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40987" name="Line 27"/>
            <p:cNvSpPr>
              <a:spLocks noChangeShapeType="1"/>
            </p:cNvSpPr>
            <p:nvPr/>
          </p:nvSpPr>
          <p:spPr bwMode="auto">
            <a:xfrm>
              <a:off x="2979" y="1395"/>
              <a:ext cx="2340" cy="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88" name="Line 28"/>
            <p:cNvSpPr>
              <a:spLocks noChangeShapeType="1"/>
            </p:cNvSpPr>
            <p:nvPr/>
          </p:nvSpPr>
          <p:spPr bwMode="auto">
            <a:xfrm>
              <a:off x="2979" y="1449"/>
              <a:ext cx="2340"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89" name="Line 29"/>
            <p:cNvSpPr>
              <a:spLocks noChangeShapeType="1"/>
            </p:cNvSpPr>
            <p:nvPr/>
          </p:nvSpPr>
          <p:spPr bwMode="auto">
            <a:xfrm>
              <a:off x="3975" y="1028"/>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0" name="Line 30"/>
            <p:cNvSpPr>
              <a:spLocks noChangeShapeType="1"/>
            </p:cNvSpPr>
            <p:nvPr/>
          </p:nvSpPr>
          <p:spPr bwMode="auto">
            <a:xfrm>
              <a:off x="3975" y="1455"/>
              <a:ext cx="0" cy="24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1" name="Line 31"/>
            <p:cNvSpPr>
              <a:spLocks noChangeShapeType="1"/>
            </p:cNvSpPr>
            <p:nvPr/>
          </p:nvSpPr>
          <p:spPr bwMode="auto">
            <a:xfrm>
              <a:off x="4024" y="1028"/>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2" name="Line 32"/>
            <p:cNvSpPr>
              <a:spLocks noChangeShapeType="1"/>
            </p:cNvSpPr>
            <p:nvPr/>
          </p:nvSpPr>
          <p:spPr bwMode="auto">
            <a:xfrm>
              <a:off x="4024" y="1455"/>
              <a:ext cx="0" cy="24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3" name="Line 33"/>
            <p:cNvSpPr>
              <a:spLocks noChangeShapeType="1"/>
            </p:cNvSpPr>
            <p:nvPr/>
          </p:nvSpPr>
          <p:spPr bwMode="auto">
            <a:xfrm>
              <a:off x="4622" y="1028"/>
              <a:ext cx="0" cy="374"/>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4" name="Line 34"/>
            <p:cNvSpPr>
              <a:spLocks noChangeShapeType="1"/>
            </p:cNvSpPr>
            <p:nvPr/>
          </p:nvSpPr>
          <p:spPr bwMode="auto">
            <a:xfrm>
              <a:off x="4622" y="1455"/>
              <a:ext cx="0" cy="24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0995" name="Text Box 35"/>
            <p:cNvSpPr txBox="1">
              <a:spLocks noChangeArrowheads="1"/>
            </p:cNvSpPr>
            <p:nvPr/>
          </p:nvSpPr>
          <p:spPr bwMode="auto">
            <a:xfrm>
              <a:off x="4174" y="1028"/>
              <a:ext cx="199"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40996" name="Line 36"/>
            <p:cNvSpPr>
              <a:spLocks noChangeShapeType="1"/>
            </p:cNvSpPr>
            <p:nvPr/>
          </p:nvSpPr>
          <p:spPr bwMode="auto">
            <a:xfrm>
              <a:off x="3228" y="1996"/>
              <a:ext cx="199"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997" name="Text Box 37"/>
            <p:cNvSpPr txBox="1">
              <a:spLocks noChangeArrowheads="1"/>
            </p:cNvSpPr>
            <p:nvPr/>
          </p:nvSpPr>
          <p:spPr bwMode="auto">
            <a:xfrm>
              <a:off x="4871" y="1502"/>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0998" name="Text Box 38"/>
            <p:cNvSpPr txBox="1">
              <a:spLocks noChangeArrowheads="1"/>
            </p:cNvSpPr>
            <p:nvPr/>
          </p:nvSpPr>
          <p:spPr bwMode="auto">
            <a:xfrm>
              <a:off x="4074" y="1829"/>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0999" name="Text Box 39"/>
            <p:cNvSpPr txBox="1">
              <a:spLocks noChangeArrowheads="1"/>
            </p:cNvSpPr>
            <p:nvPr/>
          </p:nvSpPr>
          <p:spPr bwMode="auto">
            <a:xfrm>
              <a:off x="4871" y="1021"/>
              <a:ext cx="199"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41000" name="Text Box 40"/>
            <p:cNvSpPr txBox="1">
              <a:spLocks noChangeArrowheads="1"/>
            </p:cNvSpPr>
            <p:nvPr/>
          </p:nvSpPr>
          <p:spPr bwMode="auto">
            <a:xfrm>
              <a:off x="3626" y="1516"/>
              <a:ext cx="299" cy="293"/>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01" name="Text Box 41"/>
            <p:cNvSpPr txBox="1">
              <a:spLocks noChangeArrowheads="1"/>
            </p:cNvSpPr>
            <p:nvPr/>
          </p:nvSpPr>
          <p:spPr bwMode="auto">
            <a:xfrm>
              <a:off x="3427" y="1836"/>
              <a:ext cx="4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 ]</a:t>
              </a:r>
              <a:endParaRPr lang="en-US" altLang="zh-CN" sz="2400" i="1" baseline="-25000">
                <a:solidFill>
                  <a:srgbClr val="800080"/>
                </a:solidFill>
                <a:ea typeface="宋体" panose="02010600030101010101" pitchFamily="2" charset="-122"/>
              </a:endParaRPr>
            </a:p>
          </p:txBody>
        </p:sp>
        <p:sp>
          <p:nvSpPr>
            <p:cNvPr id="41002" name="Text Box 42"/>
            <p:cNvSpPr txBox="1">
              <a:spLocks noChangeArrowheads="1"/>
            </p:cNvSpPr>
            <p:nvPr/>
          </p:nvSpPr>
          <p:spPr bwMode="auto">
            <a:xfrm>
              <a:off x="3427" y="2150"/>
              <a:ext cx="4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baseline="-25000">
                <a:solidFill>
                  <a:srgbClr val="800080"/>
                </a:solidFill>
                <a:ea typeface="宋体" panose="02010600030101010101" pitchFamily="2" charset="-122"/>
              </a:endParaRPr>
            </a:p>
          </p:txBody>
        </p:sp>
        <p:sp>
          <p:nvSpPr>
            <p:cNvPr id="41003" name="Text Box 43"/>
            <p:cNvSpPr txBox="1">
              <a:spLocks noChangeArrowheads="1"/>
            </p:cNvSpPr>
            <p:nvPr/>
          </p:nvSpPr>
          <p:spPr bwMode="auto">
            <a:xfrm>
              <a:off x="3328" y="2424"/>
              <a:ext cx="547"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1004" name="Text Box 44"/>
            <p:cNvSpPr txBox="1">
              <a:spLocks noChangeArrowheads="1"/>
            </p:cNvSpPr>
            <p:nvPr/>
          </p:nvSpPr>
          <p:spPr bwMode="auto">
            <a:xfrm>
              <a:off x="3228" y="2691"/>
              <a:ext cx="647"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05" name="Text Box 45"/>
            <p:cNvSpPr txBox="1">
              <a:spLocks noChangeArrowheads="1"/>
            </p:cNvSpPr>
            <p:nvPr/>
          </p:nvSpPr>
          <p:spPr bwMode="auto">
            <a:xfrm>
              <a:off x="3129" y="2958"/>
              <a:ext cx="69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a:t>
              </a:r>
              <a:endParaRPr lang="en-US" altLang="zh-CN" sz="2400" i="1">
                <a:solidFill>
                  <a:srgbClr val="800080"/>
                </a:solidFill>
                <a:ea typeface="宋体" panose="02010600030101010101" pitchFamily="2" charset="-122"/>
              </a:endParaRPr>
            </a:p>
          </p:txBody>
        </p:sp>
        <p:sp>
          <p:nvSpPr>
            <p:cNvPr id="41006" name="Text Box 46"/>
            <p:cNvSpPr txBox="1">
              <a:spLocks noChangeArrowheads="1"/>
            </p:cNvSpPr>
            <p:nvPr/>
          </p:nvSpPr>
          <p:spPr bwMode="auto">
            <a:xfrm>
              <a:off x="3129" y="3225"/>
              <a:ext cx="69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a:t>
              </a:r>
              <a:endParaRPr lang="en-US" altLang="zh-CN" sz="2400" i="1">
                <a:solidFill>
                  <a:srgbClr val="800080"/>
                </a:solidFill>
                <a:ea typeface="宋体" panose="02010600030101010101" pitchFamily="2" charset="-122"/>
              </a:endParaRPr>
            </a:p>
          </p:txBody>
        </p:sp>
        <p:sp>
          <p:nvSpPr>
            <p:cNvPr id="41007" name="Text Box 47"/>
            <p:cNvSpPr txBox="1">
              <a:spLocks noChangeArrowheads="1"/>
            </p:cNvSpPr>
            <p:nvPr/>
          </p:nvSpPr>
          <p:spPr bwMode="auto">
            <a:xfrm>
              <a:off x="2929" y="3486"/>
              <a:ext cx="94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dirty="0">
                  <a:solidFill>
                    <a:srgbClr val="800080"/>
                  </a:solidFill>
                  <a:ea typeface="宋体" panose="02010600030101010101" pitchFamily="2" charset="-122"/>
                  <a:sym typeface="Symbol" panose="05050102010706020507" pitchFamily="18" charset="2"/>
                </a:rPr>
                <a:t></a:t>
              </a:r>
              <a:r>
                <a:rPr lang="en-US" altLang="zh-CN" sz="2400" i="1" dirty="0">
                  <a:solidFill>
                    <a:srgbClr val="800080"/>
                  </a:solidFill>
                  <a:ea typeface="宋体" panose="02010600030101010101" pitchFamily="2" charset="-122"/>
                </a:rPr>
                <a:t>[</a:t>
              </a: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p</a:t>
              </a:r>
              <a:r>
                <a:rPr lang="en-US" altLang="zh-CN" sz="2400" i="1" dirty="0">
                  <a:solidFill>
                    <a:srgbClr val="800080"/>
                  </a:solidFill>
                  <a:latin typeface="Arial" panose="020B0604020202020204" pitchFamily="34" charset="0"/>
                  <a:ea typeface="宋体" panose="02010600030101010101" pitchFamily="2" charset="-122"/>
                </a:rPr>
                <a:t>, </a:t>
              </a:r>
              <a:r>
                <a:rPr lang="en-US" altLang="zh-CN" sz="2400" i="1" dirty="0">
                  <a:solidFill>
                    <a:srgbClr val="800080"/>
                  </a:solidFill>
                  <a:ea typeface="宋体" panose="02010600030101010101" pitchFamily="2" charset="-122"/>
                </a:rPr>
                <a:t>q</a:t>
              </a:r>
              <a:r>
                <a:rPr lang="en-US" altLang="zh-CN" sz="2400" i="1" dirty="0">
                  <a:solidFill>
                    <a:srgbClr val="800080"/>
                  </a:solidFill>
                  <a:latin typeface="Arial" panose="020B0604020202020204" pitchFamily="34" charset="0"/>
                  <a:ea typeface="宋体" panose="02010600030101010101" pitchFamily="2" charset="-122"/>
                </a:rPr>
                <a:t>, </a:t>
              </a:r>
              <a:r>
                <a:rPr lang="en-US" altLang="zh-CN" sz="2400" i="1" dirty="0">
                  <a:solidFill>
                    <a:srgbClr val="800080"/>
                  </a:solidFill>
                  <a:ea typeface="宋体" panose="02010600030101010101" pitchFamily="2" charset="-122"/>
                </a:rPr>
                <a:t>r</a:t>
              </a:r>
              <a:r>
                <a:rPr lang="en-US" altLang="zh-CN" sz="2400" i="1" dirty="0">
                  <a:solidFill>
                    <a:srgbClr val="800080"/>
                  </a:solidFill>
                  <a:latin typeface="Arial" panose="020B0604020202020204" pitchFamily="34" charset="0"/>
                  <a:ea typeface="宋体" panose="02010600030101010101" pitchFamily="2" charset="-122"/>
                </a:rPr>
                <a:t> </a:t>
              </a:r>
              <a:r>
                <a:rPr lang="en-US" altLang="zh-CN" sz="2400" i="1" dirty="0">
                  <a:solidFill>
                    <a:srgbClr val="800080"/>
                  </a:solidFill>
                  <a:ea typeface="宋体" panose="02010600030101010101" pitchFamily="2" charset="-122"/>
                </a:rPr>
                <a:t>]</a:t>
              </a:r>
              <a:endParaRPr lang="en-US" altLang="zh-CN" sz="2400" i="1" dirty="0">
                <a:solidFill>
                  <a:srgbClr val="800080"/>
                </a:solidFill>
                <a:ea typeface="宋体" panose="02010600030101010101" pitchFamily="2" charset="-122"/>
              </a:endParaRPr>
            </a:p>
          </p:txBody>
        </p:sp>
        <p:sp>
          <p:nvSpPr>
            <p:cNvPr id="41008" name="Text Box 48"/>
            <p:cNvSpPr txBox="1">
              <a:spLocks noChangeArrowheads="1"/>
            </p:cNvSpPr>
            <p:nvPr/>
          </p:nvSpPr>
          <p:spPr bwMode="auto">
            <a:xfrm>
              <a:off x="4174" y="1509"/>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09" name="Text Box 49"/>
            <p:cNvSpPr txBox="1">
              <a:spLocks noChangeArrowheads="1"/>
            </p:cNvSpPr>
            <p:nvPr/>
          </p:nvSpPr>
          <p:spPr bwMode="auto">
            <a:xfrm>
              <a:off x="4871" y="1829"/>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10" name="Text Box 50"/>
            <p:cNvSpPr txBox="1">
              <a:spLocks noChangeArrowheads="1"/>
            </p:cNvSpPr>
            <p:nvPr/>
          </p:nvSpPr>
          <p:spPr bwMode="auto">
            <a:xfrm>
              <a:off x="4074" y="2150"/>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11" name="Text Box 51"/>
            <p:cNvSpPr txBox="1">
              <a:spLocks noChangeArrowheads="1"/>
            </p:cNvSpPr>
            <p:nvPr/>
          </p:nvSpPr>
          <p:spPr bwMode="auto">
            <a:xfrm>
              <a:off x="4721" y="2150"/>
              <a:ext cx="5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1012" name="Text Box 52"/>
            <p:cNvSpPr txBox="1">
              <a:spLocks noChangeArrowheads="1"/>
            </p:cNvSpPr>
            <p:nvPr/>
          </p:nvSpPr>
          <p:spPr bwMode="auto">
            <a:xfrm>
              <a:off x="4174" y="2417"/>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13" name="Text Box 53"/>
            <p:cNvSpPr txBox="1">
              <a:spLocks noChangeArrowheads="1"/>
            </p:cNvSpPr>
            <p:nvPr/>
          </p:nvSpPr>
          <p:spPr bwMode="auto">
            <a:xfrm>
              <a:off x="4871" y="2424"/>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14" name="Text Box 54"/>
            <p:cNvSpPr txBox="1">
              <a:spLocks noChangeArrowheads="1"/>
            </p:cNvSpPr>
            <p:nvPr/>
          </p:nvSpPr>
          <p:spPr bwMode="auto">
            <a:xfrm>
              <a:off x="4074" y="2691"/>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15" name="Text Box 55"/>
            <p:cNvSpPr txBox="1">
              <a:spLocks noChangeArrowheads="1"/>
            </p:cNvSpPr>
            <p:nvPr/>
          </p:nvSpPr>
          <p:spPr bwMode="auto">
            <a:xfrm>
              <a:off x="4721" y="2691"/>
              <a:ext cx="5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1016" name="Text Box 56"/>
            <p:cNvSpPr txBox="1">
              <a:spLocks noChangeArrowheads="1"/>
            </p:cNvSpPr>
            <p:nvPr/>
          </p:nvSpPr>
          <p:spPr bwMode="auto">
            <a:xfrm>
              <a:off x="4074" y="2958"/>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17" name="Text Box 57"/>
            <p:cNvSpPr txBox="1">
              <a:spLocks noChangeArrowheads="1"/>
            </p:cNvSpPr>
            <p:nvPr/>
          </p:nvSpPr>
          <p:spPr bwMode="auto">
            <a:xfrm>
              <a:off x="4871" y="2958"/>
              <a:ext cx="34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1018" name="Text Box 58"/>
            <p:cNvSpPr txBox="1">
              <a:spLocks noChangeArrowheads="1"/>
            </p:cNvSpPr>
            <p:nvPr/>
          </p:nvSpPr>
          <p:spPr bwMode="auto">
            <a:xfrm>
              <a:off x="4074" y="3225"/>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19" name="Text Box 59"/>
            <p:cNvSpPr txBox="1">
              <a:spLocks noChangeArrowheads="1"/>
            </p:cNvSpPr>
            <p:nvPr/>
          </p:nvSpPr>
          <p:spPr bwMode="auto">
            <a:xfrm>
              <a:off x="4721" y="3225"/>
              <a:ext cx="5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1020" name="Text Box 60"/>
            <p:cNvSpPr txBox="1">
              <a:spLocks noChangeArrowheads="1"/>
            </p:cNvSpPr>
            <p:nvPr/>
          </p:nvSpPr>
          <p:spPr bwMode="auto">
            <a:xfrm>
              <a:off x="4074" y="3493"/>
              <a:ext cx="3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1021" name="Text Box 61"/>
            <p:cNvSpPr txBox="1">
              <a:spLocks noChangeArrowheads="1"/>
            </p:cNvSpPr>
            <p:nvPr/>
          </p:nvSpPr>
          <p:spPr bwMode="auto">
            <a:xfrm>
              <a:off x="4721" y="3493"/>
              <a:ext cx="598"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1023" name="Text Box 63"/>
            <p:cNvSpPr txBox="1">
              <a:spLocks noChangeArrowheads="1"/>
            </p:cNvSpPr>
            <p:nvPr/>
          </p:nvSpPr>
          <p:spPr bwMode="auto">
            <a:xfrm>
              <a:off x="839" y="2731"/>
              <a:ext cx="149" cy="162"/>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endParaRPr lang="zh-CN" altLang="en-US" sz="1600" i="1" baseline="-25000" dirty="0">
                <a:solidFill>
                  <a:srgbClr val="800080"/>
                </a:solidFill>
                <a:ea typeface="宋体" panose="02010600030101010101" pitchFamily="2" charset="-122"/>
              </a:endParaRPr>
            </a:p>
          </p:txBody>
        </p:sp>
      </p:grpSp>
      <p:sp>
        <p:nvSpPr>
          <p:cNvPr id="40966" name="Rectangle 64"/>
          <p:cNvSpPr>
            <a:spLocks noChangeArrowheads="1"/>
          </p:cNvSpPr>
          <p:nvPr/>
        </p:nvSpPr>
        <p:spPr bwMode="auto">
          <a:xfrm>
            <a:off x="609600" y="53340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eaLnBrk="1" hangingPunct="1">
              <a:lnSpc>
                <a:spcPct val="90000"/>
              </a:lnSpc>
              <a:spcBef>
                <a:spcPct val="0"/>
              </a:spcBef>
              <a:buClrTx/>
              <a:buSzTx/>
              <a:buFontTx/>
              <a:buNone/>
            </a:pPr>
            <a:r>
              <a:rPr lang="zh-CN" altLang="en-US" sz="3600">
                <a:solidFill>
                  <a:srgbClr val="800080"/>
                </a:solidFill>
                <a:latin typeface="Arial" panose="020B0604020202020204" pitchFamily="34" charset="0"/>
              </a:rPr>
              <a:t>子集构造法举例</a:t>
            </a:r>
            <a:endParaRPr lang="zh-CN" altLang="en-US" sz="4000">
              <a:solidFill>
                <a:schemeClr val="tx2"/>
              </a:solidFill>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807277" y="4324187"/>
            <a:ext cx="3404683" cy="1916679"/>
          </a:xfrm>
          <a:prstGeom prst="rect">
            <a:avLst/>
          </a:prstGeom>
        </p:spPr>
      </p:pic>
      <p:sp>
        <p:nvSpPr>
          <p:cNvPr id="56326" name="Text Box 101"/>
          <p:cNvSpPr txBox="1">
            <a:spLocks noChangeArrowheads="1"/>
          </p:cNvSpPr>
          <p:nvPr/>
        </p:nvSpPr>
        <p:spPr bwMode="auto">
          <a:xfrm>
            <a:off x="6985" y="1264285"/>
            <a:ext cx="1924685" cy="3683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50000"/>
              </a:spcBef>
              <a:buFont typeface="Wingdings" panose="05000000000000000000" pitchFamily="2" charset="2"/>
              <a:buNone/>
            </a:pPr>
            <a:r>
              <a:rPr lang="en-US" altLang="zh-CN" sz="1800">
                <a:solidFill>
                  <a:srgbClr val="009999"/>
                </a:solidFill>
                <a:latin typeface="黑体" panose="02010609060101010101" pitchFamily="49" charset="-122"/>
                <a:ea typeface="黑体" panose="02010609060101010101" pitchFamily="49" charset="-122"/>
              </a:rPr>
              <a:t>1</a:t>
            </a:r>
            <a:r>
              <a:rPr lang="zh-CN" altLang="en-US" sz="1800">
                <a:solidFill>
                  <a:srgbClr val="009999"/>
                </a:solidFill>
                <a:latin typeface="黑体" panose="02010609060101010101" pitchFamily="49" charset="-122"/>
                <a:ea typeface="黑体" panose="02010609060101010101" pitchFamily="49" charset="-122"/>
              </a:rPr>
              <a:t>、初始的</a:t>
            </a:r>
            <a:r>
              <a:rPr lang="en-US" altLang="zh-CN" sz="1800">
                <a:solidFill>
                  <a:srgbClr val="009999"/>
                </a:solidFill>
                <a:latin typeface="黑体" panose="02010609060101010101" pitchFamily="49" charset="-122"/>
                <a:ea typeface="黑体" panose="02010609060101010101" pitchFamily="49" charset="-122"/>
              </a:rPr>
              <a:t>NFA</a:t>
            </a:r>
            <a:endParaRPr lang="en-US" altLang="zh-CN" sz="1800">
              <a:solidFill>
                <a:srgbClr val="009999"/>
              </a:solidFill>
              <a:latin typeface="黑体" panose="02010609060101010101" pitchFamily="49" charset="-122"/>
              <a:ea typeface="黑体" panose="02010609060101010101" pitchFamily="49" charset="-122"/>
            </a:endParaRPr>
          </a:p>
        </p:txBody>
      </p:sp>
      <p:sp>
        <p:nvSpPr>
          <p:cNvPr id="56327" name="Text Box 102"/>
          <p:cNvSpPr txBox="1">
            <a:spLocks noChangeArrowheads="1"/>
          </p:cNvSpPr>
          <p:nvPr/>
        </p:nvSpPr>
        <p:spPr bwMode="auto">
          <a:xfrm>
            <a:off x="4429125" y="1198245"/>
            <a:ext cx="3321050" cy="3683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50000"/>
              </a:spcBef>
              <a:buFont typeface="Wingdings" panose="05000000000000000000" pitchFamily="2" charset="2"/>
              <a:buNone/>
            </a:pPr>
            <a:r>
              <a:rPr lang="en-US" altLang="zh-CN" sz="1800">
                <a:solidFill>
                  <a:srgbClr val="009999"/>
                </a:solidFill>
                <a:latin typeface="黑体" panose="02010609060101010101" pitchFamily="49" charset="-122"/>
                <a:ea typeface="黑体" panose="02010609060101010101" pitchFamily="49" charset="-122"/>
              </a:rPr>
              <a:t>2</a:t>
            </a:r>
            <a:r>
              <a:rPr lang="zh-CN" altLang="en-US" sz="1800">
                <a:solidFill>
                  <a:srgbClr val="009999"/>
                </a:solidFill>
                <a:latin typeface="黑体" panose="02010609060101010101" pitchFamily="49" charset="-122"/>
                <a:ea typeface="黑体" panose="02010609060101010101" pitchFamily="49" charset="-122"/>
              </a:rPr>
              <a:t>、子集构造，计算状态可达</a:t>
            </a:r>
            <a:endParaRPr lang="zh-CN" altLang="en-US" sz="1800">
              <a:solidFill>
                <a:srgbClr val="009999"/>
              </a:solidFill>
              <a:latin typeface="黑体" panose="02010609060101010101" pitchFamily="49" charset="-122"/>
              <a:ea typeface="黑体" panose="02010609060101010101" pitchFamily="49" charset="-122"/>
            </a:endParaRPr>
          </a:p>
        </p:txBody>
      </p:sp>
      <p:sp>
        <p:nvSpPr>
          <p:cNvPr id="56328" name="Text Box 103"/>
          <p:cNvSpPr txBox="1">
            <a:spLocks noChangeArrowheads="1"/>
          </p:cNvSpPr>
          <p:nvPr/>
        </p:nvSpPr>
        <p:spPr bwMode="auto">
          <a:xfrm>
            <a:off x="323850" y="3937000"/>
            <a:ext cx="3095625" cy="366713"/>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50000"/>
              </a:spcBef>
              <a:buFont typeface="Wingdings" panose="05000000000000000000" pitchFamily="2" charset="2"/>
              <a:buNone/>
            </a:pPr>
            <a:r>
              <a:rPr lang="en-US" altLang="zh-CN" sz="1800">
                <a:solidFill>
                  <a:srgbClr val="009999"/>
                </a:solidFill>
                <a:latin typeface="黑体" panose="02010609060101010101" pitchFamily="49" charset="-122"/>
                <a:ea typeface="黑体" panose="02010609060101010101" pitchFamily="49" charset="-122"/>
              </a:rPr>
              <a:t>3</a:t>
            </a:r>
            <a:r>
              <a:rPr lang="zh-CN" altLang="en-US" sz="1800">
                <a:solidFill>
                  <a:srgbClr val="009999"/>
                </a:solidFill>
                <a:latin typeface="黑体" panose="02010609060101010101" pitchFamily="49" charset="-122"/>
                <a:ea typeface="黑体" panose="02010609060101010101" pitchFamily="49" charset="-122"/>
              </a:rPr>
              <a:t>、经筛选后的</a:t>
            </a:r>
            <a:r>
              <a:rPr lang="en-US" altLang="zh-CN" sz="1800">
                <a:solidFill>
                  <a:srgbClr val="009999"/>
                </a:solidFill>
                <a:latin typeface="黑体" panose="02010609060101010101" pitchFamily="49" charset="-122"/>
                <a:ea typeface="黑体" panose="02010609060101010101" pitchFamily="49" charset="-122"/>
              </a:rPr>
              <a:t>DFA</a:t>
            </a:r>
            <a:endParaRPr lang="en-US" altLang="zh-CN" sz="1800">
              <a:solidFill>
                <a:srgbClr val="009999"/>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6531610" y="5876925"/>
            <a:ext cx="707390" cy="367665"/>
          </a:xfrm>
          <a:prstGeom prst="ellipse">
            <a:avLst/>
          </a:prstGeom>
          <a:solidFill>
            <a:srgbClr val="FFFFFF"/>
          </a:solidFill>
          <a:ln w="9525" cap="flat" cmpd="sng" algn="ctr">
            <a:solidFill>
              <a:srgbClr val="000000"/>
            </a:solidFill>
            <a:prstDash val="solid"/>
            <a:round/>
            <a:headEnd type="none" w="med" len="med"/>
            <a:tailEnd type="none" w="med" len="med"/>
          </a:ln>
        </p:spPr>
        <p:txBody>
          <a:bodyPr vert="horz" wrap="square" lIns="91440" tIns="45720" rIns="91440" bIns="45720" numCol="1" anchor="t" anchorCtr="0" compatLnSpc="1"/>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en-US" altLang="en-US" sz="1800" b="0" i="0" u="none" strike="noStrike" cap="none" normalizeH="0" baseline="0" smtClean="0">
              <a:ln>
                <a:noFill/>
              </a:ln>
              <a:solidFill>
                <a:srgbClr val="009999"/>
              </a:solidFill>
              <a:effectLst/>
              <a:latin typeface="Times New Roman" panose="02020603050405020304" pitchFamily="18" charset="0"/>
              <a:ea typeface="宋体" panose="02010600030101010101" pitchFamily="2" charset="-122"/>
            </a:endParaRPr>
          </a:p>
        </p:txBody>
      </p:sp>
      <p:sp>
        <p:nvSpPr>
          <p:cNvPr id="41986"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C8415BE-4E0E-4B98-B320-A993D7CDB299}"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dirty="0">
              <a:solidFill>
                <a:srgbClr val="009999"/>
              </a:solidFill>
              <a:latin typeface="Arial Narrow" panose="020B0606020202030204" pitchFamily="34" charset="0"/>
              <a:ea typeface="宋体" panose="02010600030101010101" pitchFamily="2" charset="-122"/>
            </a:endParaRPr>
          </a:p>
        </p:txBody>
      </p:sp>
      <p:sp>
        <p:nvSpPr>
          <p:cNvPr id="41987"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04EA1CF4-B60E-475E-BB8E-E1C491D70525}"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41988"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dirty="0">
                <a:solidFill>
                  <a:srgbClr val="009999"/>
                </a:solidFill>
                <a:latin typeface="Arial Narrow" panose="020B0606020202030204" pitchFamily="34" charset="0"/>
                <a:ea typeface="宋体" panose="02010600030101010101" pitchFamily="2" charset="-122"/>
              </a:rPr>
              <a:t>School of Computer Science , BUPT</a:t>
            </a:r>
            <a:endParaRPr lang="zh-CN" altLang="en-US" sz="1200" dirty="0">
              <a:solidFill>
                <a:srgbClr val="009999"/>
              </a:solidFill>
              <a:latin typeface="Arial Narrow" panose="020B0606020202030204" pitchFamily="34" charset="0"/>
              <a:ea typeface="宋体" panose="02010600030101010101" pitchFamily="2" charset="-122"/>
            </a:endParaRPr>
          </a:p>
        </p:txBody>
      </p:sp>
      <p:grpSp>
        <p:nvGrpSpPr>
          <p:cNvPr id="41989" name="Group 51"/>
          <p:cNvGrpSpPr/>
          <p:nvPr/>
        </p:nvGrpSpPr>
        <p:grpSpPr bwMode="auto">
          <a:xfrm>
            <a:off x="685800" y="1524000"/>
            <a:ext cx="2819400" cy="2076450"/>
            <a:chOff x="672" y="1332"/>
            <a:chExt cx="1776" cy="1308"/>
          </a:xfrm>
        </p:grpSpPr>
        <p:sp>
          <p:nvSpPr>
            <p:cNvPr id="42017" name="Text Box 21"/>
            <p:cNvSpPr txBox="1">
              <a:spLocks noChangeArrowheads="1"/>
            </p:cNvSpPr>
            <p:nvPr/>
          </p:nvSpPr>
          <p:spPr bwMode="auto">
            <a:xfrm>
              <a:off x="912" y="177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p</a:t>
              </a:r>
              <a:endParaRPr lang="en-US" altLang="zh-CN" sz="2400" i="1" baseline="-25000">
                <a:solidFill>
                  <a:srgbClr val="800080"/>
                </a:solidFill>
                <a:ea typeface="宋体" panose="02010600030101010101" pitchFamily="2" charset="-122"/>
              </a:endParaRPr>
            </a:p>
          </p:txBody>
        </p:sp>
        <p:sp>
          <p:nvSpPr>
            <p:cNvPr id="42018" name="Text Box 22"/>
            <p:cNvSpPr txBox="1">
              <a:spLocks noChangeArrowheads="1"/>
            </p:cNvSpPr>
            <p:nvPr/>
          </p:nvSpPr>
          <p:spPr bwMode="auto">
            <a:xfrm>
              <a:off x="912" y="2058"/>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dirty="0">
                  <a:solidFill>
                    <a:srgbClr val="800080"/>
                  </a:solidFill>
                  <a:ea typeface="宋体" panose="02010600030101010101" pitchFamily="2" charset="-122"/>
                </a:rPr>
                <a:t>q</a:t>
              </a:r>
              <a:endParaRPr lang="en-US" altLang="zh-CN" sz="2400" i="1" baseline="-25000" dirty="0">
                <a:solidFill>
                  <a:srgbClr val="800080"/>
                </a:solidFill>
                <a:ea typeface="宋体" panose="02010600030101010101" pitchFamily="2" charset="-122"/>
              </a:endParaRPr>
            </a:p>
          </p:txBody>
        </p:sp>
        <p:sp>
          <p:nvSpPr>
            <p:cNvPr id="42019" name="Text Box 23"/>
            <p:cNvSpPr txBox="1">
              <a:spLocks noChangeArrowheads="1"/>
            </p:cNvSpPr>
            <p:nvPr/>
          </p:nvSpPr>
          <p:spPr bwMode="auto">
            <a:xfrm>
              <a:off x="768" y="2346"/>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 </a:t>
              </a:r>
              <a:r>
                <a:rPr lang="en-US" altLang="zh-CN" sz="2400" i="1">
                  <a:solidFill>
                    <a:srgbClr val="800080"/>
                  </a:solidFill>
                  <a:ea typeface="宋体" panose="02010600030101010101" pitchFamily="2" charset="-122"/>
                </a:rPr>
                <a:t>r</a:t>
              </a:r>
              <a:endParaRPr lang="en-US" altLang="zh-CN" sz="2400" i="1">
                <a:solidFill>
                  <a:srgbClr val="800080"/>
                </a:solidFill>
                <a:ea typeface="宋体" panose="02010600030101010101" pitchFamily="2" charset="-122"/>
              </a:endParaRPr>
            </a:p>
          </p:txBody>
        </p:sp>
        <p:sp>
          <p:nvSpPr>
            <p:cNvPr id="42020" name="Line 24"/>
            <p:cNvSpPr>
              <a:spLocks noChangeShapeType="1"/>
            </p:cNvSpPr>
            <p:nvPr/>
          </p:nvSpPr>
          <p:spPr bwMode="auto">
            <a:xfrm>
              <a:off x="672" y="1674"/>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1" name="Line 25"/>
            <p:cNvSpPr>
              <a:spLocks noChangeShapeType="1"/>
            </p:cNvSpPr>
            <p:nvPr/>
          </p:nvSpPr>
          <p:spPr bwMode="auto">
            <a:xfrm>
              <a:off x="672" y="1722"/>
              <a:ext cx="1776"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2" name="Line 26"/>
            <p:cNvSpPr>
              <a:spLocks noChangeShapeType="1"/>
            </p:cNvSpPr>
            <p:nvPr/>
          </p:nvSpPr>
          <p:spPr bwMode="auto">
            <a:xfrm>
              <a:off x="1152" y="1338"/>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3" name="Line 27"/>
            <p:cNvSpPr>
              <a:spLocks noChangeShapeType="1"/>
            </p:cNvSpPr>
            <p:nvPr/>
          </p:nvSpPr>
          <p:spPr bwMode="auto">
            <a:xfrm>
              <a:off x="1152" y="1722"/>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4" name="Line 28"/>
            <p:cNvSpPr>
              <a:spLocks noChangeShapeType="1"/>
            </p:cNvSpPr>
            <p:nvPr/>
          </p:nvSpPr>
          <p:spPr bwMode="auto">
            <a:xfrm>
              <a:off x="1200" y="1338"/>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5" name="Line 29"/>
            <p:cNvSpPr>
              <a:spLocks noChangeShapeType="1"/>
            </p:cNvSpPr>
            <p:nvPr/>
          </p:nvSpPr>
          <p:spPr bwMode="auto">
            <a:xfrm>
              <a:off x="1200" y="1722"/>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6" name="Line 30"/>
            <p:cNvSpPr>
              <a:spLocks noChangeShapeType="1"/>
            </p:cNvSpPr>
            <p:nvPr/>
          </p:nvSpPr>
          <p:spPr bwMode="auto">
            <a:xfrm>
              <a:off x="1728" y="1338"/>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7" name="Line 31"/>
            <p:cNvSpPr>
              <a:spLocks noChangeShapeType="1"/>
            </p:cNvSpPr>
            <p:nvPr/>
          </p:nvSpPr>
          <p:spPr bwMode="auto">
            <a:xfrm>
              <a:off x="1728" y="1722"/>
              <a:ext cx="0" cy="91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28" name="Text Box 32"/>
            <p:cNvSpPr txBox="1">
              <a:spLocks noChangeArrowheads="1"/>
            </p:cNvSpPr>
            <p:nvPr/>
          </p:nvSpPr>
          <p:spPr bwMode="auto">
            <a:xfrm>
              <a:off x="1344" y="1338"/>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42029" name="Line 33"/>
            <p:cNvSpPr>
              <a:spLocks noChangeShapeType="1"/>
            </p:cNvSpPr>
            <p:nvPr/>
          </p:nvSpPr>
          <p:spPr bwMode="auto">
            <a:xfrm>
              <a:off x="720" y="1962"/>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030" name="Text Box 34"/>
            <p:cNvSpPr txBox="1">
              <a:spLocks noChangeArrowheads="1"/>
            </p:cNvSpPr>
            <p:nvPr/>
          </p:nvSpPr>
          <p:spPr bwMode="auto">
            <a:xfrm>
              <a:off x="1248" y="1770"/>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p }</a:t>
              </a:r>
              <a:endParaRPr lang="en-US" altLang="zh-CN" sz="2400" i="1" baseline="-25000" dirty="0">
                <a:solidFill>
                  <a:srgbClr val="800080"/>
                </a:solidFill>
                <a:ea typeface="宋体" panose="02010600030101010101" pitchFamily="2" charset="-122"/>
              </a:endParaRPr>
            </a:p>
          </p:txBody>
        </p:sp>
        <p:sp>
          <p:nvSpPr>
            <p:cNvPr id="42031" name="Text Box 35"/>
            <p:cNvSpPr txBox="1">
              <a:spLocks noChangeArrowheads="1"/>
            </p:cNvSpPr>
            <p:nvPr/>
          </p:nvSpPr>
          <p:spPr bwMode="auto">
            <a:xfrm>
              <a:off x="1248" y="2058"/>
              <a:ext cx="38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r }</a:t>
              </a:r>
              <a:endParaRPr lang="en-US" altLang="zh-CN" sz="2400" i="1" dirty="0">
                <a:solidFill>
                  <a:srgbClr val="800080"/>
                </a:solidFill>
                <a:ea typeface="宋体" panose="02010600030101010101" pitchFamily="2" charset="-122"/>
              </a:endParaRPr>
            </a:p>
          </p:txBody>
        </p:sp>
        <p:sp>
          <p:nvSpPr>
            <p:cNvPr id="42032" name="Text Box 36"/>
            <p:cNvSpPr txBox="1">
              <a:spLocks noChangeArrowheads="1"/>
            </p:cNvSpPr>
            <p:nvPr/>
          </p:nvSpPr>
          <p:spPr bwMode="auto">
            <a:xfrm>
              <a:off x="1296" y="2346"/>
              <a:ext cx="33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2033" name="Text Box 37"/>
            <p:cNvSpPr txBox="1">
              <a:spLocks noChangeArrowheads="1"/>
            </p:cNvSpPr>
            <p:nvPr/>
          </p:nvSpPr>
          <p:spPr bwMode="auto">
            <a:xfrm>
              <a:off x="1872" y="2058"/>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latin typeface="Arial" panose="020B0604020202020204" pitchFamily="34" charset="0"/>
                  <a:ea typeface="宋体" panose="02010600030101010101" pitchFamily="2" charset="-122"/>
                </a:rPr>
                <a:t>r</a:t>
              </a:r>
              <a:r>
                <a:rPr lang="en-US" altLang="zh-CN" sz="2400" i="1" dirty="0">
                  <a:solidFill>
                    <a:srgbClr val="800080"/>
                  </a:solidFill>
                  <a:ea typeface="宋体" panose="02010600030101010101" pitchFamily="2" charset="-122"/>
                </a:rPr>
                <a:t> }</a:t>
              </a:r>
              <a:endParaRPr lang="en-US" altLang="zh-CN" sz="2400" i="1" dirty="0">
                <a:solidFill>
                  <a:srgbClr val="800080"/>
                </a:solidFill>
                <a:ea typeface="宋体" panose="02010600030101010101" pitchFamily="2" charset="-122"/>
              </a:endParaRPr>
            </a:p>
          </p:txBody>
        </p:sp>
        <p:sp>
          <p:nvSpPr>
            <p:cNvPr id="42034" name="Text Box 38"/>
            <p:cNvSpPr txBox="1">
              <a:spLocks noChangeArrowheads="1"/>
            </p:cNvSpPr>
            <p:nvPr/>
          </p:nvSpPr>
          <p:spPr bwMode="auto">
            <a:xfrm>
              <a:off x="1920" y="2346"/>
              <a:ext cx="33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sym typeface="Symbol" panose="05050102010706020507" pitchFamily="18" charset="2"/>
                </a:rPr>
                <a:t></a:t>
              </a:r>
              <a:endParaRPr lang="zh-CN" altLang="en-US" sz="2400" i="1" baseline="-25000">
                <a:solidFill>
                  <a:srgbClr val="800080"/>
                </a:solidFill>
                <a:ea typeface="宋体" panose="02010600030101010101" pitchFamily="2" charset="-122"/>
              </a:endParaRPr>
            </a:p>
          </p:txBody>
        </p:sp>
        <p:sp>
          <p:nvSpPr>
            <p:cNvPr id="42035" name="Text Box 39"/>
            <p:cNvSpPr txBox="1">
              <a:spLocks noChangeArrowheads="1"/>
            </p:cNvSpPr>
            <p:nvPr/>
          </p:nvSpPr>
          <p:spPr bwMode="auto">
            <a:xfrm>
              <a:off x="1920" y="1332"/>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42036" name="Text Box 40"/>
            <p:cNvSpPr txBox="1">
              <a:spLocks noChangeArrowheads="1"/>
            </p:cNvSpPr>
            <p:nvPr/>
          </p:nvSpPr>
          <p:spPr bwMode="auto">
            <a:xfrm>
              <a:off x="1776" y="1770"/>
              <a:ext cx="62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dirty="0">
                  <a:solidFill>
                    <a:srgbClr val="800080"/>
                  </a:solidFill>
                  <a:ea typeface="宋体" panose="02010600030101010101" pitchFamily="2" charset="-122"/>
                </a:rPr>
                <a:t>{ </a:t>
              </a:r>
              <a:r>
                <a:rPr lang="en-US" altLang="zh-CN" sz="2400" i="1" dirty="0">
                  <a:solidFill>
                    <a:srgbClr val="800080"/>
                  </a:solidFill>
                  <a:ea typeface="宋体" panose="02010600030101010101" pitchFamily="2" charset="-122"/>
                </a:rPr>
                <a:t>p</a:t>
              </a:r>
              <a:r>
                <a:rPr lang="en-US" altLang="zh-CN" sz="2400" i="1" dirty="0">
                  <a:solidFill>
                    <a:srgbClr val="800080"/>
                  </a:solidFill>
                  <a:latin typeface="Arial" panose="020B0604020202020204" pitchFamily="34" charset="0"/>
                  <a:ea typeface="宋体" panose="02010600030101010101" pitchFamily="2" charset="-122"/>
                </a:rPr>
                <a:t>, </a:t>
              </a:r>
              <a:r>
                <a:rPr lang="en-US" altLang="zh-CN" sz="2400" i="1" dirty="0">
                  <a:solidFill>
                    <a:srgbClr val="800080"/>
                  </a:solidFill>
                  <a:ea typeface="宋体" panose="02010600030101010101" pitchFamily="2" charset="-122"/>
                </a:rPr>
                <a:t>q }</a:t>
              </a:r>
              <a:endParaRPr lang="en-US" altLang="zh-CN" sz="2400" i="1" dirty="0">
                <a:solidFill>
                  <a:srgbClr val="800080"/>
                </a:solidFill>
                <a:ea typeface="宋体" panose="02010600030101010101" pitchFamily="2" charset="-122"/>
              </a:endParaRPr>
            </a:p>
          </p:txBody>
        </p:sp>
      </p:grpSp>
      <p:grpSp>
        <p:nvGrpSpPr>
          <p:cNvPr id="41990" name="Group 50"/>
          <p:cNvGrpSpPr/>
          <p:nvPr/>
        </p:nvGrpSpPr>
        <p:grpSpPr bwMode="auto">
          <a:xfrm>
            <a:off x="4495800" y="1371600"/>
            <a:ext cx="4129088" cy="2590800"/>
            <a:chOff x="2832" y="1344"/>
            <a:chExt cx="2601" cy="1632"/>
          </a:xfrm>
        </p:grpSpPr>
        <p:sp>
          <p:nvSpPr>
            <p:cNvPr id="41994" name="Line 6"/>
            <p:cNvSpPr>
              <a:spLocks noChangeShapeType="1"/>
            </p:cNvSpPr>
            <p:nvPr/>
          </p:nvSpPr>
          <p:spPr bwMode="auto">
            <a:xfrm>
              <a:off x="2880" y="1680"/>
              <a:ext cx="2544"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1995" name="Line 7"/>
            <p:cNvSpPr>
              <a:spLocks noChangeShapeType="1"/>
            </p:cNvSpPr>
            <p:nvPr/>
          </p:nvSpPr>
          <p:spPr bwMode="auto">
            <a:xfrm>
              <a:off x="2880" y="1728"/>
              <a:ext cx="2544"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1996" name="Line 8"/>
            <p:cNvSpPr>
              <a:spLocks noChangeShapeType="1"/>
            </p:cNvSpPr>
            <p:nvPr/>
          </p:nvSpPr>
          <p:spPr bwMode="auto">
            <a:xfrm>
              <a:off x="3840" y="1350"/>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1997" name="Line 9"/>
            <p:cNvSpPr>
              <a:spLocks noChangeShapeType="1"/>
            </p:cNvSpPr>
            <p:nvPr/>
          </p:nvSpPr>
          <p:spPr bwMode="auto">
            <a:xfrm>
              <a:off x="3840" y="1734"/>
              <a:ext cx="0" cy="124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1998" name="Line 10"/>
            <p:cNvSpPr>
              <a:spLocks noChangeShapeType="1"/>
            </p:cNvSpPr>
            <p:nvPr/>
          </p:nvSpPr>
          <p:spPr bwMode="auto">
            <a:xfrm>
              <a:off x="3888" y="1350"/>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1999" name="Line 11"/>
            <p:cNvSpPr>
              <a:spLocks noChangeShapeType="1"/>
            </p:cNvSpPr>
            <p:nvPr/>
          </p:nvSpPr>
          <p:spPr bwMode="auto">
            <a:xfrm>
              <a:off x="3888" y="1734"/>
              <a:ext cx="0" cy="124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00" name="Line 12"/>
            <p:cNvSpPr>
              <a:spLocks noChangeShapeType="1"/>
            </p:cNvSpPr>
            <p:nvPr/>
          </p:nvSpPr>
          <p:spPr bwMode="auto">
            <a:xfrm>
              <a:off x="4560" y="1350"/>
              <a:ext cx="0" cy="336"/>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01" name="Line 13"/>
            <p:cNvSpPr>
              <a:spLocks noChangeShapeType="1"/>
            </p:cNvSpPr>
            <p:nvPr/>
          </p:nvSpPr>
          <p:spPr bwMode="auto">
            <a:xfrm>
              <a:off x="4560" y="1734"/>
              <a:ext cx="0" cy="1242"/>
            </a:xfrm>
            <a:prstGeom prst="line">
              <a:avLst/>
            </a:prstGeom>
            <a:noFill/>
            <a:ln w="9525">
              <a:solidFill>
                <a:srgbClr val="80008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42002" name="Text Box 14"/>
            <p:cNvSpPr txBox="1">
              <a:spLocks noChangeArrowheads="1"/>
            </p:cNvSpPr>
            <p:nvPr/>
          </p:nvSpPr>
          <p:spPr bwMode="auto">
            <a:xfrm>
              <a:off x="4128" y="1350"/>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0</a:t>
              </a:r>
              <a:endParaRPr lang="zh-CN" altLang="en-US" sz="2400" i="1" baseline="-25000">
                <a:solidFill>
                  <a:srgbClr val="800080"/>
                </a:solidFill>
                <a:ea typeface="宋体" panose="02010600030101010101" pitchFamily="2" charset="-122"/>
              </a:endParaRPr>
            </a:p>
          </p:txBody>
        </p:sp>
        <p:sp>
          <p:nvSpPr>
            <p:cNvPr id="42003" name="Line 15"/>
            <p:cNvSpPr>
              <a:spLocks noChangeShapeType="1"/>
            </p:cNvSpPr>
            <p:nvPr/>
          </p:nvSpPr>
          <p:spPr bwMode="auto">
            <a:xfrm>
              <a:off x="3120" y="1920"/>
              <a:ext cx="192" cy="0"/>
            </a:xfrm>
            <a:prstGeom prst="line">
              <a:avLst/>
            </a:prstGeom>
            <a:noFill/>
            <a:ln w="9525">
              <a:solidFill>
                <a:srgbClr val="80008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004" name="Text Box 16"/>
            <p:cNvSpPr txBox="1">
              <a:spLocks noChangeArrowheads="1"/>
            </p:cNvSpPr>
            <p:nvPr/>
          </p:nvSpPr>
          <p:spPr bwMode="auto">
            <a:xfrm>
              <a:off x="4800" y="1344"/>
              <a:ext cx="19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i="1">
                  <a:solidFill>
                    <a:srgbClr val="800080"/>
                  </a:solidFill>
                  <a:ea typeface="宋体" panose="02010600030101010101" pitchFamily="2" charset="-122"/>
                </a:rPr>
                <a:t>1</a:t>
              </a:r>
              <a:endParaRPr lang="zh-CN" altLang="en-US" sz="2400" i="1" baseline="-25000">
                <a:solidFill>
                  <a:srgbClr val="800080"/>
                </a:solidFill>
                <a:ea typeface="宋体" panose="02010600030101010101" pitchFamily="2" charset="-122"/>
              </a:endParaRPr>
            </a:p>
          </p:txBody>
        </p:sp>
        <p:sp>
          <p:nvSpPr>
            <p:cNvPr id="42005" name="Text Box 17"/>
            <p:cNvSpPr txBox="1">
              <a:spLocks noChangeArrowheads="1"/>
            </p:cNvSpPr>
            <p:nvPr/>
          </p:nvSpPr>
          <p:spPr bwMode="auto">
            <a:xfrm>
              <a:off x="3312" y="1776"/>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 ]</a:t>
              </a:r>
              <a:endParaRPr lang="en-US" altLang="zh-CN" sz="2400" i="1" baseline="-25000">
                <a:solidFill>
                  <a:srgbClr val="800080"/>
                </a:solidFill>
                <a:ea typeface="宋体" panose="02010600030101010101" pitchFamily="2" charset="-122"/>
              </a:endParaRPr>
            </a:p>
          </p:txBody>
        </p:sp>
        <p:sp>
          <p:nvSpPr>
            <p:cNvPr id="42006" name="Text Box 18"/>
            <p:cNvSpPr txBox="1">
              <a:spLocks noChangeArrowheads="1"/>
            </p:cNvSpPr>
            <p:nvPr/>
          </p:nvSpPr>
          <p:spPr bwMode="auto">
            <a:xfrm>
              <a:off x="2832" y="2592"/>
              <a:ext cx="960"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r </a:t>
              </a:r>
              <a:r>
                <a:rPr lang="en-US" altLang="zh-CN" sz="2400" i="1">
                  <a:solidFill>
                    <a:srgbClr val="800080"/>
                  </a:solidFill>
                  <a:ea typeface="宋体" panose="02010600030101010101" pitchFamily="2" charset="-122"/>
                </a:rPr>
                <a:t>]</a:t>
              </a:r>
              <a:endParaRPr lang="en-US" altLang="zh-CN" sz="2400" i="1">
                <a:solidFill>
                  <a:srgbClr val="800080"/>
                </a:solidFill>
                <a:ea typeface="宋体" panose="02010600030101010101" pitchFamily="2" charset="-122"/>
              </a:endParaRPr>
            </a:p>
          </p:txBody>
        </p:sp>
        <p:sp>
          <p:nvSpPr>
            <p:cNvPr id="42007" name="Text Box 19"/>
            <p:cNvSpPr txBox="1">
              <a:spLocks noChangeArrowheads="1"/>
            </p:cNvSpPr>
            <p:nvPr/>
          </p:nvSpPr>
          <p:spPr bwMode="auto">
            <a:xfrm>
              <a:off x="4032" y="2358"/>
              <a:ext cx="38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 ]</a:t>
              </a:r>
              <a:endParaRPr lang="en-US" altLang="zh-CN" sz="2400" i="1">
                <a:solidFill>
                  <a:srgbClr val="800080"/>
                </a:solidFill>
                <a:ea typeface="宋体" panose="02010600030101010101" pitchFamily="2" charset="-122"/>
              </a:endParaRPr>
            </a:p>
          </p:txBody>
        </p:sp>
        <p:sp>
          <p:nvSpPr>
            <p:cNvPr id="42008" name="Text Box 20"/>
            <p:cNvSpPr txBox="1">
              <a:spLocks noChangeArrowheads="1"/>
            </p:cNvSpPr>
            <p:nvPr/>
          </p:nvSpPr>
          <p:spPr bwMode="auto">
            <a:xfrm>
              <a:off x="4608" y="2358"/>
              <a:ext cx="67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2009" name="Text Box 41"/>
            <p:cNvSpPr txBox="1">
              <a:spLocks noChangeArrowheads="1"/>
            </p:cNvSpPr>
            <p:nvPr/>
          </p:nvSpPr>
          <p:spPr bwMode="auto">
            <a:xfrm>
              <a:off x="4032" y="1776"/>
              <a:ext cx="43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 ]</a:t>
              </a:r>
              <a:endParaRPr lang="en-US" altLang="zh-CN" sz="2400" i="1" baseline="-25000">
                <a:solidFill>
                  <a:srgbClr val="800080"/>
                </a:solidFill>
                <a:ea typeface="宋体" panose="02010600030101010101" pitchFamily="2" charset="-122"/>
              </a:endParaRPr>
            </a:p>
          </p:txBody>
        </p:sp>
        <p:sp>
          <p:nvSpPr>
            <p:cNvPr id="42010" name="Text Box 42"/>
            <p:cNvSpPr txBox="1">
              <a:spLocks noChangeArrowheads="1"/>
            </p:cNvSpPr>
            <p:nvPr/>
          </p:nvSpPr>
          <p:spPr bwMode="auto">
            <a:xfrm>
              <a:off x="4608" y="1776"/>
              <a:ext cx="62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2011" name="Text Box 43"/>
            <p:cNvSpPr txBox="1">
              <a:spLocks noChangeArrowheads="1"/>
            </p:cNvSpPr>
            <p:nvPr/>
          </p:nvSpPr>
          <p:spPr bwMode="auto">
            <a:xfrm>
              <a:off x="3120" y="2058"/>
              <a:ext cx="624"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 ]</a:t>
              </a:r>
              <a:endParaRPr lang="en-US" altLang="zh-CN" sz="2400" i="1">
                <a:solidFill>
                  <a:srgbClr val="800080"/>
                </a:solidFill>
                <a:ea typeface="宋体" panose="02010600030101010101" pitchFamily="2" charset="-122"/>
              </a:endParaRPr>
            </a:p>
          </p:txBody>
        </p:sp>
        <p:sp>
          <p:nvSpPr>
            <p:cNvPr id="42012" name="Text Box 44"/>
            <p:cNvSpPr txBox="1">
              <a:spLocks noChangeArrowheads="1"/>
            </p:cNvSpPr>
            <p:nvPr/>
          </p:nvSpPr>
          <p:spPr bwMode="auto">
            <a:xfrm>
              <a:off x="3936" y="2064"/>
              <a:ext cx="57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2013" name="Rectangle 45"/>
            <p:cNvSpPr>
              <a:spLocks noChangeArrowheads="1"/>
            </p:cNvSpPr>
            <p:nvPr/>
          </p:nvSpPr>
          <p:spPr bwMode="auto">
            <a:xfrm>
              <a:off x="4594" y="2064"/>
              <a:ext cx="8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2014" name="Text Box 46"/>
            <p:cNvSpPr txBox="1">
              <a:spLocks noChangeArrowheads="1"/>
            </p:cNvSpPr>
            <p:nvPr/>
          </p:nvSpPr>
          <p:spPr bwMode="auto">
            <a:xfrm>
              <a:off x="3024" y="2346"/>
              <a:ext cx="672"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zh-CN" altLang="en-US" sz="2400">
                  <a:solidFill>
                    <a:srgbClr val="800080"/>
                  </a:solidFill>
                  <a:ea typeface="宋体" panose="02010600030101010101" pitchFamily="2" charset="-122"/>
                  <a:sym typeface="Symbol" panose="05050102010706020507" pitchFamily="18" charset="2"/>
                </a:rPr>
                <a:t></a:t>
              </a: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2015" name="Text Box 47"/>
            <p:cNvSpPr txBox="1">
              <a:spLocks noChangeArrowheads="1"/>
            </p:cNvSpPr>
            <p:nvPr/>
          </p:nvSpPr>
          <p:spPr bwMode="auto">
            <a:xfrm>
              <a:off x="3936" y="2634"/>
              <a:ext cx="576" cy="294"/>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sp>
          <p:nvSpPr>
            <p:cNvPr id="42016" name="Rectangle 48"/>
            <p:cNvSpPr>
              <a:spLocks noChangeArrowheads="1"/>
            </p:cNvSpPr>
            <p:nvPr/>
          </p:nvSpPr>
          <p:spPr bwMode="auto">
            <a:xfrm>
              <a:off x="4608" y="2640"/>
              <a:ext cx="8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a:t>
              </a:r>
              <a:r>
                <a:rPr lang="zh-CN" altLang="en-US" sz="2400" i="1">
                  <a:solidFill>
                    <a:srgbClr val="800080"/>
                  </a:solidFill>
                  <a:ea typeface="宋体" panose="02010600030101010101" pitchFamily="2" charset="-122"/>
                </a:rPr>
                <a:t> </a:t>
              </a:r>
              <a:r>
                <a:rPr lang="en-US" altLang="zh-CN" sz="2400" i="1">
                  <a:solidFill>
                    <a:srgbClr val="800080"/>
                  </a:solidFill>
                  <a:ea typeface="宋体" panose="02010600030101010101" pitchFamily="2" charset="-122"/>
                </a:rPr>
                <a:t>p</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q</a:t>
              </a:r>
              <a:r>
                <a:rPr lang="en-US" altLang="zh-CN" sz="2400" i="1">
                  <a:solidFill>
                    <a:srgbClr val="800080"/>
                  </a:solidFill>
                  <a:latin typeface="Arial" panose="020B0604020202020204" pitchFamily="34" charset="0"/>
                  <a:ea typeface="宋体" panose="02010600030101010101" pitchFamily="2" charset="-122"/>
                </a:rPr>
                <a:t>, </a:t>
              </a:r>
              <a:r>
                <a:rPr lang="en-US" altLang="zh-CN" sz="2400" i="1">
                  <a:solidFill>
                    <a:srgbClr val="800080"/>
                  </a:solidFill>
                  <a:ea typeface="宋体" panose="02010600030101010101" pitchFamily="2" charset="-122"/>
                </a:rPr>
                <a:t>r ]</a:t>
              </a:r>
              <a:endParaRPr lang="en-US" altLang="zh-CN" sz="2400" i="1">
                <a:solidFill>
                  <a:srgbClr val="800080"/>
                </a:solidFill>
                <a:ea typeface="宋体" panose="02010600030101010101" pitchFamily="2" charset="-122"/>
              </a:endParaRPr>
            </a:p>
          </p:txBody>
        </p:sp>
      </p:grpSp>
      <p:sp>
        <p:nvSpPr>
          <p:cNvPr id="41992" name="Rectangle 52"/>
          <p:cNvSpPr>
            <a:spLocks noChangeArrowheads="1"/>
          </p:cNvSpPr>
          <p:nvPr/>
        </p:nvSpPr>
        <p:spPr bwMode="auto">
          <a:xfrm>
            <a:off x="609600" y="533400"/>
            <a:ext cx="701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ctr" eaLnBrk="1" hangingPunct="1">
              <a:lnSpc>
                <a:spcPct val="90000"/>
              </a:lnSpc>
              <a:spcBef>
                <a:spcPct val="0"/>
              </a:spcBef>
              <a:buClrTx/>
              <a:buSzTx/>
              <a:buFontTx/>
              <a:buNone/>
            </a:pPr>
            <a:r>
              <a:rPr lang="zh-CN" altLang="en-US" sz="3600">
                <a:solidFill>
                  <a:srgbClr val="800080"/>
                </a:solidFill>
                <a:latin typeface="华文行楷" panose="02010800040101010101" pitchFamily="2" charset="-122"/>
              </a:rPr>
              <a:t>子集构造法举例</a:t>
            </a:r>
            <a:endParaRPr lang="zh-CN" altLang="en-US" sz="4000">
              <a:solidFill>
                <a:schemeClr val="tx2"/>
              </a:solidFill>
              <a:latin typeface="Arial" panose="020B0604020202020204" pitchFamily="34" charset="0"/>
            </a:endParaRPr>
          </a:p>
        </p:txBody>
      </p:sp>
      <p:graphicFrame>
        <p:nvGraphicFramePr>
          <p:cNvPr id="41993" name="Object 76"/>
          <p:cNvGraphicFramePr>
            <a:graphicFrameLocks noChangeAspect="1"/>
          </p:cNvGraphicFramePr>
          <p:nvPr/>
        </p:nvGraphicFramePr>
        <p:xfrm>
          <a:off x="0" y="3810000"/>
          <a:ext cx="4267200" cy="1347788"/>
        </p:xfrm>
        <a:graphic>
          <a:graphicData uri="http://schemas.openxmlformats.org/presentationml/2006/ole">
            <mc:AlternateContent xmlns:mc="http://schemas.openxmlformats.org/markup-compatibility/2006">
              <mc:Choice xmlns:v="urn:schemas-microsoft-com:vml" Requires="v">
                <p:oleObj spid="_x0000_s42140" name="VISIO" r:id="rId1" imgW="3587750" imgH="1077595" progId="Visio.Drawing.6">
                  <p:embed/>
                </p:oleObj>
              </mc:Choice>
              <mc:Fallback>
                <p:oleObj name="VISIO" r:id="rId1" imgW="3587750" imgH="1077595" progId="Visio.Drawing.6">
                  <p:embed/>
                  <p:pic>
                    <p:nvPicPr>
                      <p:cNvPr id="0" name="Object 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4267200" cy="134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 name="组合 22"/>
          <p:cNvGrpSpPr/>
          <p:nvPr/>
        </p:nvGrpSpPr>
        <p:grpSpPr>
          <a:xfrm>
            <a:off x="4596296" y="4221088"/>
            <a:ext cx="4512208" cy="2148001"/>
            <a:chOff x="5150424" y="4339094"/>
            <a:chExt cx="4512208" cy="2148001"/>
          </a:xfrm>
        </p:grpSpPr>
        <p:sp>
          <p:nvSpPr>
            <p:cNvPr id="2" name="椭圆 1"/>
            <p:cNvSpPr/>
            <p:nvPr/>
          </p:nvSpPr>
          <p:spPr bwMode="auto">
            <a:xfrm>
              <a:off x="5724128" y="5276627"/>
              <a:ext cx="593265" cy="609823"/>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defTabSz="914400" eaLnBrk="1" latinLnBrk="0" hangingPunct="1">
                <a:lnSpc>
                  <a:spcPct val="100000"/>
                </a:lnSpc>
              </a:pPr>
              <a:r>
                <a:rPr lang="en-US" altLang="zh-CN" sz="2000" b="1" dirty="0">
                  <a:solidFill>
                    <a:srgbClr val="7030A0"/>
                  </a:solidFill>
                </a:rPr>
                <a:t>[</a:t>
              </a:r>
              <a:r>
                <a:rPr lang="en-US" altLang="zh-CN" sz="2000" b="1" i="1" dirty="0">
                  <a:solidFill>
                    <a:srgbClr val="7030A0"/>
                  </a:solidFill>
                </a:rPr>
                <a:t>p</a:t>
              </a:r>
              <a:r>
                <a:rPr lang="en-US" altLang="zh-CN" sz="2000" b="1" dirty="0">
                  <a:solidFill>
                    <a:srgbClr val="7030A0"/>
                  </a:solidFill>
                </a:rPr>
                <a:t>]</a:t>
              </a:r>
              <a:endParaRPr lang="en-US" altLang="zh-CN" sz="2000" b="1" dirty="0">
                <a:solidFill>
                  <a:srgbClr val="7030A0"/>
                </a:solidFill>
              </a:endParaRPr>
            </a:p>
            <a:p>
              <a:pPr marL="0" marR="0" indent="0" defTabSz="914400" eaLnBrk="1" latinLnBrk="0" hangingPunct="1">
                <a:lnSpc>
                  <a:spcPct val="100000"/>
                </a:lnSpc>
              </a:pPr>
              <a:endParaRPr lang="zh-CN" altLang="en-US" sz="2400" b="1" i="1" dirty="0">
                <a:solidFill>
                  <a:srgbClr val="7030A0"/>
                </a:solidFill>
              </a:endParaRPr>
            </a:p>
          </p:txBody>
        </p:sp>
        <p:sp>
          <p:nvSpPr>
            <p:cNvPr id="54" name="椭圆 53"/>
            <p:cNvSpPr/>
            <p:nvPr/>
          </p:nvSpPr>
          <p:spPr bwMode="auto">
            <a:xfrm>
              <a:off x="6804248" y="4339094"/>
              <a:ext cx="830033" cy="699630"/>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defTabSz="914400" eaLnBrk="1" latinLnBrk="0" hangingPunct="1">
                <a:lnSpc>
                  <a:spcPct val="100000"/>
                </a:lnSpc>
              </a:pPr>
              <a:r>
                <a:rPr lang="en-US" altLang="zh-CN" sz="2000" dirty="0">
                  <a:solidFill>
                    <a:srgbClr val="7030A0"/>
                  </a:solidFill>
                </a:rPr>
                <a:t>[</a:t>
              </a:r>
              <a:r>
                <a:rPr lang="en-US" altLang="zh-CN" sz="2000" i="1" dirty="0" err="1">
                  <a:solidFill>
                    <a:srgbClr val="7030A0"/>
                  </a:solidFill>
                </a:rPr>
                <a:t>p,q</a:t>
              </a:r>
              <a:r>
                <a:rPr lang="en-US" altLang="zh-CN" sz="2000" dirty="0">
                  <a:solidFill>
                    <a:srgbClr val="7030A0"/>
                  </a:solidFill>
                </a:rPr>
                <a:t>]</a:t>
              </a:r>
              <a:endParaRPr lang="en-US" altLang="zh-CN" sz="2000" dirty="0">
                <a:solidFill>
                  <a:srgbClr val="7030A0"/>
                </a:solidFill>
              </a:endParaRPr>
            </a:p>
            <a:p>
              <a:pPr marL="0" marR="0" indent="0" defTabSz="914400" eaLnBrk="1" latinLnBrk="0" hangingPunct="1">
                <a:lnSpc>
                  <a:spcPct val="100000"/>
                </a:lnSpc>
              </a:pPr>
              <a:endParaRPr lang="zh-CN" altLang="en-US" sz="2400" b="1" i="1" dirty="0">
                <a:solidFill>
                  <a:srgbClr val="7030A0"/>
                </a:solidFill>
              </a:endParaRPr>
            </a:p>
          </p:txBody>
        </p:sp>
        <p:sp>
          <p:nvSpPr>
            <p:cNvPr id="55" name="椭圆 54"/>
            <p:cNvSpPr/>
            <p:nvPr/>
          </p:nvSpPr>
          <p:spPr bwMode="auto">
            <a:xfrm>
              <a:off x="7020272" y="5877272"/>
              <a:ext cx="830033" cy="609823"/>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defTabSz="914400" eaLnBrk="1" latinLnBrk="0" hangingPunct="1">
                <a:lnSpc>
                  <a:spcPct val="100000"/>
                </a:lnSpc>
              </a:pPr>
              <a:r>
                <a:rPr lang="en-US" altLang="zh-CN" sz="2000" b="1" dirty="0">
                  <a:solidFill>
                    <a:srgbClr val="7030A0"/>
                  </a:solidFill>
                </a:rPr>
                <a:t>[</a:t>
              </a:r>
              <a:r>
                <a:rPr lang="en-US" altLang="zh-CN" sz="2000" b="1" i="1" dirty="0" err="1">
                  <a:solidFill>
                    <a:srgbClr val="7030A0"/>
                  </a:solidFill>
                </a:rPr>
                <a:t>p,r</a:t>
              </a:r>
              <a:r>
                <a:rPr lang="en-US" altLang="zh-CN" sz="2000" b="1" dirty="0">
                  <a:solidFill>
                    <a:srgbClr val="7030A0"/>
                  </a:solidFill>
                </a:rPr>
                <a:t>]</a:t>
              </a:r>
              <a:endParaRPr lang="en-US" altLang="zh-CN" sz="2000" b="1" dirty="0">
                <a:solidFill>
                  <a:srgbClr val="7030A0"/>
                </a:solidFill>
              </a:endParaRPr>
            </a:p>
            <a:p>
              <a:pPr marL="0" marR="0" indent="0" defTabSz="914400" eaLnBrk="1" latinLnBrk="0" hangingPunct="1">
                <a:lnSpc>
                  <a:spcPct val="100000"/>
                </a:lnSpc>
              </a:pPr>
              <a:endParaRPr lang="zh-CN" altLang="en-US" sz="2400" b="1" i="1" dirty="0">
                <a:solidFill>
                  <a:srgbClr val="7030A0"/>
                </a:solidFill>
              </a:endParaRPr>
            </a:p>
          </p:txBody>
        </p:sp>
        <p:grpSp>
          <p:nvGrpSpPr>
            <p:cNvPr id="6" name="组合 5"/>
            <p:cNvGrpSpPr/>
            <p:nvPr/>
          </p:nvGrpSpPr>
          <p:grpSpPr>
            <a:xfrm>
              <a:off x="8100392" y="5091348"/>
              <a:ext cx="1010951" cy="609823"/>
              <a:chOff x="8100392" y="5091348"/>
              <a:chExt cx="1010951" cy="609823"/>
            </a:xfrm>
          </p:grpSpPr>
          <p:sp>
            <p:nvSpPr>
              <p:cNvPr id="5" name="椭圆 4"/>
              <p:cNvSpPr/>
              <p:nvPr/>
            </p:nvSpPr>
            <p:spPr bwMode="auto">
              <a:xfrm>
                <a:off x="8100392" y="5091348"/>
                <a:ext cx="1010951" cy="609823"/>
              </a:xfrm>
              <a:prstGeom prst="ellips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p:txBody>
          </p:sp>
          <p:sp>
            <p:nvSpPr>
              <p:cNvPr id="56" name="椭圆 55"/>
              <p:cNvSpPr/>
              <p:nvPr/>
            </p:nvSpPr>
            <p:spPr bwMode="auto">
              <a:xfrm>
                <a:off x="8198296" y="5176726"/>
                <a:ext cx="838200" cy="457201"/>
              </a:xfrm>
              <a:prstGeom prst="ellipse">
                <a:avLst/>
              </a:prstGeom>
              <a:noFill/>
              <a:ln w="19050"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defTabSz="914400" eaLnBrk="1" latinLnBrk="0" hangingPunct="1">
                  <a:lnSpc>
                    <a:spcPct val="100000"/>
                  </a:lnSpc>
                </a:pPr>
                <a:r>
                  <a:rPr lang="en-US" altLang="zh-CN" sz="1200" b="1" dirty="0">
                    <a:solidFill>
                      <a:srgbClr val="7030A0"/>
                    </a:solidFill>
                  </a:rPr>
                  <a:t>[</a:t>
                </a:r>
                <a:r>
                  <a:rPr lang="en-US" altLang="zh-CN" sz="1200" b="1" i="1" dirty="0" err="1">
                    <a:solidFill>
                      <a:srgbClr val="7030A0"/>
                    </a:solidFill>
                  </a:rPr>
                  <a:t>p,q,r</a:t>
                </a:r>
                <a:r>
                  <a:rPr lang="en-US" altLang="zh-CN" sz="1200" b="1" dirty="0">
                    <a:solidFill>
                      <a:srgbClr val="7030A0"/>
                    </a:solidFill>
                  </a:rPr>
                  <a:t>]</a:t>
                </a:r>
                <a:endParaRPr lang="en-US" altLang="zh-CN" sz="1200" b="1" dirty="0">
                  <a:solidFill>
                    <a:srgbClr val="7030A0"/>
                  </a:solidFill>
                </a:endParaRPr>
              </a:p>
              <a:p>
                <a:pPr marL="0" marR="0" indent="0" defTabSz="914400" eaLnBrk="1" latinLnBrk="0" hangingPunct="1">
                  <a:lnSpc>
                    <a:spcPct val="100000"/>
                  </a:lnSpc>
                </a:pPr>
                <a:endParaRPr lang="zh-CN" altLang="en-US" sz="2400" b="1" i="1" dirty="0">
                  <a:solidFill>
                    <a:srgbClr val="7030A0"/>
                  </a:solidFill>
                </a:endParaRPr>
              </a:p>
            </p:txBody>
          </p:sp>
        </p:grpSp>
        <p:cxnSp>
          <p:nvCxnSpPr>
            <p:cNvPr id="8" name="直接箭头连接符 7"/>
            <p:cNvCxnSpPr>
              <a:stCxn id="2" idx="7"/>
            </p:cNvCxnSpPr>
            <p:nvPr/>
          </p:nvCxnSpPr>
          <p:spPr bwMode="auto">
            <a:xfrm flipV="1">
              <a:off x="6230511" y="4869160"/>
              <a:ext cx="627489" cy="496774"/>
            </a:xfrm>
            <a:prstGeom prst="straightConnector1">
              <a:avLst/>
            </a:prstGeom>
            <a:solidFill>
              <a:srgbClr val="FFFFFF"/>
            </a:solidFill>
            <a:ln w="12700" cap="flat" cmpd="sng" algn="ctr">
              <a:solidFill>
                <a:srgbClr val="7030A0"/>
              </a:solidFill>
              <a:prstDash val="solid"/>
              <a:round/>
              <a:headEnd type="none" w="med" len="med"/>
              <a:tailEnd type="triangle"/>
            </a:ln>
            <a:effectLst/>
          </p:spPr>
        </p:cxnSp>
        <p:cxnSp>
          <p:nvCxnSpPr>
            <p:cNvPr id="63" name="直接箭头连接符 62"/>
            <p:cNvCxnSpPr>
              <a:stCxn id="54" idx="6"/>
              <a:endCxn id="5" idx="0"/>
            </p:cNvCxnSpPr>
            <p:nvPr/>
          </p:nvCxnSpPr>
          <p:spPr bwMode="auto">
            <a:xfrm>
              <a:off x="7634281" y="4688909"/>
              <a:ext cx="971587" cy="402439"/>
            </a:xfrm>
            <a:prstGeom prst="straightConnector1">
              <a:avLst/>
            </a:prstGeom>
            <a:solidFill>
              <a:srgbClr val="FFFFFF"/>
            </a:solidFill>
            <a:ln w="12700" cap="flat" cmpd="sng" algn="ctr">
              <a:solidFill>
                <a:srgbClr val="7030A0"/>
              </a:solidFill>
              <a:prstDash val="solid"/>
              <a:round/>
              <a:headEnd type="none" w="med" len="med"/>
              <a:tailEnd type="triangle"/>
            </a:ln>
            <a:effectLst/>
          </p:spPr>
        </p:cxnSp>
        <p:cxnSp>
          <p:nvCxnSpPr>
            <p:cNvPr id="64" name="直接箭头连接符 63"/>
            <p:cNvCxnSpPr>
              <a:stCxn id="55" idx="2"/>
              <a:endCxn id="2" idx="5"/>
            </p:cNvCxnSpPr>
            <p:nvPr/>
          </p:nvCxnSpPr>
          <p:spPr bwMode="auto">
            <a:xfrm flipH="1" flipV="1">
              <a:off x="6230511" y="5797143"/>
              <a:ext cx="789761" cy="385041"/>
            </a:xfrm>
            <a:prstGeom prst="straightConnector1">
              <a:avLst/>
            </a:prstGeom>
            <a:solidFill>
              <a:srgbClr val="FFFFFF"/>
            </a:solidFill>
            <a:ln w="12700" cap="flat" cmpd="sng" algn="ctr">
              <a:solidFill>
                <a:srgbClr val="7030A0"/>
              </a:solidFill>
              <a:prstDash val="solid"/>
              <a:round/>
              <a:headEnd type="none" w="med" len="med"/>
              <a:tailEnd type="triangle"/>
            </a:ln>
            <a:effectLst/>
          </p:spPr>
        </p:cxnSp>
        <p:cxnSp>
          <p:nvCxnSpPr>
            <p:cNvPr id="65" name="直接箭头连接符 64"/>
            <p:cNvCxnSpPr>
              <a:endCxn id="55" idx="6"/>
            </p:cNvCxnSpPr>
            <p:nvPr/>
          </p:nvCxnSpPr>
          <p:spPr bwMode="auto">
            <a:xfrm flipH="1">
              <a:off x="7850305" y="5719305"/>
              <a:ext cx="702879" cy="462879"/>
            </a:xfrm>
            <a:prstGeom prst="straightConnector1">
              <a:avLst/>
            </a:prstGeom>
            <a:solidFill>
              <a:srgbClr val="FFFFFF"/>
            </a:solidFill>
            <a:ln w="12700" cap="flat" cmpd="sng" algn="ctr">
              <a:solidFill>
                <a:srgbClr val="7030A0"/>
              </a:solidFill>
              <a:prstDash val="solid"/>
              <a:round/>
              <a:headEnd type="none" w="med" len="med"/>
              <a:tailEnd type="triangle"/>
            </a:ln>
            <a:effectLst/>
          </p:spPr>
        </p:cxnSp>
        <p:sp>
          <p:nvSpPr>
            <p:cNvPr id="16" name="文本框 15"/>
            <p:cNvSpPr txBox="1"/>
            <p:nvPr/>
          </p:nvSpPr>
          <p:spPr>
            <a:xfrm>
              <a:off x="6400799" y="5967316"/>
              <a:ext cx="268033" cy="381578"/>
            </a:xfrm>
            <a:prstGeom prst="rect">
              <a:avLst/>
            </a:prstGeom>
            <a:noFill/>
          </p:spPr>
          <p:txBody>
            <a:bodyPr wrap="square" rtlCol="0">
              <a:spAutoFit/>
            </a:bodyPr>
            <a:lstStyle/>
            <a:p>
              <a:r>
                <a:rPr lang="en-US" altLang="zh-CN" dirty="0">
                  <a:solidFill>
                    <a:srgbClr val="7030A0"/>
                  </a:solidFill>
                </a:rPr>
                <a:t>0</a:t>
              </a:r>
              <a:endParaRPr lang="zh-CN" altLang="en-US" dirty="0">
                <a:solidFill>
                  <a:srgbClr val="7030A0"/>
                </a:solidFill>
              </a:endParaRPr>
            </a:p>
          </p:txBody>
        </p:sp>
        <p:sp>
          <p:nvSpPr>
            <p:cNvPr id="74" name="文本框 73"/>
            <p:cNvSpPr txBox="1"/>
            <p:nvPr/>
          </p:nvSpPr>
          <p:spPr>
            <a:xfrm flipH="1">
              <a:off x="7515040" y="5291916"/>
              <a:ext cx="369328" cy="369332"/>
            </a:xfrm>
            <a:prstGeom prst="rect">
              <a:avLst/>
            </a:prstGeom>
            <a:noFill/>
          </p:spPr>
          <p:txBody>
            <a:bodyPr wrap="square" rtlCol="0">
              <a:spAutoFit/>
            </a:bodyPr>
            <a:lstStyle/>
            <a:p>
              <a:r>
                <a:rPr lang="en-US" altLang="zh-CN" dirty="0">
                  <a:solidFill>
                    <a:srgbClr val="7030A0"/>
                  </a:solidFill>
                </a:rPr>
                <a:t>1</a:t>
              </a:r>
              <a:endParaRPr lang="zh-CN" altLang="en-US" dirty="0">
                <a:solidFill>
                  <a:srgbClr val="7030A0"/>
                </a:solidFill>
              </a:endParaRPr>
            </a:p>
          </p:txBody>
        </p:sp>
        <p:sp>
          <p:nvSpPr>
            <p:cNvPr id="75" name="文本框 74"/>
            <p:cNvSpPr txBox="1"/>
            <p:nvPr/>
          </p:nvSpPr>
          <p:spPr>
            <a:xfrm>
              <a:off x="6946102" y="5281275"/>
              <a:ext cx="268033" cy="381578"/>
            </a:xfrm>
            <a:prstGeom prst="rect">
              <a:avLst/>
            </a:prstGeom>
            <a:noFill/>
          </p:spPr>
          <p:txBody>
            <a:bodyPr wrap="square" rtlCol="0">
              <a:spAutoFit/>
            </a:bodyPr>
            <a:lstStyle/>
            <a:p>
              <a:r>
                <a:rPr lang="en-US" altLang="zh-CN" dirty="0">
                  <a:solidFill>
                    <a:srgbClr val="7030A0"/>
                  </a:solidFill>
                </a:rPr>
                <a:t>0</a:t>
              </a:r>
              <a:endParaRPr lang="zh-CN" altLang="en-US" dirty="0">
                <a:solidFill>
                  <a:srgbClr val="7030A0"/>
                </a:solidFill>
              </a:endParaRPr>
            </a:p>
          </p:txBody>
        </p:sp>
        <p:sp>
          <p:nvSpPr>
            <p:cNvPr id="76" name="文本框 75"/>
            <p:cNvSpPr txBox="1"/>
            <p:nvPr/>
          </p:nvSpPr>
          <p:spPr>
            <a:xfrm>
              <a:off x="8236807" y="5818740"/>
              <a:ext cx="268033" cy="381578"/>
            </a:xfrm>
            <a:prstGeom prst="rect">
              <a:avLst/>
            </a:prstGeom>
            <a:noFill/>
          </p:spPr>
          <p:txBody>
            <a:bodyPr wrap="square" rtlCol="0">
              <a:spAutoFit/>
            </a:bodyPr>
            <a:lstStyle/>
            <a:p>
              <a:r>
                <a:rPr lang="en-US" altLang="zh-CN" dirty="0">
                  <a:solidFill>
                    <a:srgbClr val="7030A0"/>
                  </a:solidFill>
                </a:rPr>
                <a:t>0</a:t>
              </a:r>
              <a:endParaRPr lang="zh-CN" altLang="en-US" dirty="0">
                <a:solidFill>
                  <a:srgbClr val="7030A0"/>
                </a:solidFill>
              </a:endParaRPr>
            </a:p>
          </p:txBody>
        </p:sp>
        <p:cxnSp>
          <p:nvCxnSpPr>
            <p:cNvPr id="19" name="直接箭头连接符 18"/>
            <p:cNvCxnSpPr>
              <a:stCxn id="54" idx="4"/>
            </p:cNvCxnSpPr>
            <p:nvPr/>
          </p:nvCxnSpPr>
          <p:spPr bwMode="auto">
            <a:xfrm>
              <a:off x="7219265" y="5038724"/>
              <a:ext cx="19735" cy="847726"/>
            </a:xfrm>
            <a:prstGeom prst="straightConnector1">
              <a:avLst/>
            </a:prstGeom>
            <a:solidFill>
              <a:srgbClr val="FFFFFF"/>
            </a:solidFill>
            <a:ln w="12700" cap="flat" cmpd="sng" algn="ctr">
              <a:solidFill>
                <a:srgbClr val="7030A0"/>
              </a:solidFill>
              <a:prstDash val="solid"/>
              <a:round/>
              <a:headEnd type="none" w="med" len="med"/>
              <a:tailEnd type="triangle"/>
            </a:ln>
            <a:effectLst/>
          </p:spPr>
        </p:cxnSp>
        <p:cxnSp>
          <p:nvCxnSpPr>
            <p:cNvPr id="80" name="直接箭头连接符 79"/>
            <p:cNvCxnSpPr/>
            <p:nvPr/>
          </p:nvCxnSpPr>
          <p:spPr bwMode="auto">
            <a:xfrm>
              <a:off x="7422383" y="5013176"/>
              <a:ext cx="34497" cy="826003"/>
            </a:xfrm>
            <a:prstGeom prst="straightConnector1">
              <a:avLst/>
            </a:prstGeom>
            <a:solidFill>
              <a:srgbClr val="FFFFFF"/>
            </a:solidFill>
            <a:ln w="12700" cap="flat" cmpd="sng" algn="ctr">
              <a:solidFill>
                <a:srgbClr val="7030A0"/>
              </a:solidFill>
              <a:prstDash val="solid"/>
              <a:round/>
              <a:headEnd type="triangle" w="med" len="med"/>
              <a:tailEnd type="none" w="med" len="med"/>
            </a:ln>
            <a:effectLst/>
          </p:spPr>
        </p:cxnSp>
        <p:sp>
          <p:nvSpPr>
            <p:cNvPr id="82" name="文本框 81"/>
            <p:cNvSpPr txBox="1"/>
            <p:nvPr/>
          </p:nvSpPr>
          <p:spPr>
            <a:xfrm flipH="1">
              <a:off x="6239865" y="4834786"/>
              <a:ext cx="369328" cy="369332"/>
            </a:xfrm>
            <a:prstGeom prst="rect">
              <a:avLst/>
            </a:prstGeom>
            <a:noFill/>
          </p:spPr>
          <p:txBody>
            <a:bodyPr wrap="square" rtlCol="0">
              <a:spAutoFit/>
            </a:bodyPr>
            <a:lstStyle/>
            <a:p>
              <a:r>
                <a:rPr lang="en-US" altLang="zh-CN" dirty="0">
                  <a:solidFill>
                    <a:srgbClr val="7030A0"/>
                  </a:solidFill>
                </a:rPr>
                <a:t>1</a:t>
              </a:r>
              <a:endParaRPr lang="zh-CN" altLang="en-US" dirty="0">
                <a:solidFill>
                  <a:srgbClr val="7030A0"/>
                </a:solidFill>
              </a:endParaRPr>
            </a:p>
          </p:txBody>
        </p:sp>
        <p:sp>
          <p:nvSpPr>
            <p:cNvPr id="83" name="文本框 82"/>
            <p:cNvSpPr txBox="1"/>
            <p:nvPr/>
          </p:nvSpPr>
          <p:spPr>
            <a:xfrm flipH="1">
              <a:off x="7915728" y="4509413"/>
              <a:ext cx="369328" cy="369332"/>
            </a:xfrm>
            <a:prstGeom prst="rect">
              <a:avLst/>
            </a:prstGeom>
            <a:noFill/>
          </p:spPr>
          <p:txBody>
            <a:bodyPr wrap="square" rtlCol="0">
              <a:spAutoFit/>
            </a:bodyPr>
            <a:lstStyle/>
            <a:p>
              <a:r>
                <a:rPr lang="en-US" altLang="zh-CN" dirty="0">
                  <a:solidFill>
                    <a:srgbClr val="7030A0"/>
                  </a:solidFill>
                </a:rPr>
                <a:t>1</a:t>
              </a:r>
              <a:endParaRPr lang="zh-CN" altLang="en-US" dirty="0">
                <a:solidFill>
                  <a:srgbClr val="7030A0"/>
                </a:solidFill>
              </a:endParaRPr>
            </a:p>
          </p:txBody>
        </p:sp>
        <p:sp>
          <p:nvSpPr>
            <p:cNvPr id="21" name="弧形 20"/>
            <p:cNvSpPr/>
            <p:nvPr/>
          </p:nvSpPr>
          <p:spPr bwMode="auto">
            <a:xfrm>
              <a:off x="5271876" y="5157788"/>
              <a:ext cx="524260" cy="645548"/>
            </a:xfrm>
            <a:prstGeom prst="arc">
              <a:avLst>
                <a:gd name="adj1" fmla="val 2692041"/>
                <a:gd name="adj2" fmla="val 20538509"/>
              </a:avLst>
            </a:prstGeom>
            <a:solidFill>
              <a:srgbClr val="FFFFFF"/>
            </a:solidFill>
            <a:ln w="12700" cap="flat" cmpd="sng" algn="ctr">
              <a:solidFill>
                <a:srgbClr val="7030A0"/>
              </a:solidFill>
              <a:prstDash val="solid"/>
              <a:round/>
              <a:headEnd type="triangl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p:txBody>
        </p:sp>
        <p:sp>
          <p:nvSpPr>
            <p:cNvPr id="85" name="文本框 84"/>
            <p:cNvSpPr txBox="1"/>
            <p:nvPr/>
          </p:nvSpPr>
          <p:spPr>
            <a:xfrm>
              <a:off x="5150424" y="4941046"/>
              <a:ext cx="268033" cy="381578"/>
            </a:xfrm>
            <a:prstGeom prst="rect">
              <a:avLst/>
            </a:prstGeom>
            <a:noFill/>
          </p:spPr>
          <p:txBody>
            <a:bodyPr wrap="square" rtlCol="0">
              <a:spAutoFit/>
            </a:bodyPr>
            <a:lstStyle/>
            <a:p>
              <a:r>
                <a:rPr lang="en-US" altLang="zh-CN" dirty="0">
                  <a:solidFill>
                    <a:srgbClr val="7030A0"/>
                  </a:solidFill>
                </a:rPr>
                <a:t>0</a:t>
              </a:r>
              <a:endParaRPr lang="zh-CN" altLang="en-US" dirty="0">
                <a:solidFill>
                  <a:srgbClr val="7030A0"/>
                </a:solidFill>
              </a:endParaRPr>
            </a:p>
          </p:txBody>
        </p:sp>
        <p:sp>
          <p:nvSpPr>
            <p:cNvPr id="22" name="弧形 21"/>
            <p:cNvSpPr/>
            <p:nvPr/>
          </p:nvSpPr>
          <p:spPr bwMode="auto">
            <a:xfrm>
              <a:off x="9036496" y="4971715"/>
              <a:ext cx="430628" cy="609823"/>
            </a:xfrm>
            <a:prstGeom prst="arc">
              <a:avLst>
                <a:gd name="adj1" fmla="val 11726450"/>
                <a:gd name="adj2" fmla="val 7761155"/>
              </a:avLst>
            </a:prstGeom>
            <a:solidFill>
              <a:srgbClr val="FFFFFF"/>
            </a:solidFill>
            <a:ln w="12700" cap="flat" cmpd="sng" algn="ctr">
              <a:solidFill>
                <a:srgbClr val="7030A0"/>
              </a:solidFill>
              <a:prstDash val="solid"/>
              <a:round/>
              <a:headEnd type="triangle" w="med" len="med"/>
              <a:tailEnd type="none" w="med" len="med"/>
            </a:ln>
            <a:effectLst/>
          </p:spPr>
          <p:txBody>
            <a:bodyPr vert="horz" wrap="square" lIns="91440" tIns="45720" rIns="91440" bIns="45720" numCol="1" rtlCol="0" anchor="t" anchorCtr="0" compatLnSpc="1"/>
            <a:lstStyle/>
            <a:p>
              <a: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a:ln>
                  <a:noFill/>
                </a:ln>
                <a:solidFill>
                  <a:srgbClr val="7030A0"/>
                </a:solidFill>
                <a:effectLst/>
                <a:latin typeface="Times New Roman" panose="02020603050405020304" pitchFamily="18" charset="0"/>
                <a:ea typeface="宋体" panose="02010600030101010101" pitchFamily="2" charset="-122"/>
              </a:endParaRPr>
            </a:p>
          </p:txBody>
        </p:sp>
        <p:sp>
          <p:nvSpPr>
            <p:cNvPr id="87" name="文本框 86"/>
            <p:cNvSpPr txBox="1"/>
            <p:nvPr/>
          </p:nvSpPr>
          <p:spPr>
            <a:xfrm>
              <a:off x="9394599" y="4795148"/>
              <a:ext cx="268033" cy="381578"/>
            </a:xfrm>
            <a:prstGeom prst="rect">
              <a:avLst/>
            </a:prstGeom>
            <a:noFill/>
          </p:spPr>
          <p:txBody>
            <a:bodyPr wrap="square" rtlCol="0">
              <a:spAutoFit/>
            </a:bodyPr>
            <a:lstStyle/>
            <a:p>
              <a:r>
                <a:rPr lang="en-US" altLang="zh-CN" dirty="0">
                  <a:solidFill>
                    <a:srgbClr val="7030A0"/>
                  </a:solidFill>
                </a:rPr>
                <a:t>1</a:t>
              </a:r>
              <a:endParaRPr lang="zh-CN" altLang="en-US" dirty="0">
                <a:solidFill>
                  <a:srgbClr val="7030A0"/>
                </a:solidFill>
              </a:endParaRPr>
            </a:p>
          </p:txBody>
        </p:sp>
      </p:grpSp>
      <p:cxnSp>
        <p:nvCxnSpPr>
          <p:cNvPr id="7" name="直接箭头连接符 6"/>
          <p:cNvCxnSpPr/>
          <p:nvPr/>
        </p:nvCxnSpPr>
        <p:spPr>
          <a:xfrm flipV="1">
            <a:off x="4415155" y="5463540"/>
            <a:ext cx="770255" cy="35560"/>
          </a:xfrm>
          <a:prstGeom prst="straightConnector1">
            <a:avLst/>
          </a:prstGeom>
          <a:solidFill>
            <a:srgbClr val="FFFFFF"/>
          </a:solidFill>
          <a:ln w="9525" cap="flat" cmpd="sng" algn="ctr">
            <a:solidFill>
              <a:srgbClr val="000000"/>
            </a:solidFill>
            <a:prstDash val="solid"/>
            <a:round/>
            <a:headEnd type="none" w="med" len="med"/>
            <a:tailEnd type="arrow"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A7D1944-E0F2-4FBE-82CD-875DF8B82945}"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3011"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394B11F-85B3-4377-84BA-83428406090B}"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43012"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43013" name="Rectangle 6"/>
          <p:cNvSpPr>
            <a:spLocks noChangeArrowheads="1"/>
          </p:cNvSpPr>
          <p:nvPr/>
        </p:nvSpPr>
        <p:spPr bwMode="auto">
          <a:xfrm>
            <a:off x="1447800" y="457200"/>
            <a:ext cx="6324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0"/>
              </a:spcBef>
              <a:buClrTx/>
              <a:buSzTx/>
              <a:buFontTx/>
              <a:buNone/>
            </a:pPr>
            <a:r>
              <a:rPr lang="zh-CN" altLang="en-US" sz="3600">
                <a:solidFill>
                  <a:srgbClr val="800080"/>
                </a:solidFill>
                <a:latin typeface="Arial" panose="020B0604020202020204" pitchFamily="34" charset="0"/>
              </a:rPr>
              <a:t>证明:从 </a:t>
            </a:r>
            <a:r>
              <a:rPr lang="en-US" altLang="zh-CN" i="1">
                <a:solidFill>
                  <a:srgbClr val="800080"/>
                </a:solidFill>
                <a:latin typeface="Arial" panose="020B0604020202020204" pitchFamily="34" charset="0"/>
              </a:rPr>
              <a:t>NFA </a:t>
            </a:r>
            <a:r>
              <a:rPr lang="zh-CN" altLang="en-US" sz="3600">
                <a:solidFill>
                  <a:srgbClr val="800080"/>
                </a:solidFill>
                <a:latin typeface="Arial" panose="020B0604020202020204" pitchFamily="34" charset="0"/>
              </a:rPr>
              <a:t>构造等价的 </a:t>
            </a:r>
            <a:r>
              <a:rPr lang="en-US" altLang="zh-CN" i="1">
                <a:solidFill>
                  <a:srgbClr val="800080"/>
                </a:solidFill>
                <a:latin typeface="Arial" panose="020B0604020202020204" pitchFamily="34" charset="0"/>
              </a:rPr>
              <a:t>DFA</a:t>
            </a:r>
            <a:endParaRPr lang="zh-CN" altLang="en-US" i="1">
              <a:solidFill>
                <a:srgbClr val="800080"/>
              </a:solidFill>
              <a:latin typeface="Arial" panose="020B0604020202020204" pitchFamily="34" charset="0"/>
            </a:endParaRPr>
          </a:p>
        </p:txBody>
      </p:sp>
      <p:sp>
        <p:nvSpPr>
          <p:cNvPr id="43014" name="Text Box 7"/>
          <p:cNvSpPr txBox="1">
            <a:spLocks noChangeArrowheads="1"/>
          </p:cNvSpPr>
          <p:nvPr/>
        </p:nvSpPr>
        <p:spPr bwMode="auto">
          <a:xfrm>
            <a:off x="395288" y="1219200"/>
            <a:ext cx="8367712"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just" eaLnBrk="1" hangingPunct="1">
              <a:spcBef>
                <a:spcPct val="0"/>
              </a:spcBef>
              <a:buClrTx/>
              <a:buSzTx/>
              <a:buFont typeface="Wingdings" panose="05000000000000000000" pitchFamily="2" charset="2"/>
              <a:buChar char="²"/>
            </a:pPr>
            <a:r>
              <a:rPr lang="zh-CN" altLang="en-US" sz="2400" dirty="0">
                <a:solidFill>
                  <a:srgbClr val="333399"/>
                </a:solidFill>
                <a:latin typeface="Arial" panose="020B0604020202020204" pitchFamily="34" charset="0"/>
                <a:ea typeface="华文行楷" panose="02010800040101010101" pitchFamily="2" charset="-122"/>
              </a:rPr>
              <a:t> 设 </a:t>
            </a:r>
            <a:r>
              <a:rPr lang="en-US" altLang="zh-CN" sz="2400" i="1" dirty="0">
                <a:solidFill>
                  <a:srgbClr val="333399"/>
                </a:solidFill>
                <a:latin typeface="Arial" panose="020B0604020202020204" pitchFamily="34" charset="0"/>
                <a:ea typeface="华文行楷" panose="02010800040101010101" pitchFamily="2" charset="-122"/>
              </a:rPr>
              <a:t>M</a:t>
            </a:r>
            <a:r>
              <a:rPr lang="en-US" altLang="zh-CN" sz="2400" i="1" baseline="-25000" dirty="0">
                <a:solidFill>
                  <a:srgbClr val="333399"/>
                </a:solidFill>
                <a:latin typeface="Arial" panose="020B0604020202020204" pitchFamily="34" charset="0"/>
                <a:ea typeface="华文行楷" panose="02010800040101010101" pitchFamily="2" charset="-122"/>
              </a:rPr>
              <a:t>N</a:t>
            </a:r>
            <a:r>
              <a:rPr lang="en-US" altLang="zh-CN" sz="2400" i="1" dirty="0">
                <a:solidFill>
                  <a:srgbClr val="333399"/>
                </a:solidFill>
                <a:latin typeface="Arial" panose="020B0604020202020204" pitchFamily="34" charset="0"/>
                <a:ea typeface="华文行楷" panose="02010800040101010101" pitchFamily="2" charset="-122"/>
              </a:rPr>
              <a:t> = </a:t>
            </a:r>
            <a:r>
              <a:rPr lang="en-US" altLang="zh-CN" sz="2400" dirty="0">
                <a:solidFill>
                  <a:srgbClr val="333399"/>
                </a:solidFill>
                <a:latin typeface="Arial" panose="020B0604020202020204" pitchFamily="34" charset="0"/>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宋体" panose="02010600030101010101" pitchFamily="2" charset="-122"/>
                <a:sym typeface="Symbol" panose="05050102010706020507" pitchFamily="18" charset="2"/>
              </a:rPr>
              <a:t>T</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 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rPr>
              <a:t>, F</a:t>
            </a:r>
            <a:r>
              <a:rPr lang="en-US" altLang="zh-CN" sz="2400" dirty="0">
                <a:solidFill>
                  <a:srgbClr val="333399"/>
                </a:solidFill>
                <a:latin typeface="Arial" panose="020B0604020202020204" pitchFamily="34" charset="0"/>
                <a:ea typeface="华文行楷" panose="02010800040101010101" pitchFamily="2" charset="-122"/>
              </a:rPr>
              <a:t>) </a:t>
            </a:r>
            <a:r>
              <a:rPr lang="zh-CN" altLang="en-US" sz="2400" dirty="0">
                <a:solidFill>
                  <a:srgbClr val="333399"/>
                </a:solidFill>
                <a:ea typeface="华文行楷" panose="02010800040101010101" pitchFamily="2" charset="-122"/>
              </a:rPr>
              <a:t>是一个 </a:t>
            </a:r>
            <a:r>
              <a:rPr lang="en-US" altLang="zh-CN" sz="2400" i="1" dirty="0">
                <a:solidFill>
                  <a:srgbClr val="333399"/>
                </a:solidFill>
                <a:latin typeface="Arial" panose="020B0604020202020204" pitchFamily="34" charset="0"/>
                <a:ea typeface="华文行楷" panose="02010800040101010101" pitchFamily="2" charset="-122"/>
              </a:rPr>
              <a:t>NFA</a:t>
            </a:r>
            <a:r>
              <a:rPr lang="en-US" altLang="zh-CN" sz="2400"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 </a:t>
            </a:r>
            <a:r>
              <a:rPr lang="zh-CN" altLang="en-US" sz="2400" dirty="0">
                <a:solidFill>
                  <a:srgbClr val="333399"/>
                </a:solidFill>
                <a:ea typeface="华文行楷" panose="02010800040101010101" pitchFamily="2" charset="-122"/>
              </a:rPr>
              <a:t>通过子集构造法</a:t>
            </a:r>
            <a:endParaRPr lang="zh-CN" altLang="en-US" sz="2400" dirty="0">
              <a:solidFill>
                <a:srgbClr val="333399"/>
              </a:solidFill>
              <a:ea typeface="华文行楷" panose="02010800040101010101" pitchFamily="2" charset="-122"/>
            </a:endParaRPr>
          </a:p>
          <a:p>
            <a:pPr algn="just" eaLnBrk="1" hangingPunct="1">
              <a:spcBef>
                <a:spcPct val="0"/>
              </a:spcBef>
              <a:buClrTx/>
              <a:buSzTx/>
              <a:buFont typeface="Wingdings" panose="05000000000000000000" pitchFamily="2" charset="2"/>
              <a:buNone/>
            </a:pPr>
            <a:r>
              <a:rPr lang="zh-CN" altLang="en-US" sz="2400" dirty="0">
                <a:solidFill>
                  <a:srgbClr val="333399"/>
                </a:solidFill>
                <a:ea typeface="华文行楷" panose="02010800040101010101" pitchFamily="2" charset="-122"/>
              </a:rPr>
              <a:t>     </a:t>
            </a:r>
            <a:r>
              <a:rPr lang="zh-CN" altLang="en-US" sz="2400" dirty="0">
                <a:solidFill>
                  <a:srgbClr val="333399"/>
                </a:solidFill>
                <a:latin typeface="华文行楷" panose="02010800040101010101" pitchFamily="2" charset="-122"/>
                <a:ea typeface="华文行楷" panose="02010800040101010101" pitchFamily="2" charset="-122"/>
              </a:rPr>
              <a:t>得到相应的</a:t>
            </a:r>
            <a:r>
              <a:rPr lang="en-US" altLang="zh-CN" sz="2400" i="1" dirty="0">
                <a:solidFill>
                  <a:srgbClr val="333399"/>
                </a:solidFill>
                <a:latin typeface="Arial" panose="020B0604020202020204" pitchFamily="34" charset="0"/>
                <a:ea typeface="华文行楷" panose="02010800040101010101" pitchFamily="2" charset="-122"/>
              </a:rPr>
              <a:t>DFA M</a:t>
            </a:r>
            <a:r>
              <a:rPr lang="en-US" altLang="zh-CN" sz="2400" i="1" baseline="-25000" dirty="0">
                <a:solidFill>
                  <a:srgbClr val="333399"/>
                </a:solidFill>
                <a:latin typeface="Arial" panose="020B0604020202020204" pitchFamily="34" charset="0"/>
                <a:ea typeface="华文行楷" panose="02010800040101010101" pitchFamily="2" charset="-122"/>
              </a:rPr>
              <a:t>D</a:t>
            </a:r>
            <a:r>
              <a:rPr lang="en-US" altLang="zh-CN" sz="2400" i="1" dirty="0">
                <a:solidFill>
                  <a:srgbClr val="333399"/>
                </a:solidFill>
                <a:latin typeface="Arial" panose="020B0604020202020204" pitchFamily="34" charset="0"/>
                <a:ea typeface="华文行楷" panose="02010800040101010101" pitchFamily="2" charset="-122"/>
              </a:rPr>
              <a:t> = </a:t>
            </a:r>
            <a:r>
              <a:rPr lang="en-US" altLang="zh-CN" sz="2400" dirty="0">
                <a:solidFill>
                  <a:srgbClr val="333399"/>
                </a:solidFill>
                <a:latin typeface="Arial" panose="020B0604020202020204" pitchFamily="34" charset="0"/>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D</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宋体" panose="02010600030101010101" pitchFamily="2" charset="-122"/>
                <a:sym typeface="Symbol" panose="05050102010706020507" pitchFamily="18" charset="2"/>
              </a:rPr>
              <a:t>T</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 F</a:t>
            </a:r>
            <a:r>
              <a:rPr lang="en-US" altLang="zh-CN" sz="2400" i="1" baseline="-25000" dirty="0">
                <a:solidFill>
                  <a:srgbClr val="333399"/>
                </a:solidFill>
                <a:latin typeface="Arial" panose="020B0604020202020204" pitchFamily="34" charset="0"/>
                <a:ea typeface="华文行楷" panose="02010800040101010101" pitchFamily="2" charset="-122"/>
              </a:rPr>
              <a:t>D</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latin typeface="Arial" panose="020B0604020202020204" pitchFamily="34" charset="0"/>
                <a:ea typeface="华文行楷" panose="02010800040101010101" pitchFamily="2" charset="-122"/>
              </a:rPr>
              <a:t>), </a:t>
            </a:r>
            <a:r>
              <a:rPr lang="zh-CN" altLang="en-US" sz="2400" dirty="0">
                <a:solidFill>
                  <a:srgbClr val="333399"/>
                </a:solidFill>
                <a:ea typeface="华文行楷" panose="02010800040101010101" pitchFamily="2" charset="-122"/>
              </a:rPr>
              <a:t>则</a:t>
            </a:r>
            <a:endParaRPr lang="zh-CN" altLang="en-US" sz="2400" dirty="0">
              <a:solidFill>
                <a:srgbClr val="333399"/>
              </a:solidFill>
              <a:ea typeface="华文行楷" panose="02010800040101010101" pitchFamily="2" charset="-122"/>
            </a:endParaRPr>
          </a:p>
          <a:p>
            <a:pPr algn="just" eaLnBrk="1" hangingPunct="1">
              <a:spcBef>
                <a:spcPct val="0"/>
              </a:spcBef>
              <a:buClrTx/>
              <a:buSzTx/>
              <a:buFontTx/>
              <a:buNone/>
            </a:pPr>
            <a:r>
              <a:rPr lang="zh-CN" altLang="en-US" sz="2400" dirty="0">
                <a:solidFill>
                  <a:srgbClr val="333399"/>
                </a:solidFill>
                <a:latin typeface="华文行楷" panose="02010800040101010101" pitchFamily="2" charset="-122"/>
                <a:ea typeface="华文行楷" panose="02010800040101010101" pitchFamily="2" charset="-122"/>
              </a:rPr>
              <a:t>                对任何</a:t>
            </a:r>
            <a:r>
              <a:rPr lang="en-US" altLang="zh-CN" sz="2400" i="1" dirty="0">
                <a:solidFill>
                  <a:srgbClr val="333399"/>
                </a:solidFill>
                <a:latin typeface="Arial" panose="020B0604020202020204" pitchFamily="34" charset="0"/>
                <a:ea typeface="华文行楷" panose="02010800040101010101" pitchFamily="2" charset="-122"/>
              </a:rPr>
              <a:t>w </a:t>
            </a:r>
            <a:r>
              <a:rPr lang="en-US" altLang="zh-CN" sz="24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ea typeface="宋体" panose="02010600030101010101" pitchFamily="2" charset="-122"/>
                <a:sym typeface="Symbol" panose="05050102010706020507" pitchFamily="18" charset="2"/>
              </a:rPr>
              <a:t>T*</a:t>
            </a:r>
            <a:r>
              <a:rPr lang="en-US" altLang="zh-CN" sz="24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 w )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q</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q</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err="1">
                <a:solidFill>
                  <a:srgbClr val="333399"/>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err="1">
                <a:solidFill>
                  <a:srgbClr val="333399"/>
                </a:solidFill>
                <a:latin typeface="Arial" panose="020B0604020202020204" pitchFamily="34" charset="0"/>
                <a:ea typeface="华文行楷" panose="02010800040101010101" pitchFamily="2" charset="-122"/>
                <a:sym typeface="Symbol" panose="05050102010706020507" pitchFamily="18" charset="2"/>
              </a:rPr>
              <a:t>n</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 </a:t>
            </a:r>
            <a:r>
              <a:rPr lang="zh-CN" altLang="en-US" sz="2400" i="1" dirty="0">
                <a:solidFill>
                  <a:srgbClr val="333399"/>
                </a:solidFill>
                <a:latin typeface="Arial" panose="020B0604020202020204" pitchFamily="34" charset="0"/>
                <a:ea typeface="华文行楷" panose="02010800040101010101" pitchFamily="2" charset="-122"/>
              </a:rPr>
              <a:t>当且仅当</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rPr>
              <a:t>,w)=</a:t>
            </a:r>
            <a:r>
              <a:rPr lang="en-US" altLang="zh-CN" sz="2400" dirty="0">
                <a:solidFill>
                  <a:srgbClr val="333399"/>
                </a:solidFill>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q</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q</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err="1">
                <a:solidFill>
                  <a:srgbClr val="333399"/>
                </a:solidFill>
                <a:latin typeface="Arial" panose="020B0604020202020204" pitchFamily="34" charset="0"/>
                <a:ea typeface="华文行楷" panose="02010800040101010101" pitchFamily="2" charset="-122"/>
                <a:sym typeface="Symbol" panose="05050102010706020507" pitchFamily="18" charset="2"/>
              </a:rPr>
              <a:t>q</a:t>
            </a:r>
            <a:r>
              <a:rPr lang="en-US" altLang="zh-CN" sz="2400" i="1" baseline="-25000" dirty="0" err="1">
                <a:solidFill>
                  <a:srgbClr val="333399"/>
                </a:solidFill>
                <a:latin typeface="Arial" panose="020B0604020202020204" pitchFamily="34" charset="0"/>
                <a:ea typeface="华文行楷" panose="02010800040101010101" pitchFamily="2" charset="-122"/>
                <a:sym typeface="Symbol" panose="05050102010706020507" pitchFamily="18" charset="2"/>
              </a:rPr>
              <a:t>n</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1000" dirty="0">
                <a:solidFill>
                  <a:srgbClr val="333399"/>
                </a:solidFill>
              </a:rPr>
              <a:t> </a:t>
            </a:r>
            <a:endParaRPr lang="en-US" altLang="zh-CN" sz="1000" dirty="0">
              <a:solidFill>
                <a:srgbClr val="333399"/>
              </a:solidFill>
            </a:endParaRPr>
          </a:p>
          <a:p>
            <a:pPr algn="just" eaLnBrk="1" hangingPunct="1">
              <a:spcBef>
                <a:spcPct val="0"/>
              </a:spcBef>
              <a:buClrTx/>
              <a:buSzTx/>
              <a:buFontTx/>
              <a:buNone/>
            </a:pPr>
            <a:r>
              <a:rPr lang="en-US" altLang="zh-CN" sz="1000" dirty="0">
                <a:solidFill>
                  <a:srgbClr val="333399"/>
                </a:solidFill>
              </a:rPr>
              <a:t> </a:t>
            </a:r>
            <a:endParaRPr lang="en-US" altLang="zh-CN" sz="800" dirty="0">
              <a:solidFill>
                <a:srgbClr val="333399"/>
              </a:solidFill>
            </a:endParaRPr>
          </a:p>
          <a:p>
            <a:pPr algn="just" eaLnBrk="1" hangingPunct="1">
              <a:spcBef>
                <a:spcPct val="0"/>
              </a:spcBef>
              <a:buClrTx/>
              <a:buSzTx/>
              <a:buFont typeface="Wingdings" panose="05000000000000000000" pitchFamily="2" charset="2"/>
              <a:buChar char="²"/>
            </a:pPr>
            <a:r>
              <a:rPr lang="en-US" altLang="zh-CN" sz="2400" dirty="0">
                <a:solidFill>
                  <a:srgbClr val="333399"/>
                </a:solidFill>
                <a:latin typeface="华文行楷" panose="02010800040101010101" pitchFamily="2" charset="-122"/>
                <a:ea typeface="华文行楷" panose="02010800040101010101" pitchFamily="2" charset="-122"/>
              </a:rPr>
              <a:t> </a:t>
            </a:r>
            <a:r>
              <a:rPr lang="zh-CN" altLang="en-US" sz="2400" dirty="0">
                <a:solidFill>
                  <a:srgbClr val="800080"/>
                </a:solidFill>
                <a:latin typeface="华文行楷" panose="02010800040101010101" pitchFamily="2" charset="-122"/>
                <a:ea typeface="华文行楷" panose="02010800040101010101" pitchFamily="2" charset="-122"/>
              </a:rPr>
              <a:t>证明:</a:t>
            </a:r>
            <a:r>
              <a:rPr lang="zh-CN" altLang="en-US" sz="2400" dirty="0">
                <a:solidFill>
                  <a:srgbClr val="333399"/>
                </a:solidFill>
                <a:ea typeface="华文行楷" panose="02010800040101010101" pitchFamily="2" charset="-122"/>
              </a:rPr>
              <a:t>归纳于 | </a:t>
            </a:r>
            <a:r>
              <a:rPr lang="en-US" altLang="zh-CN" sz="2400" i="1" dirty="0">
                <a:solidFill>
                  <a:srgbClr val="333399"/>
                </a:solidFill>
                <a:latin typeface="Arial" panose="020B0604020202020204" pitchFamily="34" charset="0"/>
                <a:ea typeface="华文行楷" panose="02010800040101010101" pitchFamily="2" charset="-122"/>
              </a:rPr>
              <a:t>w</a:t>
            </a:r>
            <a:r>
              <a:rPr lang="en-US" altLang="zh-CN" sz="2400" dirty="0">
                <a:solidFill>
                  <a:srgbClr val="333399"/>
                </a:solidFill>
                <a:ea typeface="华文行楷" panose="02010800040101010101" pitchFamily="2" charset="-122"/>
              </a:rPr>
              <a:t> | </a:t>
            </a:r>
            <a:endParaRPr lang="en-US" altLang="zh-CN" sz="2400" dirty="0">
              <a:solidFill>
                <a:srgbClr val="333399"/>
              </a:solidFill>
              <a:ea typeface="华文行楷" panose="02010800040101010101" pitchFamily="2" charset="-122"/>
            </a:endParaRPr>
          </a:p>
        </p:txBody>
      </p:sp>
      <p:grpSp>
        <p:nvGrpSpPr>
          <p:cNvPr id="43015" name="Group 19"/>
          <p:cNvGrpSpPr/>
          <p:nvPr/>
        </p:nvGrpSpPr>
        <p:grpSpPr bwMode="auto">
          <a:xfrm>
            <a:off x="755650" y="3257550"/>
            <a:ext cx="7924800" cy="3349625"/>
            <a:chOff x="476" y="2251"/>
            <a:chExt cx="4992" cy="1832"/>
          </a:xfrm>
        </p:grpSpPr>
        <p:sp>
          <p:nvSpPr>
            <p:cNvPr id="43016" name="Rectangle 8"/>
            <p:cNvSpPr>
              <a:spLocks noChangeArrowheads="1"/>
            </p:cNvSpPr>
            <p:nvPr/>
          </p:nvSpPr>
          <p:spPr bwMode="auto">
            <a:xfrm>
              <a:off x="476" y="2251"/>
              <a:ext cx="2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None/>
              </a:pPr>
              <a:r>
                <a:rPr lang="zh-CN" altLang="en-US" sz="2400" i="1">
                  <a:solidFill>
                    <a:srgbClr val="800080"/>
                  </a:solidFill>
                  <a:latin typeface="Arial" panose="020B0604020202020204" pitchFamily="34" charset="0"/>
                  <a:ea typeface="华文行楷" panose="02010800040101010101" pitchFamily="2" charset="-122"/>
                </a:rPr>
                <a:t>1</a:t>
              </a:r>
              <a:r>
                <a:rPr lang="zh-CN" altLang="en-US" sz="2400">
                  <a:solidFill>
                    <a:srgbClr val="333399"/>
                  </a:solidFill>
                  <a:latin typeface="华文行楷" panose="02010800040101010101" pitchFamily="2" charset="-122"/>
                  <a:ea typeface="华文行楷" panose="02010800040101010101" pitchFamily="2" charset="-122"/>
                </a:rPr>
                <a:t>  设</a:t>
              </a:r>
              <a:r>
                <a:rPr lang="zh-CN" altLang="en-US" sz="2400">
                  <a:solidFill>
                    <a:srgbClr val="333399"/>
                  </a:solidFill>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w</a:t>
              </a:r>
              <a:r>
                <a:rPr lang="en-US" altLang="zh-CN" sz="2400">
                  <a:solidFill>
                    <a:srgbClr val="333399"/>
                  </a:solidFill>
                  <a:ea typeface="华文行楷" panose="02010800040101010101" pitchFamily="2" charset="-122"/>
                </a:rPr>
                <a:t> | = </a:t>
              </a:r>
              <a:r>
                <a:rPr lang="en-US" altLang="zh-CN" sz="2400" i="1">
                  <a:solidFill>
                    <a:srgbClr val="333399"/>
                  </a:solidFill>
                  <a:latin typeface="Arial" panose="020B0604020202020204" pitchFamily="34" charset="0"/>
                  <a:ea typeface="华文行楷" panose="02010800040101010101" pitchFamily="2" charset="-122"/>
                </a:rPr>
                <a:t>0, </a:t>
              </a:r>
              <a:r>
                <a:rPr lang="zh-CN" altLang="en-US" sz="2400">
                  <a:solidFill>
                    <a:srgbClr val="333399"/>
                  </a:solidFill>
                  <a:latin typeface="Arial" panose="020B0604020202020204" pitchFamily="34" charset="0"/>
                  <a:ea typeface="华文行楷" panose="02010800040101010101" pitchFamily="2" charset="-122"/>
                </a:rPr>
                <a:t>即</a:t>
              </a:r>
              <a:r>
                <a:rPr lang="zh-CN" altLang="en-US" sz="2400">
                  <a:solidFill>
                    <a:srgbClr val="333399"/>
                  </a:solidFill>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w</a:t>
              </a:r>
              <a:r>
                <a:rPr lang="en-US" altLang="zh-CN" sz="2400">
                  <a:solidFill>
                    <a:srgbClr val="333399"/>
                  </a:solidFill>
                  <a:ea typeface="华文行楷" panose="02010800040101010101" pitchFamily="2" charset="-122"/>
                </a:rPr>
                <a:t> =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rPr>
                <a:t>. </a:t>
              </a:r>
              <a:endParaRPr lang="en-US" altLang="zh-CN" sz="2400">
                <a:solidFill>
                  <a:srgbClr val="333399"/>
                </a:solidFill>
                <a:latin typeface="Arial" panose="020B0604020202020204" pitchFamily="34" charset="0"/>
                <a:ea typeface="华文行楷" panose="02010800040101010101" pitchFamily="2" charset="-122"/>
              </a:endParaRPr>
            </a:p>
          </p:txBody>
        </p:sp>
        <p:sp>
          <p:nvSpPr>
            <p:cNvPr id="43017" name="Rectangle 10"/>
            <p:cNvSpPr>
              <a:spLocks noChangeArrowheads="1"/>
            </p:cNvSpPr>
            <p:nvPr/>
          </p:nvSpPr>
          <p:spPr bwMode="auto">
            <a:xfrm>
              <a:off x="476" y="2491"/>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None/>
              </a:pPr>
              <a:r>
                <a:rPr lang="zh-CN" altLang="en-US" sz="2400" dirty="0">
                  <a:solidFill>
                    <a:srgbClr val="333399"/>
                  </a:solidFill>
                  <a:latin typeface="华文行楷" panose="02010800040101010101" pitchFamily="2" charset="-122"/>
                  <a:ea typeface="华文行楷" panose="02010800040101010101" pitchFamily="2" charset="-122"/>
                </a:rPr>
                <a:t>    由定义知 </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rPr>
                <a:t> ) =</a:t>
              </a:r>
              <a:r>
                <a:rPr lang="en-US" altLang="zh-CN" sz="2400" dirty="0">
                  <a:solidFill>
                    <a:srgbClr val="333399"/>
                  </a:solidFill>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dirty="0">
                  <a:solidFill>
                    <a:srgbClr val="333399"/>
                  </a:solidFill>
                  <a:ea typeface="华文行楷" panose="02010800040101010101" pitchFamily="2" charset="-122"/>
                </a:rPr>
                <a:t> = {</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 </a:t>
              </a:r>
              <a:endParaRPr lang="en-US" altLang="zh-CN" sz="2400" i="1" dirty="0">
                <a:solidFill>
                  <a:srgbClr val="333399"/>
                </a:solidFill>
                <a:latin typeface="Arial" panose="020B0604020202020204" pitchFamily="34" charset="0"/>
                <a:ea typeface="华文行楷" panose="02010800040101010101" pitchFamily="2" charset="-122"/>
              </a:endParaRPr>
            </a:p>
          </p:txBody>
        </p:sp>
        <p:sp>
          <p:nvSpPr>
            <p:cNvPr id="43018" name="Rectangle 11"/>
            <p:cNvSpPr>
              <a:spLocks noChangeArrowheads="1"/>
            </p:cNvSpPr>
            <p:nvPr/>
          </p:nvSpPr>
          <p:spPr bwMode="auto">
            <a:xfrm>
              <a:off x="476" y="2779"/>
              <a:ext cx="4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None/>
              </a:pPr>
              <a:r>
                <a:rPr lang="zh-CN" altLang="en-US" sz="2400" i="1">
                  <a:solidFill>
                    <a:srgbClr val="800080"/>
                  </a:solidFill>
                  <a:latin typeface="Arial" panose="020B0604020202020204" pitchFamily="34" charset="0"/>
                  <a:ea typeface="华文行楷" panose="02010800040101010101" pitchFamily="2" charset="-122"/>
                </a:rPr>
                <a:t>2</a:t>
              </a:r>
              <a:r>
                <a:rPr lang="zh-CN" altLang="en-US" sz="2400" i="1">
                  <a:solidFill>
                    <a:srgbClr val="333399"/>
                  </a:solidFill>
                  <a:latin typeface="Arial" panose="020B0604020202020204" pitchFamily="34" charset="0"/>
                  <a:ea typeface="华文行楷" panose="02010800040101010101" pitchFamily="2" charset="-122"/>
                </a:rPr>
                <a:t>  </a:t>
              </a:r>
              <a:r>
                <a:rPr lang="zh-CN" altLang="en-US" sz="2400">
                  <a:solidFill>
                    <a:srgbClr val="333399"/>
                  </a:solidFill>
                  <a:latin typeface="华文行楷" panose="02010800040101010101" pitchFamily="2" charset="-122"/>
                  <a:ea typeface="华文行楷" panose="02010800040101010101" pitchFamily="2" charset="-122"/>
                </a:rPr>
                <a:t>设</a:t>
              </a:r>
              <a:r>
                <a:rPr lang="zh-CN" altLang="en-US" sz="2400">
                  <a:solidFill>
                    <a:srgbClr val="333399"/>
                  </a:solidFill>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w</a:t>
              </a:r>
              <a:r>
                <a:rPr lang="en-US" altLang="zh-CN" sz="2400">
                  <a:solidFill>
                    <a:srgbClr val="333399"/>
                  </a:solidFill>
                  <a:ea typeface="华文行楷" panose="02010800040101010101" pitchFamily="2" charset="-122"/>
                </a:rPr>
                <a:t> | = </a:t>
              </a:r>
              <a:r>
                <a:rPr lang="en-US" altLang="zh-CN" sz="2400" i="1">
                  <a:solidFill>
                    <a:srgbClr val="333399"/>
                  </a:solidFill>
                  <a:latin typeface="Arial" panose="020B0604020202020204" pitchFamily="34" charset="0"/>
                  <a:ea typeface="华文行楷" panose="02010800040101010101" pitchFamily="2" charset="-122"/>
                </a:rPr>
                <a:t>n+1, </a:t>
              </a:r>
              <a:r>
                <a:rPr lang="zh-CN" altLang="en-US" sz="2400">
                  <a:solidFill>
                    <a:srgbClr val="333399"/>
                  </a:solidFill>
                  <a:latin typeface="Arial" panose="020B0604020202020204" pitchFamily="34" charset="0"/>
                  <a:ea typeface="华文行楷" panose="02010800040101010101" pitchFamily="2" charset="-122"/>
                </a:rPr>
                <a:t>并</a:t>
              </a:r>
              <a:r>
                <a:rPr lang="zh-CN" altLang="en-US" sz="2400">
                  <a:solidFill>
                    <a:srgbClr val="333399"/>
                  </a:solidFill>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w</a:t>
              </a:r>
              <a:r>
                <a:rPr lang="en-US" altLang="zh-CN" sz="2400">
                  <a:solidFill>
                    <a:srgbClr val="333399"/>
                  </a:solidFill>
                  <a:ea typeface="华文行楷" panose="02010800040101010101" pitchFamily="2" charset="-122"/>
                </a:rPr>
                <a:t> =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xa, a </a:t>
              </a:r>
              <a:r>
                <a:rPr lang="en-US" altLang="zh-CN" sz="240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a:solidFill>
                    <a:srgbClr val="333399"/>
                  </a:solidFill>
                  <a:ea typeface="宋体" panose="02010600030101010101" pitchFamily="2" charset="-122"/>
                  <a:sym typeface="Symbol" panose="05050102010706020507" pitchFamily="18" charset="2"/>
                </a:rPr>
                <a:t>T </a:t>
              </a:r>
              <a:r>
                <a:rPr lang="en-US" altLang="zh-CN" sz="2400" i="1">
                  <a:solidFill>
                    <a:srgbClr val="333399"/>
                  </a:solidFill>
                  <a:latin typeface="Arial" panose="020B0604020202020204" pitchFamily="34" charset="0"/>
                  <a:ea typeface="华文行楷" panose="02010800040101010101" pitchFamily="2" charset="-122"/>
                </a:rPr>
                <a:t>.    </a:t>
              </a:r>
              <a:r>
                <a:rPr lang="zh-CN" altLang="en-US" sz="2400">
                  <a:solidFill>
                    <a:srgbClr val="333399"/>
                  </a:solidFill>
                  <a:latin typeface="华文行楷" panose="02010800040101010101" pitchFamily="2" charset="-122"/>
                  <a:ea typeface="华文行楷" panose="02010800040101010101" pitchFamily="2" charset="-122"/>
                </a:rPr>
                <a:t>注意到 </a:t>
              </a:r>
              <a:r>
                <a:rPr lang="zh-CN" altLang="en-US" sz="2400">
                  <a:solidFill>
                    <a:srgbClr val="333399"/>
                  </a:solidFill>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x</a:t>
              </a:r>
              <a:r>
                <a:rPr lang="en-US" altLang="zh-CN" sz="2400">
                  <a:solidFill>
                    <a:srgbClr val="333399"/>
                  </a:solidFill>
                  <a:ea typeface="华文行楷" panose="02010800040101010101" pitchFamily="2" charset="-122"/>
                </a:rPr>
                <a:t> | = </a:t>
              </a:r>
              <a:r>
                <a:rPr lang="en-US" altLang="zh-CN" sz="2400" i="1">
                  <a:solidFill>
                    <a:srgbClr val="333399"/>
                  </a:solidFill>
                  <a:latin typeface="Arial" panose="020B0604020202020204" pitchFamily="34" charset="0"/>
                  <a:ea typeface="华文行楷" panose="02010800040101010101" pitchFamily="2" charset="-122"/>
                </a:rPr>
                <a:t>n. </a:t>
              </a:r>
              <a:endParaRPr lang="en-US" altLang="zh-CN" sz="2400" i="1">
                <a:solidFill>
                  <a:srgbClr val="333399"/>
                </a:solidFill>
                <a:latin typeface="Arial" panose="020B0604020202020204" pitchFamily="34" charset="0"/>
                <a:ea typeface="华文行楷" panose="02010800040101010101" pitchFamily="2" charset="-122"/>
              </a:endParaRPr>
            </a:p>
          </p:txBody>
        </p:sp>
        <p:sp>
          <p:nvSpPr>
            <p:cNvPr id="43019" name="Rectangle 12"/>
            <p:cNvSpPr>
              <a:spLocks noChangeArrowheads="1"/>
            </p:cNvSpPr>
            <p:nvPr/>
          </p:nvSpPr>
          <p:spPr bwMode="auto">
            <a:xfrm>
              <a:off x="476" y="3067"/>
              <a:ext cx="499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None/>
              </a:pPr>
              <a:r>
                <a:rPr lang="zh-CN" altLang="en-US" sz="2400">
                  <a:solidFill>
                    <a:srgbClr val="333399"/>
                  </a:solidFill>
                  <a:latin typeface="Arial" panose="020B0604020202020204" pitchFamily="34" charset="0"/>
                  <a:ea typeface="华文行楷" panose="02010800040101010101" pitchFamily="2" charset="-122"/>
                </a:rPr>
                <a:t>    假设 </a:t>
              </a:r>
              <a:r>
                <a:rPr lang="zh-CN" altLang="en-US" sz="2400">
                  <a:solidFill>
                    <a:srgbClr val="333399"/>
                  </a:solidFill>
                  <a:ea typeface="华文行楷" panose="02010800040101010101" pitchFamily="2" charset="-122"/>
                </a:rPr>
                <a:t> </a:t>
              </a:r>
              <a:r>
                <a:rPr lang="zh-CN" altLang="en-US" sz="2400" i="1">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a:solidFill>
                    <a:srgbClr val="333399"/>
                  </a:solidFill>
                  <a:latin typeface="Arial" panose="020B0604020202020204" pitchFamily="34" charset="0"/>
                  <a:ea typeface="华文行楷" panose="02010800040101010101" pitchFamily="2" charset="-122"/>
                </a:rPr>
                <a:t>( </a:t>
              </a:r>
              <a:r>
                <a:rPr lang="en-US" altLang="zh-CN" sz="2400">
                  <a:solidFill>
                    <a:srgbClr val="333399"/>
                  </a:solidFill>
                  <a:ea typeface="华文行楷" panose="02010800040101010101" pitchFamily="2" charset="-122"/>
                </a:rPr>
                <a:t>[</a:t>
              </a:r>
              <a:r>
                <a:rPr lang="en-US" altLang="zh-CN" sz="2400" i="1">
                  <a:solidFill>
                    <a:srgbClr val="333399"/>
                  </a:solidFill>
                  <a:latin typeface="Arial" panose="020B0604020202020204" pitchFamily="34" charset="0"/>
                  <a:ea typeface="华文行楷" panose="02010800040101010101" pitchFamily="2" charset="-122"/>
                </a:rPr>
                <a:t>q</a:t>
              </a:r>
              <a:r>
                <a:rPr lang="en-US" altLang="zh-CN" sz="2400" i="1" baseline="-25000">
                  <a:solidFill>
                    <a:srgbClr val="333399"/>
                  </a:solidFill>
                  <a:latin typeface="Arial" panose="020B0604020202020204" pitchFamily="34" charset="0"/>
                  <a:ea typeface="华文行楷" panose="02010800040101010101" pitchFamily="2" charset="-122"/>
                </a:rPr>
                <a:t>0 </a:t>
              </a:r>
              <a:r>
                <a:rPr lang="en-US" altLang="zh-CN" sz="2400">
                  <a:solidFill>
                    <a:srgbClr val="333399"/>
                  </a:solidFill>
                  <a:ea typeface="华文行楷" panose="02010800040101010101" pitchFamily="2" charset="-122"/>
                </a:rPr>
                <a:t>]</a:t>
              </a:r>
              <a:r>
                <a:rPr lang="en-US" altLang="zh-CN" sz="2400" i="1" baseline="-25000">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rPr>
                <a:t>, x ) =</a:t>
              </a:r>
              <a:r>
                <a:rPr lang="en-US" altLang="zh-CN" sz="2400">
                  <a:solidFill>
                    <a:srgbClr val="333399"/>
                  </a:solidFill>
                  <a:ea typeface="华文行楷" panose="02010800040101010101" pitchFamily="2" charset="-122"/>
                </a:rPr>
                <a:t>[</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k</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a:solidFill>
                    <a:srgbClr val="333399"/>
                  </a:solidFill>
                  <a:ea typeface="华文行楷" panose="02010800040101010101" pitchFamily="2" charset="-122"/>
                </a:rPr>
                <a:t>]</a:t>
              </a:r>
              <a:endParaRPr lang="en-US" altLang="zh-CN" sz="2400">
                <a:solidFill>
                  <a:srgbClr val="333399"/>
                </a:solidFill>
                <a:ea typeface="华文行楷" panose="02010800040101010101" pitchFamily="2" charset="-122"/>
              </a:endParaRPr>
            </a:p>
            <a:p>
              <a:pPr eaLnBrk="1" hangingPunct="1">
                <a:spcBef>
                  <a:spcPct val="50000"/>
                </a:spcBef>
                <a:buClrTx/>
                <a:buSzTx/>
                <a:buFont typeface="Wingdings" panose="05000000000000000000" pitchFamily="2" charset="2"/>
                <a:buNone/>
              </a:pPr>
              <a:r>
                <a:rPr lang="zh-CN" altLang="en-US" sz="2400">
                  <a:solidFill>
                    <a:srgbClr val="333399"/>
                  </a:solidFill>
                  <a:ea typeface="华文行楷" panose="02010800040101010101" pitchFamily="2" charset="-122"/>
                </a:rPr>
                <a:t>当且仅当</a:t>
              </a:r>
              <a:r>
                <a:rPr lang="en-US" altLang="zh-CN" sz="2400" i="1">
                  <a:solidFill>
                    <a:srgbClr val="333399"/>
                  </a:solidFill>
                  <a:latin typeface="Arial" panose="020B0604020202020204" pitchFamily="34" charset="0"/>
                  <a:ea typeface="华文行楷" panose="02010800040101010101" pitchFamily="2" charset="-12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rPr>
                <a:t>(q</a:t>
              </a:r>
              <a:r>
                <a:rPr lang="en-US" altLang="zh-CN" sz="2400" i="1" baseline="-25000">
                  <a:solidFill>
                    <a:srgbClr val="333399"/>
                  </a:solidFill>
                  <a:latin typeface="Arial" panose="020B0604020202020204" pitchFamily="34" charset="0"/>
                  <a:ea typeface="华文行楷" panose="02010800040101010101" pitchFamily="2" charset="-122"/>
                </a:rPr>
                <a:t>0 </a:t>
              </a:r>
              <a:r>
                <a:rPr lang="en-US" altLang="zh-CN" sz="2400" i="1">
                  <a:solidFill>
                    <a:srgbClr val="333399"/>
                  </a:solidFill>
                  <a:latin typeface="Arial" panose="020B0604020202020204" pitchFamily="34" charset="0"/>
                  <a:ea typeface="华文行楷" panose="02010800040101010101" pitchFamily="2" charset="-122"/>
                </a:rPr>
                <a:t>, x)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p</a:t>
              </a:r>
              <a:r>
                <a:rPr lang="en-US" altLang="zh-CN" sz="2400" i="1" baseline="-25000">
                  <a:solidFill>
                    <a:srgbClr val="333399"/>
                  </a:solidFill>
                  <a:latin typeface="Arial" panose="020B0604020202020204" pitchFamily="34" charset="0"/>
                  <a:ea typeface="华文行楷" panose="02010800040101010101" pitchFamily="2" charset="-122"/>
                  <a:sym typeface="Symbol" panose="05050102010706020507" pitchFamily="18" charset="2"/>
                </a:rPr>
                <a:t>k</a:t>
              </a:r>
              <a:r>
                <a:rPr lang="en-US" altLang="zh-CN" sz="2400" i="1">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a:solidFill>
                    <a:srgbClr val="333399"/>
                  </a:solidFill>
                  <a:latin typeface="Arial" panose="020B0604020202020204" pitchFamily="34" charset="0"/>
                  <a:ea typeface="华文行楷" panose="02010800040101010101" pitchFamily="2" charset="-122"/>
                </a:rPr>
                <a:t>. </a:t>
              </a:r>
              <a:endParaRPr lang="en-US" altLang="zh-CN" sz="2400" i="1">
                <a:solidFill>
                  <a:srgbClr val="333399"/>
                </a:solidFill>
                <a:latin typeface="Arial" panose="020B0604020202020204" pitchFamily="34" charset="0"/>
                <a:ea typeface="华文行楷" panose="02010800040101010101" pitchFamily="2" charset="-122"/>
              </a:endParaRPr>
            </a:p>
          </p:txBody>
        </p:sp>
        <p:sp>
          <p:nvSpPr>
            <p:cNvPr id="43020" name="Rectangle 13"/>
            <p:cNvSpPr>
              <a:spLocks noChangeArrowheads="1"/>
            </p:cNvSpPr>
            <p:nvPr/>
          </p:nvSpPr>
          <p:spPr bwMode="auto">
            <a:xfrm>
              <a:off x="476" y="3629"/>
              <a:ext cx="499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50000"/>
                </a:spcBef>
                <a:buClrTx/>
                <a:buSzTx/>
                <a:buFont typeface="Wingdings" panose="05000000000000000000" pitchFamily="2" charset="2"/>
                <a:buNone/>
              </a:pPr>
              <a:r>
                <a:rPr lang="zh-CN" altLang="en-US" sz="2400" dirty="0">
                  <a:solidFill>
                    <a:srgbClr val="333399"/>
                  </a:solidFill>
                  <a:latin typeface="Arial" panose="020B0604020202020204" pitchFamily="34" charset="0"/>
                  <a:ea typeface="华文行楷" panose="02010800040101010101" pitchFamily="2" charset="-122"/>
                </a:rPr>
                <a:t>则</a:t>
              </a:r>
              <a:r>
                <a:rPr lang="zh-CN" altLang="en-US" sz="2400" dirty="0">
                  <a:solidFill>
                    <a:srgbClr val="333399"/>
                  </a:solidFill>
                  <a:ea typeface="华文行楷" panose="02010800040101010101" pitchFamily="2" charset="-122"/>
                </a:rPr>
                <a:t> </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 w ) =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D </a:t>
              </a:r>
              <a:r>
                <a:rPr lang="en-US" altLang="zh-CN" sz="2400" i="1" dirty="0">
                  <a:solidFill>
                    <a:srgbClr val="333399"/>
                  </a:solidFill>
                  <a:latin typeface="Arial" panose="020B0604020202020204" pitchFamily="34" charset="0"/>
                  <a:ea typeface="华文行楷" panose="02010800040101010101" pitchFamily="2" charset="-122"/>
                </a:rPr>
                <a:t>(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rPr>
                <a:t> 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dirty="0">
                  <a:solidFill>
                    <a:srgbClr val="333399"/>
                  </a:solidFill>
                  <a:ea typeface="华文行楷" panose="02010800040101010101" pitchFamily="2" charset="-122"/>
                </a:rPr>
                <a:t>]</a:t>
              </a:r>
              <a:r>
                <a:rPr lang="en-US" altLang="zh-CN" sz="2400" i="1" baseline="-25000" dirty="0">
                  <a:solidFill>
                    <a:srgbClr val="333399"/>
                  </a:solidFill>
                  <a:latin typeface="Arial" panose="020B0604020202020204" pitchFamily="34" charset="0"/>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rPr>
                <a:t>, x ) , a )= </a:t>
              </a:r>
              <a:r>
                <a:rPr lang="en-US" altLang="zh-CN" sz="2400" dirty="0">
                  <a:solidFill>
                    <a:srgbClr val="333399"/>
                  </a:solidFill>
                  <a:ea typeface="华文行楷" panose="02010800040101010101" pitchFamily="2" charset="-122"/>
                </a:rPr>
                <a:t>[</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r</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,r</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err="1">
                  <a:solidFill>
                    <a:srgbClr val="333399"/>
                  </a:solidFill>
                  <a:latin typeface="Arial" panose="020B0604020202020204" pitchFamily="34" charset="0"/>
                  <a:ea typeface="华文行楷" panose="02010800040101010101" pitchFamily="2" charset="-122"/>
                  <a:sym typeface="Symbol" panose="05050102010706020507" pitchFamily="18" charset="2"/>
                </a:rPr>
                <a:t>r</a:t>
              </a:r>
              <a:r>
                <a:rPr lang="en-US" altLang="zh-CN" sz="2400" i="1" baseline="-25000" dirty="0" err="1">
                  <a:solidFill>
                    <a:srgbClr val="333399"/>
                  </a:solidFill>
                  <a:latin typeface="Arial" panose="020B0604020202020204" pitchFamily="34" charset="0"/>
                  <a:ea typeface="华文行楷" panose="02010800040101010101" pitchFamily="2" charset="-122"/>
                  <a:sym typeface="Symbol" panose="05050102010706020507" pitchFamily="18" charset="2"/>
                </a:rPr>
                <a:t>k</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ea typeface="华文行楷" panose="02010800040101010101" pitchFamily="2" charset="-122"/>
                </a:rPr>
                <a:t>]</a:t>
              </a:r>
              <a:r>
                <a:rPr lang="zh-CN" altLang="en-US" sz="2400" dirty="0">
                  <a:solidFill>
                    <a:srgbClr val="333399"/>
                  </a:solidFill>
                  <a:ea typeface="华文行楷" panose="02010800040101010101" pitchFamily="2" charset="-122"/>
                </a:rPr>
                <a:t>当且仅当</a:t>
              </a:r>
              <a:r>
                <a:rPr lang="zh-CN" altLang="en-US"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rPr>
                <a:t>( q</a:t>
              </a:r>
              <a:r>
                <a:rPr lang="en-US" altLang="zh-CN" sz="2400" i="1" baseline="-25000" dirty="0">
                  <a:solidFill>
                    <a:srgbClr val="333399"/>
                  </a:solidFill>
                  <a:latin typeface="Arial" panose="020B0604020202020204" pitchFamily="34" charset="0"/>
                  <a:ea typeface="华文行楷" panose="02010800040101010101" pitchFamily="2" charset="-122"/>
                </a:rPr>
                <a:t>0 </a:t>
              </a:r>
              <a:r>
                <a:rPr lang="en-US" altLang="zh-CN" sz="2400" i="1" dirty="0">
                  <a:solidFill>
                    <a:srgbClr val="333399"/>
                  </a:solidFill>
                  <a:latin typeface="Arial" panose="020B0604020202020204" pitchFamily="34" charset="0"/>
                  <a:ea typeface="华文行楷" panose="02010800040101010101" pitchFamily="2" charset="-122"/>
                </a:rPr>
                <a:t>, w )=</a:t>
              </a:r>
              <a:r>
                <a:rPr lang="en-US" altLang="zh-CN" sz="2400" dirty="0">
                  <a:solidFill>
                    <a:srgbClr val="333399"/>
                  </a:solidFill>
                  <a:ea typeface="华文行楷" panose="02010800040101010101" pitchFamily="2" charset="-12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r</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1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,r</a:t>
              </a:r>
              <a:r>
                <a:rPr lang="en-US" altLang="zh-CN" sz="2400" i="1" baseline="-25000" dirty="0">
                  <a:solidFill>
                    <a:srgbClr val="333399"/>
                  </a:solidFill>
                  <a:latin typeface="Arial" panose="020B0604020202020204" pitchFamily="34" charset="0"/>
                  <a:ea typeface="华文行楷" panose="02010800040101010101" pitchFamily="2" charset="-122"/>
                  <a:sym typeface="Symbol" panose="05050102010706020507" pitchFamily="18" charset="2"/>
                </a:rPr>
                <a:t>2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dirty="0">
                  <a:solidFill>
                    <a:srgbClr val="333399"/>
                  </a:solidFill>
                  <a:latin typeface="华文行楷" panose="02010800040101010101" pitchFamily="2" charset="-122"/>
                  <a:ea typeface="华文行楷" panose="02010800040101010101" pitchFamily="2" charset="-122"/>
                  <a:sym typeface="Symbol" panose="05050102010706020507" pitchFamily="18" charset="2"/>
                </a:rPr>
                <a:t> </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r>
                <a:rPr lang="en-US" altLang="zh-CN" sz="2400" i="1" dirty="0" err="1">
                  <a:solidFill>
                    <a:srgbClr val="333399"/>
                  </a:solidFill>
                  <a:latin typeface="Arial" panose="020B0604020202020204" pitchFamily="34" charset="0"/>
                  <a:ea typeface="华文行楷" panose="02010800040101010101" pitchFamily="2" charset="-122"/>
                  <a:sym typeface="Symbol" panose="05050102010706020507" pitchFamily="18" charset="2"/>
                </a:rPr>
                <a:t>r</a:t>
              </a:r>
              <a:r>
                <a:rPr lang="en-US" altLang="zh-CN" sz="2400" i="1" baseline="-25000" dirty="0" err="1">
                  <a:solidFill>
                    <a:srgbClr val="333399"/>
                  </a:solidFill>
                  <a:latin typeface="Arial" panose="020B0604020202020204" pitchFamily="34" charset="0"/>
                  <a:ea typeface="华文行楷" panose="02010800040101010101" pitchFamily="2" charset="-122"/>
                  <a:sym typeface="Symbol" panose="05050102010706020507" pitchFamily="18" charset="2"/>
                </a:rPr>
                <a:t>k</a:t>
              </a:r>
              <a:r>
                <a:rPr lang="en-US" altLang="zh-CN" sz="2400" i="1" dirty="0">
                  <a:solidFill>
                    <a:srgbClr val="333399"/>
                  </a:solidFill>
                  <a:latin typeface="Arial" panose="020B0604020202020204" pitchFamily="34" charset="0"/>
                  <a:ea typeface="华文行楷" panose="02010800040101010101" pitchFamily="2" charset="-122"/>
                  <a:sym typeface="Symbol" panose="05050102010706020507" pitchFamily="18" charset="2"/>
                </a:rPr>
                <a:t> }</a:t>
              </a:r>
              <a:endParaRPr lang="en-US" altLang="zh-CN" sz="2400" i="1" dirty="0">
                <a:solidFill>
                  <a:srgbClr val="333399"/>
                </a:solidFill>
                <a:latin typeface="Arial" panose="020B0604020202020204" pitchFamily="34" charset="0"/>
                <a:ea typeface="华文行楷" panose="02010800040101010101" pitchFamily="2"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DB7E651-A8B1-4C91-A578-8DEE7CF70280}"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4035"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2B7F2CE-9942-4C24-8FF7-283DA1DCD9D2}"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44036"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44037" name="Text Box 2"/>
          <p:cNvSpPr txBox="1">
            <a:spLocks noChangeArrowheads="1"/>
          </p:cNvSpPr>
          <p:nvPr/>
        </p:nvSpPr>
        <p:spPr bwMode="auto">
          <a:xfrm>
            <a:off x="304800" y="1447800"/>
            <a:ext cx="88392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914400" indent="-45720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Char char="²"/>
            </a:pPr>
            <a:r>
              <a:rPr lang="zh-CN" altLang="en-US">
                <a:solidFill>
                  <a:srgbClr val="800080"/>
                </a:solidFill>
                <a:ea typeface="华文行楷" panose="02010800040101010101" pitchFamily="2" charset="-122"/>
              </a:rPr>
              <a:t> </a:t>
            </a:r>
            <a:r>
              <a:rPr lang="zh-CN" altLang="en-US">
                <a:solidFill>
                  <a:srgbClr val="333399"/>
                </a:solidFill>
                <a:ea typeface="华文行楷" panose="02010800040101010101" pitchFamily="2" charset="-122"/>
              </a:rPr>
              <a:t>实践中</a:t>
            </a:r>
            <a:r>
              <a:rPr lang="zh-CN" altLang="en-US" i="1">
                <a:solidFill>
                  <a:srgbClr val="333399"/>
                </a:solidFill>
                <a:latin typeface="Arial" panose="020B0604020202020204" pitchFamily="34" charset="0"/>
                <a:ea typeface="华文行楷" panose="02010800040101010101" pitchFamily="2" charset="-122"/>
              </a:rPr>
              <a:t>, </a:t>
            </a:r>
            <a:r>
              <a:rPr lang="zh-CN" altLang="en-US">
                <a:solidFill>
                  <a:srgbClr val="333399"/>
                </a:solidFill>
                <a:ea typeface="华文行楷" panose="02010800040101010101" pitchFamily="2" charset="-122"/>
              </a:rPr>
              <a:t>通过子集构造法得到的 </a:t>
            </a:r>
            <a:r>
              <a:rPr lang="en-US" altLang="zh-CN" i="1">
                <a:solidFill>
                  <a:srgbClr val="800080"/>
                </a:solidFill>
                <a:latin typeface="Arial" panose="020B0604020202020204" pitchFamily="34" charset="0"/>
                <a:ea typeface="华文行楷" panose="02010800040101010101" pitchFamily="2" charset="-122"/>
              </a:rPr>
              <a:t>DFA </a:t>
            </a:r>
            <a:r>
              <a:rPr lang="zh-CN" altLang="en-US">
                <a:solidFill>
                  <a:srgbClr val="800080"/>
                </a:solidFill>
                <a:ea typeface="华文行楷" panose="02010800040101010101" pitchFamily="2" charset="-122"/>
              </a:rPr>
              <a:t>的状态数目</a:t>
            </a:r>
            <a:r>
              <a:rPr lang="zh-CN" altLang="en-US">
                <a:solidFill>
                  <a:srgbClr val="333399"/>
                </a:solidFill>
                <a:ea typeface="华文行楷" panose="02010800040101010101" pitchFamily="2" charset="-122"/>
              </a:rPr>
              <a:t>与原</a:t>
            </a:r>
            <a:r>
              <a:rPr lang="en-US" altLang="zh-CN" i="1">
                <a:solidFill>
                  <a:srgbClr val="800080"/>
                </a:solidFill>
                <a:latin typeface="Arial" panose="020B0604020202020204" pitchFamily="34" charset="0"/>
                <a:ea typeface="华文行楷" panose="02010800040101010101" pitchFamily="2" charset="-122"/>
              </a:rPr>
              <a:t>NFA </a:t>
            </a:r>
            <a:r>
              <a:rPr lang="zh-CN" altLang="en-US">
                <a:solidFill>
                  <a:srgbClr val="800080"/>
                </a:solidFill>
                <a:ea typeface="华文行楷" panose="02010800040101010101" pitchFamily="2" charset="-122"/>
              </a:rPr>
              <a:t>的状态数目</a:t>
            </a:r>
            <a:r>
              <a:rPr lang="zh-CN" altLang="en-US">
                <a:solidFill>
                  <a:srgbClr val="333399"/>
                </a:solidFill>
                <a:ea typeface="华文行楷" panose="02010800040101010101" pitchFamily="2" charset="-122"/>
              </a:rPr>
              <a:t>大体</a:t>
            </a:r>
            <a:r>
              <a:rPr lang="zh-CN" altLang="en-US">
                <a:solidFill>
                  <a:srgbClr val="800080"/>
                </a:solidFill>
                <a:ea typeface="华文行楷" panose="02010800040101010101" pitchFamily="2" charset="-122"/>
              </a:rPr>
              <a:t>相当</a:t>
            </a:r>
            <a:r>
              <a:rPr lang="zh-CN" altLang="en-US">
                <a:solidFill>
                  <a:srgbClr val="333399"/>
                </a:solidFill>
                <a:ea typeface="华文行楷" panose="02010800040101010101" pitchFamily="2" charset="-122"/>
              </a:rPr>
              <a:t>.</a:t>
            </a:r>
            <a:endParaRPr lang="zh-CN" altLang="en-US" i="1" baseline="-25000">
              <a:solidFill>
                <a:srgbClr val="800080"/>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zh-CN" altLang="en-US" sz="1200">
                <a:solidFill>
                  <a:srgbClr val="333399"/>
                </a:solidFill>
              </a:rPr>
              <a:t> </a:t>
            </a:r>
            <a:endParaRPr lang="zh-CN" altLang="en-US" sz="1200">
              <a:solidFill>
                <a:srgbClr val="333399"/>
              </a:solidFill>
            </a:endParaRPr>
          </a:p>
          <a:p>
            <a:pPr eaLnBrk="1" hangingPunct="1">
              <a:spcBef>
                <a:spcPct val="0"/>
              </a:spcBef>
              <a:buClrTx/>
              <a:buSzTx/>
              <a:buFont typeface="Wingdings" panose="05000000000000000000" pitchFamily="2" charset="2"/>
              <a:buChar char="²"/>
            </a:pPr>
            <a:r>
              <a:rPr lang="zh-CN" altLang="en-US">
                <a:solidFill>
                  <a:srgbClr val="333399"/>
                </a:solidFill>
                <a:ea typeface="华文行楷" panose="02010800040101010101" pitchFamily="2" charset="-122"/>
              </a:rPr>
              <a:t> 在较坏的情况下</a:t>
            </a:r>
            <a:r>
              <a:rPr lang="zh-CN" altLang="en-US" i="1">
                <a:solidFill>
                  <a:srgbClr val="333399"/>
                </a:solidFill>
                <a:latin typeface="华文行楷" panose="02010800040101010101" pitchFamily="2" charset="-122"/>
                <a:ea typeface="华文行楷" panose="02010800040101010101" pitchFamily="2" charset="-122"/>
              </a:rPr>
              <a:t>,</a:t>
            </a:r>
            <a:r>
              <a:rPr lang="zh-CN" altLang="en-US">
                <a:solidFill>
                  <a:srgbClr val="333399"/>
                </a:solidFill>
                <a:latin typeface="华文行楷" panose="02010800040101010101" pitchFamily="2" charset="-122"/>
                <a:ea typeface="华文行楷" panose="02010800040101010101" pitchFamily="2" charset="-122"/>
              </a:rPr>
              <a:t>上述 </a:t>
            </a:r>
            <a:r>
              <a:rPr lang="en-US" altLang="zh-CN" i="1">
                <a:solidFill>
                  <a:srgbClr val="333399"/>
                </a:solidFill>
                <a:latin typeface="Arial" panose="020B0604020202020204" pitchFamily="34" charset="0"/>
                <a:ea typeface="华文行楷" panose="02010800040101010101" pitchFamily="2" charset="-122"/>
              </a:rPr>
              <a:t>DFA </a:t>
            </a:r>
            <a:r>
              <a:rPr lang="zh-CN" altLang="en-US">
                <a:solidFill>
                  <a:srgbClr val="333399"/>
                </a:solidFill>
                <a:latin typeface="华文行楷" panose="02010800040101010101" pitchFamily="2" charset="-122"/>
                <a:ea typeface="华文行楷" panose="02010800040101010101" pitchFamily="2" charset="-122"/>
              </a:rPr>
              <a:t>的状态数目接近于所有子集的数目</a:t>
            </a:r>
            <a:r>
              <a:rPr lang="zh-CN" altLang="en-US">
                <a:solidFill>
                  <a:srgbClr val="333399"/>
                </a:solidFill>
                <a:latin typeface="Arial" panose="020B0604020202020204" pitchFamily="34" charset="0"/>
                <a:ea typeface="华文行楷" panose="02010800040101010101" pitchFamily="2" charset="-122"/>
              </a:rPr>
              <a:t>.  </a:t>
            </a:r>
            <a:endParaRPr lang="zh-CN" altLang="en-US">
              <a:solidFill>
                <a:srgbClr val="800080"/>
              </a:solidFill>
              <a:latin typeface="Arial" panose="020B0604020202020204" pitchFamily="34" charset="0"/>
              <a:ea typeface="华文行楷" panose="02010800040101010101" pitchFamily="2" charset="-122"/>
            </a:endParaRPr>
          </a:p>
          <a:p>
            <a:pPr eaLnBrk="1" hangingPunct="1">
              <a:spcBef>
                <a:spcPct val="0"/>
              </a:spcBef>
              <a:buClrTx/>
              <a:buSzTx/>
              <a:buFont typeface="Wingdings" panose="05000000000000000000" pitchFamily="2" charset="2"/>
              <a:buChar char=" "/>
            </a:pPr>
            <a:r>
              <a:rPr lang="zh-CN" altLang="en-US" sz="1200">
                <a:solidFill>
                  <a:srgbClr val="333399"/>
                </a:solidFill>
              </a:rPr>
              <a:t> </a:t>
            </a:r>
            <a:endParaRPr lang="zh-CN" altLang="en-US" sz="1200">
              <a:solidFill>
                <a:srgbClr val="333399"/>
              </a:solidFill>
            </a:endParaRPr>
          </a:p>
          <a:p>
            <a:pPr eaLnBrk="1" hangingPunct="1">
              <a:spcBef>
                <a:spcPct val="0"/>
              </a:spcBef>
              <a:buClrTx/>
              <a:buSzTx/>
              <a:buFont typeface="Wingdings" panose="05000000000000000000" pitchFamily="2" charset="2"/>
              <a:buChar char="²"/>
            </a:pPr>
            <a:r>
              <a:rPr lang="zh-CN" altLang="en-US">
                <a:solidFill>
                  <a:srgbClr val="800080"/>
                </a:solidFill>
                <a:ea typeface="华文行楷" panose="02010800040101010101" pitchFamily="2" charset="-122"/>
              </a:rPr>
              <a:t> 举例   </a:t>
            </a:r>
            <a:endParaRPr lang="zh-CN" altLang="en-US">
              <a:solidFill>
                <a:srgbClr val="800080"/>
              </a:solidFill>
              <a:ea typeface="华文行楷" panose="02010800040101010101" pitchFamily="2" charset="-122"/>
            </a:endParaRPr>
          </a:p>
          <a:p>
            <a:pPr lvl="1" eaLnBrk="1" hangingPunct="1">
              <a:spcBef>
                <a:spcPct val="0"/>
              </a:spcBef>
              <a:buClrTx/>
              <a:buSzTx/>
              <a:buFont typeface="Wingdings" panose="05000000000000000000" pitchFamily="2" charset="2"/>
              <a:buNone/>
            </a:pPr>
            <a:r>
              <a:rPr lang="zh-CN" altLang="en-US" b="1">
                <a:solidFill>
                  <a:srgbClr val="333399"/>
                </a:solidFill>
                <a:latin typeface="华文行楷" panose="02010800040101010101" pitchFamily="2" charset="-122"/>
                <a:ea typeface="华文行楷" panose="02010800040101010101" pitchFamily="2" charset="-122"/>
              </a:rPr>
              <a:t>由如下 </a:t>
            </a:r>
            <a:r>
              <a:rPr lang="en-US" altLang="zh-CN" b="1" i="1">
                <a:solidFill>
                  <a:srgbClr val="333399"/>
                </a:solidFill>
                <a:latin typeface="Arial" panose="020B0604020202020204" pitchFamily="34" charset="0"/>
                <a:ea typeface="华文行楷" panose="02010800040101010101" pitchFamily="2" charset="-122"/>
              </a:rPr>
              <a:t>NFA </a:t>
            </a:r>
            <a:r>
              <a:rPr lang="zh-CN" altLang="en-US" b="1">
                <a:solidFill>
                  <a:srgbClr val="333399"/>
                </a:solidFill>
                <a:latin typeface="华文行楷" panose="02010800040101010101" pitchFamily="2" charset="-122"/>
                <a:ea typeface="华文行楷" panose="02010800040101010101" pitchFamily="2" charset="-122"/>
              </a:rPr>
              <a:t>构造的 </a:t>
            </a:r>
            <a:r>
              <a:rPr lang="en-US" altLang="zh-CN" b="1" i="1">
                <a:solidFill>
                  <a:srgbClr val="333399"/>
                </a:solidFill>
                <a:latin typeface="Arial" panose="020B0604020202020204" pitchFamily="34" charset="0"/>
                <a:ea typeface="华文行楷" panose="02010800040101010101" pitchFamily="2" charset="-122"/>
              </a:rPr>
              <a:t>DFA </a:t>
            </a:r>
            <a:r>
              <a:rPr lang="zh-CN" altLang="en-US" b="1">
                <a:solidFill>
                  <a:srgbClr val="333399"/>
                </a:solidFill>
                <a:latin typeface="华文行楷" panose="02010800040101010101" pitchFamily="2" charset="-122"/>
                <a:ea typeface="华文行楷" panose="02010800040101010101" pitchFamily="2" charset="-122"/>
              </a:rPr>
              <a:t>的状态数目至少为</a:t>
            </a:r>
            <a:r>
              <a:rPr lang="zh-CN" altLang="en-US" b="1" i="1">
                <a:solidFill>
                  <a:srgbClr val="333399"/>
                </a:solidFill>
                <a:latin typeface="Arial" panose="020B0604020202020204" pitchFamily="34" charset="0"/>
                <a:ea typeface="华文行楷" panose="02010800040101010101" pitchFamily="2" charset="-122"/>
              </a:rPr>
              <a:t>2</a:t>
            </a:r>
            <a:r>
              <a:rPr lang="en-US" altLang="zh-CN" b="1" i="1" baseline="30000">
                <a:solidFill>
                  <a:srgbClr val="333399"/>
                </a:solidFill>
                <a:latin typeface="Arial" panose="020B0604020202020204" pitchFamily="34" charset="0"/>
                <a:ea typeface="华文行楷" panose="02010800040101010101" pitchFamily="2" charset="-122"/>
              </a:rPr>
              <a:t>n</a:t>
            </a:r>
            <a:endParaRPr lang="en-US" altLang="zh-CN" sz="1200" b="1">
              <a:solidFill>
                <a:srgbClr val="333399"/>
              </a:solidFill>
            </a:endParaRPr>
          </a:p>
        </p:txBody>
      </p:sp>
      <p:sp>
        <p:nvSpPr>
          <p:cNvPr id="44038" name="Rectangle 3"/>
          <p:cNvSpPr>
            <a:spLocks noChangeArrowheads="1"/>
          </p:cNvSpPr>
          <p:nvPr/>
        </p:nvSpPr>
        <p:spPr bwMode="auto">
          <a:xfrm>
            <a:off x="1219200" y="457200"/>
            <a:ext cx="556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0"/>
              </a:spcBef>
              <a:buClrTx/>
              <a:buSzTx/>
              <a:buFontTx/>
              <a:buNone/>
            </a:pPr>
            <a:r>
              <a:rPr lang="zh-CN" altLang="en-US" sz="3200">
                <a:solidFill>
                  <a:srgbClr val="800080"/>
                </a:solidFill>
                <a:latin typeface="Arial" panose="020B0604020202020204" pitchFamily="34" charset="0"/>
              </a:rPr>
              <a:t>子集构造法得到的状态数</a:t>
            </a:r>
            <a:endParaRPr lang="zh-CN" altLang="en-US" sz="3200">
              <a:solidFill>
                <a:srgbClr val="800080"/>
              </a:solidFill>
              <a:latin typeface="Arial" panose="020B0604020202020204" pitchFamily="34" charset="0"/>
            </a:endParaRPr>
          </a:p>
        </p:txBody>
      </p:sp>
      <p:grpSp>
        <p:nvGrpSpPr>
          <p:cNvPr id="44039" name="Group 13"/>
          <p:cNvGrpSpPr/>
          <p:nvPr/>
        </p:nvGrpSpPr>
        <p:grpSpPr bwMode="auto">
          <a:xfrm>
            <a:off x="914400" y="4648200"/>
            <a:ext cx="7226300" cy="1300163"/>
            <a:chOff x="624" y="3024"/>
            <a:chExt cx="4552" cy="819"/>
          </a:xfrm>
        </p:grpSpPr>
        <p:graphicFrame>
          <p:nvGraphicFramePr>
            <p:cNvPr id="44040" name="Object 8"/>
            <p:cNvGraphicFramePr>
              <a:graphicFrameLocks noChangeAspect="1"/>
            </p:cNvGraphicFramePr>
            <p:nvPr/>
          </p:nvGraphicFramePr>
          <p:xfrm>
            <a:off x="624" y="3024"/>
            <a:ext cx="4552" cy="819"/>
          </p:xfrm>
          <a:graphic>
            <a:graphicData uri="http://schemas.openxmlformats.org/presentationml/2006/ole">
              <mc:AlternateContent xmlns:mc="http://schemas.openxmlformats.org/markup-compatibility/2006">
                <mc:Choice xmlns:v="urn:schemas-microsoft-com:vml" Requires="v">
                  <p:oleObj spid="_x0000_s44104" name="VISIO" r:id="rId1" imgW="5473700" imgH="964565" progId="Visio.Drawing.6">
                    <p:embed/>
                  </p:oleObj>
                </mc:Choice>
                <mc:Fallback>
                  <p:oleObj name="VISIO" r:id="rId1" imgW="5473700" imgH="964565" progId="Visio.Drawing.6">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3024"/>
                          <a:ext cx="4552" cy="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1" name="Text Box 9"/>
            <p:cNvSpPr txBox="1">
              <a:spLocks noChangeArrowheads="1"/>
            </p:cNvSpPr>
            <p:nvPr/>
          </p:nvSpPr>
          <p:spPr bwMode="auto">
            <a:xfrm>
              <a:off x="1392" y="34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0</a:t>
              </a:r>
              <a:endParaRPr lang="en-US" altLang="zh-CN" sz="2400" i="1" baseline="-25000">
                <a:solidFill>
                  <a:srgbClr val="800080"/>
                </a:solidFill>
                <a:ea typeface="宋体" panose="02010600030101010101" pitchFamily="2" charset="-122"/>
              </a:endParaRPr>
            </a:p>
          </p:txBody>
        </p:sp>
        <p:sp>
          <p:nvSpPr>
            <p:cNvPr id="44042" name="Text Box 10"/>
            <p:cNvSpPr txBox="1">
              <a:spLocks noChangeArrowheads="1"/>
            </p:cNvSpPr>
            <p:nvPr/>
          </p:nvSpPr>
          <p:spPr bwMode="auto">
            <a:xfrm>
              <a:off x="2256" y="34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1</a:t>
              </a:r>
              <a:endParaRPr lang="en-US" altLang="zh-CN" sz="2400" i="1" baseline="-25000">
                <a:solidFill>
                  <a:srgbClr val="800080"/>
                </a:solidFill>
                <a:ea typeface="宋体" panose="02010600030101010101" pitchFamily="2" charset="-122"/>
              </a:endParaRPr>
            </a:p>
          </p:txBody>
        </p:sp>
        <p:sp>
          <p:nvSpPr>
            <p:cNvPr id="44043" name="Text Box 11"/>
            <p:cNvSpPr txBox="1">
              <a:spLocks noChangeArrowheads="1"/>
            </p:cNvSpPr>
            <p:nvPr/>
          </p:nvSpPr>
          <p:spPr bwMode="auto">
            <a:xfrm>
              <a:off x="3120" y="34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2</a:t>
              </a:r>
              <a:endParaRPr lang="en-US" altLang="zh-CN" sz="2400" i="1" baseline="-25000">
                <a:solidFill>
                  <a:srgbClr val="800080"/>
                </a:solidFill>
                <a:ea typeface="宋体" panose="02010600030101010101" pitchFamily="2" charset="-122"/>
              </a:endParaRPr>
            </a:p>
          </p:txBody>
        </p:sp>
        <p:sp>
          <p:nvSpPr>
            <p:cNvPr id="44044" name="Text Box 12"/>
            <p:cNvSpPr txBox="1">
              <a:spLocks noChangeArrowheads="1"/>
            </p:cNvSpPr>
            <p:nvPr/>
          </p:nvSpPr>
          <p:spPr bwMode="auto">
            <a:xfrm>
              <a:off x="4848" y="34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Tx/>
                <a:buNone/>
              </a:pPr>
              <a:r>
                <a:rPr lang="en-US" altLang="zh-CN" sz="2400" i="1">
                  <a:solidFill>
                    <a:srgbClr val="800080"/>
                  </a:solidFill>
                  <a:ea typeface="宋体" panose="02010600030101010101" pitchFamily="2" charset="-122"/>
                </a:rPr>
                <a:t>q</a:t>
              </a:r>
              <a:r>
                <a:rPr lang="en-US" altLang="zh-CN" sz="2400" i="1" baseline="-25000">
                  <a:solidFill>
                    <a:srgbClr val="800080"/>
                  </a:solidFill>
                  <a:ea typeface="宋体" panose="02010600030101010101" pitchFamily="2" charset="-122"/>
                </a:rPr>
                <a:t>n</a:t>
              </a:r>
              <a:endParaRPr lang="en-US" altLang="zh-CN" sz="2400" i="1" baseline="-25000">
                <a:solidFill>
                  <a:srgbClr val="800080"/>
                </a:solidFill>
                <a:ea typeface="宋体" panose="02010600030101010101" pitchFamily="2" charset="-122"/>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30A22F4-00ED-4344-B192-543B0548C8F0}"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7171" name="页脚占位符 2"/>
          <p:cNvSpPr>
            <a:spLocks noGrp="1"/>
          </p:cNvSpPr>
          <p:nvPr>
            <p:ph type="ftr" sz="quarter" idx="12"/>
          </p:nvPr>
        </p:nvSpPr>
        <p:spPr>
          <a:xfrm>
            <a:off x="228600" y="6400800"/>
            <a:ext cx="144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l">
              <a:lnSpc>
                <a:spcPct val="100000"/>
              </a:lnSpc>
            </a:pPr>
            <a:r>
              <a:rPr kumimoji="0" lang="en-US" altLang="zh-CN">
                <a:latin typeface="Arial Narrow" panose="020B0606020202030204" pitchFamily="34" charset="0"/>
              </a:rPr>
              <a:t>School of Computer Science, BUPT</a:t>
            </a:r>
            <a:endParaRPr kumimoji="0" lang="zh-CN" altLang="en-US">
              <a:latin typeface="Arial Narrow" panose="020B0606020202030204" pitchFamily="34" charset="0"/>
            </a:endParaRPr>
          </a:p>
        </p:txBody>
      </p:sp>
      <p:sp>
        <p:nvSpPr>
          <p:cNvPr id="7172" name="Text Box 10"/>
          <p:cNvSpPr txBox="1">
            <a:spLocks noChangeArrowheads="1"/>
          </p:cNvSpPr>
          <p:nvPr/>
        </p:nvSpPr>
        <p:spPr bwMode="auto">
          <a:xfrm>
            <a:off x="323850" y="1268413"/>
            <a:ext cx="8534400" cy="41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3200" b="1" dirty="0">
                <a:solidFill>
                  <a:schemeClr val="tx2"/>
                </a:solidFill>
              </a:rPr>
              <a:t>构造识别下述语言的确定性有限自动机</a:t>
            </a:r>
            <a:endParaRPr lang="zh-CN" altLang="en-US" sz="3200" b="1" dirty="0">
              <a:solidFill>
                <a:schemeClr val="tx2"/>
              </a:solidFill>
            </a:endParaRPr>
          </a:p>
          <a:p>
            <a:pPr>
              <a:spcBef>
                <a:spcPct val="20000"/>
              </a:spcBef>
              <a:buClr>
                <a:schemeClr val="folHlink"/>
              </a:buClr>
              <a:buSzPct val="60000"/>
              <a:buFont typeface="Wingdings" panose="05000000000000000000" pitchFamily="2" charset="2"/>
              <a:buNone/>
            </a:pPr>
            <a:r>
              <a:rPr lang="en-US" altLang="zh-CN" sz="3200" b="1" dirty="0">
                <a:solidFill>
                  <a:schemeClr val="tx2"/>
                </a:solidFill>
              </a:rPr>
              <a:t>1</a:t>
            </a:r>
            <a:r>
              <a:rPr lang="zh-CN" altLang="en-US" sz="3200" b="1" dirty="0">
                <a:solidFill>
                  <a:schemeClr val="tx2"/>
                </a:solidFill>
              </a:rPr>
              <a:t>、</a:t>
            </a:r>
            <a:r>
              <a:rPr lang="en-US" altLang="zh-CN" sz="3200" b="1" dirty="0">
                <a:solidFill>
                  <a:schemeClr val="tx2"/>
                </a:solidFill>
              </a:rPr>
              <a:t>{ x | x∈{0,1}</a:t>
            </a:r>
            <a:r>
              <a:rPr lang="en-US" altLang="zh-CN" sz="3200" b="1" baseline="30000" dirty="0">
                <a:solidFill>
                  <a:schemeClr val="tx2"/>
                </a:solidFill>
              </a:rPr>
              <a:t>+</a:t>
            </a:r>
            <a:r>
              <a:rPr lang="en-US" altLang="zh-CN" sz="3200" b="1" dirty="0">
                <a:solidFill>
                  <a:schemeClr val="tx2"/>
                </a:solidFill>
              </a:rPr>
              <a:t> </a:t>
            </a:r>
            <a:r>
              <a:rPr lang="zh-CN" altLang="en-US" sz="3200" b="1" dirty="0">
                <a:solidFill>
                  <a:schemeClr val="tx2"/>
                </a:solidFill>
              </a:rPr>
              <a:t>并且 </a:t>
            </a:r>
            <a:r>
              <a:rPr lang="en-US" altLang="zh-CN" sz="3200" b="1" dirty="0">
                <a:solidFill>
                  <a:schemeClr val="tx2"/>
                </a:solidFill>
              </a:rPr>
              <a:t>x </a:t>
            </a:r>
            <a:r>
              <a:rPr lang="zh-CN" altLang="en-US" sz="3200" b="1" dirty="0">
                <a:solidFill>
                  <a:schemeClr val="tx2"/>
                </a:solidFill>
              </a:rPr>
              <a:t>以</a:t>
            </a:r>
            <a:r>
              <a:rPr lang="en-US" altLang="zh-CN" sz="3200" b="1" dirty="0">
                <a:solidFill>
                  <a:schemeClr val="tx2"/>
                </a:solidFill>
              </a:rPr>
              <a:t>0</a:t>
            </a:r>
            <a:r>
              <a:rPr lang="zh-CN" altLang="en-US" sz="3200" b="1" dirty="0">
                <a:solidFill>
                  <a:schemeClr val="tx2"/>
                </a:solidFill>
              </a:rPr>
              <a:t>开头，以</a:t>
            </a:r>
            <a:r>
              <a:rPr lang="en-US" altLang="zh-CN" sz="3200" b="1" dirty="0">
                <a:solidFill>
                  <a:schemeClr val="tx2"/>
                </a:solidFill>
              </a:rPr>
              <a:t>1</a:t>
            </a:r>
            <a:r>
              <a:rPr lang="zh-CN" altLang="en-US" sz="3200" b="1" dirty="0">
                <a:solidFill>
                  <a:schemeClr val="tx2"/>
                </a:solidFill>
              </a:rPr>
              <a:t>结尾</a:t>
            </a:r>
            <a:r>
              <a:rPr lang="en-US" altLang="zh-CN" sz="3200" b="1" dirty="0">
                <a:solidFill>
                  <a:schemeClr val="tx2"/>
                </a:solidFill>
              </a:rPr>
              <a:t>}</a:t>
            </a: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p:txBody>
      </p:sp>
      <p:sp>
        <p:nvSpPr>
          <p:cNvPr id="7173" name="Rectangle 11"/>
          <p:cNvSpPr>
            <a:spLocks noChangeArrowheads="1"/>
          </p:cNvSpPr>
          <p:nvPr/>
        </p:nvSpPr>
        <p:spPr bwMode="auto">
          <a:xfrm>
            <a:off x="971369" y="404813"/>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r">
              <a:spcBef>
                <a:spcPct val="20000"/>
              </a:spcBef>
              <a:buClr>
                <a:schemeClr val="folHlink"/>
              </a:buClr>
              <a:buSzPct val="60000"/>
              <a:buFont typeface="Wingdings" panose="05000000000000000000" pitchFamily="2" charset="2"/>
              <a:buNone/>
            </a:pPr>
            <a:r>
              <a:rPr lang="zh-CN" altLang="en-US" sz="4400" b="1" dirty="0">
                <a:solidFill>
                  <a:srgbClr val="800080"/>
                </a:solidFill>
              </a:rPr>
              <a:t>课堂练习</a:t>
            </a:r>
            <a:endParaRPr lang="zh-CN" altLang="en-US" sz="4400" b="1" dirty="0">
              <a:solidFill>
                <a:srgbClr val="800080"/>
              </a:solidFill>
            </a:endParaRPr>
          </a:p>
        </p:txBody>
      </p:sp>
      <p:pic>
        <p:nvPicPr>
          <p:cNvPr id="2" name="图片 1"/>
          <p:cNvPicPr>
            <a:picLocks noChangeAspect="1"/>
          </p:cNvPicPr>
          <p:nvPr/>
        </p:nvPicPr>
        <p:blipFill>
          <a:blip r:embed="rId1"/>
          <a:stretch>
            <a:fillRect/>
          </a:stretch>
        </p:blipFill>
        <p:spPr>
          <a:xfrm>
            <a:off x="1691680" y="2997744"/>
            <a:ext cx="4901517" cy="22314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7785FDD-388E-4007-91AF-2F52B1FCC876}"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099"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2C64607-2255-40EA-A87C-A72B471D7CBB}"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dirty="0">
              <a:solidFill>
                <a:srgbClr val="009999"/>
              </a:solidFill>
              <a:latin typeface="Arial Narrow" panose="020B0606020202030204" pitchFamily="34" charset="0"/>
              <a:ea typeface="宋体" panose="02010600030101010101" pitchFamily="2" charset="-122"/>
            </a:endParaRPr>
          </a:p>
        </p:txBody>
      </p:sp>
      <p:sp>
        <p:nvSpPr>
          <p:cNvPr id="4100"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dirty="0">
                <a:solidFill>
                  <a:srgbClr val="009999"/>
                </a:solidFill>
                <a:latin typeface="Arial Narrow" panose="020B0606020202030204" pitchFamily="34" charset="0"/>
                <a:ea typeface="宋体" panose="02010600030101010101" pitchFamily="2" charset="-122"/>
              </a:rPr>
              <a:t>School of Computer Science , BUPT</a:t>
            </a:r>
            <a:endParaRPr lang="zh-CN" altLang="en-US" sz="1200" dirty="0">
              <a:solidFill>
                <a:srgbClr val="009999"/>
              </a:solidFill>
              <a:latin typeface="Arial Narrow" panose="020B0606020202030204" pitchFamily="34" charset="0"/>
              <a:ea typeface="宋体" panose="02010600030101010101" pitchFamily="2" charset="-122"/>
            </a:endParaRPr>
          </a:p>
        </p:txBody>
      </p:sp>
      <p:sp>
        <p:nvSpPr>
          <p:cNvPr id="4101" name="Rectangle 2"/>
          <p:cNvSpPr>
            <a:spLocks noGrp="1" noChangeArrowheads="1"/>
          </p:cNvSpPr>
          <p:nvPr>
            <p:ph type="title"/>
          </p:nvPr>
        </p:nvSpPr>
        <p:spPr/>
        <p:txBody>
          <a:bodyPr/>
          <a:lstStyle/>
          <a:p>
            <a:pPr eaLnBrk="1" hangingPunct="1"/>
            <a:r>
              <a:rPr lang="zh-CN" altLang="en-US" b="1" dirty="0">
                <a:solidFill>
                  <a:srgbClr val="800080"/>
                </a:solidFill>
                <a:latin typeface="Arial" panose="020B0604020202020204" pitchFamily="34" charset="0"/>
                <a:ea typeface="楷体_GB2312" pitchFamily="49" charset="-122"/>
              </a:rPr>
              <a:t>第三章 有限自动机与右线性文法</a:t>
            </a:r>
            <a:endParaRPr lang="zh-CN" altLang="en-US" b="1" dirty="0">
              <a:solidFill>
                <a:srgbClr val="800080"/>
              </a:solidFill>
              <a:latin typeface="Arial" panose="020B0604020202020204" pitchFamily="34" charset="0"/>
              <a:ea typeface="楷体_GB2312" pitchFamily="49" charset="-122"/>
            </a:endParaRPr>
          </a:p>
        </p:txBody>
      </p:sp>
      <p:sp>
        <p:nvSpPr>
          <p:cNvPr id="4102" name="Rectangle 3"/>
          <p:cNvSpPr>
            <a:spLocks noGrp="1" noChangeArrowheads="1"/>
          </p:cNvSpPr>
          <p:nvPr>
            <p:ph type="body" idx="1"/>
          </p:nvPr>
        </p:nvSpPr>
        <p:spPr>
          <a:xfrm>
            <a:off x="685800" y="1341438"/>
            <a:ext cx="8458200" cy="5029200"/>
          </a:xfrm>
        </p:spPr>
        <p:txBody>
          <a:bodyPr/>
          <a:lstStyle/>
          <a:p>
            <a:pPr algn="just" eaLnBrk="1" hangingPunct="1">
              <a:spcAft>
                <a:spcPts val="600"/>
              </a:spcAft>
              <a:buFont typeface="Wingdings" panose="05000000000000000000" pitchFamily="2" charset="2"/>
              <a:buNone/>
            </a:pPr>
            <a:r>
              <a:rPr lang="zh-CN" altLang="en-US" sz="3600" dirty="0">
                <a:solidFill>
                  <a:srgbClr val="800080"/>
                </a:solidFill>
                <a:latin typeface="Arial" panose="020B0604020202020204" pitchFamily="34" charset="0"/>
              </a:rPr>
              <a:t>本章主要内容</a:t>
            </a:r>
            <a:endParaRPr lang="zh-CN" altLang="en-US" sz="3600" dirty="0">
              <a:solidFill>
                <a:srgbClr val="800080"/>
              </a:solidFill>
              <a:latin typeface="Arial" panose="020B0604020202020204" pitchFamily="34" charset="0"/>
            </a:endParaRPr>
          </a:p>
          <a:p>
            <a:pPr lvl="1" algn="just" eaLnBrk="1" hangingPunct="1"/>
            <a:r>
              <a:rPr lang="zh-CN" altLang="en-US" sz="3200" b="1" dirty="0">
                <a:solidFill>
                  <a:srgbClr val="333399"/>
                </a:solidFill>
                <a:latin typeface="Arial" panose="020B0604020202020204" pitchFamily="34" charset="0"/>
              </a:rPr>
              <a:t>确定有限自动机</a:t>
            </a:r>
            <a:endParaRPr lang="zh-CN" altLang="en-US" sz="3200" b="1" dirty="0">
              <a:solidFill>
                <a:srgbClr val="333399"/>
              </a:solidFill>
              <a:latin typeface="Arial" panose="020B0604020202020204" pitchFamily="34" charset="0"/>
            </a:endParaRPr>
          </a:p>
          <a:p>
            <a:pPr lvl="1" algn="just" eaLnBrk="1" hangingPunct="1"/>
            <a:r>
              <a:rPr lang="zh-CN" altLang="en-US" sz="3200" b="1" dirty="0">
                <a:solidFill>
                  <a:srgbClr val="333399"/>
                </a:solidFill>
                <a:latin typeface="Arial" panose="020B0604020202020204" pitchFamily="34" charset="0"/>
              </a:rPr>
              <a:t>非确定有限自动机</a:t>
            </a:r>
            <a:endParaRPr lang="zh-CN" altLang="en-US" sz="3200" b="1" dirty="0">
              <a:solidFill>
                <a:srgbClr val="333399"/>
              </a:solidFill>
              <a:latin typeface="Arial" panose="020B0604020202020204" pitchFamily="34" charset="0"/>
            </a:endParaRPr>
          </a:p>
          <a:p>
            <a:pPr lvl="1" algn="just" eaLnBrk="1" hangingPunct="1"/>
            <a:r>
              <a:rPr lang="zh-CN" altLang="en-US" sz="3200" b="1" dirty="0">
                <a:solidFill>
                  <a:srgbClr val="333399"/>
                </a:solidFill>
                <a:latin typeface="Arial" panose="020B0604020202020204" pitchFamily="34" charset="0"/>
              </a:rPr>
              <a:t>确定与非确定有限自动机的等价性</a:t>
            </a:r>
            <a:endParaRPr lang="zh-CN" altLang="en-US" sz="3200" b="1" dirty="0">
              <a:solidFill>
                <a:srgbClr val="333399"/>
              </a:solidFill>
              <a:latin typeface="Arial" panose="020B0604020202020204" pitchFamily="34" charset="0"/>
            </a:endParaRPr>
          </a:p>
          <a:p>
            <a:pPr lvl="1" algn="just" eaLnBrk="1" hangingPunct="1"/>
            <a:r>
              <a:rPr lang="zh-CN" altLang="en-US" sz="3200" b="1" dirty="0">
                <a:solidFill>
                  <a:srgbClr val="333399"/>
                </a:solidFill>
                <a:latin typeface="Arial" panose="020B0604020202020204" pitchFamily="34" charset="0"/>
              </a:rPr>
              <a:t>右线性文法和有限自动机的等价性</a:t>
            </a:r>
            <a:endParaRPr lang="zh-CN" altLang="en-US" sz="3200" b="1" dirty="0">
              <a:solidFill>
                <a:srgbClr val="333399"/>
              </a:solidFill>
              <a:latin typeface="Arial" panose="020B0604020202020204" pitchFamily="34" charset="0"/>
            </a:endParaRPr>
          </a:p>
          <a:p>
            <a:pPr lvl="1" eaLnBrk="1" hangingPunct="1"/>
            <a:r>
              <a:rPr lang="zh-CN" altLang="en-US" sz="3200" b="1" dirty="0">
                <a:solidFill>
                  <a:srgbClr val="333399"/>
                </a:solidFill>
                <a:latin typeface="Arial" panose="020B0604020202020204" pitchFamily="34" charset="0"/>
              </a:rPr>
              <a:t>右线性文法的性质(泵浦定理)</a:t>
            </a:r>
            <a:endParaRPr lang="zh-CN" altLang="en-US" sz="3200" b="1" dirty="0">
              <a:solidFill>
                <a:srgbClr val="333399"/>
              </a:solidFill>
              <a:latin typeface="Arial" panose="020B0604020202020204" pitchFamily="34" charset="0"/>
            </a:endParaRPr>
          </a:p>
          <a:p>
            <a:pPr lvl="1" eaLnBrk="1" hangingPunct="1"/>
            <a:r>
              <a:rPr lang="zh-CN" altLang="en-US" sz="3200" b="1" dirty="0">
                <a:solidFill>
                  <a:srgbClr val="333399"/>
                </a:solidFill>
                <a:latin typeface="Arial" panose="020B0604020202020204" pitchFamily="34" charset="0"/>
              </a:rPr>
              <a:t>使用归纳法进行证明的方法</a:t>
            </a:r>
            <a:endParaRPr lang="zh-CN" altLang="en-US" sz="3200" b="1" dirty="0">
              <a:solidFill>
                <a:srgbClr val="333399"/>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30A22F4-00ED-4344-B192-543B0548C8F0}"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7171" name="页脚占位符 2"/>
          <p:cNvSpPr>
            <a:spLocks noGrp="1"/>
          </p:cNvSpPr>
          <p:nvPr>
            <p:ph type="ftr" sz="quarter" idx="12"/>
          </p:nvPr>
        </p:nvSpPr>
        <p:spPr>
          <a:xfrm>
            <a:off x="228600" y="6400800"/>
            <a:ext cx="144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l">
              <a:lnSpc>
                <a:spcPct val="100000"/>
              </a:lnSpc>
            </a:pPr>
            <a:r>
              <a:rPr kumimoji="0" lang="en-US" altLang="zh-CN">
                <a:latin typeface="Arial Narrow" panose="020B0606020202030204" pitchFamily="34" charset="0"/>
              </a:rPr>
              <a:t>School of Computer Science, BUPT</a:t>
            </a:r>
            <a:endParaRPr kumimoji="0" lang="zh-CN" altLang="en-US">
              <a:latin typeface="Arial Narrow" panose="020B0606020202030204" pitchFamily="34" charset="0"/>
            </a:endParaRPr>
          </a:p>
        </p:txBody>
      </p:sp>
      <p:sp>
        <p:nvSpPr>
          <p:cNvPr id="7172" name="Text Box 10"/>
          <p:cNvSpPr txBox="1">
            <a:spLocks noChangeArrowheads="1"/>
          </p:cNvSpPr>
          <p:nvPr/>
        </p:nvSpPr>
        <p:spPr bwMode="auto">
          <a:xfrm>
            <a:off x="323850" y="1268413"/>
            <a:ext cx="8534400"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3200" b="1" dirty="0">
                <a:solidFill>
                  <a:schemeClr val="tx2"/>
                </a:solidFill>
              </a:rPr>
              <a:t>构造识别下述语言的确定性有限自动机</a:t>
            </a:r>
            <a:endParaRPr lang="zh-CN" altLang="en-US" sz="3200" b="1" dirty="0">
              <a:solidFill>
                <a:schemeClr val="tx2"/>
              </a:solidFill>
            </a:endParaRPr>
          </a:p>
          <a:p>
            <a:pPr>
              <a:spcBef>
                <a:spcPct val="20000"/>
              </a:spcBef>
              <a:buClr>
                <a:schemeClr val="folHlink"/>
              </a:buClr>
              <a:buSzPct val="60000"/>
              <a:buFont typeface="Wingdings" panose="05000000000000000000" pitchFamily="2" charset="2"/>
              <a:buNone/>
            </a:pPr>
            <a:r>
              <a:rPr lang="en-US" altLang="zh-CN" sz="3200" b="1" dirty="0">
                <a:solidFill>
                  <a:srgbClr val="002060"/>
                </a:solidFill>
              </a:rPr>
              <a:t>2</a:t>
            </a:r>
            <a:r>
              <a:rPr lang="zh-CN" altLang="en-US" sz="3200" b="1" dirty="0">
                <a:solidFill>
                  <a:schemeClr val="tx2"/>
                </a:solidFill>
              </a:rPr>
              <a:t>、</a:t>
            </a:r>
            <a:r>
              <a:rPr lang="en-US" altLang="zh-CN" sz="3200" b="1" dirty="0">
                <a:solidFill>
                  <a:schemeClr val="tx2"/>
                </a:solidFill>
              </a:rPr>
              <a:t>{ x | x∈{0,1}</a:t>
            </a:r>
            <a:r>
              <a:rPr lang="en-US" altLang="zh-CN" sz="3200" b="1" baseline="30000" dirty="0">
                <a:solidFill>
                  <a:schemeClr val="tx2"/>
                </a:solidFill>
              </a:rPr>
              <a:t>+</a:t>
            </a:r>
            <a:r>
              <a:rPr lang="en-US" altLang="zh-CN" sz="3200" b="1" dirty="0">
                <a:solidFill>
                  <a:schemeClr val="tx2"/>
                </a:solidFill>
              </a:rPr>
              <a:t> </a:t>
            </a:r>
            <a:r>
              <a:rPr lang="zh-CN" altLang="en-US" sz="3200" b="1" dirty="0">
                <a:solidFill>
                  <a:schemeClr val="tx2"/>
                </a:solidFill>
              </a:rPr>
              <a:t>并且 </a:t>
            </a:r>
            <a:r>
              <a:rPr lang="en-US" altLang="zh-CN" sz="3200" b="1" dirty="0">
                <a:solidFill>
                  <a:schemeClr val="tx2"/>
                </a:solidFill>
              </a:rPr>
              <a:t>x </a:t>
            </a:r>
            <a:r>
              <a:rPr lang="zh-CN" altLang="en-US" sz="3200" b="1" dirty="0">
                <a:solidFill>
                  <a:schemeClr val="tx2"/>
                </a:solidFill>
              </a:rPr>
              <a:t>串代表的二进制数能整除</a:t>
            </a:r>
            <a:r>
              <a:rPr lang="en-US" altLang="zh-CN" sz="3200" b="1" dirty="0">
                <a:solidFill>
                  <a:schemeClr val="tx2"/>
                </a:solidFill>
              </a:rPr>
              <a:t>3}</a:t>
            </a:r>
            <a:endParaRPr lang="en-US" altLang="zh-CN" sz="3200" b="1" dirty="0">
              <a:solidFill>
                <a:schemeClr val="tx2"/>
              </a:solidFill>
            </a:endParaRPr>
          </a:p>
          <a:p>
            <a:pPr>
              <a:spcBef>
                <a:spcPct val="20000"/>
              </a:spcBef>
              <a:buClr>
                <a:schemeClr val="folHlink"/>
              </a:buClr>
              <a:buSzPct val="60000"/>
              <a:buFont typeface="Wingdings" panose="05000000000000000000" pitchFamily="2" charset="2"/>
              <a:buNone/>
            </a:pPr>
            <a:endParaRPr lang="en-US" altLang="zh-CN" sz="3200" b="1" dirty="0">
              <a:solidFill>
                <a:schemeClr val="tx2"/>
              </a:solidFill>
            </a:endParaRPr>
          </a:p>
        </p:txBody>
      </p:sp>
      <p:sp>
        <p:nvSpPr>
          <p:cNvPr id="7173" name="Rectangle 11"/>
          <p:cNvSpPr>
            <a:spLocks noChangeArrowheads="1"/>
          </p:cNvSpPr>
          <p:nvPr/>
        </p:nvSpPr>
        <p:spPr bwMode="auto">
          <a:xfrm>
            <a:off x="971369" y="404813"/>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r">
              <a:spcBef>
                <a:spcPct val="20000"/>
              </a:spcBef>
              <a:buClr>
                <a:schemeClr val="folHlink"/>
              </a:buClr>
              <a:buSzPct val="60000"/>
              <a:buFont typeface="Wingdings" panose="05000000000000000000" pitchFamily="2" charset="2"/>
              <a:buNone/>
            </a:pPr>
            <a:r>
              <a:rPr lang="zh-CN" altLang="en-US" sz="4400" b="1" dirty="0">
                <a:solidFill>
                  <a:srgbClr val="800080"/>
                </a:solidFill>
              </a:rPr>
              <a:t>课堂练习</a:t>
            </a:r>
            <a:endParaRPr lang="zh-CN" altLang="en-US" sz="4400" b="1" dirty="0">
              <a:solidFill>
                <a:srgbClr val="800080"/>
              </a:solidFill>
            </a:endParaRPr>
          </a:p>
        </p:txBody>
      </p:sp>
      <p:pic>
        <p:nvPicPr>
          <p:cNvPr id="7" name="Picture 4" descr="C:\形式语言\教参\tu\xs18.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57264"/>
            <a:ext cx="5791200" cy="30480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31428" y="3401705"/>
            <a:ext cx="2512379" cy="1323439"/>
          </a:xfrm>
          <a:prstGeom prst="rect">
            <a:avLst/>
          </a:prstGeom>
        </p:spPr>
        <p:txBody>
          <a:bodyPr wrap="square">
            <a:spAutoFit/>
          </a:bodyPr>
          <a:lstStyle/>
          <a:p>
            <a:pPr algn="just"/>
            <a:r>
              <a:rPr lang="en-US" altLang="zh-CN" sz="2000" b="1" dirty="0">
                <a:solidFill>
                  <a:srgbClr val="7030A0"/>
                </a:solidFill>
              </a:rPr>
              <a:t>q</a:t>
            </a:r>
            <a:r>
              <a:rPr lang="en-US" altLang="zh-CN" sz="2000" b="1" baseline="-30000" dirty="0">
                <a:solidFill>
                  <a:srgbClr val="7030A0"/>
                </a:solidFill>
              </a:rPr>
              <a:t>0</a:t>
            </a:r>
            <a:r>
              <a:rPr lang="zh-CN" altLang="en-US" sz="2000" b="1" dirty="0">
                <a:solidFill>
                  <a:srgbClr val="7030A0"/>
                </a:solidFill>
                <a:latin typeface="宋体" panose="02010600030101010101" pitchFamily="2" charset="-122"/>
              </a:rPr>
              <a:t>：除以</a:t>
            </a:r>
            <a:r>
              <a:rPr lang="en-US" altLang="zh-CN" sz="2000" b="1" dirty="0">
                <a:solidFill>
                  <a:srgbClr val="7030A0"/>
                </a:solidFill>
              </a:rPr>
              <a:t>3</a:t>
            </a:r>
            <a:r>
              <a:rPr lang="zh-CN" altLang="en-US" sz="2000" b="1" dirty="0">
                <a:solidFill>
                  <a:srgbClr val="7030A0"/>
                </a:solidFill>
                <a:latin typeface="宋体" panose="02010600030101010101" pitchFamily="2" charset="-122"/>
              </a:rPr>
              <a:t>余数为</a:t>
            </a:r>
            <a:r>
              <a:rPr lang="en-US" altLang="zh-CN" sz="2000" b="1" dirty="0">
                <a:solidFill>
                  <a:srgbClr val="7030A0"/>
                </a:solidFill>
              </a:rPr>
              <a:t>0</a:t>
            </a:r>
            <a:r>
              <a:rPr lang="zh-CN" altLang="en-US" sz="2000" b="1" dirty="0">
                <a:solidFill>
                  <a:srgbClr val="7030A0"/>
                </a:solidFill>
                <a:latin typeface="宋体" panose="02010600030101010101" pitchFamily="2" charset="-122"/>
              </a:rPr>
              <a:t>；</a:t>
            </a:r>
            <a:endParaRPr lang="zh-CN" altLang="en-US" sz="2000" b="1" dirty="0">
              <a:solidFill>
                <a:srgbClr val="7030A0"/>
              </a:solidFill>
            </a:endParaRPr>
          </a:p>
          <a:p>
            <a:pPr algn="just"/>
            <a:r>
              <a:rPr lang="en-US" altLang="zh-CN" sz="2000" b="1" dirty="0">
                <a:solidFill>
                  <a:srgbClr val="7030A0"/>
                </a:solidFill>
              </a:rPr>
              <a:t>q</a:t>
            </a:r>
            <a:r>
              <a:rPr lang="en-US" altLang="zh-CN" sz="2000" b="1" baseline="-30000" dirty="0">
                <a:solidFill>
                  <a:srgbClr val="7030A0"/>
                </a:solidFill>
              </a:rPr>
              <a:t>1</a:t>
            </a:r>
            <a:r>
              <a:rPr lang="zh-CN" altLang="en-US" sz="2000" b="1" dirty="0">
                <a:solidFill>
                  <a:srgbClr val="7030A0"/>
                </a:solidFill>
                <a:latin typeface="宋体" panose="02010600030101010101" pitchFamily="2" charset="-122"/>
              </a:rPr>
              <a:t>：除以</a:t>
            </a:r>
            <a:r>
              <a:rPr lang="en-US" altLang="zh-CN" sz="2000" b="1" dirty="0">
                <a:solidFill>
                  <a:srgbClr val="7030A0"/>
                </a:solidFill>
              </a:rPr>
              <a:t>3</a:t>
            </a:r>
            <a:r>
              <a:rPr lang="zh-CN" altLang="en-US" sz="2000" b="1" dirty="0">
                <a:solidFill>
                  <a:srgbClr val="7030A0"/>
                </a:solidFill>
                <a:latin typeface="宋体" panose="02010600030101010101" pitchFamily="2" charset="-122"/>
              </a:rPr>
              <a:t>余数为</a:t>
            </a:r>
            <a:r>
              <a:rPr lang="en-US" altLang="zh-CN" sz="2000" b="1" dirty="0">
                <a:solidFill>
                  <a:srgbClr val="7030A0"/>
                </a:solidFill>
              </a:rPr>
              <a:t>1</a:t>
            </a:r>
            <a:r>
              <a:rPr lang="zh-CN" altLang="en-US" sz="2000" b="1" dirty="0">
                <a:solidFill>
                  <a:srgbClr val="7030A0"/>
                </a:solidFill>
                <a:latin typeface="宋体" panose="02010600030101010101" pitchFamily="2" charset="-122"/>
              </a:rPr>
              <a:t>；</a:t>
            </a:r>
            <a:endParaRPr lang="zh-CN" altLang="en-US" sz="2000" b="1" dirty="0">
              <a:solidFill>
                <a:srgbClr val="7030A0"/>
              </a:solidFill>
            </a:endParaRPr>
          </a:p>
          <a:p>
            <a:pPr algn="just"/>
            <a:r>
              <a:rPr lang="en-US" altLang="zh-CN" sz="2000" b="1" dirty="0">
                <a:solidFill>
                  <a:srgbClr val="7030A0"/>
                </a:solidFill>
              </a:rPr>
              <a:t>q</a:t>
            </a:r>
            <a:r>
              <a:rPr lang="en-US" altLang="zh-CN" sz="2000" b="1" baseline="-30000" dirty="0">
                <a:solidFill>
                  <a:srgbClr val="7030A0"/>
                </a:solidFill>
              </a:rPr>
              <a:t>2</a:t>
            </a:r>
            <a:r>
              <a:rPr lang="zh-CN" altLang="en-US" sz="2000" b="1" dirty="0">
                <a:solidFill>
                  <a:srgbClr val="7030A0"/>
                </a:solidFill>
              </a:rPr>
              <a:t>：</a:t>
            </a:r>
            <a:r>
              <a:rPr lang="zh-CN" altLang="en-US" sz="2000" b="1" dirty="0">
                <a:solidFill>
                  <a:srgbClr val="7030A0"/>
                </a:solidFill>
                <a:latin typeface="宋体" panose="02010600030101010101" pitchFamily="2" charset="-122"/>
              </a:rPr>
              <a:t>除以</a:t>
            </a:r>
            <a:r>
              <a:rPr lang="en-US" altLang="zh-CN" sz="2000" b="1" dirty="0">
                <a:solidFill>
                  <a:srgbClr val="7030A0"/>
                </a:solidFill>
              </a:rPr>
              <a:t>3</a:t>
            </a:r>
            <a:r>
              <a:rPr lang="zh-CN" altLang="en-US" sz="2000" b="1" dirty="0">
                <a:solidFill>
                  <a:srgbClr val="7030A0"/>
                </a:solidFill>
                <a:latin typeface="宋体" panose="02010600030101010101" pitchFamily="2" charset="-122"/>
              </a:rPr>
              <a:t>余数为</a:t>
            </a:r>
            <a:r>
              <a:rPr lang="en-US" altLang="zh-CN" sz="2000" b="1" dirty="0">
                <a:solidFill>
                  <a:srgbClr val="7030A0"/>
                </a:solidFill>
              </a:rPr>
              <a:t>2</a:t>
            </a:r>
            <a:r>
              <a:rPr lang="zh-CN" altLang="en-US" sz="2000" b="1" dirty="0">
                <a:solidFill>
                  <a:srgbClr val="7030A0"/>
                </a:solidFill>
                <a:latin typeface="宋体" panose="02010600030101010101" pitchFamily="2" charset="-122"/>
              </a:rPr>
              <a:t>；</a:t>
            </a:r>
            <a:endParaRPr lang="zh-CN" altLang="en-US" sz="2000" b="1" dirty="0">
              <a:solidFill>
                <a:srgbClr val="7030A0"/>
              </a:solidFill>
              <a:latin typeface="宋体" panose="02010600030101010101" pitchFamily="2" charset="-122"/>
            </a:endParaRPr>
          </a:p>
          <a:p>
            <a:pPr algn="just"/>
            <a:r>
              <a:rPr lang="en-US" altLang="zh-CN" sz="2000" b="1" dirty="0" err="1">
                <a:solidFill>
                  <a:srgbClr val="7030A0"/>
                </a:solidFill>
              </a:rPr>
              <a:t>q</a:t>
            </a:r>
            <a:r>
              <a:rPr lang="en-US" altLang="zh-CN" sz="2000" b="1" baseline="-30000" dirty="0" err="1">
                <a:solidFill>
                  <a:srgbClr val="7030A0"/>
                </a:solidFill>
              </a:rPr>
              <a:t>s</a:t>
            </a:r>
            <a:r>
              <a:rPr lang="zh-CN" altLang="en-US" sz="2000" b="1" dirty="0">
                <a:solidFill>
                  <a:srgbClr val="7030A0"/>
                </a:solidFill>
              </a:rPr>
              <a:t>：</a:t>
            </a:r>
            <a:r>
              <a:rPr lang="en-US" altLang="zh-CN" sz="2000" b="1" dirty="0">
                <a:solidFill>
                  <a:srgbClr val="7030A0"/>
                </a:solidFill>
              </a:rPr>
              <a:t>M</a:t>
            </a:r>
            <a:r>
              <a:rPr lang="zh-CN" altLang="en-US" sz="2000" b="1" dirty="0">
                <a:solidFill>
                  <a:srgbClr val="7030A0"/>
                </a:solidFill>
                <a:latin typeface="宋体" panose="02010600030101010101" pitchFamily="2" charset="-122"/>
              </a:rPr>
              <a:t>的开始状态。</a:t>
            </a:r>
            <a:endParaRPr lang="zh-CN" altLang="en-US"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fld id="{B30A22F4-00ED-4344-B192-543B0548C8F0}" type="slidenum">
              <a:rPr kumimoji="0" lang="zh-CN" altLang="en-US">
                <a:latin typeface="Arial Narrow" panose="020B0606020202030204" pitchFamily="34" charset="0"/>
              </a:rPr>
            </a:fld>
            <a:endParaRPr kumimoji="0" lang="en-US" altLang="zh-CN">
              <a:latin typeface="Arial Narrow" panose="020B0606020202030204" pitchFamily="34" charset="0"/>
            </a:endParaRPr>
          </a:p>
        </p:txBody>
      </p:sp>
      <p:sp>
        <p:nvSpPr>
          <p:cNvPr id="7171" name="页脚占位符 2"/>
          <p:cNvSpPr>
            <a:spLocks noGrp="1"/>
          </p:cNvSpPr>
          <p:nvPr>
            <p:ph type="ftr" sz="quarter" idx="12"/>
          </p:nvPr>
        </p:nvSpPr>
        <p:spPr>
          <a:xfrm>
            <a:off x="228600" y="6400800"/>
            <a:ext cx="1447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l">
              <a:lnSpc>
                <a:spcPct val="100000"/>
              </a:lnSpc>
            </a:pPr>
            <a:r>
              <a:rPr kumimoji="0" lang="en-US" altLang="zh-CN">
                <a:latin typeface="Arial Narrow" panose="020B0606020202030204" pitchFamily="34" charset="0"/>
              </a:rPr>
              <a:t>School of Computer Science, BUPT</a:t>
            </a:r>
            <a:endParaRPr kumimoji="0" lang="zh-CN" altLang="en-US">
              <a:latin typeface="Arial Narrow" panose="020B0606020202030204" pitchFamily="34" charset="0"/>
            </a:endParaRPr>
          </a:p>
        </p:txBody>
      </p:sp>
      <p:sp>
        <p:nvSpPr>
          <p:cNvPr id="7172" name="Text Box 10"/>
          <p:cNvSpPr txBox="1">
            <a:spLocks noChangeArrowheads="1"/>
          </p:cNvSpPr>
          <p:nvPr/>
        </p:nvSpPr>
        <p:spPr bwMode="auto">
          <a:xfrm>
            <a:off x="611560" y="1196752"/>
            <a:ext cx="82466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3200" b="1" dirty="0">
                <a:solidFill>
                  <a:schemeClr val="tx2"/>
                </a:solidFill>
              </a:rPr>
              <a:t> 已知</a:t>
            </a:r>
            <a:r>
              <a:rPr lang="en-US" altLang="zh-CN" sz="3200" b="1" dirty="0">
                <a:solidFill>
                  <a:schemeClr val="tx2"/>
                </a:solidFill>
              </a:rPr>
              <a:t>NFA</a:t>
            </a:r>
            <a:r>
              <a:rPr lang="zh-CN" altLang="en-US" sz="3200" b="1" dirty="0">
                <a:solidFill>
                  <a:schemeClr val="tx2"/>
                </a:solidFill>
              </a:rPr>
              <a:t>如下图所示，构造与其等价的</a:t>
            </a:r>
            <a:r>
              <a:rPr lang="en-US" altLang="zh-CN" sz="3200" b="1" dirty="0">
                <a:solidFill>
                  <a:schemeClr val="tx2"/>
                </a:solidFill>
              </a:rPr>
              <a:t>DFA</a:t>
            </a:r>
            <a:endParaRPr lang="en-US" altLang="zh-CN" sz="3200" b="1" dirty="0">
              <a:solidFill>
                <a:schemeClr val="tx2"/>
              </a:solidFill>
            </a:endParaRPr>
          </a:p>
        </p:txBody>
      </p:sp>
      <p:sp>
        <p:nvSpPr>
          <p:cNvPr id="7173" name="Rectangle 11"/>
          <p:cNvSpPr>
            <a:spLocks noChangeArrowheads="1"/>
          </p:cNvSpPr>
          <p:nvPr/>
        </p:nvSpPr>
        <p:spPr bwMode="auto">
          <a:xfrm>
            <a:off x="971369" y="404813"/>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rgbClr val="009999"/>
                </a:solidFill>
                <a:latin typeface="Times New Roman" panose="02020603050405020304" pitchFamily="18" charset="0"/>
                <a:ea typeface="宋体" panose="02010600030101010101" pitchFamily="2" charset="-122"/>
              </a:defRPr>
            </a:lvl1pPr>
            <a:lvl2pPr marL="742950" indent="-285750">
              <a:defRPr kumimoji="1">
                <a:solidFill>
                  <a:srgbClr val="009999"/>
                </a:solidFill>
                <a:latin typeface="Times New Roman" panose="02020603050405020304" pitchFamily="18" charset="0"/>
                <a:ea typeface="宋体" panose="02010600030101010101" pitchFamily="2" charset="-122"/>
              </a:defRPr>
            </a:lvl2pPr>
            <a:lvl3pPr marL="1143000" indent="-228600">
              <a:defRPr kumimoji="1">
                <a:solidFill>
                  <a:srgbClr val="009999"/>
                </a:solidFill>
                <a:latin typeface="Times New Roman" panose="02020603050405020304" pitchFamily="18" charset="0"/>
                <a:ea typeface="宋体" panose="02010600030101010101" pitchFamily="2" charset="-122"/>
              </a:defRPr>
            </a:lvl3pPr>
            <a:lvl4pPr marL="1600200" indent="-228600">
              <a:defRPr kumimoji="1">
                <a:solidFill>
                  <a:srgbClr val="009999"/>
                </a:solidFill>
                <a:latin typeface="Times New Roman" panose="02020603050405020304" pitchFamily="18" charset="0"/>
                <a:ea typeface="宋体" panose="02010600030101010101" pitchFamily="2" charset="-122"/>
              </a:defRPr>
            </a:lvl4pPr>
            <a:lvl5pPr marL="2057400" indent="-228600">
              <a:defRPr kumimoji="1">
                <a:solidFill>
                  <a:srgbClr val="009999"/>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rgbClr val="009999"/>
                </a:solidFill>
                <a:latin typeface="Times New Roman" panose="02020603050405020304" pitchFamily="18" charset="0"/>
                <a:ea typeface="宋体" panose="02010600030101010101" pitchFamily="2" charset="-122"/>
              </a:defRPr>
            </a:lvl9pPr>
          </a:lstStyle>
          <a:p>
            <a:pPr algn="r">
              <a:spcBef>
                <a:spcPct val="20000"/>
              </a:spcBef>
              <a:buClr>
                <a:schemeClr val="folHlink"/>
              </a:buClr>
              <a:buSzPct val="60000"/>
              <a:buFont typeface="Wingdings" panose="05000000000000000000" pitchFamily="2" charset="2"/>
              <a:buNone/>
            </a:pPr>
            <a:r>
              <a:rPr lang="zh-CN" altLang="en-US" sz="4400" b="1" dirty="0">
                <a:solidFill>
                  <a:srgbClr val="800080"/>
                </a:solidFill>
              </a:rPr>
              <a:t>课堂练习</a:t>
            </a:r>
            <a:endParaRPr lang="zh-CN" altLang="en-US" sz="4400" b="1" dirty="0">
              <a:solidFill>
                <a:srgbClr val="800080"/>
              </a:solidFill>
            </a:endParaRPr>
          </a:p>
        </p:txBody>
      </p:sp>
      <p:pic>
        <p:nvPicPr>
          <p:cNvPr id="8" name="Picture 4" descr="C:\形式语言\教参\tu\xs19.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3568" y="1700808"/>
            <a:ext cx="5400600" cy="24548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形式语言\教参\tu\xs2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3848" y="4221108"/>
            <a:ext cx="5814598" cy="2448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EF8686B-850D-4953-983F-1631FAEB8493}"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45059"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EFA4EEAA-9BCF-430A-ABEF-A5A6E44F0B72}"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45060"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45061" name="Text Box 2"/>
          <p:cNvSpPr txBox="1">
            <a:spLocks noChangeArrowheads="1"/>
          </p:cNvSpPr>
          <p:nvPr/>
        </p:nvSpPr>
        <p:spPr bwMode="auto">
          <a:xfrm>
            <a:off x="812118" y="1412776"/>
            <a:ext cx="80648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eaLnBrk="1" hangingPunct="1">
              <a:spcBef>
                <a:spcPct val="0"/>
              </a:spcBef>
              <a:buClrTx/>
              <a:buSzTx/>
              <a:buFont typeface="Wingdings" panose="05000000000000000000" pitchFamily="2" charset="2"/>
              <a:buNone/>
            </a:pPr>
            <a:r>
              <a:rPr lang="zh-CN" altLang="en-US" dirty="0">
                <a:solidFill>
                  <a:srgbClr val="800080"/>
                </a:solidFill>
                <a:ea typeface="华文行楷" panose="02010800040101010101" pitchFamily="2" charset="-122"/>
              </a:rPr>
              <a:t>			</a:t>
            </a:r>
            <a:endParaRPr lang="zh-CN" altLang="en-US" sz="1200" dirty="0">
              <a:solidFill>
                <a:srgbClr val="333399"/>
              </a:solidFill>
            </a:endParaRPr>
          </a:p>
        </p:txBody>
      </p:sp>
      <p:sp>
        <p:nvSpPr>
          <p:cNvPr id="7" name="Rectangle 1026"/>
          <p:cNvSpPr txBox="1">
            <a:spLocks noChangeArrowheads="1"/>
          </p:cNvSpPr>
          <p:nvPr/>
        </p:nvSpPr>
        <p:spPr>
          <a:xfrm>
            <a:off x="952500" y="404664"/>
            <a:ext cx="7784132" cy="775855"/>
          </a:xfrm>
          <a:prstGeom prst="rect">
            <a:avLst/>
          </a:prstGeom>
        </p:spPr>
        <p:txBody>
          <a:bodyPr/>
          <a:lst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Copperplate Gothic Light" panose="020E0507020206020404" pitchFamily="34" charset="0"/>
                <a:ea typeface="宋体" panose="02010600030101010101" pitchFamily="2" charset="-122"/>
              </a:defRPr>
            </a:lvl9pPr>
          </a:lstStyle>
          <a:p>
            <a:pPr eaLnBrk="1" hangingPunct="1"/>
            <a:r>
              <a:rPr lang="zh-CN" altLang="en-US" b="1" kern="0" dirty="0">
                <a:solidFill>
                  <a:srgbClr val="800080"/>
                </a:solidFill>
              </a:rPr>
              <a:t>第三次作业</a:t>
            </a:r>
            <a:endParaRPr lang="en-US" altLang="zh-CN" b="1" kern="0" dirty="0">
              <a:solidFill>
                <a:srgbClr val="800080"/>
              </a:solidFill>
            </a:endParaRPr>
          </a:p>
        </p:txBody>
      </p:sp>
      <p:pic>
        <p:nvPicPr>
          <p:cNvPr id="2" name="图片 1"/>
          <p:cNvPicPr>
            <a:picLocks noChangeAspect="1"/>
          </p:cNvPicPr>
          <p:nvPr/>
        </p:nvPicPr>
        <p:blipFill>
          <a:blip r:embed="rId1"/>
          <a:stretch>
            <a:fillRect/>
          </a:stretch>
        </p:blipFill>
        <p:spPr>
          <a:xfrm>
            <a:off x="467544" y="1340768"/>
            <a:ext cx="7712966" cy="1309749"/>
          </a:xfrm>
          <a:prstGeom prst="rect">
            <a:avLst/>
          </a:prstGeom>
        </p:spPr>
      </p:pic>
      <p:pic>
        <p:nvPicPr>
          <p:cNvPr id="3" name="图片 2"/>
          <p:cNvPicPr>
            <a:picLocks noChangeAspect="1"/>
          </p:cNvPicPr>
          <p:nvPr/>
        </p:nvPicPr>
        <p:blipFill>
          <a:blip r:embed="rId2"/>
          <a:stretch>
            <a:fillRect/>
          </a:stretch>
        </p:blipFill>
        <p:spPr>
          <a:xfrm>
            <a:off x="611560" y="2492896"/>
            <a:ext cx="5256584" cy="1099844"/>
          </a:xfrm>
          <a:prstGeom prst="rect">
            <a:avLst/>
          </a:prstGeom>
        </p:spPr>
      </p:pic>
      <p:pic>
        <p:nvPicPr>
          <p:cNvPr id="4" name="图片 3"/>
          <p:cNvPicPr>
            <a:picLocks noChangeAspect="1"/>
          </p:cNvPicPr>
          <p:nvPr/>
        </p:nvPicPr>
        <p:blipFill>
          <a:blip r:embed="rId3"/>
          <a:stretch>
            <a:fillRect/>
          </a:stretch>
        </p:blipFill>
        <p:spPr>
          <a:xfrm>
            <a:off x="679111" y="3470477"/>
            <a:ext cx="6331289" cy="3158923"/>
          </a:xfrm>
          <a:prstGeom prst="rect">
            <a:avLst/>
          </a:prstGeom>
        </p:spPr>
      </p:pic>
      <p:sp>
        <p:nvSpPr>
          <p:cNvPr id="5" name="矩形 4"/>
          <p:cNvSpPr/>
          <p:nvPr/>
        </p:nvSpPr>
        <p:spPr>
          <a:xfrm>
            <a:off x="3703229" y="476672"/>
            <a:ext cx="3245035" cy="461665"/>
          </a:xfrm>
          <a:prstGeom prst="rect">
            <a:avLst/>
          </a:prstGeom>
        </p:spPr>
        <p:txBody>
          <a:bodyPr wrap="square">
            <a:spAutoFit/>
          </a:bodyPr>
          <a:lstStyle/>
          <a:p>
            <a:pPr eaLnBrk="1" hangingPunct="1"/>
            <a:r>
              <a:rPr lang="zh-CN" altLang="en-US" sz="2400" dirty="0">
                <a:solidFill>
                  <a:schemeClr val="tx2"/>
                </a:solidFill>
              </a:rPr>
              <a:t>第三章习题：</a:t>
            </a:r>
            <a:r>
              <a:rPr lang="en-US" altLang="zh-CN" sz="2400" dirty="0">
                <a:solidFill>
                  <a:schemeClr val="tx2"/>
                </a:solidFill>
              </a:rPr>
              <a:t>10</a:t>
            </a:r>
            <a:r>
              <a:rPr lang="zh-CN" altLang="en-US" sz="2400" dirty="0">
                <a:solidFill>
                  <a:schemeClr val="tx2"/>
                </a:solidFill>
              </a:rPr>
              <a:t>，14</a:t>
            </a:r>
            <a:endParaRPr lang="zh-CN" altLang="en-US" sz="2400"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A21FD37C-DCF5-40D0-8BD3-BDBEF6C03B37}"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6147"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B0C6C635-9C13-4512-8A72-73D422654E7A}"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6148"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6149"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ea typeface="楷体_GB2312" pitchFamily="49" charset="-122"/>
              </a:rPr>
              <a:t>第一节  有限自动机</a:t>
            </a:r>
            <a:endParaRPr lang="zh-CN" altLang="en-US" b="1">
              <a:solidFill>
                <a:srgbClr val="800080"/>
              </a:solidFill>
              <a:latin typeface="Arial" panose="020B0604020202020204" pitchFamily="34" charset="0"/>
              <a:ea typeface="楷体_GB2312" pitchFamily="49" charset="-122"/>
            </a:endParaRPr>
          </a:p>
        </p:txBody>
      </p:sp>
      <p:sp>
        <p:nvSpPr>
          <p:cNvPr id="6150" name="Rectangle 3"/>
          <p:cNvSpPr>
            <a:spLocks noGrp="1" noChangeArrowheads="1"/>
          </p:cNvSpPr>
          <p:nvPr>
            <p:ph type="body" idx="1"/>
          </p:nvPr>
        </p:nvSpPr>
        <p:spPr>
          <a:xfrm>
            <a:off x="214313" y="1357313"/>
            <a:ext cx="8929687" cy="5029200"/>
          </a:xfrm>
        </p:spPr>
        <p:txBody>
          <a:bodyPr/>
          <a:lstStyle/>
          <a:p>
            <a:pPr eaLnBrk="1" hangingPunct="1">
              <a:buFont typeface="Wingdings" panose="05000000000000000000" pitchFamily="2" charset="2"/>
              <a:buNone/>
            </a:pPr>
            <a:r>
              <a:rPr lang="zh-CN" altLang="en-US" sz="3600">
                <a:solidFill>
                  <a:srgbClr val="800080"/>
                </a:solidFill>
                <a:latin typeface="Arial" panose="020B0604020202020204" pitchFamily="34" charset="0"/>
              </a:rPr>
              <a:t>一、有限状态系统的概念</a:t>
            </a:r>
            <a:endParaRPr lang="zh-CN" altLang="en-US" sz="3600">
              <a:solidFill>
                <a:srgbClr val="800080"/>
              </a:solidFill>
              <a:latin typeface="Arial" panose="020B0604020202020204" pitchFamily="34" charset="0"/>
            </a:endParaRPr>
          </a:p>
          <a:p>
            <a:pPr lvl="1" eaLnBrk="1" hangingPunct="1"/>
            <a:r>
              <a:rPr lang="zh-CN" altLang="en-US" sz="3200" b="1">
                <a:solidFill>
                  <a:srgbClr val="333399"/>
                </a:solidFill>
                <a:latin typeface="Arial" panose="020B0604020202020204" pitchFamily="34" charset="0"/>
              </a:rPr>
              <a:t>状态:状态是可以将事物</a:t>
            </a:r>
            <a:r>
              <a:rPr lang="zh-CN" altLang="en-US" sz="3600" b="1">
                <a:solidFill>
                  <a:srgbClr val="800080"/>
                </a:solidFill>
                <a:latin typeface="Arial" panose="020B0604020202020204" pitchFamily="34" charset="0"/>
              </a:rPr>
              <a:t>区分</a:t>
            </a:r>
            <a:r>
              <a:rPr lang="zh-CN" altLang="en-US" sz="3200" b="1">
                <a:solidFill>
                  <a:srgbClr val="333399"/>
                </a:solidFill>
                <a:latin typeface="Arial" panose="020B0604020202020204" pitchFamily="34" charset="0"/>
              </a:rPr>
              <a:t>开的一种标识。</a:t>
            </a:r>
            <a:endParaRPr lang="zh-CN" altLang="en-US" sz="3200" b="1">
              <a:solidFill>
                <a:srgbClr val="333399"/>
              </a:solidFill>
              <a:latin typeface="Arial" panose="020B0604020202020204" pitchFamily="34" charset="0"/>
            </a:endParaRPr>
          </a:p>
          <a:p>
            <a:pPr lvl="1" eaLnBrk="1" hangingPunct="1"/>
            <a:r>
              <a:rPr lang="zh-CN" altLang="en-US" sz="3200" b="1">
                <a:solidFill>
                  <a:srgbClr val="333399"/>
                </a:solidFill>
                <a:latin typeface="Arial" panose="020B0604020202020204" pitchFamily="34" charset="0"/>
              </a:rPr>
              <a:t>具有离散状态的系统：如数字电路(0,1)， 十字路口的红绿灯。离散状态系统的状态数是有限的。</a:t>
            </a:r>
            <a:endParaRPr lang="zh-CN" altLang="en-US" sz="3200" b="1">
              <a:solidFill>
                <a:srgbClr val="333399"/>
              </a:solidFill>
              <a:latin typeface="Arial" panose="020B0604020202020204" pitchFamily="34" charset="0"/>
            </a:endParaRPr>
          </a:p>
          <a:p>
            <a:pPr lvl="1" eaLnBrk="1" hangingPunct="1"/>
            <a:r>
              <a:rPr lang="zh-CN" altLang="en-US" sz="3200" b="1">
                <a:solidFill>
                  <a:srgbClr val="333399"/>
                </a:solidFill>
                <a:latin typeface="Arial" panose="020B0604020202020204" pitchFamily="34" charset="0"/>
              </a:rPr>
              <a:t>具有连续状态的系统：比如水库的水位，室内温度等可以连续变化，即有无穷个状态。</a:t>
            </a:r>
            <a:endParaRPr lang="zh-CN" altLang="en-US" sz="3200" b="1">
              <a:solidFill>
                <a:srgbClr val="333399"/>
              </a:solidFill>
              <a:latin typeface="Arial" panose="020B0604020202020204" pitchFamily="34" charset="0"/>
            </a:endParaRPr>
          </a:p>
          <a:p>
            <a:pPr lvl="1" eaLnBrk="1" hangingPunct="1"/>
            <a:r>
              <a:rPr lang="zh-CN" altLang="en-US" sz="3200" b="1">
                <a:solidFill>
                  <a:srgbClr val="333399"/>
                </a:solidFill>
                <a:latin typeface="Arial" panose="020B0604020202020204" pitchFamily="34" charset="0"/>
              </a:rPr>
              <a:t>有限状态系统必然是离散状态系统（而且状态数有限），因为只有有限个状态。</a:t>
            </a:r>
            <a:endParaRPr lang="zh-CN" altLang="en-US" sz="3200" b="1">
              <a:solidFill>
                <a:srgbClr val="333399"/>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7003B0F0-02A1-410A-AE38-DBA304B3FB9D}"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8195"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2CE140A-1DB4-41A1-872C-A696EBE2055F}"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8196"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8197" name="Rectangle 2"/>
          <p:cNvSpPr>
            <a:spLocks noGrp="1" noChangeArrowheads="1"/>
          </p:cNvSpPr>
          <p:nvPr>
            <p:ph type="title"/>
          </p:nvPr>
        </p:nvSpPr>
        <p:spPr/>
        <p:txBody>
          <a:bodyPr/>
          <a:lstStyle/>
          <a:p>
            <a:pPr eaLnBrk="1" hangingPunct="1"/>
            <a:endParaRPr lang="zh-CN" altLang="en-US">
              <a:latin typeface="Arial" panose="020B0604020202020204" pitchFamily="34" charset="0"/>
              <a:ea typeface="楷体_GB2312" pitchFamily="49" charset="-122"/>
            </a:endParaRPr>
          </a:p>
        </p:txBody>
      </p:sp>
      <p:sp>
        <p:nvSpPr>
          <p:cNvPr id="8198" name="Rectangle 3"/>
          <p:cNvSpPr>
            <a:spLocks noGrp="1" noChangeArrowheads="1"/>
          </p:cNvSpPr>
          <p:nvPr>
            <p:ph type="body" idx="1"/>
          </p:nvPr>
        </p:nvSpPr>
        <p:spPr>
          <a:xfrm>
            <a:off x="228600" y="1295400"/>
            <a:ext cx="8534400" cy="5029200"/>
          </a:xfrm>
        </p:spPr>
        <p:txBody>
          <a:bodyPr/>
          <a:lstStyle/>
          <a:p>
            <a:pPr eaLnBrk="1" hangingPunct="1">
              <a:lnSpc>
                <a:spcPct val="90000"/>
              </a:lnSpc>
            </a:pPr>
            <a:r>
              <a:rPr lang="zh-CN" altLang="en-US" sz="3600">
                <a:solidFill>
                  <a:srgbClr val="800080"/>
                </a:solidFill>
                <a:latin typeface="Arial" panose="020B0604020202020204" pitchFamily="34" charset="0"/>
              </a:rPr>
              <a:t>实例</a:t>
            </a:r>
            <a:endParaRPr lang="zh-CN" altLang="en-US" sz="3600">
              <a:solidFill>
                <a:srgbClr val="800080"/>
              </a:solidFill>
              <a:latin typeface="Arial" panose="020B0604020202020204" pitchFamily="34" charset="0"/>
            </a:endParaRPr>
          </a:p>
          <a:p>
            <a:pPr algn="just" eaLnBrk="1" hangingPunct="1">
              <a:lnSpc>
                <a:spcPct val="90000"/>
              </a:lnSpc>
              <a:buFont typeface="Wingdings" panose="05000000000000000000" pitchFamily="2" charset="2"/>
              <a:buNone/>
            </a:pPr>
            <a:r>
              <a:rPr lang="zh-CN" altLang="en-US" sz="3200">
                <a:solidFill>
                  <a:srgbClr val="333399"/>
                </a:solidFill>
                <a:latin typeface="宋体" panose="02010600030101010101" pitchFamily="2" charset="-122"/>
                <a:ea typeface="宋体" panose="02010600030101010101" pitchFamily="2" charset="-122"/>
              </a:rPr>
              <a:t>		 </a:t>
            </a:r>
            <a:r>
              <a:rPr lang="zh-CN" altLang="en-US" sz="3200">
                <a:solidFill>
                  <a:srgbClr val="333399"/>
                </a:solidFill>
                <a:latin typeface="楷体_GB2312" pitchFamily="49" charset="-122"/>
              </a:rPr>
              <a:t>一个人带着一头狼，一头羊，以及一棵青菜，处于河的左岸。有一条小船,每次只能携带人和其余的三者之一。人和他的伴随品都希望渡到河的右岸，而每摆渡一次，人仅能带其中之一。然而如果人留下狼和羊不论在左岸还是在右岸，狼肯定会吃掉羊。类似地，如果单独留下羊和菜，羊也肯定会吃掉菜。如何才能既渡过河而羊和菜又不被吃掉呢?</a:t>
            </a:r>
            <a:endParaRPr lang="zh-CN" altLang="en-US" sz="3200">
              <a:solidFill>
                <a:srgbClr val="333399"/>
              </a:solidFill>
              <a:latin typeface="楷体_GB2312" pitchFamily="49" charset="-122"/>
            </a:endParaRPr>
          </a:p>
          <a:p>
            <a:pPr eaLnBrk="1" hangingPunct="1">
              <a:lnSpc>
                <a:spcPct val="90000"/>
              </a:lnSpc>
            </a:pPr>
            <a:endParaRPr lang="zh-CN" altLang="en-US" sz="3200">
              <a:solidFill>
                <a:srgbClr val="333399"/>
              </a:solidFill>
              <a:latin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844052B6-0816-4BC6-82C2-4D94217E3E16}"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0243" name="日期占位符 2"/>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F653A98-B69F-4D79-BAA7-0A7BFF080F40}"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10244" name="页脚占位符 3"/>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pic>
        <p:nvPicPr>
          <p:cNvPr id="10245" name="Picture 4" descr="狼－羊"/>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371600"/>
            <a:ext cx="7696200"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2"/>
          <p:cNvSpPr>
            <a:spLocks noChangeArrowheads="1"/>
          </p:cNvSpPr>
          <p:nvPr/>
        </p:nvSpPr>
        <p:spPr bwMode="auto">
          <a:xfrm>
            <a:off x="304800" y="3200400"/>
            <a:ext cx="2971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just">
              <a:spcBef>
                <a:spcPct val="0"/>
              </a:spcBef>
              <a:buClrTx/>
              <a:buSzTx/>
              <a:buFontTx/>
              <a:buNone/>
            </a:pPr>
            <a:r>
              <a:rPr lang="en-US" altLang="zh-CN" sz="2400">
                <a:solidFill>
                  <a:srgbClr val="333399"/>
                </a:solidFill>
                <a:latin typeface="Arial" panose="020B0604020202020204" pitchFamily="34" charset="0"/>
              </a:rPr>
              <a:t>MG－WC</a:t>
            </a:r>
            <a:endParaRPr lang="en-US" altLang="zh-CN" sz="2400">
              <a:solidFill>
                <a:srgbClr val="333399"/>
              </a:solidFill>
              <a:latin typeface="Arial" panose="020B0604020202020204" pitchFamily="34" charset="0"/>
            </a:endParaRPr>
          </a:p>
          <a:p>
            <a:pPr algn="just">
              <a:spcBef>
                <a:spcPct val="0"/>
              </a:spcBef>
              <a:buClrTx/>
              <a:buSzTx/>
              <a:buFontTx/>
              <a:buNone/>
            </a:pPr>
            <a:r>
              <a:rPr lang="zh-CN" altLang="en-US" sz="2400">
                <a:solidFill>
                  <a:srgbClr val="333399"/>
                </a:solidFill>
                <a:latin typeface="Arial" panose="020B0604020202020204" pitchFamily="34" charset="0"/>
              </a:rPr>
              <a:t>（处于左岸的子集</a:t>
            </a:r>
            <a:r>
              <a:rPr lang="en-US" altLang="zh-CN" sz="2400">
                <a:solidFill>
                  <a:srgbClr val="333399"/>
                </a:solidFill>
                <a:latin typeface="Arial" panose="020B0604020202020204" pitchFamily="34" charset="0"/>
              </a:rPr>
              <a:t>－</a:t>
            </a:r>
            <a:r>
              <a:rPr lang="zh-CN" altLang="en-US" sz="2400">
                <a:solidFill>
                  <a:srgbClr val="333399"/>
                </a:solidFill>
                <a:latin typeface="Arial" panose="020B0604020202020204" pitchFamily="34" charset="0"/>
              </a:rPr>
              <a:t>处于右岸的子集</a:t>
            </a:r>
            <a:r>
              <a:rPr lang="en-US" altLang="zh-CN" sz="2400" b="0">
                <a:latin typeface="Arial" panose="020B0604020202020204" pitchFamily="34" charset="0"/>
              </a:rPr>
              <a:t>）</a:t>
            </a:r>
            <a:endParaRPr lang="zh-CN" altLang="en-US" sz="2400" b="0">
              <a:latin typeface="Arial" panose="020B0604020202020204" pitchFamily="34" charset="0"/>
            </a:endParaRPr>
          </a:p>
        </p:txBody>
      </p:sp>
      <p:sp>
        <p:nvSpPr>
          <p:cNvPr id="10247" name="Rectangle 3"/>
          <p:cNvSpPr>
            <a:spLocks noChangeArrowheads="1"/>
          </p:cNvSpPr>
          <p:nvPr/>
        </p:nvSpPr>
        <p:spPr bwMode="auto">
          <a:xfrm>
            <a:off x="1219200" y="304800"/>
            <a:ext cx="43132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r>
              <a:rPr lang="zh-CN" altLang="en-US" sz="3600">
                <a:solidFill>
                  <a:srgbClr val="800080"/>
                </a:solidFill>
                <a:latin typeface="Arial" panose="020B0604020202020204" pitchFamily="34" charset="0"/>
              </a:rPr>
              <a:t>将过河问题模型化：</a:t>
            </a:r>
            <a:endParaRPr lang="zh-CN" altLang="en-US" sz="3600">
              <a:solidFill>
                <a:srgbClr val="800080"/>
              </a:solidFill>
              <a:latin typeface="Arial" panose="020B0604020202020204" pitchFamily="34" charset="0"/>
            </a:endParaRPr>
          </a:p>
        </p:txBody>
      </p:sp>
      <p:sp>
        <p:nvSpPr>
          <p:cNvPr id="10248" name="Rectangle 5"/>
          <p:cNvSpPr>
            <a:spLocks noChangeArrowheads="1"/>
          </p:cNvSpPr>
          <p:nvPr/>
        </p:nvSpPr>
        <p:spPr bwMode="auto">
          <a:xfrm>
            <a:off x="1909763" y="1495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lgn="r">
              <a:buFont typeface="Wingdings" panose="05000000000000000000" pitchFamily="2" charset="2"/>
              <a:buNone/>
            </a:pPr>
            <a:endParaRPr lang="zh-CN" altLang="en-US" sz="1800" b="0">
              <a:solidFill>
                <a:srgbClr val="009999"/>
              </a:solidFill>
              <a:ea typeface="宋体" panose="02010600030101010101" pitchFamily="2" charset="-122"/>
            </a:endParaRPr>
          </a:p>
        </p:txBody>
      </p:sp>
      <p:sp>
        <p:nvSpPr>
          <p:cNvPr id="10249" name="Rectangle 6"/>
          <p:cNvSpPr>
            <a:spLocks noChangeArrowheads="1"/>
          </p:cNvSpPr>
          <p:nvPr/>
        </p:nvSpPr>
        <p:spPr bwMode="auto">
          <a:xfrm>
            <a:off x="7772400" y="1066800"/>
            <a:ext cx="1143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buFont typeface="Wingdings" panose="05000000000000000000" pitchFamily="2" charset="2"/>
              <a:buNone/>
            </a:pPr>
            <a:r>
              <a:rPr lang="zh-CN" altLang="en-US" sz="2400">
                <a:solidFill>
                  <a:srgbClr val="333399"/>
                </a:solidFill>
                <a:latin typeface="Arial" panose="020B0604020202020204" pitchFamily="34" charset="0"/>
              </a:rPr>
              <a:t>人(</a:t>
            </a:r>
            <a:r>
              <a:rPr lang="en-US" altLang="zh-CN" sz="2400">
                <a:solidFill>
                  <a:srgbClr val="333399"/>
                </a:solidFill>
                <a:latin typeface="Arial" panose="020B0604020202020204" pitchFamily="34" charset="0"/>
              </a:rPr>
              <a:t>M)</a:t>
            </a:r>
            <a:endParaRPr lang="en-US" altLang="zh-CN" sz="2400">
              <a:solidFill>
                <a:srgbClr val="333399"/>
              </a:solidFill>
              <a:latin typeface="Arial" panose="020B0604020202020204" pitchFamily="34" charset="0"/>
            </a:endParaRPr>
          </a:p>
          <a:p>
            <a:pPr>
              <a:buFont typeface="Wingdings" panose="05000000000000000000" pitchFamily="2" charset="2"/>
              <a:buNone/>
            </a:pPr>
            <a:r>
              <a:rPr lang="zh-CN" altLang="en-US" sz="2400">
                <a:solidFill>
                  <a:srgbClr val="333399"/>
                </a:solidFill>
                <a:latin typeface="Arial" panose="020B0604020202020204" pitchFamily="34" charset="0"/>
              </a:rPr>
              <a:t>狼(</a:t>
            </a:r>
            <a:r>
              <a:rPr lang="en-US" altLang="zh-CN" sz="2400">
                <a:solidFill>
                  <a:srgbClr val="333399"/>
                </a:solidFill>
                <a:latin typeface="Arial" panose="020B0604020202020204" pitchFamily="34" charset="0"/>
              </a:rPr>
              <a:t>W)</a:t>
            </a:r>
            <a:endParaRPr lang="en-US" altLang="zh-CN" sz="2400">
              <a:solidFill>
                <a:srgbClr val="333399"/>
              </a:solidFill>
              <a:latin typeface="Arial" panose="020B0604020202020204" pitchFamily="34" charset="0"/>
            </a:endParaRPr>
          </a:p>
          <a:p>
            <a:pPr>
              <a:buFont typeface="Wingdings" panose="05000000000000000000" pitchFamily="2" charset="2"/>
              <a:buNone/>
            </a:pPr>
            <a:r>
              <a:rPr lang="zh-CN" altLang="en-US" sz="2400">
                <a:solidFill>
                  <a:srgbClr val="333399"/>
                </a:solidFill>
                <a:latin typeface="Arial" panose="020B0604020202020204" pitchFamily="34" charset="0"/>
              </a:rPr>
              <a:t>羊(</a:t>
            </a:r>
            <a:r>
              <a:rPr lang="en-US" altLang="zh-CN" sz="2400">
                <a:solidFill>
                  <a:srgbClr val="333399"/>
                </a:solidFill>
                <a:latin typeface="Arial" panose="020B0604020202020204" pitchFamily="34" charset="0"/>
              </a:rPr>
              <a:t>G)</a:t>
            </a:r>
            <a:endParaRPr lang="en-US" altLang="zh-CN" sz="2400">
              <a:solidFill>
                <a:srgbClr val="333399"/>
              </a:solidFill>
              <a:latin typeface="Arial" panose="020B0604020202020204" pitchFamily="34" charset="0"/>
            </a:endParaRPr>
          </a:p>
          <a:p>
            <a:pPr>
              <a:buFont typeface="Wingdings" panose="05000000000000000000" pitchFamily="2" charset="2"/>
              <a:buNone/>
            </a:pPr>
            <a:r>
              <a:rPr lang="zh-CN" altLang="en-US" sz="2400">
                <a:solidFill>
                  <a:srgbClr val="333399"/>
                </a:solidFill>
                <a:latin typeface="Arial" panose="020B0604020202020204" pitchFamily="34" charset="0"/>
              </a:rPr>
              <a:t>菜(</a:t>
            </a:r>
            <a:r>
              <a:rPr lang="en-US" altLang="zh-CN" sz="2400">
                <a:solidFill>
                  <a:srgbClr val="333399"/>
                </a:solidFill>
                <a:latin typeface="Arial" panose="020B0604020202020204" pitchFamily="34" charset="0"/>
              </a:rPr>
              <a:t>C)</a:t>
            </a:r>
            <a:endParaRPr lang="zh-CN" altLang="en-US" sz="2400">
              <a:solidFill>
                <a:srgbClr val="333399"/>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0"/>
          </p:nvPr>
        </p:nvSpPr>
        <p:spPr>
          <a:noFill/>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E7B56C3-28DE-47C6-8D1F-33EDD89EFB55}" type="slidenum">
              <a:rPr kumimoji="0" lang="zh-CN" altLang="en-US" sz="1200" smtClean="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6387" name="页脚占位符 2"/>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BUPT</a:t>
            </a:r>
            <a:endParaRPr lang="zh-CN" altLang="en-US" sz="1200">
              <a:solidFill>
                <a:srgbClr val="009999"/>
              </a:solidFill>
              <a:latin typeface="Arial Narrow" panose="020B0606020202030204" pitchFamily="34" charset="0"/>
              <a:ea typeface="宋体" panose="02010600030101010101" pitchFamily="2" charset="-122"/>
            </a:endParaRPr>
          </a:p>
        </p:txBody>
      </p:sp>
      <p:pic>
        <p:nvPicPr>
          <p:cNvPr id="16388"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1398588"/>
            <a:ext cx="9144000"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793750" y="403860"/>
            <a:ext cx="8077200" cy="609600"/>
          </a:xfrm>
          <a:prstGeom prst="rect">
            <a:avLst/>
          </a:prstGeom>
        </p:spPr>
        <p:txBody>
          <a:bodyPr/>
          <a:lstStyle>
            <a:lvl1pPr algn="r" rtl="0" eaLnBrk="0" fontAlgn="base" hangingPunct="0">
              <a:spcBef>
                <a:spcPct val="0"/>
              </a:spcBef>
              <a:spcAft>
                <a:spcPct val="0"/>
              </a:spcAft>
              <a:defRPr kumimoji="1" sz="3600">
                <a:solidFill>
                  <a:schemeClr val="tx2"/>
                </a:solidFill>
                <a:latin typeface="+mj-lt"/>
                <a:ea typeface="+mj-ea"/>
                <a:cs typeface="+mj-cs"/>
              </a:defRPr>
            </a:lvl1pPr>
            <a:lvl2pPr algn="r" rtl="0" eaLnBrk="0" fontAlgn="base" hangingPunct="0">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2pPr>
            <a:lvl3pPr algn="r" rtl="0" eaLnBrk="0" fontAlgn="base" hangingPunct="0">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3pPr>
            <a:lvl4pPr algn="r" rtl="0" eaLnBrk="0" fontAlgn="base" hangingPunct="0">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4pPr>
            <a:lvl5pPr algn="r" rtl="0" eaLnBrk="0" fontAlgn="base" hangingPunct="0">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5pPr>
            <a:lvl6pPr marL="457200" algn="r" rtl="0" fontAlgn="base">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6pPr>
            <a:lvl7pPr marL="914400" algn="r" rtl="0" fontAlgn="base">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7pPr>
            <a:lvl8pPr marL="1371600" algn="r" rtl="0" fontAlgn="base">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8pPr>
            <a:lvl9pPr marL="1828800" algn="r" rtl="0" fontAlgn="base">
              <a:spcBef>
                <a:spcPct val="0"/>
              </a:spcBef>
              <a:spcAft>
                <a:spcPct val="0"/>
              </a:spcAft>
              <a:defRPr kumimoji="1" sz="3600">
                <a:solidFill>
                  <a:schemeClr val="tx2"/>
                </a:solidFill>
                <a:latin typeface="Copperplate Gothic Light" panose="020E0507020206020404" pitchFamily="34" charset="0"/>
                <a:ea typeface="华文琥珀" panose="02010800040101010101" pitchFamily="2" charset="-122"/>
              </a:defRPr>
            </a:lvl9pPr>
          </a:lstStyle>
          <a:p>
            <a:pPr>
              <a:defRPr/>
            </a:pPr>
            <a:r>
              <a:rPr lang="zh-CN" altLang="en-US" kern="0" dirty="0">
                <a:latin typeface="宋体" panose="02010600030101010101" pitchFamily="2" charset="-122"/>
                <a:ea typeface="宋体" panose="02010600030101010101" pitchFamily="2" charset="-122"/>
              </a:rPr>
              <a:t>例</a:t>
            </a:r>
            <a:r>
              <a:rPr lang="en-US" altLang="zh-CN" kern="0" dirty="0">
                <a:latin typeface="宋体" panose="02010600030101010101" pitchFamily="2" charset="-122"/>
                <a:ea typeface="宋体" panose="02010600030101010101" pitchFamily="2" charset="-122"/>
              </a:rPr>
              <a:t>:</a:t>
            </a:r>
            <a:r>
              <a:rPr lang="zh-CN" altLang="en-US" kern="0" dirty="0">
                <a:latin typeface="宋体" panose="02010600030101010101" pitchFamily="2" charset="-122"/>
                <a:ea typeface="宋体" panose="02010600030101010101" pitchFamily="2" charset="-122"/>
              </a:rPr>
              <a:t> 购物流程可用自动机建模</a:t>
            </a:r>
            <a:endParaRPr lang="zh-CN" altLang="en-US" kern="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58C36DAA-60D1-4710-91EC-2169E0B14DA0}" type="slidenum">
              <a:rPr kumimoji="0" lang="zh-CN" altLang="en-US" sz="1200">
                <a:solidFill>
                  <a:srgbClr val="009999"/>
                </a:solidFill>
                <a:latin typeface="Arial Narrow" panose="020B0606020202030204" pitchFamily="34" charset="0"/>
                <a:ea typeface="宋体" panose="02010600030101010101" pitchFamily="2" charset="-122"/>
              </a:rPr>
            </a:fld>
            <a:endParaRPr kumimoji="0" lang="en-US" altLang="zh-CN" sz="1200">
              <a:solidFill>
                <a:srgbClr val="009999"/>
              </a:solidFill>
              <a:latin typeface="Arial Narrow" panose="020B0606020202030204" pitchFamily="34" charset="0"/>
              <a:ea typeface="宋体" panose="02010600030101010101" pitchFamily="2" charset="-122"/>
            </a:endParaRPr>
          </a:p>
        </p:txBody>
      </p:sp>
      <p:sp>
        <p:nvSpPr>
          <p:cNvPr id="12291" name="日期占位符 4"/>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6A73FF74-5950-43E9-A4B8-92EC179AB4FB}" type="datetime1">
              <a:rPr kumimoji="0" lang="zh-CN" altLang="en-US" sz="1200">
                <a:solidFill>
                  <a:srgbClr val="009999"/>
                </a:solidFill>
                <a:latin typeface="Arial Narrow" panose="020B0606020202030204" pitchFamily="34" charset="0"/>
                <a:ea typeface="宋体" panose="02010600030101010101" pitchFamily="2" charset="-122"/>
              </a:rPr>
            </a:fld>
            <a:endParaRPr kumimoji="0" lang="zh-CN" altLang="zh-CN" sz="1200">
              <a:solidFill>
                <a:srgbClr val="009999"/>
              </a:solidFill>
              <a:latin typeface="Arial Narrow" panose="020B0606020202030204" pitchFamily="34" charset="0"/>
              <a:ea typeface="宋体" panose="02010600030101010101" pitchFamily="2" charset="-122"/>
            </a:endParaRPr>
          </a:p>
        </p:txBody>
      </p:sp>
      <p:sp>
        <p:nvSpPr>
          <p:cNvPr id="12292" name="页脚占位符 5"/>
          <p:cNvSpPr>
            <a:spLocks noGrp="1"/>
          </p:cNvSpPr>
          <p:nvPr>
            <p:ph type="ftr"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imes New Roman" panose="02020603050405020304" pitchFamily="18"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Times New Roman" panose="02020603050405020304" pitchFamily="18" charset="0"/>
                <a:ea typeface="楷体_GB2312" pitchFamily="49" charset="-122"/>
              </a:defRPr>
            </a:lvl9pPr>
          </a:lstStyle>
          <a:p>
            <a:pPr>
              <a:spcBef>
                <a:spcPct val="0"/>
              </a:spcBef>
              <a:buClrTx/>
              <a:buSzTx/>
              <a:buFontTx/>
              <a:buNone/>
            </a:pPr>
            <a:r>
              <a:rPr lang="en-US" altLang="zh-CN" sz="1200">
                <a:solidFill>
                  <a:srgbClr val="009999"/>
                </a:solidFill>
                <a:latin typeface="Arial Narrow" panose="020B0606020202030204" pitchFamily="34" charset="0"/>
                <a:ea typeface="宋体" panose="02010600030101010101" pitchFamily="2" charset="-122"/>
              </a:rPr>
              <a:t>School of Computer Science , BUPT</a:t>
            </a:r>
            <a:endParaRPr lang="zh-CN" altLang="en-US" sz="1200">
              <a:solidFill>
                <a:srgbClr val="009999"/>
              </a:solidFill>
              <a:latin typeface="Arial Narrow" panose="020B0606020202030204" pitchFamily="34" charset="0"/>
              <a:ea typeface="宋体" panose="02010600030101010101" pitchFamily="2" charset="-122"/>
            </a:endParaRPr>
          </a:p>
        </p:txBody>
      </p:sp>
      <p:sp>
        <p:nvSpPr>
          <p:cNvPr id="12293" name="Rectangle 2"/>
          <p:cNvSpPr>
            <a:spLocks noGrp="1" noChangeArrowheads="1"/>
          </p:cNvSpPr>
          <p:nvPr>
            <p:ph type="title"/>
          </p:nvPr>
        </p:nvSpPr>
        <p:spPr/>
        <p:txBody>
          <a:bodyPr/>
          <a:lstStyle/>
          <a:p>
            <a:pPr eaLnBrk="1" hangingPunct="1"/>
            <a:r>
              <a:rPr lang="zh-CN" altLang="en-US" b="1">
                <a:solidFill>
                  <a:srgbClr val="800080"/>
                </a:solidFill>
                <a:latin typeface="Arial" panose="020B0604020202020204" pitchFamily="34" charset="0"/>
                <a:ea typeface="楷体_GB2312" pitchFamily="49" charset="-122"/>
              </a:rPr>
              <a:t>二、有限自动机的概念</a:t>
            </a:r>
            <a:endParaRPr lang="zh-CN" altLang="en-US" b="1">
              <a:solidFill>
                <a:srgbClr val="800080"/>
              </a:solidFill>
              <a:latin typeface="Arial" panose="020B0604020202020204" pitchFamily="34" charset="0"/>
              <a:ea typeface="楷体_GB2312" pitchFamily="49" charset="-122"/>
            </a:endParaRPr>
          </a:p>
        </p:txBody>
      </p:sp>
      <p:sp>
        <p:nvSpPr>
          <p:cNvPr id="12294" name="Rectangle 3"/>
          <p:cNvSpPr>
            <a:spLocks noGrp="1" noChangeArrowheads="1"/>
          </p:cNvSpPr>
          <p:nvPr>
            <p:ph type="body" idx="1"/>
          </p:nvPr>
        </p:nvSpPr>
        <p:spPr/>
        <p:txBody>
          <a:bodyPr/>
          <a:lstStyle/>
          <a:p>
            <a:pPr algn="just" eaLnBrk="1" hangingPunct="1">
              <a:buFont typeface="Wingdings" panose="05000000000000000000" pitchFamily="2" charset="2"/>
              <a:buNone/>
            </a:pPr>
            <a:r>
              <a:rPr lang="zh-CN" altLang="en-US" sz="3600">
                <a:solidFill>
                  <a:srgbClr val="800080"/>
                </a:solidFill>
                <a:latin typeface="Arial" panose="020B0604020202020204" pitchFamily="34" charset="0"/>
              </a:rPr>
              <a:t>有限自动机的概念</a:t>
            </a:r>
            <a:endParaRPr lang="zh-CN" altLang="en-US" sz="3600">
              <a:solidFill>
                <a:srgbClr val="800080"/>
              </a:solidFill>
              <a:latin typeface="Arial" panose="020B0604020202020204" pitchFamily="34" charset="0"/>
            </a:endParaRPr>
          </a:p>
          <a:p>
            <a:pPr lvl="1" algn="just" eaLnBrk="1" hangingPunct="1"/>
            <a:r>
              <a:rPr lang="zh-CN" altLang="zh-CN" sz="3200" b="1">
                <a:solidFill>
                  <a:srgbClr val="333399"/>
                </a:solidFill>
                <a:latin typeface="Arial" panose="020B0604020202020204" pitchFamily="34" charset="0"/>
              </a:rPr>
              <a:t>具有</a:t>
            </a:r>
            <a:r>
              <a:rPr lang="zh-CN" altLang="en-US" sz="3200" b="1" noProof="1">
                <a:solidFill>
                  <a:srgbClr val="333399"/>
                </a:solidFill>
                <a:latin typeface="Arial" panose="020B0604020202020204" pitchFamily="34" charset="0"/>
              </a:rPr>
              <a:t>离散 输入 输出</a:t>
            </a:r>
            <a:r>
              <a:rPr lang="zh-CN" altLang="zh-CN" sz="3200" b="1">
                <a:solidFill>
                  <a:srgbClr val="333399"/>
                </a:solidFill>
                <a:latin typeface="Arial" panose="020B0604020202020204" pitchFamily="34" charset="0"/>
              </a:rPr>
              <a:t>系统的</a:t>
            </a:r>
            <a:r>
              <a:rPr lang="zh-CN" altLang="en-US" sz="3200" b="1" noProof="1">
                <a:solidFill>
                  <a:srgbClr val="333399"/>
                </a:solidFill>
                <a:latin typeface="Arial" panose="020B0604020202020204" pitchFamily="34" charset="0"/>
              </a:rPr>
              <a:t>一种</a:t>
            </a:r>
            <a:r>
              <a:rPr lang="zh-CN" altLang="zh-CN" sz="3200" b="1">
                <a:solidFill>
                  <a:srgbClr val="333399"/>
                </a:solidFill>
                <a:latin typeface="Arial" panose="020B0604020202020204" pitchFamily="34" charset="0"/>
              </a:rPr>
              <a:t>数学模型</a:t>
            </a:r>
            <a:endParaRPr lang="zh-CN" altLang="en-US" sz="3200" b="1">
              <a:solidFill>
                <a:srgbClr val="333399"/>
              </a:solidFill>
              <a:latin typeface="Arial" panose="020B0604020202020204" pitchFamily="34" charset="0"/>
            </a:endParaRPr>
          </a:p>
          <a:p>
            <a:pPr lvl="1" algn="just" eaLnBrk="1" hangingPunct="1">
              <a:buFont typeface="Wingdings" panose="05000000000000000000" pitchFamily="2" charset="2"/>
              <a:buNone/>
            </a:pPr>
            <a:r>
              <a:rPr lang="en-US" altLang="en-US" sz="3200" b="1">
                <a:solidFill>
                  <a:srgbClr val="333399"/>
                </a:solidFill>
                <a:latin typeface="Arial" panose="020B0604020202020204" pitchFamily="34" charset="0"/>
              </a:rPr>
              <a:t>	</a:t>
            </a:r>
            <a:r>
              <a:rPr lang="en-US" altLang="en-US" sz="3200" b="1" noProof="1">
                <a:solidFill>
                  <a:srgbClr val="333399"/>
                </a:solidFill>
                <a:latin typeface="Arial" panose="020B0604020202020204" pitchFamily="34" charset="0"/>
              </a:rPr>
              <a:t>(</a:t>
            </a:r>
            <a:r>
              <a:rPr lang="zh-CN" altLang="en-US" sz="3200" b="1" noProof="1">
                <a:solidFill>
                  <a:srgbClr val="333399"/>
                </a:solidFill>
                <a:latin typeface="Arial" panose="020B0604020202020204" pitchFamily="34" charset="0"/>
              </a:rPr>
              <a:t>可以没有输出，比较特殊的也可以没有输入).</a:t>
            </a:r>
            <a:endParaRPr lang="zh-CN" altLang="en-US" sz="3200" b="1" noProof="1">
              <a:solidFill>
                <a:srgbClr val="333399"/>
              </a:solidFill>
              <a:latin typeface="Arial" panose="020B0604020202020204" pitchFamily="34" charset="0"/>
            </a:endParaRPr>
          </a:p>
          <a:p>
            <a:pPr lvl="1" algn="just" eaLnBrk="1" hangingPunct="1"/>
            <a:r>
              <a:rPr lang="zh-CN" altLang="en-US" sz="3200" b="1">
                <a:solidFill>
                  <a:srgbClr val="333399"/>
                </a:solidFill>
                <a:latin typeface="Arial" panose="020B0604020202020204" pitchFamily="34" charset="0"/>
              </a:rPr>
              <a:t>有限</a:t>
            </a:r>
            <a:r>
              <a:rPr lang="zh-CN" altLang="en-US" sz="3200" b="1" noProof="1">
                <a:solidFill>
                  <a:srgbClr val="333399"/>
                </a:solidFill>
                <a:latin typeface="Arial" panose="020B0604020202020204" pitchFamily="34" charset="0"/>
              </a:rPr>
              <a:t>的状态</a:t>
            </a:r>
            <a:endParaRPr lang="en-US" altLang="en-US" sz="3200" b="1">
              <a:solidFill>
                <a:srgbClr val="333399"/>
              </a:solidFill>
              <a:latin typeface="Arial" panose="020B0604020202020204" pitchFamily="34" charset="0"/>
            </a:endParaRPr>
          </a:p>
          <a:p>
            <a:pPr lvl="1" algn="just" eaLnBrk="1" hangingPunct="1"/>
            <a:r>
              <a:rPr lang="zh-CN" altLang="en-US" sz="3200" b="1">
                <a:solidFill>
                  <a:srgbClr val="333399"/>
                </a:solidFill>
                <a:latin typeface="Arial" panose="020B0604020202020204" pitchFamily="34" charset="0"/>
              </a:rPr>
              <a:t>状态+输入</a:t>
            </a:r>
            <a:r>
              <a:rPr lang="zh-CN" altLang="en-US" sz="3200" b="1" noProof="1">
                <a:solidFill>
                  <a:srgbClr val="333399"/>
                </a:solidFill>
                <a:latin typeface="Arial" panose="020B0604020202020204" pitchFamily="34" charset="0"/>
                <a:sym typeface="Wingdings" panose="05000000000000000000" pitchFamily="2" charset="2"/>
              </a:rPr>
              <a:t></a:t>
            </a:r>
            <a:r>
              <a:rPr lang="zh-CN" altLang="en-US" sz="3200" b="1">
                <a:solidFill>
                  <a:srgbClr val="333399"/>
                </a:solidFill>
                <a:latin typeface="Arial" panose="020B0604020202020204" pitchFamily="34" charset="0"/>
              </a:rPr>
              <a:t>状态转移</a:t>
            </a:r>
            <a:endParaRPr lang="zh-CN" altLang="en-US" sz="3200" b="1">
              <a:solidFill>
                <a:srgbClr val="333399"/>
              </a:solidFill>
              <a:latin typeface="Arial" panose="020B0604020202020204" pitchFamily="34" charset="0"/>
            </a:endParaRPr>
          </a:p>
          <a:p>
            <a:pPr lvl="1" algn="just" eaLnBrk="1" hangingPunct="1"/>
            <a:r>
              <a:rPr lang="zh-CN" altLang="en-US" sz="3200" b="1">
                <a:solidFill>
                  <a:srgbClr val="333399"/>
                </a:solidFill>
                <a:latin typeface="Arial" panose="020B0604020202020204" pitchFamily="34" charset="0"/>
              </a:rPr>
              <a:t>每次转换的后继状态都唯一  </a:t>
            </a:r>
            <a:r>
              <a:rPr lang="zh-CN" altLang="en-US" sz="3200" b="1" noProof="1">
                <a:solidFill>
                  <a:srgbClr val="333399"/>
                </a:solidFill>
                <a:latin typeface="Arial" panose="020B0604020202020204" pitchFamily="34" charset="0"/>
                <a:sym typeface="Wingdings" panose="05000000000000000000" pitchFamily="2" charset="2"/>
              </a:rPr>
              <a:t></a:t>
            </a:r>
            <a:r>
              <a:rPr lang="en-US" altLang="en-US" sz="3200" b="1">
                <a:solidFill>
                  <a:srgbClr val="333399"/>
                </a:solidFill>
                <a:latin typeface="Arial" panose="020B0604020202020204" pitchFamily="34" charset="0"/>
                <a:sym typeface="Wingdings" panose="05000000000000000000" pitchFamily="2" charset="2"/>
              </a:rPr>
              <a:t> </a:t>
            </a:r>
            <a:r>
              <a:rPr lang="zh-CN" altLang="en-US" sz="3200" b="1">
                <a:solidFill>
                  <a:srgbClr val="333399"/>
                </a:solidFill>
                <a:latin typeface="Arial" panose="020B0604020202020204" pitchFamily="34" charset="0"/>
              </a:rPr>
              <a:t> </a:t>
            </a:r>
            <a:r>
              <a:rPr lang="en-US" altLang="zh-CN" sz="3200" b="1">
                <a:solidFill>
                  <a:srgbClr val="333399"/>
                </a:solidFill>
                <a:latin typeface="Arial" panose="020B0604020202020204" pitchFamily="34" charset="0"/>
              </a:rPr>
              <a:t>DFA</a:t>
            </a:r>
            <a:endParaRPr lang="en-US" altLang="zh-CN" sz="3200" b="1">
              <a:solidFill>
                <a:srgbClr val="333399"/>
              </a:solidFill>
              <a:latin typeface="Arial" panose="020B0604020202020204" pitchFamily="34" charset="0"/>
            </a:endParaRPr>
          </a:p>
          <a:p>
            <a:pPr lvl="1" algn="just" eaLnBrk="1" hangingPunct="1"/>
            <a:r>
              <a:rPr lang="zh-CN" altLang="en-US" sz="3200" b="1">
                <a:solidFill>
                  <a:srgbClr val="333399"/>
                </a:solidFill>
                <a:latin typeface="Arial" panose="020B0604020202020204" pitchFamily="34" charset="0"/>
              </a:rPr>
              <a:t>每次转换的后继状态不唯一  </a:t>
            </a:r>
            <a:r>
              <a:rPr lang="zh-CN" altLang="en-US" sz="3200" b="1" noProof="1">
                <a:solidFill>
                  <a:srgbClr val="333399"/>
                </a:solidFill>
                <a:latin typeface="Arial" panose="020B0604020202020204" pitchFamily="34" charset="0"/>
                <a:sym typeface="Wingdings" panose="05000000000000000000" pitchFamily="2" charset="2"/>
              </a:rPr>
              <a:t></a:t>
            </a:r>
            <a:r>
              <a:rPr lang="en-US" altLang="en-US" sz="3200" b="1">
                <a:solidFill>
                  <a:srgbClr val="333399"/>
                </a:solidFill>
                <a:latin typeface="Arial" panose="020B0604020202020204" pitchFamily="34" charset="0"/>
                <a:sym typeface="Wingdings" panose="05000000000000000000" pitchFamily="2" charset="2"/>
              </a:rPr>
              <a:t> </a:t>
            </a:r>
            <a:r>
              <a:rPr lang="zh-CN" altLang="en-US" sz="3200" b="1">
                <a:solidFill>
                  <a:srgbClr val="333399"/>
                </a:solidFill>
                <a:latin typeface="Arial" panose="020B0604020202020204" pitchFamily="34" charset="0"/>
              </a:rPr>
              <a:t> </a:t>
            </a:r>
            <a:r>
              <a:rPr lang="en-US" altLang="zh-CN" sz="3200" b="1">
                <a:solidFill>
                  <a:srgbClr val="333399"/>
                </a:solidFill>
                <a:latin typeface="Arial" panose="020B0604020202020204" pitchFamily="34" charset="0"/>
              </a:rPr>
              <a:t>NFA</a:t>
            </a:r>
            <a:endParaRPr lang="en-US" altLang="zh-CN" sz="3200" b="1">
              <a:solidFill>
                <a:srgbClr val="333399"/>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Bullet"/>
  <p:tag name="RAINPROBLEMTYPE" val="MultipleChoiceMA"/>
  <p:tag name="RAINBULLET" val="Correct"/>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KSO_WPP_MARK_KEY" val="7fe6782d-a976-4c2a-9083-bf42c786262e"/>
  <p:tag name="COMMONDATA" val="eyJoZGlkIjoiYjZhMmY1NGQwZjE0MWY4MTkzZjM4YzBiNDA1ZmM3ZDEifQ=="/>
  <p:tag name="commondata" val="eyJoZGlkIjoiM2UzOWZmODkyZGNhNDM0NDYyZWVhOTYxYjJlOTViZDMifQ=="/>
</p:tagLst>
</file>

<file path=ppt/tags/tag2.xml><?xml version="1.0" encoding="utf-8"?>
<p:tagLst xmlns:p="http://schemas.openxmlformats.org/presentationml/2006/main">
  <p:tag name="RAINPROBLEM" val="ProblemSubmit"/>
  <p:tag name="RAINPROBLEMTYPE" val="MultipleChoice"/>
</p:tagLst>
</file>

<file path=ppt/tags/tag3.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Item"/>
</p:tagLst>
</file>

<file path=ppt/tags/tag7.xml><?xml version="1.0" encoding="utf-8"?>
<p:tagLst xmlns:p="http://schemas.openxmlformats.org/presentationml/2006/main">
  <p:tag name="RAINPROBLEM" val="ProblemBullet"/>
  <p:tag name="RAINPROBLEMTYPE" val="MultipleChoiceMA"/>
  <p:tag name="RAINBULLET" val="Wrong"/>
</p:tagLst>
</file>

<file path=ppt/tags/tag8.xml><?xml version="1.0" encoding="utf-8"?>
<p:tagLst xmlns:p="http://schemas.openxmlformats.org/presentationml/2006/main">
  <p:tag name="RAINPROBLEM" val="ProblemBullet"/>
  <p:tag name="RAINPROBLEMTYPE" val="MultipleChoiceMA"/>
  <p:tag name="RAINBULLET" val="Wrong"/>
</p:tagLst>
</file>

<file path=ppt/tags/tag9.xml><?xml version="1.0" encoding="utf-8"?>
<p:tagLst xmlns:p="http://schemas.openxmlformats.org/presentationml/2006/main">
  <p:tag name="RAINPROBLEM" val="ProblemBullet"/>
  <p:tag name="RAINPROBLEMTYPE" val="MultipleChoiceMA"/>
  <p:tag name="RAINBULLET" val="Wrong"/>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pperplate Gothic Light"/>
        <a:ea typeface="宋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kumimoji="1" lang="en-US" sz="1800" b="0" i="0" u="none" strike="noStrike" cap="none" normalizeH="0" baseline="0" smtClean="0">
            <a:ln>
              <a:noFill/>
            </a:ln>
            <a:solidFill>
              <a:srgbClr val="009999"/>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kumimoji="1" lang="en-US" sz="1800" b="0" i="0" u="none" strike="noStrike" cap="none" normalizeH="0" baseline="0" smtClean="0">
            <a:ln>
              <a:noFill/>
            </a:ln>
            <a:solidFill>
              <a:srgbClr val="009999"/>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0</TotalTime>
  <Words>7810</Words>
  <Application>WPS 演示</Application>
  <PresentationFormat>全屏显示(4:3)</PresentationFormat>
  <Paragraphs>996</Paragraphs>
  <Slides>42</Slides>
  <Notes>15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18</vt:i4>
      </vt:variant>
      <vt:variant>
        <vt:lpstr>幻灯片标题</vt:lpstr>
      </vt:variant>
      <vt:variant>
        <vt:i4>42</vt:i4>
      </vt:variant>
    </vt:vector>
  </HeadingPairs>
  <TitlesOfParts>
    <vt:vector size="78" baseType="lpstr">
      <vt:lpstr>Arial</vt:lpstr>
      <vt:lpstr>宋体</vt:lpstr>
      <vt:lpstr>Wingdings</vt:lpstr>
      <vt:lpstr>Times New Roman</vt:lpstr>
      <vt:lpstr>Arial Narrow</vt:lpstr>
      <vt:lpstr>Tahoma</vt:lpstr>
      <vt:lpstr>Copperplate Gothic Light</vt:lpstr>
      <vt:lpstr>楷体_GB2312</vt:lpstr>
      <vt:lpstr>新宋体</vt:lpstr>
      <vt:lpstr>Symbol</vt:lpstr>
      <vt:lpstr>华文琥珀</vt:lpstr>
      <vt:lpstr>微软雅黑</vt:lpstr>
      <vt:lpstr>Arial Unicode MS</vt:lpstr>
      <vt:lpstr>华文行楷</vt:lpstr>
      <vt:lpstr>Symbol</vt:lpstr>
      <vt:lpstr>黑体</vt:lpstr>
      <vt:lpstr>楷体_GB2312</vt:lpstr>
      <vt:lpstr>Blends</vt:lpstr>
      <vt:lpstr>Visio.Drawing.6</vt:lpstr>
      <vt:lpstr>Visio.Drawing.6</vt:lpstr>
      <vt:lpstr>Visio.Drawing.6</vt:lpstr>
      <vt:lpstr>Visio.Drawing.6</vt:lpstr>
      <vt:lpstr>Equation.DSMT4</vt:lpstr>
      <vt:lpstr>Visio.Drawing.6</vt:lpstr>
      <vt:lpstr>Visio.Drawing.11</vt:lpstr>
      <vt:lpstr>Visio.Drawing.11</vt:lpstr>
      <vt:lpstr>Visio.Drawing.6</vt:lpstr>
      <vt:lpstr>Visio.Drawing.6</vt:lpstr>
      <vt:lpstr>Visio.Drawing.6</vt:lpstr>
      <vt:lpstr>Visio.Drawing.6</vt:lpstr>
      <vt:lpstr>Visio.Drawing.6</vt:lpstr>
      <vt:lpstr>Visio.Drawing.6</vt:lpstr>
      <vt:lpstr>Visio.Drawing.11</vt:lpstr>
      <vt:lpstr>Visio.Drawing.11</vt:lpstr>
      <vt:lpstr>Visio.Drawing.6</vt:lpstr>
      <vt:lpstr>Visio.Drawing.6</vt:lpstr>
      <vt:lpstr>复习-语言与文法</vt:lpstr>
      <vt:lpstr>复习-Chomsky文法体系分类</vt:lpstr>
      <vt:lpstr>PowerPoint 演示文稿</vt:lpstr>
      <vt:lpstr>第三章 有限自动机与右线性文法</vt:lpstr>
      <vt:lpstr>第一节  有限自动机</vt:lpstr>
      <vt:lpstr>PowerPoint 演示文稿</vt:lpstr>
      <vt:lpstr>PowerPoint 演示文稿</vt:lpstr>
      <vt:lpstr>PowerPoint 演示文稿</vt:lpstr>
      <vt:lpstr>二、有限自动机的概念</vt:lpstr>
      <vt:lpstr>FA的模型</vt:lpstr>
      <vt:lpstr>PowerPoint 演示文稿</vt:lpstr>
      <vt:lpstr>三、DFA的形式定义</vt:lpstr>
      <vt:lpstr>转 移 图 表 示 的 DFA</vt:lpstr>
      <vt:lpstr>PowerPoint 演示文稿</vt:lpstr>
      <vt:lpstr>四、扩展转移函数适合于输入字符串</vt:lpstr>
      <vt:lpstr>扩展转移函数适合于输入字符串</vt:lpstr>
      <vt:lpstr>DFA接受的语言</vt:lpstr>
      <vt:lpstr>五、格局</vt:lpstr>
      <vt:lpstr>PowerPoint 演示文稿</vt:lpstr>
      <vt:lpstr>PowerPoint 演示文稿</vt:lpstr>
      <vt:lpstr>课堂练习</vt:lpstr>
      <vt:lpstr>设计有限自动机</vt:lpstr>
      <vt:lpstr>设计有限自动机</vt:lpstr>
      <vt:lpstr>设计有限自动机</vt:lpstr>
      <vt:lpstr>第二节	不确定的有限自动机(NFA)</vt:lpstr>
      <vt:lpstr>一、不确定有限自动机的形式定义</vt:lpstr>
      <vt:lpstr>PowerPoint 演示文稿</vt:lpstr>
      <vt:lpstr>格局示例</vt:lpstr>
      <vt:lpstr>二、NFA的状态转移函数</vt:lpstr>
      <vt:lpstr>PowerPoint 演示文稿</vt:lpstr>
      <vt:lpstr>PowerPoint 演示文稿</vt:lpstr>
      <vt:lpstr>PowerPoint 演示文稿</vt:lpstr>
      <vt:lpstr>第三节  NFA与DFA的等价性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lvsiyao</dc:creator>
  <cp:lastModifiedBy>寻月</cp:lastModifiedBy>
  <cp:revision>435</cp:revision>
  <cp:lastPrinted>2001-10-15T13:50:00Z</cp:lastPrinted>
  <dcterms:created xsi:type="dcterms:W3CDTF">2113-01-01T00:00:00Z</dcterms:created>
  <dcterms:modified xsi:type="dcterms:W3CDTF">2024-03-11T01:55:24Z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EFDFC97D09154023BF27D2ADEC1D48E1</vt:lpwstr>
  </property>
</Properties>
</file>