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46"/>
  </p:handoutMasterIdLst>
  <p:sldIdLst>
    <p:sldId id="348" r:id="rId3"/>
    <p:sldId id="371" r:id="rId5"/>
    <p:sldId id="373" r:id="rId6"/>
    <p:sldId id="374" r:id="rId7"/>
    <p:sldId id="362" r:id="rId8"/>
    <p:sldId id="419" r:id="rId9"/>
    <p:sldId id="376" r:id="rId10"/>
    <p:sldId id="377" r:id="rId11"/>
    <p:sldId id="663" r:id="rId12"/>
    <p:sldId id="378" r:id="rId13"/>
    <p:sldId id="440" r:id="rId14"/>
    <p:sldId id="634" r:id="rId15"/>
    <p:sldId id="662" r:id="rId16"/>
    <p:sldId id="364" r:id="rId17"/>
    <p:sldId id="383" r:id="rId18"/>
    <p:sldId id="420" r:id="rId19"/>
    <p:sldId id="366" r:id="rId20"/>
    <p:sldId id="367" r:id="rId21"/>
    <p:sldId id="382" r:id="rId22"/>
    <p:sldId id="558" r:id="rId23"/>
    <p:sldId id="559" r:id="rId24"/>
    <p:sldId id="384" r:id="rId25"/>
    <p:sldId id="421" r:id="rId26"/>
    <p:sldId id="389" r:id="rId27"/>
    <p:sldId id="385" r:id="rId28"/>
    <p:sldId id="386" r:id="rId29"/>
    <p:sldId id="387" r:id="rId30"/>
    <p:sldId id="631" r:id="rId31"/>
    <p:sldId id="390" r:id="rId32"/>
    <p:sldId id="632" r:id="rId33"/>
    <p:sldId id="664" r:id="rId34"/>
    <p:sldId id="665" r:id="rId35"/>
    <p:sldId id="633" r:id="rId36"/>
    <p:sldId id="422" r:id="rId37"/>
    <p:sldId id="436" r:id="rId38"/>
    <p:sldId id="423" r:id="rId39"/>
    <p:sldId id="437" r:id="rId40"/>
    <p:sldId id="424" r:id="rId41"/>
    <p:sldId id="425" r:id="rId42"/>
    <p:sldId id="439" r:id="rId43"/>
    <p:sldId id="560" r:id="rId44"/>
    <p:sldId id="415" r:id="rId45"/>
  </p:sldIdLst>
  <p:sldSz cx="9144000" cy="6858000" type="screen4x3"/>
  <p:notesSz cx="6648450" cy="9782175"/>
  <p:custDataLst>
    <p:tags r:id="rId5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E16F162-951C-4CBA-B9DD-51BE1236632E}">
          <p14:sldIdLst>
            <p14:sldId id="348"/>
            <p14:sldId id="371"/>
            <p14:sldId id="373"/>
            <p14:sldId id="374"/>
            <p14:sldId id="362"/>
            <p14:sldId id="419"/>
            <p14:sldId id="376"/>
            <p14:sldId id="377"/>
            <p14:sldId id="663"/>
            <p14:sldId id="378"/>
            <p14:sldId id="440"/>
            <p14:sldId id="634"/>
            <p14:sldId id="662"/>
            <p14:sldId id="364"/>
            <p14:sldId id="383"/>
            <p14:sldId id="420"/>
            <p14:sldId id="366"/>
            <p14:sldId id="367"/>
            <p14:sldId id="382"/>
            <p14:sldId id="558"/>
            <p14:sldId id="559"/>
            <p14:sldId id="384"/>
            <p14:sldId id="421"/>
            <p14:sldId id="389"/>
            <p14:sldId id="385"/>
            <p14:sldId id="386"/>
            <p14:sldId id="387"/>
            <p14:sldId id="631"/>
            <p14:sldId id="390"/>
            <p14:sldId id="632"/>
            <p14:sldId id="664"/>
            <p14:sldId id="665"/>
            <p14:sldId id="633"/>
            <p14:sldId id="422"/>
            <p14:sldId id="436"/>
            <p14:sldId id="423"/>
            <p14:sldId id="437"/>
            <p14:sldId id="424"/>
            <p14:sldId id="425"/>
            <p14:sldId id="439"/>
            <p14:sldId id="560"/>
          </p14:sldIdLst>
        </p14:section>
        <p14:section name="无标题节" id="{C72F5946-0FAD-43CA-B22C-5DF3CA0A179E}">
          <p14:sldIdLst>
            <p14:sldId id="4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48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800080"/>
    <a:srgbClr val="6600FF"/>
    <a:srgbClr val="3366CC"/>
    <a:srgbClr val="FF3300"/>
    <a:srgbClr val="336699"/>
    <a:srgbClr val="00808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93" autoAdjust="0"/>
    <p:restoredTop sz="88889" autoAdjust="0"/>
  </p:normalViewPr>
  <p:slideViewPr>
    <p:cSldViewPr>
      <p:cViewPr varScale="1">
        <p:scale>
          <a:sx n="95" d="100"/>
          <a:sy n="95" d="100"/>
        </p:scale>
        <p:origin x="597" y="33"/>
      </p:cViewPr>
      <p:guideLst>
        <p:guide orient="horz" pos="1440"/>
        <p:guide pos="489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32" y="660"/>
      </p:cViewPr>
      <p:guideLst>
        <p:guide orient="horz" pos="3081"/>
        <p:guide pos="211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gs" Target="tags/tag53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image" Target="../media/image15.wmf"/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2" Type="http://schemas.openxmlformats.org/officeDocument/2006/relationships/image" Target="../media/image2.wmf"/><Relationship Id="rId11" Type="http://schemas.openxmlformats.org/officeDocument/2006/relationships/image" Target="../media/image18.wmf"/><Relationship Id="rId10" Type="http://schemas.openxmlformats.org/officeDocument/2006/relationships/image" Target="../media/image17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831" tIns="44915" rIns="89831" bIns="44915" numCol="1" anchor="t" anchorCtr="0" compatLnSpc="1"/>
          <a:lstStyle>
            <a:lvl1pPr algn="l" defTabSz="898525"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831" tIns="44915" rIns="89831" bIns="44915" numCol="1" anchor="t" anchorCtr="0" compatLnSpc="1"/>
          <a:lstStyle>
            <a:lvl1pPr algn="r" defTabSz="898525"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831" tIns="44915" rIns="89831" bIns="44915" numCol="1" anchor="b" anchorCtr="0" compatLnSpc="1"/>
          <a:lstStyle>
            <a:lvl1pPr algn="l" defTabSz="898525"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831" tIns="44915" rIns="89831" bIns="44915" numCol="1" anchor="b" anchorCtr="0" compatLnSpc="1"/>
          <a:lstStyle>
            <a:lvl1pPr algn="r" defTabSz="898525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DCCE694-23E6-46F8-AD95-02F8A37687D5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831" tIns="44915" rIns="89831" bIns="44915" numCol="1" anchor="t" anchorCtr="0" compatLnSpc="1"/>
          <a:lstStyle>
            <a:lvl1pPr algn="l" defTabSz="898525"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831" tIns="44915" rIns="89831" bIns="44915" numCol="1" anchor="t" anchorCtr="0" compatLnSpc="1"/>
          <a:lstStyle>
            <a:lvl1pPr algn="r" defTabSz="898525"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91088" cy="3668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646613"/>
            <a:ext cx="4876800" cy="4402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831" tIns="44915" rIns="89831" bIns="44915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831" tIns="44915" rIns="89831" bIns="44915" numCol="1" anchor="b" anchorCtr="0" compatLnSpc="1"/>
          <a:lstStyle>
            <a:lvl1pPr algn="l" defTabSz="898525"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831" tIns="44915" rIns="89831" bIns="44915" numCol="1" anchor="b" anchorCtr="0" compatLnSpc="1"/>
          <a:lstStyle>
            <a:lvl1pPr algn="r" defTabSz="898525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A02DCE9-845D-4141-8AE3-00653B301CC6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8525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898525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898525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898525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898525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35F3C9B-5088-4A32-91AE-11D755AE7D2F}" type="slidenum">
              <a:rPr kumimoji="0" lang="zh-CN" altLang="en-US" smtClean="0">
                <a:solidFill>
                  <a:schemeClr val="tx1"/>
                </a:solidFill>
              </a:rPr>
            </a:fld>
            <a:endParaRPr kumimoji="0"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AEF416-5713-4A38-9D79-8453BC63945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5F99E-79D5-4ADD-A45F-88BC32EAA123}" type="slidenum">
              <a:rPr lang="zh-CN" altLang="en-US"/>
            </a:fld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9C12D-0660-4463-AF0B-D1E225F6804E}" type="datetime1">
              <a:rPr lang="zh-CN" altLang="en-US"/>
            </a:fld>
            <a:endParaRPr lang="zh-CN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E2D58-B709-4C39-B93D-07C067194B73}" type="slidenum">
              <a:rPr lang="zh-CN" altLang="en-US"/>
            </a:fld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2E337-334B-435B-A12C-3C0DF14E0087}" type="datetime1">
              <a:rPr lang="zh-CN" altLang="en-US"/>
            </a:fld>
            <a:endParaRPr lang="zh-CN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97675" y="304800"/>
            <a:ext cx="2138363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264275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7C7A6-E5F8-4EDB-8A88-E5E27FA852A0}" type="slidenum">
              <a:rPr lang="zh-CN" altLang="en-US"/>
            </a:fld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FFDE2-0391-4E47-804F-4DF1317B7C95}" type="datetime1">
              <a:rPr lang="zh-CN" altLang="en-US"/>
            </a:fld>
            <a:endParaRPr lang="zh-CN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987F7-608C-45A5-8519-ADA13A3DC22A}" type="slidenum">
              <a:rPr lang="zh-CN" altLang="en-US"/>
            </a:fld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8F993-DD4E-4151-8E61-67D7ABCAE214}" type="datetime1">
              <a:rPr lang="zh-CN" altLang="en-US"/>
            </a:fld>
            <a:endParaRPr lang="zh-CN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8DFBB-E043-43F1-8E93-1FB3CDEAF809}" type="slidenum">
              <a:rPr lang="zh-CN" altLang="en-US"/>
            </a:fld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A714F-6467-433D-9464-7F90921E7E30}" type="datetime1">
              <a:rPr lang="zh-CN" altLang="en-US"/>
            </a:fld>
            <a:endParaRPr lang="zh-CN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01C8E-BCE2-403B-B677-B9B7640CBDEE}" type="slidenum">
              <a:rPr lang="zh-CN" altLang="en-US"/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76EDA-F545-49EA-890E-EE0EF8D14C24}" type="datetime1">
              <a:rPr lang="zh-CN" altLang="en-US"/>
            </a:fld>
            <a:endParaRPr lang="zh-CN" altLang="zh-CN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BD2CF-1D00-4FB5-B064-AB46F7D50BE7}" type="slidenum">
              <a:rPr lang="zh-CN" altLang="en-US"/>
            </a:fld>
            <a:endParaRPr lang="en-US" altLang="zh-CN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C5B4E-8CFA-4483-AD4A-C92EEC0B7B84}" type="datetime1">
              <a:rPr lang="zh-CN" altLang="en-US"/>
            </a:fld>
            <a:endParaRPr lang="zh-CN" altLang="zh-CN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46E86-5EF0-480B-9E21-CEBCC64FE439}" type="slidenum">
              <a:rPr lang="zh-CN" altLang="en-US"/>
            </a:fld>
            <a:endParaRPr lang="en-US" altLang="zh-CN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B97FA-760B-4AA9-85FF-0846979BB624}" type="datetime1">
              <a:rPr lang="zh-CN" altLang="en-US"/>
            </a:fld>
            <a:endParaRPr lang="zh-CN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2BD15-BA2D-4D4A-87BC-66C391FF0895}" type="slidenum">
              <a:rPr lang="zh-CN" altLang="en-US"/>
            </a:fld>
            <a:endParaRPr lang="en-US" altLang="zh-CN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8181C-7C39-4DDF-B407-399184F3F08A}" type="datetime1">
              <a:rPr lang="zh-CN" altLang="en-US"/>
            </a:fld>
            <a:endParaRPr lang="zh-CN" altLang="zh-CN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5FC3C-3AC9-4DEA-88C5-9F1F8C3DBE86}" type="slidenum">
              <a:rPr lang="zh-CN" altLang="en-US"/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94907-4926-4618-8582-286EA2093E7D}" type="datetime1">
              <a:rPr lang="zh-CN" altLang="en-US"/>
            </a:fld>
            <a:endParaRPr lang="zh-CN" altLang="zh-CN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E555B-B193-4CDC-86B3-C5B67B14470C}" type="slidenum">
              <a:rPr lang="zh-CN" altLang="en-US"/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696C5-1A78-4D66-9EEF-5C3EBB4796D9}" type="datetime1">
              <a:rPr lang="zh-CN" altLang="en-US"/>
            </a:fld>
            <a:endParaRPr lang="zh-CN" altLang="zh-CN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9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200" b="1" i="1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fld id="{4BF92F46-C52A-4323-A7D6-76BFB1E730C6}" type="slidenum">
              <a:rPr lang="zh-CN" altLang="en-US"/>
            </a:fld>
            <a:endParaRPr lang="en-US" altLang="zh-CN"/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ltGray">
          <a:xfrm>
            <a:off x="457200" y="76200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ltGray">
          <a:xfrm>
            <a:off x="762000" y="8382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ltGray">
          <a:xfrm>
            <a:off x="533400" y="4572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ltGray">
          <a:xfrm>
            <a:off x="304800" y="3810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ltGray">
          <a:xfrm>
            <a:off x="0" y="685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gray">
          <a:xfrm>
            <a:off x="914400" y="3810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gray">
          <a:xfrm>
            <a:off x="6096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304800"/>
            <a:ext cx="77930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534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5259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447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kumimoji="0" sz="1200" b="1" i="1" smtClean="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fld id="{05884692-8A1D-4829-B8D6-5C37C3225B3E}" type="datetime1">
              <a:rPr lang="zh-CN" altLang="en-US"/>
            </a:fld>
            <a:endParaRPr lang="zh-CN" altLang="zh-CN"/>
          </a:p>
        </p:txBody>
      </p:sp>
      <p:sp>
        <p:nvSpPr>
          <p:cNvPr id="15259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40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 sz="1200" b="1" i="1" smtClean="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7.xml"/><Relationship Id="rId3" Type="http://schemas.openxmlformats.org/officeDocument/2006/relationships/oleObject" Target="../embeddings/oleObject5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26" Type="http://schemas.openxmlformats.org/officeDocument/2006/relationships/vmlDrawing" Target="../drawings/vmlDrawing5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2.wmf"/><Relationship Id="rId23" Type="http://schemas.openxmlformats.org/officeDocument/2006/relationships/oleObject" Target="../embeddings/oleObject17.bin"/><Relationship Id="rId22" Type="http://schemas.openxmlformats.org/officeDocument/2006/relationships/image" Target="../media/image18.wmf"/><Relationship Id="rId21" Type="http://schemas.openxmlformats.org/officeDocument/2006/relationships/oleObject" Target="../embeddings/oleObject16.bin"/><Relationship Id="rId20" Type="http://schemas.openxmlformats.org/officeDocument/2006/relationships/image" Target="../media/image17.wmf"/><Relationship Id="rId2" Type="http://schemas.openxmlformats.org/officeDocument/2006/relationships/image" Target="../media/image8.wmf"/><Relationship Id="rId19" Type="http://schemas.openxmlformats.org/officeDocument/2006/relationships/oleObject" Target="../embeddings/oleObject15.bin"/><Relationship Id="rId18" Type="http://schemas.openxmlformats.org/officeDocument/2006/relationships/image" Target="../media/image16.wmf"/><Relationship Id="rId17" Type="http://schemas.openxmlformats.org/officeDocument/2006/relationships/oleObject" Target="../embeddings/oleObject14.bin"/><Relationship Id="rId16" Type="http://schemas.openxmlformats.org/officeDocument/2006/relationships/image" Target="../media/image15.wmf"/><Relationship Id="rId15" Type="http://schemas.openxmlformats.org/officeDocument/2006/relationships/oleObject" Target="../embeddings/oleObject13.bin"/><Relationship Id="rId14" Type="http://schemas.openxmlformats.org/officeDocument/2006/relationships/image" Target="../media/image14.wmf"/><Relationship Id="rId13" Type="http://schemas.openxmlformats.org/officeDocument/2006/relationships/oleObject" Target="../embeddings/oleObject12.bin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11.bin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35.xml"/><Relationship Id="rId17" Type="http://schemas.openxmlformats.org/officeDocument/2006/relationships/image" Target="../media/image4.png"/><Relationship Id="rId16" Type="http://schemas.openxmlformats.org/officeDocument/2006/relationships/tags" Target="../tags/tag34.xml"/><Relationship Id="rId15" Type="http://schemas.openxmlformats.org/officeDocument/2006/relationships/tags" Target="../tags/tag33.xml"/><Relationship Id="rId14" Type="http://schemas.openxmlformats.org/officeDocument/2006/relationships/tags" Target="../tags/tag32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tags" Target="../tags/tag19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52.xml"/><Relationship Id="rId17" Type="http://schemas.openxmlformats.org/officeDocument/2006/relationships/image" Target="../media/image4.png"/><Relationship Id="rId16" Type="http://schemas.openxmlformats.org/officeDocument/2006/relationships/tags" Target="../tags/tag51.xml"/><Relationship Id="rId15" Type="http://schemas.openxmlformats.org/officeDocument/2006/relationships/tags" Target="../tags/tag50.xml"/><Relationship Id="rId14" Type="http://schemas.openxmlformats.org/officeDocument/2006/relationships/tags" Target="../tags/tag49.xml"/><Relationship Id="rId13" Type="http://schemas.openxmlformats.org/officeDocument/2006/relationships/tags" Target="../tags/tag48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tags" Target="../tags/tag3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8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7.xml"/><Relationship Id="rId17" Type="http://schemas.openxmlformats.org/officeDocument/2006/relationships/image" Target="../media/image4.png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AF37A1-61FD-4FB1-B6A8-853C95DCB576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099" name="日期占位符 4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395D43-463E-435B-80AD-17EF1D700A3B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100" name="页脚占位符 5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358775"/>
            <a:ext cx="7793037" cy="8382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第四节	有</a:t>
            </a:r>
            <a:r>
              <a:rPr lang="zh-CN" altLang="en-US" sz="3200" b="1" i="1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 </a:t>
            </a:r>
            <a:r>
              <a:rPr lang="zh-CN" altLang="en-US" b="1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转换的</a:t>
            </a:r>
            <a:r>
              <a:rPr lang="en-US" altLang="zh-CN" b="1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NFA</a:t>
            </a:r>
            <a:endParaRPr lang="zh-CN" altLang="en-US" b="1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534400" cy="2590800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</a:rPr>
              <a:t>一、定义</a:t>
            </a:r>
            <a:endParaRPr lang="zh-CN" altLang="en-US" sz="3600" dirty="0">
              <a:solidFill>
                <a:srgbClr val="800080"/>
              </a:solidFill>
              <a:latin typeface="Arial" panose="020B060402020202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333399"/>
                </a:solidFill>
                <a:latin typeface="Arial" panose="020B0604020202020204" pitchFamily="34" charset="0"/>
              </a:rPr>
              <a:t>	概念：当输入空串</a:t>
            </a:r>
            <a:r>
              <a:rPr lang="en-US" altLang="zh-CN" sz="3200" b="1" dirty="0">
                <a:solidFill>
                  <a:srgbClr val="333399"/>
                </a:solidFill>
                <a:latin typeface="Arial" panose="020B0604020202020204" pitchFamily="34" charset="0"/>
              </a:rPr>
              <a:t>   (</a:t>
            </a:r>
            <a:r>
              <a:rPr lang="zh-CN" altLang="en-US" sz="3200" b="1" dirty="0">
                <a:solidFill>
                  <a:srgbClr val="333399"/>
                </a:solidFill>
                <a:latin typeface="Arial" panose="020B0604020202020204" pitchFamily="34" charset="0"/>
              </a:rPr>
              <a:t>无输入) 时，也能引起状态的转移。</a:t>
            </a:r>
            <a:endParaRPr lang="zh-CN" altLang="en-US" sz="3200" b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</a:rPr>
              <a:t>例：</a:t>
            </a:r>
            <a:endParaRPr lang="zh-CN" altLang="en-US" sz="3600" b="1" dirty="0">
              <a:solidFill>
                <a:srgbClr val="800080"/>
              </a:solidFill>
              <a:latin typeface="Arial" panose="020B0604020202020204" pitchFamily="34" charset="0"/>
            </a:endParaRPr>
          </a:p>
          <a:p>
            <a:pPr lvl="1" eaLnBrk="1" hangingPunct="1"/>
            <a:endParaRPr lang="zh-CN" altLang="en-US" sz="3200" b="1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103" name="Object 8"/>
          <p:cNvGraphicFramePr>
            <a:graphicFrameLocks noChangeAspect="1"/>
          </p:cNvGraphicFramePr>
          <p:nvPr/>
        </p:nvGraphicFramePr>
        <p:xfrm>
          <a:off x="1600200" y="5257800"/>
          <a:ext cx="6248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" name="VISIO" r:id="rId1" imgW="7982585" imgH="1082040" progId="Visio.Drawing.6">
                  <p:embed/>
                </p:oleObj>
              </mc:Choice>
              <mc:Fallback>
                <p:oleObj name="VISIO" r:id="rId1" imgW="7982585" imgH="1082040" progId="Visio.Drawing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257800"/>
                        <a:ext cx="6248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990600" y="4876800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输入“002”时的转移过程：</a:t>
            </a:r>
            <a:r>
              <a:rPr lang="zh-CN" altLang="en-US" sz="1200" b="0" dirty="0">
                <a:ea typeface="宋体" panose="02010600030101010101" pitchFamily="2" charset="-122"/>
              </a:rPr>
              <a:t> </a:t>
            </a:r>
            <a:endParaRPr lang="zh-CN" altLang="en-US" sz="2000" b="0" dirty="0">
              <a:ea typeface="宋体" panose="02010600030101010101" pitchFamily="2" charset="-122"/>
            </a:endParaRPr>
          </a:p>
        </p:txBody>
      </p:sp>
      <p:grpSp>
        <p:nvGrpSpPr>
          <p:cNvPr id="4105" name="Group 49"/>
          <p:cNvGrpSpPr/>
          <p:nvPr/>
        </p:nvGrpSpPr>
        <p:grpSpPr bwMode="auto">
          <a:xfrm>
            <a:off x="1447800" y="3228975"/>
            <a:ext cx="5383213" cy="1323975"/>
            <a:chOff x="912" y="2034"/>
            <a:chExt cx="3391" cy="834"/>
          </a:xfrm>
        </p:grpSpPr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1746" y="2478"/>
              <a:ext cx="22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700" b="0">
                  <a:solidFill>
                    <a:srgbClr val="000000"/>
                  </a:solidFill>
                  <a:latin typeface="Fixedsys" charset="-122"/>
                  <a:ea typeface="宋体" panose="02010600030101010101" pitchFamily="2" charset="-122"/>
                </a:rPr>
                <a:t>q</a:t>
              </a:r>
              <a:r>
                <a:rPr lang="en-US" altLang="zh-CN" sz="2700" b="0" baseline="-25000">
                  <a:solidFill>
                    <a:srgbClr val="000000"/>
                  </a:solidFill>
                  <a:latin typeface="Fixedsys" charset="-122"/>
                  <a:ea typeface="宋体" panose="02010600030101010101" pitchFamily="2" charset="-122"/>
                </a:rPr>
                <a:t>0</a:t>
              </a:r>
              <a:endParaRPr lang="en-US" altLang="zh-CN" sz="1800" b="0" baseline="-2500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>
              <a:off x="2880" y="2478"/>
              <a:ext cx="22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700" b="0">
                  <a:solidFill>
                    <a:srgbClr val="000000"/>
                  </a:solidFill>
                  <a:latin typeface="Fixedsys" charset="-122"/>
                  <a:ea typeface="Fixedsys" charset="-122"/>
                </a:rPr>
                <a:t>q</a:t>
              </a:r>
              <a:r>
                <a:rPr lang="en-US" altLang="zh-CN" sz="2700" b="0" baseline="-25000">
                  <a:solidFill>
                    <a:srgbClr val="000000"/>
                  </a:solidFill>
                  <a:latin typeface="Fixedsys" charset="-122"/>
                  <a:ea typeface="Fixedsys" charset="-122"/>
                </a:rPr>
                <a:t>1</a:t>
              </a:r>
              <a:endParaRPr lang="en-US" altLang="zh-CN" sz="1800" b="0" baseline="-2500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/>
          </p:nvSpPr>
          <p:spPr bwMode="auto">
            <a:xfrm>
              <a:off x="3926" y="2478"/>
              <a:ext cx="22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700" b="0">
                  <a:solidFill>
                    <a:srgbClr val="000000"/>
                  </a:solidFill>
                  <a:latin typeface="Fixedsys" charset="-122"/>
                  <a:ea typeface="Fixedsys" charset="-122"/>
                </a:rPr>
                <a:t>q</a:t>
              </a:r>
              <a:r>
                <a:rPr lang="en-US" altLang="zh-CN" sz="2700" b="0" baseline="-25000">
                  <a:solidFill>
                    <a:srgbClr val="000000"/>
                  </a:solidFill>
                  <a:latin typeface="Fixedsys" charset="-122"/>
                  <a:ea typeface="Fixedsys" charset="-122"/>
                </a:rPr>
                <a:t>2</a:t>
              </a:r>
              <a:endParaRPr lang="en-US" altLang="zh-CN" sz="1800" b="0" baseline="-2500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1636" y="2417"/>
              <a:ext cx="424" cy="437"/>
            </a:xfrm>
            <a:prstGeom prst="ellips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endParaRPr lang="zh-CN" altLang="en-US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2811" y="2417"/>
              <a:ext cx="381" cy="423"/>
            </a:xfrm>
            <a:prstGeom prst="ellips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endParaRPr lang="zh-CN" altLang="en-US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3823" y="2431"/>
              <a:ext cx="424" cy="437"/>
            </a:xfrm>
            <a:prstGeom prst="ellips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endParaRPr lang="zh-CN" altLang="en-US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12" name="Line 19"/>
            <p:cNvSpPr>
              <a:spLocks noChangeShapeType="1"/>
            </p:cNvSpPr>
            <p:nvPr/>
          </p:nvSpPr>
          <p:spPr bwMode="auto">
            <a:xfrm flipH="1">
              <a:off x="2533" y="2622"/>
              <a:ext cx="265" cy="70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Line 20"/>
            <p:cNvSpPr>
              <a:spLocks noChangeShapeType="1"/>
            </p:cNvSpPr>
            <p:nvPr/>
          </p:nvSpPr>
          <p:spPr bwMode="auto">
            <a:xfrm flipH="1" flipV="1">
              <a:off x="2531" y="2553"/>
              <a:ext cx="267" cy="69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Line 21"/>
            <p:cNvSpPr>
              <a:spLocks noChangeShapeType="1"/>
            </p:cNvSpPr>
            <p:nvPr/>
          </p:nvSpPr>
          <p:spPr bwMode="auto">
            <a:xfrm>
              <a:off x="2060" y="2622"/>
              <a:ext cx="738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Line 22"/>
            <p:cNvSpPr>
              <a:spLocks noChangeShapeType="1"/>
            </p:cNvSpPr>
            <p:nvPr/>
          </p:nvSpPr>
          <p:spPr bwMode="auto">
            <a:xfrm flipH="1">
              <a:off x="3545" y="2622"/>
              <a:ext cx="265" cy="70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Line 23"/>
            <p:cNvSpPr>
              <a:spLocks noChangeShapeType="1"/>
            </p:cNvSpPr>
            <p:nvPr/>
          </p:nvSpPr>
          <p:spPr bwMode="auto">
            <a:xfrm flipH="1" flipV="1">
              <a:off x="3543" y="2553"/>
              <a:ext cx="267" cy="69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Line 24"/>
            <p:cNvSpPr>
              <a:spLocks noChangeShapeType="1"/>
            </p:cNvSpPr>
            <p:nvPr/>
          </p:nvSpPr>
          <p:spPr bwMode="auto">
            <a:xfrm>
              <a:off x="3181" y="2622"/>
              <a:ext cx="629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Arc 25"/>
            <p:cNvSpPr/>
            <p:nvPr/>
          </p:nvSpPr>
          <p:spPr bwMode="auto">
            <a:xfrm>
              <a:off x="1554" y="2267"/>
              <a:ext cx="96" cy="245"/>
            </a:xfrm>
            <a:custGeom>
              <a:avLst/>
              <a:gdLst>
                <a:gd name="T0" fmla="*/ 0 w 21600"/>
                <a:gd name="T1" fmla="*/ 0 h 21599"/>
                <a:gd name="T2" fmla="*/ 0 w 21600"/>
                <a:gd name="T3" fmla="*/ 0 h 21599"/>
                <a:gd name="T4" fmla="*/ 0 w 21600"/>
                <a:gd name="T5" fmla="*/ 0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21373" y="21598"/>
                  </a:moveTo>
                  <a:cubicBezTo>
                    <a:pt x="9532" y="21474"/>
                    <a:pt x="0" y="11840"/>
                    <a:pt x="0" y="0"/>
                  </a:cubicBezTo>
                </a:path>
                <a:path w="21600" h="21599" stroke="0" extrusionOk="0">
                  <a:moveTo>
                    <a:pt x="21373" y="21598"/>
                  </a:moveTo>
                  <a:cubicBezTo>
                    <a:pt x="9532" y="21474"/>
                    <a:pt x="0" y="11840"/>
                    <a:pt x="0" y="0"/>
                  </a:cubicBezTo>
                  <a:lnTo>
                    <a:pt x="21600" y="0"/>
                  </a:lnTo>
                  <a:lnTo>
                    <a:pt x="21373" y="21598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  <a:head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Arc 26"/>
            <p:cNvSpPr/>
            <p:nvPr/>
          </p:nvSpPr>
          <p:spPr bwMode="auto">
            <a:xfrm>
              <a:off x="2005" y="2280"/>
              <a:ext cx="110" cy="220"/>
            </a:xfrm>
            <a:custGeom>
              <a:avLst/>
              <a:gdLst>
                <a:gd name="T0" fmla="*/ 0 w 21600"/>
                <a:gd name="T1" fmla="*/ 0 h 21699"/>
                <a:gd name="T2" fmla="*/ 0 w 21600"/>
                <a:gd name="T3" fmla="*/ 0 h 21699"/>
                <a:gd name="T4" fmla="*/ 0 w 21600"/>
                <a:gd name="T5" fmla="*/ 0 h 216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99"/>
                <a:gd name="T11" fmla="*/ 21600 w 21600"/>
                <a:gd name="T12" fmla="*/ 21699 h 216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99" fill="none" extrusionOk="0">
                  <a:moveTo>
                    <a:pt x="21599" y="0"/>
                  </a:moveTo>
                  <a:cubicBezTo>
                    <a:pt x="21599" y="33"/>
                    <a:pt x="21600" y="66"/>
                    <a:pt x="21600" y="99"/>
                  </a:cubicBezTo>
                  <a:cubicBezTo>
                    <a:pt x="21600" y="12028"/>
                    <a:pt x="11929" y="21698"/>
                    <a:pt x="0" y="21699"/>
                  </a:cubicBezTo>
                </a:path>
                <a:path w="21600" h="21699" stroke="0" extrusionOk="0">
                  <a:moveTo>
                    <a:pt x="21599" y="0"/>
                  </a:moveTo>
                  <a:cubicBezTo>
                    <a:pt x="21599" y="33"/>
                    <a:pt x="21600" y="66"/>
                    <a:pt x="21600" y="99"/>
                  </a:cubicBezTo>
                  <a:cubicBezTo>
                    <a:pt x="21600" y="12028"/>
                    <a:pt x="11929" y="21698"/>
                    <a:pt x="0" y="21699"/>
                  </a:cubicBezTo>
                  <a:lnTo>
                    <a:pt x="0" y="99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Arc 27"/>
            <p:cNvSpPr/>
            <p:nvPr/>
          </p:nvSpPr>
          <p:spPr bwMode="auto">
            <a:xfrm>
              <a:off x="1554" y="2048"/>
              <a:ext cx="301" cy="21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98"/>
                    <a:pt x="9626" y="39"/>
                    <a:pt x="21528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8"/>
                    <a:pt x="9626" y="39"/>
                    <a:pt x="21528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Arc 28"/>
            <p:cNvSpPr/>
            <p:nvPr/>
          </p:nvSpPr>
          <p:spPr bwMode="auto">
            <a:xfrm>
              <a:off x="1841" y="2048"/>
              <a:ext cx="274" cy="2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Arc 29"/>
            <p:cNvSpPr/>
            <p:nvPr/>
          </p:nvSpPr>
          <p:spPr bwMode="auto">
            <a:xfrm>
              <a:off x="2688" y="2253"/>
              <a:ext cx="96" cy="2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  <a:head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Arc 30"/>
            <p:cNvSpPr/>
            <p:nvPr/>
          </p:nvSpPr>
          <p:spPr bwMode="auto">
            <a:xfrm>
              <a:off x="3140" y="2267"/>
              <a:ext cx="110" cy="21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Arc 31"/>
            <p:cNvSpPr/>
            <p:nvPr/>
          </p:nvSpPr>
          <p:spPr bwMode="auto">
            <a:xfrm>
              <a:off x="2688" y="2034"/>
              <a:ext cx="301" cy="21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59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599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Arc 32"/>
            <p:cNvSpPr/>
            <p:nvPr/>
          </p:nvSpPr>
          <p:spPr bwMode="auto">
            <a:xfrm>
              <a:off x="2976" y="2034"/>
              <a:ext cx="274" cy="2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Arc 33"/>
            <p:cNvSpPr/>
            <p:nvPr/>
          </p:nvSpPr>
          <p:spPr bwMode="auto">
            <a:xfrm>
              <a:off x="3741" y="2267"/>
              <a:ext cx="96" cy="2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  <a:head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Arc 34"/>
            <p:cNvSpPr/>
            <p:nvPr/>
          </p:nvSpPr>
          <p:spPr bwMode="auto">
            <a:xfrm>
              <a:off x="4192" y="2280"/>
              <a:ext cx="111" cy="220"/>
            </a:xfrm>
            <a:custGeom>
              <a:avLst/>
              <a:gdLst>
                <a:gd name="T0" fmla="*/ 0 w 21798"/>
                <a:gd name="T1" fmla="*/ 0 h 21699"/>
                <a:gd name="T2" fmla="*/ 0 w 21798"/>
                <a:gd name="T3" fmla="*/ 0 h 21699"/>
                <a:gd name="T4" fmla="*/ 0 w 21798"/>
                <a:gd name="T5" fmla="*/ 0 h 21699"/>
                <a:gd name="T6" fmla="*/ 0 60000 65536"/>
                <a:gd name="T7" fmla="*/ 0 60000 65536"/>
                <a:gd name="T8" fmla="*/ 0 60000 65536"/>
                <a:gd name="T9" fmla="*/ 0 w 21798"/>
                <a:gd name="T10" fmla="*/ 0 h 21699"/>
                <a:gd name="T11" fmla="*/ 21798 w 21798"/>
                <a:gd name="T12" fmla="*/ 21699 h 216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98" h="21699" fill="none" extrusionOk="0">
                  <a:moveTo>
                    <a:pt x="21797" y="0"/>
                  </a:moveTo>
                  <a:cubicBezTo>
                    <a:pt x="21797" y="33"/>
                    <a:pt x="21798" y="66"/>
                    <a:pt x="21798" y="99"/>
                  </a:cubicBezTo>
                  <a:cubicBezTo>
                    <a:pt x="21798" y="12028"/>
                    <a:pt x="12127" y="21699"/>
                    <a:pt x="198" y="21699"/>
                  </a:cubicBezTo>
                  <a:cubicBezTo>
                    <a:pt x="131" y="21699"/>
                    <a:pt x="65" y="21698"/>
                    <a:pt x="-1" y="21698"/>
                  </a:cubicBezTo>
                </a:path>
                <a:path w="21798" h="21699" stroke="0" extrusionOk="0">
                  <a:moveTo>
                    <a:pt x="21797" y="0"/>
                  </a:moveTo>
                  <a:cubicBezTo>
                    <a:pt x="21797" y="33"/>
                    <a:pt x="21798" y="66"/>
                    <a:pt x="21798" y="99"/>
                  </a:cubicBezTo>
                  <a:cubicBezTo>
                    <a:pt x="21798" y="12028"/>
                    <a:pt x="12127" y="21699"/>
                    <a:pt x="198" y="21699"/>
                  </a:cubicBezTo>
                  <a:cubicBezTo>
                    <a:pt x="131" y="21699"/>
                    <a:pt x="65" y="21698"/>
                    <a:pt x="-1" y="21698"/>
                  </a:cubicBezTo>
                  <a:lnTo>
                    <a:pt x="198" y="99"/>
                  </a:lnTo>
                  <a:lnTo>
                    <a:pt x="21797" y="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Arc 35"/>
            <p:cNvSpPr/>
            <p:nvPr/>
          </p:nvSpPr>
          <p:spPr bwMode="auto">
            <a:xfrm>
              <a:off x="3741" y="2048"/>
              <a:ext cx="301" cy="21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59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599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Arc 36"/>
            <p:cNvSpPr/>
            <p:nvPr/>
          </p:nvSpPr>
          <p:spPr bwMode="auto">
            <a:xfrm>
              <a:off x="4028" y="2048"/>
              <a:ext cx="275" cy="260"/>
            </a:xfrm>
            <a:custGeom>
              <a:avLst/>
              <a:gdLst>
                <a:gd name="T0" fmla="*/ 0 w 21679"/>
                <a:gd name="T1" fmla="*/ 0 h 21600"/>
                <a:gd name="T2" fmla="*/ 0 w 21679"/>
                <a:gd name="T3" fmla="*/ 0 h 21600"/>
                <a:gd name="T4" fmla="*/ 0 w 2167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79"/>
                <a:gd name="T10" fmla="*/ 0 h 21600"/>
                <a:gd name="T11" fmla="*/ 21679 w 216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79" h="21600" fill="none" extrusionOk="0">
                  <a:moveTo>
                    <a:pt x="0" y="0"/>
                  </a:moveTo>
                  <a:cubicBezTo>
                    <a:pt x="26" y="0"/>
                    <a:pt x="52" y="-1"/>
                    <a:pt x="79" y="0"/>
                  </a:cubicBezTo>
                  <a:cubicBezTo>
                    <a:pt x="12008" y="0"/>
                    <a:pt x="21679" y="9670"/>
                    <a:pt x="21679" y="21600"/>
                  </a:cubicBezTo>
                </a:path>
                <a:path w="21679" h="21600" stroke="0" extrusionOk="0">
                  <a:moveTo>
                    <a:pt x="0" y="0"/>
                  </a:moveTo>
                  <a:cubicBezTo>
                    <a:pt x="26" y="0"/>
                    <a:pt x="52" y="-1"/>
                    <a:pt x="79" y="0"/>
                  </a:cubicBezTo>
                  <a:cubicBezTo>
                    <a:pt x="12008" y="0"/>
                    <a:pt x="21679" y="9670"/>
                    <a:pt x="21679" y="21600"/>
                  </a:cubicBezTo>
                  <a:lnTo>
                    <a:pt x="79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Rectangle 38"/>
            <p:cNvSpPr>
              <a:spLocks noChangeArrowheads="1"/>
            </p:cNvSpPr>
            <p:nvPr/>
          </p:nvSpPr>
          <p:spPr bwMode="auto">
            <a:xfrm>
              <a:off x="1792" y="2116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zh-CN" altLang="en-US" sz="2700" b="0">
                  <a:solidFill>
                    <a:srgbClr val="000000"/>
                  </a:solidFill>
                  <a:latin typeface="Fixedsys" charset="-122"/>
                  <a:ea typeface="Fixedsys" charset="-122"/>
                </a:rPr>
                <a:t>0</a:t>
              </a:r>
              <a:endParaRPr lang="zh-CN" altLang="en-US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31" name="Rectangle 39"/>
            <p:cNvSpPr>
              <a:spLocks noChangeArrowheads="1"/>
            </p:cNvSpPr>
            <p:nvPr/>
          </p:nvSpPr>
          <p:spPr bwMode="auto">
            <a:xfrm>
              <a:off x="2927" y="2103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zh-CN" altLang="en-US" sz="2700" b="0">
                  <a:solidFill>
                    <a:srgbClr val="000000"/>
                  </a:solidFill>
                  <a:latin typeface="Fixedsys" charset="-122"/>
                  <a:ea typeface="Fixedsys" charset="-122"/>
                </a:rPr>
                <a:t>1</a:t>
              </a:r>
              <a:endParaRPr lang="zh-CN" altLang="en-US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32" name="Rectangle 40"/>
            <p:cNvSpPr>
              <a:spLocks noChangeArrowheads="1"/>
            </p:cNvSpPr>
            <p:nvPr/>
          </p:nvSpPr>
          <p:spPr bwMode="auto">
            <a:xfrm>
              <a:off x="3993" y="2116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zh-CN" altLang="en-US" sz="2700" b="0">
                  <a:solidFill>
                    <a:srgbClr val="000000"/>
                  </a:solidFill>
                  <a:latin typeface="Fixedsys" charset="-122"/>
                  <a:ea typeface="Fixedsys" charset="-122"/>
                </a:rPr>
                <a:t>2</a:t>
              </a:r>
              <a:endParaRPr lang="zh-CN" altLang="en-US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33" name="Rectangle 41"/>
            <p:cNvSpPr>
              <a:spLocks noChangeArrowheads="1"/>
            </p:cNvSpPr>
            <p:nvPr/>
          </p:nvSpPr>
          <p:spPr bwMode="auto">
            <a:xfrm>
              <a:off x="2160" y="2208"/>
              <a:ext cx="25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3200" b="0">
                  <a:solidFill>
                    <a:srgbClr val="6600FF"/>
                  </a:solidFill>
                  <a:latin typeface="Fixedsys" charset="-122"/>
                  <a:ea typeface="Fixedsys" charset="-122"/>
                </a:rPr>
                <a:t>ε</a:t>
              </a:r>
              <a:endParaRPr lang="en-US" altLang="zh-CN" sz="3200" b="0">
                <a:solidFill>
                  <a:srgbClr val="6600FF"/>
                </a:solidFill>
                <a:latin typeface="Fixedsys" charset="-122"/>
                <a:ea typeface="Fixedsys" charset="-122"/>
              </a:endParaRPr>
            </a:p>
          </p:txBody>
        </p:sp>
        <p:sp>
          <p:nvSpPr>
            <p:cNvPr id="4134" name="Oval 43"/>
            <p:cNvSpPr>
              <a:spLocks noChangeArrowheads="1"/>
            </p:cNvSpPr>
            <p:nvPr/>
          </p:nvSpPr>
          <p:spPr bwMode="auto">
            <a:xfrm>
              <a:off x="3837" y="2458"/>
              <a:ext cx="383" cy="382"/>
            </a:xfrm>
            <a:prstGeom prst="ellips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endParaRPr lang="zh-CN" altLang="en-US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35" name="Line 45"/>
            <p:cNvSpPr>
              <a:spLocks noChangeShapeType="1"/>
            </p:cNvSpPr>
            <p:nvPr/>
          </p:nvSpPr>
          <p:spPr bwMode="auto">
            <a:xfrm flipH="1">
              <a:off x="1385" y="2640"/>
              <a:ext cx="265" cy="70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Line 46"/>
            <p:cNvSpPr>
              <a:spLocks noChangeShapeType="1"/>
            </p:cNvSpPr>
            <p:nvPr/>
          </p:nvSpPr>
          <p:spPr bwMode="auto">
            <a:xfrm flipH="1" flipV="1">
              <a:off x="1383" y="2571"/>
              <a:ext cx="267" cy="69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" name="Line 47"/>
            <p:cNvSpPr>
              <a:spLocks noChangeShapeType="1"/>
            </p:cNvSpPr>
            <p:nvPr/>
          </p:nvSpPr>
          <p:spPr bwMode="auto">
            <a:xfrm>
              <a:off x="912" y="2640"/>
              <a:ext cx="738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" name="Rectangle 48"/>
            <p:cNvSpPr>
              <a:spLocks noChangeArrowheads="1"/>
            </p:cNvSpPr>
            <p:nvPr/>
          </p:nvSpPr>
          <p:spPr bwMode="auto">
            <a:xfrm>
              <a:off x="3360" y="2208"/>
              <a:ext cx="25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3200" b="0">
                  <a:solidFill>
                    <a:srgbClr val="6600FF"/>
                  </a:solidFill>
                  <a:latin typeface="Fixedsys" charset="-122"/>
                  <a:ea typeface="Fixedsys" charset="-122"/>
                </a:rPr>
                <a:t>ε</a:t>
              </a:r>
              <a:endParaRPr lang="en-US" altLang="zh-CN" sz="3200" b="0">
                <a:solidFill>
                  <a:srgbClr val="6600FF"/>
                </a:solidFill>
                <a:latin typeface="Fixedsys" charset="-122"/>
                <a:ea typeface="Fixedsys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491355" y="1863725"/>
            <a:ext cx="39941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>
                <a:sym typeface="Symbol" panose="05050102010706020507" charset="0"/>
              </a:rPr>
              <a:t></a:t>
            </a:r>
            <a:endParaRPr lang="zh-CN" altLang="en-US" sz="3200">
              <a:sym typeface="Symbol" panose="05050102010706020507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7BC13B-B909-4EAF-BA72-D36905C6DE4B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5EF019-0CA9-422D-9234-5B3DCC976DDE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3316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3317" name="Rectangle 2"/>
          <p:cNvSpPr>
            <a:spLocks noChangeArrowheads="1"/>
          </p:cNvSpPr>
          <p:nvPr/>
        </p:nvSpPr>
        <p:spPr bwMode="auto">
          <a:xfrm>
            <a:off x="1143000" y="533400"/>
            <a:ext cx="586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三、 </a:t>
            </a:r>
            <a:r>
              <a:rPr lang="zh-CN" altLang="en-US" sz="3200" dirty="0">
                <a:solidFill>
                  <a:srgbClr val="800080"/>
                </a:solidFill>
                <a:latin typeface="Arial" panose="020B0604020202020204" pitchFamily="34" charset="0"/>
              </a:rPr>
              <a:t>- </a:t>
            </a:r>
            <a:r>
              <a:rPr lang="en-US" altLang="zh-CN" sz="3200" dirty="0">
                <a:solidFill>
                  <a:srgbClr val="800080"/>
                </a:solidFill>
                <a:latin typeface="Arial" panose="020B0604020202020204" pitchFamily="34" charset="0"/>
              </a:rPr>
              <a:t>NFA</a:t>
            </a:r>
            <a:r>
              <a:rPr lang="en-US" altLang="zh-CN" sz="3200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的</a:t>
            </a:r>
            <a:r>
              <a:rPr lang="zh-CN" altLang="en-US" sz="3200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zh-CN" altLang="en-US" sz="3200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 言</a:t>
            </a:r>
            <a:endParaRPr lang="zh-CN" altLang="en-US" sz="3200" dirty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609600" y="1752600"/>
            <a:ext cx="77724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>
                <a:solidFill>
                  <a:srgbClr val="800080"/>
                </a:solidFill>
                <a:ea typeface="华文行楷" panose="02010800040101010101" pitchFamily="2" charset="-122"/>
              </a:rPr>
              <a:t> </a:t>
            </a:r>
            <a:r>
              <a:rPr lang="zh-CN" altLang="en-US">
                <a:solidFill>
                  <a:srgbClr val="333399"/>
                </a:solidFill>
                <a:ea typeface="华文行楷" panose="02010800040101010101" pitchFamily="2" charset="-122"/>
              </a:rPr>
              <a:t>设一个 </a:t>
            </a:r>
            <a:r>
              <a:rPr lang="zh-CN" altLang="en-US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 </a:t>
            </a:r>
            <a:r>
              <a:rPr lang="zh-CN" altLang="en-US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altLang="zh-CN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cs typeface="Times New Roman" panose="02020603050405020304" pitchFamily="18" charset="0"/>
              </a:rPr>
              <a:t>NFA  </a:t>
            </a:r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cs typeface="Times New Roman" panose="02020603050405020304" pitchFamily="18" charset="0"/>
              </a:rPr>
              <a:t>M = (</a:t>
            </a:r>
            <a:r>
              <a:rPr lang="en-US" altLang="zh-CN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cs typeface="Times New Roman" panose="02020603050405020304" pitchFamily="18" charset="0"/>
              </a:rPr>
              <a:t>Q,</a:t>
            </a:r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333399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 </a:t>
            </a:r>
            <a:r>
              <a:rPr lang="en-US" altLang="zh-CN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 q</a:t>
            </a:r>
            <a:r>
              <a:rPr lang="en-US" altLang="zh-CN" i="1" baseline="-250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 </a:t>
            </a:r>
            <a:r>
              <a:rPr lang="en-US" altLang="zh-CN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 F </a:t>
            </a:r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)</a:t>
            </a:r>
            <a:endParaRPr lang="en-US" altLang="zh-CN" baseline="-2500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en-US" altLang="zh-CN" sz="1200">
                <a:solidFill>
                  <a:srgbClr val="333399"/>
                </a:solidFill>
              </a:rPr>
              <a:t> </a:t>
            </a:r>
            <a:endParaRPr lang="en-US" altLang="zh-CN" sz="120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en-US" altLang="zh-CN">
                <a:solidFill>
                  <a:srgbClr val="333399"/>
                </a:solidFill>
                <a:ea typeface="华文行楷" panose="02010800040101010101" pitchFamily="2" charset="-122"/>
              </a:rPr>
              <a:t> </a:t>
            </a:r>
            <a:r>
              <a:rPr lang="zh-CN" altLang="en-US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定义 </a:t>
            </a:r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zh-CN" altLang="en-US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的语言：</a:t>
            </a:r>
            <a:endParaRPr lang="zh-CN" altLang="en-US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zh-CN" altLang="en-US" sz="1200">
                <a:solidFill>
                  <a:srgbClr val="333399"/>
                </a:solidFill>
              </a:rPr>
              <a:t> </a:t>
            </a:r>
            <a:endParaRPr lang="zh-CN" altLang="en-US" sz="120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800080"/>
                </a:solidFill>
                <a:ea typeface="华文行楷" panose="02010800040101010101" pitchFamily="2" charset="-122"/>
              </a:rPr>
              <a:t>              </a:t>
            </a:r>
            <a:r>
              <a:rPr lang="en-US" altLang="zh-CN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L</a:t>
            </a:r>
            <a:r>
              <a:rPr lang="en-US" altLang="zh-CN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(M) = </a:t>
            </a:r>
            <a:r>
              <a:rPr lang="en-US" altLang="zh-CN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 </a:t>
            </a:r>
            <a:r>
              <a:rPr lang="en-US" altLang="zh-CN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ω |  ( </a:t>
            </a:r>
            <a:r>
              <a:rPr lang="en-US" altLang="zh-CN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i="1" baseline="-250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, ω ) </a:t>
            </a:r>
            <a:r>
              <a:rPr lang="en-US" altLang="zh-CN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F</a:t>
            </a:r>
            <a:r>
              <a:rPr lang="en-US" altLang="zh-CN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 </a:t>
            </a:r>
            <a:r>
              <a:rPr lang="en-US" altLang="zh-CN">
                <a:solidFill>
                  <a:srgbClr val="80008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</a:t>
            </a:r>
            <a:endParaRPr lang="en-US" altLang="zh-CN">
              <a:solidFill>
                <a:srgbClr val="800080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en-US" altLang="zh-CN" sz="1200">
                <a:solidFill>
                  <a:srgbClr val="333399"/>
                </a:solidFill>
              </a:rPr>
              <a:t> </a:t>
            </a:r>
            <a:endParaRPr lang="en-US" altLang="zh-CN" sz="120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 即</a:t>
            </a:r>
            <a:r>
              <a:rPr lang="zh-CN" altLang="en-US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zh-CN" altLang="en-US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满足</a:t>
            </a:r>
            <a:r>
              <a:rPr lang="en-US" altLang="zh-CN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δ</a:t>
            </a:r>
            <a:r>
              <a:rPr lang="en-US" altLang="zh-CN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' (q</a:t>
            </a:r>
            <a:r>
              <a:rPr lang="en-US" altLang="zh-CN" sz="2400" i="1" baseline="-250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，ω</a:t>
            </a:r>
            <a:r>
              <a:rPr lang="en-US" altLang="zh-CN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zh-CN" altLang="en-US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含有</a:t>
            </a:r>
            <a:r>
              <a:rPr lang="en-US" altLang="zh-CN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zh-CN" altLang="en-US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的一个状态</a:t>
            </a:r>
            <a:r>
              <a:rPr lang="zh-CN" altLang="en-US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endParaRPr lang="zh-CN" altLang="en-US" i="1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zh-CN" altLang="en-US" sz="1200">
                <a:solidFill>
                  <a:srgbClr val="333399"/>
                </a:solidFill>
              </a:rPr>
              <a:t> </a:t>
            </a:r>
            <a:endParaRPr lang="zh-CN" altLang="en-US" sz="120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E2BD15-BA2D-4D4A-87BC-66C391FF0895}" type="slidenum">
              <a:rPr lang="zh-CN" altLang="en-US" smtClean="0"/>
            </a:fld>
            <a:endParaRPr lang="en-US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228181C-7C39-4DDF-B407-399184F3F08A}" type="datetime1">
              <a:rPr lang="zh-CN" altLang="en-US" smtClean="0"/>
            </a:fld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  <p:grpSp>
        <p:nvGrpSpPr>
          <p:cNvPr id="5" name="Group 7"/>
          <p:cNvGrpSpPr/>
          <p:nvPr/>
        </p:nvGrpSpPr>
        <p:grpSpPr bwMode="auto">
          <a:xfrm>
            <a:off x="1462320" y="1547117"/>
            <a:ext cx="5383213" cy="1323975"/>
            <a:chOff x="912" y="2034"/>
            <a:chExt cx="3391" cy="834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1788" y="2526"/>
              <a:ext cx="21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700" b="0" dirty="0">
                  <a:solidFill>
                    <a:srgbClr val="000000"/>
                  </a:solidFill>
                  <a:latin typeface="Fixedsys" charset="-122"/>
                  <a:ea typeface="宋体" panose="02010600030101010101" pitchFamily="2" charset="-122"/>
                </a:rPr>
                <a:t>q0</a:t>
              </a:r>
              <a:endParaRPr lang="en-US" altLang="zh-CN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2951" y="2526"/>
              <a:ext cx="21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700" b="0">
                  <a:solidFill>
                    <a:srgbClr val="000000"/>
                  </a:solidFill>
                  <a:latin typeface="Fixedsys" charset="-122"/>
                  <a:ea typeface="Fixedsys" charset="-122"/>
                </a:rPr>
                <a:t>q1</a:t>
              </a:r>
              <a:endParaRPr lang="en-US" altLang="zh-CN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3" y="2526"/>
              <a:ext cx="21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700" b="0">
                  <a:solidFill>
                    <a:srgbClr val="000000"/>
                  </a:solidFill>
                  <a:latin typeface="Fixedsys" charset="-122"/>
                  <a:ea typeface="Fixedsys" charset="-122"/>
                </a:rPr>
                <a:t>q2</a:t>
              </a:r>
              <a:endParaRPr lang="en-US" altLang="zh-CN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1636" y="2417"/>
              <a:ext cx="424" cy="437"/>
            </a:xfrm>
            <a:prstGeom prst="ellips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endParaRPr lang="zh-CN" altLang="en-US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2811" y="2417"/>
              <a:ext cx="381" cy="423"/>
            </a:xfrm>
            <a:prstGeom prst="ellips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endParaRPr lang="zh-CN" altLang="en-US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3823" y="2431"/>
              <a:ext cx="424" cy="437"/>
            </a:xfrm>
            <a:prstGeom prst="ellips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endParaRPr lang="zh-CN" altLang="en-US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H="1">
              <a:off x="2533" y="2622"/>
              <a:ext cx="265" cy="70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H="1" flipV="1">
              <a:off x="2531" y="2553"/>
              <a:ext cx="267" cy="69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2060" y="2622"/>
              <a:ext cx="738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H="1">
              <a:off x="3545" y="2622"/>
              <a:ext cx="265" cy="70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 flipH="1" flipV="1">
              <a:off x="3543" y="2553"/>
              <a:ext cx="267" cy="69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3181" y="2622"/>
              <a:ext cx="629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Arc 20"/>
            <p:cNvSpPr/>
            <p:nvPr/>
          </p:nvSpPr>
          <p:spPr bwMode="auto">
            <a:xfrm>
              <a:off x="1554" y="2267"/>
              <a:ext cx="96" cy="245"/>
            </a:xfrm>
            <a:custGeom>
              <a:avLst/>
              <a:gdLst>
                <a:gd name="T0" fmla="*/ 0 w 21600"/>
                <a:gd name="T1" fmla="*/ 0 h 21599"/>
                <a:gd name="T2" fmla="*/ 0 w 21600"/>
                <a:gd name="T3" fmla="*/ 0 h 21599"/>
                <a:gd name="T4" fmla="*/ 0 w 21600"/>
                <a:gd name="T5" fmla="*/ 0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21373" y="21598"/>
                  </a:moveTo>
                  <a:cubicBezTo>
                    <a:pt x="9532" y="21474"/>
                    <a:pt x="0" y="11840"/>
                    <a:pt x="0" y="0"/>
                  </a:cubicBezTo>
                </a:path>
                <a:path w="21600" h="21599" stroke="0" extrusionOk="0">
                  <a:moveTo>
                    <a:pt x="21373" y="21598"/>
                  </a:moveTo>
                  <a:cubicBezTo>
                    <a:pt x="9532" y="21474"/>
                    <a:pt x="0" y="11840"/>
                    <a:pt x="0" y="0"/>
                  </a:cubicBezTo>
                  <a:lnTo>
                    <a:pt x="21600" y="0"/>
                  </a:lnTo>
                  <a:lnTo>
                    <a:pt x="21373" y="21598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  <a:head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Arc 21"/>
            <p:cNvSpPr/>
            <p:nvPr/>
          </p:nvSpPr>
          <p:spPr bwMode="auto">
            <a:xfrm>
              <a:off x="2005" y="2280"/>
              <a:ext cx="110" cy="220"/>
            </a:xfrm>
            <a:custGeom>
              <a:avLst/>
              <a:gdLst>
                <a:gd name="T0" fmla="*/ 0 w 21600"/>
                <a:gd name="T1" fmla="*/ 0 h 21699"/>
                <a:gd name="T2" fmla="*/ 0 w 21600"/>
                <a:gd name="T3" fmla="*/ 0 h 21699"/>
                <a:gd name="T4" fmla="*/ 0 w 21600"/>
                <a:gd name="T5" fmla="*/ 0 h 216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99"/>
                <a:gd name="T11" fmla="*/ 21600 w 21600"/>
                <a:gd name="T12" fmla="*/ 21699 h 216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99" fill="none" extrusionOk="0">
                  <a:moveTo>
                    <a:pt x="21599" y="0"/>
                  </a:moveTo>
                  <a:cubicBezTo>
                    <a:pt x="21599" y="33"/>
                    <a:pt x="21600" y="66"/>
                    <a:pt x="21600" y="99"/>
                  </a:cubicBezTo>
                  <a:cubicBezTo>
                    <a:pt x="21600" y="12028"/>
                    <a:pt x="11929" y="21698"/>
                    <a:pt x="0" y="21699"/>
                  </a:cubicBezTo>
                </a:path>
                <a:path w="21600" h="21699" stroke="0" extrusionOk="0">
                  <a:moveTo>
                    <a:pt x="21599" y="0"/>
                  </a:moveTo>
                  <a:cubicBezTo>
                    <a:pt x="21599" y="33"/>
                    <a:pt x="21600" y="66"/>
                    <a:pt x="21600" y="99"/>
                  </a:cubicBezTo>
                  <a:cubicBezTo>
                    <a:pt x="21600" y="12028"/>
                    <a:pt x="11929" y="21698"/>
                    <a:pt x="0" y="21699"/>
                  </a:cubicBezTo>
                  <a:lnTo>
                    <a:pt x="0" y="99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Arc 22"/>
            <p:cNvSpPr/>
            <p:nvPr/>
          </p:nvSpPr>
          <p:spPr bwMode="auto">
            <a:xfrm>
              <a:off x="1554" y="2048"/>
              <a:ext cx="301" cy="21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98"/>
                    <a:pt x="9626" y="39"/>
                    <a:pt x="21528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8"/>
                    <a:pt x="9626" y="39"/>
                    <a:pt x="21528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Arc 23"/>
            <p:cNvSpPr/>
            <p:nvPr/>
          </p:nvSpPr>
          <p:spPr bwMode="auto">
            <a:xfrm>
              <a:off x="1841" y="2048"/>
              <a:ext cx="274" cy="2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Arc 24"/>
            <p:cNvSpPr/>
            <p:nvPr/>
          </p:nvSpPr>
          <p:spPr bwMode="auto">
            <a:xfrm>
              <a:off x="2688" y="2253"/>
              <a:ext cx="96" cy="2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  <a:head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Arc 25"/>
            <p:cNvSpPr/>
            <p:nvPr/>
          </p:nvSpPr>
          <p:spPr bwMode="auto">
            <a:xfrm>
              <a:off x="3140" y="2267"/>
              <a:ext cx="110" cy="21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Arc 26"/>
            <p:cNvSpPr/>
            <p:nvPr/>
          </p:nvSpPr>
          <p:spPr bwMode="auto">
            <a:xfrm>
              <a:off x="2688" y="2034"/>
              <a:ext cx="301" cy="21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59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599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Arc 27"/>
            <p:cNvSpPr/>
            <p:nvPr/>
          </p:nvSpPr>
          <p:spPr bwMode="auto">
            <a:xfrm>
              <a:off x="2976" y="2034"/>
              <a:ext cx="274" cy="2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Arc 28"/>
            <p:cNvSpPr/>
            <p:nvPr/>
          </p:nvSpPr>
          <p:spPr bwMode="auto">
            <a:xfrm>
              <a:off x="3741" y="2267"/>
              <a:ext cx="96" cy="2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  <a:head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Arc 29"/>
            <p:cNvSpPr/>
            <p:nvPr/>
          </p:nvSpPr>
          <p:spPr bwMode="auto">
            <a:xfrm>
              <a:off x="4192" y="2280"/>
              <a:ext cx="111" cy="220"/>
            </a:xfrm>
            <a:custGeom>
              <a:avLst/>
              <a:gdLst>
                <a:gd name="T0" fmla="*/ 0 w 21798"/>
                <a:gd name="T1" fmla="*/ 0 h 21699"/>
                <a:gd name="T2" fmla="*/ 0 w 21798"/>
                <a:gd name="T3" fmla="*/ 0 h 21699"/>
                <a:gd name="T4" fmla="*/ 0 w 21798"/>
                <a:gd name="T5" fmla="*/ 0 h 21699"/>
                <a:gd name="T6" fmla="*/ 0 60000 65536"/>
                <a:gd name="T7" fmla="*/ 0 60000 65536"/>
                <a:gd name="T8" fmla="*/ 0 60000 65536"/>
                <a:gd name="T9" fmla="*/ 0 w 21798"/>
                <a:gd name="T10" fmla="*/ 0 h 21699"/>
                <a:gd name="T11" fmla="*/ 21798 w 21798"/>
                <a:gd name="T12" fmla="*/ 21699 h 216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98" h="21699" fill="none" extrusionOk="0">
                  <a:moveTo>
                    <a:pt x="21797" y="0"/>
                  </a:moveTo>
                  <a:cubicBezTo>
                    <a:pt x="21797" y="33"/>
                    <a:pt x="21798" y="66"/>
                    <a:pt x="21798" y="99"/>
                  </a:cubicBezTo>
                  <a:cubicBezTo>
                    <a:pt x="21798" y="12028"/>
                    <a:pt x="12127" y="21699"/>
                    <a:pt x="198" y="21699"/>
                  </a:cubicBezTo>
                  <a:cubicBezTo>
                    <a:pt x="131" y="21699"/>
                    <a:pt x="65" y="21698"/>
                    <a:pt x="-1" y="21698"/>
                  </a:cubicBezTo>
                </a:path>
                <a:path w="21798" h="21699" stroke="0" extrusionOk="0">
                  <a:moveTo>
                    <a:pt x="21797" y="0"/>
                  </a:moveTo>
                  <a:cubicBezTo>
                    <a:pt x="21797" y="33"/>
                    <a:pt x="21798" y="66"/>
                    <a:pt x="21798" y="99"/>
                  </a:cubicBezTo>
                  <a:cubicBezTo>
                    <a:pt x="21798" y="12028"/>
                    <a:pt x="12127" y="21699"/>
                    <a:pt x="198" y="21699"/>
                  </a:cubicBezTo>
                  <a:cubicBezTo>
                    <a:pt x="131" y="21699"/>
                    <a:pt x="65" y="21698"/>
                    <a:pt x="-1" y="21698"/>
                  </a:cubicBezTo>
                  <a:lnTo>
                    <a:pt x="198" y="99"/>
                  </a:lnTo>
                  <a:lnTo>
                    <a:pt x="21797" y="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Arc 30"/>
            <p:cNvSpPr/>
            <p:nvPr/>
          </p:nvSpPr>
          <p:spPr bwMode="auto">
            <a:xfrm>
              <a:off x="3741" y="2048"/>
              <a:ext cx="301" cy="21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59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599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Arc 31"/>
            <p:cNvSpPr/>
            <p:nvPr/>
          </p:nvSpPr>
          <p:spPr bwMode="auto">
            <a:xfrm>
              <a:off x="4028" y="2048"/>
              <a:ext cx="275" cy="260"/>
            </a:xfrm>
            <a:custGeom>
              <a:avLst/>
              <a:gdLst>
                <a:gd name="T0" fmla="*/ 0 w 21679"/>
                <a:gd name="T1" fmla="*/ 0 h 21600"/>
                <a:gd name="T2" fmla="*/ 0 w 21679"/>
                <a:gd name="T3" fmla="*/ 0 h 21600"/>
                <a:gd name="T4" fmla="*/ 0 w 2167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79"/>
                <a:gd name="T10" fmla="*/ 0 h 21600"/>
                <a:gd name="T11" fmla="*/ 21679 w 216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79" h="21600" fill="none" extrusionOk="0">
                  <a:moveTo>
                    <a:pt x="0" y="0"/>
                  </a:moveTo>
                  <a:cubicBezTo>
                    <a:pt x="26" y="0"/>
                    <a:pt x="52" y="-1"/>
                    <a:pt x="79" y="0"/>
                  </a:cubicBezTo>
                  <a:cubicBezTo>
                    <a:pt x="12008" y="0"/>
                    <a:pt x="21679" y="9670"/>
                    <a:pt x="21679" y="21600"/>
                  </a:cubicBezTo>
                </a:path>
                <a:path w="21679" h="21600" stroke="0" extrusionOk="0">
                  <a:moveTo>
                    <a:pt x="0" y="0"/>
                  </a:moveTo>
                  <a:cubicBezTo>
                    <a:pt x="26" y="0"/>
                    <a:pt x="52" y="-1"/>
                    <a:pt x="79" y="0"/>
                  </a:cubicBezTo>
                  <a:cubicBezTo>
                    <a:pt x="12008" y="0"/>
                    <a:pt x="21679" y="9670"/>
                    <a:pt x="21679" y="21600"/>
                  </a:cubicBezTo>
                  <a:lnTo>
                    <a:pt x="79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1792" y="2116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zh-CN" altLang="en-US" sz="2700" b="0">
                  <a:solidFill>
                    <a:srgbClr val="000000"/>
                  </a:solidFill>
                  <a:latin typeface="Fixedsys" charset="-122"/>
                  <a:ea typeface="Fixedsys" charset="-122"/>
                </a:rPr>
                <a:t>0</a:t>
              </a:r>
              <a:endParaRPr lang="zh-CN" altLang="en-US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2927" y="2103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zh-CN" altLang="en-US" sz="2700" b="0">
                  <a:solidFill>
                    <a:srgbClr val="000000"/>
                  </a:solidFill>
                  <a:latin typeface="Fixedsys" charset="-122"/>
                  <a:ea typeface="Fixedsys" charset="-122"/>
                </a:rPr>
                <a:t>1</a:t>
              </a:r>
              <a:endParaRPr lang="zh-CN" altLang="en-US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" name="Rectangle 34"/>
            <p:cNvSpPr>
              <a:spLocks noChangeArrowheads="1"/>
            </p:cNvSpPr>
            <p:nvPr/>
          </p:nvSpPr>
          <p:spPr bwMode="auto">
            <a:xfrm>
              <a:off x="3993" y="2116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zh-CN" altLang="en-US" sz="2700" b="0">
                  <a:solidFill>
                    <a:srgbClr val="000000"/>
                  </a:solidFill>
                  <a:latin typeface="Fixedsys" charset="-122"/>
                  <a:ea typeface="Fixedsys" charset="-122"/>
                </a:rPr>
                <a:t>2</a:t>
              </a:r>
              <a:endParaRPr lang="zh-CN" altLang="en-US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" name="Rectangle 35"/>
            <p:cNvSpPr>
              <a:spLocks noChangeArrowheads="1"/>
            </p:cNvSpPr>
            <p:nvPr/>
          </p:nvSpPr>
          <p:spPr bwMode="auto">
            <a:xfrm>
              <a:off x="2160" y="2208"/>
              <a:ext cx="25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3200" b="0">
                  <a:solidFill>
                    <a:srgbClr val="6600FF"/>
                  </a:solidFill>
                  <a:latin typeface="Fixedsys" charset="-122"/>
                  <a:ea typeface="Fixedsys" charset="-122"/>
                </a:rPr>
                <a:t>ε</a:t>
              </a:r>
              <a:endParaRPr lang="en-US" altLang="zh-CN" sz="3200" b="0">
                <a:solidFill>
                  <a:srgbClr val="6600FF"/>
                </a:solidFill>
                <a:latin typeface="Fixedsys" charset="-122"/>
                <a:ea typeface="Fixedsys" charset="-122"/>
              </a:endParaRPr>
            </a:p>
          </p:txBody>
        </p:sp>
        <p:sp>
          <p:nvSpPr>
            <p:cNvPr id="34" name="Oval 36"/>
            <p:cNvSpPr>
              <a:spLocks noChangeArrowheads="1"/>
            </p:cNvSpPr>
            <p:nvPr/>
          </p:nvSpPr>
          <p:spPr bwMode="auto">
            <a:xfrm>
              <a:off x="3837" y="2458"/>
              <a:ext cx="383" cy="382"/>
            </a:xfrm>
            <a:prstGeom prst="ellips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endParaRPr lang="zh-CN" altLang="en-US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 flipH="1">
              <a:off x="1385" y="2640"/>
              <a:ext cx="265" cy="70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 flipH="1" flipV="1">
              <a:off x="1383" y="2571"/>
              <a:ext cx="267" cy="69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9"/>
            <p:cNvSpPr>
              <a:spLocks noChangeShapeType="1"/>
            </p:cNvSpPr>
            <p:nvPr/>
          </p:nvSpPr>
          <p:spPr bwMode="auto">
            <a:xfrm>
              <a:off x="912" y="2640"/>
              <a:ext cx="738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Rectangle 40"/>
            <p:cNvSpPr>
              <a:spLocks noChangeArrowheads="1"/>
            </p:cNvSpPr>
            <p:nvPr/>
          </p:nvSpPr>
          <p:spPr bwMode="auto">
            <a:xfrm>
              <a:off x="3360" y="2208"/>
              <a:ext cx="25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3200" b="0">
                  <a:solidFill>
                    <a:srgbClr val="6600FF"/>
                  </a:solidFill>
                  <a:latin typeface="Fixedsys" charset="-122"/>
                  <a:ea typeface="Fixedsys" charset="-122"/>
                </a:rPr>
                <a:t>ε</a:t>
              </a:r>
              <a:endParaRPr lang="en-US" altLang="zh-CN" sz="3200" b="0">
                <a:solidFill>
                  <a:srgbClr val="6600FF"/>
                </a:solidFill>
                <a:latin typeface="Fixedsys" charset="-122"/>
                <a:ea typeface="Fixedsys" charset="-122"/>
              </a:endParaRPr>
            </a:p>
          </p:txBody>
        </p:sp>
      </p:grpSp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1150422" y="595177"/>
            <a:ext cx="594185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举例：  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 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</a:rPr>
              <a:t>- </a:t>
            </a:r>
            <a:r>
              <a:rPr lang="en-US" altLang="zh-CN" sz="3600" dirty="0">
                <a:solidFill>
                  <a:srgbClr val="800080"/>
                </a:solidFill>
                <a:latin typeface="Arial" panose="020B0604020202020204" pitchFamily="34" charset="0"/>
              </a:rPr>
              <a:t>NFA</a:t>
            </a:r>
            <a:r>
              <a:rPr lang="en-US" altLang="zh-CN" sz="3600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识别的</a:t>
            </a:r>
            <a:r>
              <a:rPr lang="zh-CN" altLang="en-US" sz="3600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 言</a:t>
            </a:r>
            <a:endParaRPr lang="zh-CN" altLang="en-US" sz="36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63673" y="5445224"/>
            <a:ext cx="63754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4000" dirty="0">
                <a:solidFill>
                  <a:srgbClr val="800080"/>
                </a:solidFill>
              </a:rPr>
              <a:t>(2) L={0</a:t>
            </a:r>
            <a:r>
              <a:rPr lang="en-US" altLang="zh-CN" sz="4000" baseline="30000" dirty="0">
                <a:solidFill>
                  <a:srgbClr val="800080"/>
                </a:solidFill>
              </a:rPr>
              <a:t>n</a:t>
            </a:r>
            <a:r>
              <a:rPr lang="en-US" altLang="zh-CN" sz="4000" dirty="0">
                <a:solidFill>
                  <a:srgbClr val="800080"/>
                </a:solidFill>
              </a:rPr>
              <a:t>1</a:t>
            </a:r>
            <a:r>
              <a:rPr lang="en-US" altLang="zh-CN" sz="4000" baseline="30000" dirty="0">
                <a:solidFill>
                  <a:srgbClr val="800080"/>
                </a:solidFill>
              </a:rPr>
              <a:t>m</a:t>
            </a:r>
            <a:r>
              <a:rPr lang="en-US" altLang="zh-CN" sz="4000" dirty="0">
                <a:solidFill>
                  <a:srgbClr val="800080"/>
                </a:solidFill>
              </a:rPr>
              <a:t>2</a:t>
            </a:r>
            <a:r>
              <a:rPr lang="en-US" altLang="zh-CN" sz="4000" baseline="30000" dirty="0">
                <a:solidFill>
                  <a:srgbClr val="800080"/>
                </a:solidFill>
              </a:rPr>
              <a:t>k</a:t>
            </a:r>
            <a:r>
              <a:rPr lang="en-US" altLang="zh-CN" sz="4000" dirty="0">
                <a:solidFill>
                  <a:srgbClr val="800080"/>
                </a:solidFill>
              </a:rPr>
              <a:t> | n,m,k</a:t>
            </a:r>
            <a:r>
              <a:rPr lang="en-US" altLang="zh-CN" sz="4000" dirty="0">
                <a:solidFill>
                  <a:srgbClr val="800080"/>
                </a:solidFill>
                <a:sym typeface="Symbol" panose="05050102010706020507" pitchFamily="18" charset="2"/>
              </a:rPr>
              <a:t>0}</a:t>
            </a:r>
            <a:endParaRPr lang="zh-CN" altLang="en-US" sz="4000" dirty="0">
              <a:solidFill>
                <a:srgbClr val="800080"/>
              </a:solidFill>
              <a:latin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3073256"/>
            <a:ext cx="835036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3399"/>
                </a:solidFill>
                <a:latin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003399"/>
                </a:solidFill>
                <a:latin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003399"/>
                </a:solidFill>
                <a:latin typeface="楷体_GB2312" pitchFamily="49" charset="-122"/>
                <a:cs typeface="Times New Roman" panose="02020603050405020304" pitchFamily="18" charset="0"/>
              </a:rPr>
              <a:t>）求自动机所识别的所有长度为</a:t>
            </a:r>
            <a:r>
              <a:rPr lang="en-US" altLang="zh-CN" sz="2800" dirty="0">
                <a:solidFill>
                  <a:srgbClr val="003399"/>
                </a:solidFill>
                <a:latin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rgbClr val="003399"/>
                </a:solidFill>
                <a:latin typeface="楷体_GB2312" pitchFamily="49" charset="-122"/>
                <a:cs typeface="Times New Roman" panose="02020603050405020304" pitchFamily="18" charset="0"/>
              </a:rPr>
              <a:t>的字符串</a:t>
            </a:r>
            <a:endParaRPr lang="en-US" altLang="zh-CN" sz="2800" dirty="0">
              <a:solidFill>
                <a:srgbClr val="003399"/>
              </a:solidFill>
              <a:latin typeface="楷体_GB2312" pitchFamily="49" charset="-122"/>
              <a:cs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3399"/>
                </a:solidFill>
                <a:latin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003399"/>
                </a:solidFill>
                <a:latin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003399"/>
                </a:solidFill>
                <a:latin typeface="楷体_GB2312" pitchFamily="49" charset="-122"/>
                <a:cs typeface="Times New Roman" panose="02020603050405020304" pitchFamily="18" charset="0"/>
              </a:rPr>
              <a:t>）自动机所识别的语言</a:t>
            </a:r>
            <a:endParaRPr lang="zh-CN" altLang="en-US" sz="2800" dirty="0">
              <a:solidFill>
                <a:srgbClr val="003399"/>
              </a:solidFill>
              <a:latin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3752" y="4017660"/>
            <a:ext cx="90364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4000" dirty="0">
                <a:solidFill>
                  <a:srgbClr val="800080"/>
                </a:solidFill>
              </a:rPr>
              <a:t>(1) 000</a:t>
            </a:r>
            <a:r>
              <a:rPr lang="zh-CN" altLang="en-US" sz="4000" dirty="0">
                <a:solidFill>
                  <a:srgbClr val="800080"/>
                </a:solidFill>
              </a:rPr>
              <a:t>，</a:t>
            </a:r>
            <a:r>
              <a:rPr lang="en-US" altLang="zh-CN" sz="4000" dirty="0">
                <a:solidFill>
                  <a:srgbClr val="800080"/>
                </a:solidFill>
              </a:rPr>
              <a:t>001</a:t>
            </a:r>
            <a:r>
              <a:rPr lang="zh-CN" altLang="en-US" sz="4000" dirty="0">
                <a:solidFill>
                  <a:srgbClr val="800080"/>
                </a:solidFill>
              </a:rPr>
              <a:t>，</a:t>
            </a:r>
            <a:r>
              <a:rPr lang="en-US" altLang="zh-CN" sz="4000" dirty="0">
                <a:solidFill>
                  <a:srgbClr val="800080"/>
                </a:solidFill>
              </a:rPr>
              <a:t>002</a:t>
            </a:r>
            <a:r>
              <a:rPr lang="zh-CN" altLang="en-US" sz="4000" dirty="0">
                <a:solidFill>
                  <a:srgbClr val="800080"/>
                </a:solidFill>
              </a:rPr>
              <a:t>，</a:t>
            </a:r>
            <a:r>
              <a:rPr lang="en-US" altLang="zh-CN" sz="4000" dirty="0">
                <a:solidFill>
                  <a:srgbClr val="800080"/>
                </a:solidFill>
              </a:rPr>
              <a:t>011</a:t>
            </a:r>
            <a:r>
              <a:rPr lang="zh-CN" altLang="en-US" sz="4000" dirty="0">
                <a:solidFill>
                  <a:srgbClr val="800080"/>
                </a:solidFill>
              </a:rPr>
              <a:t>，</a:t>
            </a:r>
            <a:r>
              <a:rPr lang="en-US" altLang="zh-CN" sz="4000" dirty="0">
                <a:solidFill>
                  <a:srgbClr val="800080"/>
                </a:solidFill>
              </a:rPr>
              <a:t>012</a:t>
            </a:r>
            <a:r>
              <a:rPr lang="zh-CN" altLang="en-US" sz="4000" dirty="0">
                <a:solidFill>
                  <a:srgbClr val="800080"/>
                </a:solidFill>
              </a:rPr>
              <a:t>，</a:t>
            </a:r>
            <a:r>
              <a:rPr lang="en-US" altLang="zh-CN" sz="4000" dirty="0">
                <a:solidFill>
                  <a:srgbClr val="800080"/>
                </a:solidFill>
              </a:rPr>
              <a:t>022</a:t>
            </a:r>
            <a:r>
              <a:rPr lang="zh-CN" altLang="en-US" sz="4000" dirty="0">
                <a:solidFill>
                  <a:srgbClr val="800080"/>
                </a:solidFill>
              </a:rPr>
              <a:t>，</a:t>
            </a:r>
            <a:endParaRPr lang="en-US" altLang="zh-CN" sz="4000" dirty="0">
              <a:solidFill>
                <a:srgbClr val="800080"/>
              </a:solidFill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4000" dirty="0">
                <a:solidFill>
                  <a:srgbClr val="800080"/>
                </a:solidFill>
              </a:rPr>
              <a:t>111</a:t>
            </a:r>
            <a:r>
              <a:rPr lang="zh-CN" altLang="en-US" sz="4000" dirty="0">
                <a:solidFill>
                  <a:srgbClr val="800080"/>
                </a:solidFill>
              </a:rPr>
              <a:t>，</a:t>
            </a:r>
            <a:r>
              <a:rPr lang="en-US" altLang="zh-CN" sz="4000" dirty="0">
                <a:solidFill>
                  <a:srgbClr val="800080"/>
                </a:solidFill>
              </a:rPr>
              <a:t>112</a:t>
            </a:r>
            <a:r>
              <a:rPr lang="zh-CN" altLang="en-US" sz="4000" dirty="0">
                <a:solidFill>
                  <a:srgbClr val="800080"/>
                </a:solidFill>
              </a:rPr>
              <a:t>，</a:t>
            </a:r>
            <a:r>
              <a:rPr lang="en-US" altLang="zh-CN" sz="4000" dirty="0">
                <a:solidFill>
                  <a:srgbClr val="800080"/>
                </a:solidFill>
              </a:rPr>
              <a:t>122</a:t>
            </a:r>
            <a:r>
              <a:rPr lang="zh-CN" altLang="en-US" sz="4000" dirty="0">
                <a:solidFill>
                  <a:srgbClr val="800080"/>
                </a:solidFill>
              </a:rPr>
              <a:t>，</a:t>
            </a:r>
            <a:r>
              <a:rPr lang="en-US" altLang="zh-CN" sz="4000" dirty="0">
                <a:solidFill>
                  <a:srgbClr val="800080"/>
                </a:solidFill>
              </a:rPr>
              <a:t>222</a:t>
            </a:r>
            <a:endParaRPr lang="zh-CN" altLang="en-US" sz="4000" dirty="0">
              <a:solidFill>
                <a:srgbClr val="800080"/>
              </a:solidFill>
              <a:latin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E2BD15-BA2D-4D4A-87BC-66C391FF0895}" type="slidenum">
              <a:rPr lang="zh-CN" altLang="en-US" smtClean="0"/>
            </a:fld>
            <a:endParaRPr lang="en-US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228181C-7C39-4DDF-B407-399184F3F08A}" type="datetime1">
              <a:rPr lang="zh-CN" altLang="en-US" smtClean="0"/>
            </a:fld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06402" y="1281332"/>
            <a:ext cx="668968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zh-CN" altLang="en-US" sz="2800" b="1" kern="0" dirty="0">
                <a:solidFill>
                  <a:schemeClr val="tx2"/>
                </a:solidFill>
                <a:latin typeface="Arial" panose="020B0604020202020204" pitchFamily="34" charset="0"/>
              </a:rPr>
              <a:t>设计</a:t>
            </a:r>
            <a:r>
              <a:rPr lang="en-US" altLang="zh-CN" sz="2800" b="1" dirty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en-US" sz="2800" b="1" noProof="1">
                <a:solidFill>
                  <a:schemeClr val="tx2"/>
                </a:solidFill>
                <a:latin typeface="Arial" panose="020B0604020202020204" pitchFamily="34" charset="0"/>
              </a:rPr>
              <a:t> -</a:t>
            </a:r>
            <a:r>
              <a:rPr lang="en-US" altLang="zh-CN" sz="2800" b="1" noProof="1">
                <a:solidFill>
                  <a:schemeClr val="tx2"/>
                </a:solidFill>
                <a:latin typeface="Arial" panose="020B0604020202020204" pitchFamily="34" charset="0"/>
              </a:rPr>
              <a:t>NFA</a:t>
            </a:r>
            <a:r>
              <a:rPr lang="en-US" altLang="zh-CN" sz="2800" b="1" kern="0" dirty="0">
                <a:solidFill>
                  <a:schemeClr val="tx2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b="1" kern="0" dirty="0">
                <a:solidFill>
                  <a:schemeClr val="tx2"/>
                </a:solidFill>
                <a:latin typeface="Arial" panose="020B0604020202020204" pitchFamily="34" charset="0"/>
              </a:rPr>
              <a:t>识别</a:t>
            </a:r>
            <a:r>
              <a:rPr lang="en-US" altLang="zh-CN" sz="2800" b="1" kern="0" dirty="0">
                <a:solidFill>
                  <a:schemeClr val="tx2"/>
                </a:solidFill>
                <a:latin typeface="Arial" panose="020B0604020202020204" pitchFamily="34" charset="0"/>
              </a:rPr>
              <a:t>{0</a:t>
            </a:r>
            <a:r>
              <a:rPr lang="en-US" altLang="zh-CN" sz="2800" b="1" kern="0" baseline="30000" dirty="0">
                <a:solidFill>
                  <a:schemeClr val="tx2"/>
                </a:solidFill>
                <a:latin typeface="Arial" panose="020B0604020202020204" pitchFamily="34" charset="0"/>
              </a:rPr>
              <a:t>k</a:t>
            </a:r>
            <a:r>
              <a:rPr lang="en-US" altLang="zh-CN" sz="2800" b="1" kern="0" dirty="0">
                <a:solidFill>
                  <a:schemeClr val="tx2"/>
                </a:solidFill>
                <a:latin typeface="Arial" panose="020B0604020202020204" pitchFamily="34" charset="0"/>
              </a:rPr>
              <a:t>|k</a:t>
            </a:r>
            <a:r>
              <a:rPr lang="zh-CN" altLang="en-US" sz="2800" b="1" kern="0" dirty="0">
                <a:solidFill>
                  <a:schemeClr val="tx2"/>
                </a:solidFill>
                <a:latin typeface="Arial" panose="020B0604020202020204" pitchFamily="34" charset="0"/>
              </a:rPr>
              <a:t>是</a:t>
            </a:r>
            <a:r>
              <a:rPr lang="en-US" altLang="zh-CN" sz="2800" b="1" kern="0" dirty="0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800" b="1" kern="0" dirty="0">
                <a:solidFill>
                  <a:schemeClr val="tx2"/>
                </a:solidFill>
                <a:latin typeface="Arial" panose="020B0604020202020204" pitchFamily="34" charset="0"/>
              </a:rPr>
              <a:t>或</a:t>
            </a:r>
            <a:r>
              <a:rPr lang="en-US" altLang="zh-CN" sz="2800" b="1" kern="0" dirty="0">
                <a:solidFill>
                  <a:schemeClr val="tx2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800" b="1" kern="0" dirty="0">
                <a:solidFill>
                  <a:schemeClr val="tx2"/>
                </a:solidFill>
                <a:latin typeface="Arial" panose="020B0604020202020204" pitchFamily="34" charset="0"/>
              </a:rPr>
              <a:t>的倍数</a:t>
            </a:r>
            <a:r>
              <a:rPr lang="en-US" altLang="zh-CN" sz="2800" b="1" kern="0" dirty="0">
                <a:solidFill>
                  <a:schemeClr val="tx2"/>
                </a:solidFill>
                <a:latin typeface="Arial" panose="020B0604020202020204" pitchFamily="34" charset="0"/>
              </a:rPr>
              <a:t>}</a:t>
            </a:r>
            <a:endParaRPr lang="en-US" altLang="zh-CN" sz="2800" b="1" kern="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800" b="1" kern="0" dirty="0">
                <a:solidFill>
                  <a:schemeClr val="tx2"/>
                </a:solidFill>
                <a:latin typeface="Arial" panose="020B0604020202020204" pitchFamily="34" charset="0"/>
              </a:rPr>
              <a:t>L={0</a:t>
            </a:r>
            <a:r>
              <a:rPr lang="en-US" altLang="zh-CN" sz="2800" b="1" kern="0" baseline="30000" dirty="0">
                <a:solidFill>
                  <a:schemeClr val="tx2"/>
                </a:solidFill>
                <a:latin typeface="Arial" panose="020B0604020202020204" pitchFamily="34" charset="0"/>
              </a:rPr>
              <a:t>2n</a:t>
            </a:r>
            <a:r>
              <a:rPr lang="en-US" altLang="zh-CN" sz="2800" b="1" kern="0" dirty="0">
                <a:solidFill>
                  <a:schemeClr val="tx2"/>
                </a:solidFill>
                <a:latin typeface="Arial" panose="020B0604020202020204" pitchFamily="34" charset="0"/>
              </a:rPr>
              <a:t>|n</a:t>
            </a:r>
            <a:r>
              <a:rPr lang="en-US" altLang="zh-CN" sz="2800" b="1" kern="0" dirty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0</a:t>
            </a:r>
            <a:r>
              <a:rPr lang="en-US" altLang="zh-CN" sz="2800" b="1" kern="0" dirty="0">
                <a:solidFill>
                  <a:schemeClr val="tx2"/>
                </a:solidFill>
                <a:latin typeface="Arial" panose="020B0604020202020204" pitchFamily="34" charset="0"/>
              </a:rPr>
              <a:t>} </a:t>
            </a:r>
            <a:r>
              <a:rPr lang="en-US" altLang="zh-CN" sz="2800" kern="0" dirty="0">
                <a:solidFill>
                  <a:schemeClr val="tx2"/>
                </a:solidFill>
                <a:latin typeface="+mn-lt"/>
                <a:sym typeface="Euclid Symbol" panose="05050102010706020507" pitchFamily="18" charset="2"/>
              </a:rPr>
              <a:t> </a:t>
            </a:r>
            <a:r>
              <a:rPr lang="en-US" altLang="zh-CN" sz="2800" b="1" kern="0" dirty="0">
                <a:solidFill>
                  <a:schemeClr val="tx2"/>
                </a:solidFill>
                <a:latin typeface="Arial" panose="020B0604020202020204" pitchFamily="34" charset="0"/>
              </a:rPr>
              <a:t>{0</a:t>
            </a:r>
            <a:r>
              <a:rPr lang="en-US" altLang="zh-CN" sz="2800" b="1" kern="0" baseline="30000" dirty="0">
                <a:solidFill>
                  <a:schemeClr val="tx2"/>
                </a:solidFill>
                <a:latin typeface="Arial" panose="020B0604020202020204" pitchFamily="34" charset="0"/>
              </a:rPr>
              <a:t>3n</a:t>
            </a:r>
            <a:r>
              <a:rPr lang="en-US" altLang="zh-CN" sz="2800" b="1" kern="0" dirty="0">
                <a:solidFill>
                  <a:schemeClr val="tx2"/>
                </a:solidFill>
                <a:latin typeface="Arial" panose="020B0604020202020204" pitchFamily="34" charset="0"/>
              </a:rPr>
              <a:t>|n</a:t>
            </a:r>
            <a:r>
              <a:rPr lang="en-US" altLang="zh-CN" sz="2800" b="1" kern="0" dirty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0</a:t>
            </a:r>
            <a:r>
              <a:rPr lang="en-US" altLang="zh-CN" sz="2800" b="1" kern="0" dirty="0">
                <a:solidFill>
                  <a:schemeClr val="tx2"/>
                </a:solidFill>
                <a:latin typeface="Arial" panose="020B0604020202020204" pitchFamily="34" charset="0"/>
              </a:rPr>
              <a:t>}</a:t>
            </a:r>
            <a:endParaRPr lang="en-US" altLang="zh-CN" sz="2800" b="1" kern="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en-US" altLang="zh-CN" sz="2800" b="1" kern="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en-US" altLang="zh-CN" sz="2800" b="1" kern="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en-US" altLang="zh-CN" kern="0" dirty="0">
              <a:solidFill>
                <a:srgbClr val="3366CC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50422" y="595177"/>
            <a:ext cx="594185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设计  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 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</a:rPr>
              <a:t>- </a:t>
            </a:r>
            <a:r>
              <a:rPr lang="en-US" altLang="zh-CN" sz="3600" dirty="0">
                <a:solidFill>
                  <a:srgbClr val="800080"/>
                </a:solidFill>
                <a:latin typeface="Arial" panose="020B0604020202020204" pitchFamily="34" charset="0"/>
              </a:rPr>
              <a:t>NFA</a:t>
            </a:r>
            <a:endParaRPr lang="zh-CN" altLang="en-US" sz="36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48591" y="2319536"/>
            <a:ext cx="7723809" cy="4133800"/>
            <a:chOff x="228600" y="1844824"/>
            <a:chExt cx="7723809" cy="41338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28600" y="1969100"/>
              <a:ext cx="7723809" cy="4009524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 bwMode="auto">
            <a:xfrm>
              <a:off x="3635896" y="2167989"/>
              <a:ext cx="3456384" cy="1223121"/>
            </a:xfrm>
            <a:prstGeom prst="rect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50292" y="1844824"/>
              <a:ext cx="62883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eaLnBrk="1" hangingPunct="1">
                <a:buNone/>
              </a:pPr>
              <a:endParaRPr lang="en-US" altLang="zh-CN" kern="0" dirty="0">
                <a:solidFill>
                  <a:srgbClr val="3366CC"/>
                </a:solidFill>
                <a:latin typeface="Arial" panose="020B0604020202020204" pitchFamily="34" charset="0"/>
              </a:endParaRPr>
            </a:p>
            <a:p>
              <a:pPr marL="0" indent="0" eaLnBrk="1" hangingPunct="1">
                <a:buNone/>
              </a:pPr>
              <a:endParaRPr lang="en-US" altLang="zh-CN" kern="0" dirty="0">
                <a:solidFill>
                  <a:srgbClr val="3366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475647" y="2115500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识别偶数个</a:t>
              </a:r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589314" y="4860258"/>
              <a:ext cx="1821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识别</a:t>
              </a:r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r>
                <a:rPr lang="zh-CN" altLang="en-US" dirty="0">
                  <a:solidFill>
                    <a:srgbClr val="FF0000"/>
                  </a:solidFill>
                </a:rPr>
                <a:t>的倍数个</a:t>
              </a:r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3596057" y="3443601"/>
              <a:ext cx="3456384" cy="1785989"/>
            </a:xfrm>
            <a:prstGeom prst="rect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1427918" y="2349270"/>
              <a:ext cx="2026887" cy="2268759"/>
            </a:xfrm>
            <a:prstGeom prst="rect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484778" y="2410218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两种选择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0640E1-CA8C-434D-937C-97F98C1706F2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页脚占位符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 , BUPT</a:t>
            </a:r>
            <a:endParaRPr lang="zh-CN" altLang="en-US" sz="1200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1219200" y="457200"/>
            <a:ext cx="673717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3200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设计（应用） </a:t>
            </a:r>
            <a:r>
              <a:rPr lang="zh-CN" altLang="en-US" sz="3200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 </a:t>
            </a:r>
            <a:r>
              <a:rPr lang="zh-CN" altLang="en-US" sz="3200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altLang="zh-CN" sz="3200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NFA</a:t>
            </a:r>
            <a:endParaRPr lang="zh-CN" altLang="en-US" sz="3200" dirty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381000" y="1556792"/>
            <a:ext cx="8534400" cy="484400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kern="0" dirty="0">
                <a:solidFill>
                  <a:srgbClr val="6600FF"/>
                </a:solidFill>
                <a:latin typeface="Arial" panose="020B0604020202020204" pitchFamily="34" charset="0"/>
              </a:rPr>
              <a:t>例：</a:t>
            </a:r>
            <a:r>
              <a:rPr lang="en-US" altLang="zh-CN" kern="0" dirty="0">
                <a:solidFill>
                  <a:srgbClr val="6600FF"/>
                </a:solidFill>
                <a:latin typeface="Arial" panose="020B0604020202020204" pitchFamily="34" charset="0"/>
              </a:rPr>
              <a:t>L={</a:t>
            </a:r>
            <a:r>
              <a:rPr lang="zh-CN" altLang="en-US" kern="0" dirty="0">
                <a:solidFill>
                  <a:srgbClr val="6600FF"/>
                </a:solidFill>
                <a:latin typeface="Arial" panose="020B0604020202020204" pitchFamily="34" charset="0"/>
              </a:rPr>
              <a:t>长度为</a:t>
            </a:r>
            <a:r>
              <a:rPr lang="en-US" altLang="zh-CN" kern="0" dirty="0">
                <a:solidFill>
                  <a:srgbClr val="6600FF"/>
                </a:solidFill>
                <a:latin typeface="Arial" panose="020B0604020202020204" pitchFamily="34" charset="0"/>
              </a:rPr>
              <a:t>1-3</a:t>
            </a:r>
            <a:r>
              <a:rPr lang="zh-CN" altLang="en-US" kern="0" dirty="0">
                <a:solidFill>
                  <a:srgbClr val="6600FF"/>
                </a:solidFill>
                <a:latin typeface="Arial" panose="020B0604020202020204" pitchFamily="34" charset="0"/>
              </a:rPr>
              <a:t> 个字符且字母为首的字符串</a:t>
            </a:r>
            <a:r>
              <a:rPr lang="en-US" altLang="zh-CN" kern="0" dirty="0">
                <a:solidFill>
                  <a:srgbClr val="6600FF"/>
                </a:solidFill>
                <a:latin typeface="Arial" panose="020B0604020202020204" pitchFamily="34" charset="0"/>
              </a:rPr>
              <a:t>}</a:t>
            </a:r>
            <a:endParaRPr lang="en-US" altLang="zh-CN" kern="0" dirty="0">
              <a:solidFill>
                <a:srgbClr val="6600FF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CN" sz="2400" kern="0" dirty="0">
              <a:solidFill>
                <a:srgbClr val="66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zh-CN" altLang="en-US" sz="2400" b="1" kern="0" dirty="0">
                <a:solidFill>
                  <a:srgbClr val="6600FF"/>
                </a:solidFill>
                <a:latin typeface="Arial" panose="020B0604020202020204" pitchFamily="34" charset="0"/>
              </a:rPr>
              <a:t>   </a:t>
            </a:r>
            <a:r>
              <a:rPr lang="zh-CN" altLang="en-US" sz="2400" b="1" kern="0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kern="0" dirty="0">
                <a:solidFill>
                  <a:srgbClr val="FF3300"/>
                </a:solidFill>
                <a:latin typeface="Arial" panose="020B0604020202020204" pitchFamily="34" charset="0"/>
              </a:rPr>
              <a:t>DFA</a:t>
            </a:r>
            <a:r>
              <a:rPr lang="zh-CN" altLang="en-US" sz="2400" kern="0" dirty="0">
                <a:solidFill>
                  <a:srgbClr val="FF3300"/>
                </a:solidFill>
                <a:latin typeface="Arial" panose="020B0604020202020204" pitchFamily="34" charset="0"/>
              </a:rPr>
              <a:t>：</a:t>
            </a:r>
            <a:endParaRPr lang="en-US" altLang="zh-CN" sz="2400" kern="0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CN" sz="2400" kern="0" dirty="0">
              <a:solidFill>
                <a:srgbClr val="80008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CN" sz="2400" b="1" kern="0" dirty="0">
              <a:solidFill>
                <a:srgbClr val="800080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zh-CN" altLang="en-US" sz="2400" b="1" kern="0" dirty="0">
                <a:solidFill>
                  <a:srgbClr val="6600FF"/>
                </a:solidFill>
                <a:latin typeface="Arial" panose="020B0604020202020204" pitchFamily="34" charset="0"/>
              </a:rPr>
              <a:t>                        </a:t>
            </a:r>
            <a:r>
              <a:rPr lang="zh-CN" altLang="en-US" sz="2400" kern="0" dirty="0">
                <a:solidFill>
                  <a:srgbClr val="6600FF"/>
                </a:solidFill>
                <a:latin typeface="Arial" panose="020B0604020202020204" pitchFamily="34" charset="0"/>
              </a:rPr>
              <a:t>                           </a:t>
            </a:r>
            <a:r>
              <a:rPr lang="en-US" altLang="zh-CN" sz="2400" b="1" kern="0" dirty="0">
                <a:solidFill>
                  <a:srgbClr val="6600FF"/>
                </a:solidFill>
                <a:latin typeface="Arial" panose="020B0604020202020204" pitchFamily="34" charset="0"/>
              </a:rPr>
              <a:t>x </a:t>
            </a:r>
            <a:r>
              <a:rPr lang="en-US" altLang="zh-CN" sz="2400" b="1" kern="0" dirty="0">
                <a:solidFill>
                  <a:srgbClr val="66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∈{</a:t>
            </a:r>
            <a:r>
              <a:rPr lang="zh-CN" altLang="en-US" sz="2400" b="1" kern="0" dirty="0">
                <a:solidFill>
                  <a:srgbClr val="66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字母</a:t>
            </a:r>
            <a:r>
              <a:rPr lang="en-US" altLang="zh-CN" sz="2400" b="1" kern="0" dirty="0">
                <a:solidFill>
                  <a:srgbClr val="66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},</a:t>
            </a:r>
            <a:r>
              <a:rPr lang="zh-CN" altLang="en-US" sz="2400" b="1" kern="0" dirty="0">
                <a:solidFill>
                  <a:srgbClr val="66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400" b="1" kern="0" dirty="0">
                <a:solidFill>
                  <a:srgbClr val="66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y∈{</a:t>
            </a:r>
            <a:r>
              <a:rPr lang="zh-CN" altLang="en-US" sz="2400" b="1" kern="0" dirty="0">
                <a:solidFill>
                  <a:srgbClr val="66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字母，数字</a:t>
            </a:r>
            <a:r>
              <a:rPr lang="en-US" altLang="zh-CN" sz="2400" b="1" kern="0" dirty="0">
                <a:solidFill>
                  <a:srgbClr val="66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}</a:t>
            </a:r>
            <a:endParaRPr lang="en-US" altLang="zh-CN" sz="2400" b="1" kern="0" dirty="0">
              <a:solidFill>
                <a:srgbClr val="66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eaLnBrk="1" hangingPunct="1">
              <a:buNone/>
            </a:pPr>
            <a:endParaRPr lang="en-US" altLang="zh-CN" sz="2400" kern="0" dirty="0">
              <a:solidFill>
                <a:srgbClr val="66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eaLnBrk="1" hangingPunct="1">
              <a:buNone/>
            </a:pPr>
            <a:r>
              <a:rPr lang="zh-CN" altLang="en-US" sz="2400" kern="0" dirty="0">
                <a:solidFill>
                  <a:srgbClr val="FF33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 </a:t>
            </a:r>
            <a:r>
              <a:rPr lang="zh-CN" altLang="en-US" sz="2400" kern="0" dirty="0">
                <a:solidFill>
                  <a:srgbClr val="FF3300"/>
                </a:solidFill>
                <a:latin typeface="Arial" panose="020B0604020202020204" pitchFamily="34" charset="0"/>
              </a:rPr>
              <a:t>- </a:t>
            </a:r>
            <a:r>
              <a:rPr lang="en-US" altLang="zh-CN" sz="2400" kern="0" dirty="0">
                <a:solidFill>
                  <a:srgbClr val="FF3300"/>
                </a:solidFill>
                <a:latin typeface="Arial" panose="020B0604020202020204" pitchFamily="34" charset="0"/>
              </a:rPr>
              <a:t>NFA</a:t>
            </a:r>
            <a:r>
              <a:rPr lang="zh-CN" altLang="en-US" sz="2400" kern="0" dirty="0">
                <a:solidFill>
                  <a:srgbClr val="FF3300"/>
                </a:solidFill>
                <a:latin typeface="Arial" panose="020B0604020202020204" pitchFamily="34" charset="0"/>
              </a:rPr>
              <a:t>：</a:t>
            </a:r>
            <a:endParaRPr lang="zh-CN" altLang="en-US" sz="2400" kern="0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zh-CN" altLang="en-US" sz="2400" b="1" kern="0" dirty="0">
              <a:solidFill>
                <a:srgbClr val="6600FF"/>
              </a:solidFill>
              <a:latin typeface="Arial" panose="020B0604020202020204" pitchFamily="34" charset="0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0913" y="2104806"/>
            <a:ext cx="6133108" cy="1152244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4581128"/>
            <a:ext cx="6133108" cy="1133954"/>
          </a:xfrm>
          <a:prstGeom prst="rect">
            <a:avLst/>
          </a:prstGeom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CE026C-AF48-4764-B985-051613E3526C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4339" name="日期占位符 4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DF8F7F-F059-4231-9B6A-E04A4DAF9063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4340" name="页脚占位符 5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260350"/>
            <a:ext cx="8459787" cy="838200"/>
          </a:xfrm>
        </p:spPr>
        <p:txBody>
          <a:bodyPr/>
          <a:lstStyle/>
          <a:p>
            <a:pPr eaLnBrk="1" hangingPunct="1"/>
            <a:r>
              <a:rPr lang="zh-CN" altLang="en-US" sz="3200" b="1" noProof="1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四、有 </a:t>
            </a:r>
            <a:r>
              <a:rPr lang="zh-CN" altLang="en-US" sz="2800" b="1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</a:t>
            </a:r>
            <a:r>
              <a:rPr lang="zh-CN" altLang="en-US" sz="3200" b="1" noProof="1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转换的</a:t>
            </a:r>
            <a:r>
              <a:rPr lang="en-US" altLang="zh-CN" sz="3200" b="1" noProof="1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NFA</a:t>
            </a:r>
            <a:r>
              <a:rPr lang="zh-CN" altLang="en-US" sz="3200" b="1" noProof="1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与无 </a:t>
            </a:r>
            <a:r>
              <a:rPr lang="zh-CN" altLang="en-US" sz="2800" b="1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</a:t>
            </a:r>
            <a:r>
              <a:rPr lang="zh-CN" altLang="en-US" sz="3200" b="1" noProof="1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转换的</a:t>
            </a:r>
            <a:r>
              <a:rPr lang="en-US" altLang="zh-CN" sz="3200" b="1" noProof="1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NFA</a:t>
            </a:r>
            <a:r>
              <a:rPr lang="zh-CN" altLang="en-US" sz="3200" b="1" noProof="1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的等价</a:t>
            </a:r>
            <a:endParaRPr lang="zh-CN" altLang="en-US" sz="3200" b="1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50288" cy="4532313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3200" noProof="1">
                <a:solidFill>
                  <a:srgbClr val="333399"/>
                </a:solidFill>
                <a:latin typeface="Arial" panose="020B0604020202020204" pitchFamily="34" charset="0"/>
              </a:rPr>
              <a:t>1. </a:t>
            </a:r>
            <a:r>
              <a:rPr lang="en-US" altLang="en-US" sz="3200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2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zh-CN" altLang="en-US" sz="3200" noProof="1">
                <a:solidFill>
                  <a:srgbClr val="333399"/>
                </a:solidFill>
                <a:latin typeface="Arial" panose="020B0604020202020204" pitchFamily="34" charset="0"/>
              </a:rPr>
              <a:t> -</a:t>
            </a:r>
            <a:r>
              <a:rPr lang="en-US" altLang="zh-CN" sz="3200" noProof="1">
                <a:solidFill>
                  <a:srgbClr val="333399"/>
                </a:solidFill>
                <a:latin typeface="Arial" panose="020B0604020202020204" pitchFamily="34" charset="0"/>
              </a:rPr>
              <a:t>NFA</a:t>
            </a:r>
            <a:r>
              <a:rPr lang="en-US" altLang="zh-CN" sz="3200" noProof="1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charset="0"/>
              </a:rPr>
              <a:t></a:t>
            </a:r>
            <a:r>
              <a:rPr lang="en-US" altLang="zh-CN" sz="3200" noProof="1">
                <a:solidFill>
                  <a:srgbClr val="333399"/>
                </a:solidFill>
                <a:latin typeface="Arial" panose="020B0604020202020204" pitchFamily="34" charset="0"/>
              </a:rPr>
              <a:t>NFA</a:t>
            </a:r>
            <a:endParaRPr lang="en-US" altLang="zh-CN" sz="3200" noProof="1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en-US" sz="3200" b="1" dirty="0">
                <a:solidFill>
                  <a:srgbClr val="333399"/>
                </a:solidFill>
                <a:latin typeface="Arial" panose="020B0604020202020204" pitchFamily="34" charset="0"/>
              </a:rPr>
              <a:t>	</a:t>
            </a:r>
            <a:r>
              <a:rPr lang="zh-CN" altLang="en-US" sz="3200" b="1" noProof="1">
                <a:solidFill>
                  <a:srgbClr val="333399"/>
                </a:solidFill>
                <a:latin typeface="Arial" panose="020B0604020202020204" pitchFamily="34" charset="0"/>
              </a:rPr>
              <a:t>具有</a:t>
            </a:r>
            <a:r>
              <a:rPr lang="zh-CN" altLang="en-US" sz="32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zh-CN" altLang="en-US" sz="3200" b="1" noProof="1">
                <a:solidFill>
                  <a:srgbClr val="333399"/>
                </a:solidFill>
                <a:latin typeface="Arial" panose="020B0604020202020204" pitchFamily="34" charset="0"/>
              </a:rPr>
              <a:t>转移的</a:t>
            </a:r>
            <a:r>
              <a:rPr lang="en-US" altLang="zh-CN" sz="3200" b="1" noProof="1">
                <a:solidFill>
                  <a:srgbClr val="333399"/>
                </a:solidFill>
                <a:latin typeface="Arial" panose="020B0604020202020204" pitchFamily="34" charset="0"/>
              </a:rPr>
              <a:t>NFA</a:t>
            </a:r>
            <a:r>
              <a:rPr lang="zh-CN" altLang="en-US" sz="3200" b="1" noProof="1">
                <a:solidFill>
                  <a:srgbClr val="333399"/>
                </a:solidFill>
                <a:latin typeface="Arial" panose="020B0604020202020204" pitchFamily="34" charset="0"/>
              </a:rPr>
              <a:t>是不具</a:t>
            </a:r>
            <a:r>
              <a:rPr lang="zh-CN" altLang="en-US" sz="32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zh-CN" altLang="en-US" sz="3200" b="1" noProof="1">
                <a:solidFill>
                  <a:srgbClr val="333399"/>
                </a:solidFill>
                <a:latin typeface="Arial" panose="020B0604020202020204" pitchFamily="34" charset="0"/>
              </a:rPr>
              <a:t>转移的</a:t>
            </a:r>
            <a:r>
              <a:rPr lang="en-US" altLang="zh-CN" sz="3200" b="1" noProof="1">
                <a:solidFill>
                  <a:srgbClr val="333399"/>
                </a:solidFill>
                <a:latin typeface="Arial" panose="020B0604020202020204" pitchFamily="34" charset="0"/>
              </a:rPr>
              <a:t>NFA</a:t>
            </a:r>
            <a:r>
              <a:rPr lang="zh-CN" altLang="en-US" sz="3200" b="1" noProof="1">
                <a:solidFill>
                  <a:srgbClr val="333399"/>
                </a:solidFill>
                <a:latin typeface="Arial" panose="020B0604020202020204" pitchFamily="34" charset="0"/>
              </a:rPr>
              <a:t>的一般情况，所以只要证明下面的定理即可：</a:t>
            </a:r>
            <a:endParaRPr lang="zh-CN" altLang="zh-CN" sz="3200" b="1" noProof="1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en-US" altLang="en-US" sz="32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3200" noProof="1">
                <a:solidFill>
                  <a:srgbClr val="333399"/>
                </a:solidFill>
                <a:latin typeface="Arial" panose="020B0604020202020204" pitchFamily="34" charset="0"/>
              </a:rPr>
              <a:t>定理：如果</a:t>
            </a:r>
            <a:r>
              <a:rPr lang="en-US" altLang="zh-CN" sz="3200" noProof="1">
                <a:solidFill>
                  <a:srgbClr val="333399"/>
                </a:solidFill>
                <a:latin typeface="Arial" panose="020B0604020202020204" pitchFamily="34" charset="0"/>
              </a:rPr>
              <a:t>L</a:t>
            </a:r>
            <a:r>
              <a:rPr lang="zh-CN" altLang="en-US" sz="3200" noProof="1">
                <a:solidFill>
                  <a:srgbClr val="333399"/>
                </a:solidFill>
                <a:latin typeface="Arial" panose="020B0604020202020204" pitchFamily="34" charset="0"/>
              </a:rPr>
              <a:t>被一个具有 </a:t>
            </a:r>
            <a:r>
              <a:rPr lang="zh-CN" altLang="en-US" sz="32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zh-CN" altLang="en-US" sz="3200" noProof="1">
                <a:solidFill>
                  <a:srgbClr val="333399"/>
                </a:solidFill>
                <a:latin typeface="Arial" panose="020B0604020202020204" pitchFamily="34" charset="0"/>
              </a:rPr>
              <a:t> 转移的</a:t>
            </a:r>
            <a:r>
              <a:rPr lang="en-US" altLang="zh-CN" sz="3200" noProof="1">
                <a:solidFill>
                  <a:srgbClr val="333399"/>
                </a:solidFill>
                <a:latin typeface="Arial" panose="020B0604020202020204" pitchFamily="34" charset="0"/>
              </a:rPr>
              <a:t>NFA</a:t>
            </a:r>
            <a:r>
              <a:rPr lang="zh-CN" altLang="en-US" sz="3200" noProof="1">
                <a:solidFill>
                  <a:srgbClr val="333399"/>
                </a:solidFill>
                <a:latin typeface="Arial" panose="020B0604020202020204" pitchFamily="34" charset="0"/>
              </a:rPr>
              <a:t>接收，</a:t>
            </a:r>
            <a:r>
              <a:rPr lang="en-US" altLang="en-US" sz="3200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200" noProof="1">
                <a:solidFill>
                  <a:srgbClr val="333399"/>
                </a:solidFill>
                <a:latin typeface="Arial" panose="020B0604020202020204" pitchFamily="34" charset="0"/>
              </a:rPr>
              <a:t>那么</a:t>
            </a:r>
            <a:r>
              <a:rPr lang="en-US" altLang="zh-CN" sz="3200" noProof="1">
                <a:solidFill>
                  <a:srgbClr val="333399"/>
                </a:solidFill>
                <a:latin typeface="Arial" panose="020B0604020202020204" pitchFamily="34" charset="0"/>
              </a:rPr>
              <a:t>L</a:t>
            </a:r>
            <a:r>
              <a:rPr lang="zh-CN" altLang="en-US" sz="3200" noProof="1">
                <a:solidFill>
                  <a:srgbClr val="333399"/>
                </a:solidFill>
                <a:latin typeface="Arial" panose="020B0604020202020204" pitchFamily="34" charset="0"/>
              </a:rPr>
              <a:t>可被一个不具 </a:t>
            </a:r>
            <a:r>
              <a:rPr lang="zh-CN" altLang="en-US" sz="32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zh-CN" altLang="en-US" sz="3200" noProof="1">
                <a:solidFill>
                  <a:srgbClr val="333399"/>
                </a:solidFill>
                <a:latin typeface="Arial" panose="020B0604020202020204" pitchFamily="34" charset="0"/>
              </a:rPr>
              <a:t> 转移的</a:t>
            </a:r>
            <a:r>
              <a:rPr lang="en-US" altLang="zh-CN" sz="3200" noProof="1">
                <a:solidFill>
                  <a:srgbClr val="333399"/>
                </a:solidFill>
                <a:latin typeface="Arial" panose="020B0604020202020204" pitchFamily="34" charset="0"/>
              </a:rPr>
              <a:t>NFA </a:t>
            </a:r>
            <a:r>
              <a:rPr lang="zh-CN" altLang="en-US" sz="3200" noProof="1">
                <a:solidFill>
                  <a:srgbClr val="333399"/>
                </a:solidFill>
                <a:latin typeface="Arial" panose="020B0604020202020204" pitchFamily="34" charset="0"/>
              </a:rPr>
              <a:t>接收。</a:t>
            </a:r>
            <a:endParaRPr lang="zh-CN" altLang="en-US" sz="32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3200" noProof="1">
                <a:solidFill>
                  <a:srgbClr val="333399"/>
                </a:solidFill>
                <a:latin typeface="Arial" panose="020B0604020202020204" pitchFamily="34" charset="0"/>
              </a:rPr>
              <a:t>证明</a:t>
            </a:r>
            <a:r>
              <a:rPr lang="zh-CN" altLang="en-US" sz="3200" dirty="0">
                <a:solidFill>
                  <a:srgbClr val="333399"/>
                </a:solidFill>
                <a:latin typeface="Arial" panose="020B0604020202020204" pitchFamily="34" charset="0"/>
              </a:rPr>
              <a:t>思路：构造一个不具 </a:t>
            </a:r>
            <a:r>
              <a:rPr lang="zh-CN" altLang="en-US" sz="32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zh-CN" altLang="en-US" sz="3200" noProof="1">
                <a:solidFill>
                  <a:srgbClr val="333399"/>
                </a:solidFill>
                <a:latin typeface="Arial" panose="020B0604020202020204" pitchFamily="34" charset="0"/>
              </a:rPr>
              <a:t> 转移的</a:t>
            </a:r>
            <a:r>
              <a:rPr lang="en-US" altLang="zh-CN" sz="3200" noProof="1">
                <a:solidFill>
                  <a:srgbClr val="333399"/>
                </a:solidFill>
                <a:latin typeface="Arial" panose="020B0604020202020204" pitchFamily="34" charset="0"/>
              </a:rPr>
              <a:t>NFA</a:t>
            </a:r>
            <a:r>
              <a:rPr lang="en-US" altLang="en-US" sz="3200" noProof="1">
                <a:solidFill>
                  <a:srgbClr val="333399"/>
                </a:solidFill>
                <a:latin typeface="Arial" panose="020B0604020202020204" pitchFamily="34" charset="0"/>
              </a:rPr>
              <a:t>，</a:t>
            </a:r>
            <a:r>
              <a:rPr lang="zh-CN" altLang="en-US" sz="3200" dirty="0">
                <a:solidFill>
                  <a:srgbClr val="333399"/>
                </a:solidFill>
                <a:latin typeface="Arial" panose="020B0604020202020204" pitchFamily="34" charset="0"/>
              </a:rPr>
              <a:t>证明其</a:t>
            </a:r>
            <a:r>
              <a:rPr lang="zh-CN" altLang="en-US" sz="3200" noProof="1">
                <a:solidFill>
                  <a:srgbClr val="333399"/>
                </a:solidFill>
                <a:latin typeface="Arial" panose="020B0604020202020204" pitchFamily="34" charset="0"/>
              </a:rPr>
              <a:t>接收具有 </a:t>
            </a:r>
            <a:r>
              <a:rPr lang="zh-CN" altLang="en-US" sz="32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zh-CN" altLang="en-US" sz="3200" noProof="1">
                <a:solidFill>
                  <a:srgbClr val="333399"/>
                </a:solidFill>
                <a:latin typeface="Arial" panose="020B0604020202020204" pitchFamily="34" charset="0"/>
              </a:rPr>
              <a:t> 转移的</a:t>
            </a:r>
            <a:r>
              <a:rPr lang="en-US" altLang="zh-CN" sz="3200" noProof="1">
                <a:solidFill>
                  <a:srgbClr val="333399"/>
                </a:solidFill>
                <a:latin typeface="Arial" panose="020B0604020202020204" pitchFamily="34" charset="0"/>
              </a:rPr>
              <a:t>NFA</a:t>
            </a:r>
            <a:r>
              <a:rPr lang="zh-CN" altLang="en-US" sz="3200" noProof="1">
                <a:solidFill>
                  <a:srgbClr val="333399"/>
                </a:solidFill>
                <a:latin typeface="Arial" panose="020B0604020202020204" pitchFamily="34" charset="0"/>
              </a:rPr>
              <a:t>所接受的语言。 </a:t>
            </a:r>
            <a:endParaRPr lang="zh-CN" altLang="en-US" sz="320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20335B-CAF2-49B3-B0F3-E44B70AA3ADB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0A5399-ACFF-44CF-ACB1-90E5FF1AC136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5364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1143000" y="381000"/>
            <a:ext cx="830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800080"/>
                </a:solidFill>
                <a:ea typeface="华文行楷" panose="02010800040101010101" pitchFamily="2" charset="-122"/>
              </a:rPr>
              <a:t>从 </a:t>
            </a:r>
            <a:r>
              <a:rPr lang="zh-CN" altLang="en-US" sz="3200">
                <a:solidFill>
                  <a:srgbClr val="800080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 </a:t>
            </a:r>
            <a:r>
              <a:rPr lang="zh-CN" altLang="en-US" sz="3200">
                <a:solidFill>
                  <a:srgbClr val="800080"/>
                </a:solidFill>
                <a:ea typeface="华文行楷" panose="02010800040101010101" pitchFamily="2" charset="-122"/>
              </a:rPr>
              <a:t>- </a:t>
            </a:r>
            <a:r>
              <a:rPr lang="en-US" altLang="zh-CN" sz="3200">
                <a:solidFill>
                  <a:srgbClr val="800080"/>
                </a:solidFill>
                <a:ea typeface="华文行楷" panose="02010800040101010101" pitchFamily="2" charset="-122"/>
              </a:rPr>
              <a:t>NFA </a:t>
            </a:r>
            <a:r>
              <a:rPr lang="zh-CN" altLang="en-US" sz="3200">
                <a:solidFill>
                  <a:srgbClr val="800080"/>
                </a:solidFill>
                <a:ea typeface="华文行楷" panose="02010800040101010101" pitchFamily="2" charset="-122"/>
              </a:rPr>
              <a:t>构造等价的 无</a:t>
            </a:r>
            <a:r>
              <a:rPr lang="zh-CN" altLang="en-US" sz="3200">
                <a:solidFill>
                  <a:srgbClr val="800080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  </a:t>
            </a:r>
            <a:r>
              <a:rPr lang="en-US" altLang="zh-CN" sz="3200">
                <a:solidFill>
                  <a:srgbClr val="800080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3200">
                <a:solidFill>
                  <a:srgbClr val="800080"/>
                </a:solidFill>
                <a:ea typeface="华文行楷" panose="02010800040101010101" pitchFamily="2" charset="-122"/>
              </a:rPr>
              <a:t>FA</a:t>
            </a:r>
            <a:endParaRPr lang="zh-CN" altLang="en-US" sz="3200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381000" y="1447800"/>
            <a:ext cx="8153400" cy="2331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>
                <a:solidFill>
                  <a:srgbClr val="333399"/>
                </a:solidFill>
                <a:cs typeface="Times New Roman" panose="02020603050405020304" pitchFamily="18" charset="0"/>
              </a:rPr>
              <a:t>设 </a:t>
            </a:r>
            <a:r>
              <a:rPr lang="en-US" altLang="zh-CN" sz="2400">
                <a:solidFill>
                  <a:srgbClr val="333399"/>
                </a:solidFill>
                <a:cs typeface="Times New Roman" panose="02020603050405020304" pitchFamily="18" charset="0"/>
              </a:rPr>
              <a:t>M = (Q, T, </a:t>
            </a:r>
            <a:r>
              <a:rPr lang="en-US" altLang="zh-CN" sz="240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2400" baseline="-2500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>
                <a:solidFill>
                  <a:srgbClr val="333399"/>
                </a:solidFill>
                <a:cs typeface="Times New Roman" panose="02020603050405020304" pitchFamily="18" charset="0"/>
              </a:rPr>
              <a:t>, q</a:t>
            </a:r>
            <a:r>
              <a:rPr lang="en-US" altLang="zh-CN" sz="2400" baseline="-25000">
                <a:solidFill>
                  <a:srgbClr val="333399"/>
                </a:solidFill>
                <a:cs typeface="Times New Roman" panose="02020603050405020304" pitchFamily="18" charset="0"/>
              </a:rPr>
              <a:t>0 </a:t>
            </a:r>
            <a:r>
              <a:rPr lang="en-US" altLang="zh-CN" sz="2400">
                <a:solidFill>
                  <a:srgbClr val="333399"/>
                </a:solidFill>
                <a:cs typeface="Times New Roman" panose="02020603050405020304" pitchFamily="18" charset="0"/>
              </a:rPr>
              <a:t>, F) </a:t>
            </a:r>
            <a:r>
              <a:rPr lang="zh-CN" altLang="en-US" sz="2400">
                <a:solidFill>
                  <a:srgbClr val="333399"/>
                </a:solidFill>
                <a:cs typeface="Times New Roman" panose="02020603050405020304" pitchFamily="18" charset="0"/>
              </a:rPr>
              <a:t>是一个 </a:t>
            </a:r>
            <a:r>
              <a:rPr lang="zh-CN" altLang="en-US" sz="240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 </a:t>
            </a:r>
            <a:r>
              <a:rPr lang="zh-CN" altLang="en-US" sz="2400">
                <a:solidFill>
                  <a:srgbClr val="333399"/>
                </a:solidFill>
                <a:cs typeface="Times New Roman" panose="02020603050405020304" pitchFamily="18" charset="0"/>
              </a:rPr>
              <a:t>- </a:t>
            </a:r>
            <a:r>
              <a:rPr lang="en-US" altLang="zh-CN" sz="2400">
                <a:solidFill>
                  <a:srgbClr val="333399"/>
                </a:solidFill>
                <a:cs typeface="Times New Roman" panose="02020603050405020304" pitchFamily="18" charset="0"/>
              </a:rPr>
              <a:t>NFA </a:t>
            </a:r>
            <a:r>
              <a:rPr lang="zh-CN" altLang="en-US" sz="2400">
                <a:solidFill>
                  <a:srgbClr val="333399"/>
                </a:solidFill>
                <a:cs typeface="Times New Roman" panose="02020603050405020304" pitchFamily="18" charset="0"/>
              </a:rPr>
              <a:t>，可构造一个无</a:t>
            </a:r>
            <a:r>
              <a:rPr lang="zh-CN" altLang="en-US" sz="320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 </a:t>
            </a:r>
            <a:r>
              <a:rPr lang="zh-CN" altLang="en-US" sz="2400">
                <a:solidFill>
                  <a:srgbClr val="333399"/>
                </a:solidFill>
                <a:cs typeface="Times New Roman" panose="02020603050405020304" pitchFamily="18" charset="0"/>
              </a:rPr>
              <a:t>的 </a:t>
            </a:r>
            <a:r>
              <a:rPr lang="en-US" altLang="zh-CN" sz="2400">
                <a:solidFill>
                  <a:srgbClr val="333399"/>
                </a:solidFill>
                <a:cs typeface="Times New Roman" panose="02020603050405020304" pitchFamily="18" charset="0"/>
              </a:rPr>
              <a:t>NFA M</a:t>
            </a:r>
            <a:r>
              <a:rPr lang="en-US" altLang="zh-CN" sz="2400" baseline="-25000">
                <a:solidFill>
                  <a:srgbClr val="333399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400">
                <a:solidFill>
                  <a:srgbClr val="333399"/>
                </a:solidFill>
                <a:cs typeface="Times New Roman" panose="02020603050405020304" pitchFamily="18" charset="0"/>
              </a:rPr>
              <a:t> = (Q, T, </a:t>
            </a:r>
            <a:r>
              <a:rPr lang="en-US" altLang="zh-CN" sz="240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2400" baseline="-25000">
                <a:solidFill>
                  <a:srgbClr val="333399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400" baseline="-2500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>
                <a:solidFill>
                  <a:srgbClr val="333399"/>
                </a:solidFill>
                <a:cs typeface="Times New Roman" panose="02020603050405020304" pitchFamily="18" charset="0"/>
              </a:rPr>
              <a:t>, q</a:t>
            </a:r>
            <a:r>
              <a:rPr lang="en-US" altLang="zh-CN" sz="2400" baseline="-25000">
                <a:solidFill>
                  <a:srgbClr val="333399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400">
                <a:solidFill>
                  <a:srgbClr val="333399"/>
                </a:solidFill>
                <a:cs typeface="Times New Roman" panose="02020603050405020304" pitchFamily="18" charset="0"/>
              </a:rPr>
              <a:t>, F</a:t>
            </a:r>
            <a:r>
              <a:rPr lang="en-US" altLang="zh-CN" sz="2400" baseline="-25000">
                <a:solidFill>
                  <a:srgbClr val="333399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400">
                <a:solidFill>
                  <a:srgbClr val="333399"/>
                </a:solidFill>
                <a:cs typeface="Times New Roman" panose="02020603050405020304" pitchFamily="18" charset="0"/>
              </a:rPr>
              <a:t> )</a:t>
            </a:r>
            <a:r>
              <a:rPr lang="zh-CN" altLang="en-US" sz="2400">
                <a:solidFill>
                  <a:srgbClr val="333399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solidFill>
                  <a:srgbClr val="333399"/>
                </a:solidFill>
                <a:cs typeface="Times New Roman" panose="02020603050405020304" pitchFamily="18" charset="0"/>
              </a:rPr>
              <a:t> </a:t>
            </a:r>
            <a:endParaRPr lang="zh-CN" altLang="en-US" sz="2400">
              <a:solidFill>
                <a:srgbClr val="333399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333399"/>
                </a:solidFill>
                <a:cs typeface="Times New Roman" panose="02020603050405020304" pitchFamily="18" charset="0"/>
              </a:rPr>
              <a:t>         对任何 </a:t>
            </a:r>
            <a:r>
              <a:rPr lang="en-US" altLang="zh-CN" sz="2400">
                <a:solidFill>
                  <a:srgbClr val="333399"/>
                </a:solidFill>
                <a:cs typeface="Times New Roman" panose="02020603050405020304" pitchFamily="18" charset="0"/>
              </a:rPr>
              <a:t>a </a:t>
            </a:r>
            <a:r>
              <a:rPr lang="en-US" altLang="zh-CN" sz="240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 T</a:t>
            </a:r>
            <a:r>
              <a:rPr lang="en-US" altLang="zh-CN" sz="2400">
                <a:solidFill>
                  <a:srgbClr val="333399"/>
                </a:solidFill>
                <a:cs typeface="Times New Roman" panose="02020603050405020304" pitchFamily="18" charset="0"/>
              </a:rPr>
              <a:t> , </a:t>
            </a:r>
            <a:r>
              <a:rPr lang="en-US" altLang="zh-CN" sz="240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</a:t>
            </a:r>
            <a:r>
              <a:rPr lang="en-US" altLang="zh-CN" sz="2400" baseline="-2500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>
                <a:solidFill>
                  <a:srgbClr val="333399"/>
                </a:solidFill>
                <a:cs typeface="Times New Roman" panose="02020603050405020304" pitchFamily="18" charset="0"/>
              </a:rPr>
              <a:t>(q, a ) = </a:t>
            </a:r>
            <a:r>
              <a:rPr lang="en-US" altLang="zh-CN" sz="240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</a:t>
            </a:r>
            <a:r>
              <a:rPr lang="en-US" altLang="zh-CN" sz="2400" baseline="-2500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>
                <a:solidFill>
                  <a:srgbClr val="333399"/>
                </a:solidFill>
                <a:cs typeface="Times New Roman" panose="02020603050405020304" pitchFamily="18" charset="0"/>
              </a:rPr>
              <a:t>(q</a:t>
            </a:r>
            <a:r>
              <a:rPr lang="en-US" altLang="zh-CN" sz="2400" baseline="-25000">
                <a:solidFill>
                  <a:srgbClr val="333399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333399"/>
                </a:solidFill>
                <a:cs typeface="Times New Roman" panose="02020603050405020304" pitchFamily="18" charset="0"/>
              </a:rPr>
              <a:t>, a)</a:t>
            </a:r>
            <a:r>
              <a:rPr lang="zh-CN" altLang="en-US" sz="2400">
                <a:solidFill>
                  <a:srgbClr val="333399"/>
                </a:solidFill>
                <a:cs typeface="Times New Roman" panose="02020603050405020304" pitchFamily="18" charset="0"/>
              </a:rPr>
              <a:t>。</a:t>
            </a:r>
            <a:r>
              <a:rPr lang="en-US" altLang="zh-CN" sz="1000">
                <a:solidFill>
                  <a:srgbClr val="333399"/>
                </a:solidFill>
                <a:cs typeface="Times New Roman" panose="02020603050405020304" pitchFamily="18" charset="0"/>
              </a:rPr>
              <a:t>  </a:t>
            </a:r>
            <a:endParaRPr lang="en-US" altLang="zh-CN" sz="1000">
              <a:solidFill>
                <a:srgbClr val="333399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333399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400">
                <a:solidFill>
                  <a:srgbClr val="333399"/>
                </a:solidFill>
                <a:cs typeface="Times New Roman" panose="02020603050405020304" pitchFamily="18" charset="0"/>
              </a:rPr>
              <a:t>（注意</a:t>
            </a:r>
            <a:r>
              <a:rPr lang="el-GR" altLang="zh-CN" sz="2400" noProof="1">
                <a:solidFill>
                  <a:srgbClr val="333399"/>
                </a:solidFill>
                <a:cs typeface="Times New Roman" panose="02020603050405020304" pitchFamily="18" charset="0"/>
              </a:rPr>
              <a:t>δ</a:t>
            </a:r>
            <a:r>
              <a:rPr lang="zh-CN" altLang="en-US" sz="2400" noProof="1">
                <a:solidFill>
                  <a:srgbClr val="333399"/>
                </a:solidFill>
                <a:cs typeface="Times New Roman" panose="02020603050405020304" pitchFamily="18" charset="0"/>
              </a:rPr>
              <a:t>与</a:t>
            </a:r>
            <a:r>
              <a:rPr lang="el-GR" altLang="zh-CN" sz="2400" noProof="1">
                <a:solidFill>
                  <a:srgbClr val="333399"/>
                </a:solidFill>
                <a:cs typeface="Times New Roman" panose="02020603050405020304" pitchFamily="18" charset="0"/>
              </a:rPr>
              <a:t>δ’</a:t>
            </a:r>
            <a:r>
              <a:rPr lang="zh-CN" altLang="en-US" sz="2400" noProof="1">
                <a:solidFill>
                  <a:srgbClr val="333399"/>
                </a:solidFill>
                <a:cs typeface="Times New Roman" panose="02020603050405020304" pitchFamily="18" charset="0"/>
              </a:rPr>
              <a:t>的区别与联系。而</a:t>
            </a:r>
            <a:r>
              <a:rPr lang="el-GR" altLang="zh-CN" sz="2400" noProof="1">
                <a:solidFill>
                  <a:srgbClr val="333399"/>
                </a:solidFill>
                <a:cs typeface="Times New Roman" panose="02020603050405020304" pitchFamily="18" charset="0"/>
              </a:rPr>
              <a:t>δ</a:t>
            </a:r>
            <a:r>
              <a:rPr lang="el-GR" altLang="zh-CN" sz="2400" baseline="-25000" noProof="1">
                <a:solidFill>
                  <a:srgbClr val="333399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400" noProof="1">
                <a:solidFill>
                  <a:srgbClr val="333399"/>
                </a:solidFill>
                <a:cs typeface="Times New Roman" panose="02020603050405020304" pitchFamily="18" charset="0"/>
              </a:rPr>
              <a:t>和</a:t>
            </a:r>
            <a:r>
              <a:rPr lang="el-GR" altLang="zh-CN" sz="2400" noProof="1">
                <a:solidFill>
                  <a:srgbClr val="333399"/>
                </a:solidFill>
                <a:cs typeface="Times New Roman" panose="02020603050405020304" pitchFamily="18" charset="0"/>
              </a:rPr>
              <a:t>δ’</a:t>
            </a:r>
            <a:r>
              <a:rPr lang="zh-CN" altLang="en-US" sz="2400" noProof="1">
                <a:solidFill>
                  <a:srgbClr val="333399"/>
                </a:solidFill>
                <a:cs typeface="Times New Roman" panose="02020603050405020304" pitchFamily="18" charset="0"/>
              </a:rPr>
              <a:t>是相等的。）</a:t>
            </a:r>
            <a:endParaRPr lang="en-US" altLang="zh-CN" sz="2400">
              <a:solidFill>
                <a:srgbClr val="333399"/>
              </a:solidFill>
              <a:cs typeface="Times New Roman" panose="02020603050405020304" pitchFamily="18" charset="0"/>
            </a:endParaRPr>
          </a:p>
        </p:txBody>
      </p:sp>
      <p:sp>
        <p:nvSpPr>
          <p:cNvPr id="15367" name="Rectangle 32"/>
          <p:cNvSpPr>
            <a:spLocks noChangeArrowheads="1"/>
          </p:cNvSpPr>
          <p:nvPr/>
        </p:nvSpPr>
        <p:spPr bwMode="auto">
          <a:xfrm>
            <a:off x="685800" y="4572000"/>
            <a:ext cx="80010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</a:rPr>
              <a:t>  F</a:t>
            </a:r>
            <a:r>
              <a:rPr lang="en-US" altLang="zh-CN" sz="2400" baseline="-2500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</a:rPr>
              <a:t>＝     F∪{q</a:t>
            </a:r>
            <a:r>
              <a:rPr lang="en-US" altLang="zh-CN" sz="2400" i="1" baseline="-250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</a:rPr>
              <a:t>} 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</a:rPr>
              <a:t>若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</a:rPr>
              <a:t>ε-CLOSURE(q</a:t>
            </a:r>
            <a:r>
              <a:rPr lang="en-US" altLang="zh-CN" sz="2400" i="1" baseline="-250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</a:rPr>
              <a:t>) 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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</a:rPr>
              <a:t> F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 </a:t>
            </a:r>
            <a:endParaRPr lang="en-US" altLang="zh-CN" sz="240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</a:rPr>
              <a:t>	     F 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</a:rPr>
              <a:t>否则</a:t>
            </a:r>
            <a:endParaRPr lang="en-US" altLang="zh-CN" sz="240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5368" name="Rectangle 41"/>
          <p:cNvSpPr>
            <a:spLocks noChangeArrowheads="1"/>
          </p:cNvSpPr>
          <p:nvPr/>
        </p:nvSpPr>
        <p:spPr bwMode="auto">
          <a:xfrm>
            <a:off x="1600200" y="4724400"/>
            <a:ext cx="29527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333399"/>
                </a:solidFill>
                <a:latin typeface="Arial" panose="020B0604020202020204" pitchFamily="34" charset="0"/>
              </a:rPr>
              <a:t>{</a:t>
            </a:r>
            <a:endParaRPr lang="zh-CN" altLang="en-US" sz="3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F4C868-AD1E-46AA-B730-1048FD8365D0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6387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EF302B-DD96-4E1B-8289-933DE62B6F8B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6388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1143000" y="381000"/>
            <a:ext cx="830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800080"/>
                </a:solidFill>
                <a:ea typeface="华文行楷" panose="02010800040101010101" pitchFamily="2" charset="-122"/>
              </a:rPr>
              <a:t>从 </a:t>
            </a:r>
            <a:r>
              <a:rPr lang="zh-CN" altLang="en-US" sz="3200">
                <a:solidFill>
                  <a:srgbClr val="800080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 </a:t>
            </a:r>
            <a:r>
              <a:rPr lang="zh-CN" altLang="en-US" sz="3200">
                <a:solidFill>
                  <a:srgbClr val="800080"/>
                </a:solidFill>
                <a:ea typeface="华文行楷" panose="02010800040101010101" pitchFamily="2" charset="-122"/>
              </a:rPr>
              <a:t>- </a:t>
            </a:r>
            <a:r>
              <a:rPr lang="en-US" altLang="zh-CN" sz="3200">
                <a:solidFill>
                  <a:srgbClr val="800080"/>
                </a:solidFill>
                <a:ea typeface="华文行楷" panose="02010800040101010101" pitchFamily="2" charset="-122"/>
              </a:rPr>
              <a:t>NFA </a:t>
            </a:r>
            <a:r>
              <a:rPr lang="zh-CN" altLang="en-US" sz="3200">
                <a:solidFill>
                  <a:srgbClr val="800080"/>
                </a:solidFill>
                <a:ea typeface="华文行楷" panose="02010800040101010101" pitchFamily="2" charset="-122"/>
              </a:rPr>
              <a:t>构造等价的 无</a:t>
            </a:r>
            <a:r>
              <a:rPr lang="zh-CN" altLang="en-US" sz="3200">
                <a:solidFill>
                  <a:srgbClr val="800080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  </a:t>
            </a:r>
            <a:r>
              <a:rPr lang="en-US" altLang="zh-CN" sz="3200">
                <a:solidFill>
                  <a:srgbClr val="800080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3200">
                <a:solidFill>
                  <a:srgbClr val="800080"/>
                </a:solidFill>
                <a:ea typeface="华文行楷" panose="02010800040101010101" pitchFamily="2" charset="-122"/>
              </a:rPr>
              <a:t>FA</a:t>
            </a:r>
            <a:endParaRPr lang="zh-CN" altLang="en-US" sz="3200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0" y="1447800"/>
            <a:ext cx="91440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</a:rPr>
              <a:t> 证明: </a:t>
            </a:r>
            <a:r>
              <a:rPr lang="zh-CN" altLang="en-US" sz="2400" dirty="0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采用归纳法证明</a:t>
            </a:r>
            <a:r>
              <a:rPr lang="en-US" altLang="zh-CN" sz="2400" dirty="0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δ</a:t>
            </a:r>
            <a:r>
              <a:rPr lang="en-US" altLang="zh-CN" sz="2400" baseline="-25000" dirty="0">
                <a:solidFill>
                  <a:srgbClr val="80008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80008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en-US" altLang="zh-CN" sz="2400" dirty="0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rgbClr val="80008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400" dirty="0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，ω）＝δ</a:t>
            </a:r>
            <a:r>
              <a:rPr lang="en-US" altLang="zh-CN" sz="2400" dirty="0">
                <a:solidFill>
                  <a:srgbClr val="800080"/>
                </a:solidFill>
                <a:ea typeface="宋体" panose="02010600030101010101" pitchFamily="2" charset="-122"/>
              </a:rPr>
              <a:t>’</a:t>
            </a:r>
            <a:r>
              <a:rPr lang="en-US" altLang="zh-CN" sz="2400" dirty="0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rgbClr val="80008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400" dirty="0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srgbClr val="80008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ω），</a:t>
            </a:r>
            <a:r>
              <a:rPr lang="zh-CN" altLang="en-US" sz="2400" dirty="0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r>
              <a:rPr lang="en-US" altLang="zh-CN" sz="2400" dirty="0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ω|</a:t>
            </a:r>
            <a:r>
              <a:rPr lang="en-US" altLang="zh-CN" sz="2400" dirty="0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2400" dirty="0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1。</a:t>
            </a:r>
            <a:endParaRPr lang="zh-CN" altLang="en-US" sz="2400" dirty="0">
              <a:solidFill>
                <a:srgbClr val="80008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5176" name="Rectangle 8"/>
          <p:cNvSpPr>
            <a:spLocks noChangeArrowheads="1"/>
          </p:cNvSpPr>
          <p:nvPr/>
        </p:nvSpPr>
        <p:spPr bwMode="auto">
          <a:xfrm>
            <a:off x="285750" y="2071688"/>
            <a:ext cx="853440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i="1" dirty="0">
                <a:solidFill>
                  <a:srgbClr val="333399"/>
                </a:solidFill>
                <a:latin typeface="Arial" panose="020B0604020202020204" pitchFamily="34" charset="0"/>
              </a:rPr>
              <a:t>当| 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w | = 0, </a:t>
            </a:r>
            <a:r>
              <a:rPr lang="zh-CN" altLang="en-US" sz="2400" i="1" dirty="0">
                <a:solidFill>
                  <a:srgbClr val="333399"/>
                </a:solidFill>
                <a:latin typeface="Arial" panose="020B0604020202020204" pitchFamily="34" charset="0"/>
              </a:rPr>
              <a:t>即 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w = 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zh-CN" altLang="en-US" sz="2400" i="1" dirty="0">
                <a:solidFill>
                  <a:srgbClr val="333399"/>
                </a:solidFill>
                <a:latin typeface="Arial" panose="020B0604020202020204" pitchFamily="34" charset="0"/>
              </a:rPr>
              <a:t>时，不一定相等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. </a:t>
            </a:r>
            <a:endParaRPr lang="en-US" altLang="zh-CN" sz="2400" i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∵ δ</a:t>
            </a:r>
            <a:r>
              <a:rPr lang="en-US" altLang="zh-CN" sz="2400" i="1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’ (q</a:t>
            </a:r>
            <a:r>
              <a:rPr lang="en-US" altLang="zh-CN" sz="2400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，ε)＝{q</a:t>
            </a:r>
            <a:r>
              <a:rPr lang="en-US" altLang="zh-CN" sz="2400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}，</a:t>
            </a:r>
            <a:r>
              <a:rPr lang="zh-CN" altLang="en-US" sz="2400" i="1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endParaRPr lang="zh-CN" altLang="en-US" sz="2400" i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i="1" dirty="0">
                <a:solidFill>
                  <a:srgbClr val="333399"/>
                </a:solidFill>
                <a:latin typeface="Arial" panose="020B0604020202020204" pitchFamily="34" charset="0"/>
              </a:rPr>
              <a:t>	而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δ’(q</a:t>
            </a:r>
            <a:r>
              <a:rPr lang="en-US" altLang="zh-CN" sz="2400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，ε)＝ε-CLOSURE(q</a:t>
            </a:r>
            <a:r>
              <a:rPr lang="en-US" altLang="zh-CN" sz="2400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)</a:t>
            </a:r>
            <a:endParaRPr lang="en-US" altLang="zh-CN" sz="2400" i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i="1" dirty="0">
                <a:solidFill>
                  <a:srgbClr val="333399"/>
                </a:solidFill>
                <a:latin typeface="Arial" panose="020B0604020202020204" pitchFamily="34" charset="0"/>
              </a:rPr>
              <a:t>	因此，从|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ω|＝1</a:t>
            </a:r>
            <a:r>
              <a:rPr lang="zh-CN" altLang="en-US" sz="2400" i="1" dirty="0">
                <a:solidFill>
                  <a:srgbClr val="333399"/>
                </a:solidFill>
                <a:latin typeface="Arial" panose="020B0604020202020204" pitchFamily="34" charset="0"/>
              </a:rPr>
              <a:t>开始证明 </a:t>
            </a:r>
            <a:endParaRPr lang="en-US" altLang="zh-CN" sz="2400" i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zh-CN" sz="2400" i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AutoNum type="arabicPeriod"/>
            </a:pPr>
            <a:r>
              <a:rPr lang="zh-CN" altLang="en-US" sz="2400" i="1" dirty="0">
                <a:solidFill>
                  <a:srgbClr val="333399"/>
                </a:solidFill>
                <a:latin typeface="Arial" panose="020B0604020202020204" pitchFamily="34" charset="0"/>
              </a:rPr>
              <a:t> 当|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ω|=1</a:t>
            </a:r>
            <a:r>
              <a:rPr lang="zh-CN" altLang="en-US" sz="2400" i="1" dirty="0">
                <a:solidFill>
                  <a:srgbClr val="333399"/>
                </a:solidFill>
                <a:latin typeface="Arial" panose="020B0604020202020204" pitchFamily="34" charset="0"/>
              </a:rPr>
              <a:t>时，定义相等。</a:t>
            </a:r>
            <a:endParaRPr lang="zh-CN" altLang="en-US" sz="2400" i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i="1" dirty="0">
                <a:solidFill>
                  <a:srgbClr val="333399"/>
                </a:solidFill>
                <a:latin typeface="Arial" panose="020B0604020202020204" pitchFamily="34" charset="0"/>
              </a:rPr>
              <a:t>   	由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δ</a:t>
            </a:r>
            <a:r>
              <a:rPr lang="en-US" altLang="zh-CN" sz="2400" i="1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400" i="1" dirty="0">
                <a:solidFill>
                  <a:srgbClr val="333399"/>
                </a:solidFill>
                <a:latin typeface="Arial" panose="020B0604020202020204" pitchFamily="34" charset="0"/>
              </a:rPr>
              <a:t>定义</a:t>
            </a:r>
            <a:endParaRPr lang="zh-CN" altLang="en-US" sz="2400" i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 δ</a:t>
            </a:r>
            <a:r>
              <a:rPr lang="en-US" altLang="zh-CN" sz="2400" i="1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 ’ （q</a:t>
            </a:r>
            <a:r>
              <a:rPr lang="en-US" altLang="zh-CN" sz="2400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，a）= δ</a:t>
            </a:r>
            <a:r>
              <a:rPr lang="en-US" altLang="zh-CN" sz="2400" i="1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（q</a:t>
            </a:r>
            <a:r>
              <a:rPr lang="en-US" altLang="zh-CN" sz="2400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，a）＝δ’（q</a:t>
            </a:r>
            <a:r>
              <a:rPr lang="en-US" altLang="zh-CN" sz="2400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，a） </a:t>
            </a:r>
            <a:endParaRPr lang="en-US" altLang="zh-CN" sz="2400" i="1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7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D34F75-2122-409D-9ED4-D147705F55C5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日期占位符 4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67D7FA-7711-4709-833A-615D2DFB696E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7412" name="页脚占位符 5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3200" b="1">
              <a:solidFill>
                <a:srgbClr val="333399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105400"/>
          </a:xfrm>
        </p:spPr>
        <p:txBody>
          <a:bodyPr/>
          <a:lstStyle/>
          <a:p>
            <a:pPr marL="457200" indent="-45720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i="1" dirty="0">
                <a:solidFill>
                  <a:srgbClr val="333399"/>
                </a:solidFill>
                <a:latin typeface="Arial" panose="020B0604020202020204" pitchFamily="34" charset="0"/>
              </a:rPr>
              <a:t>设当|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ω|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 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n</a:t>
            </a:r>
            <a:r>
              <a:rPr lang="zh-CN" altLang="en-US" sz="2400" i="1" dirty="0">
                <a:solidFill>
                  <a:srgbClr val="333399"/>
                </a:solidFill>
                <a:latin typeface="Arial" panose="020B0604020202020204" pitchFamily="34" charset="0"/>
              </a:rPr>
              <a:t>时，</a:t>
            </a:r>
            <a:r>
              <a:rPr lang="el-GR" altLang="zh-CN" sz="2400" i="1" noProof="1">
                <a:solidFill>
                  <a:srgbClr val="333399"/>
                </a:solidFill>
                <a:latin typeface="Arial" panose="020B0604020202020204" pitchFamily="34" charset="0"/>
              </a:rPr>
              <a:t>δ</a:t>
            </a:r>
            <a:r>
              <a:rPr lang="el-GR" altLang="zh-CN" sz="2400" i="1" baseline="-25000" noProof="1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 i="1" baseline="30000" noProof="1">
                <a:solidFill>
                  <a:srgbClr val="333399"/>
                </a:solidFill>
                <a:latin typeface="Arial" panose="020B0604020202020204" pitchFamily="34" charset="0"/>
              </a:rPr>
              <a:t>’</a:t>
            </a:r>
            <a:r>
              <a:rPr lang="el-GR" altLang="zh-CN" sz="2400" i="1" noProof="1">
                <a:solidFill>
                  <a:srgbClr val="333399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q</a:t>
            </a:r>
            <a:r>
              <a:rPr lang="en-US" altLang="zh-CN" sz="2400" i="1" kern="1200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,ω）</a:t>
            </a:r>
            <a:r>
              <a:rPr lang="en-US" altLang="zh-CN" sz="2400" i="1" noProof="1">
                <a:solidFill>
                  <a:srgbClr val="333399"/>
                </a:solidFill>
                <a:latin typeface="Arial" panose="020B0604020202020204" pitchFamily="34" charset="0"/>
              </a:rPr>
              <a:t>=</a:t>
            </a:r>
            <a:r>
              <a:rPr lang="el-GR" altLang="zh-CN" sz="2400" i="1" noProof="1">
                <a:solidFill>
                  <a:srgbClr val="333399"/>
                </a:solidFill>
                <a:latin typeface="Arial" panose="020B0604020202020204" pitchFamily="34" charset="0"/>
              </a:rPr>
              <a:t>δ’（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q</a:t>
            </a:r>
            <a:r>
              <a:rPr lang="en-US" altLang="zh-CN" sz="2400" i="1" kern="1200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, ω），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则</a:t>
            </a:r>
            <a:r>
              <a:rPr lang="zh-CN" altLang="en-US" sz="2400" i="1" dirty="0">
                <a:solidFill>
                  <a:srgbClr val="333399"/>
                </a:solidFill>
                <a:latin typeface="Arial" panose="020B0604020202020204" pitchFamily="34" charset="0"/>
              </a:rPr>
              <a:t>当|</a:t>
            </a:r>
            <a:r>
              <a:rPr lang="en-US" altLang="zh-CN" sz="2400" i="1" dirty="0" err="1">
                <a:solidFill>
                  <a:srgbClr val="333399"/>
                </a:solidFill>
                <a:latin typeface="Arial" panose="020B0604020202020204" pitchFamily="34" charset="0"/>
              </a:rPr>
              <a:t>ωa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|=n+1</a:t>
            </a:r>
            <a:r>
              <a:rPr lang="zh-CN" altLang="en-US" sz="2400" i="1" dirty="0">
                <a:solidFill>
                  <a:srgbClr val="333399"/>
                </a:solidFill>
                <a:latin typeface="Arial" panose="020B0604020202020204" pitchFamily="34" charset="0"/>
              </a:rPr>
              <a:t>时，</a:t>
            </a:r>
            <a:endParaRPr lang="zh-CN" altLang="en-US" sz="2400" i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457200" indent="-45720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i="1" dirty="0">
                <a:solidFill>
                  <a:srgbClr val="333399"/>
                </a:solidFill>
                <a:latin typeface="Arial" panose="020B0604020202020204" pitchFamily="34" charset="0"/>
              </a:rPr>
              <a:t>左侧＝</a:t>
            </a:r>
            <a:r>
              <a:rPr lang="zh-CN" altLang="zh-CN" sz="2400" i="1" noProof="1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l-GR" altLang="zh-CN" sz="2400" i="1" noProof="1">
                <a:solidFill>
                  <a:srgbClr val="333399"/>
                </a:solidFill>
                <a:latin typeface="Arial" panose="020B0604020202020204" pitchFamily="34" charset="0"/>
              </a:rPr>
              <a:t>δ</a:t>
            </a:r>
            <a:r>
              <a:rPr lang="el-GR" altLang="zh-CN" sz="2400" i="1" kern="1200" baseline="-25000" noProof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</a:t>
            </a:r>
            <a:r>
              <a:rPr lang="en-US" altLang="zh-CN" sz="2400" i="1" baseline="30000" noProof="1">
                <a:solidFill>
                  <a:srgbClr val="333399"/>
                </a:solidFill>
                <a:latin typeface="Arial" panose="020B0604020202020204" pitchFamily="34" charset="0"/>
              </a:rPr>
              <a:t> ’ </a:t>
            </a:r>
            <a:r>
              <a:rPr lang="el-GR" altLang="zh-CN" sz="2400" i="1" noProof="1">
                <a:solidFill>
                  <a:srgbClr val="333399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q</a:t>
            </a:r>
            <a:r>
              <a:rPr lang="en-US" altLang="zh-CN" sz="2400" i="1" kern="1200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,ωa）</a:t>
            </a:r>
            <a:endParaRPr lang="en-US" altLang="zh-CN" sz="2400" i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457200" indent="-45720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i="1" dirty="0">
                <a:solidFill>
                  <a:srgbClr val="333399"/>
                </a:solidFill>
                <a:latin typeface="Arial" panose="020B0604020202020204" pitchFamily="34" charset="0"/>
              </a:rPr>
              <a:t>	</a:t>
            </a:r>
            <a:r>
              <a:rPr lang="zh-CN" altLang="en-US" b="0" i="1" dirty="0">
                <a:solidFill>
                  <a:srgbClr val="333399"/>
                </a:solidFill>
                <a:latin typeface="Arial" panose="020B0604020202020204" pitchFamily="34" charset="0"/>
              </a:rPr>
              <a:t>＝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δ</a:t>
            </a:r>
            <a:r>
              <a:rPr lang="en-US" altLang="zh-CN" sz="2400" i="1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1 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(δ</a:t>
            </a:r>
            <a:r>
              <a:rPr lang="en-US" altLang="zh-CN" sz="2400" i="1" kern="1200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</a:t>
            </a:r>
            <a:r>
              <a:rPr lang="en-US" altLang="zh-CN" sz="2400" i="1" baseline="30000" noProof="1">
                <a:solidFill>
                  <a:srgbClr val="333399"/>
                </a:solidFill>
                <a:latin typeface="Arial" panose="020B0604020202020204" pitchFamily="34" charset="0"/>
              </a:rPr>
              <a:t> ’ 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（q</a:t>
            </a:r>
            <a:r>
              <a:rPr lang="en-US" altLang="zh-CN" sz="2400" i="1" kern="1200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，ω），a)</a:t>
            </a:r>
            <a:endParaRPr lang="en-US" altLang="zh-CN" sz="2400" i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457200" indent="-45720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	＝δ</a:t>
            </a:r>
            <a:r>
              <a:rPr lang="en-US" altLang="zh-CN" sz="2400" i="1" kern="1200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 (δ’（q</a:t>
            </a:r>
            <a:r>
              <a:rPr lang="en-US" altLang="zh-CN" sz="2400" i="1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，ω），a)               </a:t>
            </a:r>
            <a:r>
              <a:rPr lang="zh-CN" altLang="en-US" sz="2400" i="1" dirty="0">
                <a:solidFill>
                  <a:srgbClr val="333399"/>
                </a:solidFill>
                <a:latin typeface="Arial" panose="020B0604020202020204" pitchFamily="34" charset="0"/>
              </a:rPr>
              <a:t>由归纳假设</a:t>
            </a:r>
            <a:endParaRPr lang="zh-CN" altLang="en-US" sz="2400" i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457200" indent="-45720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i="1" dirty="0">
                <a:solidFill>
                  <a:srgbClr val="333399"/>
                </a:solidFill>
                <a:latin typeface="Arial" panose="020B0604020202020204" pitchFamily="34" charset="0"/>
              </a:rPr>
              <a:t>	＝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δ</a:t>
            </a:r>
            <a:r>
              <a:rPr lang="en-US" altLang="zh-CN" sz="2400" i="1" kern="1200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 (</a:t>
            </a:r>
            <a:r>
              <a:rPr lang="en-US" altLang="zh-CN" sz="2400" i="1" dirty="0" err="1">
                <a:solidFill>
                  <a:srgbClr val="333399"/>
                </a:solidFill>
                <a:latin typeface="Arial" panose="020B0604020202020204" pitchFamily="34" charset="0"/>
              </a:rPr>
              <a:t>R，a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)                                </a:t>
            </a:r>
            <a:r>
              <a:rPr lang="zh-CN" altLang="en-US" sz="2400" i="1" dirty="0">
                <a:solidFill>
                  <a:srgbClr val="333399"/>
                </a:solidFill>
                <a:latin typeface="Arial" panose="020B0604020202020204" pitchFamily="34" charset="0"/>
              </a:rPr>
              <a:t>设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R＝δ’（q</a:t>
            </a:r>
            <a:r>
              <a:rPr lang="en-US" altLang="zh-CN" sz="2400" i="1" kern="1200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，ω）</a:t>
            </a:r>
            <a:endParaRPr lang="en-US" altLang="zh-CN" sz="2400" i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457200" indent="-45720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	＝∪δ</a:t>
            </a:r>
            <a:r>
              <a:rPr lang="en-US" altLang="zh-CN" sz="2400" i="1" kern="1200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 (</a:t>
            </a:r>
            <a:r>
              <a:rPr lang="en-US" altLang="zh-CN" sz="2400" i="1" dirty="0" err="1">
                <a:solidFill>
                  <a:srgbClr val="333399"/>
                </a:solidFill>
                <a:latin typeface="Arial" panose="020B0604020202020204" pitchFamily="34" charset="0"/>
              </a:rPr>
              <a:t>q，a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)                                q ∈R</a:t>
            </a:r>
            <a:endParaRPr lang="en-US" altLang="zh-CN" sz="2400" i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457200" indent="-45720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	＝∪δ’ (</a:t>
            </a:r>
            <a:r>
              <a:rPr lang="en-US" altLang="zh-CN" sz="2400" i="1" dirty="0" err="1">
                <a:solidFill>
                  <a:srgbClr val="333399"/>
                </a:solidFill>
                <a:latin typeface="Arial" panose="020B0604020202020204" pitchFamily="34" charset="0"/>
              </a:rPr>
              <a:t>q，a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)                                 q ∈R.  </a:t>
            </a:r>
            <a:r>
              <a:rPr lang="zh-CN" altLang="en-US" sz="2400" i="1" dirty="0">
                <a:solidFill>
                  <a:srgbClr val="333399"/>
                </a:solidFill>
                <a:latin typeface="Arial" panose="020B0604020202020204" pitchFamily="34" charset="0"/>
              </a:rPr>
              <a:t>由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δ</a:t>
            </a:r>
            <a:r>
              <a:rPr lang="en-US" altLang="zh-CN" sz="2400" i="1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400" i="1" dirty="0">
                <a:solidFill>
                  <a:srgbClr val="333399"/>
                </a:solidFill>
                <a:latin typeface="Arial" panose="020B0604020202020204" pitchFamily="34" charset="0"/>
              </a:rPr>
              <a:t>定义</a:t>
            </a:r>
            <a:endParaRPr lang="zh-CN" altLang="en-US" sz="2400" i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457200" indent="-45720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i="1" dirty="0">
                <a:solidFill>
                  <a:srgbClr val="333399"/>
                </a:solidFill>
                <a:latin typeface="Arial" panose="020B0604020202020204" pitchFamily="34" charset="0"/>
              </a:rPr>
              <a:t>	＝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δ’ (</a:t>
            </a:r>
            <a:r>
              <a:rPr lang="en-US" altLang="zh-CN" sz="2400" i="1" dirty="0" err="1">
                <a:solidFill>
                  <a:srgbClr val="333399"/>
                </a:solidFill>
                <a:latin typeface="Arial" panose="020B0604020202020204" pitchFamily="34" charset="0"/>
              </a:rPr>
              <a:t>R，a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)              </a:t>
            </a:r>
            <a:endParaRPr lang="en-US" altLang="zh-CN" sz="2400" i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457200" indent="-45720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 ＝δ’(δ’（q</a:t>
            </a:r>
            <a:r>
              <a:rPr lang="en-US" altLang="zh-CN" sz="2400" i="1" kern="1200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，ω），a)           ∵   R＝δ’（q</a:t>
            </a:r>
            <a:r>
              <a:rPr lang="en-US" altLang="zh-CN" sz="2400" i="1" kern="1200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，ω）</a:t>
            </a:r>
            <a:endParaRPr lang="en-US" altLang="zh-CN" sz="2400" i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457200" indent="-45720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	＝δ’ (q</a:t>
            </a:r>
            <a:r>
              <a:rPr lang="en-US" altLang="zh-CN" sz="2400" i="1" kern="1200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，ωa)</a:t>
            </a:r>
            <a:endParaRPr lang="en-US" altLang="zh-CN" sz="2400" i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457200" indent="-45720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	＝ </a:t>
            </a:r>
            <a:r>
              <a:rPr lang="zh-CN" altLang="en-US" sz="2400" i="1" dirty="0">
                <a:solidFill>
                  <a:srgbClr val="333399"/>
                </a:solidFill>
                <a:latin typeface="Arial" panose="020B0604020202020204" pitchFamily="34" charset="0"/>
              </a:rPr>
              <a:t>右侧</a:t>
            </a:r>
            <a:endParaRPr lang="zh-CN" altLang="en-US" sz="2400" i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457200" indent="-457200" algn="just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i="1" dirty="0">
                <a:solidFill>
                  <a:srgbClr val="333399"/>
                </a:solidFill>
                <a:latin typeface="Arial" panose="020B0604020202020204" pitchFamily="34" charset="0"/>
              </a:rPr>
              <a:t>再证:  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δ</a:t>
            </a:r>
            <a:r>
              <a:rPr lang="en-US" altLang="zh-CN" sz="2400" i="1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 i="1" baseline="30000" noProof="1">
                <a:solidFill>
                  <a:srgbClr val="333399"/>
                </a:solidFill>
                <a:latin typeface="Arial" panose="020B0604020202020204" pitchFamily="34" charset="0"/>
              </a:rPr>
              <a:t> ’ 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（q</a:t>
            </a:r>
            <a:r>
              <a:rPr lang="en-US" altLang="zh-CN" sz="2400" i="1" kern="1200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，ω）</a:t>
            </a:r>
            <a:r>
              <a:rPr lang="zh-CN" altLang="en-US" sz="2400" i="1" dirty="0">
                <a:solidFill>
                  <a:srgbClr val="333399"/>
                </a:solidFill>
                <a:latin typeface="Arial" panose="020B0604020202020204" pitchFamily="34" charset="0"/>
              </a:rPr>
              <a:t>含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F</a:t>
            </a:r>
            <a:r>
              <a:rPr lang="en-US" altLang="zh-CN" sz="2400" i="1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400" i="1" dirty="0">
                <a:solidFill>
                  <a:srgbClr val="333399"/>
                </a:solidFill>
                <a:latin typeface="Arial" panose="020B0604020202020204" pitchFamily="34" charset="0"/>
              </a:rPr>
              <a:t>的一个状态当且仅当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δ’（q</a:t>
            </a:r>
            <a:r>
              <a:rPr lang="en-US" altLang="zh-CN" sz="2400" i="1" kern="1200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， ω）</a:t>
            </a:r>
            <a:r>
              <a:rPr lang="zh-CN" altLang="en-US" sz="2400" i="1" dirty="0">
                <a:solidFill>
                  <a:srgbClr val="333399"/>
                </a:solidFill>
                <a:latin typeface="Arial" panose="020B0604020202020204" pitchFamily="34" charset="0"/>
              </a:rPr>
              <a:t>含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F</a:t>
            </a:r>
            <a:r>
              <a:rPr lang="zh-CN" altLang="en-US" sz="2400" i="1" dirty="0">
                <a:solidFill>
                  <a:srgbClr val="333399"/>
                </a:solidFill>
                <a:latin typeface="Arial" panose="020B0604020202020204" pitchFamily="34" charset="0"/>
              </a:rPr>
              <a:t>的一个状态             （略） </a:t>
            </a:r>
            <a:endParaRPr lang="zh-CN" altLang="en-US" sz="2400" i="1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71FF14-CD86-4856-A423-408D6990EB5D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8435" name="日期占位符 4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DA62C9-4112-46C9-810F-2612E4DDE0FA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8436" name="页脚占位符 5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3200" b="1">
              <a:solidFill>
                <a:srgbClr val="333399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458200" cy="1752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noProof="1">
                <a:solidFill>
                  <a:srgbClr val="333399"/>
                </a:solidFill>
                <a:latin typeface="Arial" panose="020B0604020202020204" pitchFamily="34" charset="0"/>
              </a:rPr>
              <a:t>证明同时展示了一种将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en-US" noProof="1">
                <a:solidFill>
                  <a:srgbClr val="333399"/>
                </a:solidFill>
                <a:latin typeface="Arial" panose="020B0604020202020204" pitchFamily="34" charset="0"/>
              </a:rPr>
              <a:t> -</a:t>
            </a:r>
            <a:r>
              <a:rPr lang="en-US" altLang="zh-CN" noProof="1">
                <a:solidFill>
                  <a:srgbClr val="333399"/>
                </a:solidFill>
                <a:latin typeface="Arial" panose="020B0604020202020204" pitchFamily="34" charset="0"/>
              </a:rPr>
              <a:t>NFA</a:t>
            </a:r>
            <a:r>
              <a:rPr lang="zh-CN" altLang="en-US" noProof="1">
                <a:solidFill>
                  <a:srgbClr val="333399"/>
                </a:solidFill>
                <a:latin typeface="Arial" panose="020B0604020202020204" pitchFamily="34" charset="0"/>
              </a:rPr>
              <a:t>转化为</a:t>
            </a:r>
            <a:r>
              <a:rPr lang="en-US" altLang="zh-CN" noProof="1">
                <a:solidFill>
                  <a:srgbClr val="333399"/>
                </a:solidFill>
                <a:latin typeface="Arial" panose="020B0604020202020204" pitchFamily="34" charset="0"/>
              </a:rPr>
              <a:t>NFA</a:t>
            </a:r>
            <a:r>
              <a:rPr lang="zh-CN" altLang="en-US" noProof="1">
                <a:solidFill>
                  <a:srgbClr val="333399"/>
                </a:solidFill>
                <a:latin typeface="Arial" panose="020B0604020202020204" pitchFamily="34" charset="0"/>
              </a:rPr>
              <a:t>的方法. </a:t>
            </a:r>
            <a:endParaRPr lang="zh-CN" altLang="en-US" noProof="1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en-US" noProof="1">
                <a:solidFill>
                  <a:srgbClr val="800080"/>
                </a:solidFill>
                <a:latin typeface="Arial" panose="020B0604020202020204" pitchFamily="34" charset="0"/>
              </a:rPr>
              <a:t> -</a:t>
            </a:r>
            <a:r>
              <a:rPr lang="en-US" altLang="zh-CN" noProof="1">
                <a:solidFill>
                  <a:srgbClr val="800080"/>
                </a:solidFill>
                <a:latin typeface="Arial" panose="020B0604020202020204" pitchFamily="34" charset="0"/>
              </a:rPr>
              <a:t>NFA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en-US" altLang="zh-CN" noProof="1">
                <a:solidFill>
                  <a:srgbClr val="800080"/>
                </a:solidFill>
                <a:latin typeface="Arial" panose="020B0604020202020204" pitchFamily="34" charset="0"/>
              </a:rPr>
              <a:t>&lt;==&gt;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en-US" altLang="zh-CN" noProof="1">
                <a:solidFill>
                  <a:srgbClr val="800080"/>
                </a:solidFill>
                <a:latin typeface="Arial" panose="020B0604020202020204" pitchFamily="34" charset="0"/>
              </a:rPr>
              <a:t>NFA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en-US" altLang="zh-CN" noProof="1">
                <a:solidFill>
                  <a:srgbClr val="800080"/>
                </a:solidFill>
                <a:latin typeface="Arial" panose="020B0604020202020204" pitchFamily="34" charset="0"/>
              </a:rPr>
              <a:t>&lt;==&gt;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en-US" altLang="zh-CN" noProof="1">
                <a:solidFill>
                  <a:srgbClr val="800080"/>
                </a:solidFill>
                <a:latin typeface="Arial" panose="020B0604020202020204" pitchFamily="34" charset="0"/>
              </a:rPr>
              <a:t>DFA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0" dirty="0">
                <a:solidFill>
                  <a:srgbClr val="800080"/>
                </a:solidFill>
                <a:latin typeface="Arial" panose="020B0604020202020204" pitchFamily="34" charset="0"/>
              </a:rPr>
              <a:t>例</a:t>
            </a:r>
            <a:r>
              <a:rPr lang="zh-CN" altLang="en-US" b="0" dirty="0">
                <a:solidFill>
                  <a:srgbClr val="333399"/>
                </a:solidFill>
                <a:latin typeface="Arial" panose="020B0604020202020204" pitchFamily="34" charset="0"/>
              </a:rPr>
              <a:t>：</a:t>
            </a:r>
            <a:r>
              <a:rPr lang="zh-CN" altLang="en-US" noProof="1">
                <a:solidFill>
                  <a:srgbClr val="333399"/>
                </a:solidFill>
                <a:latin typeface="Arial" panose="020B0604020202020204" pitchFamily="34" charset="0"/>
              </a:rPr>
              <a:t>将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en-US" noProof="1">
                <a:solidFill>
                  <a:srgbClr val="333399"/>
                </a:solidFill>
                <a:latin typeface="Arial" panose="020B0604020202020204" pitchFamily="34" charset="0"/>
              </a:rPr>
              <a:t> -</a:t>
            </a:r>
            <a:r>
              <a:rPr lang="en-US" altLang="zh-CN" noProof="1">
                <a:solidFill>
                  <a:srgbClr val="333399"/>
                </a:solidFill>
                <a:latin typeface="Arial" panose="020B0604020202020204" pitchFamily="34" charset="0"/>
              </a:rPr>
              <a:t>NFA</a:t>
            </a:r>
            <a:r>
              <a:rPr lang="zh-CN" altLang="en-US" noProof="1">
                <a:solidFill>
                  <a:srgbClr val="333399"/>
                </a:solidFill>
                <a:latin typeface="Arial" panose="020B0604020202020204" pitchFamily="34" charset="0"/>
              </a:rPr>
              <a:t>转换为</a:t>
            </a:r>
            <a:r>
              <a:rPr lang="en-US" altLang="zh-CN" noProof="1">
                <a:solidFill>
                  <a:srgbClr val="333399"/>
                </a:solidFill>
                <a:latin typeface="Arial" panose="020B0604020202020204" pitchFamily="34" charset="0"/>
              </a:rPr>
              <a:t>NFA.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endParaRPr lang="zh-CN" altLang="en-US" b="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grpSp>
        <p:nvGrpSpPr>
          <p:cNvPr id="18439" name="Group 4"/>
          <p:cNvGrpSpPr/>
          <p:nvPr/>
        </p:nvGrpSpPr>
        <p:grpSpPr bwMode="auto">
          <a:xfrm>
            <a:off x="533400" y="3048000"/>
            <a:ext cx="3962400" cy="995363"/>
            <a:chOff x="912" y="2034"/>
            <a:chExt cx="3391" cy="838"/>
          </a:xfrm>
        </p:grpSpPr>
        <p:sp>
          <p:nvSpPr>
            <p:cNvPr id="18478" name="Rectangle 5"/>
            <p:cNvSpPr>
              <a:spLocks noChangeArrowheads="1"/>
            </p:cNvSpPr>
            <p:nvPr/>
          </p:nvSpPr>
          <p:spPr bwMode="auto">
            <a:xfrm>
              <a:off x="1711" y="2526"/>
              <a:ext cx="29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700" b="0">
                  <a:solidFill>
                    <a:srgbClr val="000000"/>
                  </a:solidFill>
                  <a:latin typeface="Fixedsys" charset="-122"/>
                  <a:ea typeface="宋体" panose="02010600030101010101" pitchFamily="2" charset="-122"/>
                </a:rPr>
                <a:t>q0</a:t>
              </a:r>
              <a:endParaRPr lang="en-US" altLang="zh-CN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79" name="Rectangle 6"/>
            <p:cNvSpPr>
              <a:spLocks noChangeArrowheads="1"/>
            </p:cNvSpPr>
            <p:nvPr/>
          </p:nvSpPr>
          <p:spPr bwMode="auto">
            <a:xfrm>
              <a:off x="2874" y="2526"/>
              <a:ext cx="29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700" b="0">
                  <a:solidFill>
                    <a:srgbClr val="000000"/>
                  </a:solidFill>
                  <a:latin typeface="Fixedsys" charset="-122"/>
                  <a:ea typeface="Fixedsys" charset="-122"/>
                </a:rPr>
                <a:t>q1</a:t>
              </a:r>
              <a:endParaRPr lang="en-US" altLang="zh-CN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80" name="Rectangle 7"/>
            <p:cNvSpPr>
              <a:spLocks noChangeArrowheads="1"/>
            </p:cNvSpPr>
            <p:nvPr/>
          </p:nvSpPr>
          <p:spPr bwMode="auto">
            <a:xfrm>
              <a:off x="3925" y="2526"/>
              <a:ext cx="29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700" b="0">
                  <a:solidFill>
                    <a:srgbClr val="000000"/>
                  </a:solidFill>
                  <a:latin typeface="Fixedsys" charset="-122"/>
                  <a:ea typeface="Fixedsys" charset="-122"/>
                </a:rPr>
                <a:t>q2</a:t>
              </a:r>
              <a:endParaRPr lang="en-US" altLang="zh-CN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81" name="Oval 8"/>
            <p:cNvSpPr>
              <a:spLocks noChangeArrowheads="1"/>
            </p:cNvSpPr>
            <p:nvPr/>
          </p:nvSpPr>
          <p:spPr bwMode="auto">
            <a:xfrm>
              <a:off x="1636" y="2417"/>
              <a:ext cx="424" cy="437"/>
            </a:xfrm>
            <a:prstGeom prst="ellips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endParaRPr lang="zh-CN" altLang="en-US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82" name="Oval 9"/>
            <p:cNvSpPr>
              <a:spLocks noChangeArrowheads="1"/>
            </p:cNvSpPr>
            <p:nvPr/>
          </p:nvSpPr>
          <p:spPr bwMode="auto">
            <a:xfrm>
              <a:off x="2811" y="2417"/>
              <a:ext cx="381" cy="423"/>
            </a:xfrm>
            <a:prstGeom prst="ellips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endParaRPr lang="zh-CN" altLang="en-US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83" name="Oval 10"/>
            <p:cNvSpPr>
              <a:spLocks noChangeArrowheads="1"/>
            </p:cNvSpPr>
            <p:nvPr/>
          </p:nvSpPr>
          <p:spPr bwMode="auto">
            <a:xfrm>
              <a:off x="3823" y="2431"/>
              <a:ext cx="424" cy="437"/>
            </a:xfrm>
            <a:prstGeom prst="ellips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endParaRPr lang="zh-CN" altLang="en-US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84" name="Line 11"/>
            <p:cNvSpPr>
              <a:spLocks noChangeShapeType="1"/>
            </p:cNvSpPr>
            <p:nvPr/>
          </p:nvSpPr>
          <p:spPr bwMode="auto">
            <a:xfrm flipH="1">
              <a:off x="2533" y="2622"/>
              <a:ext cx="265" cy="70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5" name="Line 12"/>
            <p:cNvSpPr>
              <a:spLocks noChangeShapeType="1"/>
            </p:cNvSpPr>
            <p:nvPr/>
          </p:nvSpPr>
          <p:spPr bwMode="auto">
            <a:xfrm flipH="1" flipV="1">
              <a:off x="2531" y="2553"/>
              <a:ext cx="267" cy="69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6" name="Line 13"/>
            <p:cNvSpPr>
              <a:spLocks noChangeShapeType="1"/>
            </p:cNvSpPr>
            <p:nvPr/>
          </p:nvSpPr>
          <p:spPr bwMode="auto">
            <a:xfrm>
              <a:off x="2060" y="2622"/>
              <a:ext cx="738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7" name="Line 14"/>
            <p:cNvSpPr>
              <a:spLocks noChangeShapeType="1"/>
            </p:cNvSpPr>
            <p:nvPr/>
          </p:nvSpPr>
          <p:spPr bwMode="auto">
            <a:xfrm flipH="1">
              <a:off x="3545" y="2622"/>
              <a:ext cx="265" cy="70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8" name="Line 15"/>
            <p:cNvSpPr>
              <a:spLocks noChangeShapeType="1"/>
            </p:cNvSpPr>
            <p:nvPr/>
          </p:nvSpPr>
          <p:spPr bwMode="auto">
            <a:xfrm flipH="1" flipV="1">
              <a:off x="3543" y="2553"/>
              <a:ext cx="267" cy="69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9" name="Line 16"/>
            <p:cNvSpPr>
              <a:spLocks noChangeShapeType="1"/>
            </p:cNvSpPr>
            <p:nvPr/>
          </p:nvSpPr>
          <p:spPr bwMode="auto">
            <a:xfrm>
              <a:off x="3181" y="2622"/>
              <a:ext cx="629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0" name="Arc 17"/>
            <p:cNvSpPr/>
            <p:nvPr/>
          </p:nvSpPr>
          <p:spPr bwMode="auto">
            <a:xfrm>
              <a:off x="1554" y="2267"/>
              <a:ext cx="96" cy="245"/>
            </a:xfrm>
            <a:custGeom>
              <a:avLst/>
              <a:gdLst>
                <a:gd name="T0" fmla="*/ 0 w 21600"/>
                <a:gd name="T1" fmla="*/ 0 h 21599"/>
                <a:gd name="T2" fmla="*/ 0 w 21600"/>
                <a:gd name="T3" fmla="*/ 0 h 21599"/>
                <a:gd name="T4" fmla="*/ 0 w 21600"/>
                <a:gd name="T5" fmla="*/ 0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21373" y="21598"/>
                  </a:moveTo>
                  <a:cubicBezTo>
                    <a:pt x="9532" y="21474"/>
                    <a:pt x="0" y="11840"/>
                    <a:pt x="0" y="0"/>
                  </a:cubicBezTo>
                </a:path>
                <a:path w="21600" h="21599" stroke="0" extrusionOk="0">
                  <a:moveTo>
                    <a:pt x="21373" y="21598"/>
                  </a:moveTo>
                  <a:cubicBezTo>
                    <a:pt x="9532" y="21474"/>
                    <a:pt x="0" y="11840"/>
                    <a:pt x="0" y="0"/>
                  </a:cubicBezTo>
                  <a:lnTo>
                    <a:pt x="21600" y="0"/>
                  </a:lnTo>
                  <a:lnTo>
                    <a:pt x="21373" y="21598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  <a:head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1" name="Arc 18"/>
            <p:cNvSpPr/>
            <p:nvPr/>
          </p:nvSpPr>
          <p:spPr bwMode="auto">
            <a:xfrm>
              <a:off x="2005" y="2280"/>
              <a:ext cx="110" cy="220"/>
            </a:xfrm>
            <a:custGeom>
              <a:avLst/>
              <a:gdLst>
                <a:gd name="T0" fmla="*/ 0 w 21600"/>
                <a:gd name="T1" fmla="*/ 0 h 21699"/>
                <a:gd name="T2" fmla="*/ 0 w 21600"/>
                <a:gd name="T3" fmla="*/ 0 h 21699"/>
                <a:gd name="T4" fmla="*/ 0 w 21600"/>
                <a:gd name="T5" fmla="*/ 0 h 216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99"/>
                <a:gd name="T11" fmla="*/ 21600 w 21600"/>
                <a:gd name="T12" fmla="*/ 21699 h 216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99" fill="none" extrusionOk="0">
                  <a:moveTo>
                    <a:pt x="21599" y="0"/>
                  </a:moveTo>
                  <a:cubicBezTo>
                    <a:pt x="21599" y="33"/>
                    <a:pt x="21600" y="66"/>
                    <a:pt x="21600" y="99"/>
                  </a:cubicBezTo>
                  <a:cubicBezTo>
                    <a:pt x="21600" y="12028"/>
                    <a:pt x="11929" y="21698"/>
                    <a:pt x="0" y="21699"/>
                  </a:cubicBezTo>
                </a:path>
                <a:path w="21600" h="21699" stroke="0" extrusionOk="0">
                  <a:moveTo>
                    <a:pt x="21599" y="0"/>
                  </a:moveTo>
                  <a:cubicBezTo>
                    <a:pt x="21599" y="33"/>
                    <a:pt x="21600" y="66"/>
                    <a:pt x="21600" y="99"/>
                  </a:cubicBezTo>
                  <a:cubicBezTo>
                    <a:pt x="21600" y="12028"/>
                    <a:pt x="11929" y="21698"/>
                    <a:pt x="0" y="21699"/>
                  </a:cubicBezTo>
                  <a:lnTo>
                    <a:pt x="0" y="99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2" name="Arc 19"/>
            <p:cNvSpPr/>
            <p:nvPr/>
          </p:nvSpPr>
          <p:spPr bwMode="auto">
            <a:xfrm>
              <a:off x="1554" y="2048"/>
              <a:ext cx="301" cy="21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98"/>
                    <a:pt x="9626" y="39"/>
                    <a:pt x="21528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8"/>
                    <a:pt x="9626" y="39"/>
                    <a:pt x="21528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3" name="Arc 20"/>
            <p:cNvSpPr/>
            <p:nvPr/>
          </p:nvSpPr>
          <p:spPr bwMode="auto">
            <a:xfrm>
              <a:off x="1841" y="2048"/>
              <a:ext cx="274" cy="2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4" name="Arc 21"/>
            <p:cNvSpPr/>
            <p:nvPr/>
          </p:nvSpPr>
          <p:spPr bwMode="auto">
            <a:xfrm>
              <a:off x="2688" y="2253"/>
              <a:ext cx="96" cy="2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  <a:head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5" name="Arc 22"/>
            <p:cNvSpPr/>
            <p:nvPr/>
          </p:nvSpPr>
          <p:spPr bwMode="auto">
            <a:xfrm>
              <a:off x="3140" y="2267"/>
              <a:ext cx="110" cy="21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6" name="Arc 23"/>
            <p:cNvSpPr/>
            <p:nvPr/>
          </p:nvSpPr>
          <p:spPr bwMode="auto">
            <a:xfrm>
              <a:off x="2688" y="2034"/>
              <a:ext cx="301" cy="21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59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599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7" name="Arc 24"/>
            <p:cNvSpPr/>
            <p:nvPr/>
          </p:nvSpPr>
          <p:spPr bwMode="auto">
            <a:xfrm>
              <a:off x="2976" y="2034"/>
              <a:ext cx="274" cy="2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8" name="Arc 25"/>
            <p:cNvSpPr/>
            <p:nvPr/>
          </p:nvSpPr>
          <p:spPr bwMode="auto">
            <a:xfrm>
              <a:off x="3741" y="2267"/>
              <a:ext cx="96" cy="2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  <a:head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9" name="Arc 26"/>
            <p:cNvSpPr/>
            <p:nvPr/>
          </p:nvSpPr>
          <p:spPr bwMode="auto">
            <a:xfrm>
              <a:off x="4192" y="2280"/>
              <a:ext cx="111" cy="220"/>
            </a:xfrm>
            <a:custGeom>
              <a:avLst/>
              <a:gdLst>
                <a:gd name="T0" fmla="*/ 0 w 21798"/>
                <a:gd name="T1" fmla="*/ 0 h 21699"/>
                <a:gd name="T2" fmla="*/ 0 w 21798"/>
                <a:gd name="T3" fmla="*/ 0 h 21699"/>
                <a:gd name="T4" fmla="*/ 0 w 21798"/>
                <a:gd name="T5" fmla="*/ 0 h 21699"/>
                <a:gd name="T6" fmla="*/ 0 60000 65536"/>
                <a:gd name="T7" fmla="*/ 0 60000 65536"/>
                <a:gd name="T8" fmla="*/ 0 60000 65536"/>
                <a:gd name="T9" fmla="*/ 0 w 21798"/>
                <a:gd name="T10" fmla="*/ 0 h 21699"/>
                <a:gd name="T11" fmla="*/ 21798 w 21798"/>
                <a:gd name="T12" fmla="*/ 21699 h 216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98" h="21699" fill="none" extrusionOk="0">
                  <a:moveTo>
                    <a:pt x="21797" y="0"/>
                  </a:moveTo>
                  <a:cubicBezTo>
                    <a:pt x="21797" y="33"/>
                    <a:pt x="21798" y="66"/>
                    <a:pt x="21798" y="99"/>
                  </a:cubicBezTo>
                  <a:cubicBezTo>
                    <a:pt x="21798" y="12028"/>
                    <a:pt x="12127" y="21699"/>
                    <a:pt x="198" y="21699"/>
                  </a:cubicBezTo>
                  <a:cubicBezTo>
                    <a:pt x="131" y="21699"/>
                    <a:pt x="65" y="21698"/>
                    <a:pt x="-1" y="21698"/>
                  </a:cubicBezTo>
                </a:path>
                <a:path w="21798" h="21699" stroke="0" extrusionOk="0">
                  <a:moveTo>
                    <a:pt x="21797" y="0"/>
                  </a:moveTo>
                  <a:cubicBezTo>
                    <a:pt x="21797" y="33"/>
                    <a:pt x="21798" y="66"/>
                    <a:pt x="21798" y="99"/>
                  </a:cubicBezTo>
                  <a:cubicBezTo>
                    <a:pt x="21798" y="12028"/>
                    <a:pt x="12127" y="21699"/>
                    <a:pt x="198" y="21699"/>
                  </a:cubicBezTo>
                  <a:cubicBezTo>
                    <a:pt x="131" y="21699"/>
                    <a:pt x="65" y="21698"/>
                    <a:pt x="-1" y="21698"/>
                  </a:cubicBezTo>
                  <a:lnTo>
                    <a:pt x="198" y="99"/>
                  </a:lnTo>
                  <a:lnTo>
                    <a:pt x="21797" y="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0" name="Arc 27"/>
            <p:cNvSpPr/>
            <p:nvPr/>
          </p:nvSpPr>
          <p:spPr bwMode="auto">
            <a:xfrm>
              <a:off x="3741" y="2048"/>
              <a:ext cx="301" cy="21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59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599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1" name="Arc 28"/>
            <p:cNvSpPr/>
            <p:nvPr/>
          </p:nvSpPr>
          <p:spPr bwMode="auto">
            <a:xfrm>
              <a:off x="4028" y="2048"/>
              <a:ext cx="275" cy="260"/>
            </a:xfrm>
            <a:custGeom>
              <a:avLst/>
              <a:gdLst>
                <a:gd name="T0" fmla="*/ 0 w 21679"/>
                <a:gd name="T1" fmla="*/ 0 h 21600"/>
                <a:gd name="T2" fmla="*/ 0 w 21679"/>
                <a:gd name="T3" fmla="*/ 0 h 21600"/>
                <a:gd name="T4" fmla="*/ 0 w 2167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79"/>
                <a:gd name="T10" fmla="*/ 0 h 21600"/>
                <a:gd name="T11" fmla="*/ 21679 w 216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79" h="21600" fill="none" extrusionOk="0">
                  <a:moveTo>
                    <a:pt x="0" y="0"/>
                  </a:moveTo>
                  <a:cubicBezTo>
                    <a:pt x="26" y="0"/>
                    <a:pt x="52" y="-1"/>
                    <a:pt x="79" y="0"/>
                  </a:cubicBezTo>
                  <a:cubicBezTo>
                    <a:pt x="12008" y="0"/>
                    <a:pt x="21679" y="9670"/>
                    <a:pt x="21679" y="21600"/>
                  </a:cubicBezTo>
                </a:path>
                <a:path w="21679" h="21600" stroke="0" extrusionOk="0">
                  <a:moveTo>
                    <a:pt x="0" y="0"/>
                  </a:moveTo>
                  <a:cubicBezTo>
                    <a:pt x="26" y="0"/>
                    <a:pt x="52" y="-1"/>
                    <a:pt x="79" y="0"/>
                  </a:cubicBezTo>
                  <a:cubicBezTo>
                    <a:pt x="12008" y="0"/>
                    <a:pt x="21679" y="9670"/>
                    <a:pt x="21679" y="21600"/>
                  </a:cubicBezTo>
                  <a:lnTo>
                    <a:pt x="79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2" name="Rectangle 29"/>
            <p:cNvSpPr>
              <a:spLocks noChangeArrowheads="1"/>
            </p:cNvSpPr>
            <p:nvPr/>
          </p:nvSpPr>
          <p:spPr bwMode="auto">
            <a:xfrm>
              <a:off x="1753" y="2117"/>
              <a:ext cx="147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zh-CN" altLang="en-US" sz="2700" b="0">
                  <a:solidFill>
                    <a:srgbClr val="000000"/>
                  </a:solidFill>
                  <a:latin typeface="Fixedsys" charset="-122"/>
                  <a:ea typeface="Fixedsys" charset="-122"/>
                </a:rPr>
                <a:t>0</a:t>
              </a:r>
              <a:endParaRPr lang="zh-CN" altLang="en-US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503" name="Rectangle 30"/>
            <p:cNvSpPr>
              <a:spLocks noChangeArrowheads="1"/>
            </p:cNvSpPr>
            <p:nvPr/>
          </p:nvSpPr>
          <p:spPr bwMode="auto">
            <a:xfrm>
              <a:off x="2887" y="2104"/>
              <a:ext cx="147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zh-CN" altLang="en-US" sz="2700" b="0">
                  <a:solidFill>
                    <a:srgbClr val="000000"/>
                  </a:solidFill>
                  <a:latin typeface="Fixedsys" charset="-122"/>
                  <a:ea typeface="Fixedsys" charset="-122"/>
                </a:rPr>
                <a:t>1</a:t>
              </a:r>
              <a:endParaRPr lang="zh-CN" altLang="en-US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504" name="Rectangle 31"/>
            <p:cNvSpPr>
              <a:spLocks noChangeArrowheads="1"/>
            </p:cNvSpPr>
            <p:nvPr/>
          </p:nvSpPr>
          <p:spPr bwMode="auto">
            <a:xfrm>
              <a:off x="3954" y="2117"/>
              <a:ext cx="147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zh-CN" altLang="en-US" sz="2700" b="0">
                  <a:solidFill>
                    <a:srgbClr val="000000"/>
                  </a:solidFill>
                  <a:latin typeface="Fixedsys" charset="-122"/>
                  <a:ea typeface="Fixedsys" charset="-122"/>
                </a:rPr>
                <a:t>2</a:t>
              </a:r>
              <a:endParaRPr lang="zh-CN" altLang="en-US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505" name="Rectangle 32"/>
            <p:cNvSpPr>
              <a:spLocks noChangeArrowheads="1"/>
            </p:cNvSpPr>
            <p:nvPr/>
          </p:nvSpPr>
          <p:spPr bwMode="auto">
            <a:xfrm>
              <a:off x="2068" y="2208"/>
              <a:ext cx="348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3200" b="0">
                  <a:solidFill>
                    <a:srgbClr val="6600FF"/>
                  </a:solidFill>
                  <a:latin typeface="Fixedsys" charset="-122"/>
                  <a:ea typeface="Fixedsys" charset="-122"/>
                </a:rPr>
                <a:t>ε</a:t>
              </a:r>
              <a:endParaRPr lang="en-US" altLang="zh-CN" sz="3200" b="0">
                <a:solidFill>
                  <a:srgbClr val="6600FF"/>
                </a:solidFill>
                <a:latin typeface="Fixedsys" charset="-122"/>
                <a:ea typeface="Fixedsys" charset="-122"/>
              </a:endParaRPr>
            </a:p>
          </p:txBody>
        </p:sp>
        <p:sp>
          <p:nvSpPr>
            <p:cNvPr id="18506" name="Oval 33"/>
            <p:cNvSpPr>
              <a:spLocks noChangeArrowheads="1"/>
            </p:cNvSpPr>
            <p:nvPr/>
          </p:nvSpPr>
          <p:spPr bwMode="auto">
            <a:xfrm>
              <a:off x="3837" y="2458"/>
              <a:ext cx="383" cy="382"/>
            </a:xfrm>
            <a:prstGeom prst="ellips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endParaRPr lang="zh-CN" altLang="en-US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507" name="Line 34"/>
            <p:cNvSpPr>
              <a:spLocks noChangeShapeType="1"/>
            </p:cNvSpPr>
            <p:nvPr/>
          </p:nvSpPr>
          <p:spPr bwMode="auto">
            <a:xfrm flipH="1">
              <a:off x="1385" y="2640"/>
              <a:ext cx="265" cy="70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8" name="Line 35"/>
            <p:cNvSpPr>
              <a:spLocks noChangeShapeType="1"/>
            </p:cNvSpPr>
            <p:nvPr/>
          </p:nvSpPr>
          <p:spPr bwMode="auto">
            <a:xfrm flipH="1" flipV="1">
              <a:off x="1383" y="2571"/>
              <a:ext cx="267" cy="69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9" name="Line 36"/>
            <p:cNvSpPr>
              <a:spLocks noChangeShapeType="1"/>
            </p:cNvSpPr>
            <p:nvPr/>
          </p:nvSpPr>
          <p:spPr bwMode="auto">
            <a:xfrm>
              <a:off x="912" y="2640"/>
              <a:ext cx="738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0" name="Rectangle 37"/>
            <p:cNvSpPr>
              <a:spLocks noChangeArrowheads="1"/>
            </p:cNvSpPr>
            <p:nvPr/>
          </p:nvSpPr>
          <p:spPr bwMode="auto">
            <a:xfrm>
              <a:off x="3269" y="2208"/>
              <a:ext cx="348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3200" b="0">
                  <a:solidFill>
                    <a:srgbClr val="6600FF"/>
                  </a:solidFill>
                  <a:latin typeface="Fixedsys" charset="-122"/>
                  <a:ea typeface="Fixedsys" charset="-122"/>
                </a:rPr>
                <a:t>ε</a:t>
              </a:r>
              <a:endParaRPr lang="en-US" altLang="zh-CN" sz="3200" b="0">
                <a:solidFill>
                  <a:srgbClr val="6600FF"/>
                </a:solidFill>
                <a:latin typeface="Fixedsys" charset="-122"/>
                <a:ea typeface="Fixedsys" charset="-122"/>
              </a:endParaRPr>
            </a:p>
          </p:txBody>
        </p:sp>
      </p:grpSp>
      <p:sp>
        <p:nvSpPr>
          <p:cNvPr id="18440" name="Rectangle 71"/>
          <p:cNvSpPr>
            <a:spLocks noChangeArrowheads="1"/>
          </p:cNvSpPr>
          <p:nvPr/>
        </p:nvSpPr>
        <p:spPr bwMode="auto">
          <a:xfrm>
            <a:off x="7416800" y="5153025"/>
            <a:ext cx="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>
              <a:buFont typeface="Wingdings" panose="05000000000000000000" pitchFamily="2" charset="2"/>
              <a:buNone/>
            </a:pPr>
            <a:endParaRPr lang="en-US" altLang="zh-CN" sz="3200" b="0">
              <a:solidFill>
                <a:srgbClr val="6600FF"/>
              </a:solidFill>
              <a:latin typeface="Fixedsys" charset="-122"/>
              <a:ea typeface="Fixedsys" charset="-122"/>
            </a:endParaRPr>
          </a:p>
        </p:txBody>
      </p:sp>
      <p:grpSp>
        <p:nvGrpSpPr>
          <p:cNvPr id="18441" name="Group 77"/>
          <p:cNvGrpSpPr/>
          <p:nvPr/>
        </p:nvGrpSpPr>
        <p:grpSpPr bwMode="auto">
          <a:xfrm>
            <a:off x="3265364" y="4315366"/>
            <a:ext cx="5123060" cy="2137970"/>
            <a:chOff x="1968" y="2592"/>
            <a:chExt cx="3391" cy="1440"/>
          </a:xfrm>
        </p:grpSpPr>
        <p:sp>
          <p:nvSpPr>
            <p:cNvPr id="18442" name="Rectangle 39"/>
            <p:cNvSpPr>
              <a:spLocks noChangeArrowheads="1"/>
            </p:cNvSpPr>
            <p:nvPr/>
          </p:nvSpPr>
          <p:spPr bwMode="auto">
            <a:xfrm>
              <a:off x="2844" y="3402"/>
              <a:ext cx="21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700" b="0">
                  <a:solidFill>
                    <a:srgbClr val="000000"/>
                  </a:solidFill>
                  <a:latin typeface="Fixedsys" charset="-122"/>
                  <a:ea typeface="宋体" panose="02010600030101010101" pitchFamily="2" charset="-122"/>
                </a:rPr>
                <a:t>q0</a:t>
              </a:r>
              <a:endParaRPr lang="en-US" altLang="zh-CN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43" name="Rectangle 40"/>
            <p:cNvSpPr>
              <a:spLocks noChangeArrowheads="1"/>
            </p:cNvSpPr>
            <p:nvPr/>
          </p:nvSpPr>
          <p:spPr bwMode="auto">
            <a:xfrm>
              <a:off x="4007" y="3402"/>
              <a:ext cx="21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700" b="0">
                  <a:solidFill>
                    <a:srgbClr val="000000"/>
                  </a:solidFill>
                  <a:latin typeface="Fixedsys" charset="-122"/>
                  <a:ea typeface="Fixedsys" charset="-122"/>
                </a:rPr>
                <a:t>q1</a:t>
              </a:r>
              <a:endParaRPr lang="en-US" altLang="zh-CN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44" name="Rectangle 41"/>
            <p:cNvSpPr>
              <a:spLocks noChangeArrowheads="1"/>
            </p:cNvSpPr>
            <p:nvPr/>
          </p:nvSpPr>
          <p:spPr bwMode="auto">
            <a:xfrm>
              <a:off x="5059" y="3402"/>
              <a:ext cx="21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700" b="0">
                  <a:solidFill>
                    <a:srgbClr val="000000"/>
                  </a:solidFill>
                  <a:latin typeface="Fixedsys" charset="-122"/>
                  <a:ea typeface="Fixedsys" charset="-122"/>
                </a:rPr>
                <a:t>q2</a:t>
              </a:r>
              <a:endParaRPr lang="en-US" altLang="zh-CN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45" name="Oval 42"/>
            <p:cNvSpPr>
              <a:spLocks noChangeArrowheads="1"/>
            </p:cNvSpPr>
            <p:nvPr/>
          </p:nvSpPr>
          <p:spPr bwMode="auto">
            <a:xfrm>
              <a:off x="2692" y="3282"/>
              <a:ext cx="424" cy="483"/>
            </a:xfrm>
            <a:prstGeom prst="ellips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endParaRPr lang="zh-CN" altLang="en-US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46" name="Oval 43"/>
            <p:cNvSpPr>
              <a:spLocks noChangeArrowheads="1"/>
            </p:cNvSpPr>
            <p:nvPr/>
          </p:nvSpPr>
          <p:spPr bwMode="auto">
            <a:xfrm>
              <a:off x="3867" y="3282"/>
              <a:ext cx="381" cy="468"/>
            </a:xfrm>
            <a:prstGeom prst="ellips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endParaRPr lang="zh-CN" altLang="en-US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47" name="Oval 44"/>
            <p:cNvSpPr>
              <a:spLocks noChangeArrowheads="1"/>
            </p:cNvSpPr>
            <p:nvPr/>
          </p:nvSpPr>
          <p:spPr bwMode="auto">
            <a:xfrm>
              <a:off x="4879" y="3297"/>
              <a:ext cx="424" cy="484"/>
            </a:xfrm>
            <a:prstGeom prst="ellips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endParaRPr lang="zh-CN" altLang="en-US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48" name="Line 45"/>
            <p:cNvSpPr>
              <a:spLocks noChangeShapeType="1"/>
            </p:cNvSpPr>
            <p:nvPr/>
          </p:nvSpPr>
          <p:spPr bwMode="auto">
            <a:xfrm flipH="1">
              <a:off x="3589" y="3508"/>
              <a:ext cx="265" cy="78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9" name="Line 46"/>
            <p:cNvSpPr>
              <a:spLocks noChangeShapeType="1"/>
            </p:cNvSpPr>
            <p:nvPr/>
          </p:nvSpPr>
          <p:spPr bwMode="auto">
            <a:xfrm flipH="1" flipV="1">
              <a:off x="3587" y="3432"/>
              <a:ext cx="267" cy="76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0" name="Line 47"/>
            <p:cNvSpPr>
              <a:spLocks noChangeShapeType="1"/>
            </p:cNvSpPr>
            <p:nvPr/>
          </p:nvSpPr>
          <p:spPr bwMode="auto">
            <a:xfrm>
              <a:off x="3116" y="3508"/>
              <a:ext cx="738" cy="2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Line 48"/>
            <p:cNvSpPr>
              <a:spLocks noChangeShapeType="1"/>
            </p:cNvSpPr>
            <p:nvPr/>
          </p:nvSpPr>
          <p:spPr bwMode="auto">
            <a:xfrm flipH="1">
              <a:off x="4601" y="3508"/>
              <a:ext cx="265" cy="78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Line 49"/>
            <p:cNvSpPr>
              <a:spLocks noChangeShapeType="1"/>
            </p:cNvSpPr>
            <p:nvPr/>
          </p:nvSpPr>
          <p:spPr bwMode="auto">
            <a:xfrm flipH="1" flipV="1">
              <a:off x="4599" y="3432"/>
              <a:ext cx="267" cy="76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3" name="Line 50"/>
            <p:cNvSpPr>
              <a:spLocks noChangeShapeType="1"/>
            </p:cNvSpPr>
            <p:nvPr/>
          </p:nvSpPr>
          <p:spPr bwMode="auto">
            <a:xfrm>
              <a:off x="4237" y="3508"/>
              <a:ext cx="629" cy="2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4" name="Arc 51"/>
            <p:cNvSpPr/>
            <p:nvPr/>
          </p:nvSpPr>
          <p:spPr bwMode="auto">
            <a:xfrm>
              <a:off x="2610" y="3116"/>
              <a:ext cx="96" cy="271"/>
            </a:xfrm>
            <a:custGeom>
              <a:avLst/>
              <a:gdLst>
                <a:gd name="T0" fmla="*/ 0 w 21600"/>
                <a:gd name="T1" fmla="*/ 0 h 21599"/>
                <a:gd name="T2" fmla="*/ 0 w 21600"/>
                <a:gd name="T3" fmla="*/ 0 h 21599"/>
                <a:gd name="T4" fmla="*/ 0 w 21600"/>
                <a:gd name="T5" fmla="*/ 0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21373" y="21598"/>
                  </a:moveTo>
                  <a:cubicBezTo>
                    <a:pt x="9532" y="21474"/>
                    <a:pt x="0" y="11840"/>
                    <a:pt x="0" y="0"/>
                  </a:cubicBezTo>
                </a:path>
                <a:path w="21600" h="21599" stroke="0" extrusionOk="0">
                  <a:moveTo>
                    <a:pt x="21373" y="21598"/>
                  </a:moveTo>
                  <a:cubicBezTo>
                    <a:pt x="9532" y="21474"/>
                    <a:pt x="0" y="11840"/>
                    <a:pt x="0" y="0"/>
                  </a:cubicBezTo>
                  <a:lnTo>
                    <a:pt x="21600" y="0"/>
                  </a:lnTo>
                  <a:lnTo>
                    <a:pt x="21373" y="21598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  <a:head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5" name="Arc 52"/>
            <p:cNvSpPr/>
            <p:nvPr/>
          </p:nvSpPr>
          <p:spPr bwMode="auto">
            <a:xfrm>
              <a:off x="3061" y="3130"/>
              <a:ext cx="110" cy="243"/>
            </a:xfrm>
            <a:custGeom>
              <a:avLst/>
              <a:gdLst>
                <a:gd name="T0" fmla="*/ 0 w 21600"/>
                <a:gd name="T1" fmla="*/ 0 h 21699"/>
                <a:gd name="T2" fmla="*/ 0 w 21600"/>
                <a:gd name="T3" fmla="*/ 0 h 21699"/>
                <a:gd name="T4" fmla="*/ 0 w 21600"/>
                <a:gd name="T5" fmla="*/ 0 h 216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99"/>
                <a:gd name="T11" fmla="*/ 21600 w 21600"/>
                <a:gd name="T12" fmla="*/ 21699 h 216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99" fill="none" extrusionOk="0">
                  <a:moveTo>
                    <a:pt x="21599" y="0"/>
                  </a:moveTo>
                  <a:cubicBezTo>
                    <a:pt x="21599" y="33"/>
                    <a:pt x="21600" y="66"/>
                    <a:pt x="21600" y="99"/>
                  </a:cubicBezTo>
                  <a:cubicBezTo>
                    <a:pt x="21600" y="12028"/>
                    <a:pt x="11929" y="21698"/>
                    <a:pt x="0" y="21699"/>
                  </a:cubicBezTo>
                </a:path>
                <a:path w="21600" h="21699" stroke="0" extrusionOk="0">
                  <a:moveTo>
                    <a:pt x="21599" y="0"/>
                  </a:moveTo>
                  <a:cubicBezTo>
                    <a:pt x="21599" y="33"/>
                    <a:pt x="21600" y="66"/>
                    <a:pt x="21600" y="99"/>
                  </a:cubicBezTo>
                  <a:cubicBezTo>
                    <a:pt x="21600" y="12028"/>
                    <a:pt x="11929" y="21698"/>
                    <a:pt x="0" y="21699"/>
                  </a:cubicBezTo>
                  <a:lnTo>
                    <a:pt x="0" y="99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6" name="Arc 53"/>
            <p:cNvSpPr/>
            <p:nvPr/>
          </p:nvSpPr>
          <p:spPr bwMode="auto">
            <a:xfrm>
              <a:off x="2610" y="2873"/>
              <a:ext cx="301" cy="2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98"/>
                    <a:pt x="9626" y="39"/>
                    <a:pt x="21528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8"/>
                    <a:pt x="9626" y="39"/>
                    <a:pt x="21528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Arc 54"/>
            <p:cNvSpPr/>
            <p:nvPr/>
          </p:nvSpPr>
          <p:spPr bwMode="auto">
            <a:xfrm>
              <a:off x="2897" y="2873"/>
              <a:ext cx="274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8" name="Arc 55"/>
            <p:cNvSpPr/>
            <p:nvPr/>
          </p:nvSpPr>
          <p:spPr bwMode="auto">
            <a:xfrm>
              <a:off x="3744" y="3100"/>
              <a:ext cx="96" cy="2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  <a:head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" name="Arc 56"/>
            <p:cNvSpPr/>
            <p:nvPr/>
          </p:nvSpPr>
          <p:spPr bwMode="auto">
            <a:xfrm>
              <a:off x="4196" y="3116"/>
              <a:ext cx="110" cy="24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0" name="Arc 57"/>
            <p:cNvSpPr/>
            <p:nvPr/>
          </p:nvSpPr>
          <p:spPr bwMode="auto">
            <a:xfrm>
              <a:off x="3744" y="2858"/>
              <a:ext cx="301" cy="24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59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599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1" name="Arc 58"/>
            <p:cNvSpPr/>
            <p:nvPr/>
          </p:nvSpPr>
          <p:spPr bwMode="auto">
            <a:xfrm>
              <a:off x="4032" y="2858"/>
              <a:ext cx="274" cy="28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2" name="Arc 59"/>
            <p:cNvSpPr/>
            <p:nvPr/>
          </p:nvSpPr>
          <p:spPr bwMode="auto">
            <a:xfrm>
              <a:off x="4797" y="3116"/>
              <a:ext cx="96" cy="2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  <a:head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3" name="Arc 60"/>
            <p:cNvSpPr/>
            <p:nvPr/>
          </p:nvSpPr>
          <p:spPr bwMode="auto">
            <a:xfrm>
              <a:off x="5248" y="3130"/>
              <a:ext cx="111" cy="243"/>
            </a:xfrm>
            <a:custGeom>
              <a:avLst/>
              <a:gdLst>
                <a:gd name="T0" fmla="*/ 0 w 21798"/>
                <a:gd name="T1" fmla="*/ 0 h 21699"/>
                <a:gd name="T2" fmla="*/ 0 w 21798"/>
                <a:gd name="T3" fmla="*/ 0 h 21699"/>
                <a:gd name="T4" fmla="*/ 0 w 21798"/>
                <a:gd name="T5" fmla="*/ 0 h 21699"/>
                <a:gd name="T6" fmla="*/ 0 60000 65536"/>
                <a:gd name="T7" fmla="*/ 0 60000 65536"/>
                <a:gd name="T8" fmla="*/ 0 60000 65536"/>
                <a:gd name="T9" fmla="*/ 0 w 21798"/>
                <a:gd name="T10" fmla="*/ 0 h 21699"/>
                <a:gd name="T11" fmla="*/ 21798 w 21798"/>
                <a:gd name="T12" fmla="*/ 21699 h 216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98" h="21699" fill="none" extrusionOk="0">
                  <a:moveTo>
                    <a:pt x="21797" y="0"/>
                  </a:moveTo>
                  <a:cubicBezTo>
                    <a:pt x="21797" y="33"/>
                    <a:pt x="21798" y="66"/>
                    <a:pt x="21798" y="99"/>
                  </a:cubicBezTo>
                  <a:cubicBezTo>
                    <a:pt x="21798" y="12028"/>
                    <a:pt x="12127" y="21699"/>
                    <a:pt x="198" y="21699"/>
                  </a:cubicBezTo>
                  <a:cubicBezTo>
                    <a:pt x="131" y="21699"/>
                    <a:pt x="65" y="21698"/>
                    <a:pt x="-1" y="21698"/>
                  </a:cubicBezTo>
                </a:path>
                <a:path w="21798" h="21699" stroke="0" extrusionOk="0">
                  <a:moveTo>
                    <a:pt x="21797" y="0"/>
                  </a:moveTo>
                  <a:cubicBezTo>
                    <a:pt x="21797" y="33"/>
                    <a:pt x="21798" y="66"/>
                    <a:pt x="21798" y="99"/>
                  </a:cubicBezTo>
                  <a:cubicBezTo>
                    <a:pt x="21798" y="12028"/>
                    <a:pt x="12127" y="21699"/>
                    <a:pt x="198" y="21699"/>
                  </a:cubicBezTo>
                  <a:cubicBezTo>
                    <a:pt x="131" y="21699"/>
                    <a:pt x="65" y="21698"/>
                    <a:pt x="-1" y="21698"/>
                  </a:cubicBezTo>
                  <a:lnTo>
                    <a:pt x="198" y="99"/>
                  </a:lnTo>
                  <a:lnTo>
                    <a:pt x="21797" y="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4" name="Arc 61"/>
            <p:cNvSpPr/>
            <p:nvPr/>
          </p:nvSpPr>
          <p:spPr bwMode="auto">
            <a:xfrm>
              <a:off x="4797" y="2873"/>
              <a:ext cx="301" cy="24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59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599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5" name="Arc 62"/>
            <p:cNvSpPr/>
            <p:nvPr/>
          </p:nvSpPr>
          <p:spPr bwMode="auto">
            <a:xfrm>
              <a:off x="5084" y="2873"/>
              <a:ext cx="275" cy="288"/>
            </a:xfrm>
            <a:custGeom>
              <a:avLst/>
              <a:gdLst>
                <a:gd name="T0" fmla="*/ 0 w 21679"/>
                <a:gd name="T1" fmla="*/ 0 h 21600"/>
                <a:gd name="T2" fmla="*/ 0 w 21679"/>
                <a:gd name="T3" fmla="*/ 0 h 21600"/>
                <a:gd name="T4" fmla="*/ 0 w 2167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79"/>
                <a:gd name="T10" fmla="*/ 0 h 21600"/>
                <a:gd name="T11" fmla="*/ 21679 w 216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79" h="21600" fill="none" extrusionOk="0">
                  <a:moveTo>
                    <a:pt x="0" y="0"/>
                  </a:moveTo>
                  <a:cubicBezTo>
                    <a:pt x="26" y="0"/>
                    <a:pt x="52" y="-1"/>
                    <a:pt x="79" y="0"/>
                  </a:cubicBezTo>
                  <a:cubicBezTo>
                    <a:pt x="12008" y="0"/>
                    <a:pt x="21679" y="9670"/>
                    <a:pt x="21679" y="21600"/>
                  </a:cubicBezTo>
                </a:path>
                <a:path w="21679" h="21600" stroke="0" extrusionOk="0">
                  <a:moveTo>
                    <a:pt x="0" y="0"/>
                  </a:moveTo>
                  <a:cubicBezTo>
                    <a:pt x="26" y="0"/>
                    <a:pt x="52" y="-1"/>
                    <a:pt x="79" y="0"/>
                  </a:cubicBezTo>
                  <a:cubicBezTo>
                    <a:pt x="12008" y="0"/>
                    <a:pt x="21679" y="9670"/>
                    <a:pt x="21679" y="21600"/>
                  </a:cubicBezTo>
                  <a:lnTo>
                    <a:pt x="79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6" name="Rectangle 63"/>
            <p:cNvSpPr>
              <a:spLocks noChangeArrowheads="1"/>
            </p:cNvSpPr>
            <p:nvPr/>
          </p:nvSpPr>
          <p:spPr bwMode="auto">
            <a:xfrm>
              <a:off x="2832" y="2592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zh-CN" altLang="en-US" sz="2700" b="0">
                  <a:solidFill>
                    <a:srgbClr val="000000"/>
                  </a:solidFill>
                  <a:latin typeface="Fixedsys" charset="-122"/>
                  <a:ea typeface="Fixedsys" charset="-122"/>
                </a:rPr>
                <a:t>0</a:t>
              </a:r>
              <a:endParaRPr lang="zh-CN" altLang="en-US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67" name="Rectangle 64"/>
            <p:cNvSpPr>
              <a:spLocks noChangeArrowheads="1"/>
            </p:cNvSpPr>
            <p:nvPr/>
          </p:nvSpPr>
          <p:spPr bwMode="auto">
            <a:xfrm>
              <a:off x="3984" y="2592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zh-CN" altLang="en-US" sz="2700" b="0">
                  <a:solidFill>
                    <a:srgbClr val="000000"/>
                  </a:solidFill>
                  <a:latin typeface="Fixedsys" charset="-122"/>
                  <a:ea typeface="Fixedsys" charset="-122"/>
                </a:rPr>
                <a:t>1</a:t>
              </a:r>
              <a:endParaRPr lang="zh-CN" altLang="en-US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68" name="Rectangle 65"/>
            <p:cNvSpPr>
              <a:spLocks noChangeArrowheads="1"/>
            </p:cNvSpPr>
            <p:nvPr/>
          </p:nvSpPr>
          <p:spPr bwMode="auto">
            <a:xfrm>
              <a:off x="5040" y="2592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zh-CN" altLang="en-US" sz="2700" b="0">
                  <a:solidFill>
                    <a:srgbClr val="000000"/>
                  </a:solidFill>
                  <a:latin typeface="Fixedsys" charset="-122"/>
                  <a:ea typeface="Fixedsys" charset="-122"/>
                </a:rPr>
                <a:t>2</a:t>
              </a:r>
              <a:endParaRPr lang="zh-CN" altLang="en-US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69" name="Rectangle 66"/>
            <p:cNvSpPr>
              <a:spLocks noChangeArrowheads="1"/>
            </p:cNvSpPr>
            <p:nvPr/>
          </p:nvSpPr>
          <p:spPr bwMode="auto">
            <a:xfrm>
              <a:off x="3216" y="3123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400" b="0">
                  <a:solidFill>
                    <a:srgbClr val="6600FF"/>
                  </a:solidFill>
                  <a:latin typeface="Fixedsys" charset="-122"/>
                  <a:ea typeface="Fixedsys" charset="-122"/>
                </a:rPr>
                <a:t>0,1</a:t>
              </a:r>
              <a:endParaRPr lang="en-US" altLang="zh-CN" sz="2400" b="0">
                <a:solidFill>
                  <a:srgbClr val="6600FF"/>
                </a:solidFill>
                <a:latin typeface="Fixedsys" charset="-122"/>
                <a:ea typeface="Fixedsys" charset="-122"/>
              </a:endParaRPr>
            </a:p>
          </p:txBody>
        </p:sp>
        <p:sp>
          <p:nvSpPr>
            <p:cNvPr id="18470" name="Oval 67"/>
            <p:cNvSpPr>
              <a:spLocks noChangeArrowheads="1"/>
            </p:cNvSpPr>
            <p:nvPr/>
          </p:nvSpPr>
          <p:spPr bwMode="auto">
            <a:xfrm>
              <a:off x="4893" y="3327"/>
              <a:ext cx="383" cy="423"/>
            </a:xfrm>
            <a:prstGeom prst="ellips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endParaRPr lang="zh-CN" altLang="en-US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71" name="Line 68"/>
            <p:cNvSpPr>
              <a:spLocks noChangeShapeType="1"/>
            </p:cNvSpPr>
            <p:nvPr/>
          </p:nvSpPr>
          <p:spPr bwMode="auto">
            <a:xfrm flipH="1">
              <a:off x="2441" y="3528"/>
              <a:ext cx="265" cy="78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2" name="Line 69"/>
            <p:cNvSpPr>
              <a:spLocks noChangeShapeType="1"/>
            </p:cNvSpPr>
            <p:nvPr/>
          </p:nvSpPr>
          <p:spPr bwMode="auto">
            <a:xfrm flipH="1" flipV="1">
              <a:off x="2439" y="3452"/>
              <a:ext cx="267" cy="76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3" name="Line 70"/>
            <p:cNvSpPr>
              <a:spLocks noChangeShapeType="1"/>
            </p:cNvSpPr>
            <p:nvPr/>
          </p:nvSpPr>
          <p:spPr bwMode="auto">
            <a:xfrm>
              <a:off x="1968" y="3528"/>
              <a:ext cx="738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4" name="Rectangle 72"/>
            <p:cNvSpPr>
              <a:spLocks noChangeArrowheads="1"/>
            </p:cNvSpPr>
            <p:nvPr/>
          </p:nvSpPr>
          <p:spPr bwMode="auto">
            <a:xfrm>
              <a:off x="4320" y="3090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400" b="0">
                  <a:solidFill>
                    <a:srgbClr val="6600FF"/>
                  </a:solidFill>
                  <a:latin typeface="Fixedsys" charset="-122"/>
                  <a:ea typeface="Fixedsys" charset="-122"/>
                </a:rPr>
                <a:t>1,2</a:t>
              </a:r>
              <a:endParaRPr lang="zh-CN" altLang="en-US" sz="2400" b="0">
                <a:solidFill>
                  <a:srgbClr val="6600FF"/>
                </a:solidFill>
                <a:latin typeface="Fixedsys" charset="-122"/>
                <a:ea typeface="Fixedsys" charset="-122"/>
              </a:endParaRPr>
            </a:p>
          </p:txBody>
        </p:sp>
        <p:sp>
          <p:nvSpPr>
            <p:cNvPr id="18475" name="Arc 73"/>
            <p:cNvSpPr/>
            <p:nvPr/>
          </p:nvSpPr>
          <p:spPr bwMode="auto">
            <a:xfrm>
              <a:off x="2976" y="3761"/>
              <a:ext cx="2016" cy="271"/>
            </a:xfrm>
            <a:custGeom>
              <a:avLst/>
              <a:gdLst>
                <a:gd name="T0" fmla="*/ 0 w 43176"/>
                <a:gd name="T1" fmla="*/ 0 h 21600"/>
                <a:gd name="T2" fmla="*/ 0 w 43176"/>
                <a:gd name="T3" fmla="*/ 0 h 21600"/>
                <a:gd name="T4" fmla="*/ 0 w 43176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76"/>
                <a:gd name="T10" fmla="*/ 0 h 21600"/>
                <a:gd name="T11" fmla="*/ 43176 w 4317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76" h="21600" fill="none" extrusionOk="0">
                  <a:moveTo>
                    <a:pt x="43176" y="1009"/>
                  </a:moveTo>
                  <a:cubicBezTo>
                    <a:pt x="42637" y="12533"/>
                    <a:pt x="33137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43176" h="21600" stroke="0" extrusionOk="0">
                  <a:moveTo>
                    <a:pt x="43176" y="1009"/>
                  </a:moveTo>
                  <a:cubicBezTo>
                    <a:pt x="42637" y="12533"/>
                    <a:pt x="33137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43176" y="1009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  <a:head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6" name="Rectangle 74"/>
            <p:cNvSpPr>
              <a:spLocks noChangeArrowheads="1"/>
            </p:cNvSpPr>
            <p:nvPr/>
          </p:nvSpPr>
          <p:spPr bwMode="auto">
            <a:xfrm>
              <a:off x="3600" y="3708"/>
              <a:ext cx="59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400" b="0">
                  <a:solidFill>
                    <a:srgbClr val="6600FF"/>
                  </a:solidFill>
                  <a:latin typeface="Fixedsys" charset="-122"/>
                  <a:ea typeface="Fixedsys" charset="-122"/>
                </a:rPr>
                <a:t>0,1,2</a:t>
              </a:r>
              <a:endParaRPr lang="zh-CN" altLang="en-US" sz="2400" b="0">
                <a:solidFill>
                  <a:srgbClr val="6600FF"/>
                </a:solidFill>
                <a:latin typeface="Fixedsys" charset="-122"/>
                <a:ea typeface="Fixedsys" charset="-122"/>
              </a:endParaRPr>
            </a:p>
          </p:txBody>
        </p:sp>
        <p:sp>
          <p:nvSpPr>
            <p:cNvPr id="18477" name="Oval 76"/>
            <p:cNvSpPr>
              <a:spLocks noChangeArrowheads="1"/>
            </p:cNvSpPr>
            <p:nvPr/>
          </p:nvSpPr>
          <p:spPr bwMode="auto">
            <a:xfrm>
              <a:off x="2640" y="3264"/>
              <a:ext cx="528" cy="528"/>
            </a:xfrm>
            <a:prstGeom prst="ellips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endParaRPr lang="zh-CN" altLang="en-US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79" name="Rectangle 24"/>
          <p:cNvSpPr>
            <a:spLocks noChangeArrowheads="1"/>
          </p:cNvSpPr>
          <p:nvPr/>
        </p:nvSpPr>
        <p:spPr bwMode="auto">
          <a:xfrm>
            <a:off x="4686266" y="2860259"/>
            <a:ext cx="462871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ε-CLOSURE(q</a:t>
            </a:r>
            <a:r>
              <a:rPr lang="en-US" altLang="zh-CN" sz="2400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)＝{q</a:t>
            </a:r>
            <a:r>
              <a:rPr lang="en-US" altLang="zh-CN" sz="2400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，q</a:t>
            </a:r>
            <a:r>
              <a:rPr lang="en-US" altLang="zh-CN" sz="2400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， q</a:t>
            </a:r>
            <a:r>
              <a:rPr lang="en-US" altLang="zh-CN" sz="2400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2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}</a:t>
            </a:r>
            <a:endParaRPr lang="en-US" altLang="zh-CN" sz="2400" i="1" baseline="-25000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ε-CLOSURE(q</a:t>
            </a:r>
            <a:r>
              <a:rPr lang="en-US" altLang="zh-CN" sz="2400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)＝{q</a:t>
            </a:r>
            <a:r>
              <a:rPr lang="en-US" altLang="zh-CN" sz="2400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，q</a:t>
            </a:r>
            <a:r>
              <a:rPr lang="en-US" altLang="zh-CN" sz="2400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2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}</a:t>
            </a:r>
            <a:endParaRPr lang="en-US" altLang="zh-CN" sz="2400" i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ε-CLOSURE(q</a:t>
            </a:r>
            <a:r>
              <a:rPr lang="en-US" altLang="zh-CN" sz="2400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2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)＝{q</a:t>
            </a:r>
            <a:r>
              <a:rPr lang="en-US" altLang="zh-CN" sz="2400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2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}</a:t>
            </a:r>
            <a:endParaRPr lang="en-US" altLang="zh-CN" sz="2400" i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A36F5B-9156-4762-9296-9106E0EF108C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E26763-8168-41A7-9741-E2B4BEB12D82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9460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1523998" y="511453"/>
            <a:ext cx="6936433" cy="541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noProof="1">
                <a:solidFill>
                  <a:srgbClr val="800080"/>
                </a:solidFill>
                <a:latin typeface="Arial" panose="020B0604020202020204" pitchFamily="34" charset="0"/>
              </a:rPr>
              <a:t>课堂练习：</a:t>
            </a:r>
            <a:r>
              <a:rPr lang="zh-CN" altLang="en-US" sz="3600" noProof="1">
                <a:solidFill>
                  <a:srgbClr val="333399"/>
                </a:solidFill>
                <a:latin typeface="Arial" panose="020B0604020202020204" pitchFamily="34" charset="0"/>
              </a:rPr>
              <a:t>将 </a:t>
            </a:r>
            <a:r>
              <a:rPr lang="en-US" altLang="zh-CN" sz="36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en-US" sz="3600" noProof="1">
                <a:solidFill>
                  <a:srgbClr val="333399"/>
                </a:solidFill>
                <a:latin typeface="Arial" panose="020B0604020202020204" pitchFamily="34" charset="0"/>
              </a:rPr>
              <a:t> -</a:t>
            </a:r>
            <a:r>
              <a:rPr lang="en-US" altLang="zh-CN" sz="3600" noProof="1">
                <a:solidFill>
                  <a:srgbClr val="333399"/>
                </a:solidFill>
                <a:latin typeface="Arial" panose="020B0604020202020204" pitchFamily="34" charset="0"/>
              </a:rPr>
              <a:t>NFA</a:t>
            </a:r>
            <a:r>
              <a:rPr lang="zh-CN" altLang="en-US" sz="3600" noProof="1">
                <a:solidFill>
                  <a:srgbClr val="333399"/>
                </a:solidFill>
                <a:latin typeface="Arial" panose="020B0604020202020204" pitchFamily="34" charset="0"/>
              </a:rPr>
              <a:t>转换为</a:t>
            </a:r>
            <a:r>
              <a:rPr lang="en-US" altLang="zh-CN" sz="3600" noProof="1">
                <a:solidFill>
                  <a:srgbClr val="333399"/>
                </a:solidFill>
                <a:latin typeface="Arial" panose="020B0604020202020204" pitchFamily="34" charset="0"/>
              </a:rPr>
              <a:t>DFA.</a:t>
            </a:r>
            <a:r>
              <a:rPr lang="en-US" altLang="zh-CN" sz="3600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endParaRPr lang="zh-CN" altLang="en-US" sz="36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9462" name="Group 39"/>
          <p:cNvGrpSpPr/>
          <p:nvPr/>
        </p:nvGrpSpPr>
        <p:grpSpPr bwMode="auto">
          <a:xfrm>
            <a:off x="1314986" y="1371600"/>
            <a:ext cx="6096000" cy="2139950"/>
            <a:chOff x="1030" y="1388"/>
            <a:chExt cx="3700" cy="1252"/>
          </a:xfrm>
        </p:grpSpPr>
        <p:graphicFrame>
          <p:nvGraphicFramePr>
            <p:cNvPr id="19487" name="Object 7"/>
            <p:cNvGraphicFramePr>
              <a:graphicFrameLocks noChangeAspect="1"/>
            </p:cNvGraphicFramePr>
            <p:nvPr/>
          </p:nvGraphicFramePr>
          <p:xfrm>
            <a:off x="1030" y="1388"/>
            <a:ext cx="3700" cy="1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84" name="VISIO" r:id="rId1" imgW="5876925" imgH="1990725" progId="Visio.Drawing.6">
                    <p:embed/>
                  </p:oleObj>
                </mc:Choice>
                <mc:Fallback>
                  <p:oleObj name="VISIO" r:id="rId1" imgW="5876925" imgH="1990725" progId="Visio.Drawing.6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" y="1388"/>
                          <a:ext cx="3700" cy="1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8" name="Text Box 8"/>
            <p:cNvSpPr txBox="1">
              <a:spLocks noChangeArrowheads="1"/>
            </p:cNvSpPr>
            <p:nvPr/>
          </p:nvSpPr>
          <p:spPr bwMode="auto">
            <a:xfrm>
              <a:off x="2304" y="1772"/>
              <a:ext cx="24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rgbClr val="800080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1600" i="1" baseline="-25000">
                  <a:solidFill>
                    <a:srgbClr val="800080"/>
                  </a:solidFill>
                  <a:ea typeface="宋体" panose="02010600030101010101" pitchFamily="2" charset="-122"/>
                </a:rPr>
                <a:t>1</a:t>
              </a:r>
              <a:endParaRPr lang="en-US" altLang="zh-CN" sz="1600" i="1" baseline="-2500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489" name="Text Box 9"/>
            <p:cNvSpPr txBox="1">
              <a:spLocks noChangeArrowheads="1"/>
            </p:cNvSpPr>
            <p:nvPr/>
          </p:nvSpPr>
          <p:spPr bwMode="auto">
            <a:xfrm>
              <a:off x="1584" y="1772"/>
              <a:ext cx="24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rgbClr val="800080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1600" i="1" baseline="-25000">
                  <a:solidFill>
                    <a:srgbClr val="800080"/>
                  </a:solidFill>
                  <a:ea typeface="宋体" panose="02010600030101010101" pitchFamily="2" charset="-122"/>
                </a:rPr>
                <a:t>0</a:t>
              </a:r>
              <a:endParaRPr lang="en-US" altLang="zh-CN" sz="1600" i="1" baseline="-2500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490" name="Text Box 10"/>
            <p:cNvSpPr txBox="1">
              <a:spLocks noChangeArrowheads="1"/>
            </p:cNvSpPr>
            <p:nvPr/>
          </p:nvSpPr>
          <p:spPr bwMode="auto">
            <a:xfrm>
              <a:off x="3024" y="1781"/>
              <a:ext cx="240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rgbClr val="800080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1600" i="1" baseline="-25000">
                  <a:solidFill>
                    <a:srgbClr val="800080"/>
                  </a:solidFill>
                  <a:ea typeface="宋体" panose="02010600030101010101" pitchFamily="2" charset="-122"/>
                </a:rPr>
                <a:t>2</a:t>
              </a:r>
              <a:endParaRPr lang="en-US" altLang="zh-CN" sz="1600" i="1" baseline="-2500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491" name="Text Box 11"/>
            <p:cNvSpPr txBox="1">
              <a:spLocks noChangeArrowheads="1"/>
            </p:cNvSpPr>
            <p:nvPr/>
          </p:nvSpPr>
          <p:spPr bwMode="auto">
            <a:xfrm>
              <a:off x="3744" y="1772"/>
              <a:ext cx="24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rgbClr val="800080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1600" i="1" baseline="-25000">
                  <a:solidFill>
                    <a:srgbClr val="800080"/>
                  </a:solidFill>
                  <a:ea typeface="宋体" panose="02010600030101010101" pitchFamily="2" charset="-122"/>
                </a:rPr>
                <a:t>3</a:t>
              </a:r>
              <a:endParaRPr lang="en-US" altLang="zh-CN" sz="1600" i="1" baseline="-2500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492" name="Text Box 12"/>
            <p:cNvSpPr txBox="1">
              <a:spLocks noChangeArrowheads="1"/>
            </p:cNvSpPr>
            <p:nvPr/>
          </p:nvSpPr>
          <p:spPr bwMode="auto">
            <a:xfrm>
              <a:off x="4464" y="1772"/>
              <a:ext cx="24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rgbClr val="800080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1600" i="1" baseline="-25000">
                  <a:solidFill>
                    <a:srgbClr val="800080"/>
                  </a:solidFill>
                  <a:ea typeface="宋体" panose="02010600030101010101" pitchFamily="2" charset="-122"/>
                </a:rPr>
                <a:t>5</a:t>
              </a:r>
              <a:endParaRPr lang="en-US" altLang="zh-CN" sz="1600" i="1" baseline="-2500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493" name="Text Box 13"/>
            <p:cNvSpPr txBox="1">
              <a:spLocks noChangeArrowheads="1"/>
            </p:cNvSpPr>
            <p:nvPr/>
          </p:nvSpPr>
          <p:spPr bwMode="auto">
            <a:xfrm>
              <a:off x="4128" y="1685"/>
              <a:ext cx="240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i="1">
                  <a:solidFill>
                    <a:srgbClr val="80008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 sz="1800" i="1" baseline="-2500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494" name="Text Box 14"/>
            <p:cNvSpPr txBox="1">
              <a:spLocks noChangeArrowheads="1"/>
            </p:cNvSpPr>
            <p:nvPr/>
          </p:nvSpPr>
          <p:spPr bwMode="auto">
            <a:xfrm>
              <a:off x="1824" y="1685"/>
              <a:ext cx="52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i="1">
                  <a:solidFill>
                    <a:srgbClr val="80008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 </a:t>
              </a:r>
              <a:r>
                <a:rPr lang="zh-CN" altLang="en-US" sz="1800" i="1">
                  <a:solidFill>
                    <a:srgbClr val="800080"/>
                  </a:solidFill>
                  <a:ea typeface="华文行楷" panose="02010800040101010101" pitchFamily="2" charset="-122"/>
                  <a:sym typeface="Symbol" panose="05050102010706020507" pitchFamily="18" charset="2"/>
                </a:rPr>
                <a:t>,</a:t>
              </a:r>
              <a:r>
                <a:rPr lang="zh-CN" altLang="en-US" sz="1800" i="1">
                  <a:solidFill>
                    <a:srgbClr val="80008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+,</a:t>
              </a:r>
              <a:r>
                <a:rPr lang="zh-CN" altLang="en-US" sz="1800" i="1">
                  <a:solidFill>
                    <a:srgbClr val="800080"/>
                  </a:solidFill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–</a:t>
              </a:r>
              <a:endParaRPr lang="zh-CN" altLang="en-US" sz="1800" i="1" baseline="-2500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495" name="Text Box 15"/>
            <p:cNvSpPr txBox="1">
              <a:spLocks noChangeArrowheads="1"/>
            </p:cNvSpPr>
            <p:nvPr/>
          </p:nvSpPr>
          <p:spPr bwMode="auto">
            <a:xfrm>
              <a:off x="3024" y="2348"/>
              <a:ext cx="240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rgbClr val="800080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1600" i="1" baseline="-25000">
                  <a:solidFill>
                    <a:srgbClr val="800080"/>
                  </a:solidFill>
                  <a:ea typeface="宋体" panose="02010600030101010101" pitchFamily="2" charset="-122"/>
                </a:rPr>
                <a:t>4</a:t>
              </a:r>
              <a:endParaRPr lang="en-US" altLang="zh-CN" sz="1600" i="1" baseline="-2500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1" name="Object 7"/>
          <p:cNvGraphicFramePr>
            <a:graphicFrameLocks noChangeAspect="1"/>
          </p:cNvGraphicFramePr>
          <p:nvPr/>
        </p:nvGraphicFramePr>
        <p:xfrm>
          <a:off x="1600200" y="4385394"/>
          <a:ext cx="6096000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5" name="Visio" r:id="rId3" imgW="5876925" imgH="1990725" progId="Visio.Drawing.11">
                  <p:embed/>
                </p:oleObj>
              </mc:Choice>
              <mc:Fallback>
                <p:oleObj name="Visio" r:id="rId3" imgW="5876925" imgH="1990725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385394"/>
                        <a:ext cx="6096000" cy="213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3649839" y="4986727"/>
            <a:ext cx="395416" cy="335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80008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600" i="1" baseline="-25000" dirty="0">
                <a:solidFill>
                  <a:srgbClr val="800080"/>
                </a:solidFill>
                <a:ea typeface="宋体" panose="02010600030101010101" pitchFamily="2" charset="-122"/>
              </a:rPr>
              <a:t>1</a:t>
            </a:r>
            <a:endParaRPr lang="en-US" altLang="zh-CN" sz="1600" i="1" baseline="-25000" dirty="0">
              <a:solidFill>
                <a:srgbClr val="800080"/>
              </a:solidFill>
              <a:ea typeface="宋体" panose="02010600030101010101" pitchFamily="2" charset="-122"/>
            </a:endParaRP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2463590" y="4986727"/>
            <a:ext cx="395416" cy="335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80008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600" i="1" baseline="-25000">
                <a:solidFill>
                  <a:srgbClr val="800080"/>
                </a:solidFill>
                <a:ea typeface="宋体" panose="02010600030101010101" pitchFamily="2" charset="-122"/>
              </a:rPr>
              <a:t>0</a:t>
            </a:r>
            <a:endParaRPr lang="en-US" altLang="zh-CN" sz="1600" i="1" baseline="-25000">
              <a:solidFill>
                <a:srgbClr val="800080"/>
              </a:solidFill>
              <a:ea typeface="宋体" panose="02010600030101010101" pitchFamily="2" charset="-122"/>
            </a:endParaRPr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4836088" y="5002111"/>
            <a:ext cx="395416" cy="336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80008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600" i="1" baseline="-25000">
                <a:solidFill>
                  <a:srgbClr val="800080"/>
                </a:solidFill>
                <a:ea typeface="宋体" panose="02010600030101010101" pitchFamily="2" charset="-122"/>
              </a:rPr>
              <a:t>2</a:t>
            </a:r>
            <a:endParaRPr lang="en-US" altLang="zh-CN" sz="1600" i="1" baseline="-25000">
              <a:solidFill>
                <a:srgbClr val="800080"/>
              </a:solidFill>
              <a:ea typeface="宋体" panose="02010600030101010101" pitchFamily="2" charset="-122"/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6022336" y="4986727"/>
            <a:ext cx="395416" cy="335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80008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600" i="1" baseline="-25000">
                <a:solidFill>
                  <a:srgbClr val="800080"/>
                </a:solidFill>
                <a:ea typeface="宋体" panose="02010600030101010101" pitchFamily="2" charset="-122"/>
              </a:rPr>
              <a:t>3</a:t>
            </a:r>
            <a:endParaRPr lang="en-US" altLang="zh-CN" sz="1600" i="1" baseline="-25000">
              <a:solidFill>
                <a:srgbClr val="800080"/>
              </a:solidFill>
              <a:ea typeface="宋体" panose="02010600030101010101" pitchFamily="2" charset="-122"/>
            </a:endParaRPr>
          </a:p>
        </p:txBody>
      </p:sp>
      <p:sp>
        <p:nvSpPr>
          <p:cNvPr id="46" name="Text Box 12"/>
          <p:cNvSpPr txBox="1">
            <a:spLocks noChangeArrowheads="1"/>
          </p:cNvSpPr>
          <p:nvPr/>
        </p:nvSpPr>
        <p:spPr bwMode="auto">
          <a:xfrm>
            <a:off x="7208585" y="4986727"/>
            <a:ext cx="395416" cy="335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>
                <a:solidFill>
                  <a:srgbClr val="80008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600" i="1" baseline="-25000">
                <a:solidFill>
                  <a:srgbClr val="800080"/>
                </a:solidFill>
                <a:ea typeface="宋体" panose="02010600030101010101" pitchFamily="2" charset="-122"/>
              </a:rPr>
              <a:t>5</a:t>
            </a:r>
            <a:endParaRPr lang="en-US" altLang="zh-CN" sz="1600" i="1" baseline="-25000">
              <a:solidFill>
                <a:srgbClr val="800080"/>
              </a:solidFill>
              <a:ea typeface="宋体" panose="02010600030101010101" pitchFamily="2" charset="-122"/>
            </a:endParaRPr>
          </a:p>
        </p:txBody>
      </p:sp>
      <p:sp>
        <p:nvSpPr>
          <p:cNvPr id="48" name="Text Box 14"/>
          <p:cNvSpPr txBox="1">
            <a:spLocks noChangeArrowheads="1"/>
          </p:cNvSpPr>
          <p:nvPr/>
        </p:nvSpPr>
        <p:spPr bwMode="auto">
          <a:xfrm>
            <a:off x="2859007" y="4838025"/>
            <a:ext cx="869916" cy="367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i="1" dirty="0">
                <a:solidFill>
                  <a:srgbClr val="80008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+,</a:t>
            </a:r>
            <a:r>
              <a:rPr lang="zh-CN" altLang="en-US" sz="1800" i="1" dirty="0">
                <a:solidFill>
                  <a:srgbClr val="80008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endParaRPr lang="zh-CN" altLang="en-US" sz="1800" i="1" baseline="-25000" dirty="0">
              <a:solidFill>
                <a:srgbClr val="800080"/>
              </a:solidFill>
              <a:ea typeface="宋体" panose="02010600030101010101" pitchFamily="2" charset="-122"/>
            </a:endParaRPr>
          </a:p>
        </p:txBody>
      </p:sp>
      <p:sp>
        <p:nvSpPr>
          <p:cNvPr id="49" name="Text Box 15"/>
          <p:cNvSpPr txBox="1">
            <a:spLocks noChangeArrowheads="1"/>
          </p:cNvSpPr>
          <p:nvPr/>
        </p:nvSpPr>
        <p:spPr bwMode="auto">
          <a:xfrm>
            <a:off x="4836088" y="5971241"/>
            <a:ext cx="395416" cy="336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solidFill>
                  <a:srgbClr val="800080"/>
                </a:solidFill>
                <a:ea typeface="宋体" panose="02010600030101010101" pitchFamily="2" charset="-122"/>
              </a:rPr>
              <a:t>q</a:t>
            </a:r>
            <a:r>
              <a:rPr lang="en-US" altLang="zh-CN" sz="1600" i="1" baseline="-25000" dirty="0">
                <a:solidFill>
                  <a:srgbClr val="800080"/>
                </a:solidFill>
                <a:ea typeface="宋体" panose="02010600030101010101" pitchFamily="2" charset="-122"/>
              </a:rPr>
              <a:t>4</a:t>
            </a:r>
            <a:endParaRPr lang="en-US" altLang="zh-CN" sz="1600" i="1" baseline="-25000" dirty="0">
              <a:solidFill>
                <a:srgbClr val="800080"/>
              </a:solidFill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2770506" y="5502243"/>
            <a:ext cx="2019670" cy="6487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" name="文本框 6"/>
          <p:cNvSpPr txBox="1"/>
          <p:nvPr/>
        </p:nvSpPr>
        <p:spPr>
          <a:xfrm>
            <a:off x="2730822" y="5652427"/>
            <a:ext cx="934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0,1,</a:t>
            </a:r>
            <a:r>
              <a:rPr lang="zh-CN" altLang="en-US" sz="1600" b="1" dirty="0">
                <a:solidFill>
                  <a:srgbClr val="FF0000"/>
                </a:solidFill>
                <a:sym typeface="Symbol" panose="05050102010706020507" pitchFamily="18" charset="2"/>
              </a:rPr>
              <a:t></a:t>
            </a:r>
            <a:r>
              <a:rPr lang="en-US" altLang="zh-CN" sz="1600" b="1" dirty="0">
                <a:solidFill>
                  <a:srgbClr val="FF0000"/>
                </a:solidFill>
                <a:sym typeface="Symbol" panose="05050102010706020507" pitchFamily="18" charset="2"/>
              </a:rPr>
              <a:t>,9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760276" y="4706524"/>
            <a:ext cx="934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0,1,</a:t>
            </a:r>
            <a:r>
              <a:rPr lang="zh-CN" altLang="en-US" sz="1600" b="1" dirty="0">
                <a:solidFill>
                  <a:srgbClr val="FF0000"/>
                </a:solidFill>
                <a:sym typeface="Symbol" panose="05050102010706020507" pitchFamily="18" charset="2"/>
              </a:rPr>
              <a:t></a:t>
            </a:r>
            <a:r>
              <a:rPr lang="en-US" altLang="zh-CN" sz="1600" b="1" dirty="0">
                <a:solidFill>
                  <a:srgbClr val="FF0000"/>
                </a:solidFill>
                <a:sym typeface="Symbol" panose="05050102010706020507" pitchFamily="18" charset="2"/>
              </a:rPr>
              <a:t>,9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1" name="连接符: 曲线 10"/>
          <p:cNvCxnSpPr>
            <a:stCxn id="43" idx="0"/>
            <a:endCxn id="44" idx="0"/>
          </p:cNvCxnSpPr>
          <p:nvPr/>
        </p:nvCxnSpPr>
        <p:spPr bwMode="auto">
          <a:xfrm rot="16200000" flipH="1">
            <a:off x="3839855" y="3808170"/>
            <a:ext cx="15384" cy="2372498"/>
          </a:xfrm>
          <a:prstGeom prst="curvedConnector3">
            <a:avLst>
              <a:gd name="adj1" fmla="val -5106916"/>
            </a:avLst>
          </a:prstGeom>
          <a:solidFill>
            <a:schemeClr val="accent1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3" name="文本框 12"/>
          <p:cNvSpPr txBox="1"/>
          <p:nvPr/>
        </p:nvSpPr>
        <p:spPr>
          <a:xfrm>
            <a:off x="3109234" y="391921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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392748" y="4983181"/>
            <a:ext cx="934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0,1,</a:t>
            </a:r>
            <a:r>
              <a:rPr lang="zh-CN" altLang="en-US" sz="1600" b="1" dirty="0">
                <a:solidFill>
                  <a:srgbClr val="FF0000"/>
                </a:solidFill>
                <a:sym typeface="Symbol" panose="05050102010706020507" pitchFamily="18" charset="2"/>
              </a:rPr>
              <a:t></a:t>
            </a:r>
            <a:r>
              <a:rPr lang="en-US" altLang="zh-CN" sz="1600" b="1" dirty="0">
                <a:solidFill>
                  <a:srgbClr val="FF0000"/>
                </a:solidFill>
                <a:sym typeface="Symbol" panose="05050102010706020507" pitchFamily="18" charset="2"/>
              </a:rPr>
              <a:t>,9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 flipV="1">
            <a:off x="5323110" y="5455369"/>
            <a:ext cx="1885475" cy="8525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5" name="文本框 64"/>
          <p:cNvSpPr txBox="1"/>
          <p:nvPr/>
        </p:nvSpPr>
        <p:spPr>
          <a:xfrm>
            <a:off x="6403230" y="5733727"/>
            <a:ext cx="27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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9" name="连接符: 曲线 18"/>
          <p:cNvCxnSpPr>
            <a:stCxn id="44" idx="0"/>
            <a:endCxn id="46" idx="0"/>
          </p:cNvCxnSpPr>
          <p:nvPr/>
        </p:nvCxnSpPr>
        <p:spPr bwMode="auto">
          <a:xfrm rot="5400000" flipH="1" flipV="1">
            <a:off x="6212352" y="3808171"/>
            <a:ext cx="15384" cy="2372497"/>
          </a:xfrm>
          <a:prstGeom prst="curvedConnector3">
            <a:avLst>
              <a:gd name="adj1" fmla="val 5343532"/>
            </a:avLst>
          </a:prstGeom>
          <a:solidFill>
            <a:schemeClr val="accent1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3" name="文本框 72"/>
          <p:cNvSpPr txBox="1"/>
          <p:nvPr/>
        </p:nvSpPr>
        <p:spPr>
          <a:xfrm>
            <a:off x="5752608" y="3832143"/>
            <a:ext cx="934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0,1,</a:t>
            </a:r>
            <a:r>
              <a:rPr lang="zh-CN" altLang="en-US" sz="1600" b="1" dirty="0">
                <a:solidFill>
                  <a:srgbClr val="FF0000"/>
                </a:solidFill>
                <a:sym typeface="Symbol" panose="05050102010706020507" pitchFamily="18" charset="2"/>
              </a:rPr>
              <a:t></a:t>
            </a:r>
            <a:r>
              <a:rPr lang="en-US" altLang="zh-CN" sz="1600" b="1" dirty="0">
                <a:solidFill>
                  <a:srgbClr val="FF0000"/>
                </a:solidFill>
                <a:sym typeface="Symbol" panose="05050102010706020507" pitchFamily="18" charset="2"/>
              </a:rPr>
              <a:t>,9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7590" y="308821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zh-CN" altLang="en-US" b="1" noProof="1">
                <a:solidFill>
                  <a:srgbClr val="333399"/>
                </a:solidFill>
                <a:latin typeface="Arial" panose="020B0604020202020204" pitchFamily="34" charset="0"/>
              </a:rPr>
              <a:t>将 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en-US" b="1" noProof="1">
                <a:solidFill>
                  <a:srgbClr val="333399"/>
                </a:solidFill>
                <a:latin typeface="Arial" panose="020B0604020202020204" pitchFamily="34" charset="0"/>
              </a:rPr>
              <a:t> -</a:t>
            </a:r>
            <a:r>
              <a:rPr lang="en-US" altLang="zh-CN" b="1" noProof="1">
                <a:solidFill>
                  <a:srgbClr val="333399"/>
                </a:solidFill>
                <a:latin typeface="Arial" panose="020B0604020202020204" pitchFamily="34" charset="0"/>
              </a:rPr>
              <a:t>NFA</a:t>
            </a:r>
            <a:r>
              <a:rPr lang="zh-CN" altLang="en-US" b="1" noProof="1">
                <a:solidFill>
                  <a:srgbClr val="333399"/>
                </a:solidFill>
                <a:latin typeface="Arial" panose="020B0604020202020204" pitchFamily="34" charset="0"/>
              </a:rPr>
              <a:t>转换为</a:t>
            </a:r>
            <a:r>
              <a:rPr lang="en-US" altLang="zh-CN" b="1" noProof="1">
                <a:solidFill>
                  <a:srgbClr val="333399"/>
                </a:solidFill>
                <a:latin typeface="Arial" panose="020B0604020202020204" pitchFamily="34" charset="0"/>
              </a:rPr>
              <a:t>NFA.</a:t>
            </a:r>
            <a:endParaRPr lang="en-US" altLang="zh-CN" b="1" dirty="0">
              <a:solidFill>
                <a:srgbClr val="333399"/>
              </a:solidFill>
              <a:latin typeface="+mn-ea"/>
              <a:ea typeface="+mn-ea"/>
            </a:endParaRPr>
          </a:p>
          <a:p>
            <a:pPr algn="just"/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ε-CLOSURE(</a:t>
            </a:r>
            <a:r>
              <a:rPr lang="en-US" altLang="zh-CN" i="1" dirty="0">
                <a:solidFill>
                  <a:srgbClr val="FF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i="1" baseline="-25000" dirty="0">
                <a:solidFill>
                  <a:srgbClr val="FF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)＝{q</a:t>
            </a:r>
            <a:r>
              <a:rPr lang="en-US" altLang="zh-CN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，q</a:t>
            </a:r>
            <a:r>
              <a:rPr lang="en-US" altLang="zh-CN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}</a:t>
            </a:r>
            <a:endParaRPr lang="en-US" altLang="zh-CN" i="1" baseline="-25000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algn="just"/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ε-CLOSURE(</a:t>
            </a:r>
            <a:r>
              <a:rPr lang="en-US" altLang="zh-CN" i="1" dirty="0">
                <a:solidFill>
                  <a:srgbClr val="FF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i="1" baseline="-25000" dirty="0">
                <a:solidFill>
                  <a:srgbClr val="FF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3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)＝{q</a:t>
            </a:r>
            <a:r>
              <a:rPr lang="en-US" altLang="zh-CN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3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，q</a:t>
            </a:r>
            <a:r>
              <a:rPr lang="en-US" altLang="zh-CN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5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}</a:t>
            </a:r>
            <a:endParaRPr lang="en-US" altLang="zh-CN" i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algn="just"/>
            <a:r>
              <a:rPr lang="zh-CN" altLang="en-US" i="1" dirty="0">
                <a:solidFill>
                  <a:srgbClr val="00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其它状态的闭包均为自身</a:t>
            </a:r>
            <a:endParaRPr lang="en-US" altLang="zh-CN" i="1" dirty="0">
              <a:solidFill>
                <a:srgbClr val="00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779629-B8D8-4184-A14C-35D29C6C5CD6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7E6195-49B0-4757-9701-E59A95B35610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148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1295400" y="304800"/>
            <a:ext cx="5486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 </a:t>
            </a: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altLang="zh-CN" sz="32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NFA </a:t>
            </a:r>
            <a:r>
              <a:rPr lang="zh-CN" altLang="en-US" sz="320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的形式定义</a:t>
            </a:r>
            <a:endParaRPr lang="zh-CN" altLang="en-US" sz="320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150" name="Text Box 7"/>
          <p:cNvSpPr txBox="1">
            <a:spLocks noChangeArrowheads="1"/>
          </p:cNvSpPr>
          <p:nvPr/>
        </p:nvSpPr>
        <p:spPr bwMode="auto">
          <a:xfrm>
            <a:off x="304800" y="15240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333399"/>
                </a:solidFill>
                <a:ea typeface="华文行楷" panose="02010800040101010101" pitchFamily="2" charset="-122"/>
              </a:rPr>
              <a:t>   一个 </a:t>
            </a:r>
            <a:r>
              <a: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 </a:t>
            </a:r>
            <a:r>
              <a:rPr lang="zh-CN" altLang="en-US" sz="240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altLang="zh-CN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NFA</a:t>
            </a:r>
            <a:r>
              <a:rPr lang="en-US" altLang="zh-CN" sz="2400" i="1"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是一个五元组  </a:t>
            </a:r>
            <a:r>
              <a:rPr lang="en-US" altLang="zh-CN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A</a:t>
            </a:r>
            <a:r>
              <a:rPr lang="en-US" altLang="zh-CN" sz="24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= (</a:t>
            </a:r>
            <a:r>
              <a:rPr lang="en-US" altLang="zh-CN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Q,</a:t>
            </a:r>
            <a:r>
              <a:rPr lang="en-US" altLang="zh-CN" sz="24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400">
                <a:solidFill>
                  <a:srgbClr val="80008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 </a:t>
            </a:r>
            <a:r>
              <a:rPr lang="en-US" altLang="zh-CN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 q</a:t>
            </a:r>
            <a:r>
              <a:rPr lang="en-US" altLang="zh-CN" sz="2400" i="1" baseline="-250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 </a:t>
            </a:r>
            <a:r>
              <a:rPr lang="en-US" altLang="zh-CN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 F </a:t>
            </a:r>
            <a:r>
              <a:rPr lang="en-US" altLang="zh-CN" sz="24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)</a:t>
            </a:r>
            <a:r>
              <a:rPr lang="en-US" altLang="zh-CN" sz="2400">
                <a:latin typeface="Arial" panose="020B0604020202020204" pitchFamily="34" charset="0"/>
                <a:ea typeface="华文行楷" panose="02010800040101010101" pitchFamily="2" charset="-122"/>
              </a:rPr>
              <a:t>.</a:t>
            </a:r>
            <a:endParaRPr lang="en-US" altLang="zh-CN" sz="2400"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725000" name="Text Box 8"/>
          <p:cNvSpPr txBox="1">
            <a:spLocks noChangeArrowheads="1"/>
          </p:cNvSpPr>
          <p:nvPr/>
        </p:nvSpPr>
        <p:spPr bwMode="auto">
          <a:xfrm>
            <a:off x="381000" y="2138363"/>
            <a:ext cx="2743200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sz="2400">
                <a:solidFill>
                  <a:srgbClr val="333399"/>
                </a:solidFill>
                <a:ea typeface="华文行楷" panose="02010800040101010101" pitchFamily="2" charset="-122"/>
              </a:rPr>
              <a:t> 有限状态集</a:t>
            </a:r>
            <a:endParaRPr lang="zh-CN" altLang="en-US" sz="2400" i="1" baseline="-2500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zh-CN" altLang="en-US" sz="1000">
                <a:solidFill>
                  <a:srgbClr val="333399"/>
                </a:solidFill>
              </a:rPr>
              <a:t> </a:t>
            </a:r>
            <a:endParaRPr lang="zh-CN" altLang="en-US" sz="100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sz="2400">
                <a:solidFill>
                  <a:srgbClr val="333399"/>
                </a:solidFill>
                <a:ea typeface="华文行楷" panose="02010800040101010101" pitchFamily="2" charset="-122"/>
              </a:rPr>
              <a:t> 有限输入符号集</a:t>
            </a:r>
            <a:endParaRPr lang="zh-CN" altLang="en-US" sz="2400">
              <a:solidFill>
                <a:srgbClr val="333399"/>
              </a:solidFill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zh-CN" altLang="en-US" sz="1000">
                <a:solidFill>
                  <a:srgbClr val="333399"/>
                </a:solidFill>
              </a:rPr>
              <a:t> </a:t>
            </a:r>
            <a:endParaRPr lang="zh-CN" altLang="en-US" sz="100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sz="2400">
                <a:solidFill>
                  <a:srgbClr val="333399"/>
                </a:solidFill>
                <a:ea typeface="华文行楷" panose="02010800040101010101" pitchFamily="2" charset="-122"/>
              </a:rPr>
              <a:t> 转移函数</a:t>
            </a:r>
            <a:endParaRPr lang="zh-CN" altLang="en-US" sz="2400">
              <a:solidFill>
                <a:srgbClr val="333399"/>
              </a:solidFill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zh-CN" altLang="en-US" sz="1000">
                <a:solidFill>
                  <a:srgbClr val="333399"/>
                </a:solidFill>
              </a:rPr>
              <a:t> </a:t>
            </a:r>
            <a:endParaRPr lang="zh-CN" altLang="en-US" sz="100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sz="2400">
                <a:solidFill>
                  <a:srgbClr val="333399"/>
                </a:solidFill>
                <a:ea typeface="华文行楷" panose="02010800040101010101" pitchFamily="2" charset="-122"/>
              </a:rPr>
              <a:t> 一个开始状态</a:t>
            </a:r>
            <a:endParaRPr lang="zh-CN" altLang="en-US" sz="2400">
              <a:solidFill>
                <a:srgbClr val="333399"/>
              </a:solidFill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zh-CN" altLang="en-US" sz="1000">
                <a:solidFill>
                  <a:srgbClr val="333399"/>
                </a:solidFill>
              </a:rPr>
              <a:t> </a:t>
            </a:r>
            <a:endParaRPr lang="zh-CN" altLang="en-US" sz="100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sz="2400">
                <a:solidFill>
                  <a:srgbClr val="333399"/>
                </a:solidFill>
                <a:ea typeface="华文行楷" panose="02010800040101010101" pitchFamily="2" charset="-122"/>
              </a:rPr>
              <a:t> 一个终态集合</a:t>
            </a:r>
            <a:endParaRPr lang="zh-CN" altLang="en-US" sz="1000">
              <a:solidFill>
                <a:srgbClr val="333399"/>
              </a:solidFill>
            </a:endParaRPr>
          </a:p>
        </p:txBody>
      </p:sp>
      <p:grpSp>
        <p:nvGrpSpPr>
          <p:cNvPr id="2" name="Group 9"/>
          <p:cNvGrpSpPr/>
          <p:nvPr/>
        </p:nvGrpSpPr>
        <p:grpSpPr bwMode="auto">
          <a:xfrm>
            <a:off x="3048000" y="1998663"/>
            <a:ext cx="2209800" cy="381000"/>
            <a:chOff x="2448" y="1968"/>
            <a:chExt cx="864" cy="240"/>
          </a:xfrm>
        </p:grpSpPr>
        <p:sp>
          <p:nvSpPr>
            <p:cNvPr id="6167" name="Line 10"/>
            <p:cNvSpPr>
              <a:spLocks noChangeShapeType="1"/>
            </p:cNvSpPr>
            <p:nvPr/>
          </p:nvSpPr>
          <p:spPr bwMode="auto">
            <a:xfrm>
              <a:off x="2448" y="220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8" name="Line 11"/>
            <p:cNvSpPr>
              <a:spLocks noChangeShapeType="1"/>
            </p:cNvSpPr>
            <p:nvPr/>
          </p:nvSpPr>
          <p:spPr bwMode="auto">
            <a:xfrm flipV="1">
              <a:off x="3312" y="19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2"/>
          <p:cNvGrpSpPr/>
          <p:nvPr/>
        </p:nvGrpSpPr>
        <p:grpSpPr bwMode="auto">
          <a:xfrm>
            <a:off x="3048000" y="1998663"/>
            <a:ext cx="2514600" cy="914400"/>
            <a:chOff x="2880" y="1968"/>
            <a:chExt cx="1056" cy="576"/>
          </a:xfrm>
        </p:grpSpPr>
        <p:sp>
          <p:nvSpPr>
            <p:cNvPr id="6165" name="Line 13"/>
            <p:cNvSpPr>
              <a:spLocks noChangeShapeType="1"/>
            </p:cNvSpPr>
            <p:nvPr/>
          </p:nvSpPr>
          <p:spPr bwMode="auto">
            <a:xfrm>
              <a:off x="2880" y="254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6" name="Line 14"/>
            <p:cNvSpPr>
              <a:spLocks noChangeShapeType="1"/>
            </p:cNvSpPr>
            <p:nvPr/>
          </p:nvSpPr>
          <p:spPr bwMode="auto">
            <a:xfrm flipV="1">
              <a:off x="3936" y="19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5"/>
          <p:cNvGrpSpPr/>
          <p:nvPr/>
        </p:nvGrpSpPr>
        <p:grpSpPr bwMode="auto">
          <a:xfrm>
            <a:off x="3048000" y="1998663"/>
            <a:ext cx="2895600" cy="1447800"/>
            <a:chOff x="2880" y="1968"/>
            <a:chExt cx="1056" cy="576"/>
          </a:xfrm>
        </p:grpSpPr>
        <p:sp>
          <p:nvSpPr>
            <p:cNvPr id="6163" name="Line 16"/>
            <p:cNvSpPr>
              <a:spLocks noChangeShapeType="1"/>
            </p:cNvSpPr>
            <p:nvPr/>
          </p:nvSpPr>
          <p:spPr bwMode="auto">
            <a:xfrm>
              <a:off x="2880" y="254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4" name="Line 17"/>
            <p:cNvSpPr>
              <a:spLocks noChangeShapeType="1"/>
            </p:cNvSpPr>
            <p:nvPr/>
          </p:nvSpPr>
          <p:spPr bwMode="auto">
            <a:xfrm flipV="1">
              <a:off x="3936" y="19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8"/>
          <p:cNvGrpSpPr/>
          <p:nvPr/>
        </p:nvGrpSpPr>
        <p:grpSpPr bwMode="auto">
          <a:xfrm>
            <a:off x="3048000" y="1998663"/>
            <a:ext cx="3276600" cy="1905000"/>
            <a:chOff x="2880" y="1968"/>
            <a:chExt cx="1056" cy="576"/>
          </a:xfrm>
        </p:grpSpPr>
        <p:sp>
          <p:nvSpPr>
            <p:cNvPr id="6161" name="Line 19"/>
            <p:cNvSpPr>
              <a:spLocks noChangeShapeType="1"/>
            </p:cNvSpPr>
            <p:nvPr/>
          </p:nvSpPr>
          <p:spPr bwMode="auto">
            <a:xfrm>
              <a:off x="2880" y="254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2" name="Line 20"/>
            <p:cNvSpPr>
              <a:spLocks noChangeShapeType="1"/>
            </p:cNvSpPr>
            <p:nvPr/>
          </p:nvSpPr>
          <p:spPr bwMode="auto">
            <a:xfrm flipV="1">
              <a:off x="3936" y="19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21"/>
          <p:cNvGrpSpPr/>
          <p:nvPr/>
        </p:nvGrpSpPr>
        <p:grpSpPr bwMode="auto">
          <a:xfrm>
            <a:off x="3048000" y="1998663"/>
            <a:ext cx="3733800" cy="2514600"/>
            <a:chOff x="2880" y="1968"/>
            <a:chExt cx="1056" cy="576"/>
          </a:xfrm>
        </p:grpSpPr>
        <p:sp>
          <p:nvSpPr>
            <p:cNvPr id="6159" name="Line 22"/>
            <p:cNvSpPr>
              <a:spLocks noChangeShapeType="1"/>
            </p:cNvSpPr>
            <p:nvPr/>
          </p:nvSpPr>
          <p:spPr bwMode="auto">
            <a:xfrm>
              <a:off x="2880" y="254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0" name="Line 23"/>
            <p:cNvSpPr>
              <a:spLocks noChangeShapeType="1"/>
            </p:cNvSpPr>
            <p:nvPr/>
          </p:nvSpPr>
          <p:spPr bwMode="auto">
            <a:xfrm flipV="1">
              <a:off x="3936" y="19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5016" name="Text Box 24"/>
          <p:cNvSpPr txBox="1">
            <a:spLocks noChangeArrowheads="1"/>
          </p:cNvSpPr>
          <p:nvPr/>
        </p:nvSpPr>
        <p:spPr bwMode="auto">
          <a:xfrm>
            <a:off x="7162800" y="3690938"/>
            <a:ext cx="114300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400" i="1" baseline="-250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400">
                <a:solidFill>
                  <a:srgbClr val="800080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  </a:t>
            </a:r>
            <a:r>
              <a:rPr lang="en-US" altLang="zh-CN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Q</a:t>
            </a:r>
            <a:endParaRPr lang="en-US" altLang="zh-CN" sz="2400">
              <a:solidFill>
                <a:srgbClr val="800080"/>
              </a:solidFill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en-US" altLang="zh-CN" sz="1000">
                <a:solidFill>
                  <a:srgbClr val="333399"/>
                </a:solidFill>
              </a:rPr>
              <a:t> </a:t>
            </a:r>
            <a:endParaRPr lang="en-US" altLang="zh-CN" sz="100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F</a:t>
            </a:r>
            <a:r>
              <a:rPr lang="en-US" altLang="zh-CN" sz="2400">
                <a:solidFill>
                  <a:srgbClr val="800080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  </a:t>
            </a:r>
            <a:r>
              <a:rPr lang="en-US" altLang="zh-CN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Q</a:t>
            </a:r>
            <a:endParaRPr lang="en-US" altLang="zh-CN" sz="2400" i="1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25017" name="Rectangle 25"/>
          <p:cNvSpPr>
            <a:spLocks noChangeArrowheads="1"/>
          </p:cNvSpPr>
          <p:nvPr/>
        </p:nvSpPr>
        <p:spPr bwMode="auto">
          <a:xfrm>
            <a:off x="381000" y="4748213"/>
            <a:ext cx="800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sz="2400">
                <a:solidFill>
                  <a:srgbClr val="333399"/>
                </a:solidFill>
                <a:ea typeface="华文行楷" panose="02010800040101010101" pitchFamily="2" charset="-122"/>
              </a:rPr>
              <a:t> 与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NFA </a:t>
            </a:r>
            <a:r>
              <a:rPr lang="zh-CN" altLang="en-US" sz="2400">
                <a:solidFill>
                  <a:srgbClr val="3333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的不同之处 </a:t>
            </a:r>
            <a:r>
              <a: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 :  </a:t>
            </a:r>
            <a:r>
              <a:rPr lang="en-US" altLang="zh-CN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Q  </a:t>
            </a:r>
            <a:r>
              <a:rPr lang="en-US" altLang="zh-CN" sz="24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 (</a:t>
            </a:r>
            <a:r>
              <a:rPr lang="en-US" altLang="zh-CN" sz="2400">
                <a:solidFill>
                  <a:srgbClr val="80008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   </a:t>
            </a:r>
            <a:r>
              <a:rPr lang="en-US" altLang="zh-CN" sz="32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400">
                <a:solidFill>
                  <a:srgbClr val="80008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)</a:t>
            </a:r>
            <a:r>
              <a:rPr lang="en-US" altLang="zh-CN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i="1" baseline="300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Q</a:t>
            </a:r>
            <a:endParaRPr lang="en-US" altLang="zh-CN" sz="2400" i="1" baseline="3000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2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725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725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0" fill="hold"/>
                                        <p:tgtEl>
                                          <p:spTgt spid="725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5000" grpId="0" autoUpdateAnimBg="0"/>
      <p:bldP spid="725016" grpId="0" autoUpdateAnimBg="0"/>
      <p:bldP spid="72501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A36F5B-9156-4762-9296-9106E0EF108C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E26763-8168-41A7-9741-E2B4BEB12D82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9460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1115616" y="591344"/>
            <a:ext cx="510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noProof="1">
                <a:solidFill>
                  <a:srgbClr val="800080"/>
                </a:solidFill>
                <a:latin typeface="Arial" panose="020B0604020202020204" pitchFamily="34" charset="0"/>
              </a:rPr>
              <a:t>课堂练习</a:t>
            </a:r>
            <a:endParaRPr lang="zh-CN" altLang="en-US" sz="36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07704" y="3933056"/>
            <a:ext cx="6172200" cy="2743200"/>
            <a:chOff x="1524000" y="3810000"/>
            <a:chExt cx="6172200" cy="2743200"/>
          </a:xfrm>
        </p:grpSpPr>
        <p:grpSp>
          <p:nvGrpSpPr>
            <p:cNvPr id="19466" name="Group 22"/>
            <p:cNvGrpSpPr/>
            <p:nvPr/>
          </p:nvGrpSpPr>
          <p:grpSpPr bwMode="auto">
            <a:xfrm>
              <a:off x="2061567" y="3858986"/>
              <a:ext cx="3316486" cy="1224643"/>
              <a:chOff x="1309" y="2856"/>
              <a:chExt cx="1857" cy="600"/>
            </a:xfrm>
          </p:grpSpPr>
          <p:graphicFrame>
            <p:nvGraphicFramePr>
              <p:cNvPr id="19481" name="Object 23"/>
              <p:cNvGraphicFramePr>
                <a:graphicFrameLocks noChangeAspect="1"/>
              </p:cNvGraphicFramePr>
              <p:nvPr/>
            </p:nvGraphicFramePr>
            <p:xfrm>
              <a:off x="1309" y="2856"/>
              <a:ext cx="1857" cy="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887" name="Visio" r:id="rId1" imgW="2952750" imgH="952500" progId="Visio.Drawing.11">
                      <p:embed/>
                    </p:oleObj>
                  </mc:Choice>
                  <mc:Fallback>
                    <p:oleObj name="Visio" r:id="rId1" imgW="2952750" imgH="952500" progId="Visio.Drawing.11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09" y="2856"/>
                            <a:ext cx="1857" cy="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82" name="Rectangle 24"/>
              <p:cNvSpPr>
                <a:spLocks noChangeArrowheads="1"/>
              </p:cNvSpPr>
              <p:nvPr/>
            </p:nvSpPr>
            <p:spPr bwMode="auto">
              <a:xfrm>
                <a:off x="2772" y="3168"/>
                <a:ext cx="394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i="1" dirty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[q</a:t>
                </a:r>
                <a:r>
                  <a:rPr lang="en-US" altLang="zh-CN" sz="1600" i="1" baseline="-25000" dirty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1 </a:t>
                </a:r>
                <a:r>
                  <a:rPr lang="en-US" altLang="zh-CN" sz="1600" i="1" dirty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q</a:t>
                </a:r>
                <a:r>
                  <a:rPr lang="en-US" altLang="zh-CN" sz="1600" i="1" baseline="-25000" dirty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4</a:t>
                </a:r>
                <a:r>
                  <a:rPr lang="en-US" altLang="zh-CN" sz="1600" i="1" dirty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]</a:t>
                </a:r>
                <a:endParaRPr lang="en-US" altLang="zh-CN" sz="1600" i="1" dirty="0">
                  <a:solidFill>
                    <a:srgbClr val="80008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9464" name="Group 16"/>
            <p:cNvGrpSpPr/>
            <p:nvPr/>
          </p:nvGrpSpPr>
          <p:grpSpPr bwMode="auto">
            <a:xfrm>
              <a:off x="1524000" y="4446814"/>
              <a:ext cx="823317" cy="1812471"/>
              <a:chOff x="1008" y="3144"/>
              <a:chExt cx="461" cy="888"/>
            </a:xfrm>
          </p:grpSpPr>
          <p:graphicFrame>
            <p:nvGraphicFramePr>
              <p:cNvPr id="19485" name="Object 17"/>
              <p:cNvGraphicFramePr>
                <a:graphicFrameLocks noChangeAspect="1"/>
              </p:cNvGraphicFramePr>
              <p:nvPr/>
            </p:nvGraphicFramePr>
            <p:xfrm>
              <a:off x="1008" y="3144"/>
              <a:ext cx="461" cy="8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888" name="VISIO" r:id="rId3" imgW="733425" imgH="1409700" progId="Visio.Drawing.6">
                      <p:embed/>
                    </p:oleObj>
                  </mc:Choice>
                  <mc:Fallback>
                    <p:oleObj name="VISIO" r:id="rId3" imgW="733425" imgH="1409700" progId="Visio.Drawing.6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" y="3144"/>
                            <a:ext cx="461" cy="8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86" name="Rectangle 18"/>
              <p:cNvSpPr>
                <a:spLocks noChangeArrowheads="1"/>
              </p:cNvSpPr>
              <p:nvPr/>
            </p:nvSpPr>
            <p:spPr bwMode="auto">
              <a:xfrm>
                <a:off x="1107" y="3185"/>
                <a:ext cx="277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i="1" dirty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[q</a:t>
                </a:r>
                <a:r>
                  <a:rPr lang="en-US" altLang="zh-CN" sz="1600" i="1" baseline="-25000" dirty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0</a:t>
                </a:r>
                <a:r>
                  <a:rPr lang="en-US" altLang="zh-CN" sz="1600" i="1" dirty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]</a:t>
                </a:r>
                <a:endParaRPr lang="en-US" altLang="zh-CN" sz="1600" i="1" dirty="0">
                  <a:solidFill>
                    <a:srgbClr val="80008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9465" name="Group 19"/>
            <p:cNvGrpSpPr/>
            <p:nvPr/>
          </p:nvGrpSpPr>
          <p:grpSpPr bwMode="auto">
            <a:xfrm>
              <a:off x="2209800" y="4436609"/>
              <a:ext cx="1710928" cy="647020"/>
              <a:chOff x="1392" y="3139"/>
              <a:chExt cx="958" cy="317"/>
            </a:xfrm>
          </p:grpSpPr>
          <p:graphicFrame>
            <p:nvGraphicFramePr>
              <p:cNvPr id="19483" name="Object 20"/>
              <p:cNvGraphicFramePr>
                <a:graphicFrameLocks noChangeAspect="1"/>
              </p:cNvGraphicFramePr>
              <p:nvPr/>
            </p:nvGraphicFramePr>
            <p:xfrm>
              <a:off x="1392" y="3139"/>
              <a:ext cx="958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889" name="VISIO" r:id="rId5" imgW="1524000" imgH="504825" progId="Visio.Drawing.6">
                      <p:embed/>
                    </p:oleObj>
                  </mc:Choice>
                  <mc:Fallback>
                    <p:oleObj name="VISIO" r:id="rId5" imgW="1524000" imgH="504825" progId="Visio.Drawing.6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3139"/>
                            <a:ext cx="958" cy="3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84" name="Rectangle 21"/>
              <p:cNvSpPr>
                <a:spLocks noChangeArrowheads="1"/>
              </p:cNvSpPr>
              <p:nvPr/>
            </p:nvSpPr>
            <p:spPr bwMode="auto">
              <a:xfrm>
                <a:off x="1968" y="3168"/>
                <a:ext cx="279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i="1" dirty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[q</a:t>
                </a:r>
                <a:r>
                  <a:rPr lang="en-US" altLang="zh-CN" sz="1600" i="1" baseline="-25000" dirty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1</a:t>
                </a:r>
                <a:r>
                  <a:rPr lang="en-US" altLang="zh-CN" sz="1600" i="1" dirty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]</a:t>
                </a:r>
                <a:endParaRPr lang="en-US" altLang="zh-CN" sz="1600" i="1" dirty="0">
                  <a:solidFill>
                    <a:srgbClr val="80008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9467" name="Group 25"/>
            <p:cNvGrpSpPr/>
            <p:nvPr/>
          </p:nvGrpSpPr>
          <p:grpSpPr bwMode="auto">
            <a:xfrm>
              <a:off x="2124075" y="4789714"/>
              <a:ext cx="3366492" cy="1451202"/>
              <a:chOff x="1344" y="3312"/>
              <a:chExt cx="1885" cy="711"/>
            </a:xfrm>
          </p:grpSpPr>
          <p:graphicFrame>
            <p:nvGraphicFramePr>
              <p:cNvPr id="19479" name="Object 26"/>
              <p:cNvGraphicFramePr>
                <a:graphicFrameLocks noChangeAspect="1"/>
              </p:cNvGraphicFramePr>
              <p:nvPr/>
            </p:nvGraphicFramePr>
            <p:xfrm>
              <a:off x="1344" y="3312"/>
              <a:ext cx="1885" cy="7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890" name="Visio" r:id="rId7" imgW="3000375" imgH="1133475" progId="Visio.Drawing.11">
                      <p:embed/>
                    </p:oleObj>
                  </mc:Choice>
                  <mc:Fallback>
                    <p:oleObj name="Visio" r:id="rId7" imgW="3000375" imgH="1133475" progId="Visio.Drawing.11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4" y="3312"/>
                            <a:ext cx="1885" cy="7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80" name="Rectangle 27"/>
              <p:cNvSpPr>
                <a:spLocks noChangeArrowheads="1"/>
              </p:cNvSpPr>
              <p:nvPr/>
            </p:nvSpPr>
            <p:spPr bwMode="auto">
              <a:xfrm>
                <a:off x="2853" y="3744"/>
                <a:ext cx="278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i="1" dirty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[q</a:t>
                </a:r>
                <a:r>
                  <a:rPr lang="en-US" altLang="zh-CN" sz="1600" i="1" baseline="-25000" dirty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2</a:t>
                </a:r>
                <a:r>
                  <a:rPr lang="en-US" altLang="zh-CN" sz="1600" i="1" dirty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]</a:t>
                </a:r>
                <a:endParaRPr lang="en-US" altLang="zh-CN" sz="1600" i="1" dirty="0">
                  <a:solidFill>
                    <a:srgbClr val="800080"/>
                  </a:solidFill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19468" name="Object 28"/>
            <p:cNvGraphicFramePr>
              <a:graphicFrameLocks noChangeAspect="1"/>
            </p:cNvGraphicFramePr>
            <p:nvPr/>
          </p:nvGraphicFramePr>
          <p:xfrm>
            <a:off x="3752850" y="4610100"/>
            <a:ext cx="1050131" cy="473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891" name="VISIO" r:id="rId9" imgW="933450" imgH="367665" progId="Visio.Drawing.6">
                    <p:embed/>
                  </p:oleObj>
                </mc:Choice>
                <mc:Fallback>
                  <p:oleObj name="VISIO" r:id="rId9" imgW="933450" imgH="367665" progId="Visio.Drawing.6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2850" y="4610100"/>
                          <a:ext cx="1050131" cy="4735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9" name="Object 29"/>
            <p:cNvGraphicFramePr>
              <a:graphicFrameLocks noChangeAspect="1"/>
            </p:cNvGraphicFramePr>
            <p:nvPr/>
          </p:nvGraphicFramePr>
          <p:xfrm>
            <a:off x="3606403" y="4855029"/>
            <a:ext cx="1260872" cy="1110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892" name="VISIO" r:id="rId11" imgW="1123950" imgH="866775" progId="Visio.Drawing.6">
                    <p:embed/>
                  </p:oleObj>
                </mc:Choice>
                <mc:Fallback>
                  <p:oleObj name="VISIO" r:id="rId11" imgW="1123950" imgH="866775" progId="Visio.Drawing.6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403" y="4855029"/>
                          <a:ext cx="1260872" cy="1110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0" name="Object 30"/>
            <p:cNvGraphicFramePr>
              <a:graphicFrameLocks noChangeAspect="1"/>
            </p:cNvGraphicFramePr>
            <p:nvPr/>
          </p:nvGraphicFramePr>
          <p:xfrm>
            <a:off x="4610100" y="3810000"/>
            <a:ext cx="1668066" cy="8490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893" name="VISIO" r:id="rId13" imgW="1485900" imgH="666750" progId="Visio.Drawing.6">
                    <p:embed/>
                  </p:oleObj>
                </mc:Choice>
                <mc:Fallback>
                  <p:oleObj name="VISIO" r:id="rId13" imgW="1485900" imgH="666750" progId="Visio.Drawing.6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0100" y="3810000"/>
                          <a:ext cx="1668066" cy="8490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471" name="Group 31"/>
            <p:cNvGrpSpPr/>
            <p:nvPr/>
          </p:nvGrpSpPr>
          <p:grpSpPr bwMode="auto">
            <a:xfrm>
              <a:off x="5295900" y="4436609"/>
              <a:ext cx="1714500" cy="647020"/>
              <a:chOff x="3120" y="3139"/>
              <a:chExt cx="960" cy="317"/>
            </a:xfrm>
          </p:grpSpPr>
          <p:graphicFrame>
            <p:nvGraphicFramePr>
              <p:cNvPr id="19477" name="Object 32"/>
              <p:cNvGraphicFramePr>
                <a:graphicFrameLocks noChangeAspect="1"/>
              </p:cNvGraphicFramePr>
              <p:nvPr/>
            </p:nvGraphicFramePr>
            <p:xfrm>
              <a:off x="3120" y="3139"/>
              <a:ext cx="958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894" name="VISIO" r:id="rId15" imgW="1524000" imgH="504825" progId="Visio.Drawing.6">
                      <p:embed/>
                    </p:oleObj>
                  </mc:Choice>
                  <mc:Fallback>
                    <p:oleObj name="VISIO" r:id="rId15" imgW="1524000" imgH="504825" progId="Visio.Drawing.6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0" y="3139"/>
                            <a:ext cx="958" cy="3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78" name="Rectangle 33"/>
              <p:cNvSpPr>
                <a:spLocks noChangeArrowheads="1"/>
              </p:cNvSpPr>
              <p:nvPr/>
            </p:nvSpPr>
            <p:spPr bwMode="auto">
              <a:xfrm>
                <a:off x="3648" y="3187"/>
                <a:ext cx="43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200" i="1" dirty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[q</a:t>
                </a:r>
                <a:r>
                  <a:rPr lang="en-US" altLang="zh-CN" sz="1200" i="1" baseline="-25000" dirty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2 </a:t>
                </a:r>
                <a:r>
                  <a:rPr lang="en-US" altLang="zh-CN" sz="1200" i="1" dirty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q</a:t>
                </a:r>
                <a:r>
                  <a:rPr lang="en-US" altLang="zh-CN" sz="1200" i="1" baseline="-25000" dirty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3 </a:t>
                </a:r>
                <a:r>
                  <a:rPr lang="en-US" altLang="zh-CN" sz="1200" i="1" dirty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q</a:t>
                </a:r>
                <a:r>
                  <a:rPr lang="en-US" altLang="zh-CN" sz="1200" i="1" baseline="-25000" dirty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5</a:t>
                </a:r>
                <a:r>
                  <a:rPr lang="en-US" altLang="zh-CN" sz="1200" i="1" dirty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]</a:t>
                </a:r>
                <a:endParaRPr lang="en-US" altLang="zh-CN" sz="1200" i="1" dirty="0">
                  <a:solidFill>
                    <a:srgbClr val="80008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9472" name="Group 34"/>
            <p:cNvGrpSpPr/>
            <p:nvPr/>
          </p:nvGrpSpPr>
          <p:grpSpPr bwMode="auto">
            <a:xfrm>
              <a:off x="5385197" y="5567363"/>
              <a:ext cx="1710928" cy="691923"/>
              <a:chOff x="3170" y="3693"/>
              <a:chExt cx="958" cy="339"/>
            </a:xfrm>
          </p:grpSpPr>
          <p:graphicFrame>
            <p:nvGraphicFramePr>
              <p:cNvPr id="19475" name="Object 35"/>
              <p:cNvGraphicFramePr>
                <a:graphicFrameLocks noChangeAspect="1"/>
              </p:cNvGraphicFramePr>
              <p:nvPr/>
            </p:nvGraphicFramePr>
            <p:xfrm>
              <a:off x="3170" y="3693"/>
              <a:ext cx="958" cy="3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895" name="VISIO" r:id="rId17" imgW="1524000" imgH="542925" progId="Visio.Drawing.6">
                      <p:embed/>
                    </p:oleObj>
                  </mc:Choice>
                  <mc:Fallback>
                    <p:oleObj name="VISIO" r:id="rId17" imgW="1524000" imgH="542925" progId="Visio.Drawing.6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70" y="3693"/>
                            <a:ext cx="958" cy="3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76" name="Rectangle 36"/>
              <p:cNvSpPr>
                <a:spLocks noChangeArrowheads="1"/>
              </p:cNvSpPr>
              <p:nvPr/>
            </p:nvSpPr>
            <p:spPr bwMode="auto">
              <a:xfrm>
                <a:off x="3682" y="3724"/>
                <a:ext cx="393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i="1" dirty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[q</a:t>
                </a:r>
                <a:r>
                  <a:rPr lang="en-US" altLang="zh-CN" sz="1600" i="1" baseline="-25000" dirty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3 </a:t>
                </a:r>
                <a:r>
                  <a:rPr lang="en-US" altLang="zh-CN" sz="1600" i="1" dirty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q</a:t>
                </a:r>
                <a:r>
                  <a:rPr lang="en-US" altLang="zh-CN" sz="1600" i="1" baseline="-25000" dirty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5</a:t>
                </a:r>
                <a:r>
                  <a:rPr lang="en-US" altLang="zh-CN" sz="1600" i="1" dirty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]</a:t>
                </a:r>
                <a:endParaRPr lang="en-US" altLang="zh-CN" sz="1600" i="1" dirty="0">
                  <a:solidFill>
                    <a:srgbClr val="800080"/>
                  </a:solidFill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19473" name="Object 37"/>
            <p:cNvGraphicFramePr>
              <a:graphicFrameLocks noChangeAspect="1"/>
            </p:cNvGraphicFramePr>
            <p:nvPr/>
          </p:nvGraphicFramePr>
          <p:xfrm>
            <a:off x="6526411" y="4887686"/>
            <a:ext cx="1169789" cy="910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896" name="VISIO" r:id="rId19" imgW="1036955" imgH="706755" progId="Visio.Drawing.6">
                    <p:embed/>
                  </p:oleObj>
                </mc:Choice>
                <mc:Fallback>
                  <p:oleObj name="VISIO" r:id="rId19" imgW="1036955" imgH="706755" progId="Visio.Drawing.6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26411" y="4887686"/>
                          <a:ext cx="1169789" cy="910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4" name="Object 38"/>
            <p:cNvGraphicFramePr>
              <a:graphicFrameLocks noChangeAspect="1"/>
            </p:cNvGraphicFramePr>
            <p:nvPr/>
          </p:nvGraphicFramePr>
          <p:xfrm>
            <a:off x="6667500" y="5455104"/>
            <a:ext cx="1028700" cy="10980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897" name="VISIO" r:id="rId21" imgW="914400" imgH="857250" progId="Visio.Drawing.6">
                    <p:embed/>
                  </p:oleObj>
                </mc:Choice>
                <mc:Fallback>
                  <p:oleObj name="VISIO" r:id="rId21" imgW="914400" imgH="857250" progId="Visio.Drawing.6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7500" y="5455104"/>
                          <a:ext cx="1028700" cy="10980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" name="组合 38"/>
          <p:cNvGrpSpPr/>
          <p:nvPr/>
        </p:nvGrpSpPr>
        <p:grpSpPr>
          <a:xfrm>
            <a:off x="1572344" y="1124744"/>
            <a:ext cx="6096000" cy="2693201"/>
            <a:chOff x="1497162" y="3399624"/>
            <a:chExt cx="6096000" cy="2693201"/>
          </a:xfrm>
        </p:grpSpPr>
        <p:graphicFrame>
          <p:nvGraphicFramePr>
            <p:cNvPr id="40" name="Object 7"/>
            <p:cNvGraphicFramePr>
              <a:graphicFrameLocks noChangeAspect="1"/>
            </p:cNvGraphicFramePr>
            <p:nvPr/>
          </p:nvGraphicFramePr>
          <p:xfrm>
            <a:off x="1497162" y="3952875"/>
            <a:ext cx="6096000" cy="2139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898" name="Visio" r:id="rId23" imgW="5876925" imgH="1990725" progId="Visio.Drawing.11">
                    <p:embed/>
                  </p:oleObj>
                </mc:Choice>
                <mc:Fallback>
                  <p:oleObj name="Visio" r:id="rId23" imgW="5876925" imgH="1990725" progId="Visio.Drawing.11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7162" y="3952875"/>
                          <a:ext cx="6096000" cy="2139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3546801" y="4554208"/>
              <a:ext cx="395416" cy="335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 dirty="0">
                  <a:solidFill>
                    <a:srgbClr val="800080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1600" i="1" baseline="-25000" dirty="0">
                  <a:solidFill>
                    <a:srgbClr val="800080"/>
                  </a:solidFill>
                  <a:ea typeface="宋体" panose="02010600030101010101" pitchFamily="2" charset="-122"/>
                </a:rPr>
                <a:t>1</a:t>
              </a:r>
              <a:endParaRPr lang="en-US" altLang="zh-CN" sz="1600" i="1" baseline="-25000" dirty="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2" name="Text Box 9"/>
            <p:cNvSpPr txBox="1">
              <a:spLocks noChangeArrowheads="1"/>
            </p:cNvSpPr>
            <p:nvPr/>
          </p:nvSpPr>
          <p:spPr bwMode="auto">
            <a:xfrm>
              <a:off x="2360552" y="4554208"/>
              <a:ext cx="395416" cy="335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rgbClr val="800080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1600" i="1" baseline="-25000">
                  <a:solidFill>
                    <a:srgbClr val="800080"/>
                  </a:solidFill>
                  <a:ea typeface="宋体" panose="02010600030101010101" pitchFamily="2" charset="-122"/>
                </a:rPr>
                <a:t>0</a:t>
              </a:r>
              <a:endParaRPr lang="en-US" altLang="zh-CN" sz="1600" i="1" baseline="-2500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3" name="Text Box 10"/>
            <p:cNvSpPr txBox="1">
              <a:spLocks noChangeArrowheads="1"/>
            </p:cNvSpPr>
            <p:nvPr/>
          </p:nvSpPr>
          <p:spPr bwMode="auto">
            <a:xfrm>
              <a:off x="4733050" y="4569592"/>
              <a:ext cx="395416" cy="336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rgbClr val="800080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1600" i="1" baseline="-25000">
                  <a:solidFill>
                    <a:srgbClr val="800080"/>
                  </a:solidFill>
                  <a:ea typeface="宋体" panose="02010600030101010101" pitchFamily="2" charset="-122"/>
                </a:rPr>
                <a:t>2</a:t>
              </a:r>
              <a:endParaRPr lang="en-US" altLang="zh-CN" sz="1600" i="1" baseline="-2500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5919298" y="4554208"/>
              <a:ext cx="395416" cy="335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rgbClr val="800080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1600" i="1" baseline="-25000">
                  <a:solidFill>
                    <a:srgbClr val="800080"/>
                  </a:solidFill>
                  <a:ea typeface="宋体" panose="02010600030101010101" pitchFamily="2" charset="-122"/>
                </a:rPr>
                <a:t>3</a:t>
              </a:r>
              <a:endParaRPr lang="en-US" altLang="zh-CN" sz="1600" i="1" baseline="-2500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7105547" y="4554208"/>
              <a:ext cx="395416" cy="335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rgbClr val="800080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1600" i="1" baseline="-25000">
                  <a:solidFill>
                    <a:srgbClr val="800080"/>
                  </a:solidFill>
                  <a:ea typeface="宋体" panose="02010600030101010101" pitchFamily="2" charset="-122"/>
                </a:rPr>
                <a:t>5</a:t>
              </a:r>
              <a:endParaRPr lang="en-US" altLang="zh-CN" sz="1600" i="1" baseline="-2500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6" name="Text Box 14"/>
            <p:cNvSpPr txBox="1">
              <a:spLocks noChangeArrowheads="1"/>
            </p:cNvSpPr>
            <p:nvPr/>
          </p:nvSpPr>
          <p:spPr bwMode="auto">
            <a:xfrm>
              <a:off x="2755969" y="4405506"/>
              <a:ext cx="869916" cy="367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i="1" dirty="0">
                  <a:solidFill>
                    <a:srgbClr val="80008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+,</a:t>
              </a:r>
              <a:r>
                <a:rPr lang="zh-CN" altLang="en-US" sz="1800" i="1" dirty="0">
                  <a:solidFill>
                    <a:srgbClr val="800080"/>
                  </a:solidFill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–</a:t>
              </a:r>
              <a:endParaRPr lang="zh-CN" altLang="en-US" sz="1800" i="1" baseline="-25000" dirty="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" name="Text Box 15"/>
            <p:cNvSpPr txBox="1">
              <a:spLocks noChangeArrowheads="1"/>
            </p:cNvSpPr>
            <p:nvPr/>
          </p:nvSpPr>
          <p:spPr bwMode="auto">
            <a:xfrm>
              <a:off x="4733050" y="5538722"/>
              <a:ext cx="395416" cy="336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 dirty="0">
                  <a:solidFill>
                    <a:srgbClr val="800080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1600" i="1" baseline="-25000" dirty="0">
                  <a:solidFill>
                    <a:srgbClr val="800080"/>
                  </a:solidFill>
                  <a:ea typeface="宋体" panose="02010600030101010101" pitchFamily="2" charset="-122"/>
                </a:rPr>
                <a:t>4</a:t>
              </a:r>
              <a:endParaRPr lang="en-US" altLang="zh-CN" sz="1600" i="1" baseline="-25000" dirty="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 bwMode="auto">
            <a:xfrm>
              <a:off x="2667468" y="5069724"/>
              <a:ext cx="2019670" cy="6487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9" name="文本框 48"/>
            <p:cNvSpPr txBox="1"/>
            <p:nvPr/>
          </p:nvSpPr>
          <p:spPr>
            <a:xfrm>
              <a:off x="2627784" y="5219908"/>
              <a:ext cx="9348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0,1,</a:t>
              </a:r>
              <a:r>
                <a:rPr lang="zh-CN" altLang="en-US" sz="16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</a:t>
              </a:r>
              <a:r>
                <a:rPr lang="en-US" altLang="zh-CN" sz="16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,9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657238" y="4274005"/>
              <a:ext cx="9348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0,1,</a:t>
              </a:r>
              <a:r>
                <a:rPr lang="zh-CN" altLang="en-US" sz="16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</a:t>
              </a:r>
              <a:r>
                <a:rPr lang="en-US" altLang="zh-CN" sz="16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,9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连接符: 曲线 50"/>
            <p:cNvCxnSpPr>
              <a:stCxn id="42" idx="0"/>
              <a:endCxn id="43" idx="0"/>
            </p:cNvCxnSpPr>
            <p:nvPr/>
          </p:nvCxnSpPr>
          <p:spPr bwMode="auto">
            <a:xfrm rot="16200000" flipH="1">
              <a:off x="3736817" y="3375651"/>
              <a:ext cx="15384" cy="2372498"/>
            </a:xfrm>
            <a:prstGeom prst="curvedConnector3">
              <a:avLst>
                <a:gd name="adj1" fmla="val -5106916"/>
              </a:avLst>
            </a:prstGeom>
            <a:solidFill>
              <a:schemeClr val="accent1"/>
            </a:solidFill>
            <a:ln w="9525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2" name="文本框 51"/>
            <p:cNvSpPr txBox="1"/>
            <p:nvPr/>
          </p:nvSpPr>
          <p:spPr>
            <a:xfrm>
              <a:off x="3006196" y="3486696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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289710" y="4550662"/>
              <a:ext cx="9348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0,1,</a:t>
              </a:r>
              <a:r>
                <a:rPr lang="zh-CN" altLang="en-US" sz="16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</a:t>
              </a:r>
              <a:r>
                <a:rPr lang="en-US" altLang="zh-CN" sz="16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,9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 bwMode="auto">
            <a:xfrm flipV="1">
              <a:off x="5220072" y="5022850"/>
              <a:ext cx="1885475" cy="8525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5" name="文本框 54"/>
            <p:cNvSpPr txBox="1"/>
            <p:nvPr/>
          </p:nvSpPr>
          <p:spPr>
            <a:xfrm>
              <a:off x="6300192" y="5301208"/>
              <a:ext cx="277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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56" name="连接符: 曲线 55"/>
            <p:cNvCxnSpPr>
              <a:stCxn id="43" idx="0"/>
              <a:endCxn id="45" idx="0"/>
            </p:cNvCxnSpPr>
            <p:nvPr/>
          </p:nvCxnSpPr>
          <p:spPr bwMode="auto">
            <a:xfrm rot="5400000" flipH="1" flipV="1">
              <a:off x="6109314" y="3375652"/>
              <a:ext cx="15384" cy="2372497"/>
            </a:xfrm>
            <a:prstGeom prst="curvedConnector3">
              <a:avLst>
                <a:gd name="adj1" fmla="val 5343532"/>
              </a:avLst>
            </a:prstGeom>
            <a:solidFill>
              <a:schemeClr val="accent1"/>
            </a:solidFill>
            <a:ln w="9525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7" name="文本框 56"/>
            <p:cNvSpPr txBox="1"/>
            <p:nvPr/>
          </p:nvSpPr>
          <p:spPr>
            <a:xfrm>
              <a:off x="5649570" y="3399624"/>
              <a:ext cx="9348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0,1,</a:t>
              </a:r>
              <a:r>
                <a:rPr lang="zh-CN" altLang="en-US" sz="16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</a:t>
              </a:r>
              <a:r>
                <a:rPr lang="en-US" altLang="zh-CN" sz="16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,9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9" name="矩形 58"/>
          <p:cNvSpPr/>
          <p:nvPr/>
        </p:nvSpPr>
        <p:spPr>
          <a:xfrm>
            <a:off x="293217" y="144842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zh-CN" altLang="en-US" b="1" noProof="1">
                <a:solidFill>
                  <a:srgbClr val="333399"/>
                </a:solidFill>
                <a:latin typeface="Arial" panose="020B0604020202020204" pitchFamily="34" charset="0"/>
              </a:rPr>
              <a:t>将</a:t>
            </a:r>
            <a:r>
              <a:rPr lang="en-US" altLang="zh-CN" b="1" noProof="1">
                <a:solidFill>
                  <a:srgbClr val="333399"/>
                </a:solidFill>
                <a:latin typeface="Arial" panose="020B0604020202020204" pitchFamily="34" charset="0"/>
              </a:rPr>
              <a:t>NFA</a:t>
            </a:r>
            <a:r>
              <a:rPr lang="zh-CN" altLang="en-US" b="1" noProof="1">
                <a:solidFill>
                  <a:srgbClr val="333399"/>
                </a:solidFill>
                <a:latin typeface="Arial" panose="020B0604020202020204" pitchFamily="34" charset="0"/>
              </a:rPr>
              <a:t>转换为</a:t>
            </a:r>
            <a:r>
              <a:rPr lang="en-US" altLang="zh-CN" b="1" noProof="1">
                <a:solidFill>
                  <a:srgbClr val="333399"/>
                </a:solidFill>
                <a:latin typeface="Arial" panose="020B0604020202020204" pitchFamily="34" charset="0"/>
              </a:rPr>
              <a:t>DFA.</a:t>
            </a:r>
            <a:endParaRPr lang="en-US" altLang="zh-CN" b="1" dirty="0">
              <a:solidFill>
                <a:srgbClr val="333399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E26763-8168-41A7-9741-E2B4BEB12D82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1053702" y="535280"/>
            <a:ext cx="5606529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课后练习（</a:t>
            </a:r>
            <a:r>
              <a:rPr lang="en-US" altLang="zh-CN" sz="3600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P86 3.12 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3600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en-US" sz="3600" dirty="0">
              <a:solidFill>
                <a:srgbClr val="80008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1340768"/>
            <a:ext cx="53574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zh-CN" altLang="zh-CN" sz="2400" dirty="0">
                <a:solidFill>
                  <a:srgbClr val="003399"/>
                </a:solidFill>
                <a:latin typeface="楷体_GB2312"/>
                <a:cs typeface="Times New Roman" panose="02020603050405020304" pitchFamily="18" charset="0"/>
              </a:rPr>
              <a:t>将下面矩阵表示的ε</a:t>
            </a:r>
            <a:r>
              <a:rPr kumimoji="0" lang="en-US" altLang="zh-CN" sz="2400" dirty="0">
                <a:solidFill>
                  <a:srgbClr val="003399"/>
                </a:solidFill>
                <a:latin typeface="楷体_GB2312"/>
                <a:cs typeface="Times New Roman" panose="02020603050405020304" pitchFamily="18" charset="0"/>
              </a:rPr>
              <a:t>-NFA</a:t>
            </a:r>
            <a:r>
              <a:rPr kumimoji="0" lang="zh-CN" altLang="en-US" sz="2400" dirty="0">
                <a:solidFill>
                  <a:srgbClr val="003399"/>
                </a:solidFill>
                <a:latin typeface="楷体_GB2312"/>
                <a:cs typeface="Times New Roman" panose="02020603050405020304" pitchFamily="18" charset="0"/>
              </a:rPr>
              <a:t>转换为</a:t>
            </a:r>
            <a:r>
              <a:rPr kumimoji="0" lang="en-US" altLang="zh-CN" sz="2400" dirty="0">
                <a:solidFill>
                  <a:srgbClr val="003399"/>
                </a:solidFill>
                <a:latin typeface="楷体_GB2312"/>
                <a:cs typeface="Times New Roman" panose="02020603050405020304" pitchFamily="18" charset="0"/>
              </a:rPr>
              <a:t>DFA</a:t>
            </a:r>
            <a:r>
              <a:rPr kumimoji="0" lang="zh-CN" altLang="en-US" sz="2400" dirty="0">
                <a:solidFill>
                  <a:srgbClr val="003399"/>
                </a:solidFill>
                <a:latin typeface="楷体_GB2312"/>
                <a:cs typeface="Times New Roman" panose="02020603050405020304" pitchFamily="18" charset="0"/>
              </a:rPr>
              <a:t>。</a:t>
            </a:r>
            <a:endParaRPr kumimoji="0" lang="en-US" altLang="zh-CN" sz="2400" dirty="0">
              <a:solidFill>
                <a:srgbClr val="003399"/>
              </a:solidFill>
              <a:latin typeface="楷体_GB2312"/>
              <a:cs typeface="Times New Roman" panose="02020603050405020304" pitchFamily="18" charset="0"/>
            </a:endParaRPr>
          </a:p>
          <a:p>
            <a:pPr lvl="0" indent="266700">
              <a:buFontTx/>
              <a:buChar char="•"/>
            </a:pPr>
            <a:endParaRPr kumimoji="0" lang="zh-CN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55576" y="1925543"/>
          <a:ext cx="5055840" cy="1686285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220283"/>
                <a:gridCol w="842219"/>
                <a:gridCol w="886348"/>
                <a:gridCol w="1106990"/>
              </a:tblGrid>
              <a:tr h="2302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ε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4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charset="0"/>
                        </a:rPr>
                        <a:t></a:t>
                      </a: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{r}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{q}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Φ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4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Φ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{r}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{q, r}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4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*r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Φ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{p}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Φ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96768" y="3938280"/>
            <a:ext cx="81581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66700">
              <a:buFontTx/>
              <a:buChar char="•"/>
            </a:pPr>
            <a:r>
              <a:rPr kumimoji="0" lang="zh-CN" altLang="en-US" sz="24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分析</a:t>
            </a:r>
            <a:endParaRPr kumimoji="0" lang="en-US" altLang="zh-CN" sz="2400" dirty="0">
              <a:solidFill>
                <a:srgbClr val="003399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lvl="1" indent="266700">
              <a:buFontTx/>
              <a:buChar char="•"/>
            </a:pPr>
            <a:r>
              <a:rPr kumimoji="0" lang="zh-CN" altLang="en-US" sz="24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首先将</a:t>
            </a:r>
            <a:r>
              <a:rPr kumimoji="0" lang="en-US" altLang="zh-CN" sz="24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ε-NFA</a:t>
            </a:r>
            <a:r>
              <a:rPr kumimoji="0" lang="zh-CN" altLang="en-US" sz="24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转换为无</a:t>
            </a:r>
            <a:r>
              <a:rPr kumimoji="0" lang="en-US" altLang="zh-CN" sz="24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ε</a:t>
            </a:r>
            <a:r>
              <a:rPr kumimoji="0" lang="zh-CN" altLang="en-US" sz="24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转换的</a:t>
            </a:r>
            <a:r>
              <a:rPr kumimoji="0" lang="en-US" altLang="zh-CN" sz="24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NFA</a:t>
            </a:r>
            <a:r>
              <a:rPr kumimoji="0" lang="zh-CN" altLang="en-US" sz="24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。注意用到状态的</a:t>
            </a:r>
            <a:r>
              <a:rPr kumimoji="0" lang="en-US" altLang="zh-CN" sz="24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ε-</a:t>
            </a:r>
            <a:r>
              <a:rPr kumimoji="0" lang="zh-CN" altLang="en-US" sz="24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闭包的定义。</a:t>
            </a:r>
            <a:endParaRPr kumimoji="0" lang="zh-CN" altLang="en-US" sz="2400" dirty="0">
              <a:solidFill>
                <a:srgbClr val="003399"/>
              </a:solidFill>
              <a:latin typeface="+mn-ea"/>
              <a:ea typeface="+mn-ea"/>
            </a:endParaRPr>
          </a:p>
          <a:p>
            <a:pPr lvl="1" indent="266700">
              <a:buFontTx/>
              <a:buChar char="•"/>
            </a:pPr>
            <a:r>
              <a:rPr kumimoji="0" lang="zh-CN" altLang="en-US" sz="24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将无</a:t>
            </a:r>
            <a:r>
              <a:rPr kumimoji="0" lang="en-US" altLang="zh-CN" sz="24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ε</a:t>
            </a:r>
            <a:r>
              <a:rPr kumimoji="0" lang="zh-CN" altLang="en-US" sz="24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转换的</a:t>
            </a:r>
            <a:r>
              <a:rPr kumimoji="0" lang="en-US" altLang="zh-CN" sz="24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NFA</a:t>
            </a:r>
            <a:r>
              <a:rPr kumimoji="0" lang="zh-CN" altLang="en-US" sz="24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转换为</a:t>
            </a:r>
            <a:r>
              <a:rPr kumimoji="0" lang="en-US" altLang="zh-CN" sz="24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DFA</a:t>
            </a:r>
            <a:r>
              <a:rPr kumimoji="0" lang="zh-CN" altLang="en-US" sz="24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  <a:endParaRPr kumimoji="0" lang="en-US" altLang="zh-CN" sz="2400" dirty="0">
              <a:solidFill>
                <a:srgbClr val="003399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lvl="1" indent="266700">
              <a:buFontTx/>
              <a:buChar char="•"/>
            </a:pPr>
            <a:r>
              <a:rPr kumimoji="0" lang="zh-CN" altLang="en-US" sz="2400" dirty="0">
                <a:solidFill>
                  <a:srgbClr val="003399"/>
                </a:solidFill>
                <a:latin typeface="+mn-ea"/>
                <a:ea typeface="+mn-ea"/>
              </a:rPr>
              <a:t>将状态表转换为 </a:t>
            </a:r>
            <a:r>
              <a:rPr kumimoji="0"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转换函数 </a:t>
            </a:r>
            <a:r>
              <a:rPr kumimoji="0" lang="zh-CN" altLang="en-US" sz="2400" dirty="0">
                <a:solidFill>
                  <a:srgbClr val="003399"/>
                </a:solidFill>
                <a:latin typeface="+mn-ea"/>
                <a:ea typeface="+mn-ea"/>
              </a:rPr>
              <a:t>或 </a:t>
            </a:r>
            <a:r>
              <a:rPr kumimoji="0"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状态转移图</a:t>
            </a:r>
            <a:r>
              <a:rPr kumimoji="0" lang="zh-CN" altLang="en-US" sz="2400" dirty="0">
                <a:solidFill>
                  <a:srgbClr val="003399"/>
                </a:solidFill>
                <a:latin typeface="+mn-ea"/>
                <a:ea typeface="+mn-ea"/>
              </a:rPr>
              <a:t>，再求解。</a:t>
            </a:r>
            <a:endParaRPr kumimoji="0" lang="zh-CN" altLang="en-US" sz="2400" dirty="0">
              <a:solidFill>
                <a:srgbClr val="003399"/>
              </a:solidFill>
              <a:latin typeface="+mn-ea"/>
              <a:ea typeface="+mn-ea"/>
            </a:endParaRPr>
          </a:p>
        </p:txBody>
      </p:sp>
      <p:grpSp>
        <p:nvGrpSpPr>
          <p:cNvPr id="19473" name="组合 19472"/>
          <p:cNvGrpSpPr/>
          <p:nvPr/>
        </p:nvGrpSpPr>
        <p:grpSpPr>
          <a:xfrm>
            <a:off x="6017730" y="1729657"/>
            <a:ext cx="3096344" cy="2536871"/>
            <a:chOff x="6287879" y="1055491"/>
            <a:chExt cx="3604838" cy="2498059"/>
          </a:xfrm>
        </p:grpSpPr>
        <p:grpSp>
          <p:nvGrpSpPr>
            <p:cNvPr id="17" name="Group 4"/>
            <p:cNvGrpSpPr/>
            <p:nvPr/>
          </p:nvGrpSpPr>
          <p:grpSpPr bwMode="auto">
            <a:xfrm>
              <a:off x="6287879" y="1055491"/>
              <a:ext cx="3604838" cy="1730602"/>
              <a:chOff x="1162" y="1411"/>
              <a:chExt cx="3085" cy="1457"/>
            </a:xfrm>
          </p:grpSpPr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1830" y="2439"/>
                <a:ext cx="14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r">
                  <a:buFont typeface="Wingdings" panose="05000000000000000000" pitchFamily="2" charset="2"/>
                  <a:buNone/>
                </a:pPr>
                <a:r>
                  <a:rPr lang="en-US" altLang="zh-CN" sz="2700" b="0" dirty="0">
                    <a:solidFill>
                      <a:srgbClr val="000000"/>
                    </a:solidFill>
                    <a:latin typeface="+mn-lt"/>
                    <a:ea typeface="宋体" panose="02010600030101010101" pitchFamily="2" charset="-122"/>
                  </a:rPr>
                  <a:t>p</a:t>
                </a:r>
                <a:endParaRPr lang="en-US" altLang="zh-CN" sz="1800" b="0" dirty="0">
                  <a:solidFill>
                    <a:srgbClr val="009999"/>
                  </a:solidFill>
                  <a:latin typeface="+mn-lt"/>
                  <a:ea typeface="宋体" panose="02010600030101010101" pitchFamily="2" charset="-122"/>
                </a:endParaRPr>
              </a:p>
            </p:txBody>
          </p:sp>
          <p:sp>
            <p:nvSpPr>
              <p:cNvPr id="19" name="Rectangle 6"/>
              <p:cNvSpPr>
                <a:spLocks noChangeArrowheads="1"/>
              </p:cNvSpPr>
              <p:nvPr/>
            </p:nvSpPr>
            <p:spPr bwMode="auto">
              <a:xfrm>
                <a:off x="2939" y="2439"/>
                <a:ext cx="14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r">
                  <a:buFont typeface="Wingdings" panose="05000000000000000000" pitchFamily="2" charset="2"/>
                  <a:buNone/>
                </a:pPr>
                <a:r>
                  <a:rPr lang="en-US" altLang="zh-CN" sz="2700" b="0" dirty="0">
                    <a:solidFill>
                      <a:srgbClr val="000000"/>
                    </a:solidFill>
                    <a:latin typeface="+mn-lt"/>
                    <a:ea typeface="Fixedsys" charset="-122"/>
                  </a:rPr>
                  <a:t>q</a:t>
                </a:r>
                <a:endParaRPr lang="en-US" altLang="zh-CN" sz="1800" b="0" dirty="0">
                  <a:solidFill>
                    <a:srgbClr val="009999"/>
                  </a:solidFill>
                  <a:latin typeface="+mn-lt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3873" y="2472"/>
                <a:ext cx="203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r">
                  <a:buFont typeface="Wingdings" panose="05000000000000000000" pitchFamily="2" charset="2"/>
                  <a:buNone/>
                </a:pPr>
                <a:r>
                  <a:rPr lang="en-US" altLang="zh-CN" sz="2700" b="0" dirty="0">
                    <a:solidFill>
                      <a:srgbClr val="000000"/>
                    </a:solidFill>
                    <a:latin typeface="+mn-lt"/>
                    <a:ea typeface="Fixedsys" charset="-122"/>
                  </a:rPr>
                  <a:t>r</a:t>
                </a:r>
                <a:endParaRPr lang="en-US" altLang="zh-CN" sz="1800" b="0" dirty="0">
                  <a:solidFill>
                    <a:srgbClr val="009999"/>
                  </a:solidFill>
                  <a:latin typeface="+mn-lt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Oval 8"/>
              <p:cNvSpPr>
                <a:spLocks noChangeArrowheads="1"/>
              </p:cNvSpPr>
              <p:nvPr/>
            </p:nvSpPr>
            <p:spPr bwMode="auto">
              <a:xfrm>
                <a:off x="1636" y="2417"/>
                <a:ext cx="424" cy="437"/>
              </a:xfrm>
              <a:prstGeom prst="ellipse">
                <a:avLst/>
              </a:prstGeom>
              <a:noFill/>
              <a:ln w="0">
                <a:solidFill>
                  <a:srgbClr val="80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r">
                  <a:buFont typeface="Wingdings" panose="05000000000000000000" pitchFamily="2" charset="2"/>
                  <a:buNone/>
                </a:pPr>
                <a:endParaRPr lang="zh-CN" altLang="en-US" sz="1800" b="0">
                  <a:solidFill>
                    <a:srgbClr val="009999"/>
                  </a:solidFill>
                  <a:latin typeface="+mn-lt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Oval 9"/>
              <p:cNvSpPr>
                <a:spLocks noChangeArrowheads="1"/>
              </p:cNvSpPr>
              <p:nvPr/>
            </p:nvSpPr>
            <p:spPr bwMode="auto">
              <a:xfrm>
                <a:off x="2811" y="2417"/>
                <a:ext cx="381" cy="423"/>
              </a:xfrm>
              <a:prstGeom prst="ellipse">
                <a:avLst/>
              </a:prstGeom>
              <a:noFill/>
              <a:ln w="0">
                <a:solidFill>
                  <a:srgbClr val="80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r">
                  <a:buFont typeface="Wingdings" panose="05000000000000000000" pitchFamily="2" charset="2"/>
                  <a:buNone/>
                </a:pPr>
                <a:endParaRPr lang="zh-CN" altLang="en-US" sz="1800" b="0">
                  <a:solidFill>
                    <a:srgbClr val="009999"/>
                  </a:solidFill>
                  <a:latin typeface="+mn-lt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Oval 10"/>
              <p:cNvSpPr>
                <a:spLocks noChangeArrowheads="1"/>
              </p:cNvSpPr>
              <p:nvPr/>
            </p:nvSpPr>
            <p:spPr bwMode="auto">
              <a:xfrm>
                <a:off x="3823" y="2431"/>
                <a:ext cx="424" cy="437"/>
              </a:xfrm>
              <a:prstGeom prst="ellipse">
                <a:avLst/>
              </a:prstGeom>
              <a:noFill/>
              <a:ln w="0">
                <a:solidFill>
                  <a:srgbClr val="80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r">
                  <a:buFont typeface="Wingdings" panose="05000000000000000000" pitchFamily="2" charset="2"/>
                  <a:buNone/>
                </a:pPr>
                <a:endParaRPr lang="zh-CN" altLang="en-US" sz="1800" b="0">
                  <a:solidFill>
                    <a:srgbClr val="009999"/>
                  </a:solidFill>
                  <a:latin typeface="+mn-lt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Arc 21"/>
              <p:cNvSpPr/>
              <p:nvPr/>
            </p:nvSpPr>
            <p:spPr bwMode="auto">
              <a:xfrm>
                <a:off x="2688" y="2253"/>
                <a:ext cx="96" cy="24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0">
                <a:solidFill>
                  <a:srgbClr val="800080"/>
                </a:solidFill>
                <a:round/>
                <a:head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35" name="Arc 22"/>
              <p:cNvSpPr/>
              <p:nvPr/>
            </p:nvSpPr>
            <p:spPr bwMode="auto">
              <a:xfrm>
                <a:off x="3140" y="2267"/>
                <a:ext cx="110" cy="21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0">
                <a:solidFill>
                  <a:srgbClr val="80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36" name="Arc 23"/>
              <p:cNvSpPr/>
              <p:nvPr/>
            </p:nvSpPr>
            <p:spPr bwMode="auto">
              <a:xfrm>
                <a:off x="2688" y="2034"/>
                <a:ext cx="301" cy="21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599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70"/>
                      <a:pt x="9670" y="0"/>
                      <a:pt x="21599" y="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0">
                <a:solidFill>
                  <a:srgbClr val="80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37" name="Arc 24"/>
              <p:cNvSpPr/>
              <p:nvPr/>
            </p:nvSpPr>
            <p:spPr bwMode="auto">
              <a:xfrm>
                <a:off x="2976" y="2034"/>
                <a:ext cx="274" cy="26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0">
                <a:solidFill>
                  <a:srgbClr val="80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</a:endParaRPr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2886" y="1968"/>
                <a:ext cx="14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r">
                  <a:buFont typeface="Wingdings" panose="05000000000000000000" pitchFamily="2" charset="2"/>
                  <a:buNone/>
                </a:pPr>
                <a:r>
                  <a:rPr lang="en-US" altLang="zh-CN" sz="2700" b="0" dirty="0">
                    <a:solidFill>
                      <a:srgbClr val="000000"/>
                    </a:solidFill>
                    <a:latin typeface="+mn-lt"/>
                    <a:ea typeface="Fixedsys" charset="-122"/>
                  </a:rPr>
                  <a:t>b</a:t>
                </a:r>
                <a:endParaRPr lang="zh-CN" altLang="en-US" sz="1800" b="0" dirty="0">
                  <a:solidFill>
                    <a:srgbClr val="009999"/>
                  </a:solidFill>
                  <a:latin typeface="+mn-lt"/>
                  <a:ea typeface="宋体" panose="02010600030101010101" pitchFamily="2" charset="-122"/>
                </a:endParaRPr>
              </a:p>
            </p:txBody>
          </p:sp>
          <p:sp>
            <p:nvSpPr>
              <p:cNvPr id="45" name="Rectangle 32"/>
              <p:cNvSpPr>
                <a:spLocks noChangeArrowheads="1"/>
              </p:cNvSpPr>
              <p:nvPr/>
            </p:nvSpPr>
            <p:spPr bwMode="auto">
              <a:xfrm>
                <a:off x="2221" y="2254"/>
                <a:ext cx="108" cy="4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r">
                  <a:buFont typeface="Wingdings" panose="05000000000000000000" pitchFamily="2" charset="2"/>
                  <a:buNone/>
                </a:pPr>
                <a:r>
                  <a:rPr lang="en-US" altLang="zh-CN" sz="3200" b="0" dirty="0">
                    <a:latin typeface="+mn-lt"/>
                    <a:ea typeface="Fixedsys" charset="-122"/>
                  </a:rPr>
                  <a:t>a</a:t>
                </a:r>
                <a:endParaRPr lang="en-US" altLang="zh-CN" sz="3200" b="0" dirty="0">
                  <a:latin typeface="+mn-lt"/>
                  <a:ea typeface="Fixedsys" charset="-122"/>
                </a:endParaRPr>
              </a:p>
            </p:txBody>
          </p:sp>
          <p:sp>
            <p:nvSpPr>
              <p:cNvPr id="46" name="Oval 33"/>
              <p:cNvSpPr>
                <a:spLocks noChangeArrowheads="1"/>
              </p:cNvSpPr>
              <p:nvPr/>
            </p:nvSpPr>
            <p:spPr bwMode="auto">
              <a:xfrm>
                <a:off x="3837" y="2458"/>
                <a:ext cx="383" cy="382"/>
              </a:xfrm>
              <a:prstGeom prst="ellipse">
                <a:avLst/>
              </a:prstGeom>
              <a:noFill/>
              <a:ln w="0">
                <a:solidFill>
                  <a:srgbClr val="800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r">
                  <a:buFont typeface="Wingdings" panose="05000000000000000000" pitchFamily="2" charset="2"/>
                  <a:buNone/>
                </a:pPr>
                <a:endParaRPr lang="zh-CN" altLang="en-US" sz="1800" b="0">
                  <a:solidFill>
                    <a:srgbClr val="009999"/>
                  </a:solidFill>
                  <a:latin typeface="+mn-lt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Line 36"/>
              <p:cNvSpPr>
                <a:spLocks noChangeShapeType="1"/>
              </p:cNvSpPr>
              <p:nvPr/>
            </p:nvSpPr>
            <p:spPr bwMode="auto">
              <a:xfrm>
                <a:off x="1162" y="2641"/>
                <a:ext cx="488" cy="1"/>
              </a:xfrm>
              <a:prstGeom prst="line">
                <a:avLst/>
              </a:prstGeom>
              <a:noFill/>
              <a:ln w="0">
                <a:solidFill>
                  <a:srgbClr val="80008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>
                  <a:latin typeface="+mn-lt"/>
                </a:endParaRPr>
              </a:p>
            </p:txBody>
          </p:sp>
          <p:sp>
            <p:nvSpPr>
              <p:cNvPr id="50" name="Rectangle 37"/>
              <p:cNvSpPr>
                <a:spLocks noChangeArrowheads="1"/>
              </p:cNvSpPr>
              <p:nvPr/>
            </p:nvSpPr>
            <p:spPr bwMode="auto">
              <a:xfrm>
                <a:off x="2588" y="1411"/>
                <a:ext cx="148" cy="4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r">
                  <a:buFont typeface="Wingdings" panose="05000000000000000000" pitchFamily="2" charset="2"/>
                  <a:buNone/>
                </a:pPr>
                <a:r>
                  <a:rPr lang="en-US" altLang="zh-CN" sz="3200" b="0" dirty="0">
                    <a:latin typeface="+mn-lt"/>
                    <a:ea typeface="Fixedsys" charset="-122"/>
                  </a:rPr>
                  <a:t>ε</a:t>
                </a:r>
                <a:endParaRPr lang="en-US" altLang="zh-CN" sz="3200" b="0" dirty="0">
                  <a:latin typeface="+mn-lt"/>
                  <a:ea typeface="Fixedsys" charset="-122"/>
                </a:endParaRPr>
              </a:p>
            </p:txBody>
          </p:sp>
        </p:grpSp>
        <p:cxnSp>
          <p:nvCxnSpPr>
            <p:cNvPr id="19466" name="连接符: 曲线 19465"/>
            <p:cNvCxnSpPr>
              <a:stCxn id="21" idx="0"/>
              <a:endCxn id="46" idx="0"/>
            </p:cNvCxnSpPr>
            <p:nvPr/>
          </p:nvCxnSpPr>
          <p:spPr bwMode="auto">
            <a:xfrm rot="16200000" flipH="1">
              <a:off x="8339086" y="1000788"/>
              <a:ext cx="48699" cy="2547926"/>
            </a:xfrm>
            <a:prstGeom prst="curvedConnector3">
              <a:avLst>
                <a:gd name="adj1" fmla="val -1570114"/>
              </a:avLst>
            </a:prstGeom>
            <a:solidFill>
              <a:schemeClr val="accent1"/>
            </a:solidFill>
            <a:ln w="9525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7" name="Line 36"/>
            <p:cNvSpPr>
              <a:spLocks noChangeShapeType="1"/>
            </p:cNvSpPr>
            <p:nvPr/>
          </p:nvSpPr>
          <p:spPr bwMode="auto">
            <a:xfrm>
              <a:off x="7379261" y="2509933"/>
              <a:ext cx="835481" cy="16034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78" name="Line 36"/>
            <p:cNvSpPr>
              <a:spLocks noChangeShapeType="1"/>
            </p:cNvSpPr>
            <p:nvPr/>
          </p:nvSpPr>
          <p:spPr bwMode="auto">
            <a:xfrm>
              <a:off x="8687612" y="2521227"/>
              <a:ext cx="726017" cy="4739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81" name="Rectangle 32"/>
            <p:cNvSpPr>
              <a:spLocks noChangeArrowheads="1"/>
            </p:cNvSpPr>
            <p:nvPr/>
          </p:nvSpPr>
          <p:spPr bwMode="auto">
            <a:xfrm flipH="1">
              <a:off x="8769679" y="2132856"/>
              <a:ext cx="53060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400" b="0" dirty="0" err="1">
                  <a:latin typeface="+mn-lt"/>
                  <a:ea typeface="Fixedsys" charset="-122"/>
                </a:rPr>
                <a:t>a,b</a:t>
              </a:r>
              <a:endParaRPr lang="en-US" altLang="zh-CN" sz="2400" b="0" dirty="0">
                <a:latin typeface="+mn-lt"/>
                <a:ea typeface="Fixedsys" charset="-122"/>
              </a:endParaRPr>
            </a:p>
          </p:txBody>
        </p:sp>
        <p:cxnSp>
          <p:nvCxnSpPr>
            <p:cNvPr id="19471" name="连接符: 曲线 19470"/>
            <p:cNvCxnSpPr>
              <a:stCxn id="23" idx="4"/>
              <a:endCxn id="21" idx="4"/>
            </p:cNvCxnSpPr>
            <p:nvPr/>
          </p:nvCxnSpPr>
          <p:spPr bwMode="auto">
            <a:xfrm rot="5400000" flipH="1">
              <a:off x="8358919" y="1500019"/>
              <a:ext cx="16629" cy="2555521"/>
            </a:xfrm>
            <a:prstGeom prst="curvedConnector3">
              <a:avLst>
                <a:gd name="adj1" fmla="val -2322779"/>
              </a:avLst>
            </a:prstGeom>
            <a:solidFill>
              <a:schemeClr val="accent1"/>
            </a:solidFill>
            <a:ln w="9525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5" name="Rectangle 32"/>
            <p:cNvSpPr>
              <a:spLocks noChangeArrowheads="1"/>
            </p:cNvSpPr>
            <p:nvPr/>
          </p:nvSpPr>
          <p:spPr bwMode="auto">
            <a:xfrm>
              <a:off x="8389163" y="3045178"/>
              <a:ext cx="126199" cy="508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3200" b="0" dirty="0">
                  <a:latin typeface="+mn-lt"/>
                  <a:ea typeface="Fixedsys" charset="-122"/>
                </a:rPr>
                <a:t>a</a:t>
              </a:r>
              <a:endParaRPr lang="en-US" altLang="zh-CN" sz="3200" b="0" dirty="0">
                <a:latin typeface="+mn-lt"/>
                <a:ea typeface="Fixedsys" charset="-122"/>
              </a:endParaRPr>
            </a:p>
          </p:txBody>
        </p:sp>
      </p:grpSp>
      <p:sp>
        <p:nvSpPr>
          <p:cNvPr id="19474" name="矩形 19473"/>
          <p:cNvSpPr/>
          <p:nvPr/>
        </p:nvSpPr>
        <p:spPr>
          <a:xfrm>
            <a:off x="6185500" y="154750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zh-CN" altLang="en-US" dirty="0">
                <a:solidFill>
                  <a:srgbClr val="FF0000"/>
                </a:solidFill>
                <a:latin typeface="+mn-ea"/>
              </a:rPr>
              <a:t>状态转移图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47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1DAEAD-ECB0-4987-AE1F-9AE857ABD4E0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FE4985-5E7C-4260-BAEC-72C7DFD044F6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0484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0485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533400"/>
            <a:ext cx="5638800" cy="6096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第五节</a:t>
            </a:r>
            <a:r>
              <a:rPr lang="zh-CN" altLang="en-US" sz="4000" b="1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正则集和正则式</a:t>
            </a:r>
            <a:endParaRPr lang="zh-CN" altLang="en-US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468313" y="1600200"/>
            <a:ext cx="8424862" cy="404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>
                <a:solidFill>
                  <a:srgbClr val="800080"/>
                </a:solidFill>
                <a:ea typeface="华文行楷" panose="02010800040101010101" pitchFamily="2" charset="-122"/>
              </a:rPr>
              <a:t>正则集：</a:t>
            </a:r>
            <a:r>
              <a:rPr lang="zh-CN" altLang="en-US">
                <a:solidFill>
                  <a:srgbClr val="333399"/>
                </a:solidFill>
                <a:ea typeface="华文行楷" panose="02010800040101010101" pitchFamily="2" charset="-122"/>
              </a:rPr>
              <a:t>字母表上一些特殊形式的字符串的集合，是正则式所表示的集合。</a:t>
            </a:r>
            <a:r>
              <a:rPr lang="zh-CN" altLang="en-US" sz="1200">
                <a:solidFill>
                  <a:srgbClr val="333399"/>
                </a:solidFill>
              </a:rPr>
              <a:t> </a:t>
            </a:r>
            <a:endParaRPr lang="zh-CN" altLang="en-US" sz="1200">
              <a:solidFill>
                <a:srgbClr val="333399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>
                <a:solidFill>
                  <a:srgbClr val="800080"/>
                </a:solidFill>
                <a:ea typeface="华文行楷" panose="02010800040101010101" pitchFamily="2" charset="-122"/>
              </a:rPr>
              <a:t>正则式</a:t>
            </a:r>
            <a:r>
              <a:rPr lang="zh-CN" altLang="en-US">
                <a:solidFill>
                  <a:srgbClr val="333399"/>
                </a:solidFill>
                <a:ea typeface="华文行楷" panose="02010800040101010101" pitchFamily="2" charset="-122"/>
              </a:rPr>
              <a:t>：用类似代数表达式的方法表示正则语言。</a:t>
            </a:r>
            <a:endParaRPr lang="zh-CN" altLang="en-US">
              <a:solidFill>
                <a:srgbClr val="333399"/>
              </a:solidFill>
              <a:ea typeface="华文行楷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>
                <a:solidFill>
                  <a:srgbClr val="800080"/>
                </a:solidFill>
                <a:ea typeface="华文行楷" panose="02010800040101010101" pitchFamily="2" charset="-122"/>
              </a:rPr>
              <a:t>运算:  </a:t>
            </a:r>
            <a:r>
              <a:rPr lang="zh-CN" altLang="en-US">
                <a:solidFill>
                  <a:srgbClr val="333399"/>
                </a:solidFill>
                <a:ea typeface="华文行楷" panose="02010800040101010101" pitchFamily="2" charset="-122"/>
              </a:rPr>
              <a:t>作用于语言上的三种代数运算</a:t>
            </a:r>
            <a:endParaRPr lang="zh-CN" altLang="en-US">
              <a:solidFill>
                <a:srgbClr val="333399"/>
              </a:solidFill>
              <a:ea typeface="华文行楷" panose="0201080004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>
                <a:srgbClr val="800080"/>
              </a:buClr>
              <a:buSzTx/>
              <a:buFont typeface="Symbol" panose="05050102010706020507" pitchFamily="18" charset="2"/>
              <a:buChar char="-"/>
            </a:pPr>
            <a:r>
              <a:rPr lang="zh-CN" altLang="en-US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</a:t>
            </a:r>
            <a:r>
              <a:rPr lang="zh-CN" altLang="en-US" b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联合</a:t>
            </a:r>
            <a:r>
              <a:rPr lang="zh-CN" altLang="en-US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（</a:t>
            </a:r>
            <a:r>
              <a:rPr lang="en-US" altLang="zh-CN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union</a:t>
            </a:r>
            <a:r>
              <a:rPr lang="en-US" altLang="zh-CN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）</a:t>
            </a:r>
            <a:endParaRPr lang="en-US" altLang="zh-CN" b="1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>
                <a:srgbClr val="800080"/>
              </a:buClr>
              <a:buSzTx/>
              <a:buFont typeface="Symbol" panose="05050102010706020507" pitchFamily="18" charset="2"/>
              <a:buChar char="-"/>
            </a:pPr>
            <a:r>
              <a:rPr lang="en-US" altLang="zh-CN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</a:t>
            </a:r>
            <a:r>
              <a:rPr lang="zh-CN" altLang="en-US" b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连接</a:t>
            </a:r>
            <a:r>
              <a:rPr lang="zh-CN" altLang="en-US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（</a:t>
            </a:r>
            <a:r>
              <a:rPr lang="en-US" altLang="zh-CN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concatenation</a:t>
            </a:r>
            <a:r>
              <a:rPr lang="en-US" altLang="zh-CN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）</a:t>
            </a:r>
            <a:endParaRPr lang="en-US" altLang="zh-CN" b="1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>
                <a:srgbClr val="800080"/>
              </a:buClr>
              <a:buSzTx/>
              <a:buFont typeface="Symbol" panose="05050102010706020507" pitchFamily="18" charset="2"/>
              <a:buChar char="-"/>
            </a:pPr>
            <a:r>
              <a:rPr lang="en-US" altLang="zh-CN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（</a:t>
            </a:r>
            <a:r>
              <a:rPr lang="zh-CN" altLang="en-US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星）</a:t>
            </a:r>
            <a:r>
              <a:rPr lang="zh-CN" altLang="en-US" b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闭包</a:t>
            </a:r>
            <a:r>
              <a:rPr lang="zh-CN" altLang="en-US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（</a:t>
            </a:r>
            <a:r>
              <a:rPr lang="en-US" altLang="zh-CN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closure</a:t>
            </a:r>
            <a:r>
              <a:rPr lang="en-US" altLang="zh-CN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）</a:t>
            </a:r>
            <a:endParaRPr lang="en-US" altLang="zh-CN" b="1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en-US" altLang="zh-CN" sz="1000">
                <a:solidFill>
                  <a:srgbClr val="333399"/>
                </a:solidFill>
              </a:rPr>
              <a:t> </a:t>
            </a:r>
            <a:r>
              <a:rPr lang="en-US" altLang="zh-CN" sz="2400">
                <a:solidFill>
                  <a:srgbClr val="333399"/>
                </a:solidFill>
                <a:ea typeface="华文行楷" panose="02010800040101010101" pitchFamily="2" charset="-122"/>
              </a:rPr>
              <a:t> </a:t>
            </a:r>
            <a:endParaRPr lang="zh-CN" altLang="en-US" sz="2400">
              <a:solidFill>
                <a:srgbClr val="333399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E7A1D0-834B-461D-BB48-E314BDB79360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842340-0DCC-4D7E-9A5E-23B8C7EC176E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1508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914400" y="533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正则表达式（</a:t>
            </a:r>
            <a:r>
              <a:rPr lang="en-US" altLang="zh-CN" sz="32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regular expression</a:t>
            </a:r>
            <a:r>
              <a:rPr lang="en-US" altLang="zh-CN" sz="320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  <a:endParaRPr lang="en-US" altLang="zh-CN" sz="320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1510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sz="2400">
                <a:solidFill>
                  <a:srgbClr val="333399"/>
                </a:solidFill>
                <a:ea typeface="华文行楷" panose="02010800040101010101" pitchFamily="2" charset="-122"/>
              </a:rPr>
              <a:t> 归纳定义</a:t>
            </a:r>
            <a:r>
              <a:rPr lang="zh-CN" altLang="en-US" sz="2400">
                <a:solidFill>
                  <a:srgbClr val="800080"/>
                </a:solidFill>
                <a:ea typeface="华文行楷" panose="02010800040101010101" pitchFamily="2" charset="-122"/>
              </a:rPr>
              <a:t>正则表达式</a:t>
            </a:r>
            <a:r>
              <a:rPr lang="zh-CN" altLang="en-US" sz="2400">
                <a:solidFill>
                  <a:srgbClr val="333399"/>
                </a:solidFill>
                <a:ea typeface="华文行楷" panose="02010800040101010101" pitchFamily="2" charset="-122"/>
              </a:rPr>
              <a:t>如下：</a:t>
            </a:r>
            <a:endParaRPr lang="zh-CN" altLang="en-US" sz="240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77221" name="Rectangle 5"/>
          <p:cNvSpPr>
            <a:spLocks noChangeArrowheads="1"/>
          </p:cNvSpPr>
          <p:nvPr/>
        </p:nvSpPr>
        <p:spPr bwMode="auto">
          <a:xfrm>
            <a:off x="0" y="1752600"/>
            <a:ext cx="8763000" cy="470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86868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</a:rPr>
              <a:t>基础 ：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+mn-ea"/>
              </a:rPr>
              <a:t>ε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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 （</a:t>
            </a:r>
            <a:r>
              <a:rPr lang="en-US" altLang="zh-CN" sz="2400" i="1" dirty="0" err="1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  <a:r>
              <a:rPr lang="en-US" altLang="zh-CN" sz="2400" dirty="0" err="1">
                <a:solidFill>
                  <a:srgbClr val="333399"/>
                </a:solidFill>
                <a:latin typeface="Arial" panose="020B0604020202020204" pitchFamily="34" charset="0"/>
              </a:rPr>
              <a:t>∈T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）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都是正则式 (原子正则式) ，</a:t>
            </a:r>
            <a:endParaRPr lang="zh-CN" altLang="en-US" sz="24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	相应的正则集为{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+mn-ea"/>
              </a:rPr>
              <a:t>ε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}，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 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，{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}</a:t>
            </a:r>
            <a:endParaRPr lang="en-US" altLang="zh-CN" sz="24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</a:rPr>
              <a:t>归纳：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如果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和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B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是正则式，且分别代表集合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L(A)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和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L(B)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，</a:t>
            </a:r>
            <a:endParaRPr lang="en-US" altLang="zh-CN" sz="24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SzTx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         则(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A+B)，(AB)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  A* 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也是正则式，分别表示以下正则集：</a:t>
            </a:r>
            <a:endParaRPr lang="zh-CN" altLang="en-US" sz="24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lvl="3" algn="just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</a:rPr>
              <a:t>           L(A) ∪L(B)             (</a:t>
            </a:r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</a:rPr>
              <a:t>语言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</a:rPr>
              <a:t>A / </a:t>
            </a:r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</a:rPr>
              <a:t>语言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</a:rPr>
              <a:t>B</a:t>
            </a:r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</a:rPr>
              <a:t>的串)</a:t>
            </a:r>
            <a:endParaRPr lang="zh-CN" altLang="en-US" b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lvl="3" algn="just"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</a:rPr>
              <a:t>           L(A)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•</a:t>
            </a:r>
            <a:r>
              <a:rPr lang="en-US" altLang="zh-CN" b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</a:rPr>
              <a:t>L(B)          	(</a:t>
            </a:r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</a:rPr>
              <a:t>两个语言中的串的连接)</a:t>
            </a:r>
            <a:endParaRPr lang="zh-CN" altLang="en-US" b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lvl="3" algn="just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</a:rPr>
              <a:t>           L(A) *              	(</a:t>
            </a:r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</a:rPr>
              <a:t>语言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</a:rPr>
              <a:t>中的串的多次连接)</a:t>
            </a:r>
            <a:endParaRPr lang="zh-CN" altLang="en-US" b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sz="2400" b="0" dirty="0">
                <a:solidFill>
                  <a:srgbClr val="333399"/>
                </a:solidFill>
                <a:latin typeface="Arial" panose="020B0604020202020204" pitchFamily="34" charset="0"/>
              </a:rPr>
              <a:t> 仅通过有限次使用以上两步定义的表达式，才是字母表</a:t>
            </a:r>
            <a:r>
              <a:rPr lang="en-US" altLang="zh-CN" sz="2400" b="0" dirty="0">
                <a:solidFill>
                  <a:srgbClr val="333399"/>
                </a:solidFill>
                <a:latin typeface="Arial" panose="020B0604020202020204" pitchFamily="34" charset="0"/>
              </a:rPr>
              <a:t>T</a:t>
            </a:r>
            <a:r>
              <a:rPr lang="zh-CN" altLang="en-US" sz="2400" b="0" dirty="0">
                <a:solidFill>
                  <a:srgbClr val="333399"/>
                </a:solidFill>
                <a:latin typeface="Arial" panose="020B0604020202020204" pitchFamily="34" charset="0"/>
              </a:rPr>
              <a:t>上的正则式。这些正则式所表示的字符串集合是</a:t>
            </a:r>
            <a:r>
              <a:rPr lang="en-US" altLang="zh-CN" sz="2400" b="0" dirty="0">
                <a:solidFill>
                  <a:srgbClr val="333399"/>
                </a:solidFill>
                <a:latin typeface="Arial" panose="020B0604020202020204" pitchFamily="34" charset="0"/>
              </a:rPr>
              <a:t>T</a:t>
            </a:r>
            <a:r>
              <a:rPr lang="zh-CN" altLang="en-US" sz="2400" b="0" dirty="0">
                <a:solidFill>
                  <a:srgbClr val="333399"/>
                </a:solidFill>
                <a:latin typeface="Arial" panose="020B0604020202020204" pitchFamily="34" charset="0"/>
              </a:rPr>
              <a:t>上的正则集。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endParaRPr lang="en-US" altLang="zh-CN" sz="240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7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2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D7E939-6F25-4D51-9D2D-AF199B7048C2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2531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A8ABD6-FA36-4234-B711-3A8286B0F28A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2532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1371600" y="457200"/>
            <a:ext cx="6553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正则表达式算符优先级</a:t>
            </a:r>
            <a:endParaRPr lang="zh-CN" altLang="en-US" sz="320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304800" y="1066800"/>
            <a:ext cx="8839200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12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算符优先级（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precedence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）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依次为</a:t>
            </a:r>
            <a:endParaRPr lang="zh-CN" altLang="en-US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endParaRPr lang="zh-CN" altLang="en-US" sz="12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lvl="1" eaLnBrk="1" hangingPunct="1">
              <a:spcBef>
                <a:spcPct val="0"/>
              </a:spcBef>
              <a:buClr>
                <a:srgbClr val="800080"/>
              </a:buClr>
              <a:buSzTx/>
              <a:buFont typeface="Symbol" panose="05050102010706020507" pitchFamily="18" charset="2"/>
              <a:buChar char="-"/>
            </a:pPr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</a:t>
            </a:r>
            <a:r>
              <a:rPr lang="zh-CN" altLang="en-US" b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</a:t>
            </a:r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（ </a:t>
            </a: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closure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）</a:t>
            </a:r>
            <a:endParaRPr lang="en-US" altLang="zh-CN" b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lvl="1" eaLnBrk="1" hangingPunct="1">
              <a:spcBef>
                <a:spcPct val="0"/>
              </a:spcBef>
              <a:buClr>
                <a:srgbClr val="800080"/>
              </a:buClr>
              <a:buSzTx/>
              <a:buFont typeface="Symbol" panose="05050102010706020507" pitchFamily="18" charset="2"/>
              <a:buChar char="-"/>
            </a:pP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</a:t>
            </a:r>
            <a:r>
              <a:rPr lang="en-US" altLang="zh-CN" b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•  </a:t>
            </a:r>
            <a:r>
              <a:rPr lang="zh-CN" altLang="en-US" b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连接</a:t>
            </a:r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（</a:t>
            </a: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concatenation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）</a:t>
            </a:r>
            <a:endParaRPr lang="en-US" altLang="zh-CN" b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lvl="1" eaLnBrk="1" hangingPunct="1">
              <a:spcBef>
                <a:spcPct val="0"/>
              </a:spcBef>
              <a:buClr>
                <a:srgbClr val="800080"/>
              </a:buClr>
              <a:buSzTx/>
              <a:buFont typeface="Symbol" panose="05050102010706020507" pitchFamily="18" charset="2"/>
              <a:buChar char="-"/>
            </a:pPr>
            <a:r>
              <a:rPr lang="en-US" altLang="zh-CN" b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</a:t>
            </a:r>
            <a:r>
              <a:rPr lang="en-US" altLang="zh-CN" b="1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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（ </a:t>
            </a: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union 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）</a:t>
            </a:r>
            <a:endParaRPr lang="en-US" altLang="zh-CN" b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lvl="1" eaLnBrk="1" hangingPunct="1">
              <a:spcBef>
                <a:spcPct val="0"/>
              </a:spcBef>
              <a:buClr>
                <a:srgbClr val="800080"/>
              </a:buClr>
              <a:buSzTx/>
              <a:buFont typeface="Symbol" panose="05050102010706020507" pitchFamily="18" charset="2"/>
              <a:buChar char="-"/>
            </a:pPr>
            <a:endParaRPr lang="zh-CN" altLang="en-US" b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549176-4788-4209-AE22-D7B34131D80C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4579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044286-D9FD-4A38-BBBE-14590EDA59F6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4580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914400" y="533400"/>
            <a:ext cx="6934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800080"/>
                </a:solidFill>
                <a:ea typeface="华文行楷" panose="02010800040101010101" pitchFamily="2" charset="-122"/>
              </a:rPr>
              <a:t>语言的</a:t>
            </a: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联合（</a:t>
            </a:r>
            <a:r>
              <a:rPr lang="en-US" altLang="zh-CN" sz="32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union</a:t>
            </a:r>
            <a:r>
              <a:rPr lang="en-US" altLang="zh-CN" sz="32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）</a:t>
            </a: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运算</a:t>
            </a:r>
            <a:endParaRPr lang="zh-CN" altLang="en-US" sz="320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990600" y="1676400"/>
            <a:ext cx="7010400" cy="356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120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两个语言 </a:t>
            </a:r>
            <a:r>
              <a:rPr lang="en-US" altLang="zh-CN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L </a:t>
            </a:r>
            <a:r>
              <a:rPr lang="zh-CN" altLang="en-US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和 </a:t>
            </a:r>
            <a:r>
              <a:rPr lang="en-US" altLang="zh-CN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M </a:t>
            </a:r>
            <a:r>
              <a:rPr lang="zh-CN" altLang="en-US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的联合</a:t>
            </a:r>
            <a:endParaRPr lang="zh-CN" altLang="en-US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endParaRPr lang="zh-CN" altLang="en-US" sz="120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zh-CN" altLang="en-US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L </a:t>
            </a:r>
            <a:r>
              <a:rPr lang="en-US" altLang="zh-CN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M</a:t>
            </a:r>
            <a:r>
              <a:rPr lang="en-US" altLang="zh-CN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= </a:t>
            </a:r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 </a:t>
            </a:r>
            <a:r>
              <a:rPr lang="en-US" altLang="zh-CN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w </a:t>
            </a:r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</a:t>
            </a:r>
            <a:r>
              <a:rPr lang="en-US" altLang="zh-CN" i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w </a:t>
            </a:r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 </a:t>
            </a:r>
            <a:r>
              <a:rPr lang="en-US" altLang="zh-CN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L</a:t>
            </a:r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 </a:t>
            </a:r>
            <a:r>
              <a:rPr lang="en-US" altLang="zh-CN" i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w </a:t>
            </a:r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 </a:t>
            </a:r>
            <a:r>
              <a:rPr lang="en-US" altLang="zh-CN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M</a:t>
            </a:r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</a:t>
            </a:r>
            <a:endParaRPr lang="en-US" altLang="zh-CN" sz="120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endParaRPr lang="en-US" altLang="zh-CN" sz="120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zh-CN" altLang="en-US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举例  </a:t>
            </a:r>
            <a:endParaRPr lang="zh-CN" altLang="en-US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endParaRPr lang="zh-CN" altLang="en-US" sz="120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设 </a:t>
            </a:r>
            <a:r>
              <a:rPr lang="en-US" altLang="zh-CN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L = </a:t>
            </a:r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 </a:t>
            </a:r>
            <a:r>
              <a:rPr lang="en-US" altLang="zh-CN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001,10,111</a:t>
            </a:r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</a:t>
            </a:r>
            <a:r>
              <a:rPr lang="en-US" altLang="zh-CN" i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M = </a:t>
            </a:r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</a:t>
            </a:r>
            <a:r>
              <a:rPr lang="en-US" altLang="zh-CN" i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 , 001</a:t>
            </a:r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</a:t>
            </a:r>
            <a:r>
              <a:rPr lang="en-US" altLang="zh-CN" i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endParaRPr lang="en-US" altLang="zh-CN" i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则</a:t>
            </a:r>
            <a:endParaRPr lang="zh-CN" altLang="en-US" i="1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endParaRPr lang="zh-CN" altLang="en-US" sz="120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</a:t>
            </a:r>
            <a:r>
              <a:rPr lang="en-US" altLang="zh-CN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L </a:t>
            </a:r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M = </a:t>
            </a:r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 </a:t>
            </a:r>
            <a:r>
              <a:rPr lang="en-US" altLang="zh-CN" i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 , </a:t>
            </a:r>
            <a:r>
              <a:rPr lang="en-US" altLang="zh-CN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10, 001, 111</a:t>
            </a:r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</a:t>
            </a:r>
            <a:endParaRPr lang="en-US" altLang="zh-CN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73B9FF-5F8C-4E5C-A5B2-A9DAAE7C20A4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0BEEE3-E9C4-460D-9686-E9CD76D862C2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5604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914400" y="609600"/>
            <a:ext cx="7620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800080"/>
                </a:solidFill>
                <a:ea typeface="华文行楷" panose="02010800040101010101" pitchFamily="2" charset="-122"/>
              </a:rPr>
              <a:t>语言的</a:t>
            </a: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连接（</a:t>
            </a:r>
            <a:r>
              <a:rPr lang="en-US" altLang="zh-CN" sz="32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concatenation</a:t>
            </a:r>
            <a:r>
              <a:rPr lang="en-US" altLang="zh-CN" sz="32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）</a:t>
            </a: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运算</a:t>
            </a:r>
            <a:endParaRPr lang="zh-CN" altLang="en-US" sz="320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533400" y="1828800"/>
            <a:ext cx="822960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1200" dirty="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dirty="0">
                <a:solidFill>
                  <a:srgbClr val="333399"/>
                </a:solidFill>
                <a:ea typeface="华文行楷" panose="02010800040101010101" pitchFamily="2" charset="-122"/>
              </a:rPr>
              <a:t> 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两个语言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L 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和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M 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的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连接</a:t>
            </a:r>
            <a:endParaRPr lang="zh-CN" altLang="en-US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endParaRPr lang="zh-CN" altLang="en-US" sz="12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L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• 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M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=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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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i="1" baseline="-250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L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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i="1" baseline="-250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M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</a:t>
            </a:r>
            <a:endParaRPr lang="en-US" altLang="zh-CN" dirty="0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endParaRPr lang="en-US" altLang="zh-CN" sz="12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有时记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L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• 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M 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为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LM </a:t>
            </a:r>
            <a:endParaRPr lang="en-US" altLang="zh-CN" dirty="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endParaRPr lang="en-US" altLang="zh-CN" sz="12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举例  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endParaRPr lang="zh-CN" altLang="en-US" sz="12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设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L =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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001,10,111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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M =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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 , 001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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则</a:t>
            </a:r>
            <a:endParaRPr lang="zh-CN" altLang="en-US" i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endParaRPr lang="zh-CN" altLang="en-US" sz="12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LM =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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001,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10, 111, 001001, 10001, 111001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</a:t>
            </a:r>
            <a:endParaRPr lang="en-US" altLang="zh-CN" dirty="0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26AAA3-D96D-479A-908A-C236BDBBC6DE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18E02D-488E-418F-9366-7CEFE29A64EB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6628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914400" y="533400"/>
            <a:ext cx="708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800080"/>
                </a:solidFill>
                <a:ea typeface="华文行楷" panose="02010800040101010101" pitchFamily="2" charset="-122"/>
              </a:rPr>
              <a:t>语言的</a:t>
            </a: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闭包（</a:t>
            </a:r>
            <a:r>
              <a:rPr lang="en-US" altLang="zh-CN" sz="32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closure</a:t>
            </a:r>
            <a:r>
              <a:rPr lang="en-US" altLang="zh-CN" sz="32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）</a:t>
            </a: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运算</a:t>
            </a:r>
            <a:endParaRPr lang="zh-CN" altLang="en-US" sz="320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228600" y="1295400"/>
            <a:ext cx="8610600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12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语言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L 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的闭包</a:t>
            </a:r>
            <a:endParaRPr lang="zh-CN" altLang="en-US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endParaRPr lang="zh-CN" altLang="en-US" sz="12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L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=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 </a:t>
            </a:r>
            <a:r>
              <a:rPr lang="en-US" altLang="zh-CN" i="1" dirty="0" err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i="1" baseline="30000" dirty="0" err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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w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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L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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n0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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其中</a:t>
            </a:r>
            <a:r>
              <a:rPr lang="en-US" altLang="zh-CN" i="1" dirty="0" err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i="1" baseline="30000" dirty="0" err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i="1" baseline="30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为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w</a:t>
            </a:r>
            <a:r>
              <a:rPr lang="zh-CN" altLang="en-US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的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 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次连接</a:t>
            </a:r>
            <a:endParaRPr lang="zh-CN" altLang="en-US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endParaRPr lang="zh-CN" altLang="en-US" sz="12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或 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L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*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= L</a:t>
            </a:r>
            <a:r>
              <a:rPr lang="en-US" altLang="zh-CN" i="1" baseline="30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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L</a:t>
            </a:r>
            <a:r>
              <a:rPr lang="en-US" altLang="zh-CN" i="1" baseline="30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L</a:t>
            </a:r>
            <a:r>
              <a:rPr lang="en-US" altLang="zh-CN" i="1" baseline="30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2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… =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i="1" baseline="-25000" dirty="0" err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i</a:t>
            </a:r>
            <a:r>
              <a:rPr lang="en-US" altLang="zh-CN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i="1" baseline="-250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0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i="1" baseline="30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i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,   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其中</a:t>
            </a:r>
            <a:endParaRPr lang="zh-CN" altLang="en-US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         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L</a:t>
            </a:r>
            <a:r>
              <a:rPr lang="en-US" altLang="zh-CN" i="1" baseline="30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=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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，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L</a:t>
            </a:r>
            <a:r>
              <a:rPr lang="en-US" altLang="zh-CN" i="1" baseline="30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= L, L</a:t>
            </a:r>
            <a:r>
              <a:rPr lang="en-US" altLang="zh-CN" i="1" baseline="30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2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= LL, …</a:t>
            </a:r>
            <a:endParaRPr lang="en-US" altLang="zh-CN" i="1" baseline="30000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endParaRPr lang="en-US" altLang="zh-CN" sz="12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举例  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endParaRPr lang="zh-CN" altLang="en-US" sz="12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设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L =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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0, 11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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则</a:t>
            </a:r>
            <a:endParaRPr lang="zh-CN" altLang="en-US" i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endParaRPr lang="zh-CN" altLang="en-US" sz="12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L* =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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 ,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0,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11, 00, 011, 110, 1111, 000, 0011, 0110, 01111, 1100, 11011, 11110, 111111,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…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</a:t>
            </a:r>
            <a:endParaRPr lang="en-US" altLang="zh-CN" dirty="0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B3C9-7D09-4EDA-88E9-EA72EDAE926A}" type="datetime1">
              <a:rPr lang="zh-CN" altLang="en-US"/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8ADD-C890-4BB5-AD55-15E7D5DB5FDA}" type="slidenum">
              <a:rPr lang="en-US" altLang="zh-CN"/>
            </a:fld>
            <a:endParaRPr lang="en-US" altLang="zh-CN"/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95400"/>
            <a:ext cx="8712968" cy="5029200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zh-CN" altLang="en-US" b="1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设∑</a:t>
            </a:r>
            <a:r>
              <a:rPr lang="en-US" altLang="zh-CN" b="1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={0</a:t>
            </a:r>
            <a:r>
              <a:rPr lang="zh-CN" altLang="en-US" b="1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r>
              <a:rPr lang="en-US" altLang="zh-CN" b="1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1}</a:t>
            </a:r>
            <a:endParaRPr lang="en-US" altLang="zh-CN" b="1" dirty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 algn="just">
              <a:spcBef>
                <a:spcPct val="60000"/>
              </a:spcBef>
              <a:buFontTx/>
              <a:buNone/>
            </a:pPr>
            <a:r>
              <a:rPr lang="en-US" altLang="zh-CN" sz="2400" dirty="0">
                <a:solidFill>
                  <a:srgbClr val="003399"/>
                </a:solidFill>
                <a:latin typeface="+mn-ea"/>
              </a:rPr>
              <a:t>00</a:t>
            </a:r>
            <a:r>
              <a:rPr lang="zh-CN" altLang="en-US" sz="2400" dirty="0">
                <a:solidFill>
                  <a:srgbClr val="003399"/>
                </a:solidFill>
                <a:latin typeface="+mn-ea"/>
              </a:rPr>
              <a:t>表示语言</a:t>
            </a:r>
            <a:r>
              <a:rPr lang="en-US" altLang="zh-CN" sz="2400" dirty="0">
                <a:solidFill>
                  <a:srgbClr val="003399"/>
                </a:solidFill>
                <a:latin typeface="+mn-ea"/>
              </a:rPr>
              <a:t>{0}</a:t>
            </a:r>
            <a:r>
              <a:rPr lang="en-US" altLang="zh-CN" sz="2400" b="1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•</a:t>
            </a:r>
            <a:r>
              <a:rPr lang="en-US" altLang="zh-CN" sz="2400" dirty="0">
                <a:solidFill>
                  <a:srgbClr val="003399"/>
                </a:solidFill>
                <a:latin typeface="+mn-ea"/>
              </a:rPr>
              <a:t>{0}={00}</a:t>
            </a:r>
            <a:r>
              <a:rPr lang="zh-CN" altLang="en-US" sz="2400" dirty="0">
                <a:solidFill>
                  <a:srgbClr val="003399"/>
                </a:solidFill>
                <a:latin typeface="+mn-ea"/>
              </a:rPr>
              <a:t>；</a:t>
            </a:r>
            <a:endParaRPr lang="en-US" altLang="zh-CN" sz="2400" dirty="0">
              <a:solidFill>
                <a:srgbClr val="003399"/>
              </a:solidFill>
              <a:latin typeface="+mn-ea"/>
            </a:endParaRPr>
          </a:p>
          <a:p>
            <a:pPr lvl="1" algn="just">
              <a:spcBef>
                <a:spcPct val="60000"/>
              </a:spcBef>
              <a:buFontTx/>
              <a:buNone/>
            </a:pPr>
            <a:r>
              <a:rPr lang="en-US" altLang="zh-CN" sz="2400" dirty="0">
                <a:solidFill>
                  <a:srgbClr val="003399"/>
                </a:solidFill>
                <a:latin typeface="+mn-ea"/>
              </a:rPr>
              <a:t>0+1</a:t>
            </a:r>
            <a:r>
              <a:rPr lang="zh-CN" altLang="en-US" sz="2400" dirty="0">
                <a:solidFill>
                  <a:srgbClr val="003399"/>
                </a:solidFill>
                <a:latin typeface="+mn-ea"/>
              </a:rPr>
              <a:t>表示语言</a:t>
            </a:r>
            <a:r>
              <a:rPr lang="en-US" altLang="zh-CN" sz="2400" dirty="0">
                <a:solidFill>
                  <a:srgbClr val="003399"/>
                </a:solidFill>
                <a:latin typeface="+mn-ea"/>
              </a:rPr>
              <a:t>{0}</a:t>
            </a:r>
            <a:r>
              <a:rPr lang="en-US" altLang="zh-CN" sz="2400" b="1" i="1" dirty="0">
                <a:solidFill>
                  <a:srgbClr val="003399"/>
                </a:solidFill>
                <a:ea typeface="宋体" panose="02010600030101010101" pitchFamily="2" charset="-122"/>
                <a:cs typeface="Arial" panose="020B0604020202020204" pitchFamily="34" charset="0"/>
                <a:sym typeface="Euclid Symbol" panose="05050102010706020507" pitchFamily="18" charset="2"/>
              </a:rPr>
              <a:t></a:t>
            </a:r>
            <a:r>
              <a:rPr lang="en-US" altLang="zh-CN" sz="2400" dirty="0">
                <a:solidFill>
                  <a:srgbClr val="003399"/>
                </a:solidFill>
                <a:latin typeface="+mn-ea"/>
              </a:rPr>
              <a:t>{1}={0,1}</a:t>
            </a:r>
            <a:r>
              <a:rPr lang="zh-CN" altLang="en-US" sz="2400" dirty="0">
                <a:solidFill>
                  <a:srgbClr val="003399"/>
                </a:solidFill>
                <a:latin typeface="+mn-ea"/>
              </a:rPr>
              <a:t>；</a:t>
            </a:r>
            <a:endParaRPr lang="zh-CN" altLang="en-US" sz="2400" dirty="0">
              <a:solidFill>
                <a:srgbClr val="003399"/>
              </a:solidFill>
              <a:latin typeface="+mn-ea"/>
            </a:endParaRPr>
          </a:p>
          <a:p>
            <a:pPr lvl="1" algn="just">
              <a:spcBef>
                <a:spcPct val="60000"/>
              </a:spcBef>
              <a:buNone/>
            </a:pPr>
            <a:r>
              <a:rPr lang="en-US" altLang="zh-CN" sz="2400" dirty="0">
                <a:solidFill>
                  <a:srgbClr val="003399"/>
                </a:solidFill>
                <a:latin typeface="+mn-ea"/>
              </a:rPr>
              <a:t>(0+1)</a:t>
            </a:r>
            <a:r>
              <a:rPr lang="en-US" altLang="zh-CN" sz="2400" baseline="30000" dirty="0">
                <a:solidFill>
                  <a:srgbClr val="003399"/>
                </a:solidFill>
                <a:latin typeface="+mn-ea"/>
              </a:rPr>
              <a:t>*</a:t>
            </a:r>
            <a:r>
              <a:rPr lang="zh-CN" altLang="en-US" sz="2400" dirty="0">
                <a:solidFill>
                  <a:srgbClr val="003399"/>
                </a:solidFill>
                <a:latin typeface="+mn-ea"/>
              </a:rPr>
              <a:t>表示语言</a:t>
            </a:r>
            <a:r>
              <a:rPr lang="en-US" altLang="zh-CN" sz="2400" dirty="0">
                <a:solidFill>
                  <a:srgbClr val="003399"/>
                </a:solidFill>
                <a:latin typeface="+mn-ea"/>
              </a:rPr>
              <a:t> {0,1}</a:t>
            </a:r>
            <a:r>
              <a:rPr lang="en-US" altLang="zh-CN" sz="2400" baseline="30000" dirty="0">
                <a:solidFill>
                  <a:srgbClr val="003399"/>
                </a:solidFill>
                <a:latin typeface="+mn-ea"/>
              </a:rPr>
              <a:t>*</a:t>
            </a:r>
            <a:r>
              <a:rPr lang="en-US" altLang="zh-CN" sz="2400" dirty="0">
                <a:solidFill>
                  <a:srgbClr val="003399"/>
                </a:solidFill>
                <a:latin typeface="+mn-ea"/>
              </a:rPr>
              <a:t>,</a:t>
            </a:r>
            <a:r>
              <a:rPr lang="zh-CN" altLang="en-US" sz="2400" dirty="0">
                <a:solidFill>
                  <a:srgbClr val="003399"/>
                </a:solidFill>
                <a:latin typeface="+mn-ea"/>
              </a:rPr>
              <a:t>即由</a:t>
            </a:r>
            <a:r>
              <a:rPr lang="en-US" altLang="zh-CN" sz="2400" dirty="0">
                <a:solidFill>
                  <a:srgbClr val="003399"/>
                </a:solidFill>
                <a:latin typeface="+mn-ea"/>
              </a:rPr>
              <a:t>0</a:t>
            </a:r>
            <a:r>
              <a:rPr lang="zh-CN" altLang="en-US" sz="2400" dirty="0">
                <a:solidFill>
                  <a:srgbClr val="003399"/>
                </a:solidFill>
                <a:latin typeface="+mn-ea"/>
              </a:rPr>
              <a:t>，</a:t>
            </a:r>
            <a:r>
              <a:rPr lang="en-US" altLang="zh-CN" sz="2400" dirty="0">
                <a:solidFill>
                  <a:srgbClr val="003399"/>
                </a:solidFill>
                <a:latin typeface="+mn-ea"/>
              </a:rPr>
              <a:t>1</a:t>
            </a:r>
            <a:r>
              <a:rPr lang="zh-CN" altLang="en-US" sz="2400" dirty="0">
                <a:solidFill>
                  <a:srgbClr val="003399"/>
                </a:solidFill>
                <a:latin typeface="+mn-ea"/>
              </a:rPr>
              <a:t>组成的任意字符串的集合；</a:t>
            </a:r>
            <a:endParaRPr lang="zh-CN" altLang="en-US" sz="2400" dirty="0">
              <a:solidFill>
                <a:srgbClr val="003399"/>
              </a:solidFill>
              <a:latin typeface="+mn-ea"/>
            </a:endParaRPr>
          </a:p>
          <a:p>
            <a:pPr lvl="1" algn="just">
              <a:spcBef>
                <a:spcPct val="60000"/>
              </a:spcBef>
              <a:buFontTx/>
              <a:buNone/>
            </a:pPr>
            <a:r>
              <a:rPr lang="en-US" altLang="zh-CN" sz="2400" dirty="0">
                <a:solidFill>
                  <a:srgbClr val="003399"/>
                </a:solidFill>
                <a:latin typeface="+mn-ea"/>
              </a:rPr>
              <a:t>(0+1)</a:t>
            </a:r>
            <a:r>
              <a:rPr lang="en-US" altLang="zh-CN" sz="2400" baseline="30000" dirty="0">
                <a:solidFill>
                  <a:srgbClr val="003399"/>
                </a:solidFill>
                <a:latin typeface="+mn-ea"/>
              </a:rPr>
              <a:t>*</a:t>
            </a:r>
            <a:r>
              <a:rPr lang="en-US" altLang="zh-CN" sz="2400" dirty="0">
                <a:solidFill>
                  <a:srgbClr val="003399"/>
                </a:solidFill>
                <a:latin typeface="+mn-ea"/>
              </a:rPr>
              <a:t>00(0+1)</a:t>
            </a:r>
            <a:r>
              <a:rPr lang="en-US" altLang="zh-CN" sz="2400" baseline="30000" dirty="0">
                <a:solidFill>
                  <a:srgbClr val="003399"/>
                </a:solidFill>
                <a:latin typeface="+mn-ea"/>
              </a:rPr>
              <a:t>*</a:t>
            </a:r>
            <a:r>
              <a:rPr lang="zh-CN" altLang="en-US" sz="2400" dirty="0">
                <a:solidFill>
                  <a:srgbClr val="003399"/>
                </a:solidFill>
                <a:latin typeface="+mn-ea"/>
              </a:rPr>
              <a:t>表示所有的至少含两个连续</a:t>
            </a:r>
            <a:r>
              <a:rPr lang="en-US" altLang="zh-CN" sz="2400" dirty="0">
                <a:solidFill>
                  <a:srgbClr val="003399"/>
                </a:solidFill>
                <a:latin typeface="+mn-ea"/>
              </a:rPr>
              <a:t>0</a:t>
            </a:r>
            <a:r>
              <a:rPr lang="zh-CN" altLang="en-US" sz="2400" dirty="0">
                <a:solidFill>
                  <a:srgbClr val="003399"/>
                </a:solidFill>
                <a:latin typeface="+mn-ea"/>
              </a:rPr>
              <a:t>的</a:t>
            </a:r>
            <a:r>
              <a:rPr lang="en-US" altLang="zh-CN" sz="2400" dirty="0">
                <a:solidFill>
                  <a:srgbClr val="003399"/>
                </a:solidFill>
                <a:latin typeface="+mn-ea"/>
              </a:rPr>
              <a:t>0</a:t>
            </a:r>
            <a:r>
              <a:rPr lang="zh-CN" altLang="en-US" sz="2400" dirty="0">
                <a:solidFill>
                  <a:srgbClr val="003399"/>
                </a:solidFill>
                <a:latin typeface="+mn-ea"/>
              </a:rPr>
              <a:t>，</a:t>
            </a:r>
            <a:r>
              <a:rPr lang="en-US" altLang="zh-CN" sz="2400" dirty="0">
                <a:solidFill>
                  <a:srgbClr val="003399"/>
                </a:solidFill>
                <a:latin typeface="+mn-ea"/>
              </a:rPr>
              <a:t>1</a:t>
            </a:r>
            <a:r>
              <a:rPr lang="zh-CN" altLang="en-US" sz="2400" dirty="0">
                <a:solidFill>
                  <a:srgbClr val="003399"/>
                </a:solidFill>
                <a:latin typeface="+mn-ea"/>
              </a:rPr>
              <a:t>组成的字符串的集合；</a:t>
            </a:r>
            <a:endParaRPr lang="zh-CN" altLang="en-US" sz="2400" dirty="0">
              <a:solidFill>
                <a:srgbClr val="003399"/>
              </a:solidFill>
              <a:latin typeface="+mn-ea"/>
            </a:endParaRPr>
          </a:p>
          <a:p>
            <a:pPr lvl="1" algn="just">
              <a:spcBef>
                <a:spcPct val="60000"/>
              </a:spcBef>
              <a:buFontTx/>
              <a:buNone/>
            </a:pPr>
            <a:r>
              <a:rPr lang="en-US" altLang="zh-CN" sz="2400" dirty="0">
                <a:solidFill>
                  <a:srgbClr val="003399"/>
                </a:solidFill>
                <a:latin typeface="+mn-ea"/>
              </a:rPr>
              <a:t>(0+1)</a:t>
            </a:r>
            <a:r>
              <a:rPr lang="en-US" altLang="zh-CN" sz="2400" baseline="30000" dirty="0">
                <a:solidFill>
                  <a:srgbClr val="003399"/>
                </a:solidFill>
                <a:latin typeface="+mn-ea"/>
              </a:rPr>
              <a:t>*</a:t>
            </a:r>
            <a:r>
              <a:rPr lang="en-US" altLang="zh-CN" sz="2400" dirty="0">
                <a:solidFill>
                  <a:srgbClr val="003399"/>
                </a:solidFill>
                <a:latin typeface="+mn-ea"/>
              </a:rPr>
              <a:t>1(0+1)</a:t>
            </a:r>
            <a:r>
              <a:rPr lang="en-US" altLang="zh-CN" sz="2400" baseline="30000" dirty="0">
                <a:solidFill>
                  <a:srgbClr val="003399"/>
                </a:solidFill>
                <a:latin typeface="+mn-ea"/>
              </a:rPr>
              <a:t>9</a:t>
            </a:r>
            <a:r>
              <a:rPr lang="zh-CN" altLang="en-US" sz="2400" dirty="0">
                <a:solidFill>
                  <a:srgbClr val="003399"/>
                </a:solidFill>
                <a:latin typeface="+mn-ea"/>
              </a:rPr>
              <a:t>表示所有的倒数第</a:t>
            </a:r>
            <a:r>
              <a:rPr lang="en-US" altLang="zh-CN" sz="2400" dirty="0">
                <a:solidFill>
                  <a:srgbClr val="003399"/>
                </a:solidFill>
                <a:latin typeface="+mn-ea"/>
              </a:rPr>
              <a:t>10</a:t>
            </a:r>
            <a:r>
              <a:rPr lang="zh-CN" altLang="en-US" sz="2400" dirty="0">
                <a:solidFill>
                  <a:srgbClr val="003399"/>
                </a:solidFill>
                <a:latin typeface="+mn-ea"/>
              </a:rPr>
              <a:t>个字符为</a:t>
            </a:r>
            <a:r>
              <a:rPr lang="en-US" altLang="zh-CN" sz="2400" dirty="0">
                <a:solidFill>
                  <a:srgbClr val="003399"/>
                </a:solidFill>
                <a:latin typeface="+mn-ea"/>
              </a:rPr>
              <a:t>1</a:t>
            </a:r>
            <a:r>
              <a:rPr lang="zh-CN" altLang="en-US" sz="2400" dirty="0">
                <a:solidFill>
                  <a:srgbClr val="003399"/>
                </a:solidFill>
                <a:latin typeface="+mn-ea"/>
              </a:rPr>
              <a:t>的</a:t>
            </a:r>
            <a:r>
              <a:rPr lang="en-US" altLang="zh-CN" sz="2400" dirty="0">
                <a:solidFill>
                  <a:srgbClr val="003399"/>
                </a:solidFill>
                <a:latin typeface="+mn-ea"/>
              </a:rPr>
              <a:t>0</a:t>
            </a:r>
            <a:r>
              <a:rPr lang="zh-CN" altLang="en-US" sz="2400" dirty="0">
                <a:solidFill>
                  <a:srgbClr val="003399"/>
                </a:solidFill>
                <a:latin typeface="+mn-ea"/>
              </a:rPr>
              <a:t>，</a:t>
            </a:r>
            <a:r>
              <a:rPr lang="en-US" altLang="zh-CN" sz="2400" dirty="0">
                <a:solidFill>
                  <a:srgbClr val="003399"/>
                </a:solidFill>
                <a:latin typeface="+mn-ea"/>
              </a:rPr>
              <a:t>1</a:t>
            </a:r>
            <a:r>
              <a:rPr lang="zh-CN" altLang="en-US" sz="2400" dirty="0">
                <a:solidFill>
                  <a:srgbClr val="003399"/>
                </a:solidFill>
                <a:latin typeface="+mn-ea"/>
              </a:rPr>
              <a:t>组成的字符串的集合；</a:t>
            </a:r>
            <a:endParaRPr lang="zh-CN" altLang="en-US" sz="2400" dirty="0">
              <a:solidFill>
                <a:srgbClr val="003399"/>
              </a:solidFill>
              <a:latin typeface="+mn-ea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4400" y="533400"/>
            <a:ext cx="6096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正则表达式举例</a:t>
            </a:r>
            <a:endParaRPr lang="zh-CN" altLang="en-US" sz="3200" dirty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63DFF1-0EF8-4FDD-BFE1-72E2E5969BC2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FDA8BE-DFAD-4E71-A8EE-DB009BDD70D4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3556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914400" y="533400"/>
            <a:ext cx="6096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正则表达式举例</a:t>
            </a:r>
            <a:endParaRPr lang="zh-CN" altLang="en-US" sz="3200" dirty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3558" name="Text Box 7"/>
          <p:cNvSpPr txBox="1">
            <a:spLocks noChangeArrowheads="1"/>
          </p:cNvSpPr>
          <p:nvPr/>
        </p:nvSpPr>
        <p:spPr bwMode="auto">
          <a:xfrm>
            <a:off x="755576" y="1124744"/>
            <a:ext cx="7410400" cy="572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12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书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p55  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例1 </a:t>
            </a:r>
            <a:endParaRPr lang="en-US" altLang="zh-CN" sz="2400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endParaRPr lang="en-US" altLang="zh-CN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endParaRPr lang="en-US" altLang="zh-CN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endParaRPr lang="en-US" altLang="zh-CN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endParaRPr lang="en-US" altLang="zh-CN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endParaRPr lang="en-US" altLang="zh-CN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endParaRPr lang="en-US" altLang="zh-CN" sz="2400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表示如下语言的正则表达式：语言中的每个字符串由</a:t>
            </a: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交替的 </a:t>
            </a:r>
            <a:r>
              <a:rPr lang="zh-CN" altLang="en-US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zh-CN" altLang="en-US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s </a:t>
            </a: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和 </a:t>
            </a:r>
            <a:r>
              <a:rPr lang="zh-CN" altLang="en-US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</a:t>
            </a:r>
            <a:r>
              <a:rPr lang="zh-CN" altLang="en-US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s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构成</a:t>
            </a:r>
            <a:endParaRPr lang="zh-CN" altLang="en-US" sz="2400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1200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lvl="1" eaLnBrk="1" hangingPunct="1">
              <a:spcBef>
                <a:spcPct val="0"/>
              </a:spcBef>
              <a:buClr>
                <a:srgbClr val="800080"/>
              </a:buClr>
              <a:buSzTx/>
              <a:buFont typeface="Symbol" panose="05050102010706020507" pitchFamily="18" charset="2"/>
              <a:buChar char="-"/>
            </a:pP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</a:t>
            </a:r>
            <a:r>
              <a:rPr lang="zh-CN" altLang="en-US" sz="24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(01)* + (10)* + 0(10)* + 1(01)*</a:t>
            </a:r>
            <a:endParaRPr lang="zh-CN" altLang="en-US" sz="2400" b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1100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lvl="1" eaLnBrk="1" hangingPunct="1">
              <a:spcBef>
                <a:spcPct val="0"/>
              </a:spcBef>
              <a:buClr>
                <a:srgbClr val="800080"/>
              </a:buClr>
              <a:buSzTx/>
              <a:buFont typeface="Symbol" panose="05050102010706020507" pitchFamily="18" charset="2"/>
              <a:buChar char="-"/>
            </a:pP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</a:t>
            </a:r>
            <a:r>
              <a:rPr lang="zh-CN" altLang="en-US" sz="24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( + 1) (01)* ( + 0) </a:t>
            </a:r>
            <a:endParaRPr lang="zh-CN" altLang="en-US" sz="2400" b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1100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lvl="1" eaLnBrk="1" hangingPunct="1">
              <a:spcBef>
                <a:spcPct val="0"/>
              </a:spcBef>
              <a:buClr>
                <a:srgbClr val="800080"/>
              </a:buClr>
              <a:buSzTx/>
              <a:buFont typeface="Symbol" panose="05050102010706020507" pitchFamily="18" charset="2"/>
              <a:buChar char="-"/>
            </a:pPr>
            <a:r>
              <a:rPr lang="zh-CN" altLang="en-US" sz="2400" b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</a:t>
            </a:r>
            <a:r>
              <a:rPr lang="zh-CN" altLang="en-US" sz="24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( + 0) (10)* ( + 1)</a:t>
            </a:r>
            <a:endParaRPr lang="zh-CN" altLang="en-US" b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endParaRPr lang="zh-CN" altLang="en-US" sz="120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528" y="1758831"/>
            <a:ext cx="8856984" cy="2246233"/>
          </a:xfrm>
          <a:prstGeom prst="rect">
            <a:avLst/>
          </a:prstGeom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5C1B12-F70D-4603-9E1F-D4A5BB52989C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FA77C1-66B0-4CE0-B728-D719723378F9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1219200" y="457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 </a:t>
            </a: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altLang="zh-CN" sz="32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NFA </a:t>
            </a:r>
            <a:r>
              <a:rPr lang="zh-CN" altLang="en-US" sz="320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如何接受输入符号串</a:t>
            </a:r>
            <a:endParaRPr lang="zh-CN" altLang="en-US" sz="320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7174" name="Group 7"/>
          <p:cNvGrpSpPr/>
          <p:nvPr/>
        </p:nvGrpSpPr>
        <p:grpSpPr bwMode="auto">
          <a:xfrm>
            <a:off x="1066800" y="1600200"/>
            <a:ext cx="6442075" cy="2667000"/>
            <a:chOff x="1030" y="1296"/>
            <a:chExt cx="3700" cy="1252"/>
          </a:xfrm>
        </p:grpSpPr>
        <p:graphicFrame>
          <p:nvGraphicFramePr>
            <p:cNvPr id="7176" name="Object 8"/>
            <p:cNvGraphicFramePr>
              <a:graphicFrameLocks noChangeAspect="1"/>
            </p:cNvGraphicFramePr>
            <p:nvPr/>
          </p:nvGraphicFramePr>
          <p:xfrm>
            <a:off x="1030" y="1296"/>
            <a:ext cx="3700" cy="1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0" name="VISIO" r:id="rId1" imgW="5876925" imgH="1990725" progId="Visio.Drawing.6">
                    <p:embed/>
                  </p:oleObj>
                </mc:Choice>
                <mc:Fallback>
                  <p:oleObj name="VISIO" r:id="rId1" imgW="5876925" imgH="1990725" progId="Visio.Drawing.6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" y="1296"/>
                          <a:ext cx="3700" cy="1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7" name="Text Box 9"/>
            <p:cNvSpPr txBox="1">
              <a:spLocks noChangeArrowheads="1"/>
            </p:cNvSpPr>
            <p:nvPr/>
          </p:nvSpPr>
          <p:spPr bwMode="auto">
            <a:xfrm>
              <a:off x="2304" y="1680"/>
              <a:ext cx="240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rgbClr val="800080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1600" i="1" baseline="-25000">
                  <a:solidFill>
                    <a:srgbClr val="800080"/>
                  </a:solidFill>
                  <a:ea typeface="宋体" panose="02010600030101010101" pitchFamily="2" charset="-122"/>
                </a:rPr>
                <a:t>1</a:t>
              </a:r>
              <a:endParaRPr lang="en-US" altLang="zh-CN" sz="1600" i="1" baseline="-2500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78" name="Text Box 10"/>
            <p:cNvSpPr txBox="1">
              <a:spLocks noChangeArrowheads="1"/>
            </p:cNvSpPr>
            <p:nvPr/>
          </p:nvSpPr>
          <p:spPr bwMode="auto">
            <a:xfrm>
              <a:off x="1584" y="1680"/>
              <a:ext cx="240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rgbClr val="800080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1600" i="1" baseline="-25000">
                  <a:solidFill>
                    <a:srgbClr val="800080"/>
                  </a:solidFill>
                  <a:ea typeface="宋体" panose="02010600030101010101" pitchFamily="2" charset="-122"/>
                </a:rPr>
                <a:t>0</a:t>
              </a:r>
              <a:endParaRPr lang="en-US" altLang="zh-CN" sz="1600" i="1" baseline="-2500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79" name="Text Box 11"/>
            <p:cNvSpPr txBox="1">
              <a:spLocks noChangeArrowheads="1"/>
            </p:cNvSpPr>
            <p:nvPr/>
          </p:nvSpPr>
          <p:spPr bwMode="auto">
            <a:xfrm>
              <a:off x="3024" y="1689"/>
              <a:ext cx="240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rgbClr val="800080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1600" i="1" baseline="-25000">
                  <a:solidFill>
                    <a:srgbClr val="800080"/>
                  </a:solidFill>
                  <a:ea typeface="宋体" panose="02010600030101010101" pitchFamily="2" charset="-122"/>
                </a:rPr>
                <a:t>2</a:t>
              </a:r>
              <a:endParaRPr lang="en-US" altLang="zh-CN" sz="1600" i="1" baseline="-2500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80" name="Text Box 12"/>
            <p:cNvSpPr txBox="1">
              <a:spLocks noChangeArrowheads="1"/>
            </p:cNvSpPr>
            <p:nvPr/>
          </p:nvSpPr>
          <p:spPr bwMode="auto">
            <a:xfrm>
              <a:off x="3744" y="1680"/>
              <a:ext cx="240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rgbClr val="800080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1600" i="1" baseline="-25000">
                  <a:solidFill>
                    <a:srgbClr val="800080"/>
                  </a:solidFill>
                  <a:ea typeface="宋体" panose="02010600030101010101" pitchFamily="2" charset="-122"/>
                </a:rPr>
                <a:t>3</a:t>
              </a:r>
              <a:endParaRPr lang="en-US" altLang="zh-CN" sz="1600" i="1" baseline="-2500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4464" y="1680"/>
              <a:ext cx="240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rgbClr val="800080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1600" i="1" baseline="-25000">
                  <a:solidFill>
                    <a:srgbClr val="800080"/>
                  </a:solidFill>
                  <a:ea typeface="宋体" panose="02010600030101010101" pitchFamily="2" charset="-122"/>
                </a:rPr>
                <a:t>5</a:t>
              </a:r>
              <a:endParaRPr lang="en-US" altLang="zh-CN" sz="1600" i="1" baseline="-2500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82" name="Text Box 14"/>
            <p:cNvSpPr txBox="1">
              <a:spLocks noChangeArrowheads="1"/>
            </p:cNvSpPr>
            <p:nvPr/>
          </p:nvSpPr>
          <p:spPr bwMode="auto">
            <a:xfrm>
              <a:off x="4128" y="1593"/>
              <a:ext cx="2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i="1">
                  <a:solidFill>
                    <a:srgbClr val="80008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 sz="1800" i="1" baseline="-2500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83" name="Text Box 15"/>
            <p:cNvSpPr txBox="1">
              <a:spLocks noChangeArrowheads="1"/>
            </p:cNvSpPr>
            <p:nvPr/>
          </p:nvSpPr>
          <p:spPr bwMode="auto">
            <a:xfrm>
              <a:off x="1824" y="1593"/>
              <a:ext cx="5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i="1">
                  <a:solidFill>
                    <a:srgbClr val="80008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 </a:t>
              </a:r>
              <a:r>
                <a:rPr lang="zh-CN" altLang="en-US" sz="1800" i="1">
                  <a:solidFill>
                    <a:srgbClr val="800080"/>
                  </a:solidFill>
                  <a:ea typeface="华文行楷" panose="02010800040101010101" pitchFamily="2" charset="-122"/>
                  <a:sym typeface="Symbol" panose="05050102010706020507" pitchFamily="18" charset="2"/>
                </a:rPr>
                <a:t>,</a:t>
              </a:r>
              <a:r>
                <a:rPr lang="zh-CN" altLang="en-US" sz="1800" i="1">
                  <a:solidFill>
                    <a:srgbClr val="80008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+,</a:t>
              </a:r>
              <a:r>
                <a:rPr lang="zh-CN" altLang="en-US" sz="1800" i="1">
                  <a:solidFill>
                    <a:srgbClr val="800080"/>
                  </a:solidFill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–</a:t>
              </a:r>
              <a:endParaRPr lang="zh-CN" altLang="en-US" sz="1800" i="1" baseline="-2500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84" name="Text Box 16"/>
            <p:cNvSpPr txBox="1">
              <a:spLocks noChangeArrowheads="1"/>
            </p:cNvSpPr>
            <p:nvPr/>
          </p:nvSpPr>
          <p:spPr bwMode="auto">
            <a:xfrm>
              <a:off x="3024" y="2256"/>
              <a:ext cx="240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rgbClr val="800080"/>
                  </a:solidFill>
                  <a:ea typeface="宋体" panose="02010600030101010101" pitchFamily="2" charset="-122"/>
                </a:rPr>
                <a:t>q</a:t>
              </a:r>
              <a:r>
                <a:rPr lang="en-US" altLang="zh-CN" sz="1600" i="1" baseline="-25000">
                  <a:solidFill>
                    <a:srgbClr val="800080"/>
                  </a:solidFill>
                  <a:ea typeface="宋体" panose="02010600030101010101" pitchFamily="2" charset="-122"/>
                </a:rPr>
                <a:t>4</a:t>
              </a:r>
              <a:endParaRPr lang="en-US" altLang="zh-CN" sz="1600" i="1" baseline="-2500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7175" name="Rectangle 17"/>
          <p:cNvSpPr>
            <a:spLocks noChangeArrowheads="1"/>
          </p:cNvSpPr>
          <p:nvPr/>
        </p:nvSpPr>
        <p:spPr bwMode="auto">
          <a:xfrm>
            <a:off x="1600200" y="4695825"/>
            <a:ext cx="6096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sz="2400">
                <a:solidFill>
                  <a:srgbClr val="333399"/>
                </a:solidFill>
                <a:ea typeface="华文行楷" panose="02010800040101010101" pitchFamily="2" charset="-122"/>
              </a:rPr>
              <a:t>  </a:t>
            </a:r>
            <a:r>
              <a:rPr lang="zh-CN" altLang="en-US" sz="2400">
                <a:solidFill>
                  <a:srgbClr val="3333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该 </a:t>
            </a:r>
            <a:r>
              <a:rPr lang="zh-CN" altLang="en-US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NFA </a:t>
            </a:r>
            <a:r>
              <a:rPr lang="zh-CN" altLang="en-US" sz="2400">
                <a:solidFill>
                  <a:srgbClr val="3333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可以接受的字符串如： </a:t>
            </a:r>
            <a:endParaRPr lang="zh-CN" altLang="en-US" sz="240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zh-CN" altLang="en-US" sz="1000">
                <a:solidFill>
                  <a:srgbClr val="333399"/>
                </a:solidFill>
              </a:rPr>
              <a:t> </a:t>
            </a:r>
            <a:endParaRPr lang="zh-CN" altLang="en-US" sz="1000">
              <a:solidFill>
                <a:srgbClr val="333399"/>
              </a:solidFill>
            </a:endParaRPr>
          </a:p>
          <a:p>
            <a:pPr lvl="1" algn="just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400" b="1">
                <a:solidFill>
                  <a:srgbClr val="3333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 sz="2400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3.14</a:t>
            </a:r>
            <a:endParaRPr lang="zh-CN" altLang="en-US" sz="2400" b="1" i="1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lvl="1" algn="just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+</a:t>
            </a:r>
            <a:r>
              <a:rPr lang="zh-CN" altLang="en-US" sz="2400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.314</a:t>
            </a:r>
            <a:endParaRPr lang="zh-CN" altLang="en-US" sz="2400" b="1" i="1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lvl="1" algn="just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– </a:t>
            </a:r>
            <a:r>
              <a:rPr lang="zh-CN" altLang="en-US" sz="2400" b="1" i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314.</a:t>
            </a:r>
            <a:endParaRPr lang="zh-CN" altLang="en-US" sz="2400" b="1" i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B640-B083-408A-B65D-C10FE0D41996}" type="datetime1">
              <a:rPr lang="zh-CN" altLang="en-US"/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CBA2-8587-435A-8847-702BBFC61296}" type="slidenum">
              <a:rPr lang="en-US" altLang="zh-CN"/>
            </a:fld>
            <a:endParaRPr lang="en-US" altLang="zh-CN"/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08520" y="1295400"/>
            <a:ext cx="9023920" cy="5029200"/>
          </a:xfrm>
        </p:spPr>
        <p:txBody>
          <a:bodyPr/>
          <a:lstStyle/>
          <a:p>
            <a:pPr lvl="1" algn="just">
              <a:spcBef>
                <a:spcPct val="80000"/>
              </a:spcBef>
              <a:buFontTx/>
              <a:buNone/>
            </a:pPr>
            <a:r>
              <a:rPr lang="en-US" altLang="zh-CN" sz="3200" b="1" dirty="0">
                <a:solidFill>
                  <a:srgbClr val="003399"/>
                </a:solidFill>
                <a:latin typeface="+mn-ea"/>
              </a:rPr>
              <a:t>L((0+1)</a:t>
            </a:r>
            <a:r>
              <a:rPr lang="en-US" altLang="zh-CN" sz="3200" b="1" baseline="30000" dirty="0">
                <a:solidFill>
                  <a:srgbClr val="003399"/>
                </a:solidFill>
                <a:latin typeface="+mn-ea"/>
              </a:rPr>
              <a:t>*</a:t>
            </a:r>
            <a:r>
              <a:rPr lang="en-US" altLang="zh-CN" sz="3200" b="1" dirty="0">
                <a:solidFill>
                  <a:srgbClr val="003399"/>
                </a:solidFill>
                <a:latin typeface="+mn-ea"/>
              </a:rPr>
              <a:t>011)={</a:t>
            </a:r>
            <a:r>
              <a:rPr lang="en-US" altLang="zh-CN" sz="3200" b="1" dirty="0" err="1">
                <a:solidFill>
                  <a:srgbClr val="003399"/>
                </a:solidFill>
                <a:latin typeface="+mn-ea"/>
              </a:rPr>
              <a:t>x|x</a:t>
            </a:r>
            <a:r>
              <a:rPr lang="zh-CN" altLang="en-US" sz="3200" b="1" dirty="0">
                <a:solidFill>
                  <a:srgbClr val="003399"/>
                </a:solidFill>
                <a:latin typeface="+mn-ea"/>
              </a:rPr>
              <a:t>是以</a:t>
            </a:r>
            <a:r>
              <a:rPr lang="en-US" altLang="zh-CN" sz="3200" b="1" dirty="0">
                <a:solidFill>
                  <a:srgbClr val="003399"/>
                </a:solidFill>
                <a:latin typeface="+mn-ea"/>
              </a:rPr>
              <a:t>011</a:t>
            </a:r>
            <a:r>
              <a:rPr lang="zh-CN" altLang="en-US" sz="3200" b="1" dirty="0">
                <a:solidFill>
                  <a:srgbClr val="003399"/>
                </a:solidFill>
                <a:latin typeface="+mn-ea"/>
              </a:rPr>
              <a:t>结尾的</a:t>
            </a:r>
            <a:r>
              <a:rPr lang="en-US" altLang="zh-CN" sz="3200" b="1" dirty="0">
                <a:solidFill>
                  <a:srgbClr val="003399"/>
                </a:solidFill>
                <a:latin typeface="+mn-ea"/>
              </a:rPr>
              <a:t>0</a:t>
            </a:r>
            <a:r>
              <a:rPr lang="zh-CN" altLang="en-US" sz="3200" b="1" dirty="0">
                <a:solidFill>
                  <a:srgbClr val="003399"/>
                </a:solidFill>
                <a:latin typeface="+mn-ea"/>
              </a:rPr>
              <a:t>、</a:t>
            </a:r>
            <a:r>
              <a:rPr lang="en-US" altLang="zh-CN" sz="3200" b="1" dirty="0">
                <a:solidFill>
                  <a:srgbClr val="003399"/>
                </a:solidFill>
                <a:latin typeface="+mn-ea"/>
              </a:rPr>
              <a:t>1</a:t>
            </a:r>
            <a:r>
              <a:rPr lang="zh-CN" altLang="en-US" sz="3200" b="1" dirty="0">
                <a:solidFill>
                  <a:srgbClr val="003399"/>
                </a:solidFill>
                <a:latin typeface="+mn-ea"/>
              </a:rPr>
              <a:t>串</a:t>
            </a:r>
            <a:r>
              <a:rPr lang="en-US" altLang="zh-CN" sz="3200" b="1" dirty="0">
                <a:solidFill>
                  <a:srgbClr val="003399"/>
                </a:solidFill>
                <a:latin typeface="+mn-ea"/>
              </a:rPr>
              <a:t>}</a:t>
            </a:r>
            <a:r>
              <a:rPr lang="zh-CN" altLang="en-US" sz="3200" b="1" dirty="0">
                <a:solidFill>
                  <a:srgbClr val="003399"/>
                </a:solidFill>
                <a:latin typeface="+mn-ea"/>
              </a:rPr>
              <a:t>；</a:t>
            </a:r>
            <a:endParaRPr lang="zh-CN" altLang="en-US" sz="3200" b="1" dirty="0">
              <a:solidFill>
                <a:srgbClr val="003399"/>
              </a:solidFill>
              <a:latin typeface="+mn-ea"/>
            </a:endParaRPr>
          </a:p>
          <a:p>
            <a:pPr lvl="1" algn="just">
              <a:spcBef>
                <a:spcPct val="80000"/>
              </a:spcBef>
              <a:buFontTx/>
              <a:buNone/>
            </a:pPr>
            <a:r>
              <a:rPr lang="en-US" altLang="zh-CN" sz="3200" b="1" dirty="0">
                <a:solidFill>
                  <a:srgbClr val="003399"/>
                </a:solidFill>
                <a:latin typeface="+mn-ea"/>
              </a:rPr>
              <a:t>L(0</a:t>
            </a:r>
            <a:r>
              <a:rPr lang="en-US" altLang="zh-CN" sz="3200" b="1" baseline="30000" dirty="0">
                <a:solidFill>
                  <a:srgbClr val="003399"/>
                </a:solidFill>
                <a:latin typeface="+mn-ea"/>
              </a:rPr>
              <a:t>+</a:t>
            </a:r>
            <a:r>
              <a:rPr lang="en-US" altLang="zh-CN" sz="3200" b="1" dirty="0">
                <a:solidFill>
                  <a:srgbClr val="003399"/>
                </a:solidFill>
                <a:latin typeface="+mn-ea"/>
              </a:rPr>
              <a:t>1</a:t>
            </a:r>
            <a:r>
              <a:rPr lang="en-US" altLang="zh-CN" sz="3200" b="1" baseline="30000" dirty="0">
                <a:solidFill>
                  <a:srgbClr val="003399"/>
                </a:solidFill>
                <a:latin typeface="+mn-ea"/>
              </a:rPr>
              <a:t>+</a:t>
            </a:r>
            <a:r>
              <a:rPr lang="en-US" altLang="zh-CN" sz="3200" b="1" dirty="0">
                <a:solidFill>
                  <a:srgbClr val="003399"/>
                </a:solidFill>
                <a:latin typeface="+mn-ea"/>
              </a:rPr>
              <a:t>2</a:t>
            </a:r>
            <a:r>
              <a:rPr lang="en-US" altLang="zh-CN" sz="3200" b="1" baseline="30000" dirty="0">
                <a:solidFill>
                  <a:srgbClr val="003399"/>
                </a:solidFill>
                <a:latin typeface="+mn-ea"/>
              </a:rPr>
              <a:t>+</a:t>
            </a:r>
            <a:r>
              <a:rPr lang="en-US" altLang="zh-CN" sz="3200" b="1" dirty="0">
                <a:solidFill>
                  <a:srgbClr val="003399"/>
                </a:solidFill>
                <a:latin typeface="+mn-ea"/>
              </a:rPr>
              <a:t>)={0</a:t>
            </a:r>
            <a:r>
              <a:rPr lang="en-US" altLang="zh-CN" sz="3200" b="1" baseline="30000" dirty="0">
                <a:solidFill>
                  <a:srgbClr val="003399"/>
                </a:solidFill>
                <a:latin typeface="+mn-ea"/>
              </a:rPr>
              <a:t>n</a:t>
            </a:r>
            <a:r>
              <a:rPr lang="en-US" altLang="zh-CN" sz="3200" b="1" dirty="0">
                <a:solidFill>
                  <a:srgbClr val="003399"/>
                </a:solidFill>
                <a:latin typeface="+mn-ea"/>
              </a:rPr>
              <a:t>1</a:t>
            </a:r>
            <a:r>
              <a:rPr lang="en-US" altLang="zh-CN" sz="3200" b="1" baseline="30000" dirty="0">
                <a:solidFill>
                  <a:srgbClr val="003399"/>
                </a:solidFill>
                <a:latin typeface="+mn-ea"/>
              </a:rPr>
              <a:t>m</a:t>
            </a:r>
            <a:r>
              <a:rPr lang="en-US" altLang="zh-CN" sz="3200" b="1" dirty="0">
                <a:solidFill>
                  <a:srgbClr val="003399"/>
                </a:solidFill>
                <a:latin typeface="+mn-ea"/>
              </a:rPr>
              <a:t>2</a:t>
            </a:r>
            <a:r>
              <a:rPr lang="en-US" altLang="zh-CN" sz="3200" b="1" baseline="30000" dirty="0">
                <a:solidFill>
                  <a:srgbClr val="003399"/>
                </a:solidFill>
                <a:latin typeface="+mn-ea"/>
              </a:rPr>
              <a:t>k</a:t>
            </a:r>
            <a:r>
              <a:rPr lang="en-US" altLang="zh-CN" sz="3200" b="1" dirty="0">
                <a:solidFill>
                  <a:srgbClr val="003399"/>
                </a:solidFill>
                <a:latin typeface="+mn-ea"/>
              </a:rPr>
              <a:t>|m</a:t>
            </a:r>
            <a:r>
              <a:rPr lang="zh-CN" altLang="en-US" sz="3200" b="1" dirty="0">
                <a:solidFill>
                  <a:srgbClr val="003399"/>
                </a:solidFill>
                <a:latin typeface="+mn-ea"/>
              </a:rPr>
              <a:t>，</a:t>
            </a:r>
            <a:r>
              <a:rPr lang="en-US" altLang="zh-CN" sz="3200" b="1" dirty="0">
                <a:solidFill>
                  <a:srgbClr val="003399"/>
                </a:solidFill>
                <a:latin typeface="+mn-ea"/>
              </a:rPr>
              <a:t>n</a:t>
            </a:r>
            <a:r>
              <a:rPr lang="zh-CN" altLang="en-US" sz="3200" b="1" dirty="0">
                <a:solidFill>
                  <a:srgbClr val="003399"/>
                </a:solidFill>
                <a:latin typeface="+mn-ea"/>
              </a:rPr>
              <a:t>，</a:t>
            </a:r>
            <a:r>
              <a:rPr lang="en-US" altLang="zh-CN" sz="3200" b="1" dirty="0">
                <a:solidFill>
                  <a:srgbClr val="003399"/>
                </a:solidFill>
                <a:latin typeface="+mn-ea"/>
              </a:rPr>
              <a:t>k≥1}</a:t>
            </a:r>
            <a:r>
              <a:rPr lang="zh-CN" altLang="en-US" sz="3200" b="1" dirty="0">
                <a:solidFill>
                  <a:srgbClr val="003399"/>
                </a:solidFill>
                <a:latin typeface="+mn-ea"/>
              </a:rPr>
              <a:t>；</a:t>
            </a:r>
            <a:endParaRPr lang="zh-CN" altLang="en-US" sz="3200" b="1" dirty="0">
              <a:solidFill>
                <a:srgbClr val="003399"/>
              </a:solidFill>
              <a:latin typeface="+mn-ea"/>
            </a:endParaRPr>
          </a:p>
          <a:p>
            <a:pPr lvl="1" algn="just">
              <a:spcBef>
                <a:spcPct val="80000"/>
              </a:spcBef>
              <a:buFontTx/>
              <a:buNone/>
            </a:pPr>
            <a:r>
              <a:rPr lang="en-US" altLang="zh-CN" sz="3200" b="1" dirty="0">
                <a:solidFill>
                  <a:srgbClr val="003399"/>
                </a:solidFill>
                <a:latin typeface="+mn-ea"/>
              </a:rPr>
              <a:t>L(0</a:t>
            </a:r>
            <a:r>
              <a:rPr lang="en-US" altLang="zh-CN" sz="3200" b="1" baseline="30000" dirty="0">
                <a:solidFill>
                  <a:srgbClr val="003399"/>
                </a:solidFill>
                <a:latin typeface="+mn-ea"/>
              </a:rPr>
              <a:t>*</a:t>
            </a:r>
            <a:r>
              <a:rPr lang="en-US" altLang="zh-CN" sz="3200" b="1" dirty="0">
                <a:solidFill>
                  <a:srgbClr val="003399"/>
                </a:solidFill>
                <a:latin typeface="+mn-ea"/>
              </a:rPr>
              <a:t>1</a:t>
            </a:r>
            <a:r>
              <a:rPr lang="en-US" altLang="zh-CN" sz="3200" b="1" baseline="30000" dirty="0">
                <a:solidFill>
                  <a:srgbClr val="003399"/>
                </a:solidFill>
                <a:latin typeface="+mn-ea"/>
              </a:rPr>
              <a:t>*</a:t>
            </a:r>
            <a:r>
              <a:rPr lang="en-US" altLang="zh-CN" sz="3200" b="1" dirty="0">
                <a:solidFill>
                  <a:srgbClr val="003399"/>
                </a:solidFill>
                <a:latin typeface="+mn-ea"/>
              </a:rPr>
              <a:t>2</a:t>
            </a:r>
            <a:r>
              <a:rPr lang="en-US" altLang="zh-CN" sz="3200" b="1" baseline="30000" dirty="0">
                <a:solidFill>
                  <a:srgbClr val="003399"/>
                </a:solidFill>
                <a:latin typeface="+mn-ea"/>
              </a:rPr>
              <a:t>*</a:t>
            </a:r>
            <a:r>
              <a:rPr lang="en-US" altLang="zh-CN" sz="3200" b="1" dirty="0">
                <a:solidFill>
                  <a:srgbClr val="003399"/>
                </a:solidFill>
                <a:latin typeface="+mn-ea"/>
              </a:rPr>
              <a:t>)={0</a:t>
            </a:r>
            <a:r>
              <a:rPr lang="en-US" altLang="zh-CN" sz="3200" b="1" baseline="30000" dirty="0">
                <a:solidFill>
                  <a:srgbClr val="003399"/>
                </a:solidFill>
                <a:latin typeface="+mn-ea"/>
              </a:rPr>
              <a:t>n</a:t>
            </a:r>
            <a:r>
              <a:rPr lang="en-US" altLang="zh-CN" sz="3200" b="1" dirty="0">
                <a:solidFill>
                  <a:srgbClr val="003399"/>
                </a:solidFill>
                <a:latin typeface="+mn-ea"/>
              </a:rPr>
              <a:t>1</a:t>
            </a:r>
            <a:r>
              <a:rPr lang="en-US" altLang="zh-CN" sz="3200" b="1" baseline="30000" dirty="0">
                <a:solidFill>
                  <a:srgbClr val="003399"/>
                </a:solidFill>
                <a:latin typeface="+mn-ea"/>
              </a:rPr>
              <a:t>m</a:t>
            </a:r>
            <a:r>
              <a:rPr lang="en-US" altLang="zh-CN" sz="3200" b="1" dirty="0">
                <a:solidFill>
                  <a:srgbClr val="003399"/>
                </a:solidFill>
                <a:latin typeface="+mn-ea"/>
              </a:rPr>
              <a:t>2</a:t>
            </a:r>
            <a:r>
              <a:rPr lang="en-US" altLang="zh-CN" sz="3200" b="1" baseline="30000" dirty="0">
                <a:solidFill>
                  <a:srgbClr val="003399"/>
                </a:solidFill>
                <a:latin typeface="+mn-ea"/>
              </a:rPr>
              <a:t>k</a:t>
            </a:r>
            <a:r>
              <a:rPr lang="en-US" altLang="zh-CN" sz="3200" b="1" dirty="0">
                <a:solidFill>
                  <a:srgbClr val="003399"/>
                </a:solidFill>
                <a:latin typeface="+mn-ea"/>
              </a:rPr>
              <a:t>|m</a:t>
            </a:r>
            <a:r>
              <a:rPr lang="zh-CN" altLang="en-US" sz="3200" b="1" dirty="0">
                <a:solidFill>
                  <a:srgbClr val="003399"/>
                </a:solidFill>
                <a:latin typeface="+mn-ea"/>
              </a:rPr>
              <a:t>，</a:t>
            </a:r>
            <a:r>
              <a:rPr lang="en-US" altLang="zh-CN" sz="3200" b="1" dirty="0">
                <a:solidFill>
                  <a:srgbClr val="003399"/>
                </a:solidFill>
                <a:latin typeface="+mn-ea"/>
              </a:rPr>
              <a:t>n</a:t>
            </a:r>
            <a:r>
              <a:rPr lang="zh-CN" altLang="en-US" sz="3200" b="1" dirty="0">
                <a:solidFill>
                  <a:srgbClr val="003399"/>
                </a:solidFill>
                <a:latin typeface="+mn-ea"/>
              </a:rPr>
              <a:t>，</a:t>
            </a:r>
            <a:r>
              <a:rPr lang="en-US" altLang="zh-CN" sz="3200" b="1" dirty="0">
                <a:solidFill>
                  <a:srgbClr val="003399"/>
                </a:solidFill>
                <a:latin typeface="+mn-ea"/>
              </a:rPr>
              <a:t>k≥0}</a:t>
            </a:r>
            <a:r>
              <a:rPr lang="zh-CN" altLang="en-US" sz="3200" b="1" dirty="0">
                <a:solidFill>
                  <a:srgbClr val="003399"/>
                </a:solidFill>
                <a:latin typeface="+mn-ea"/>
              </a:rPr>
              <a:t>；</a:t>
            </a:r>
            <a:endParaRPr lang="zh-CN" altLang="en-US" sz="3200" b="1" dirty="0">
              <a:solidFill>
                <a:srgbClr val="003399"/>
              </a:solidFill>
              <a:latin typeface="+mn-ea"/>
            </a:endParaRPr>
          </a:p>
          <a:p>
            <a:pPr lvl="1" algn="just">
              <a:spcBef>
                <a:spcPct val="80000"/>
              </a:spcBef>
              <a:buFontTx/>
              <a:buNone/>
            </a:pPr>
            <a:r>
              <a:rPr lang="en-US" altLang="zh-CN" sz="3200" b="1" dirty="0">
                <a:solidFill>
                  <a:srgbClr val="003399"/>
                </a:solidFill>
                <a:latin typeface="+mn-ea"/>
              </a:rPr>
              <a:t>L(1(0+1)</a:t>
            </a:r>
            <a:r>
              <a:rPr lang="en-US" altLang="zh-CN" sz="3200" b="1" baseline="30000" dirty="0">
                <a:solidFill>
                  <a:srgbClr val="003399"/>
                </a:solidFill>
                <a:latin typeface="+mn-ea"/>
              </a:rPr>
              <a:t>*</a:t>
            </a:r>
            <a:r>
              <a:rPr lang="en-US" altLang="zh-CN" sz="3200" b="1" dirty="0">
                <a:solidFill>
                  <a:srgbClr val="003399"/>
                </a:solidFill>
                <a:latin typeface="+mn-ea"/>
              </a:rPr>
              <a:t>1+0(0+1)</a:t>
            </a:r>
            <a:r>
              <a:rPr lang="en-US" altLang="zh-CN" sz="3200" b="1" baseline="30000" dirty="0">
                <a:solidFill>
                  <a:srgbClr val="003399"/>
                </a:solidFill>
                <a:latin typeface="+mn-ea"/>
              </a:rPr>
              <a:t>*</a:t>
            </a:r>
            <a:r>
              <a:rPr lang="en-US" altLang="zh-CN" sz="3200" b="1" dirty="0">
                <a:solidFill>
                  <a:srgbClr val="003399"/>
                </a:solidFill>
                <a:latin typeface="+mn-ea"/>
              </a:rPr>
              <a:t>0))={</a:t>
            </a:r>
            <a:r>
              <a:rPr lang="en-US" altLang="zh-CN" sz="3200" b="1" dirty="0" err="1">
                <a:solidFill>
                  <a:srgbClr val="003399"/>
                </a:solidFill>
                <a:latin typeface="+mn-ea"/>
              </a:rPr>
              <a:t>x|x</a:t>
            </a:r>
            <a:r>
              <a:rPr lang="zh-CN" altLang="en-US" sz="3200" b="1" dirty="0">
                <a:solidFill>
                  <a:srgbClr val="003399"/>
                </a:solidFill>
                <a:latin typeface="+mn-ea"/>
              </a:rPr>
              <a:t>的开头字符与尾字符相同</a:t>
            </a:r>
            <a:r>
              <a:rPr lang="en-US" altLang="zh-CN" sz="3200" b="1" dirty="0">
                <a:solidFill>
                  <a:srgbClr val="003399"/>
                </a:solidFill>
                <a:latin typeface="+mn-ea"/>
              </a:rPr>
              <a:t>}</a:t>
            </a:r>
            <a:r>
              <a:rPr lang="zh-CN" altLang="en-US" sz="3200" b="1" dirty="0">
                <a:solidFill>
                  <a:srgbClr val="003399"/>
                </a:solidFill>
                <a:latin typeface="+mn-ea"/>
              </a:rPr>
              <a:t>。</a:t>
            </a:r>
            <a:endParaRPr lang="zh-CN" altLang="en-US" sz="3200" b="1" dirty="0">
              <a:solidFill>
                <a:srgbClr val="003399"/>
              </a:solidFill>
              <a:latin typeface="+mn-ea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96280" y="591344"/>
            <a:ext cx="6096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正则表达式举例</a:t>
            </a:r>
            <a:endParaRPr lang="zh-CN" altLang="en-US" sz="3200" dirty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987F7-608C-45A5-8519-ADA13A3DC22A}" type="slidenum">
              <a:rPr lang="zh-CN" altLang="en-US" smtClean="0"/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D68F993-DD4E-4151-8E61-67D7ABCAE214}" type="datetime1">
              <a:rPr lang="zh-CN" altLang="en-US" smtClean="0"/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1114425" y="149339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800" b="1" dirty="0">
                <a:solidFill>
                  <a:srgbClr val="7030A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表示以</a:t>
            </a:r>
            <a:r>
              <a:rPr lang="en-US" altLang="zh-CN" sz="2800" b="1" dirty="0">
                <a:solidFill>
                  <a:srgbClr val="7030A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1</a:t>
            </a:r>
            <a:r>
              <a:rPr lang="zh-CN" altLang="zh-CN" sz="2800" b="1" dirty="0">
                <a:solidFill>
                  <a:srgbClr val="7030A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开头、以</a:t>
            </a:r>
            <a:r>
              <a:rPr lang="en-US" altLang="zh-CN" sz="2800" b="1" dirty="0">
                <a:solidFill>
                  <a:srgbClr val="7030A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0</a:t>
            </a:r>
            <a:r>
              <a:rPr lang="zh-CN" altLang="zh-CN" sz="2800" b="1" dirty="0">
                <a:solidFill>
                  <a:srgbClr val="7030A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结尾、并且由</a:t>
            </a:r>
            <a:r>
              <a:rPr lang="en-US" altLang="zh-CN" sz="2800" b="1" dirty="0">
                <a:solidFill>
                  <a:srgbClr val="7030A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0</a:t>
            </a:r>
            <a:r>
              <a:rPr lang="zh-CN" altLang="zh-CN" sz="2800" b="1" dirty="0">
                <a:solidFill>
                  <a:srgbClr val="7030A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和</a:t>
            </a:r>
            <a:r>
              <a:rPr lang="en-US" altLang="zh-CN" sz="2800" b="1" dirty="0">
                <a:solidFill>
                  <a:srgbClr val="7030A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1</a:t>
            </a:r>
            <a:r>
              <a:rPr lang="zh-CN" altLang="zh-CN" sz="2800" b="1" dirty="0">
                <a:solidFill>
                  <a:srgbClr val="7030A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组成的字符串的正则表达式为：（</a:t>
            </a:r>
            <a:r>
              <a:rPr lang="en-US" altLang="zh-CN" sz="2800" b="1" dirty="0">
                <a:solidFill>
                  <a:srgbClr val="7030A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  </a:t>
            </a:r>
            <a:r>
              <a:rPr lang="zh-CN" altLang="zh-CN" sz="2800" b="1" dirty="0">
                <a:solidFill>
                  <a:srgbClr val="7030A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）</a:t>
            </a:r>
            <a:endParaRPr lang="zh-CN" altLang="zh-CN" sz="2800" dirty="0">
              <a:solidFill>
                <a:srgbClr val="7030A0"/>
              </a:solidFill>
              <a:latin typeface="Arial" panose="020B0604020202020204" pitchFamily="34" charset="0"/>
              <a:ea typeface="华文行楷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828800" y="234888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1(01)</a:t>
            </a:r>
            <a:r>
              <a:rPr lang="en-US" altLang="zh-CN" sz="2800" baseline="30000" dirty="0">
                <a:solidFill>
                  <a:srgbClr val="00206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*</a:t>
            </a:r>
            <a:r>
              <a:rPr lang="en-US" altLang="zh-CN" sz="2800" dirty="0">
                <a:solidFill>
                  <a:srgbClr val="00206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+0</a:t>
            </a:r>
            <a:endParaRPr lang="zh-CN" altLang="en-US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1828800" y="320613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1(01)</a:t>
            </a:r>
            <a:r>
              <a:rPr lang="en-US" altLang="zh-CN" sz="2800" baseline="30000" dirty="0">
                <a:solidFill>
                  <a:srgbClr val="00206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*</a:t>
            </a:r>
            <a:r>
              <a:rPr lang="en-US" altLang="zh-CN" sz="2800" dirty="0">
                <a:solidFill>
                  <a:srgbClr val="00206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0</a:t>
            </a:r>
            <a:endParaRPr lang="zh-CN" altLang="en-US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828800" y="406338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1+(01)</a:t>
            </a:r>
            <a:r>
              <a:rPr lang="en-US" altLang="zh-CN" sz="2800" baseline="30000" dirty="0">
                <a:solidFill>
                  <a:srgbClr val="00206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*</a:t>
            </a:r>
            <a:r>
              <a:rPr lang="en-US" altLang="zh-CN" sz="2800" dirty="0">
                <a:solidFill>
                  <a:srgbClr val="00206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+0</a:t>
            </a:r>
            <a:endParaRPr lang="zh-CN" altLang="en-US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1828800" y="492063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1(0+1)</a:t>
            </a:r>
            <a:r>
              <a:rPr lang="en-US" altLang="zh-CN" sz="2800" baseline="30000" dirty="0">
                <a:solidFill>
                  <a:srgbClr val="00206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*</a:t>
            </a:r>
            <a:r>
              <a:rPr lang="en-US" altLang="zh-CN" sz="2800" dirty="0">
                <a:solidFill>
                  <a:srgbClr val="00206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0</a:t>
            </a:r>
            <a:endParaRPr lang="zh-CN" altLang="en-US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2413173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3270423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127673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984923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: 圆角 17"/>
          <p:cNvSpPr/>
          <p:nvPr>
            <p:custDataLst>
              <p:tags r:id="rId10"/>
            </p:custDataLst>
          </p:nvPr>
        </p:nvSpPr>
        <p:spPr bwMode="auto">
          <a:xfrm>
            <a:off x="6172200" y="5777880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9" name="TitleBackground"/>
            <p:cNvSpPr/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80008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ColorBlock"/>
            <p:cNvSpPr/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80008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2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8" name="图片 7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E2BD15-BA2D-4D4A-87BC-66C391FF0895}" type="slidenum">
              <a:rPr lang="zh-CN" altLang="en-US" smtClean="0"/>
            </a:fld>
            <a:endParaRPr lang="en-US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228181C-7C39-4DDF-B407-399184F3F08A}" type="datetime1">
              <a:rPr lang="zh-CN" altLang="en-US" smtClean="0"/>
            </a:fld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933670" y="213678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800" b="1" dirty="0">
                <a:solidFill>
                  <a:srgbClr val="7030A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如果</a:t>
            </a:r>
            <a:r>
              <a:rPr lang="en-US" altLang="zh-CN" sz="2800" b="1" dirty="0">
                <a:solidFill>
                  <a:srgbClr val="7030A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A</a:t>
            </a:r>
            <a:r>
              <a:rPr lang="zh-CN" altLang="zh-CN" sz="2800" b="1" dirty="0">
                <a:solidFill>
                  <a:srgbClr val="7030A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和</a:t>
            </a:r>
            <a:r>
              <a:rPr lang="en-US" altLang="zh-CN" sz="2800" b="1" dirty="0">
                <a:solidFill>
                  <a:srgbClr val="7030A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B</a:t>
            </a:r>
            <a:r>
              <a:rPr lang="zh-CN" altLang="zh-CN" sz="2800" b="1" dirty="0">
                <a:solidFill>
                  <a:srgbClr val="7030A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分别是正则表达式，那么（</a:t>
            </a:r>
            <a:r>
              <a:rPr lang="en-US" altLang="zh-CN" sz="2800" b="1" dirty="0">
                <a:solidFill>
                  <a:srgbClr val="7030A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A+B</a:t>
            </a:r>
            <a:r>
              <a:rPr lang="zh-CN" altLang="zh-CN" sz="2800" b="1" dirty="0">
                <a:solidFill>
                  <a:srgbClr val="7030A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）代表语言 （</a:t>
            </a:r>
            <a:r>
              <a:rPr lang="en-US" altLang="zh-CN" sz="2800" b="1" dirty="0">
                <a:solidFill>
                  <a:srgbClr val="7030A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    </a:t>
            </a:r>
            <a:r>
              <a:rPr lang="zh-CN" altLang="zh-CN" sz="2800" b="1" dirty="0">
                <a:solidFill>
                  <a:srgbClr val="7030A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）</a:t>
            </a:r>
            <a:endParaRPr lang="zh-CN" altLang="zh-CN" sz="2800" dirty="0">
              <a:solidFill>
                <a:srgbClr val="7030A0"/>
              </a:solidFill>
              <a:latin typeface="Arial" panose="020B0604020202020204" pitchFamily="34" charset="0"/>
              <a:ea typeface="华文行楷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828800" y="2252816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L</a:t>
            </a:r>
            <a:r>
              <a:rPr lang="zh-CN" altLang="zh-CN" sz="2400" dirty="0">
                <a:solidFill>
                  <a:srgbClr val="00206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A</a:t>
            </a:r>
            <a:r>
              <a:rPr lang="zh-CN" altLang="zh-CN" sz="2400" dirty="0">
                <a:solidFill>
                  <a:srgbClr val="00206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）</a:t>
            </a:r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L</a:t>
            </a:r>
            <a:r>
              <a:rPr lang="zh-CN" altLang="zh-CN" sz="2400" dirty="0">
                <a:solidFill>
                  <a:srgbClr val="00206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B</a:t>
            </a:r>
            <a:r>
              <a:rPr lang="zh-CN" altLang="zh-CN" sz="2400" dirty="0">
                <a:solidFill>
                  <a:srgbClr val="00206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）</a:t>
            </a:r>
            <a:endParaRPr lang="zh-CN" altLang="en-US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828800" y="3110066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L</a:t>
            </a:r>
            <a:r>
              <a:rPr lang="zh-CN" altLang="zh-CN" sz="2400" dirty="0">
                <a:solidFill>
                  <a:srgbClr val="00206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A</a:t>
            </a:r>
            <a:r>
              <a:rPr lang="zh-CN" altLang="zh-CN" sz="2400" dirty="0">
                <a:solidFill>
                  <a:srgbClr val="00206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）∪</a:t>
            </a:r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 L</a:t>
            </a:r>
            <a:r>
              <a:rPr lang="zh-CN" altLang="zh-CN" sz="2400" dirty="0">
                <a:solidFill>
                  <a:srgbClr val="00206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B</a:t>
            </a:r>
            <a:r>
              <a:rPr lang="zh-CN" altLang="zh-CN" sz="2400" dirty="0">
                <a:solidFill>
                  <a:srgbClr val="00206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）</a:t>
            </a:r>
            <a:endParaRPr lang="zh-CN" altLang="en-US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1828800" y="3967316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A+B</a:t>
            </a:r>
            <a:endParaRPr lang="zh-CN" altLang="en-US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828800" y="4824566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A B</a:t>
            </a:r>
            <a:endParaRPr lang="zh-CN" altLang="en-US" sz="2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2317109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3174359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031609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888859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>
            <p:custDataLst>
              <p:tags r:id="rId10"/>
            </p:custDataLst>
          </p:nvPr>
        </p:nvSpPr>
        <p:spPr bwMode="auto">
          <a:xfrm>
            <a:off x="6172200" y="5681816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/>
            <p:cNvSpPr/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80008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ColorBlock"/>
            <p:cNvSpPr/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80008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spcBef>
                <a:spcPct val="0"/>
              </a:spcBef>
              <a:buClr>
                <a:srgbClr val="800080"/>
              </a:buClr>
              <a:buSzTx/>
              <a:buFont typeface="Symbol" panose="05050102010706020507" pitchFamily="18" charset="2"/>
              <a:buNone/>
            </a:pP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定义：若两个正则式表示相同的正则集，则称这两个正则式相等。  即 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R1＝R2 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  <a:sym typeface="Euclid Symbol" panose="05050102010706020507" pitchFamily="18" charset="2"/>
              </a:rPr>
              <a:t>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L(R1)=L(R2)</a:t>
            </a:r>
            <a:endParaRPr lang="en-US" altLang="zh-CN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lvl="1" algn="just" eaLnBrk="1" hangingPunct="1">
              <a:spcBef>
                <a:spcPct val="0"/>
              </a:spcBef>
              <a:buClr>
                <a:srgbClr val="800080"/>
              </a:buClr>
              <a:buSzTx/>
              <a:buFont typeface="Symbol" panose="05050102010706020507" pitchFamily="18" charset="2"/>
              <a:buNone/>
            </a:pPr>
            <a:endParaRPr lang="zh-CN" altLang="en-US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lvl="1" algn="just" eaLnBrk="1" hangingPunct="1">
              <a:spcBef>
                <a:spcPct val="0"/>
              </a:spcBef>
              <a:buClr>
                <a:srgbClr val="800080"/>
              </a:buClr>
              <a:buSzTx/>
              <a:buFont typeface="Symbol" panose="05050102010706020507" pitchFamily="18" charset="2"/>
              <a:buNone/>
            </a:pP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注1：正则集是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T* 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的子集。</a:t>
            </a:r>
            <a:endParaRPr lang="zh-CN" altLang="en-US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lvl="1" algn="just" eaLnBrk="1" hangingPunct="1">
              <a:spcBef>
                <a:spcPct val="0"/>
              </a:spcBef>
              <a:buClr>
                <a:srgbClr val="800080"/>
              </a:buClr>
              <a:buSzTx/>
              <a:buFont typeface="Symbol" panose="05050102010706020507" pitchFamily="18" charset="2"/>
              <a:buNone/>
            </a:pP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注2：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L</a:t>
            </a:r>
            <a:r>
              <a:rPr lang="en-US" altLang="zh-CN" baseline="30000" dirty="0">
                <a:solidFill>
                  <a:srgbClr val="333399"/>
                </a:solidFill>
                <a:latin typeface="Arial" panose="020B0604020202020204" pitchFamily="34" charset="0"/>
              </a:rPr>
              <a:t>+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包含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ε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当且仅当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L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包含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ε。</a:t>
            </a:r>
            <a:endParaRPr lang="en-US" altLang="zh-CN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lvl="1" algn="just" eaLnBrk="1" hangingPunct="1">
              <a:spcBef>
                <a:spcPct val="0"/>
              </a:spcBef>
              <a:buClr>
                <a:srgbClr val="800080"/>
              </a:buClr>
              <a:buSzTx/>
              <a:buFont typeface="Symbol" panose="05050102010706020507" pitchFamily="18" charset="2"/>
              <a:buNone/>
            </a:pP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注3：每个正则集至少对应一个正则式（可有无穷多个正则式）</a:t>
            </a:r>
            <a:endParaRPr lang="en-US" altLang="zh-CN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987F7-608C-45A5-8519-ADA13A3DC22A}" type="slidenum">
              <a:rPr lang="zh-CN" altLang="en-US" smtClean="0"/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D68F993-DD4E-4151-8E61-67D7ABCAE214}" type="datetime1">
              <a:rPr lang="zh-CN" altLang="en-US" smtClean="0"/>
            </a:fld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06F498-223F-4EA6-BD26-BB7B65F49923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48B859-DA0A-41E4-916D-DA63C77A24E9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7652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7653" name="Rectangle 2"/>
          <p:cNvSpPr>
            <a:spLocks noChangeArrowheads="1"/>
          </p:cNvSpPr>
          <p:nvPr/>
        </p:nvSpPr>
        <p:spPr bwMode="auto">
          <a:xfrm>
            <a:off x="914400" y="533400"/>
            <a:ext cx="708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正则式的性质</a:t>
            </a:r>
            <a:endParaRPr lang="zh-CN" altLang="en-US" sz="320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7654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077200" cy="524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endParaRPr lang="zh-CN" altLang="en-US" sz="120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交换律（</a:t>
            </a:r>
            <a:r>
              <a:rPr lang="en-US" altLang="zh-CN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commutativity</a:t>
            </a:r>
            <a:r>
              <a:rPr lang="en-US" altLang="zh-CN" sz="24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）</a:t>
            </a:r>
            <a:r>
              <a:rPr lang="zh-CN" altLang="en-US" sz="24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和结合律 （</a:t>
            </a:r>
            <a:r>
              <a:rPr lang="en-US" altLang="zh-CN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associativeity</a:t>
            </a:r>
            <a:r>
              <a:rPr lang="en-US" altLang="zh-CN" sz="24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）</a:t>
            </a:r>
            <a:endParaRPr lang="zh-CN" altLang="en-US" sz="2400" i="1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zh-CN" altLang="en-US">
                <a:solidFill>
                  <a:srgbClr val="333399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(1) (</a:t>
            </a:r>
            <a:r>
              <a:rPr lang="en-US" altLang="zh-CN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α</a:t>
            </a:r>
            <a:r>
              <a:rPr lang="en-US" altLang="zh-CN">
                <a:solidFill>
                  <a:srgbClr val="333399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β</a:t>
            </a:r>
            <a:r>
              <a:rPr lang="en-US" altLang="zh-CN">
                <a:solidFill>
                  <a:srgbClr val="333399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)+</a:t>
            </a:r>
            <a:r>
              <a:rPr lang="en-US" altLang="zh-CN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γ＝α</a:t>
            </a:r>
            <a:r>
              <a:rPr lang="en-US" altLang="zh-CN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+(</a:t>
            </a:r>
            <a:r>
              <a:rPr lang="en-US" altLang="zh-CN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β</a:t>
            </a:r>
            <a:r>
              <a:rPr lang="en-US" altLang="zh-CN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γ</a:t>
            </a:r>
            <a:r>
              <a:rPr lang="en-US" altLang="zh-CN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>
              <a:solidFill>
                <a:srgbClr val="333399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en-US" altLang="zh-CN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(2) (</a:t>
            </a:r>
            <a:r>
              <a:rPr lang="en-US" altLang="zh-CN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αβ</a:t>
            </a:r>
            <a:r>
              <a:rPr lang="en-US" altLang="zh-CN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γ＝α</a:t>
            </a:r>
            <a:r>
              <a:rPr lang="en-US" altLang="zh-CN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βγ</a:t>
            </a:r>
            <a:r>
              <a:rPr lang="en-US" altLang="zh-CN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>
              <a:solidFill>
                <a:srgbClr val="333399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en-US" altLang="zh-CN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(3) </a:t>
            </a:r>
            <a:r>
              <a:rPr lang="en-US" altLang="zh-CN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α</a:t>
            </a:r>
            <a:r>
              <a:rPr lang="en-US" altLang="zh-CN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β＝β</a:t>
            </a:r>
            <a:r>
              <a:rPr lang="en-US" altLang="zh-CN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α</a:t>
            </a:r>
            <a:endParaRPr lang="en-US" altLang="zh-CN">
              <a:solidFill>
                <a:srgbClr val="333399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等幂律（</a:t>
            </a:r>
            <a:r>
              <a:rPr lang="en-US" altLang="zh-CN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idempotent law</a:t>
            </a:r>
            <a:r>
              <a:rPr lang="en-US" altLang="zh-CN" sz="24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）</a:t>
            </a:r>
            <a:endParaRPr lang="en-US" altLang="zh-CN" sz="240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en-US" altLang="zh-CN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(4) </a:t>
            </a:r>
            <a:r>
              <a:rPr lang="en-US" altLang="zh-CN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α</a:t>
            </a:r>
            <a:r>
              <a:rPr lang="en-US" altLang="zh-CN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α＝α</a:t>
            </a:r>
            <a:endParaRPr lang="en-US" altLang="zh-CN">
              <a:solidFill>
                <a:srgbClr val="333399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分配律（</a:t>
            </a:r>
            <a:r>
              <a:rPr lang="en-US" altLang="zh-CN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distributive law</a:t>
            </a:r>
            <a:r>
              <a:rPr lang="en-US" altLang="zh-CN" sz="24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）</a:t>
            </a:r>
            <a:endParaRPr lang="en-US" altLang="zh-CN" sz="2400">
              <a:solidFill>
                <a:srgbClr val="800080"/>
              </a:solidFill>
              <a:ea typeface="华文行楷" panose="0201080004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en-US" altLang="zh-CN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(5) </a:t>
            </a:r>
            <a:r>
              <a:rPr lang="en-US" altLang="zh-CN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α</a:t>
            </a:r>
            <a:r>
              <a:rPr lang="en-US" altLang="zh-CN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β</a:t>
            </a:r>
            <a:r>
              <a:rPr lang="en-US" altLang="zh-CN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γ</a:t>
            </a:r>
            <a:r>
              <a:rPr lang="en-US" altLang="zh-CN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＝αβ</a:t>
            </a:r>
            <a:r>
              <a:rPr lang="en-US" altLang="zh-CN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αγ</a:t>
            </a:r>
            <a:endParaRPr lang="en-US" altLang="zh-CN">
              <a:solidFill>
                <a:srgbClr val="333399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en-US" altLang="zh-CN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(6) (</a:t>
            </a:r>
            <a:r>
              <a:rPr lang="en-US" altLang="zh-CN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β</a:t>
            </a:r>
            <a:r>
              <a:rPr lang="en-US" altLang="zh-CN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γ</a:t>
            </a:r>
            <a:r>
              <a:rPr lang="en-US" altLang="zh-CN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α＝βα</a:t>
            </a:r>
            <a:r>
              <a:rPr lang="en-US" altLang="zh-CN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γα</a:t>
            </a:r>
            <a:endParaRPr lang="en-US" altLang="zh-CN">
              <a:solidFill>
                <a:srgbClr val="333399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62CA2F-45F6-4B67-9BA8-A12E95A08252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368FFA-E126-4E3B-9364-37FD3EB41BC2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8676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8677" name="Rectangle 2"/>
          <p:cNvSpPr>
            <a:spLocks noChangeArrowheads="1"/>
          </p:cNvSpPr>
          <p:nvPr/>
        </p:nvSpPr>
        <p:spPr bwMode="auto">
          <a:xfrm>
            <a:off x="914400" y="533400"/>
            <a:ext cx="708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正则式的性质</a:t>
            </a:r>
            <a:endParaRPr lang="zh-CN" altLang="en-US" sz="320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8678" name="Text Box 3"/>
          <p:cNvSpPr txBox="1">
            <a:spLocks noChangeArrowheads="1"/>
          </p:cNvSpPr>
          <p:nvPr/>
        </p:nvSpPr>
        <p:spPr bwMode="auto">
          <a:xfrm>
            <a:off x="533400" y="1066800"/>
            <a:ext cx="8077200" cy="503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371600" indent="-4572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endParaRPr lang="zh-CN" altLang="en-US" sz="12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幺元（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identities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）</a:t>
            </a: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和零元（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annihilators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）</a:t>
            </a:r>
            <a:endParaRPr lang="en-US" altLang="zh-CN" dirty="0">
              <a:solidFill>
                <a:srgbClr val="333399"/>
              </a:solidFill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en-US" altLang="zh-CN" dirty="0">
                <a:solidFill>
                  <a:srgbClr val="333399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(7) </a:t>
            </a:r>
            <a:r>
              <a:rPr lang="en-US" altLang="zh-CN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α</a:t>
            </a:r>
            <a:r>
              <a:rPr lang="en-US" altLang="zh-CN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dirty="0" err="1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φ＝φ</a:t>
            </a:r>
            <a:r>
              <a:rPr lang="en-US" altLang="zh-CN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α＝α</a:t>
            </a:r>
            <a:endParaRPr lang="en-US" altLang="zh-CN" dirty="0">
              <a:solidFill>
                <a:srgbClr val="333399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en-US" altLang="zh-CN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(8) </a:t>
            </a:r>
            <a:r>
              <a:rPr lang="en-US" altLang="zh-CN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α</a:t>
            </a:r>
            <a:r>
              <a:rPr lang="en-US" altLang="zh-CN" dirty="0" err="1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φ＝φ</a:t>
            </a:r>
            <a:r>
              <a:rPr lang="en-US" altLang="zh-CN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α＝φ</a:t>
            </a:r>
            <a:endParaRPr lang="en-US" altLang="zh-CN" dirty="0">
              <a:solidFill>
                <a:srgbClr val="333399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en-US" altLang="zh-CN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(9) </a:t>
            </a:r>
            <a:r>
              <a:rPr lang="en-US" altLang="zh-CN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α</a:t>
            </a:r>
            <a:r>
              <a:rPr lang="en-US" altLang="zh-CN" dirty="0" err="1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ε＝ε</a:t>
            </a:r>
            <a:r>
              <a:rPr lang="en-US" altLang="zh-CN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α＝α</a:t>
            </a:r>
            <a:endParaRPr lang="en-US" altLang="zh-CN" dirty="0">
              <a:solidFill>
                <a:srgbClr val="333399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与闭包相关的定律</a:t>
            </a:r>
            <a:endParaRPr lang="en-US" altLang="zh-CN" dirty="0">
              <a:solidFill>
                <a:srgbClr val="333399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en-US" altLang="zh-CN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(10)  (</a:t>
            </a:r>
            <a:r>
              <a:rPr lang="en-US" altLang="zh-CN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α</a:t>
            </a:r>
            <a:r>
              <a:rPr lang="en-US" altLang="zh-CN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*)*</a:t>
            </a:r>
            <a:r>
              <a:rPr lang="en-US" altLang="zh-CN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＝α</a:t>
            </a:r>
            <a:r>
              <a:rPr lang="en-US" altLang="zh-CN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*</a:t>
            </a:r>
            <a:endParaRPr lang="en-US" altLang="zh-CN" dirty="0">
              <a:solidFill>
                <a:srgbClr val="333399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en-US" altLang="zh-CN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(11) </a:t>
            </a:r>
            <a:r>
              <a:rPr lang="en-US" altLang="zh-CN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α</a:t>
            </a:r>
            <a:r>
              <a:rPr lang="en-US" altLang="zh-CN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*</a:t>
            </a:r>
            <a:r>
              <a:rPr lang="en-US" altLang="zh-CN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＝α</a:t>
            </a:r>
            <a:r>
              <a:rPr lang="en-US" altLang="zh-CN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α</a:t>
            </a:r>
            <a:r>
              <a:rPr lang="en-US" altLang="zh-CN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*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endParaRPr lang="en-US" altLang="zh-CN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*</a:t>
            </a: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= {</a:t>
            </a: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}</a:t>
            </a:r>
            <a:endParaRPr lang="en-US" altLang="zh-CN" b="1" i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L</a:t>
            </a:r>
            <a:r>
              <a:rPr lang="en-US" altLang="zh-CN" b="1" i="1" baseline="30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+</a:t>
            </a: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= LL* = L*L     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（ </a:t>
            </a: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L</a:t>
            </a:r>
            <a:r>
              <a:rPr lang="en-US" altLang="zh-CN" b="1" i="1" baseline="30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+</a:t>
            </a:r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的定义）</a:t>
            </a:r>
            <a:endParaRPr lang="zh-CN" altLang="en-US" b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L</a:t>
            </a:r>
            <a:r>
              <a:rPr lang="en-US" altLang="zh-CN" b="1" i="1" baseline="30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*</a:t>
            </a: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= L</a:t>
            </a:r>
            <a:r>
              <a:rPr lang="en-US" altLang="zh-CN" b="1" i="1" baseline="30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+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{}</a:t>
            </a:r>
            <a:endParaRPr lang="en-US" altLang="zh-CN" sz="2800" b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A8091A-B4EE-4C13-86A9-3682010B8D82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2D4949-E47E-44EA-8773-FF5D454694E0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9700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9701" name="Rectangle 2"/>
          <p:cNvSpPr>
            <a:spLocks noChangeArrowheads="1"/>
          </p:cNvSpPr>
          <p:nvPr/>
        </p:nvSpPr>
        <p:spPr bwMode="auto">
          <a:xfrm>
            <a:off x="914400" y="533400"/>
            <a:ext cx="708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正则式的性质</a:t>
            </a:r>
            <a:endParaRPr lang="zh-CN" altLang="en-US" sz="320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9702" name="Text Box 3"/>
          <p:cNvSpPr txBox="1">
            <a:spLocks noChangeArrowheads="1"/>
          </p:cNvSpPr>
          <p:nvPr/>
        </p:nvSpPr>
        <p:spPr bwMode="auto">
          <a:xfrm>
            <a:off x="533400" y="1371600"/>
            <a:ext cx="8153400" cy="408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endParaRPr lang="zh-CN" altLang="en-US" sz="12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en-US" altLang="zh-CN" dirty="0">
                <a:solidFill>
                  <a:srgbClr val="333399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(11) </a:t>
            </a:r>
            <a:r>
              <a:rPr lang="en-US" altLang="zh-CN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α</a:t>
            </a:r>
            <a:r>
              <a:rPr lang="en-US" altLang="zh-CN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*=</a:t>
            </a:r>
            <a:r>
              <a:rPr lang="en-US" altLang="zh-CN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α</a:t>
            </a:r>
            <a:r>
              <a:rPr lang="en-US" altLang="zh-CN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α</a:t>
            </a:r>
            <a:r>
              <a:rPr lang="en-US" altLang="zh-CN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*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endParaRPr lang="en-US" altLang="zh-CN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zh-CN" altLang="en-US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证明：</a:t>
            </a:r>
            <a:endParaRPr lang="zh-CN" altLang="en-US" dirty="0">
              <a:solidFill>
                <a:srgbClr val="333399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en-US" altLang="zh-CN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∵	</a:t>
            </a:r>
            <a:r>
              <a:rPr lang="en-US" altLang="zh-CN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L(</a:t>
            </a:r>
            <a:r>
              <a:rPr lang="en-US" altLang="zh-CN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α</a:t>
            </a:r>
            <a:r>
              <a:rPr lang="en-US" altLang="zh-CN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*)= L(</a:t>
            </a:r>
            <a:r>
              <a:rPr lang="en-US" altLang="zh-CN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α</a:t>
            </a:r>
            <a:r>
              <a:rPr lang="en-US" altLang="zh-CN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)*</a:t>
            </a:r>
            <a:endParaRPr lang="en-US" altLang="zh-CN" dirty="0">
              <a:solidFill>
                <a:srgbClr val="333399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en-US" altLang="zh-CN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          ={</a:t>
            </a:r>
            <a:r>
              <a:rPr lang="en-US" altLang="zh-CN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ε</a:t>
            </a:r>
            <a:r>
              <a:rPr lang="en-US" altLang="zh-CN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r>
              <a:rPr lang="en-US" altLang="zh-CN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∪</a:t>
            </a:r>
            <a:r>
              <a:rPr lang="en-US" altLang="zh-CN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L(</a:t>
            </a:r>
            <a:r>
              <a:rPr lang="en-US" altLang="zh-CN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α</a:t>
            </a:r>
            <a:r>
              <a:rPr lang="en-US" altLang="zh-CN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∪</a:t>
            </a:r>
            <a:r>
              <a:rPr lang="en-US" altLang="zh-CN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L(</a:t>
            </a:r>
            <a:r>
              <a:rPr lang="en-US" altLang="zh-CN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α</a:t>
            </a:r>
            <a:r>
              <a:rPr lang="en-US" altLang="zh-CN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baseline="30000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∪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…</a:t>
            </a:r>
            <a:r>
              <a:rPr lang="en-US" altLang="zh-CN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∪</a:t>
            </a:r>
            <a:r>
              <a:rPr lang="en-US" altLang="zh-CN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L(</a:t>
            </a:r>
            <a:r>
              <a:rPr lang="en-US" altLang="zh-CN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α</a:t>
            </a:r>
            <a:r>
              <a:rPr lang="en-US" altLang="zh-CN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baseline="30000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endParaRPr lang="en-US" altLang="zh-CN" baseline="30000" dirty="0">
              <a:solidFill>
                <a:srgbClr val="333399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b="1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  L(</a:t>
            </a:r>
            <a:r>
              <a:rPr lang="en-US" altLang="zh-CN" b="1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α</a:t>
            </a:r>
            <a:r>
              <a:rPr lang="en-US" altLang="zh-CN" b="1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b="1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α</a:t>
            </a:r>
            <a:r>
              <a:rPr lang="en-US" altLang="zh-CN" b="1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*)=L(</a:t>
            </a:r>
            <a:r>
              <a:rPr lang="en-US" altLang="zh-CN" b="1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α</a:t>
            </a:r>
            <a:r>
              <a:rPr lang="en-US" altLang="zh-CN" b="1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b="1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∪</a:t>
            </a:r>
            <a:r>
              <a:rPr lang="en-US" altLang="zh-CN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L(</a:t>
            </a:r>
            <a:r>
              <a:rPr lang="en-US" altLang="zh-CN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α</a:t>
            </a:r>
            <a:r>
              <a:rPr lang="en-US" altLang="zh-CN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*)</a:t>
            </a:r>
            <a:endParaRPr lang="en-US" altLang="zh-CN" dirty="0">
              <a:solidFill>
                <a:srgbClr val="333399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 algn="just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zh-CN" altLang="en-US" b="1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        </a:t>
            </a:r>
            <a:r>
              <a:rPr lang="en-US" altLang="zh-CN" b="1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L(</a:t>
            </a:r>
            <a:r>
              <a:rPr lang="en-US" altLang="zh-CN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α</a:t>
            </a:r>
            <a:r>
              <a:rPr lang="en-US" altLang="zh-CN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*)</a:t>
            </a:r>
            <a:r>
              <a:rPr lang="zh-CN" altLang="en-US" b="1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     （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L(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α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 L(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α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)*</a:t>
            </a:r>
            <a:r>
              <a:rPr lang="zh-CN" altLang="en-US" b="1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）</a:t>
            </a:r>
            <a:endParaRPr lang="en-US" altLang="zh-CN" b="1" dirty="0">
              <a:solidFill>
                <a:srgbClr val="333399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en-US" altLang="zh-CN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∴ α</a:t>
            </a:r>
            <a:r>
              <a:rPr lang="en-US" altLang="zh-CN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α</a:t>
            </a:r>
            <a:r>
              <a:rPr lang="en-US" altLang="zh-CN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*</a:t>
            </a:r>
            <a:r>
              <a:rPr lang="en-US" altLang="zh-CN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＝α</a:t>
            </a:r>
            <a:r>
              <a:rPr lang="en-US" altLang="zh-CN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*</a:t>
            </a:r>
            <a:endParaRPr lang="en-US" altLang="zh-CN" dirty="0">
              <a:solidFill>
                <a:srgbClr val="333399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endParaRPr lang="en-US" altLang="zh-CN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017BDE-ADF9-4AF2-939F-4131E8116851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3011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13FAEF-3044-44AD-8ADC-AC0220B5795A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3012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3013" name="Rectangle 2"/>
          <p:cNvSpPr>
            <a:spLocks noChangeArrowheads="1"/>
          </p:cNvSpPr>
          <p:nvPr/>
        </p:nvSpPr>
        <p:spPr bwMode="auto">
          <a:xfrm>
            <a:off x="2133600" y="609600"/>
            <a:ext cx="3886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课堂练习</a:t>
            </a:r>
            <a:r>
              <a:rPr lang="zh-CN" altLang="en-US" sz="3200" i="1">
                <a:solidFill>
                  <a:schemeClr val="hlink"/>
                </a:solidFill>
                <a:latin typeface="CMR10" charset="0"/>
                <a:ea typeface="宋体" panose="02010600030101010101" pitchFamily="2" charset="-122"/>
              </a:rPr>
              <a:t> </a:t>
            </a:r>
            <a:endParaRPr lang="zh-CN" altLang="en-US" sz="3200" i="1">
              <a:solidFill>
                <a:schemeClr val="hlink"/>
              </a:solidFill>
              <a:latin typeface="CMR10" charset="0"/>
              <a:ea typeface="宋体" panose="02010600030101010101" pitchFamily="2" charset="-122"/>
            </a:endParaRPr>
          </a:p>
        </p:txBody>
      </p:sp>
      <p:sp>
        <p:nvSpPr>
          <p:cNvPr id="43014" name="Text Box 3"/>
          <p:cNvSpPr txBox="1">
            <a:spLocks noChangeArrowheads="1"/>
          </p:cNvSpPr>
          <p:nvPr/>
        </p:nvSpPr>
        <p:spPr bwMode="auto">
          <a:xfrm>
            <a:off x="609600" y="2971800"/>
            <a:ext cx="76962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sz="2000" dirty="0">
                <a:solidFill>
                  <a:srgbClr val="800080"/>
                </a:solidFill>
                <a:ea typeface="华文行楷" panose="02010800040101010101" pitchFamily="2" charset="-122"/>
              </a:rPr>
              <a:t> </a:t>
            </a:r>
            <a:r>
              <a:rPr lang="en-US" altLang="zh-CN" sz="2000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Exercise </a:t>
            </a: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对于以上自动机，已经求出其语言的一个正规表</a:t>
            </a:r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达式如下</a:t>
            </a:r>
            <a:endParaRPr lang="zh-CN" altLang="en-US" sz="2000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                        (0+1)*1(0+1)+(0+1)*1(0+1)(0+1)</a:t>
            </a:r>
            <a:endParaRPr lang="zh-CN" altLang="en-US" sz="2000" i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</a:rPr>
              <a:t> </a:t>
            </a:r>
            <a:endParaRPr lang="zh-CN" altLang="en-US" sz="1000" dirty="0">
              <a:solidFill>
                <a:srgbClr val="333399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使用分配律求出两种不同的更简单的与之等价的表达式.</a:t>
            </a:r>
            <a:r>
              <a:rPr lang="zh-CN" altLang="en-US" sz="800" dirty="0">
                <a:solidFill>
                  <a:srgbClr val="333399"/>
                </a:solidFill>
              </a:rPr>
              <a:t> </a:t>
            </a:r>
            <a:endParaRPr lang="zh-CN" altLang="en-US" sz="800" dirty="0">
              <a:solidFill>
                <a:srgbClr val="333399"/>
              </a:solidFill>
            </a:endParaRPr>
          </a:p>
        </p:txBody>
      </p:sp>
      <p:graphicFrame>
        <p:nvGraphicFramePr>
          <p:cNvPr id="43015" name="Object 4"/>
          <p:cNvGraphicFramePr>
            <a:graphicFrameLocks noChangeAspect="1"/>
          </p:cNvGraphicFramePr>
          <p:nvPr/>
        </p:nvGraphicFramePr>
        <p:xfrm>
          <a:off x="1477964" y="1400066"/>
          <a:ext cx="55308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2" name="Visio" r:id="rId1" imgW="5534025" imgH="1076325" progId="Visio.Drawing.11">
                  <p:embed/>
                </p:oleObj>
              </mc:Choice>
              <mc:Fallback>
                <p:oleObj name="Visio" r:id="rId1" imgW="5534025" imgH="107632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4" y="1400066"/>
                        <a:ext cx="553085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4629" name="Text Box 5"/>
          <p:cNvSpPr txBox="1">
            <a:spLocks noChangeArrowheads="1"/>
          </p:cNvSpPr>
          <p:nvPr/>
        </p:nvSpPr>
        <p:spPr bwMode="auto">
          <a:xfrm>
            <a:off x="609600" y="4648200"/>
            <a:ext cx="76962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sz="2000" dirty="0">
                <a:solidFill>
                  <a:srgbClr val="800080"/>
                </a:solidFill>
                <a:ea typeface="华文行楷" panose="02010800040101010101" pitchFamily="2" charset="-122"/>
              </a:rPr>
              <a:t> </a:t>
            </a:r>
            <a:r>
              <a:rPr lang="zh-CN" altLang="en-US" sz="20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参考结果</a:t>
            </a:r>
            <a:r>
              <a:rPr lang="zh-CN" altLang="en-US" sz="2000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</a:t>
            </a:r>
            <a:endParaRPr lang="zh-CN" altLang="en-US" sz="2000" i="1" dirty="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（</a:t>
            </a:r>
            <a:r>
              <a:rPr lang="zh-CN" altLang="en-US" sz="20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</a:t>
            </a: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）</a:t>
            </a:r>
            <a:r>
              <a:rPr lang="zh-CN" altLang="en-US" sz="20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(0+1)*1(</a:t>
            </a:r>
            <a:r>
              <a:rPr lang="zh-CN" altLang="en-US" sz="24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</a:t>
            </a:r>
            <a:r>
              <a:rPr lang="zh-CN" altLang="en-US" sz="20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+0+1)(0+1)</a:t>
            </a:r>
            <a:endParaRPr lang="zh-CN" altLang="en-US" sz="2000" i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（</a:t>
            </a:r>
            <a:r>
              <a:rPr lang="zh-CN" altLang="en-US" sz="20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2) </a:t>
            </a: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zh-CN" altLang="en-US" sz="20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(0+1)*1(0+1)(</a:t>
            </a:r>
            <a:r>
              <a:rPr lang="zh-CN" altLang="en-US" sz="24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</a:t>
            </a:r>
            <a:r>
              <a:rPr lang="zh-CN" altLang="en-US" sz="20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+0+1)</a:t>
            </a:r>
            <a:endParaRPr lang="zh-CN" altLang="en-US" sz="2000" i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9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29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4649E0-82FA-43A6-8B16-F7A3F37200BF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0723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BCA2A7-2FCE-403E-BA44-85E08D6E6F25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0724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0725" name="Rectangle 2"/>
          <p:cNvSpPr>
            <a:spLocks noChangeArrowheads="1"/>
          </p:cNvSpPr>
          <p:nvPr/>
        </p:nvSpPr>
        <p:spPr bwMode="auto">
          <a:xfrm>
            <a:off x="914400" y="533400"/>
            <a:ext cx="708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右线性文法</a:t>
            </a:r>
            <a:r>
              <a:rPr lang="zh-CN" altLang="en-US" sz="3200">
                <a:solidFill>
                  <a:srgbClr val="800080"/>
                </a:solidFill>
                <a:ea typeface="华文行楷" panose="02010800040101010101" pitchFamily="2" charset="-122"/>
              </a:rPr>
              <a:t>与</a:t>
            </a: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正则式</a:t>
            </a:r>
            <a:r>
              <a:rPr lang="zh-CN" altLang="en-US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zh-CN" altLang="en-US">
              <a:solidFill>
                <a:srgbClr val="333399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0726" name="Text Box 3"/>
          <p:cNvSpPr txBox="1">
            <a:spLocks noChangeArrowheads="1"/>
          </p:cNvSpPr>
          <p:nvPr/>
        </p:nvSpPr>
        <p:spPr bwMode="auto">
          <a:xfrm>
            <a:off x="533400" y="1371600"/>
            <a:ext cx="8153400" cy="49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endParaRPr lang="zh-CN" altLang="en-US" sz="12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zh-CN" altLang="en-US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右(左)线性文法又称为正则文法，右线性文法与正则式可以用来代表同一正则语言。二者具有等效性。</a:t>
            </a:r>
            <a:endParaRPr lang="zh-CN" altLang="en-US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en-US" altLang="zh-CN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endParaRPr lang="zh-CN" altLang="en-US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例：   文法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 </a:t>
            </a:r>
            <a:r>
              <a:rPr lang="en-US" altLang="zh-CN" sz="2400" dirty="0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dirty="0" err="1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aS，S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a	</a:t>
            </a:r>
            <a:endParaRPr lang="en-US" altLang="zh-CN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lvl="3" algn="just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endParaRPr lang="zh-CN" altLang="en-US" sz="2800" b="1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lvl="3" algn="just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zh-CN" altLang="en-US" sz="2800" b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对应正则式：</a:t>
            </a:r>
            <a:r>
              <a:rPr lang="en-US" altLang="zh-CN" sz="2800" b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CN" sz="2800" b="1" baseline="300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n-US" altLang="zh-CN" sz="2800" b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，</a:t>
            </a:r>
            <a:r>
              <a:rPr lang="zh-CN" altLang="en-US" sz="2800" b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或者</a:t>
            </a:r>
            <a:r>
              <a:rPr lang="en-US" altLang="zh-CN" sz="2800" b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a*a</a:t>
            </a:r>
            <a:endParaRPr lang="en-US" altLang="zh-CN" sz="2800" b="1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endParaRPr lang="en-US" altLang="zh-CN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endParaRPr lang="en-US" altLang="zh-CN" dirty="0">
              <a:solidFill>
                <a:srgbClr val="333399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825807-D2AD-43E9-A44C-897D32EFDA43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54C9BB-2338-4A26-83B6-F030012FFD1D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48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49" name="Rectangle 2"/>
          <p:cNvSpPr>
            <a:spLocks noChangeArrowheads="1"/>
          </p:cNvSpPr>
          <p:nvPr/>
        </p:nvSpPr>
        <p:spPr bwMode="auto">
          <a:xfrm>
            <a:off x="914400" y="533400"/>
            <a:ext cx="708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从右线性文法导出正则式</a:t>
            </a:r>
            <a:endParaRPr lang="zh-CN" altLang="en-US" sz="320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1750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10600" cy="157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求解规则:</a:t>
            </a:r>
            <a:endParaRPr lang="zh-CN" altLang="en-US" sz="3200">
              <a:solidFill>
                <a:srgbClr val="80008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zh-CN" altLang="en-US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i="1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α</a:t>
            </a:r>
            <a:r>
              <a:rPr lang="en-US" altLang="zh-CN" i="1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+β，α∈T*，β∈(N</a:t>
            </a:r>
            <a:r>
              <a:rPr lang="en-US" altLang="zh-CN">
                <a:solidFill>
                  <a:srgbClr val="333399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∪</a:t>
            </a:r>
            <a:r>
              <a:rPr lang="en-US" altLang="zh-CN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T)*, </a:t>
            </a:r>
            <a:r>
              <a:rPr lang="en-US" altLang="zh-CN" i="1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∈N   </a:t>
            </a:r>
            <a:endParaRPr lang="en-US" altLang="zh-CN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zh-CN" altLang="en-US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altLang="zh-CN" i="1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的解为 </a:t>
            </a:r>
            <a:r>
              <a:rPr lang="en-US" altLang="zh-CN" i="1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＝α</a:t>
            </a:r>
            <a:r>
              <a:rPr lang="en-US" altLang="zh-CN" baseline="3000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β</a:t>
            </a:r>
            <a:endParaRPr lang="en-US" altLang="zh-CN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81318" name="Text Box 6"/>
          <p:cNvSpPr txBox="1">
            <a:spLocks noChangeArrowheads="1"/>
          </p:cNvSpPr>
          <p:nvPr/>
        </p:nvSpPr>
        <p:spPr bwMode="auto">
          <a:xfrm>
            <a:off x="457200" y="2971800"/>
            <a:ext cx="8382000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证明：</a:t>
            </a:r>
            <a:endParaRPr lang="en-US" altLang="zh-CN" sz="240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α</a:t>
            </a:r>
            <a:r>
              <a:rPr lang="en-US" altLang="zh-CN" i="1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+β </a:t>
            </a:r>
            <a:r>
              <a:rPr lang="zh-CN" altLang="en-US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表示</a:t>
            </a:r>
            <a:r>
              <a:rPr lang="en-US" altLang="zh-CN" i="1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有两个生成式：  </a:t>
            </a:r>
            <a:r>
              <a:rPr lang="en-US" altLang="zh-CN" i="1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α</a:t>
            </a:r>
            <a:r>
              <a:rPr lang="en-US" altLang="zh-CN" i="1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和 </a:t>
            </a:r>
            <a:r>
              <a:rPr lang="en-US" altLang="zh-CN" i="1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β，</a:t>
            </a:r>
            <a:r>
              <a:rPr lang="zh-CN" altLang="en-US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生成的语言为（</a:t>
            </a:r>
            <a:r>
              <a:rPr lang="en-US" altLang="zh-CN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β，αβ，ααβ，αααβ, …）</a:t>
            </a:r>
            <a:r>
              <a:rPr lang="zh-CN" altLang="en-US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，显然该语言可用正则式</a:t>
            </a:r>
            <a:r>
              <a:rPr lang="en-US" altLang="zh-CN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α*β</a:t>
            </a:r>
            <a:r>
              <a:rPr lang="zh-CN" altLang="en-US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表示。</a:t>
            </a:r>
            <a:endParaRPr lang="zh-CN" altLang="en-US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		</a:t>
            </a:r>
            <a:endParaRPr lang="zh-CN" altLang="en-US" sz="1800" b="0">
              <a:solidFill>
                <a:srgbClr val="009999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8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1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6E9555-238E-4679-9389-F899FD06A183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2EE331-79AC-4650-99CB-DEE35D462FF9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8196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1219200" y="228600"/>
            <a:ext cx="7086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noProof="1">
                <a:solidFill>
                  <a:srgbClr val="800080"/>
                </a:solidFill>
                <a:latin typeface="Arial" panose="020B0604020202020204" pitchFamily="34" charset="0"/>
              </a:rPr>
              <a:t>二、</a:t>
            </a:r>
            <a:r>
              <a:rPr lang="zh-CN" altLang="en-US" sz="32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 </a:t>
            </a: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zh-CN" altLang="en-US" sz="320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闭包（</a:t>
            </a:r>
            <a:r>
              <a:rPr lang="en-US" altLang="zh-CN" sz="3200" b="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closure</a:t>
            </a:r>
            <a:r>
              <a:rPr lang="en-US" altLang="zh-CN" sz="320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  <a:r>
              <a:rPr lang="zh-CN" altLang="en-US" sz="3200" noProof="1">
                <a:solidFill>
                  <a:srgbClr val="800080"/>
                </a:solidFill>
                <a:latin typeface="Arial" panose="020B0604020202020204" pitchFamily="34" charset="0"/>
              </a:rPr>
              <a:t>概念</a:t>
            </a:r>
            <a:endParaRPr lang="en-US" altLang="zh-CN" sz="320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8198" name="Rectangle 17"/>
          <p:cNvSpPr>
            <a:spLocks noChangeArrowheads="1"/>
          </p:cNvSpPr>
          <p:nvPr/>
        </p:nvSpPr>
        <p:spPr bwMode="auto">
          <a:xfrm>
            <a:off x="609600" y="1447800"/>
            <a:ext cx="76962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>
                <a:solidFill>
                  <a:srgbClr val="333399"/>
                </a:solidFill>
                <a:ea typeface="华文行楷" panose="02010800040101010101" pitchFamily="2" charset="-122"/>
              </a:rPr>
              <a:t>  </a:t>
            </a:r>
            <a:r>
              <a:rPr lang="zh-CN" altLang="en-US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状态 </a:t>
            </a:r>
            <a:r>
              <a:rPr lang="en-US" altLang="zh-CN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 </a:t>
            </a:r>
            <a:r>
              <a:rPr lang="zh-CN" altLang="en-US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的</a:t>
            </a:r>
            <a:r>
              <a:rPr lang="zh-CN" altLang="en-US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 </a:t>
            </a:r>
            <a:r>
              <a:rPr lang="zh-CN" altLang="en-US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- 闭包</a:t>
            </a:r>
            <a:r>
              <a:rPr lang="zh-CN" altLang="en-US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，记为</a:t>
            </a:r>
            <a:r>
              <a:rPr lang="en-US" altLang="zh-CN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 </a:t>
            </a:r>
            <a:r>
              <a:rPr lang="zh-CN" altLang="en-US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-</a:t>
            </a:r>
            <a:r>
              <a:rPr lang="zh-CN" altLang="en-US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CLOSURE </a:t>
            </a:r>
            <a:r>
              <a:rPr lang="zh-CN" altLang="en-US" sz="24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或</a:t>
            </a:r>
            <a:r>
              <a:rPr lang="en-US" altLang="zh-CN" sz="24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ECLOSE</a:t>
            </a:r>
            <a:r>
              <a:rPr lang="en-US" altLang="zh-CN" sz="24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zh-CN" altLang="en-US">
                <a:solidFill>
                  <a:srgbClr val="3333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，定义为从 </a:t>
            </a:r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  </a:t>
            </a:r>
            <a:r>
              <a:rPr lang="zh-CN" altLang="en-US">
                <a:solidFill>
                  <a:srgbClr val="3333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经所有的</a:t>
            </a:r>
            <a:r>
              <a:rPr lang="zh-CN" altLang="en-US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 </a:t>
            </a:r>
            <a:r>
              <a:rPr lang="zh-CN" altLang="en-US">
                <a:solidFill>
                  <a:srgbClr val="3333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路径可以到达的状态（包括</a:t>
            </a:r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zh-CN" altLang="en-US">
                <a:solidFill>
                  <a:srgbClr val="3333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自身），</a:t>
            </a:r>
            <a:endParaRPr lang="zh-CN" altLang="en-US">
              <a:solidFill>
                <a:srgbClr val="333399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3333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如：</a:t>
            </a:r>
            <a:r>
              <a:rPr lang="zh-CN" altLang="en-US" sz="2400">
                <a:solidFill>
                  <a:srgbClr val="3333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endParaRPr lang="en-US" altLang="zh-CN" sz="2400">
              <a:solidFill>
                <a:srgbClr val="333399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8199" name="Group 18"/>
          <p:cNvGrpSpPr/>
          <p:nvPr/>
        </p:nvGrpSpPr>
        <p:grpSpPr bwMode="auto">
          <a:xfrm>
            <a:off x="1295400" y="2743200"/>
            <a:ext cx="5383213" cy="1323975"/>
            <a:chOff x="912" y="2034"/>
            <a:chExt cx="3391" cy="834"/>
          </a:xfrm>
        </p:grpSpPr>
        <p:sp>
          <p:nvSpPr>
            <p:cNvPr id="8201" name="Rectangle 19"/>
            <p:cNvSpPr>
              <a:spLocks noChangeArrowheads="1"/>
            </p:cNvSpPr>
            <p:nvPr/>
          </p:nvSpPr>
          <p:spPr bwMode="auto">
            <a:xfrm>
              <a:off x="1788" y="2526"/>
              <a:ext cx="21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700" b="0">
                  <a:solidFill>
                    <a:srgbClr val="000000"/>
                  </a:solidFill>
                  <a:latin typeface="Fixedsys" charset="-122"/>
                  <a:ea typeface="宋体" panose="02010600030101010101" pitchFamily="2" charset="-122"/>
                </a:rPr>
                <a:t>q0</a:t>
              </a:r>
              <a:endParaRPr lang="en-US" altLang="zh-CN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02" name="Rectangle 20"/>
            <p:cNvSpPr>
              <a:spLocks noChangeArrowheads="1"/>
            </p:cNvSpPr>
            <p:nvPr/>
          </p:nvSpPr>
          <p:spPr bwMode="auto">
            <a:xfrm>
              <a:off x="2951" y="2526"/>
              <a:ext cx="21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700" b="0">
                  <a:solidFill>
                    <a:srgbClr val="000000"/>
                  </a:solidFill>
                  <a:latin typeface="Fixedsys" charset="-122"/>
                  <a:ea typeface="Fixedsys" charset="-122"/>
                </a:rPr>
                <a:t>q1</a:t>
              </a:r>
              <a:endParaRPr lang="en-US" altLang="zh-CN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03" name="Rectangle 21"/>
            <p:cNvSpPr>
              <a:spLocks noChangeArrowheads="1"/>
            </p:cNvSpPr>
            <p:nvPr/>
          </p:nvSpPr>
          <p:spPr bwMode="auto">
            <a:xfrm>
              <a:off x="4003" y="2526"/>
              <a:ext cx="21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700" b="0">
                  <a:solidFill>
                    <a:srgbClr val="000000"/>
                  </a:solidFill>
                  <a:latin typeface="Fixedsys" charset="-122"/>
                  <a:ea typeface="Fixedsys" charset="-122"/>
                </a:rPr>
                <a:t>q2</a:t>
              </a:r>
              <a:endParaRPr lang="en-US" altLang="zh-CN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04" name="Oval 22"/>
            <p:cNvSpPr>
              <a:spLocks noChangeArrowheads="1"/>
            </p:cNvSpPr>
            <p:nvPr/>
          </p:nvSpPr>
          <p:spPr bwMode="auto">
            <a:xfrm>
              <a:off x="1636" y="2417"/>
              <a:ext cx="424" cy="437"/>
            </a:xfrm>
            <a:prstGeom prst="ellips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endParaRPr lang="zh-CN" altLang="en-US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05" name="Oval 23"/>
            <p:cNvSpPr>
              <a:spLocks noChangeArrowheads="1"/>
            </p:cNvSpPr>
            <p:nvPr/>
          </p:nvSpPr>
          <p:spPr bwMode="auto">
            <a:xfrm>
              <a:off x="2811" y="2417"/>
              <a:ext cx="381" cy="423"/>
            </a:xfrm>
            <a:prstGeom prst="ellips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endParaRPr lang="zh-CN" altLang="en-US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06" name="Oval 24"/>
            <p:cNvSpPr>
              <a:spLocks noChangeArrowheads="1"/>
            </p:cNvSpPr>
            <p:nvPr/>
          </p:nvSpPr>
          <p:spPr bwMode="auto">
            <a:xfrm>
              <a:off x="3823" y="2431"/>
              <a:ext cx="424" cy="437"/>
            </a:xfrm>
            <a:prstGeom prst="ellips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endParaRPr lang="zh-CN" altLang="en-US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07" name="Line 25"/>
            <p:cNvSpPr>
              <a:spLocks noChangeShapeType="1"/>
            </p:cNvSpPr>
            <p:nvPr/>
          </p:nvSpPr>
          <p:spPr bwMode="auto">
            <a:xfrm flipH="1">
              <a:off x="2533" y="2622"/>
              <a:ext cx="265" cy="70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8" name="Line 26"/>
            <p:cNvSpPr>
              <a:spLocks noChangeShapeType="1"/>
            </p:cNvSpPr>
            <p:nvPr/>
          </p:nvSpPr>
          <p:spPr bwMode="auto">
            <a:xfrm flipH="1" flipV="1">
              <a:off x="2531" y="2553"/>
              <a:ext cx="267" cy="69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9" name="Line 27"/>
            <p:cNvSpPr>
              <a:spLocks noChangeShapeType="1"/>
            </p:cNvSpPr>
            <p:nvPr/>
          </p:nvSpPr>
          <p:spPr bwMode="auto">
            <a:xfrm>
              <a:off x="2060" y="2622"/>
              <a:ext cx="738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0" name="Line 28"/>
            <p:cNvSpPr>
              <a:spLocks noChangeShapeType="1"/>
            </p:cNvSpPr>
            <p:nvPr/>
          </p:nvSpPr>
          <p:spPr bwMode="auto">
            <a:xfrm flipH="1">
              <a:off x="3545" y="2622"/>
              <a:ext cx="265" cy="70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1" name="Line 29"/>
            <p:cNvSpPr>
              <a:spLocks noChangeShapeType="1"/>
            </p:cNvSpPr>
            <p:nvPr/>
          </p:nvSpPr>
          <p:spPr bwMode="auto">
            <a:xfrm flipH="1" flipV="1">
              <a:off x="3543" y="2553"/>
              <a:ext cx="267" cy="69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Line 30"/>
            <p:cNvSpPr>
              <a:spLocks noChangeShapeType="1"/>
            </p:cNvSpPr>
            <p:nvPr/>
          </p:nvSpPr>
          <p:spPr bwMode="auto">
            <a:xfrm>
              <a:off x="3181" y="2622"/>
              <a:ext cx="629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3" name="Arc 31"/>
            <p:cNvSpPr/>
            <p:nvPr/>
          </p:nvSpPr>
          <p:spPr bwMode="auto">
            <a:xfrm>
              <a:off x="1554" y="2267"/>
              <a:ext cx="96" cy="245"/>
            </a:xfrm>
            <a:custGeom>
              <a:avLst/>
              <a:gdLst>
                <a:gd name="T0" fmla="*/ 0 w 21600"/>
                <a:gd name="T1" fmla="*/ 0 h 21599"/>
                <a:gd name="T2" fmla="*/ 0 w 21600"/>
                <a:gd name="T3" fmla="*/ 0 h 21599"/>
                <a:gd name="T4" fmla="*/ 0 w 21600"/>
                <a:gd name="T5" fmla="*/ 0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21373" y="21598"/>
                  </a:moveTo>
                  <a:cubicBezTo>
                    <a:pt x="9532" y="21474"/>
                    <a:pt x="0" y="11840"/>
                    <a:pt x="0" y="0"/>
                  </a:cubicBezTo>
                </a:path>
                <a:path w="21600" h="21599" stroke="0" extrusionOk="0">
                  <a:moveTo>
                    <a:pt x="21373" y="21598"/>
                  </a:moveTo>
                  <a:cubicBezTo>
                    <a:pt x="9532" y="21474"/>
                    <a:pt x="0" y="11840"/>
                    <a:pt x="0" y="0"/>
                  </a:cubicBezTo>
                  <a:lnTo>
                    <a:pt x="21600" y="0"/>
                  </a:lnTo>
                  <a:lnTo>
                    <a:pt x="21373" y="21598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  <a:head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4" name="Arc 32"/>
            <p:cNvSpPr/>
            <p:nvPr/>
          </p:nvSpPr>
          <p:spPr bwMode="auto">
            <a:xfrm>
              <a:off x="2005" y="2280"/>
              <a:ext cx="110" cy="220"/>
            </a:xfrm>
            <a:custGeom>
              <a:avLst/>
              <a:gdLst>
                <a:gd name="T0" fmla="*/ 0 w 21600"/>
                <a:gd name="T1" fmla="*/ 0 h 21699"/>
                <a:gd name="T2" fmla="*/ 0 w 21600"/>
                <a:gd name="T3" fmla="*/ 0 h 21699"/>
                <a:gd name="T4" fmla="*/ 0 w 21600"/>
                <a:gd name="T5" fmla="*/ 0 h 216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99"/>
                <a:gd name="T11" fmla="*/ 21600 w 21600"/>
                <a:gd name="T12" fmla="*/ 21699 h 216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99" fill="none" extrusionOk="0">
                  <a:moveTo>
                    <a:pt x="21599" y="0"/>
                  </a:moveTo>
                  <a:cubicBezTo>
                    <a:pt x="21599" y="33"/>
                    <a:pt x="21600" y="66"/>
                    <a:pt x="21600" y="99"/>
                  </a:cubicBezTo>
                  <a:cubicBezTo>
                    <a:pt x="21600" y="12028"/>
                    <a:pt x="11929" y="21698"/>
                    <a:pt x="0" y="21699"/>
                  </a:cubicBezTo>
                </a:path>
                <a:path w="21600" h="21699" stroke="0" extrusionOk="0">
                  <a:moveTo>
                    <a:pt x="21599" y="0"/>
                  </a:moveTo>
                  <a:cubicBezTo>
                    <a:pt x="21599" y="33"/>
                    <a:pt x="21600" y="66"/>
                    <a:pt x="21600" y="99"/>
                  </a:cubicBezTo>
                  <a:cubicBezTo>
                    <a:pt x="21600" y="12028"/>
                    <a:pt x="11929" y="21698"/>
                    <a:pt x="0" y="21699"/>
                  </a:cubicBezTo>
                  <a:lnTo>
                    <a:pt x="0" y="99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5" name="Arc 33"/>
            <p:cNvSpPr/>
            <p:nvPr/>
          </p:nvSpPr>
          <p:spPr bwMode="auto">
            <a:xfrm>
              <a:off x="1554" y="2048"/>
              <a:ext cx="301" cy="21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98"/>
                    <a:pt x="9626" y="39"/>
                    <a:pt x="21528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8"/>
                    <a:pt x="9626" y="39"/>
                    <a:pt x="21528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6" name="Arc 34"/>
            <p:cNvSpPr/>
            <p:nvPr/>
          </p:nvSpPr>
          <p:spPr bwMode="auto">
            <a:xfrm>
              <a:off x="1841" y="2048"/>
              <a:ext cx="274" cy="2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7" name="Arc 35"/>
            <p:cNvSpPr/>
            <p:nvPr/>
          </p:nvSpPr>
          <p:spPr bwMode="auto">
            <a:xfrm>
              <a:off x="2688" y="2253"/>
              <a:ext cx="96" cy="2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  <a:head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8" name="Arc 36"/>
            <p:cNvSpPr/>
            <p:nvPr/>
          </p:nvSpPr>
          <p:spPr bwMode="auto">
            <a:xfrm>
              <a:off x="3140" y="2267"/>
              <a:ext cx="110" cy="21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9" name="Arc 37"/>
            <p:cNvSpPr/>
            <p:nvPr/>
          </p:nvSpPr>
          <p:spPr bwMode="auto">
            <a:xfrm>
              <a:off x="2688" y="2034"/>
              <a:ext cx="301" cy="21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59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599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0" name="Arc 38"/>
            <p:cNvSpPr/>
            <p:nvPr/>
          </p:nvSpPr>
          <p:spPr bwMode="auto">
            <a:xfrm>
              <a:off x="2976" y="2034"/>
              <a:ext cx="274" cy="2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1" name="Arc 39"/>
            <p:cNvSpPr/>
            <p:nvPr/>
          </p:nvSpPr>
          <p:spPr bwMode="auto">
            <a:xfrm>
              <a:off x="3741" y="2267"/>
              <a:ext cx="96" cy="2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  <a:head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2" name="Arc 40"/>
            <p:cNvSpPr/>
            <p:nvPr/>
          </p:nvSpPr>
          <p:spPr bwMode="auto">
            <a:xfrm>
              <a:off x="4192" y="2280"/>
              <a:ext cx="111" cy="220"/>
            </a:xfrm>
            <a:custGeom>
              <a:avLst/>
              <a:gdLst>
                <a:gd name="T0" fmla="*/ 0 w 21798"/>
                <a:gd name="T1" fmla="*/ 0 h 21699"/>
                <a:gd name="T2" fmla="*/ 0 w 21798"/>
                <a:gd name="T3" fmla="*/ 0 h 21699"/>
                <a:gd name="T4" fmla="*/ 0 w 21798"/>
                <a:gd name="T5" fmla="*/ 0 h 21699"/>
                <a:gd name="T6" fmla="*/ 0 60000 65536"/>
                <a:gd name="T7" fmla="*/ 0 60000 65536"/>
                <a:gd name="T8" fmla="*/ 0 60000 65536"/>
                <a:gd name="T9" fmla="*/ 0 w 21798"/>
                <a:gd name="T10" fmla="*/ 0 h 21699"/>
                <a:gd name="T11" fmla="*/ 21798 w 21798"/>
                <a:gd name="T12" fmla="*/ 21699 h 216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98" h="21699" fill="none" extrusionOk="0">
                  <a:moveTo>
                    <a:pt x="21797" y="0"/>
                  </a:moveTo>
                  <a:cubicBezTo>
                    <a:pt x="21797" y="33"/>
                    <a:pt x="21798" y="66"/>
                    <a:pt x="21798" y="99"/>
                  </a:cubicBezTo>
                  <a:cubicBezTo>
                    <a:pt x="21798" y="12028"/>
                    <a:pt x="12127" y="21699"/>
                    <a:pt x="198" y="21699"/>
                  </a:cubicBezTo>
                  <a:cubicBezTo>
                    <a:pt x="131" y="21699"/>
                    <a:pt x="65" y="21698"/>
                    <a:pt x="-1" y="21698"/>
                  </a:cubicBezTo>
                </a:path>
                <a:path w="21798" h="21699" stroke="0" extrusionOk="0">
                  <a:moveTo>
                    <a:pt x="21797" y="0"/>
                  </a:moveTo>
                  <a:cubicBezTo>
                    <a:pt x="21797" y="33"/>
                    <a:pt x="21798" y="66"/>
                    <a:pt x="21798" y="99"/>
                  </a:cubicBezTo>
                  <a:cubicBezTo>
                    <a:pt x="21798" y="12028"/>
                    <a:pt x="12127" y="21699"/>
                    <a:pt x="198" y="21699"/>
                  </a:cubicBezTo>
                  <a:cubicBezTo>
                    <a:pt x="131" y="21699"/>
                    <a:pt x="65" y="21698"/>
                    <a:pt x="-1" y="21698"/>
                  </a:cubicBezTo>
                  <a:lnTo>
                    <a:pt x="198" y="99"/>
                  </a:lnTo>
                  <a:lnTo>
                    <a:pt x="21797" y="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3" name="Arc 41"/>
            <p:cNvSpPr/>
            <p:nvPr/>
          </p:nvSpPr>
          <p:spPr bwMode="auto">
            <a:xfrm>
              <a:off x="3741" y="2048"/>
              <a:ext cx="301" cy="21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59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599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4" name="Arc 42"/>
            <p:cNvSpPr/>
            <p:nvPr/>
          </p:nvSpPr>
          <p:spPr bwMode="auto">
            <a:xfrm>
              <a:off x="4028" y="2048"/>
              <a:ext cx="275" cy="260"/>
            </a:xfrm>
            <a:custGeom>
              <a:avLst/>
              <a:gdLst>
                <a:gd name="T0" fmla="*/ 0 w 21679"/>
                <a:gd name="T1" fmla="*/ 0 h 21600"/>
                <a:gd name="T2" fmla="*/ 0 w 21679"/>
                <a:gd name="T3" fmla="*/ 0 h 21600"/>
                <a:gd name="T4" fmla="*/ 0 w 2167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79"/>
                <a:gd name="T10" fmla="*/ 0 h 21600"/>
                <a:gd name="T11" fmla="*/ 21679 w 216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79" h="21600" fill="none" extrusionOk="0">
                  <a:moveTo>
                    <a:pt x="0" y="0"/>
                  </a:moveTo>
                  <a:cubicBezTo>
                    <a:pt x="26" y="0"/>
                    <a:pt x="52" y="-1"/>
                    <a:pt x="79" y="0"/>
                  </a:cubicBezTo>
                  <a:cubicBezTo>
                    <a:pt x="12008" y="0"/>
                    <a:pt x="21679" y="9670"/>
                    <a:pt x="21679" y="21600"/>
                  </a:cubicBezTo>
                </a:path>
                <a:path w="21679" h="21600" stroke="0" extrusionOk="0">
                  <a:moveTo>
                    <a:pt x="0" y="0"/>
                  </a:moveTo>
                  <a:cubicBezTo>
                    <a:pt x="26" y="0"/>
                    <a:pt x="52" y="-1"/>
                    <a:pt x="79" y="0"/>
                  </a:cubicBezTo>
                  <a:cubicBezTo>
                    <a:pt x="12008" y="0"/>
                    <a:pt x="21679" y="9670"/>
                    <a:pt x="21679" y="21600"/>
                  </a:cubicBezTo>
                  <a:lnTo>
                    <a:pt x="79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5" name="Rectangle 43"/>
            <p:cNvSpPr>
              <a:spLocks noChangeArrowheads="1"/>
            </p:cNvSpPr>
            <p:nvPr/>
          </p:nvSpPr>
          <p:spPr bwMode="auto">
            <a:xfrm>
              <a:off x="1792" y="2116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zh-CN" altLang="en-US" sz="2700" b="0">
                  <a:solidFill>
                    <a:srgbClr val="000000"/>
                  </a:solidFill>
                  <a:latin typeface="Fixedsys" charset="-122"/>
                  <a:ea typeface="Fixedsys" charset="-122"/>
                </a:rPr>
                <a:t>0</a:t>
              </a:r>
              <a:endParaRPr lang="zh-CN" altLang="en-US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6" name="Rectangle 44"/>
            <p:cNvSpPr>
              <a:spLocks noChangeArrowheads="1"/>
            </p:cNvSpPr>
            <p:nvPr/>
          </p:nvSpPr>
          <p:spPr bwMode="auto">
            <a:xfrm>
              <a:off x="2927" y="2103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zh-CN" altLang="en-US" sz="2700" b="0">
                  <a:solidFill>
                    <a:srgbClr val="000000"/>
                  </a:solidFill>
                  <a:latin typeface="Fixedsys" charset="-122"/>
                  <a:ea typeface="Fixedsys" charset="-122"/>
                </a:rPr>
                <a:t>1</a:t>
              </a:r>
              <a:endParaRPr lang="zh-CN" altLang="en-US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7" name="Rectangle 45"/>
            <p:cNvSpPr>
              <a:spLocks noChangeArrowheads="1"/>
            </p:cNvSpPr>
            <p:nvPr/>
          </p:nvSpPr>
          <p:spPr bwMode="auto">
            <a:xfrm>
              <a:off x="3993" y="2116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zh-CN" altLang="en-US" sz="2700" b="0">
                  <a:solidFill>
                    <a:srgbClr val="000000"/>
                  </a:solidFill>
                  <a:latin typeface="Fixedsys" charset="-122"/>
                  <a:ea typeface="Fixedsys" charset="-122"/>
                </a:rPr>
                <a:t>2</a:t>
              </a:r>
              <a:endParaRPr lang="zh-CN" altLang="en-US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8" name="Rectangle 46"/>
            <p:cNvSpPr>
              <a:spLocks noChangeArrowheads="1"/>
            </p:cNvSpPr>
            <p:nvPr/>
          </p:nvSpPr>
          <p:spPr bwMode="auto">
            <a:xfrm>
              <a:off x="2160" y="2208"/>
              <a:ext cx="25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3200" b="0">
                  <a:solidFill>
                    <a:srgbClr val="6600FF"/>
                  </a:solidFill>
                  <a:latin typeface="Fixedsys" charset="-122"/>
                  <a:ea typeface="Fixedsys" charset="-122"/>
                </a:rPr>
                <a:t>ε</a:t>
              </a:r>
              <a:endParaRPr lang="en-US" altLang="zh-CN" sz="3200" b="0">
                <a:solidFill>
                  <a:srgbClr val="6600FF"/>
                </a:solidFill>
                <a:latin typeface="Fixedsys" charset="-122"/>
                <a:ea typeface="Fixedsys" charset="-122"/>
              </a:endParaRPr>
            </a:p>
          </p:txBody>
        </p:sp>
        <p:sp>
          <p:nvSpPr>
            <p:cNvPr id="8229" name="Oval 47"/>
            <p:cNvSpPr>
              <a:spLocks noChangeArrowheads="1"/>
            </p:cNvSpPr>
            <p:nvPr/>
          </p:nvSpPr>
          <p:spPr bwMode="auto">
            <a:xfrm>
              <a:off x="3837" y="2458"/>
              <a:ext cx="383" cy="382"/>
            </a:xfrm>
            <a:prstGeom prst="ellips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endParaRPr lang="zh-CN" altLang="en-US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30" name="Line 48"/>
            <p:cNvSpPr>
              <a:spLocks noChangeShapeType="1"/>
            </p:cNvSpPr>
            <p:nvPr/>
          </p:nvSpPr>
          <p:spPr bwMode="auto">
            <a:xfrm flipH="1">
              <a:off x="1385" y="2640"/>
              <a:ext cx="265" cy="70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1" name="Line 49"/>
            <p:cNvSpPr>
              <a:spLocks noChangeShapeType="1"/>
            </p:cNvSpPr>
            <p:nvPr/>
          </p:nvSpPr>
          <p:spPr bwMode="auto">
            <a:xfrm flipH="1" flipV="1">
              <a:off x="1383" y="2571"/>
              <a:ext cx="267" cy="69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2" name="Line 50"/>
            <p:cNvSpPr>
              <a:spLocks noChangeShapeType="1"/>
            </p:cNvSpPr>
            <p:nvPr/>
          </p:nvSpPr>
          <p:spPr bwMode="auto">
            <a:xfrm>
              <a:off x="912" y="2640"/>
              <a:ext cx="738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3" name="Rectangle 51"/>
            <p:cNvSpPr>
              <a:spLocks noChangeArrowheads="1"/>
            </p:cNvSpPr>
            <p:nvPr/>
          </p:nvSpPr>
          <p:spPr bwMode="auto">
            <a:xfrm>
              <a:off x="3360" y="2208"/>
              <a:ext cx="25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3200" b="0">
                  <a:solidFill>
                    <a:srgbClr val="6600FF"/>
                  </a:solidFill>
                  <a:latin typeface="Fixedsys" charset="-122"/>
                  <a:ea typeface="Fixedsys" charset="-122"/>
                </a:rPr>
                <a:t>ε</a:t>
              </a:r>
              <a:endParaRPr lang="en-US" altLang="zh-CN" sz="3200" b="0">
                <a:solidFill>
                  <a:srgbClr val="6600FF"/>
                </a:solidFill>
                <a:latin typeface="Fixedsys" charset="-122"/>
                <a:ea typeface="Fixedsys" charset="-122"/>
              </a:endParaRPr>
            </a:p>
          </p:txBody>
        </p:sp>
      </p:grpSp>
      <p:sp>
        <p:nvSpPr>
          <p:cNvPr id="8200" name="Rectangle 52"/>
          <p:cNvSpPr>
            <a:spLocks noChangeArrowheads="1"/>
          </p:cNvSpPr>
          <p:nvPr/>
        </p:nvSpPr>
        <p:spPr bwMode="auto">
          <a:xfrm>
            <a:off x="533400" y="4648200"/>
            <a:ext cx="76962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400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zh-CN" altLang="en-US" b="1" i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 </a:t>
            </a:r>
            <a:r>
              <a:rPr lang="zh-CN" altLang="en-US" b="1" i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 </a:t>
            </a:r>
            <a:r>
              <a:rPr lang="en-US" altLang="zh-CN" sz="2400" b="1" i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CLOSURE</a:t>
            </a:r>
            <a:r>
              <a:rPr lang="en-US" altLang="zh-CN" b="1" i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 i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(q0 )</a:t>
            </a:r>
            <a:r>
              <a:rPr lang="en-US" altLang="zh-CN" b="1" i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= {q0 , q1 ,  q2 }</a:t>
            </a:r>
            <a:endParaRPr lang="en-US" altLang="zh-CN" b="1" i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b="1" i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b="1" i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 </a:t>
            </a:r>
            <a:r>
              <a:rPr lang="zh-CN" altLang="en-US" b="1" i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 </a:t>
            </a:r>
            <a:r>
              <a:rPr lang="en-US" altLang="zh-CN" sz="2400" b="1" i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CLOSURE</a:t>
            </a:r>
            <a:r>
              <a:rPr lang="en-US" altLang="zh-CN" b="1" i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 i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(q1 )</a:t>
            </a:r>
            <a:r>
              <a:rPr lang="en-US" altLang="zh-CN" b="1" i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= { q1 ,  q2 }</a:t>
            </a:r>
            <a:endParaRPr lang="en-US" altLang="zh-CN" b="1" i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b="1" i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b="1" i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 </a:t>
            </a:r>
            <a:r>
              <a:rPr lang="zh-CN" altLang="en-US" b="1" i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 </a:t>
            </a:r>
            <a:r>
              <a:rPr lang="en-US" altLang="zh-CN" sz="2400" b="1" i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CLOSURE</a:t>
            </a:r>
            <a:r>
              <a:rPr lang="en-US" altLang="zh-CN" b="1" i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 i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(q2 )</a:t>
            </a:r>
            <a:r>
              <a:rPr lang="en-US" altLang="zh-CN" b="1" i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=</a:t>
            </a:r>
            <a:r>
              <a:rPr lang="en-US" altLang="zh-CN" sz="2400" b="1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b="1" i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{q2</a:t>
            </a:r>
            <a:r>
              <a:rPr lang="en-US" altLang="zh-CN" b="1" i="1" baseline="-250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 i="1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b="1" i="1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18F91D-5168-43CF-99A7-B2309CF61E42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2771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8D30C6-679E-4546-AFED-92436E6E38C2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2772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2773" name="Rectangle 2"/>
          <p:cNvSpPr>
            <a:spLocks noChangeArrowheads="1"/>
          </p:cNvSpPr>
          <p:nvPr/>
        </p:nvSpPr>
        <p:spPr bwMode="auto">
          <a:xfrm>
            <a:off x="914400" y="533400"/>
            <a:ext cx="708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举例（</a:t>
            </a:r>
            <a:r>
              <a:rPr lang="en-US" altLang="zh-CN" sz="32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P56</a:t>
            </a:r>
            <a:r>
              <a:rPr lang="zh-CN" altLang="en-US" sz="32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例</a:t>
            </a:r>
            <a:r>
              <a:rPr lang="en-US" altLang="zh-CN" sz="32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32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）</a:t>
            </a:r>
            <a:endParaRPr lang="zh-CN" altLang="en-US" sz="3200" dirty="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2774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10600" cy="157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设右线性文法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G=({S,A,B},{</a:t>
            </a:r>
            <a:r>
              <a:rPr lang="en-US" altLang="zh-CN" dirty="0" err="1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a,b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},P,S}</a:t>
            </a:r>
            <a:r>
              <a:rPr lang="zh-CN" altLang="en-US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，生成式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如下：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 err="1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S→aA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dirty="0" err="1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S→bB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dirty="0" err="1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S→b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dirty="0" err="1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A→bA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A →, </a:t>
            </a:r>
            <a:r>
              <a:rPr lang="en-US" altLang="zh-CN" dirty="0" err="1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B→bS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3200" dirty="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81318" name="Text Box 6"/>
          <p:cNvSpPr txBox="1">
            <a:spLocks noChangeArrowheads="1"/>
          </p:cNvSpPr>
          <p:nvPr/>
        </p:nvSpPr>
        <p:spPr bwMode="auto">
          <a:xfrm>
            <a:off x="266700" y="2205038"/>
            <a:ext cx="8382000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以上生成式写成联立方程为</a:t>
            </a:r>
            <a:endParaRPr lang="en-US" altLang="zh-CN" sz="2400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	S=</a:t>
            </a:r>
            <a:r>
              <a:rPr lang="en-US" altLang="zh-CN" dirty="0" err="1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aA+bB+b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  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（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）</a:t>
            </a:r>
            <a:endParaRPr lang="en-US" altLang="zh-CN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	A=</a:t>
            </a:r>
            <a:r>
              <a:rPr lang="en-US" altLang="zh-CN" dirty="0" err="1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bA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+            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（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）</a:t>
            </a:r>
            <a:endParaRPr lang="en-US" altLang="zh-CN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	B=</a:t>
            </a:r>
            <a:r>
              <a:rPr lang="en-US" altLang="zh-CN" dirty="0" err="1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bS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              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（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）</a:t>
            </a:r>
            <a:endParaRPr lang="en-US" altLang="zh-CN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对式（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）利用规则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和性质 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α   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=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α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得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	A=b*  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（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）</a:t>
            </a:r>
            <a:endParaRPr lang="en-US" altLang="zh-CN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将式（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）和式（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）代入式（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）中的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、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，得</a:t>
            </a:r>
            <a:endParaRPr lang="en-US" altLang="zh-CN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	S=ab*+</a:t>
            </a:r>
            <a:r>
              <a:rPr lang="en-US" altLang="zh-CN" dirty="0" err="1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bbS+b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=</a:t>
            </a:r>
            <a:r>
              <a:rPr lang="en-US" altLang="zh-CN" dirty="0" err="1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bbS+ab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*+b=(bb)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*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(ab*+b)</a:t>
            </a:r>
            <a:endParaRPr lang="en-US" altLang="zh-CN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所以由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G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产生的语言用正则式表示为 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(bb)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*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(ab*+b)</a:t>
            </a:r>
            <a:endParaRPr lang="zh-CN" altLang="en-US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		</a:t>
            </a:r>
            <a:endParaRPr lang="zh-CN" altLang="en-US" sz="1800" b="0" dirty="0">
              <a:solidFill>
                <a:srgbClr val="009999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E2BD15-BA2D-4D4A-87BC-66C391FF0895}" type="slidenum">
              <a:rPr lang="zh-CN" altLang="en-US" smtClean="0"/>
            </a:fld>
            <a:endParaRPr lang="en-US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228181C-7C39-4DDF-B407-399184F3F08A}" type="datetime1">
              <a:rPr lang="zh-CN" altLang="en-US" smtClean="0"/>
            </a:fld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15616" y="591344"/>
            <a:ext cx="510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noProof="1">
                <a:solidFill>
                  <a:srgbClr val="800080"/>
                </a:solidFill>
                <a:latin typeface="Arial" panose="020B0604020202020204" pitchFamily="34" charset="0"/>
              </a:rPr>
              <a:t>课堂练习（</a:t>
            </a:r>
            <a:r>
              <a:rPr lang="en-US" altLang="zh-CN" sz="3200" noProof="1">
                <a:solidFill>
                  <a:srgbClr val="800080"/>
                </a:solidFill>
                <a:latin typeface="Arial" panose="020B0604020202020204" pitchFamily="34" charset="0"/>
              </a:rPr>
              <a:t>P57,</a:t>
            </a:r>
            <a:r>
              <a:rPr lang="zh-CN" altLang="en-US" sz="3200" noProof="1">
                <a:solidFill>
                  <a:srgbClr val="800080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3200" noProof="1">
                <a:solidFill>
                  <a:srgbClr val="800080"/>
                </a:solidFill>
                <a:latin typeface="Arial" panose="020B0604020202020204" pitchFamily="34" charset="0"/>
              </a:rPr>
              <a:t>3</a:t>
            </a:r>
            <a:r>
              <a:rPr lang="zh-CN" altLang="en-US" sz="3200" noProof="1">
                <a:solidFill>
                  <a:srgbClr val="800080"/>
                </a:solidFill>
                <a:latin typeface="Arial" panose="020B0604020202020204" pitchFamily="34" charset="0"/>
              </a:rPr>
              <a:t>）</a:t>
            </a:r>
            <a:endParaRPr lang="zh-CN" altLang="en-US" sz="36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10600" cy="157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设右线性文法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G=({A,S},{a},P,S}</a:t>
            </a:r>
            <a:r>
              <a:rPr lang="zh-CN" altLang="en-US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，生成式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如下：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 err="1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S→a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dirty="0" err="1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S→aA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dirty="0" err="1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A→aS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求文法所产生的语言。</a:t>
            </a:r>
            <a:endParaRPr lang="en-US" altLang="zh-CN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3200" dirty="0">
              <a:solidFill>
                <a:srgbClr val="80008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66700" y="2205038"/>
            <a:ext cx="8382000" cy="3849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以上生成式写成联立方程为</a:t>
            </a:r>
            <a:endParaRPr lang="en-US" altLang="zh-CN" sz="2400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	S=</a:t>
            </a:r>
            <a:r>
              <a:rPr lang="en-US" altLang="zh-CN" dirty="0" err="1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aA+a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（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）</a:t>
            </a:r>
            <a:endParaRPr lang="en-US" altLang="zh-CN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	A=</a:t>
            </a:r>
            <a:r>
              <a:rPr lang="en-US" altLang="zh-CN" dirty="0" err="1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aS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   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（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）</a:t>
            </a:r>
            <a:endParaRPr lang="en-US" altLang="zh-CN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将式（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）代入式（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）中的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得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S=</a:t>
            </a:r>
            <a:r>
              <a:rPr lang="en-US" altLang="zh-CN" dirty="0" err="1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aaS+a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=(aa)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*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endParaRPr lang="en-US" altLang="zh-CN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endParaRPr lang="en-US" altLang="zh-CN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所以由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G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产生的语言用正则式表示为 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(aa)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*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endParaRPr lang="en-US" altLang="zh-CN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表示由任意一对（包括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对）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aa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后跟一个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的字符串的集合，即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{a</a:t>
            </a:r>
            <a:r>
              <a:rPr lang="en-US" altLang="zh-CN" baseline="300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2n+1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|n0}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	。	</a:t>
            </a:r>
            <a:endParaRPr lang="zh-CN" altLang="en-US" sz="1800" b="0" dirty="0">
              <a:solidFill>
                <a:srgbClr val="009999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47CB50-70AF-44D7-8A28-4CC163732865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EEB667-0685-4E18-A566-917BC818EC9C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4036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4037" name="Rectangle 2"/>
          <p:cNvSpPr>
            <a:spLocks noChangeArrowheads="1"/>
          </p:cNvSpPr>
          <p:nvPr/>
        </p:nvSpPr>
        <p:spPr bwMode="auto">
          <a:xfrm>
            <a:off x="275897" y="830669"/>
            <a:ext cx="3886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第四次作业</a:t>
            </a:r>
            <a:r>
              <a:rPr lang="zh-CN" altLang="en-US" sz="3200" i="1" dirty="0">
                <a:solidFill>
                  <a:schemeClr val="hlink"/>
                </a:solidFill>
                <a:latin typeface="CMR10" charset="0"/>
                <a:ea typeface="宋体" panose="02010600030101010101" pitchFamily="2" charset="-122"/>
              </a:rPr>
              <a:t> </a:t>
            </a:r>
            <a:endParaRPr lang="zh-CN" altLang="en-US" sz="3200" i="1" dirty="0">
              <a:solidFill>
                <a:schemeClr val="hlink"/>
              </a:solidFill>
              <a:latin typeface="CMR10" charset="0"/>
              <a:ea typeface="宋体" panose="02010600030101010101" pitchFamily="2" charset="-122"/>
            </a:endParaRPr>
          </a:p>
        </p:txBody>
      </p:sp>
      <p:sp>
        <p:nvSpPr>
          <p:cNvPr id="44038" name="Rectangle 30"/>
          <p:cNvSpPr>
            <a:spLocks noChangeArrowheads="1"/>
          </p:cNvSpPr>
          <p:nvPr/>
        </p:nvSpPr>
        <p:spPr bwMode="auto">
          <a:xfrm>
            <a:off x="3491880" y="510216"/>
            <a:ext cx="55446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800080"/>
                </a:solidFill>
                <a:ea typeface="华文行楷" panose="02010800040101010101" pitchFamily="2" charset="-122"/>
              </a:rPr>
              <a:t> </a:t>
            </a:r>
            <a:r>
              <a:rPr lang="en-US" altLang="zh-CN" sz="32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chap3 </a:t>
            </a:r>
            <a:r>
              <a:rPr lang="zh-CN" altLang="en-US" sz="3200" b="0" dirty="0">
                <a:solidFill>
                  <a:schemeClr val="tx2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习题</a:t>
            </a:r>
            <a:r>
              <a:rPr lang="en-US" altLang="zh-CN" sz="3200" b="0" dirty="0">
                <a:solidFill>
                  <a:schemeClr val="tx2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4</a:t>
            </a:r>
            <a:r>
              <a:rPr lang="zh-CN" altLang="en-US" sz="3200" b="0" dirty="0">
                <a:solidFill>
                  <a:schemeClr val="tx2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，习题15</a:t>
            </a:r>
            <a:endParaRPr lang="zh-CN" altLang="en-US" sz="3200" i="1" dirty="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466" y="1394284"/>
            <a:ext cx="4431598" cy="27760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4170343"/>
            <a:ext cx="6594476" cy="1852629"/>
          </a:xfrm>
          <a:prstGeom prst="rect">
            <a:avLst/>
          </a:prstGeom>
        </p:spPr>
      </p:pic>
    </p:spTree>
  </p:cSld>
  <p:clrMapOvr>
    <a:masterClrMapping/>
  </p:clrMapOvr>
  <p:transition spd="med" advClick="0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94680F-43EC-41EE-B74F-2E60304B058D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日期占位符 4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168A3A-6C54-4049-B175-463E545A1AB1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9220" name="页脚占位符 5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SzTx/>
              <a:buFont typeface="Wingdings" panose="05000000000000000000" pitchFamily="2" charset="2"/>
              <a:buChar char="§"/>
            </a:pPr>
            <a:r>
              <a:rPr lang="zh-CN" altLang="en-US" sz="2400">
                <a:solidFill>
                  <a:srgbClr val="800080"/>
                </a:solidFill>
                <a:latin typeface="楷体_GB2312" pitchFamily="49" charset="-122"/>
              </a:rPr>
              <a:t>状态子集</a:t>
            </a:r>
            <a:r>
              <a:rPr lang="en-US" altLang="zh-CN" sz="2400">
                <a:solidFill>
                  <a:srgbClr val="800080"/>
                </a:solidFill>
                <a:latin typeface="楷体_GB2312" pitchFamily="49" charset="-122"/>
              </a:rPr>
              <a:t>I </a:t>
            </a:r>
            <a:r>
              <a:rPr lang="zh-CN" altLang="en-US" sz="2400">
                <a:solidFill>
                  <a:srgbClr val="800080"/>
                </a:solidFill>
                <a:latin typeface="楷体_GB2312" pitchFamily="49" charset="-122"/>
              </a:rPr>
              <a:t>的</a:t>
            </a:r>
            <a:r>
              <a:rPr lang="en-US" altLang="zh-CN" sz="2400">
                <a:solidFill>
                  <a:srgbClr val="800080"/>
                </a:solidFill>
                <a:latin typeface="楷体_GB2312" pitchFamily="49" charset="-122"/>
              </a:rPr>
              <a:t>ε-</a:t>
            </a:r>
            <a:r>
              <a:rPr lang="zh-CN" altLang="en-US" sz="2400">
                <a:solidFill>
                  <a:srgbClr val="800080"/>
                </a:solidFill>
                <a:latin typeface="楷体_GB2312" pitchFamily="49" charset="-122"/>
              </a:rPr>
              <a:t>闭包：</a:t>
            </a:r>
            <a:endParaRPr lang="zh-CN" altLang="en-US" sz="240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ε</a:t>
            </a:r>
            <a:r>
              <a:rPr lang="en-US" altLang="zh-CN" sz="2400">
                <a:solidFill>
                  <a:srgbClr val="333399"/>
                </a:solidFill>
                <a:cs typeface="Times New Roman" panose="02020603050405020304" pitchFamily="18" charset="0"/>
              </a:rPr>
              <a:t>-CLOSURE(I)</a:t>
            </a:r>
            <a:r>
              <a:rPr lang="en-US" altLang="zh-CN" sz="240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400">
                <a:solidFill>
                  <a:srgbClr val="333399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∪</a:t>
            </a:r>
            <a:r>
              <a:rPr lang="en-US" altLang="zh-CN" sz="2400">
                <a:solidFill>
                  <a:srgbClr val="333399"/>
                </a:solidFill>
                <a:cs typeface="Times New Roman" panose="02020603050405020304" pitchFamily="18" charset="0"/>
              </a:rPr>
              <a:t>  </a:t>
            </a:r>
            <a:r>
              <a:rPr lang="en-US" altLang="zh-CN" sz="240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ε</a:t>
            </a:r>
            <a:r>
              <a:rPr lang="en-US" altLang="zh-CN" sz="2400">
                <a:solidFill>
                  <a:srgbClr val="333399"/>
                </a:solidFill>
                <a:cs typeface="Times New Roman" panose="02020603050405020304" pitchFamily="18" charset="0"/>
              </a:rPr>
              <a:t>-CLOSURE(q)</a:t>
            </a:r>
            <a:endParaRPr lang="en-US" altLang="zh-CN" sz="2400">
              <a:solidFill>
                <a:srgbClr val="333399"/>
              </a:solidFill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aseline="30000">
                <a:solidFill>
                  <a:srgbClr val="333399"/>
                </a:solidFill>
                <a:cs typeface="Times New Roman" panose="02020603050405020304" pitchFamily="18" charset="0"/>
              </a:rPr>
              <a:t>                                                            q</a:t>
            </a:r>
            <a:r>
              <a:rPr lang="en-US" altLang="zh-CN" sz="2000" baseline="3000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∈</a:t>
            </a:r>
            <a:r>
              <a:rPr lang="en-US" altLang="zh-CN" sz="2000" baseline="30000">
                <a:solidFill>
                  <a:srgbClr val="333399"/>
                </a:solidFill>
                <a:cs typeface="Times New Roman" panose="02020603050405020304" pitchFamily="18" charset="0"/>
              </a:rPr>
              <a:t>I</a:t>
            </a:r>
            <a:endParaRPr lang="en-US" altLang="zh-CN" sz="2000" u="sng">
              <a:solidFill>
                <a:srgbClr val="333399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例：</a:t>
            </a:r>
            <a:endParaRPr lang="zh-CN" altLang="en-US" sz="2000">
              <a:solidFill>
                <a:srgbClr val="333399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ε</a:t>
            </a:r>
            <a:r>
              <a:rPr lang="en-US" altLang="zh-CN" sz="2400">
                <a:solidFill>
                  <a:srgbClr val="333399"/>
                </a:solidFill>
                <a:cs typeface="Times New Roman" panose="02020603050405020304" pitchFamily="18" charset="0"/>
              </a:rPr>
              <a:t>-CLOSURE({q1</a:t>
            </a:r>
            <a:r>
              <a:rPr lang="en-US" altLang="zh-CN" sz="240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rgbClr val="333399"/>
                </a:solidFill>
                <a:cs typeface="Times New Roman" panose="02020603050405020304" pitchFamily="18" charset="0"/>
              </a:rPr>
              <a:t>q2}) </a:t>
            </a:r>
            <a:endParaRPr lang="en-US" altLang="zh-CN" sz="2400">
              <a:solidFill>
                <a:srgbClr val="333399"/>
              </a:solidFill>
              <a:cs typeface="Times New Roman" panose="02020603050405020304" pitchFamily="18" charset="0"/>
            </a:endParaRPr>
          </a:p>
          <a:p>
            <a:pPr lvl="4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＝ε</a:t>
            </a:r>
            <a:r>
              <a:rPr lang="en-US" altLang="zh-CN" b="1">
                <a:solidFill>
                  <a:srgbClr val="333399"/>
                </a:solidFill>
                <a:cs typeface="Times New Roman" panose="02020603050405020304" pitchFamily="18" charset="0"/>
              </a:rPr>
              <a:t>-CLOSURE(q1) </a:t>
            </a:r>
            <a:r>
              <a:rPr lang="en-US" altLang="zh-CN" b="1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∪ε</a:t>
            </a:r>
            <a:r>
              <a:rPr lang="en-US" altLang="zh-CN" b="1">
                <a:solidFill>
                  <a:srgbClr val="333399"/>
                </a:solidFill>
                <a:cs typeface="Times New Roman" panose="02020603050405020304" pitchFamily="18" charset="0"/>
              </a:rPr>
              <a:t>-CLOSURE(q2)</a:t>
            </a:r>
            <a:endParaRPr lang="en-US" altLang="zh-CN" b="1">
              <a:solidFill>
                <a:srgbClr val="333399"/>
              </a:solidFill>
              <a:cs typeface="Times New Roman" panose="02020603050405020304" pitchFamily="18" charset="0"/>
            </a:endParaRPr>
          </a:p>
          <a:p>
            <a:pPr lvl="4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b="1">
                <a:solidFill>
                  <a:srgbClr val="333399"/>
                </a:solidFill>
                <a:cs typeface="Times New Roman" panose="02020603050405020304" pitchFamily="18" charset="0"/>
              </a:rPr>
              <a:t>{ q1</a:t>
            </a:r>
            <a:r>
              <a:rPr lang="en-US" altLang="zh-CN" b="1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>
                <a:solidFill>
                  <a:srgbClr val="333399"/>
                </a:solidFill>
                <a:cs typeface="Times New Roman" panose="02020603050405020304" pitchFamily="18" charset="0"/>
              </a:rPr>
              <a:t>q2}</a:t>
            </a:r>
            <a:endParaRPr lang="zh-CN" altLang="en-US" b="1">
              <a:solidFill>
                <a:srgbClr val="333399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800080"/>
                </a:solidFill>
                <a:latin typeface="楷体_GB2312" pitchFamily="49" charset="-122"/>
              </a:rPr>
              <a:t>Ia </a:t>
            </a:r>
            <a:r>
              <a:rPr lang="zh-CN" altLang="en-US" sz="2400">
                <a:solidFill>
                  <a:srgbClr val="800080"/>
                </a:solidFill>
                <a:latin typeface="楷体_GB2312" pitchFamily="49" charset="-122"/>
              </a:rPr>
              <a:t>概念：</a:t>
            </a:r>
            <a:endParaRPr lang="zh-CN" altLang="en-US" sz="2400">
              <a:solidFill>
                <a:srgbClr val="800080"/>
              </a:solidFill>
              <a:latin typeface="楷体_GB2312" pitchFamily="49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对于状态子集</a:t>
            </a:r>
            <a:r>
              <a:rPr lang="en-US" altLang="zh-CN" sz="2400">
                <a:solidFill>
                  <a:srgbClr val="333399"/>
                </a:solidFill>
                <a:cs typeface="Times New Roman" panose="02020603050405020304" pitchFamily="18" charset="0"/>
              </a:rPr>
              <a:t>I </a:t>
            </a:r>
            <a:r>
              <a:rPr lang="en-US" altLang="zh-CN" sz="240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>
                <a:solidFill>
                  <a:srgbClr val="333399"/>
                </a:solidFill>
                <a:cs typeface="Times New Roman" panose="02020603050405020304" pitchFamily="18" charset="0"/>
              </a:rPr>
              <a:t> Q</a:t>
            </a:r>
            <a:r>
              <a:rPr lang="en-US" altLang="zh-CN" sz="240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任意</a:t>
            </a:r>
            <a:r>
              <a:rPr lang="en-US" altLang="zh-CN" sz="2400">
                <a:solidFill>
                  <a:srgbClr val="333399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40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∈</a:t>
            </a:r>
            <a:r>
              <a:rPr lang="en-US" altLang="zh-CN" sz="2400">
                <a:solidFill>
                  <a:srgbClr val="333399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240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en-US" altLang="zh-CN" sz="2400">
                <a:solidFill>
                  <a:srgbClr val="333399"/>
                </a:solidFill>
                <a:cs typeface="Times New Roman" panose="02020603050405020304" pitchFamily="18" charset="0"/>
              </a:rPr>
              <a:t>Ia</a:t>
            </a:r>
            <a:r>
              <a:rPr lang="zh-CN" altLang="en-US" sz="240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如下：</a:t>
            </a:r>
            <a:endParaRPr lang="zh-CN" altLang="en-US" sz="2400">
              <a:solidFill>
                <a:srgbClr val="333399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</a:rPr>
              <a:t>	</a:t>
            </a:r>
            <a:r>
              <a:rPr lang="en-US" altLang="zh-CN" noProof="1">
                <a:solidFill>
                  <a:srgbClr val="333399"/>
                </a:solidFill>
                <a:latin typeface="Arial" panose="020B0604020202020204" pitchFamily="34" charset="0"/>
              </a:rPr>
              <a:t>Ia= </a:t>
            </a:r>
            <a:r>
              <a:rPr lang="en-US" altLang="zh-CN" sz="360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ε</a:t>
            </a:r>
            <a:r>
              <a:rPr lang="en-US" altLang="zh-CN" noProof="1">
                <a:solidFill>
                  <a:srgbClr val="333399"/>
                </a:solidFill>
                <a:latin typeface="Arial" panose="020B0604020202020204" pitchFamily="34" charset="0"/>
              </a:rPr>
              <a:t>-C</a:t>
            </a:r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</a:rPr>
              <a:t>losure(P)</a:t>
            </a:r>
            <a:endParaRPr lang="en-US" altLang="zh-CN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333399"/>
                </a:solidFill>
                <a:latin typeface="Arial" panose="020B0604020202020204" pitchFamily="34" charset="0"/>
              </a:rPr>
              <a:t>	其中</a:t>
            </a:r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</a:rPr>
              <a:t>P =</a:t>
            </a:r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</a:rPr>
              <a:t>（I，a）. </a:t>
            </a:r>
            <a:r>
              <a:rPr lang="zh-CN" altLang="en-US">
                <a:solidFill>
                  <a:srgbClr val="333399"/>
                </a:solidFill>
                <a:latin typeface="Arial" panose="020B0604020202020204" pitchFamily="34" charset="0"/>
              </a:rPr>
              <a:t>即</a:t>
            </a:r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</a:rPr>
              <a:t>P</a:t>
            </a:r>
            <a:r>
              <a:rPr lang="zh-CN" altLang="en-US">
                <a:solidFill>
                  <a:srgbClr val="333399"/>
                </a:solidFill>
                <a:latin typeface="Arial" panose="020B0604020202020204" pitchFamily="34" charset="0"/>
              </a:rPr>
              <a:t>是从</a:t>
            </a:r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</a:rPr>
              <a:t>I</a:t>
            </a:r>
            <a:r>
              <a:rPr lang="zh-CN" altLang="en-US">
                <a:solidFill>
                  <a:srgbClr val="333399"/>
                </a:solidFill>
                <a:latin typeface="Arial" panose="020B0604020202020204" pitchFamily="34" charset="0"/>
              </a:rPr>
              <a:t>中的状态经过一条标</a:t>
            </a:r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  <a:r>
              <a:rPr lang="zh-CN" altLang="en-US">
                <a:solidFill>
                  <a:srgbClr val="333399"/>
                </a:solidFill>
                <a:latin typeface="Arial" panose="020B0604020202020204" pitchFamily="34" charset="0"/>
              </a:rPr>
              <a:t>的边可以到达的状态集合 </a:t>
            </a:r>
            <a:endParaRPr lang="zh-CN" altLang="en-US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5FB64E-D823-47CD-8753-033FFA6450F3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日期占位符 4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295196-5D3B-4B2A-A356-E7FB0ABCF650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0244" name="页脚占位符 5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609600" y="1447800"/>
            <a:ext cx="7924800" cy="496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987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rgbClr val="800080"/>
                </a:solidFill>
                <a:latin typeface="楷体_GB2312" pitchFamily="49" charset="-122"/>
              </a:rPr>
              <a:t>例：</a:t>
            </a:r>
            <a:r>
              <a:rPr lang="en-US" altLang="zh-CN" sz="320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I＝{q0，q1}，</a:t>
            </a:r>
            <a:r>
              <a:rPr lang="zh-CN" altLang="en-US" sz="320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  <a:r>
              <a:rPr lang="en-US" altLang="zh-CN" sz="320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3200" baseline="-2500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3200" baseline="-25000" dirty="0">
              <a:solidFill>
                <a:srgbClr val="3333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zh-CN" sz="3200" dirty="0">
              <a:solidFill>
                <a:srgbClr val="3333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zh-CN" sz="3200" dirty="0">
              <a:solidFill>
                <a:srgbClr val="3333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zh-CN" sz="3200" dirty="0">
              <a:solidFill>
                <a:srgbClr val="3333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zh-CN" sz="3200" dirty="0">
              <a:solidFill>
                <a:srgbClr val="3333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3200" baseline="-2500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320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＝ε-CLOSURE（δ（I，1））</a:t>
            </a:r>
            <a:endParaRPr lang="en-US" altLang="zh-CN" sz="3200" dirty="0">
              <a:solidFill>
                <a:srgbClr val="3333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＝</a:t>
            </a:r>
            <a:r>
              <a:rPr lang="en-US" altLang="zh-CN" sz="3200" dirty="0" err="1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ε-CLOSURE（δ</a:t>
            </a:r>
            <a:r>
              <a:rPr lang="en-US" altLang="zh-CN" sz="320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（{q0，q1}，1））</a:t>
            </a:r>
            <a:endParaRPr lang="en-US" altLang="zh-CN" sz="3200" dirty="0">
              <a:solidFill>
                <a:srgbClr val="3333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＝ε-CLOSURE（Φ∪{q1 }）</a:t>
            </a:r>
            <a:endParaRPr lang="en-US" altLang="zh-CN" sz="3200" dirty="0">
              <a:solidFill>
                <a:srgbClr val="3333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＝{q1，q2}</a:t>
            </a:r>
            <a:endParaRPr lang="en-US" altLang="zh-CN" sz="3200" dirty="0">
              <a:solidFill>
                <a:srgbClr val="3333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3200" dirty="0">
              <a:solidFill>
                <a:srgbClr val="3333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0246" name="Group 7"/>
          <p:cNvGrpSpPr/>
          <p:nvPr/>
        </p:nvGrpSpPr>
        <p:grpSpPr bwMode="auto">
          <a:xfrm>
            <a:off x="1295400" y="2286000"/>
            <a:ext cx="5383213" cy="1323975"/>
            <a:chOff x="912" y="2034"/>
            <a:chExt cx="3391" cy="834"/>
          </a:xfrm>
        </p:grpSpPr>
        <p:sp>
          <p:nvSpPr>
            <p:cNvPr id="10247" name="Rectangle 8"/>
            <p:cNvSpPr>
              <a:spLocks noChangeArrowheads="1"/>
            </p:cNvSpPr>
            <p:nvPr/>
          </p:nvSpPr>
          <p:spPr bwMode="auto">
            <a:xfrm>
              <a:off x="1788" y="2526"/>
              <a:ext cx="21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700" b="0">
                  <a:solidFill>
                    <a:srgbClr val="000000"/>
                  </a:solidFill>
                  <a:latin typeface="Fixedsys" charset="-122"/>
                  <a:ea typeface="宋体" panose="02010600030101010101" pitchFamily="2" charset="-122"/>
                </a:rPr>
                <a:t>q0</a:t>
              </a:r>
              <a:endParaRPr lang="en-US" altLang="zh-CN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248" name="Rectangle 9"/>
            <p:cNvSpPr>
              <a:spLocks noChangeArrowheads="1"/>
            </p:cNvSpPr>
            <p:nvPr/>
          </p:nvSpPr>
          <p:spPr bwMode="auto">
            <a:xfrm>
              <a:off x="2951" y="2526"/>
              <a:ext cx="21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700" b="0">
                  <a:solidFill>
                    <a:srgbClr val="000000"/>
                  </a:solidFill>
                  <a:latin typeface="Fixedsys" charset="-122"/>
                  <a:ea typeface="Fixedsys" charset="-122"/>
                </a:rPr>
                <a:t>q1</a:t>
              </a:r>
              <a:endParaRPr lang="en-US" altLang="zh-CN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249" name="Rectangle 10"/>
            <p:cNvSpPr>
              <a:spLocks noChangeArrowheads="1"/>
            </p:cNvSpPr>
            <p:nvPr/>
          </p:nvSpPr>
          <p:spPr bwMode="auto">
            <a:xfrm>
              <a:off x="4003" y="2526"/>
              <a:ext cx="21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700" b="0">
                  <a:solidFill>
                    <a:srgbClr val="000000"/>
                  </a:solidFill>
                  <a:latin typeface="Fixedsys" charset="-122"/>
                  <a:ea typeface="Fixedsys" charset="-122"/>
                </a:rPr>
                <a:t>q2</a:t>
              </a:r>
              <a:endParaRPr lang="en-US" altLang="zh-CN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250" name="Oval 11"/>
            <p:cNvSpPr>
              <a:spLocks noChangeArrowheads="1"/>
            </p:cNvSpPr>
            <p:nvPr/>
          </p:nvSpPr>
          <p:spPr bwMode="auto">
            <a:xfrm>
              <a:off x="1636" y="2417"/>
              <a:ext cx="424" cy="437"/>
            </a:xfrm>
            <a:prstGeom prst="ellips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endParaRPr lang="zh-CN" altLang="en-US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251" name="Oval 12"/>
            <p:cNvSpPr>
              <a:spLocks noChangeArrowheads="1"/>
            </p:cNvSpPr>
            <p:nvPr/>
          </p:nvSpPr>
          <p:spPr bwMode="auto">
            <a:xfrm>
              <a:off x="2811" y="2417"/>
              <a:ext cx="381" cy="423"/>
            </a:xfrm>
            <a:prstGeom prst="ellips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endParaRPr lang="zh-CN" altLang="en-US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252" name="Oval 13"/>
            <p:cNvSpPr>
              <a:spLocks noChangeArrowheads="1"/>
            </p:cNvSpPr>
            <p:nvPr/>
          </p:nvSpPr>
          <p:spPr bwMode="auto">
            <a:xfrm>
              <a:off x="3823" y="2431"/>
              <a:ext cx="424" cy="437"/>
            </a:xfrm>
            <a:prstGeom prst="ellips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endParaRPr lang="zh-CN" altLang="en-US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253" name="Line 14"/>
            <p:cNvSpPr>
              <a:spLocks noChangeShapeType="1"/>
            </p:cNvSpPr>
            <p:nvPr/>
          </p:nvSpPr>
          <p:spPr bwMode="auto">
            <a:xfrm flipH="1">
              <a:off x="2533" y="2622"/>
              <a:ext cx="265" cy="70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" name="Line 15"/>
            <p:cNvSpPr>
              <a:spLocks noChangeShapeType="1"/>
            </p:cNvSpPr>
            <p:nvPr/>
          </p:nvSpPr>
          <p:spPr bwMode="auto">
            <a:xfrm flipH="1" flipV="1">
              <a:off x="2531" y="2553"/>
              <a:ext cx="267" cy="69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Line 16"/>
            <p:cNvSpPr>
              <a:spLocks noChangeShapeType="1"/>
            </p:cNvSpPr>
            <p:nvPr/>
          </p:nvSpPr>
          <p:spPr bwMode="auto">
            <a:xfrm>
              <a:off x="2060" y="2622"/>
              <a:ext cx="738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" name="Line 17"/>
            <p:cNvSpPr>
              <a:spLocks noChangeShapeType="1"/>
            </p:cNvSpPr>
            <p:nvPr/>
          </p:nvSpPr>
          <p:spPr bwMode="auto">
            <a:xfrm flipH="1">
              <a:off x="3545" y="2622"/>
              <a:ext cx="265" cy="70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7" name="Line 18"/>
            <p:cNvSpPr>
              <a:spLocks noChangeShapeType="1"/>
            </p:cNvSpPr>
            <p:nvPr/>
          </p:nvSpPr>
          <p:spPr bwMode="auto">
            <a:xfrm flipH="1" flipV="1">
              <a:off x="3543" y="2553"/>
              <a:ext cx="267" cy="69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8" name="Line 19"/>
            <p:cNvSpPr>
              <a:spLocks noChangeShapeType="1"/>
            </p:cNvSpPr>
            <p:nvPr/>
          </p:nvSpPr>
          <p:spPr bwMode="auto">
            <a:xfrm>
              <a:off x="3181" y="2622"/>
              <a:ext cx="629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Arc 20"/>
            <p:cNvSpPr/>
            <p:nvPr/>
          </p:nvSpPr>
          <p:spPr bwMode="auto">
            <a:xfrm>
              <a:off x="1554" y="2267"/>
              <a:ext cx="96" cy="245"/>
            </a:xfrm>
            <a:custGeom>
              <a:avLst/>
              <a:gdLst>
                <a:gd name="T0" fmla="*/ 0 w 21600"/>
                <a:gd name="T1" fmla="*/ 0 h 21599"/>
                <a:gd name="T2" fmla="*/ 0 w 21600"/>
                <a:gd name="T3" fmla="*/ 0 h 21599"/>
                <a:gd name="T4" fmla="*/ 0 w 21600"/>
                <a:gd name="T5" fmla="*/ 0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21373" y="21598"/>
                  </a:moveTo>
                  <a:cubicBezTo>
                    <a:pt x="9532" y="21474"/>
                    <a:pt x="0" y="11840"/>
                    <a:pt x="0" y="0"/>
                  </a:cubicBezTo>
                </a:path>
                <a:path w="21600" h="21599" stroke="0" extrusionOk="0">
                  <a:moveTo>
                    <a:pt x="21373" y="21598"/>
                  </a:moveTo>
                  <a:cubicBezTo>
                    <a:pt x="9532" y="21474"/>
                    <a:pt x="0" y="11840"/>
                    <a:pt x="0" y="0"/>
                  </a:cubicBezTo>
                  <a:lnTo>
                    <a:pt x="21600" y="0"/>
                  </a:lnTo>
                  <a:lnTo>
                    <a:pt x="21373" y="21598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  <a:head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Arc 21"/>
            <p:cNvSpPr/>
            <p:nvPr/>
          </p:nvSpPr>
          <p:spPr bwMode="auto">
            <a:xfrm>
              <a:off x="2005" y="2280"/>
              <a:ext cx="110" cy="220"/>
            </a:xfrm>
            <a:custGeom>
              <a:avLst/>
              <a:gdLst>
                <a:gd name="T0" fmla="*/ 0 w 21600"/>
                <a:gd name="T1" fmla="*/ 0 h 21699"/>
                <a:gd name="T2" fmla="*/ 0 w 21600"/>
                <a:gd name="T3" fmla="*/ 0 h 21699"/>
                <a:gd name="T4" fmla="*/ 0 w 21600"/>
                <a:gd name="T5" fmla="*/ 0 h 216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99"/>
                <a:gd name="T11" fmla="*/ 21600 w 21600"/>
                <a:gd name="T12" fmla="*/ 21699 h 216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99" fill="none" extrusionOk="0">
                  <a:moveTo>
                    <a:pt x="21599" y="0"/>
                  </a:moveTo>
                  <a:cubicBezTo>
                    <a:pt x="21599" y="33"/>
                    <a:pt x="21600" y="66"/>
                    <a:pt x="21600" y="99"/>
                  </a:cubicBezTo>
                  <a:cubicBezTo>
                    <a:pt x="21600" y="12028"/>
                    <a:pt x="11929" y="21698"/>
                    <a:pt x="0" y="21699"/>
                  </a:cubicBezTo>
                </a:path>
                <a:path w="21600" h="21699" stroke="0" extrusionOk="0">
                  <a:moveTo>
                    <a:pt x="21599" y="0"/>
                  </a:moveTo>
                  <a:cubicBezTo>
                    <a:pt x="21599" y="33"/>
                    <a:pt x="21600" y="66"/>
                    <a:pt x="21600" y="99"/>
                  </a:cubicBezTo>
                  <a:cubicBezTo>
                    <a:pt x="21600" y="12028"/>
                    <a:pt x="11929" y="21698"/>
                    <a:pt x="0" y="21699"/>
                  </a:cubicBezTo>
                  <a:lnTo>
                    <a:pt x="0" y="99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1" name="Arc 22"/>
            <p:cNvSpPr/>
            <p:nvPr/>
          </p:nvSpPr>
          <p:spPr bwMode="auto">
            <a:xfrm>
              <a:off x="1554" y="2048"/>
              <a:ext cx="301" cy="21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98"/>
                    <a:pt x="9626" y="39"/>
                    <a:pt x="21528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8"/>
                    <a:pt x="9626" y="39"/>
                    <a:pt x="21528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2" name="Arc 23"/>
            <p:cNvSpPr/>
            <p:nvPr/>
          </p:nvSpPr>
          <p:spPr bwMode="auto">
            <a:xfrm>
              <a:off x="1841" y="2048"/>
              <a:ext cx="274" cy="2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3" name="Arc 24"/>
            <p:cNvSpPr/>
            <p:nvPr/>
          </p:nvSpPr>
          <p:spPr bwMode="auto">
            <a:xfrm>
              <a:off x="2688" y="2253"/>
              <a:ext cx="96" cy="2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  <a:head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4" name="Arc 25"/>
            <p:cNvSpPr/>
            <p:nvPr/>
          </p:nvSpPr>
          <p:spPr bwMode="auto">
            <a:xfrm>
              <a:off x="3140" y="2267"/>
              <a:ext cx="110" cy="21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5" name="Arc 26"/>
            <p:cNvSpPr/>
            <p:nvPr/>
          </p:nvSpPr>
          <p:spPr bwMode="auto">
            <a:xfrm>
              <a:off x="2688" y="2034"/>
              <a:ext cx="301" cy="21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59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599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6" name="Arc 27"/>
            <p:cNvSpPr/>
            <p:nvPr/>
          </p:nvSpPr>
          <p:spPr bwMode="auto">
            <a:xfrm>
              <a:off x="2976" y="2034"/>
              <a:ext cx="274" cy="2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7" name="Arc 28"/>
            <p:cNvSpPr/>
            <p:nvPr/>
          </p:nvSpPr>
          <p:spPr bwMode="auto">
            <a:xfrm>
              <a:off x="3741" y="2267"/>
              <a:ext cx="96" cy="2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  <a:head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8" name="Arc 29"/>
            <p:cNvSpPr/>
            <p:nvPr/>
          </p:nvSpPr>
          <p:spPr bwMode="auto">
            <a:xfrm>
              <a:off x="4192" y="2280"/>
              <a:ext cx="111" cy="220"/>
            </a:xfrm>
            <a:custGeom>
              <a:avLst/>
              <a:gdLst>
                <a:gd name="T0" fmla="*/ 0 w 21798"/>
                <a:gd name="T1" fmla="*/ 0 h 21699"/>
                <a:gd name="T2" fmla="*/ 0 w 21798"/>
                <a:gd name="T3" fmla="*/ 0 h 21699"/>
                <a:gd name="T4" fmla="*/ 0 w 21798"/>
                <a:gd name="T5" fmla="*/ 0 h 21699"/>
                <a:gd name="T6" fmla="*/ 0 60000 65536"/>
                <a:gd name="T7" fmla="*/ 0 60000 65536"/>
                <a:gd name="T8" fmla="*/ 0 60000 65536"/>
                <a:gd name="T9" fmla="*/ 0 w 21798"/>
                <a:gd name="T10" fmla="*/ 0 h 21699"/>
                <a:gd name="T11" fmla="*/ 21798 w 21798"/>
                <a:gd name="T12" fmla="*/ 21699 h 216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98" h="21699" fill="none" extrusionOk="0">
                  <a:moveTo>
                    <a:pt x="21797" y="0"/>
                  </a:moveTo>
                  <a:cubicBezTo>
                    <a:pt x="21797" y="33"/>
                    <a:pt x="21798" y="66"/>
                    <a:pt x="21798" y="99"/>
                  </a:cubicBezTo>
                  <a:cubicBezTo>
                    <a:pt x="21798" y="12028"/>
                    <a:pt x="12127" y="21699"/>
                    <a:pt x="198" y="21699"/>
                  </a:cubicBezTo>
                  <a:cubicBezTo>
                    <a:pt x="131" y="21699"/>
                    <a:pt x="65" y="21698"/>
                    <a:pt x="-1" y="21698"/>
                  </a:cubicBezTo>
                </a:path>
                <a:path w="21798" h="21699" stroke="0" extrusionOk="0">
                  <a:moveTo>
                    <a:pt x="21797" y="0"/>
                  </a:moveTo>
                  <a:cubicBezTo>
                    <a:pt x="21797" y="33"/>
                    <a:pt x="21798" y="66"/>
                    <a:pt x="21798" y="99"/>
                  </a:cubicBezTo>
                  <a:cubicBezTo>
                    <a:pt x="21798" y="12028"/>
                    <a:pt x="12127" y="21699"/>
                    <a:pt x="198" y="21699"/>
                  </a:cubicBezTo>
                  <a:cubicBezTo>
                    <a:pt x="131" y="21699"/>
                    <a:pt x="65" y="21698"/>
                    <a:pt x="-1" y="21698"/>
                  </a:cubicBezTo>
                  <a:lnTo>
                    <a:pt x="198" y="99"/>
                  </a:lnTo>
                  <a:lnTo>
                    <a:pt x="21797" y="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9" name="Arc 30"/>
            <p:cNvSpPr/>
            <p:nvPr/>
          </p:nvSpPr>
          <p:spPr bwMode="auto">
            <a:xfrm>
              <a:off x="3741" y="2048"/>
              <a:ext cx="301" cy="21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59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599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0" name="Arc 31"/>
            <p:cNvSpPr/>
            <p:nvPr/>
          </p:nvSpPr>
          <p:spPr bwMode="auto">
            <a:xfrm>
              <a:off x="4028" y="2048"/>
              <a:ext cx="275" cy="260"/>
            </a:xfrm>
            <a:custGeom>
              <a:avLst/>
              <a:gdLst>
                <a:gd name="T0" fmla="*/ 0 w 21679"/>
                <a:gd name="T1" fmla="*/ 0 h 21600"/>
                <a:gd name="T2" fmla="*/ 0 w 21679"/>
                <a:gd name="T3" fmla="*/ 0 h 21600"/>
                <a:gd name="T4" fmla="*/ 0 w 2167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79"/>
                <a:gd name="T10" fmla="*/ 0 h 21600"/>
                <a:gd name="T11" fmla="*/ 21679 w 216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79" h="21600" fill="none" extrusionOk="0">
                  <a:moveTo>
                    <a:pt x="0" y="0"/>
                  </a:moveTo>
                  <a:cubicBezTo>
                    <a:pt x="26" y="0"/>
                    <a:pt x="52" y="-1"/>
                    <a:pt x="79" y="0"/>
                  </a:cubicBezTo>
                  <a:cubicBezTo>
                    <a:pt x="12008" y="0"/>
                    <a:pt x="21679" y="9670"/>
                    <a:pt x="21679" y="21600"/>
                  </a:cubicBezTo>
                </a:path>
                <a:path w="21679" h="21600" stroke="0" extrusionOk="0">
                  <a:moveTo>
                    <a:pt x="0" y="0"/>
                  </a:moveTo>
                  <a:cubicBezTo>
                    <a:pt x="26" y="0"/>
                    <a:pt x="52" y="-1"/>
                    <a:pt x="79" y="0"/>
                  </a:cubicBezTo>
                  <a:cubicBezTo>
                    <a:pt x="12008" y="0"/>
                    <a:pt x="21679" y="9670"/>
                    <a:pt x="21679" y="21600"/>
                  </a:cubicBezTo>
                  <a:lnTo>
                    <a:pt x="79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1" name="Rectangle 32"/>
            <p:cNvSpPr>
              <a:spLocks noChangeArrowheads="1"/>
            </p:cNvSpPr>
            <p:nvPr/>
          </p:nvSpPr>
          <p:spPr bwMode="auto">
            <a:xfrm>
              <a:off x="1792" y="2116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zh-CN" altLang="en-US" sz="2700" b="0">
                  <a:solidFill>
                    <a:srgbClr val="000000"/>
                  </a:solidFill>
                  <a:latin typeface="Fixedsys" charset="-122"/>
                  <a:ea typeface="Fixedsys" charset="-122"/>
                </a:rPr>
                <a:t>0</a:t>
              </a:r>
              <a:endParaRPr lang="zh-CN" altLang="en-US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272" name="Rectangle 33"/>
            <p:cNvSpPr>
              <a:spLocks noChangeArrowheads="1"/>
            </p:cNvSpPr>
            <p:nvPr/>
          </p:nvSpPr>
          <p:spPr bwMode="auto">
            <a:xfrm>
              <a:off x="2927" y="2103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zh-CN" altLang="en-US" sz="2700" b="0">
                  <a:solidFill>
                    <a:srgbClr val="000000"/>
                  </a:solidFill>
                  <a:latin typeface="Fixedsys" charset="-122"/>
                  <a:ea typeface="Fixedsys" charset="-122"/>
                </a:rPr>
                <a:t>1</a:t>
              </a:r>
              <a:endParaRPr lang="zh-CN" altLang="en-US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273" name="Rectangle 34"/>
            <p:cNvSpPr>
              <a:spLocks noChangeArrowheads="1"/>
            </p:cNvSpPr>
            <p:nvPr/>
          </p:nvSpPr>
          <p:spPr bwMode="auto">
            <a:xfrm>
              <a:off x="3993" y="2116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zh-CN" altLang="en-US" sz="2700" b="0">
                  <a:solidFill>
                    <a:srgbClr val="000000"/>
                  </a:solidFill>
                  <a:latin typeface="Fixedsys" charset="-122"/>
                  <a:ea typeface="Fixedsys" charset="-122"/>
                </a:rPr>
                <a:t>2</a:t>
              </a:r>
              <a:endParaRPr lang="zh-CN" altLang="en-US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274" name="Rectangle 35"/>
            <p:cNvSpPr>
              <a:spLocks noChangeArrowheads="1"/>
            </p:cNvSpPr>
            <p:nvPr/>
          </p:nvSpPr>
          <p:spPr bwMode="auto">
            <a:xfrm>
              <a:off x="2160" y="2208"/>
              <a:ext cx="25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3200" b="0">
                  <a:solidFill>
                    <a:srgbClr val="6600FF"/>
                  </a:solidFill>
                  <a:latin typeface="Fixedsys" charset="-122"/>
                  <a:ea typeface="Fixedsys" charset="-122"/>
                </a:rPr>
                <a:t>ε</a:t>
              </a:r>
              <a:endParaRPr lang="en-US" altLang="zh-CN" sz="3200" b="0">
                <a:solidFill>
                  <a:srgbClr val="6600FF"/>
                </a:solidFill>
                <a:latin typeface="Fixedsys" charset="-122"/>
                <a:ea typeface="Fixedsys" charset="-122"/>
              </a:endParaRPr>
            </a:p>
          </p:txBody>
        </p:sp>
        <p:sp>
          <p:nvSpPr>
            <p:cNvPr id="10275" name="Oval 36"/>
            <p:cNvSpPr>
              <a:spLocks noChangeArrowheads="1"/>
            </p:cNvSpPr>
            <p:nvPr/>
          </p:nvSpPr>
          <p:spPr bwMode="auto">
            <a:xfrm>
              <a:off x="3837" y="2458"/>
              <a:ext cx="383" cy="382"/>
            </a:xfrm>
            <a:prstGeom prst="ellips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endParaRPr lang="zh-CN" altLang="en-US" sz="1800" b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276" name="Line 37"/>
            <p:cNvSpPr>
              <a:spLocks noChangeShapeType="1"/>
            </p:cNvSpPr>
            <p:nvPr/>
          </p:nvSpPr>
          <p:spPr bwMode="auto">
            <a:xfrm flipH="1">
              <a:off x="1385" y="2640"/>
              <a:ext cx="265" cy="70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7" name="Line 38"/>
            <p:cNvSpPr>
              <a:spLocks noChangeShapeType="1"/>
            </p:cNvSpPr>
            <p:nvPr/>
          </p:nvSpPr>
          <p:spPr bwMode="auto">
            <a:xfrm flipH="1" flipV="1">
              <a:off x="1383" y="2571"/>
              <a:ext cx="267" cy="69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8" name="Line 39"/>
            <p:cNvSpPr>
              <a:spLocks noChangeShapeType="1"/>
            </p:cNvSpPr>
            <p:nvPr/>
          </p:nvSpPr>
          <p:spPr bwMode="auto">
            <a:xfrm>
              <a:off x="912" y="2640"/>
              <a:ext cx="738" cy="1"/>
            </a:xfrm>
            <a:prstGeom prst="line">
              <a:avLst/>
            </a:prstGeom>
            <a:noFill/>
            <a:ln w="0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9" name="Rectangle 40"/>
            <p:cNvSpPr>
              <a:spLocks noChangeArrowheads="1"/>
            </p:cNvSpPr>
            <p:nvPr/>
          </p:nvSpPr>
          <p:spPr bwMode="auto">
            <a:xfrm>
              <a:off x="3360" y="2208"/>
              <a:ext cx="25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3200" b="0">
                  <a:solidFill>
                    <a:srgbClr val="6600FF"/>
                  </a:solidFill>
                  <a:latin typeface="Fixedsys" charset="-122"/>
                  <a:ea typeface="Fixedsys" charset="-122"/>
                </a:rPr>
                <a:t>ε</a:t>
              </a:r>
              <a:endParaRPr lang="en-US" altLang="zh-CN" sz="3200" b="0">
                <a:solidFill>
                  <a:srgbClr val="6600FF"/>
                </a:solidFill>
                <a:latin typeface="Fixedsys" charset="-122"/>
                <a:ea typeface="Fixedsys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31D1D1-2F48-4162-AC52-D016627489CD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FC3D01-BDCD-45BB-91E1-A68FD51B5898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1268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914400" y="5334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扩展转移函数适合于输入字符串</a:t>
            </a:r>
            <a:endParaRPr lang="zh-CN" altLang="en-US" sz="320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270" name="Text Box 8"/>
          <p:cNvSpPr txBox="1">
            <a:spLocks noChangeArrowheads="1"/>
          </p:cNvSpPr>
          <p:nvPr/>
        </p:nvSpPr>
        <p:spPr bwMode="auto">
          <a:xfrm>
            <a:off x="304800" y="1447800"/>
            <a:ext cx="8839200" cy="486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sz="2400" dirty="0">
                <a:solidFill>
                  <a:srgbClr val="333399"/>
                </a:solidFill>
                <a:ea typeface="华文行楷" panose="02010800040101010101" pitchFamily="2" charset="-122"/>
              </a:rPr>
              <a:t> 设一个 </a:t>
            </a:r>
            <a:r>
              <a:rPr lang="zh-CN" altLang="en-US" sz="24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 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NFA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</a:t>
            </a:r>
            <a:r>
              <a:rPr lang="en-US" altLang="zh-CN" sz="2400" dirty="0">
                <a:solidFill>
                  <a:srgbClr val="333399"/>
                </a:solidFill>
                <a:ea typeface="华文行楷" panose="02010800040101010101" pitchFamily="2" charset="-122"/>
              </a:rPr>
              <a:t>  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 :  Q 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 </a:t>
            </a:r>
            <a:r>
              <a:rPr lang="en-US" altLang="zh-CN" sz="2400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  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400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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i="1" baseline="30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Q </a:t>
            </a:r>
            <a:endParaRPr lang="en-US" altLang="zh-CN" sz="2400" i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en-US" altLang="zh-CN" sz="1000" dirty="0">
                <a:solidFill>
                  <a:srgbClr val="333399"/>
                </a:solidFill>
              </a:rPr>
              <a:t> </a:t>
            </a:r>
            <a:endParaRPr lang="en-US" altLang="zh-CN" sz="1000" dirty="0">
              <a:solidFill>
                <a:srgbClr val="333399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en-US" altLang="zh-CN" sz="2400" dirty="0">
                <a:solidFill>
                  <a:srgbClr val="333399"/>
                </a:solidFill>
                <a:ea typeface="华文行楷" panose="020108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ea typeface="华文行楷" panose="02010800040101010101" pitchFamily="2" charset="-122"/>
              </a:rPr>
              <a:t>扩充定义  </a:t>
            </a:r>
            <a:r>
              <a:rPr lang="zh-CN" altLang="en-US" sz="2400" dirty="0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:  </a:t>
            </a:r>
            <a:r>
              <a:rPr lang="en-US" altLang="zh-CN" sz="2400" dirty="0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Q  T*  2</a:t>
            </a:r>
            <a:r>
              <a:rPr lang="en-US" altLang="zh-CN" sz="2400" baseline="30000" dirty="0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400" dirty="0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endParaRPr lang="en-US" altLang="zh-CN" sz="2400" dirty="0">
              <a:solidFill>
                <a:srgbClr val="333399"/>
              </a:solidFill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en-US" altLang="zh-CN" sz="2400" dirty="0">
                <a:solidFill>
                  <a:srgbClr val="333399"/>
                </a:solidFill>
                <a:ea typeface="华文行楷" panose="020108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ea typeface="华文行楷" panose="02010800040101010101" pitchFamily="2" charset="-122"/>
              </a:rPr>
              <a:t>对任何</a:t>
            </a:r>
            <a:r>
              <a:rPr lang="en-US" altLang="zh-CN" sz="2400" dirty="0">
                <a:solidFill>
                  <a:srgbClr val="333399"/>
                </a:solidFill>
                <a:ea typeface="华文行楷" panose="02010800040101010101" pitchFamily="2" charset="-122"/>
              </a:rPr>
              <a:t>q</a:t>
            </a:r>
            <a:r>
              <a:rPr lang="en-US" altLang="zh-CN" sz="2400" dirty="0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  Q，</a:t>
            </a:r>
            <a:r>
              <a:rPr lang="zh-CN" altLang="en-US" sz="2400" dirty="0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定义：</a:t>
            </a:r>
            <a:endParaRPr lang="zh-CN" altLang="en-US" sz="2400" dirty="0">
              <a:solidFill>
                <a:srgbClr val="333399"/>
              </a:solidFill>
              <a:ea typeface="华文行楷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zh-CN" altLang="en-US" sz="2400" dirty="0">
                <a:solidFill>
                  <a:srgbClr val="333399"/>
                </a:solidFill>
                <a:ea typeface="华文行楷" panose="02010800040101010101" pitchFamily="2" charset="-122"/>
              </a:rPr>
              <a:t> 1  </a:t>
            </a:r>
            <a:r>
              <a:rPr lang="zh-CN" altLang="en-US" sz="2400" dirty="0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 (</a:t>
            </a:r>
            <a:r>
              <a:rPr lang="en-US" altLang="zh-CN" sz="2400" dirty="0">
                <a:solidFill>
                  <a:srgbClr val="333399"/>
                </a:solidFill>
                <a:ea typeface="华文行楷" panose="02010800040101010101" pitchFamily="2" charset="-122"/>
              </a:rPr>
              <a:t>q </a:t>
            </a:r>
            <a:r>
              <a:rPr lang="en-US" altLang="zh-CN" sz="2400" dirty="0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, ) = </a:t>
            </a:r>
            <a:r>
              <a:rPr lang="en-US" altLang="zh-CN" sz="2400" dirty="0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ε-CLOSURE</a:t>
            </a:r>
            <a:r>
              <a:rPr lang="en-US" altLang="zh-CN" sz="2400" dirty="0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solidFill>
                  <a:srgbClr val="333399"/>
                </a:solidFill>
                <a:ea typeface="华文行楷" panose="02010800040101010101" pitchFamily="2" charset="-122"/>
              </a:rPr>
              <a:t>q )</a:t>
            </a:r>
            <a:endParaRPr lang="en-US" altLang="zh-CN" sz="2400" dirty="0">
              <a:solidFill>
                <a:srgbClr val="333399"/>
              </a:solidFill>
              <a:ea typeface="华文行楷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en-US" altLang="zh-CN" sz="2400" dirty="0">
                <a:solidFill>
                  <a:srgbClr val="333399"/>
                </a:solidFill>
                <a:ea typeface="华文行楷" panose="02010800040101010101" pitchFamily="2" charset="-122"/>
              </a:rPr>
              <a:t> 2 </a:t>
            </a:r>
            <a:r>
              <a:rPr lang="en-US" altLang="zh-CN" sz="2400" dirty="0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δ'(</a:t>
            </a:r>
            <a:r>
              <a:rPr lang="en-US" altLang="zh-CN" sz="2400" dirty="0" err="1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q，ωa</a:t>
            </a:r>
            <a:r>
              <a:rPr lang="en-US" altLang="zh-CN" sz="2400" dirty="0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)＝ε-CLOSURE(P)</a:t>
            </a:r>
            <a:endParaRPr lang="en-US" altLang="zh-CN" sz="2400" dirty="0">
              <a:solidFill>
                <a:srgbClr val="333399"/>
              </a:solidFill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其中</a:t>
            </a:r>
            <a:r>
              <a:rPr lang="en-US" altLang="zh-CN" sz="2400" dirty="0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P＝{ p| </a:t>
            </a:r>
            <a:r>
              <a:rPr lang="zh-CN" altLang="en-US" sz="2400" dirty="0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存在</a:t>
            </a:r>
            <a:r>
              <a:rPr lang="en-US" altLang="zh-CN" sz="2400" dirty="0" err="1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r∈δ</a:t>
            </a:r>
            <a:r>
              <a:rPr lang="en-US" altLang="zh-CN" sz="2400" dirty="0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'(</a:t>
            </a:r>
            <a:r>
              <a:rPr lang="en-US" altLang="zh-CN" sz="2400" dirty="0" err="1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q，ω</a:t>
            </a:r>
            <a:r>
              <a:rPr lang="en-US" altLang="zh-CN" sz="2400" dirty="0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) ∧ </a:t>
            </a:r>
            <a:r>
              <a:rPr lang="en-US" altLang="zh-CN" sz="2400" dirty="0" err="1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p∈δ</a:t>
            </a:r>
            <a:r>
              <a:rPr lang="en-US" altLang="zh-CN" sz="2400" dirty="0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dirty="0" err="1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r，a</a:t>
            </a:r>
            <a:r>
              <a:rPr lang="en-US" altLang="zh-CN" sz="2400" dirty="0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)}</a:t>
            </a:r>
            <a:endParaRPr lang="en-US" altLang="zh-CN" sz="2400" dirty="0">
              <a:solidFill>
                <a:srgbClr val="333399"/>
              </a:solidFill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333399"/>
              </a:solidFill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注意：</a:t>
            </a:r>
            <a:r>
              <a:rPr lang="zh-CN" altLang="en-US" sz="2400" dirty="0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此时</a:t>
            </a:r>
            <a:r>
              <a:rPr lang="en-US" altLang="zh-CN" sz="2400" dirty="0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δ(</a:t>
            </a:r>
            <a:r>
              <a:rPr lang="en-US" altLang="zh-CN" sz="2400" dirty="0" err="1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q，a</a:t>
            </a:r>
            <a:r>
              <a:rPr lang="en-US" altLang="zh-CN" sz="2400" dirty="0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) δ'(</a:t>
            </a:r>
            <a:r>
              <a:rPr lang="en-US" altLang="zh-CN" sz="2400" dirty="0" err="1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q，a</a:t>
            </a:r>
            <a:r>
              <a:rPr lang="en-US" altLang="zh-CN" sz="2400" dirty="0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)，</a:t>
            </a:r>
            <a:endParaRPr lang="en-US" altLang="zh-CN" sz="2400" dirty="0">
              <a:solidFill>
                <a:srgbClr val="333399"/>
              </a:solidFill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因为</a:t>
            </a:r>
            <a:r>
              <a:rPr lang="en-US" altLang="zh-CN" sz="2400" dirty="0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δ(</a:t>
            </a:r>
            <a:r>
              <a:rPr lang="en-US" altLang="zh-CN" sz="2400" dirty="0" err="1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q，a</a:t>
            </a:r>
            <a:r>
              <a:rPr lang="en-US" altLang="zh-CN" sz="2400" dirty="0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表示由</a:t>
            </a:r>
            <a:r>
              <a:rPr lang="en-US" altLang="zh-CN" sz="2400" dirty="0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q</a:t>
            </a:r>
            <a:r>
              <a:rPr lang="zh-CN" altLang="en-US" sz="2400" dirty="0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出发，只沿着标</a:t>
            </a:r>
            <a:r>
              <a:rPr lang="en-US" altLang="zh-CN" sz="2400" dirty="0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a </a:t>
            </a:r>
            <a:r>
              <a:rPr lang="zh-CN" altLang="en-US" sz="2400" dirty="0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的路径所能到达的状态，</a:t>
            </a:r>
            <a:endParaRPr lang="zh-CN" altLang="en-US" sz="2400" dirty="0">
              <a:solidFill>
                <a:srgbClr val="333399"/>
              </a:solidFill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而</a:t>
            </a:r>
            <a:r>
              <a:rPr lang="en-US" altLang="zh-CN" sz="2400" dirty="0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δ'(</a:t>
            </a:r>
            <a:r>
              <a:rPr lang="en-US" altLang="zh-CN" sz="2400" dirty="0" err="1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q，a</a:t>
            </a:r>
            <a:r>
              <a:rPr lang="en-US" altLang="zh-CN" sz="2400" dirty="0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表示由</a:t>
            </a:r>
            <a:r>
              <a:rPr lang="en-US" altLang="zh-CN" sz="2400" dirty="0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q</a:t>
            </a:r>
            <a:r>
              <a:rPr lang="zh-CN" altLang="en-US" sz="2400" dirty="0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出发，沿着标</a:t>
            </a:r>
            <a:r>
              <a:rPr lang="en-US" altLang="zh-CN" sz="2400" dirty="0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a (</a:t>
            </a:r>
            <a:r>
              <a:rPr lang="zh-CN" altLang="en-US" sz="2400" dirty="0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包括</a:t>
            </a:r>
            <a:r>
              <a:rPr lang="en-US" altLang="zh-CN" sz="2400" dirty="0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ε</a:t>
            </a:r>
            <a:r>
              <a:rPr lang="zh-CN" altLang="en-US" sz="2400" dirty="0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转换在内) 的路径所能到达的状态.</a:t>
            </a:r>
            <a:endParaRPr lang="en-US" altLang="zh-CN" sz="2400" dirty="0">
              <a:solidFill>
                <a:srgbClr val="333399"/>
              </a:solidFill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C57DAE-0986-47E1-B545-7B6641DA9FED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2291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332CC1-7493-4BE9-934F-91CFCA98B98B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2292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1295400" y="457200"/>
            <a:ext cx="6629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800080"/>
                </a:solidFill>
                <a:cs typeface="Times New Roman" panose="02020603050405020304" pitchFamily="18" charset="0"/>
              </a:rPr>
              <a:t>ε</a:t>
            </a:r>
            <a:r>
              <a:rPr lang="zh-CN" altLang="en-US" sz="3200">
                <a:solidFill>
                  <a:srgbClr val="800080"/>
                </a:solidFill>
                <a:cs typeface="Times New Roman" panose="02020603050405020304" pitchFamily="18" charset="0"/>
              </a:rPr>
              <a:t>-</a:t>
            </a:r>
            <a:r>
              <a:rPr lang="en-US" altLang="zh-CN" sz="3200">
                <a:solidFill>
                  <a:srgbClr val="800080"/>
                </a:solidFill>
                <a:cs typeface="Times New Roman" panose="02020603050405020304" pitchFamily="18" charset="0"/>
              </a:rPr>
              <a:t>NFA</a:t>
            </a:r>
            <a:r>
              <a:rPr lang="zh-CN" altLang="en-US" sz="3200">
                <a:solidFill>
                  <a:srgbClr val="800080"/>
                </a:solidFill>
                <a:cs typeface="Times New Roman" panose="02020603050405020304" pitchFamily="18" charset="0"/>
              </a:rPr>
              <a:t>中，</a:t>
            </a:r>
            <a:r>
              <a:rPr lang="en-US" altLang="zh-CN" sz="3200">
                <a:solidFill>
                  <a:srgbClr val="800080"/>
                </a:solidFill>
                <a:cs typeface="Times New Roman" panose="02020603050405020304" pitchFamily="18" charset="0"/>
              </a:rPr>
              <a:t>δ</a:t>
            </a:r>
            <a:r>
              <a:rPr lang="zh-CN" altLang="en-US" sz="3200">
                <a:solidFill>
                  <a:srgbClr val="800080"/>
                </a:solidFill>
                <a:cs typeface="Times New Roman" panose="02020603050405020304" pitchFamily="18" charset="0"/>
              </a:rPr>
              <a:t>与</a:t>
            </a:r>
            <a:r>
              <a:rPr lang="en-US" altLang="zh-CN" sz="3200">
                <a:solidFill>
                  <a:srgbClr val="800080"/>
                </a:solidFill>
                <a:cs typeface="Times New Roman" panose="02020603050405020304" pitchFamily="18" charset="0"/>
              </a:rPr>
              <a:t>δ’ </a:t>
            </a:r>
            <a:r>
              <a:rPr lang="zh-CN" altLang="en-US" sz="3200">
                <a:solidFill>
                  <a:srgbClr val="800080"/>
                </a:solidFill>
                <a:cs typeface="Times New Roman" panose="02020603050405020304" pitchFamily="18" charset="0"/>
              </a:rPr>
              <a:t>函数的不同</a:t>
            </a:r>
            <a:r>
              <a:rPr lang="zh-CN" altLang="en-US" sz="320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endParaRPr lang="zh-CN" altLang="en-US" sz="320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31153" name="Rectangle 17"/>
          <p:cNvSpPr>
            <a:spLocks noChangeArrowheads="1"/>
          </p:cNvSpPr>
          <p:nvPr/>
        </p:nvSpPr>
        <p:spPr bwMode="auto">
          <a:xfrm>
            <a:off x="304800" y="3479800"/>
            <a:ext cx="8458200" cy="304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sz="2000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</a:t>
            </a:r>
            <a:r>
              <a:rPr lang="zh-CN" altLang="en-US" sz="2400" dirty="0">
                <a:solidFill>
                  <a:srgbClr val="80008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举例   </a:t>
            </a:r>
            <a:r>
              <a:rPr lang="zh-CN" altLang="en-US" sz="24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计算 </a:t>
            </a:r>
            <a:r>
              <a:rPr lang="zh-CN" altLang="en-US" sz="24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 (</a:t>
            </a:r>
            <a:r>
              <a:rPr lang="en-US" altLang="zh-CN" sz="2400" dirty="0">
                <a:solidFill>
                  <a:srgbClr val="333399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aseline="-25000" dirty="0">
                <a:solidFill>
                  <a:srgbClr val="333399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a)</a:t>
            </a:r>
            <a:r>
              <a:rPr lang="en-US" altLang="zh-CN" sz="2400" dirty="0">
                <a:solidFill>
                  <a:srgbClr val="800080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400" dirty="0">
              <a:solidFill>
                <a:srgbClr val="800080"/>
              </a:solidFill>
              <a:ea typeface="华文行楷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δ'(q</a:t>
            </a:r>
            <a:r>
              <a:rPr lang="en-US" altLang="zh-CN" sz="2400" b="1" i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，ε)＝ε-CLOSURE(q</a:t>
            </a:r>
            <a:r>
              <a:rPr lang="en-US" altLang="zh-CN" sz="2400" b="1" i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) ＝{q</a:t>
            </a:r>
            <a:r>
              <a:rPr lang="en-US" altLang="zh-CN" sz="2400" b="1" i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，q</a:t>
            </a:r>
            <a:r>
              <a:rPr lang="en-US" altLang="zh-CN" sz="2400" b="1" i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b="1" dirty="0">
              <a:solidFill>
                <a:srgbClr val="333399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lvl="1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δ'(q</a:t>
            </a:r>
            <a:r>
              <a:rPr lang="en-US" altLang="zh-CN" sz="2400" b="1" i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，a)＝ε-CLOSURE(δ(δ'(q</a:t>
            </a:r>
            <a:r>
              <a:rPr lang="en-US" altLang="zh-CN" sz="2400" b="1" i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ε</a:t>
            </a:r>
            <a:r>
              <a:rPr lang="en-US" altLang="zh-CN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)，a))</a:t>
            </a:r>
            <a:endParaRPr lang="en-US" altLang="zh-CN" sz="2400" b="1" dirty="0">
              <a:solidFill>
                <a:srgbClr val="333399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lvl="1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＝ε-CLOSURE(δ({q</a:t>
            </a:r>
            <a:r>
              <a:rPr lang="en-US" altLang="zh-CN" sz="2400" b="1" i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，q</a:t>
            </a:r>
            <a:r>
              <a:rPr lang="en-US" altLang="zh-CN" sz="2400" b="1" i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}，a))</a:t>
            </a:r>
            <a:endParaRPr lang="en-US" altLang="zh-CN" sz="2400" b="1" dirty="0">
              <a:solidFill>
                <a:srgbClr val="333399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lvl="1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＝ε-CLOSURE(δ(q</a:t>
            </a:r>
            <a:r>
              <a:rPr lang="en-US" altLang="zh-CN" sz="2400" b="1" i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，a) ∪δ(q</a:t>
            </a:r>
            <a:r>
              <a:rPr lang="en-US" altLang="zh-CN" sz="2400" b="1" i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，a))</a:t>
            </a:r>
            <a:endParaRPr lang="en-US" altLang="zh-CN" sz="2400" b="1" dirty="0">
              <a:solidFill>
                <a:srgbClr val="333399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lvl="1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＝ε-CLOSURE({q</a:t>
            </a:r>
            <a:r>
              <a:rPr lang="en-US" altLang="zh-CN" sz="2400" b="1" i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}∪{q</a:t>
            </a:r>
            <a:r>
              <a:rPr lang="en-US" altLang="zh-CN" sz="2400" b="1" i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})</a:t>
            </a:r>
            <a:endParaRPr lang="en-US" altLang="zh-CN" sz="2400" b="1" dirty="0">
              <a:solidFill>
                <a:srgbClr val="333399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lvl="1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＝{q</a:t>
            </a:r>
            <a:r>
              <a:rPr lang="en-US" altLang="zh-CN" sz="2400" b="1" i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，q</a:t>
            </a:r>
            <a:r>
              <a:rPr lang="en-US" altLang="zh-CN" sz="2400" b="1" i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} ∪{q</a:t>
            </a:r>
            <a:r>
              <a:rPr lang="en-US" altLang="zh-CN" sz="2400" b="1" i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b="1" dirty="0">
              <a:solidFill>
                <a:srgbClr val="333399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lvl="1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＝{q</a:t>
            </a:r>
            <a:r>
              <a:rPr lang="en-US" altLang="zh-CN" sz="2400" b="1" i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，q</a:t>
            </a:r>
            <a:r>
              <a:rPr lang="en-US" altLang="zh-CN" sz="2400" b="1" i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，q</a:t>
            </a:r>
            <a:r>
              <a:rPr lang="en-US" altLang="zh-CN" sz="2400" b="1" i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}                 </a:t>
            </a:r>
            <a:r>
              <a:rPr lang="zh-CN" altLang="en-US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同理：</a:t>
            </a:r>
            <a:r>
              <a:rPr lang="en-US" altLang="zh-CN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δ'(q</a:t>
            </a:r>
            <a:r>
              <a:rPr lang="en-US" altLang="zh-CN" sz="2400" b="1" i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，aa)＝ {q</a:t>
            </a:r>
            <a:r>
              <a:rPr lang="en-US" altLang="zh-CN" sz="2400" b="1" i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400" b="1" dirty="0">
              <a:solidFill>
                <a:srgbClr val="333399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295" name="Object 22"/>
          <p:cNvGraphicFramePr>
            <a:graphicFrameLocks noChangeAspect="1"/>
          </p:cNvGraphicFramePr>
          <p:nvPr/>
        </p:nvGraphicFramePr>
        <p:xfrm>
          <a:off x="685800" y="1295400"/>
          <a:ext cx="3657600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4" name="VISIO" r:id="rId1" imgW="7131050" imgH="4151630" progId="Visio.Drawing.6">
                  <p:embed/>
                </p:oleObj>
              </mc:Choice>
              <mc:Fallback>
                <p:oleObj name="VISIO" r:id="rId1" imgW="7131050" imgH="4151630" progId="Visio.Drawing.6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95400"/>
                        <a:ext cx="3657600" cy="211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Rectangle 24"/>
          <p:cNvSpPr>
            <a:spLocks noChangeArrowheads="1"/>
          </p:cNvSpPr>
          <p:nvPr/>
        </p:nvSpPr>
        <p:spPr bwMode="auto">
          <a:xfrm>
            <a:off x="4724400" y="1524000"/>
            <a:ext cx="44196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ε-CLOSURE(q</a:t>
            </a:r>
            <a:r>
              <a:rPr lang="en-US" altLang="zh-CN" sz="2400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)＝{q</a:t>
            </a:r>
            <a:r>
              <a:rPr lang="en-US" altLang="zh-CN" sz="2400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，q</a:t>
            </a:r>
            <a:r>
              <a:rPr lang="en-US" altLang="zh-CN" sz="2400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2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}</a:t>
            </a:r>
            <a:endParaRPr lang="en-US" altLang="zh-CN" sz="2400" i="1" baseline="-25000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ε-CLOSURE(q</a:t>
            </a:r>
            <a:r>
              <a:rPr lang="en-US" altLang="zh-CN" sz="2400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)＝{q</a:t>
            </a:r>
            <a:r>
              <a:rPr lang="en-US" altLang="zh-CN" sz="2400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，q</a:t>
            </a:r>
            <a:r>
              <a:rPr lang="en-US" altLang="zh-CN" sz="2400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2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}</a:t>
            </a:r>
            <a:endParaRPr lang="en-US" altLang="zh-CN" sz="2400" i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ε-CLOSURE(q</a:t>
            </a:r>
            <a:r>
              <a:rPr lang="en-US" altLang="zh-CN" sz="2400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2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)＝{q</a:t>
            </a:r>
            <a:r>
              <a:rPr lang="en-US" altLang="zh-CN" sz="2400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2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}</a:t>
            </a:r>
            <a:endParaRPr lang="en-US" altLang="zh-CN" sz="2400" i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ε-CLOSURE(q</a:t>
            </a:r>
            <a:r>
              <a:rPr lang="en-US" altLang="zh-CN" sz="2400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3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)＝{q</a:t>
            </a:r>
            <a:r>
              <a:rPr lang="en-US" altLang="zh-CN" sz="2400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3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}</a:t>
            </a:r>
            <a:endParaRPr lang="en-US" altLang="zh-CN" sz="2400" i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731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731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15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E2BD15-BA2D-4D4A-87BC-66C391FF0895}" type="slidenum">
              <a:rPr lang="zh-CN" altLang="en-US" smtClean="0"/>
            </a:fld>
            <a:endParaRPr lang="en-US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228181C-7C39-4DDF-B407-399184F3F08A}" type="datetime1">
              <a:rPr lang="zh-CN" altLang="en-US" smtClean="0"/>
            </a:fld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899592" y="338304"/>
            <a:ext cx="8117408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lvl="0"/>
            <a:r>
              <a:rPr lang="zh-CN" altLang="zh-CN" sz="2400" b="1" dirty="0">
                <a:solidFill>
                  <a:srgbClr val="7030A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已知一个ε</a:t>
            </a:r>
            <a:r>
              <a:rPr lang="en-US" altLang="zh-CN" sz="2400" b="1" dirty="0">
                <a:solidFill>
                  <a:srgbClr val="7030A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-NFA M=</a:t>
            </a:r>
            <a:r>
              <a:rPr lang="zh-CN" altLang="zh-CN" sz="2400" b="1" dirty="0">
                <a:solidFill>
                  <a:srgbClr val="7030A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7030A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{q0, q1, q2,q3}, {</a:t>
            </a:r>
            <a:r>
              <a:rPr lang="en-US" altLang="zh-CN" sz="2400" b="1" dirty="0" err="1">
                <a:solidFill>
                  <a:srgbClr val="7030A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400" b="1" dirty="0">
                <a:solidFill>
                  <a:srgbClr val="7030A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}, </a:t>
            </a:r>
            <a:r>
              <a:rPr lang="en-US" altLang="zh-CN" sz="2400" dirty="0">
                <a:solidFill>
                  <a:srgbClr val="7030A0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, </a:t>
            </a:r>
            <a:r>
              <a:rPr lang="en-US" altLang="zh-CN" sz="2400" b="1" dirty="0">
                <a:solidFill>
                  <a:srgbClr val="7030A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q0,{ q2 }</a:t>
            </a:r>
            <a:r>
              <a:rPr lang="zh-CN" altLang="zh-CN" sz="2400" b="1" dirty="0">
                <a:solidFill>
                  <a:srgbClr val="7030A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7030A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400" b="1" dirty="0">
                <a:solidFill>
                  <a:srgbClr val="7030A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sz="2400" b="1" dirty="0">
                <a:solidFill>
                  <a:srgbClr val="7030A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zh-CN" altLang="zh-CN" sz="2400" b="1" dirty="0">
                <a:solidFill>
                  <a:srgbClr val="7030A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7030A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q0,a</a:t>
            </a:r>
            <a:r>
              <a:rPr lang="zh-CN" altLang="zh-CN" sz="2400" b="1" dirty="0">
                <a:solidFill>
                  <a:srgbClr val="7030A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7030A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={q1},  </a:t>
            </a:r>
            <a:r>
              <a:rPr lang="en-US" altLang="zh-CN" sz="2400" b="1" dirty="0">
                <a:solidFill>
                  <a:srgbClr val="7030A0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2400" b="1" dirty="0">
                <a:solidFill>
                  <a:srgbClr val="7030A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(q1,</a:t>
            </a:r>
            <a:r>
              <a:rPr lang="en-US" altLang="zh-CN" sz="2400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ε</a:t>
            </a:r>
            <a:r>
              <a:rPr lang="en-US" altLang="zh-CN" sz="2400" b="1" dirty="0">
                <a:solidFill>
                  <a:srgbClr val="7030A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)={q2},  </a:t>
            </a:r>
            <a:r>
              <a:rPr lang="en-US" altLang="zh-CN" sz="2400" b="1" dirty="0">
                <a:solidFill>
                  <a:srgbClr val="7030A0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2400" b="1" dirty="0">
                <a:solidFill>
                  <a:srgbClr val="7030A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(q0,</a:t>
            </a:r>
            <a:r>
              <a:rPr lang="en-US" altLang="zh-CN" sz="2400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ε</a:t>
            </a:r>
            <a:r>
              <a:rPr lang="en-US" altLang="zh-CN" sz="2400" b="1" dirty="0">
                <a:solidFill>
                  <a:srgbClr val="7030A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)={q3},  </a:t>
            </a:r>
            <a:r>
              <a:rPr lang="en-US" altLang="zh-CN" sz="2400" b="1" dirty="0">
                <a:solidFill>
                  <a:srgbClr val="7030A0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2400" b="1" dirty="0">
                <a:solidFill>
                  <a:srgbClr val="7030A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(q3,b)={q1,q2}  </a:t>
            </a:r>
            <a:r>
              <a:rPr lang="zh-CN" altLang="zh-CN" sz="2400" b="1" dirty="0">
                <a:solidFill>
                  <a:srgbClr val="7030A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则：</a:t>
            </a:r>
            <a:r>
              <a:rPr lang="en-US" altLang="zh-CN" sz="2400" b="1" dirty="0">
                <a:solidFill>
                  <a:srgbClr val="7030A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δ'</a:t>
            </a:r>
            <a:r>
              <a:rPr lang="zh-CN" altLang="zh-CN" sz="2400" b="1" dirty="0">
                <a:solidFill>
                  <a:srgbClr val="7030A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7030A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q0</a:t>
            </a:r>
            <a:r>
              <a:rPr lang="zh-CN" altLang="zh-CN" sz="2400" b="1" dirty="0">
                <a:solidFill>
                  <a:srgbClr val="7030A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7030A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400" b="1" dirty="0">
                <a:solidFill>
                  <a:srgbClr val="7030A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7030A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zh-CN" sz="2400" b="1" dirty="0">
                <a:solidFill>
                  <a:srgbClr val="7030A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7030A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400" b="1" dirty="0">
                <a:solidFill>
                  <a:srgbClr val="7030A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7030A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 </a:t>
            </a:r>
            <a:endParaRPr lang="zh-CN" altLang="zh-CN" sz="2400" dirty="0">
              <a:solidFill>
                <a:srgbClr val="7030A0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763688" y="2420888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{q3}</a:t>
            </a:r>
            <a:endParaRPr lang="zh-CN" altLang="en-US" sz="2600" dirty="0">
              <a:solidFill>
                <a:srgbClr val="003399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828800" y="3314652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{q1, q2}</a:t>
            </a:r>
            <a:endParaRPr lang="zh-CN" altLang="en-US" sz="2800" dirty="0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1828800" y="4171902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{q1</a:t>
            </a:r>
            <a:r>
              <a:rPr lang="zh-CN" altLang="zh-CN" sz="28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8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</a:t>
            </a:r>
            <a:r>
              <a:rPr lang="zh-CN" altLang="zh-CN" sz="28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8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q3}</a:t>
            </a:r>
            <a:endParaRPr lang="zh-CN" altLang="en-US" sz="2800" dirty="0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828800" y="5029152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{q2}</a:t>
            </a:r>
            <a:endParaRPr lang="zh-CN" altLang="en-US" sz="2800" dirty="0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2521695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00339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3378945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00339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236195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00339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5093445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00339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: 圆角 15"/>
          <p:cNvSpPr/>
          <p:nvPr>
            <p:custDataLst>
              <p:tags r:id="rId10"/>
            </p:custDataLst>
          </p:nvPr>
        </p:nvSpPr>
        <p:spPr bwMode="auto">
          <a:xfrm>
            <a:off x="6172200" y="5886402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-76200" y="403543"/>
            <a:chExt cx="9144000" cy="635000"/>
          </a:xfrm>
        </p:grpSpPr>
        <p:sp>
          <p:nvSpPr>
            <p:cNvPr id="17" name="TitleBackground"/>
            <p:cNvSpPr/>
            <p:nvPr>
              <p:custDataLst>
                <p:tags r:id="rId12"/>
              </p:custDataLst>
            </p:nvPr>
          </p:nvSpPr>
          <p:spPr bwMode="auto">
            <a:xfrm>
              <a:off x="-76200" y="403543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80008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ColorBlock"/>
            <p:cNvSpPr/>
            <p:nvPr>
              <p:custDataLst>
                <p:tags r:id="rId13"/>
              </p:custDataLst>
            </p:nvPr>
          </p:nvSpPr>
          <p:spPr bwMode="auto">
            <a:xfrm>
              <a:off x="-76200" y="403543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80008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177800" y="403543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351280" y="512763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Submit"/>
  <p:tag name="RAINPROBLEMTYPE" val="MultipleChoice"/>
</p:tagLst>
</file>

<file path=ppt/tags/tag11.xml><?xml version="1.0" encoding="utf-8"?>
<p:tagLst xmlns:p="http://schemas.openxmlformats.org/presentationml/2006/main">
  <p:tag name="RAINPROBLEMTYPE" val="ProblemTypeMarker"/>
</p:tagLst>
</file>

<file path=ppt/tags/tag12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TYPE" val="ProblemTypeMarker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RAINPROBLEM" val="ProblemSetting"/>
  <p:tag name="RAINPROBLEMTYPE" val="MultipleChoice"/>
</p:tagLst>
</file>

<file path=ppt/tags/tag17.xml><?xml version="1.0" encoding="utf-8"?>
<p:tagLst xmlns:p="http://schemas.openxmlformats.org/presentationml/2006/main">
  <p:tag name="RAINPROBLEM" val="MultipleChoice"/>
  <p:tag name="PROBLEMSCORE" val="1.0"/>
</p:tagLst>
</file>

<file path=ppt/tags/tag18.xml><?xml version="1.0" encoding="utf-8"?>
<p:tagLst xmlns:p="http://schemas.openxmlformats.org/presentationml/2006/main">
  <p:tag name="KSO_WM_UNIT_TABLE_BEAUTIFY" val="smartTable{a8efb63e-c053-4722-8fc1-d8a6d0f2cfb0}"/>
</p:tagLst>
</file>

<file path=ppt/tags/tag19.xml><?xml version="1.0" encoding="utf-8"?>
<p:tagLst xmlns:p="http://schemas.openxmlformats.org/presentationml/2006/main">
  <p:tag name="RAINPROBLEM" val="ProblemBody"/>
</p:tagLst>
</file>

<file path=ppt/tags/tag2.xml><?xml version="1.0" encoding="utf-8"?>
<p:tagLst xmlns:p="http://schemas.openxmlformats.org/presentationml/2006/main">
  <p:tag name="RAINPROBLEM" val="ProblemItem"/>
</p:tagLst>
</file>

<file path=ppt/tags/tag20.xml><?xml version="1.0" encoding="utf-8"?>
<p:tagLst xmlns:p="http://schemas.openxmlformats.org/presentationml/2006/main">
  <p:tag name="RAINPROBLEM" val="ProblemItem"/>
</p:tagLst>
</file>

<file path=ppt/tags/tag21.xml><?xml version="1.0" encoding="utf-8"?>
<p:tagLst xmlns:p="http://schemas.openxmlformats.org/presentationml/2006/main">
  <p:tag name="RAINPROBLEM" val="ProblemItem"/>
</p:tagLst>
</file>

<file path=ppt/tags/tag22.xml><?xml version="1.0" encoding="utf-8"?>
<p:tagLst xmlns:p="http://schemas.openxmlformats.org/presentationml/2006/main">
  <p:tag name="RAINPROBLEM" val="ProblemItem"/>
</p:tagLst>
</file>

<file path=ppt/tags/tag23.xml><?xml version="1.0" encoding="utf-8"?>
<p:tagLst xmlns:p="http://schemas.openxmlformats.org/presentationml/2006/main">
  <p:tag name="RAINPROBLEM" val="ProblemItem"/>
</p:tagLst>
</file>

<file path=ppt/tags/tag2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8.xml><?xml version="1.0" encoding="utf-8"?>
<p:tagLst xmlns:p="http://schemas.openxmlformats.org/presentationml/2006/main">
  <p:tag name="RAINPROBLEM" val="ProblemSubmit"/>
  <p:tag name="RAINPROBLEMTYPE" val="MultipleChoice"/>
</p:tagLst>
</file>

<file path=ppt/tags/tag29.xml><?xml version="1.0" encoding="utf-8"?>
<p:tagLst xmlns:p="http://schemas.openxmlformats.org/presentationml/2006/main">
  <p:tag name="RAINPROBLEMTYPE" val="ProblemTypeMarker"/>
</p:tagLst>
</file>

<file path=ppt/tags/tag3.xml><?xml version="1.0" encoding="utf-8"?>
<p:tagLst xmlns:p="http://schemas.openxmlformats.org/presentationml/2006/main">
  <p:tag name="RAINPROBLEM" val="ProblemItem"/>
</p:tagLst>
</file>

<file path=ppt/tags/tag30.xml><?xml version="1.0" encoding="utf-8"?>
<p:tagLst xmlns:p="http://schemas.openxmlformats.org/presentationml/2006/main">
  <p:tag name="RAINPROBLEMTYPE" val="ProblemTypeMarker"/>
</p:tagLst>
</file>

<file path=ppt/tags/tag31.xml><?xml version="1.0" encoding="utf-8"?>
<p:tagLst xmlns:p="http://schemas.openxmlformats.org/presentationml/2006/main">
  <p:tag name="RAINPROBLEMTYPE" val="ProblemTypeMarker"/>
</p:tagLst>
</file>

<file path=ppt/tags/tag32.xml><?xml version="1.0" encoding="utf-8"?>
<p:tagLst xmlns:p="http://schemas.openxmlformats.org/presentationml/2006/main">
  <p:tag name="RAINPROBLEMTYPE" val="ProblemTypeMarker"/>
</p:tagLst>
</file>

<file path=ppt/tags/tag33.xml><?xml version="1.0" encoding="utf-8"?>
<p:tagLst xmlns:p="http://schemas.openxmlformats.org/presentationml/2006/main">
  <p:tag name="RAINPROBLEMTYPE" val="ProblemTypeMarker"/>
</p:tagLst>
</file>

<file path=ppt/tags/tag34.xml><?xml version="1.0" encoding="utf-8"?>
<p:tagLst xmlns:p="http://schemas.openxmlformats.org/presentationml/2006/main">
  <p:tag name="RAINPROBLEM" val="ProblemSetting"/>
  <p:tag name="RAINPROBLEMTYPE" val="MultipleChoice"/>
</p:tagLst>
</file>

<file path=ppt/tags/tag35.xml><?xml version="1.0" encoding="utf-8"?>
<p:tagLst xmlns:p="http://schemas.openxmlformats.org/presentationml/2006/main">
  <p:tag name="RAINPROBLEM" val="MultipleChoice"/>
  <p:tag name="PROBLEMSCORE" val="1.0"/>
</p:tagLst>
</file>

<file path=ppt/tags/tag36.xml><?xml version="1.0" encoding="utf-8"?>
<p:tagLst xmlns:p="http://schemas.openxmlformats.org/presentationml/2006/main">
  <p:tag name="RAINPROBLEM" val="ProblemBody"/>
</p:tagLst>
</file>

<file path=ppt/tags/tag37.xml><?xml version="1.0" encoding="utf-8"?>
<p:tagLst xmlns:p="http://schemas.openxmlformats.org/presentationml/2006/main">
  <p:tag name="RAINPROBLEM" val="ProblemItem"/>
</p:tagLst>
</file>

<file path=ppt/tags/tag38.xml><?xml version="1.0" encoding="utf-8"?>
<p:tagLst xmlns:p="http://schemas.openxmlformats.org/presentationml/2006/main">
  <p:tag name="RAINPROBLEM" val="ProblemItem"/>
</p:tagLst>
</file>

<file path=ppt/tags/tag39.xml><?xml version="1.0" encoding="utf-8"?>
<p:tagLst xmlns:p="http://schemas.openxmlformats.org/presentationml/2006/main">
  <p:tag name="RAINPROBLEM" val="ProblemItem"/>
</p:tagLst>
</file>

<file path=ppt/tags/tag4.xml><?xml version="1.0" encoding="utf-8"?>
<p:tagLst xmlns:p="http://schemas.openxmlformats.org/presentationml/2006/main">
  <p:tag name="RAINPROBLEM" val="ProblemItem"/>
</p:tagLst>
</file>

<file path=ppt/tags/tag40.xml><?xml version="1.0" encoding="utf-8"?>
<p:tagLst xmlns:p="http://schemas.openxmlformats.org/presentationml/2006/main">
  <p:tag name="RAINPROBLEM" val="ProblemItem"/>
</p:tagLst>
</file>

<file path=ppt/tags/tag4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2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4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5.xml><?xml version="1.0" encoding="utf-8"?>
<p:tagLst xmlns:p="http://schemas.openxmlformats.org/presentationml/2006/main">
  <p:tag name="RAINPROBLEM" val="ProblemSubmit"/>
  <p:tag name="RAINPROBLEMTYPE" val="MultipleChoice"/>
</p:tagLst>
</file>

<file path=ppt/tags/tag46.xml><?xml version="1.0" encoding="utf-8"?>
<p:tagLst xmlns:p="http://schemas.openxmlformats.org/presentationml/2006/main">
  <p:tag name="RAINPROBLEMTYPE" val="ProblemTypeMarker"/>
</p:tagLst>
</file>

<file path=ppt/tags/tag47.xml><?xml version="1.0" encoding="utf-8"?>
<p:tagLst xmlns:p="http://schemas.openxmlformats.org/presentationml/2006/main">
  <p:tag name="RAINPROBLEMTYPE" val="ProblemTypeMarker"/>
</p:tagLst>
</file>

<file path=ppt/tags/tag48.xml><?xml version="1.0" encoding="utf-8"?>
<p:tagLst xmlns:p="http://schemas.openxmlformats.org/presentationml/2006/main">
  <p:tag name="RAINPROBLEMTYPE" val="ProblemTypeMarker"/>
</p:tagLst>
</file>

<file path=ppt/tags/tag49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RAINPROBLEM" val="ProblemItem"/>
</p:tagLst>
</file>

<file path=ppt/tags/tag50.xml><?xml version="1.0" encoding="utf-8"?>
<p:tagLst xmlns:p="http://schemas.openxmlformats.org/presentationml/2006/main">
  <p:tag name="RAINPROBLEMTYPE" val="ProblemTypeMarker"/>
</p:tagLst>
</file>

<file path=ppt/tags/tag51.xml><?xml version="1.0" encoding="utf-8"?>
<p:tagLst xmlns:p="http://schemas.openxmlformats.org/presentationml/2006/main">
  <p:tag name="RAINPROBLEM" val="ProblemSetting"/>
  <p:tag name="RAINPROBLEMTYPE" val="MultipleChoice"/>
</p:tagLst>
</file>

<file path=ppt/tags/tag52.xml><?xml version="1.0" encoding="utf-8"?>
<p:tagLst xmlns:p="http://schemas.openxmlformats.org/presentationml/2006/main">
  <p:tag name="RAINPROBLEM" val="MultipleChoice"/>
  <p:tag name="PROBLEMSCORE" val="1.0"/>
</p:tagLst>
</file>

<file path=ppt/tags/tag53.xml><?xml version="1.0" encoding="utf-8"?>
<p:tagLst xmlns:p="http://schemas.openxmlformats.org/presentationml/2006/main">
  <p:tag name="KSO_WPP_MARK_KEY" val="806ed529-5992-4b69-a1a1-fc640516357c"/>
  <p:tag name="COMMONDATA" val="eyJoZGlkIjoiYjZhMmY1NGQwZjE0MWY4MTkzZjM4YzBiNDA1ZmM3ZDEifQ=="/>
</p:tagLst>
</file>

<file path=ppt/tags/tag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Copperplate Gothic Light"/>
        <a:ea typeface="宋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1" lang="en-US" sz="1800" b="0" i="0" u="none" strike="noStrike" cap="none" normalizeH="0" baseline="0" smtClean="0">
            <a:ln>
              <a:noFill/>
            </a:ln>
            <a:solidFill>
              <a:srgbClr val="009999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1" lang="en-US" sz="1800" b="0" i="0" u="none" strike="noStrike" cap="none" normalizeH="0" baseline="0" smtClean="0">
            <a:ln>
              <a:noFill/>
            </a:ln>
            <a:solidFill>
              <a:srgbClr val="009999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0</TotalTime>
  <Words>8310</Words>
  <Application>WPS 演示</Application>
  <PresentationFormat>全屏显示(4:3)</PresentationFormat>
  <Paragraphs>1002</Paragraphs>
  <Slides>42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18</vt:i4>
      </vt:variant>
      <vt:variant>
        <vt:lpstr>幻灯片标题</vt:lpstr>
      </vt:variant>
      <vt:variant>
        <vt:i4>42</vt:i4>
      </vt:variant>
    </vt:vector>
  </HeadingPairs>
  <TitlesOfParts>
    <vt:vector size="83" baseType="lpstr">
      <vt:lpstr>Arial</vt:lpstr>
      <vt:lpstr>宋体</vt:lpstr>
      <vt:lpstr>Wingdings</vt:lpstr>
      <vt:lpstr>Times New Roman</vt:lpstr>
      <vt:lpstr>Arial Narrow</vt:lpstr>
      <vt:lpstr>Tahoma</vt:lpstr>
      <vt:lpstr>Copperplate Gothic Light</vt:lpstr>
      <vt:lpstr>楷体_GB2312</vt:lpstr>
      <vt:lpstr>新宋体</vt:lpstr>
      <vt:lpstr>华文行楷</vt:lpstr>
      <vt:lpstr>Symbol</vt:lpstr>
      <vt:lpstr>Fixedsys</vt:lpstr>
      <vt:lpstr>Symbol</vt:lpstr>
      <vt:lpstr>微软雅黑</vt:lpstr>
      <vt:lpstr>Arial Unicode MS</vt:lpstr>
      <vt:lpstr>Euclid Symbol</vt:lpstr>
      <vt:lpstr>仿宋</vt:lpstr>
      <vt:lpstr>楷体_GB2312</vt:lpstr>
      <vt:lpstr>Calibri</vt:lpstr>
      <vt:lpstr>CMR10</vt:lpstr>
      <vt:lpstr>Segoe Print</vt:lpstr>
      <vt:lpstr>楷体_GB2312</vt:lpstr>
      <vt:lpstr>Blends</vt:lpstr>
      <vt:lpstr>Visio.Drawing.6</vt:lpstr>
      <vt:lpstr>Visio.Drawing.6</vt:lpstr>
      <vt:lpstr>Visio.Drawing.6</vt:lpstr>
      <vt:lpstr>Visio.Drawing.6</vt:lpstr>
      <vt:lpstr>Visio.Drawing.6</vt:lpstr>
      <vt:lpstr>Visio.Drawing.6</vt:lpstr>
      <vt:lpstr>Visio.Drawing.6</vt:lpstr>
      <vt:lpstr>Visio.Drawing.6</vt:lpstr>
      <vt:lpstr>Visio.Drawing.11</vt:lpstr>
      <vt:lpstr>Visio.Drawing.11</vt:lpstr>
      <vt:lpstr>Visio.Drawing.6</vt:lpstr>
      <vt:lpstr>Visio.Drawing.6</vt:lpstr>
      <vt:lpstr>Visio.Drawing.6</vt:lpstr>
      <vt:lpstr>Visio.Drawing.11</vt:lpstr>
      <vt:lpstr>Visio.Drawing.11</vt:lpstr>
      <vt:lpstr>Visio.Drawing.6</vt:lpstr>
      <vt:lpstr>Visio.Drawing.6</vt:lpstr>
      <vt:lpstr>Visio.Drawing.11</vt:lpstr>
      <vt:lpstr>第四节	有 转换的NFA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四、有  转换的NFA与无  转换的NFA的等价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第五节 正则集和正则式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lvsiyao</dc:creator>
  <cp:lastModifiedBy>杨娟</cp:lastModifiedBy>
  <cp:revision>465</cp:revision>
  <cp:lastPrinted>2001-10-15T13:50:00Z</cp:lastPrinted>
  <dcterms:created xsi:type="dcterms:W3CDTF">2113-01-01T00:00:00Z</dcterms:created>
  <dcterms:modified xsi:type="dcterms:W3CDTF">2024-03-17T10:11:33Z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2052-11.1.0.15319</vt:lpwstr>
  </property>
  <property fmtid="{D5CDD505-2E9C-101B-9397-08002B2CF9AE}" pid="3" name="ICV">
    <vt:lpwstr>CD1BFD1F0F53437EBF3D9CFCA64F61D3</vt:lpwstr>
  </property>
</Properties>
</file>