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41"/>
  </p:handoutMasterIdLst>
  <p:sldIdLst>
    <p:sldId id="426" r:id="rId3"/>
    <p:sldId id="427" r:id="rId4"/>
    <p:sldId id="428" r:id="rId5"/>
    <p:sldId id="429" r:id="rId6"/>
    <p:sldId id="430" r:id="rId7"/>
    <p:sldId id="432" r:id="rId8"/>
    <p:sldId id="433" r:id="rId9"/>
    <p:sldId id="434" r:id="rId10"/>
    <p:sldId id="435" r:id="rId11"/>
    <p:sldId id="437" r:id="rId12"/>
    <p:sldId id="468" r:id="rId13"/>
    <p:sldId id="391" r:id="rId15"/>
    <p:sldId id="400" r:id="rId16"/>
    <p:sldId id="401" r:id="rId17"/>
    <p:sldId id="448" r:id="rId18"/>
    <p:sldId id="402" r:id="rId19"/>
    <p:sldId id="406" r:id="rId20"/>
    <p:sldId id="449" r:id="rId21"/>
    <p:sldId id="472" r:id="rId22"/>
    <p:sldId id="407" r:id="rId23"/>
    <p:sldId id="408" r:id="rId24"/>
    <p:sldId id="409" r:id="rId25"/>
    <p:sldId id="410" r:id="rId26"/>
    <p:sldId id="411" r:id="rId27"/>
    <p:sldId id="412" r:id="rId28"/>
    <p:sldId id="46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70" r:id="rId39"/>
    <p:sldId id="417" r:id="rId40"/>
  </p:sldIdLst>
  <p:sldSz cx="9144000" cy="6858000" type="screen4x3"/>
  <p:notesSz cx="6708775" cy="9773920"/>
  <p:custDataLst>
    <p:tags r:id="rId4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800080"/>
    <a:srgbClr val="6600FF"/>
    <a:srgbClr val="3366CC"/>
    <a:srgbClr val="FF3300"/>
    <a:srgbClr val="336699"/>
    <a:srgbClr val="00808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95" d="100"/>
          <a:sy n="95" d="100"/>
        </p:scale>
        <p:origin x="1056" y="18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32" y="660"/>
      </p:cViewPr>
      <p:guideLst>
        <p:guide orient="horz" pos="3078"/>
        <p:guide pos="2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8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3.xml"/><Relationship Id="rId8" Type="http://schemas.openxmlformats.org/officeDocument/2006/relationships/slide" Target="slides/slide22.xml"/><Relationship Id="rId7" Type="http://schemas.openxmlformats.org/officeDocument/2006/relationships/slide" Target="slides/slide21.xml"/><Relationship Id="rId6" Type="http://schemas.openxmlformats.org/officeDocument/2006/relationships/slide" Target="slides/slide20.xml"/><Relationship Id="rId5" Type="http://schemas.openxmlformats.org/officeDocument/2006/relationships/slide" Target="slides/slide17.xml"/><Relationship Id="rId4" Type="http://schemas.openxmlformats.org/officeDocument/2006/relationships/slide" Target="slides/slide16.xml"/><Relationship Id="rId3" Type="http://schemas.openxmlformats.org/officeDocument/2006/relationships/slide" Target="slides/slide14.xml"/><Relationship Id="rId2" Type="http://schemas.openxmlformats.org/officeDocument/2006/relationships/slide" Target="slides/slide13.xml"/><Relationship Id="rId18" Type="http://schemas.openxmlformats.org/officeDocument/2006/relationships/slide" Target="slides/slide37.xml"/><Relationship Id="rId17" Type="http://schemas.openxmlformats.org/officeDocument/2006/relationships/slide" Target="slides/slide36.xml"/><Relationship Id="rId16" Type="http://schemas.openxmlformats.org/officeDocument/2006/relationships/slide" Target="slides/slide32.xml"/><Relationship Id="rId15" Type="http://schemas.openxmlformats.org/officeDocument/2006/relationships/slide" Target="slides/slide31.xml"/><Relationship Id="rId14" Type="http://schemas.openxmlformats.org/officeDocument/2006/relationships/slide" Target="slides/slide30.xml"/><Relationship Id="rId13" Type="http://schemas.openxmlformats.org/officeDocument/2006/relationships/slide" Target="slides/slide27.xml"/><Relationship Id="rId12" Type="http://schemas.openxmlformats.org/officeDocument/2006/relationships/slide" Target="slides/slide26.xml"/><Relationship Id="rId11" Type="http://schemas.openxmlformats.org/officeDocument/2006/relationships/slide" Target="slides/slide25.xml"/><Relationship Id="rId10" Type="http://schemas.openxmlformats.org/officeDocument/2006/relationships/slide" Target="slides/slide24.xml"/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6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>
            <a:lvl1pPr algn="l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0475" y="0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>
            <a:lvl1pPr algn="r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5288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b" anchorCtr="0" compatLnSpc="1"/>
          <a:lstStyle>
            <a:lvl1pPr algn="l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0475" y="9285288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b" anchorCtr="0" compatLnSpc="1"/>
          <a:lstStyle>
            <a:lvl1pPr algn="r" defTabSz="901700">
              <a:defRPr kumimoji="0"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C80FF67-3539-4C44-96DC-C63A1374D2B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>
            <a:lvl1pPr algn="l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>
            <a:lvl1pPr algn="r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33425"/>
            <a:ext cx="488950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41850"/>
            <a:ext cx="4918075" cy="4398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b" anchorCtr="0" compatLnSpc="1"/>
          <a:lstStyle>
            <a:lvl1pPr algn="l" defTabSz="901700">
              <a:spcBef>
                <a:spcPct val="0"/>
              </a:spcBef>
              <a:buClrTx/>
              <a:buSzTx/>
              <a:buFontTx/>
              <a:buNone/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285288"/>
            <a:ext cx="290830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114" tIns="45057" rIns="90114" bIns="45057" numCol="1" anchor="b" anchorCtr="0" compatLnSpc="1"/>
          <a:lstStyle>
            <a:lvl1pPr algn="r" defTabSz="901700">
              <a:defRPr kumimoji="0"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00A146-A1C9-4121-A739-1EB961F4949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1225" y="733425"/>
            <a:ext cx="4886325" cy="3665538"/>
          </a:xfrm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1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0800F0-6530-4799-8CF1-91CF00B36B9E}" type="slidenum">
              <a:rPr kumimoji="0" lang="zh-CN" altLang="en-US">
                <a:solidFill>
                  <a:schemeClr val="tx1"/>
                </a:solidFill>
              </a:rPr>
            </a:fld>
            <a:endParaRPr kumimoji="0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5F99E-79D5-4ADD-A45F-88BC32EAA123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9C12D-0660-4463-AF0B-D1E225F6804E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E2D58-B709-4C39-B93D-07C067194B73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2E337-334B-435B-A12C-3C0DF14E0087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7C7A6-E5F8-4EDB-8A88-E5E27FA852A0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FDE2-0391-4E47-804F-4DF1317B7C95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987F7-608C-45A5-8519-ADA13A3DC22A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8F993-DD4E-4151-8E61-67D7ABCAE214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DFBB-E043-43F1-8E93-1FB3CDEAF809}" type="slidenum">
              <a:rPr lang="zh-CN" altLang="en-US"/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A714F-6467-433D-9464-7F90921E7E30}" type="datetime1">
              <a:rPr lang="zh-CN" altLang="en-US"/>
            </a:fld>
            <a:endParaRPr lang="zh-CN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01C8E-BCE2-403B-B677-B9B7640CBDEE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76EDA-F545-49EA-890E-EE0EF8D14C24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BD2CF-1D00-4FB5-B064-AB46F7D50BE7}" type="slidenum">
              <a:rPr lang="zh-CN" altLang="en-US"/>
            </a:fld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C5B4E-8CFA-4483-AD4A-C92EEC0B7B84}" type="datetime1">
              <a:rPr lang="zh-CN" altLang="en-US"/>
            </a:fld>
            <a:endParaRPr lang="zh-CN" altLang="zh-CN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46E86-5EF0-480B-9E21-CEBCC64FE439}" type="slidenum">
              <a:rPr lang="zh-CN" altLang="en-US"/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B97FA-760B-4AA9-85FF-0846979BB624}" type="datetime1">
              <a:rPr lang="zh-CN" altLang="en-US"/>
            </a:fld>
            <a:endParaRPr lang="zh-CN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2BD15-BA2D-4D4A-87BC-66C391FF0895}" type="slidenum">
              <a:rPr lang="zh-CN" altLang="en-US"/>
            </a:fld>
            <a:endParaRPr lang="en-US" altLang="zh-CN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8181C-7C39-4DDF-B407-399184F3F08A}" type="datetime1">
              <a:rPr lang="zh-CN" altLang="en-US"/>
            </a:fld>
            <a:endParaRPr lang="zh-CN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5FC3C-3AC9-4DEA-88C5-9F1F8C3DBE86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94907-4926-4618-8582-286EA2093E7D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E555B-B193-4CDC-86B3-C5B67B14470C}" type="slidenum">
              <a:rPr lang="zh-CN" altLang="en-US"/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696C5-1A78-4D66-9EEF-5C3EBB4796D9}" type="datetime1">
              <a:rPr lang="zh-CN" altLang="en-US"/>
            </a:fld>
            <a:endParaRPr lang="zh-CN" altLang="zh-CN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4BF92F46-C52A-4323-A7D6-76BFB1E730C6}" type="slidenum">
              <a:rPr lang="zh-CN" altLang="en-US"/>
            </a:fld>
            <a:endParaRPr lang="en-US" altLang="zh-CN"/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ltGray">
          <a:xfrm>
            <a:off x="457200" y="54673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ltGray">
          <a:xfrm>
            <a:off x="762000" y="62293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ltGray">
          <a:xfrm>
            <a:off x="533400" y="24193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ltGray">
          <a:xfrm>
            <a:off x="304800" y="16573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ltGray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gray">
          <a:xfrm>
            <a:off x="914400" y="16573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gray">
          <a:xfrm>
            <a:off x="609600" y="100393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9535"/>
            <a:ext cx="7793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80135"/>
            <a:ext cx="8610600" cy="520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fld id="{05884692-8A1D-4829-B8D6-5C37C3225B3E}" type="datetime1">
              <a:rPr lang="zh-CN" altLang="en-US"/>
            </a:fld>
            <a:endParaRPr lang="zh-CN" altLang="zh-CN"/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smtClean="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15.bin"/><Relationship Id="rId7" Type="http://schemas.openxmlformats.org/officeDocument/2006/relationships/oleObject" Target="../embeddings/oleObject1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8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9" Type="http://schemas.openxmlformats.org/officeDocument/2006/relationships/tags" Target="../tags/tag17.xml"/><Relationship Id="rId18" Type="http://schemas.openxmlformats.org/officeDocument/2006/relationships/image" Target="../media/image12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image" Target="../media/image11.png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25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3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8627E-34C0-4A2E-B06C-6984AB84F823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717286-25CA-40A5-B16F-8926EBE14350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842645" y="533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800080"/>
                </a:solidFill>
                <a:latin typeface="楷体_GB2312" pitchFamily="49" charset="-122"/>
              </a:rPr>
              <a:t>第六节 </a:t>
            </a:r>
            <a:r>
              <a:rPr lang="zh-CN" altLang="en-US" sz="320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正则集和右线性文法</a:t>
            </a:r>
            <a:endParaRPr lang="zh-CN" altLang="en-US" sz="3200">
              <a:solidFill>
                <a:srgbClr val="800080"/>
              </a:solidFill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正则集是由右线性文法产生的语言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由右线性文法产生的语言都是正则集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(一).  求证正则集是由右线性文法产生的语言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证明方法：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找出相应的右线性文法，使之产生的语言是这些正则集</a:t>
            </a:r>
            <a:r>
              <a:rPr lang="zh-CN" altLang="en-US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017BDE-ADF9-4AF2-939F-4131E8116851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13FAEF-3044-44AD-8ADC-AC0220B5795A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2133600" y="609600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课堂练习</a:t>
            </a:r>
            <a:r>
              <a:rPr lang="zh-CN" altLang="en-US" sz="3200" i="1">
                <a:solidFill>
                  <a:schemeClr val="hlink"/>
                </a:solidFill>
                <a:latin typeface="CMR10" charset="0"/>
                <a:ea typeface="宋体" panose="02010600030101010101" pitchFamily="2" charset="-122"/>
              </a:rPr>
              <a:t> </a:t>
            </a:r>
            <a:endParaRPr lang="zh-CN" altLang="en-US" sz="3200" i="1">
              <a:solidFill>
                <a:schemeClr val="hlink"/>
              </a:solidFill>
              <a:latin typeface="CMR10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4340" y="1255395"/>
            <a:ext cx="8075930" cy="501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050"/>
            </a:pP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设正则集</a:t>
            </a:r>
            <a:r>
              <a:rPr lang="en-US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为含有两个相继</a:t>
            </a:r>
            <a:r>
              <a:rPr lang="en-US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和两个相继</a:t>
            </a:r>
            <a:r>
              <a:rPr lang="en-US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的由</a:t>
            </a:r>
            <a:r>
              <a:rPr lang="en-US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组成的所有字符串集合，构造产生</a:t>
            </a:r>
            <a:r>
              <a:rPr lang="en-US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的右线性文法。</a:t>
            </a:r>
            <a:endParaRPr lang="zh-CN" altLang="zh-CN" sz="2000" b="1" kern="100" dirty="0">
              <a:solidFill>
                <a:srgbClr val="80008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en-US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分析：</a:t>
            </a:r>
            <a:endParaRPr lang="zh-CN" altLang="zh-CN" sz="2000" b="1" kern="100" dirty="0">
              <a:solidFill>
                <a:srgbClr val="80008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字符串中需包含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aa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bb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，分两种情况：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aa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出现在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bb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前面，或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bb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出现在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aa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前面。</a:t>
            </a: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aa,bb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之间（之前或之后）可存在任意由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组成的字符串。</a:t>
            </a:r>
            <a:endParaRPr lang="zh-CN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可用正则式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a+b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b="1" kern="100" baseline="300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aa(</a:t>
            </a: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a+b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b="1" kern="100" baseline="300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bb(</a:t>
            </a: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a+b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b="1" kern="100" baseline="300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+ (</a:t>
            </a: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a+b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b="1" kern="100" baseline="300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 bb (</a:t>
            </a: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a+b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b="1" kern="100" baseline="300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 aa (</a:t>
            </a: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a+b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  <a:r>
              <a:rPr lang="en-US" altLang="zh-CN" sz="2000" b="1" kern="100" baseline="300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*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表示此正则集。</a:t>
            </a:r>
            <a:endParaRPr lang="zh-CN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00" indent="266700">
              <a:spcAft>
                <a:spcPts val="0"/>
              </a:spcAft>
            </a:pP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 </a:t>
            </a:r>
            <a:endParaRPr lang="zh-CN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答案</a:t>
            </a:r>
            <a:r>
              <a:rPr lang="zh-CN" altLang="en-US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（不唯一）</a:t>
            </a:r>
            <a:r>
              <a:rPr lang="zh-CN" altLang="zh-CN" sz="2000" b="1" kern="100" dirty="0">
                <a:solidFill>
                  <a:srgbClr val="800080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lang="zh-CN" altLang="zh-CN" sz="2000" b="1" kern="100" dirty="0">
              <a:solidFill>
                <a:srgbClr val="80008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右线性文法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G=({S,A,B,C},{</a:t>
            </a: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a,b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},P,S)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，生成式</a:t>
            </a:r>
            <a:r>
              <a:rPr lang="en-US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zh-CN" sz="2000" b="1" kern="100" dirty="0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如下：</a:t>
            </a:r>
            <a:endParaRPr lang="zh-CN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3340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S→aS|bS|aaA|bbB</a:t>
            </a:r>
            <a:endParaRPr lang="zh-CN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A→aA|bA|bbC</a:t>
            </a:r>
            <a:endParaRPr lang="zh-CN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B→aB|bB|aaC</a:t>
            </a:r>
            <a:endParaRPr lang="zh-CN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 err="1">
                <a:solidFill>
                  <a:srgbClr val="003399"/>
                </a:solidFill>
                <a:latin typeface="+mn-ea"/>
                <a:ea typeface="+mn-ea"/>
                <a:cs typeface="Times New Roman" panose="02020603050405020304" pitchFamily="18" charset="0"/>
              </a:rPr>
              <a:t>C→aC|bC|ε</a:t>
            </a:r>
            <a:endParaRPr lang="zh-CN" altLang="zh-CN" sz="2000" b="1" kern="100" dirty="0">
              <a:solidFill>
                <a:srgbClr val="003399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473B12-FB7E-4687-8481-41BB49103FE0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5AE3C2-7DEB-49A5-84A4-DE01FEC5C0A3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6759575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  正则表达式与有限自动机的关系</a:t>
            </a:r>
            <a:endParaRPr lang="zh-CN" altLang="en-US" sz="3200">
              <a:solidFill>
                <a:srgbClr val="800080"/>
              </a:solidFill>
              <a:ea typeface="华文行楷" panose="020108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Char char="²"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  右线性语言与有限自动机的关系</a:t>
            </a:r>
            <a:endParaRPr lang="en-US" altLang="zh-CN" sz="3200">
              <a:solidFill>
                <a:srgbClr val="800080"/>
              </a:solidFill>
              <a:ea typeface="华文行楷" panose="020108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Tx/>
              <a:buNone/>
            </a:pPr>
            <a:endParaRPr lang="en-US" altLang="zh-CN" sz="32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AEDB2F-218F-4BA2-BA0C-440D980DD328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3DD75F-4AC2-49CE-AF7D-84C4674BC841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4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511175"/>
            <a:ext cx="7010400" cy="685800"/>
          </a:xfrm>
        </p:spPr>
        <p:txBody>
          <a:bodyPr/>
          <a:lstStyle/>
          <a:p>
            <a:pPr algn="ctr" eaLnBrk="1" hangingPunct="1"/>
            <a:r>
              <a:rPr lang="zh-CN" altLang="en-US" sz="320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3.7   正则表达式与有限自动机的关系</a:t>
            </a:r>
            <a:endParaRPr lang="zh-CN" altLang="en-US" sz="3200">
              <a:solidFill>
                <a:srgbClr val="80008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685800" y="1447800"/>
            <a:ext cx="787876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</a:rPr>
              <a:t>结论: </a:t>
            </a:r>
            <a:r>
              <a:rPr lang="zh-CN" altLang="en-US">
                <a:solidFill>
                  <a:srgbClr val="333399"/>
                </a:solidFill>
                <a:latin typeface="Arial" panose="020B0604020202020204" pitchFamily="34" charset="0"/>
              </a:rPr>
              <a:t> 有限自动机、右（左）线性文法、正则表达式都定义了同一种语言-- 正则语言</a:t>
            </a:r>
            <a:r>
              <a:rPr lang="en-US" altLang="zh-CN">
                <a:solidFill>
                  <a:srgbClr val="333399"/>
                </a:solidFill>
                <a:latin typeface="Arial" panose="020B0604020202020204" pitchFamily="34" charset="0"/>
              </a:rPr>
              <a:t>.</a:t>
            </a:r>
            <a:endParaRPr lang="en-US" altLang="zh-CN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</p:txBody>
      </p:sp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685800" y="2640013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800080"/>
                </a:solidFill>
                <a:latin typeface="楷体_GB2312" pitchFamily="49" charset="-122"/>
              </a:rPr>
              <a:t>证明策略</a:t>
            </a:r>
            <a:endParaRPr lang="zh-CN" altLang="en-US">
              <a:solidFill>
                <a:srgbClr val="800080"/>
              </a:solidFill>
              <a:latin typeface="楷体_GB2312" pitchFamily="49" charset="-122"/>
            </a:endParaRPr>
          </a:p>
        </p:txBody>
      </p:sp>
      <p:grpSp>
        <p:nvGrpSpPr>
          <p:cNvPr id="6152" name="Group 32"/>
          <p:cNvGrpSpPr/>
          <p:nvPr/>
        </p:nvGrpSpPr>
        <p:grpSpPr bwMode="auto">
          <a:xfrm>
            <a:off x="2514600" y="3276600"/>
            <a:ext cx="3886200" cy="2514600"/>
            <a:chOff x="1680" y="2544"/>
            <a:chExt cx="1966" cy="1152"/>
          </a:xfrm>
        </p:grpSpPr>
        <p:graphicFrame>
          <p:nvGraphicFramePr>
            <p:cNvPr id="6154" name="Object 13"/>
            <p:cNvGraphicFramePr>
              <a:graphicFrameLocks noChangeAspect="1"/>
            </p:cNvGraphicFramePr>
            <p:nvPr/>
          </p:nvGraphicFramePr>
          <p:xfrm>
            <a:off x="2116" y="3456"/>
            <a:ext cx="116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7" name="VISIO" r:id="rId1" imgW="1838325" imgH="254635" progId="Visio.Drawing.6">
                    <p:embed/>
                  </p:oleObj>
                </mc:Choice>
                <mc:Fallback>
                  <p:oleObj name="VISIO" r:id="rId1" imgW="1838325" imgH="254635" progId="Visio.Drawing.6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3456"/>
                          <a:ext cx="116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4"/>
            <p:cNvGraphicFramePr>
              <a:graphicFrameLocks noChangeAspect="1"/>
            </p:cNvGraphicFramePr>
            <p:nvPr/>
          </p:nvGraphicFramePr>
          <p:xfrm>
            <a:off x="1923" y="2794"/>
            <a:ext cx="158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38" name="VISIO" r:id="rId3" imgW="254635" imgH="1046480" progId="Visio.Drawing.6">
                    <p:embed/>
                  </p:oleObj>
                </mc:Choice>
                <mc:Fallback>
                  <p:oleObj name="VISIO" r:id="rId3" imgW="254635" imgH="1046480" progId="Visio.Drawing.6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2794"/>
                          <a:ext cx="158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6" name="Group 15"/>
            <p:cNvGrpSpPr/>
            <p:nvPr/>
          </p:nvGrpSpPr>
          <p:grpSpPr bwMode="auto">
            <a:xfrm>
              <a:off x="1680" y="2563"/>
              <a:ext cx="545" cy="317"/>
              <a:chOff x="1764" y="2563"/>
              <a:chExt cx="461" cy="317"/>
            </a:xfrm>
          </p:grpSpPr>
          <p:graphicFrame>
            <p:nvGraphicFramePr>
              <p:cNvPr id="6169" name="Object 16"/>
              <p:cNvGraphicFramePr>
                <a:graphicFrameLocks noChangeAspect="1"/>
              </p:cNvGraphicFramePr>
              <p:nvPr/>
            </p:nvGraphicFramePr>
            <p:xfrm>
              <a:off x="1764" y="2563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9" name="VISIO" r:id="rId5" imgW="733425" imgH="504825" progId="Visio.Drawing.6">
                      <p:embed/>
                    </p:oleObj>
                  </mc:Choice>
                  <mc:Fallback>
                    <p:oleObj name="VISIO" r:id="rId5" imgW="733425" imgH="504825" progId="Visio.Drawing.6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4" y="2563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Rectangle 17"/>
              <p:cNvSpPr>
                <a:spLocks noChangeArrowheads="1"/>
              </p:cNvSpPr>
              <p:nvPr/>
            </p:nvSpPr>
            <p:spPr bwMode="auto">
              <a:xfrm>
                <a:off x="1776" y="2610"/>
                <a:ext cx="38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 </a:t>
                </a:r>
                <a:r>
                  <a:rPr lang="zh-CN" altLang="en-US" sz="1600">
                    <a:solidFill>
                      <a:srgbClr val="800080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 </a:t>
                </a:r>
                <a:r>
                  <a:rPr lang="en-US" altLang="zh-CN" sz="16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NFA</a:t>
                </a:r>
                <a:endPara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grpSp>
          <p:nvGrpSpPr>
            <p:cNvPr id="6157" name="Group 18"/>
            <p:cNvGrpSpPr/>
            <p:nvPr/>
          </p:nvGrpSpPr>
          <p:grpSpPr bwMode="auto">
            <a:xfrm>
              <a:off x="3185" y="2544"/>
              <a:ext cx="461" cy="317"/>
              <a:chOff x="3185" y="2544"/>
              <a:chExt cx="461" cy="317"/>
            </a:xfrm>
          </p:grpSpPr>
          <p:graphicFrame>
            <p:nvGraphicFramePr>
              <p:cNvPr id="6167" name="Object 19"/>
              <p:cNvGraphicFramePr>
                <a:graphicFrameLocks noChangeAspect="1"/>
              </p:cNvGraphicFramePr>
              <p:nvPr/>
            </p:nvGraphicFramePr>
            <p:xfrm>
              <a:off x="3185" y="2544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0" name="VISIO" r:id="rId7" imgW="733425" imgH="504825" progId="Visio.Drawing.6">
                      <p:embed/>
                    </p:oleObj>
                  </mc:Choice>
                  <mc:Fallback>
                    <p:oleObj name="VISIO" r:id="rId7" imgW="733425" imgH="504825" progId="Visio.Drawing.6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5" y="2544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8" name="Rectangle 20"/>
              <p:cNvSpPr>
                <a:spLocks noChangeArrowheads="1"/>
              </p:cNvSpPr>
              <p:nvPr/>
            </p:nvSpPr>
            <p:spPr bwMode="auto">
              <a:xfrm>
                <a:off x="3253" y="2581"/>
                <a:ext cx="30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NFA</a:t>
                </a:r>
                <a:endPara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grpSp>
          <p:nvGrpSpPr>
            <p:cNvPr id="6158" name="Group 21"/>
            <p:cNvGrpSpPr/>
            <p:nvPr/>
          </p:nvGrpSpPr>
          <p:grpSpPr bwMode="auto">
            <a:xfrm>
              <a:off x="3185" y="3360"/>
              <a:ext cx="461" cy="317"/>
              <a:chOff x="3185" y="3360"/>
              <a:chExt cx="461" cy="317"/>
            </a:xfrm>
          </p:grpSpPr>
          <p:graphicFrame>
            <p:nvGraphicFramePr>
              <p:cNvPr id="6165" name="Object 22"/>
              <p:cNvGraphicFramePr>
                <a:graphicFrameLocks noChangeAspect="1"/>
              </p:cNvGraphicFramePr>
              <p:nvPr/>
            </p:nvGraphicFramePr>
            <p:xfrm>
              <a:off x="3185" y="3360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1" name="VISIO" r:id="rId8" imgW="733425" imgH="504825" progId="Visio.Drawing.6">
                      <p:embed/>
                    </p:oleObj>
                  </mc:Choice>
                  <mc:Fallback>
                    <p:oleObj name="VISIO" r:id="rId8" imgW="733425" imgH="504825" progId="Visio.Drawing.6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85" y="3360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6" name="Rectangle 23"/>
              <p:cNvSpPr>
                <a:spLocks noChangeArrowheads="1"/>
              </p:cNvSpPr>
              <p:nvPr/>
            </p:nvSpPr>
            <p:spPr bwMode="auto">
              <a:xfrm>
                <a:off x="3253" y="3397"/>
                <a:ext cx="30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DFA</a:t>
                </a:r>
                <a:endPara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grpSp>
          <p:nvGrpSpPr>
            <p:cNvPr id="6159" name="Group 24"/>
            <p:cNvGrpSpPr/>
            <p:nvPr/>
          </p:nvGrpSpPr>
          <p:grpSpPr bwMode="auto">
            <a:xfrm>
              <a:off x="1745" y="3379"/>
              <a:ext cx="461" cy="317"/>
              <a:chOff x="1745" y="3379"/>
              <a:chExt cx="461" cy="317"/>
            </a:xfrm>
          </p:grpSpPr>
          <p:graphicFrame>
            <p:nvGraphicFramePr>
              <p:cNvPr id="6163" name="Object 25"/>
              <p:cNvGraphicFramePr>
                <a:graphicFrameLocks noChangeAspect="1"/>
              </p:cNvGraphicFramePr>
              <p:nvPr/>
            </p:nvGraphicFramePr>
            <p:xfrm>
              <a:off x="1745" y="3379"/>
              <a:ext cx="46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2" name="VISIO" r:id="rId9" imgW="733425" imgH="504825" progId="Visio.Drawing.6">
                      <p:embed/>
                    </p:oleObj>
                  </mc:Choice>
                  <mc:Fallback>
                    <p:oleObj name="VISIO" r:id="rId9" imgW="733425" imgH="504825" progId="Visio.Drawing.6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5" y="3379"/>
                            <a:ext cx="46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4" name="Rectangle 26"/>
              <p:cNvSpPr>
                <a:spLocks noChangeArrowheads="1"/>
              </p:cNvSpPr>
              <p:nvPr/>
            </p:nvSpPr>
            <p:spPr bwMode="auto">
              <a:xfrm>
                <a:off x="1840" y="3445"/>
                <a:ext cx="2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rPr>
                  <a:t>RE</a:t>
                </a:r>
                <a:endPara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6160" name="Line 29"/>
            <p:cNvSpPr>
              <a:spLocks noChangeShapeType="1"/>
            </p:cNvSpPr>
            <p:nvPr/>
          </p:nvSpPr>
          <p:spPr bwMode="auto">
            <a:xfrm>
              <a:off x="2208" y="2688"/>
              <a:ext cx="960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30"/>
            <p:cNvSpPr>
              <a:spLocks noChangeShapeType="1"/>
            </p:cNvSpPr>
            <p:nvPr/>
          </p:nvSpPr>
          <p:spPr bwMode="auto">
            <a:xfrm>
              <a:off x="2208" y="2688"/>
              <a:ext cx="1008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31"/>
            <p:cNvSpPr>
              <a:spLocks noChangeShapeType="1"/>
            </p:cNvSpPr>
            <p:nvPr/>
          </p:nvSpPr>
          <p:spPr bwMode="auto">
            <a:xfrm>
              <a:off x="3456" y="2880"/>
              <a:ext cx="0" cy="48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3" name="Text Box 33"/>
          <p:cNvSpPr txBox="1">
            <a:spLocks noChangeArrowheads="1"/>
          </p:cNvSpPr>
          <p:nvPr/>
        </p:nvSpPr>
        <p:spPr bwMode="auto">
          <a:xfrm>
            <a:off x="381000" y="60960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RE( Regular Expression) --- </a:t>
            </a:r>
            <a:r>
              <a:rPr lang="zh-CN" altLang="en-US" sz="2400" b="0">
                <a:solidFill>
                  <a:srgbClr val="800080"/>
                </a:solidFill>
                <a:ea typeface="华文行楷" panose="02010800040101010101" pitchFamily="2" charset="-122"/>
              </a:rPr>
              <a:t>正则表达式</a:t>
            </a:r>
            <a:endParaRPr lang="zh-CN" altLang="en-US" sz="2400" b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07BC67-75A5-4802-970E-B64BAC26FE65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BCF2A6-B8E4-4618-9E08-222D54D5B435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（状态消去法）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81000" y="1676400"/>
            <a:ext cx="83820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楷体_GB2312" pitchFamily="49" charset="-122"/>
              </a:rPr>
              <a:t>思路:</a:t>
            </a:r>
            <a:endParaRPr lang="zh-CN" altLang="en-US" sz="2400">
              <a:solidFill>
                <a:srgbClr val="333399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i="1">
                <a:solidFill>
                  <a:srgbClr val="333399"/>
                </a:solidFill>
                <a:latin typeface="Arial" panose="020B0604020202020204" pitchFamily="34" charset="0"/>
              </a:rPr>
              <a:t>       (1)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扩展自动机的概念，允许正则表达式作为转移弧的标记。 这样，就有可能在消去某一中间状态时，保证自动机能够接受的字符串集合保持不变。</a:t>
            </a:r>
            <a:endParaRPr lang="zh-CN" altLang="en-US" sz="2400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 b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000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i="1">
                <a:solidFill>
                  <a:srgbClr val="333399"/>
                </a:solidFill>
                <a:latin typeface="Arial" panose="020B0604020202020204" pitchFamily="34" charset="0"/>
              </a:rPr>
              <a:t>       (2)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在消去某一中间状态时，与其相关的转移弧也将同时消去，所造成的影响将通过修改从</a:t>
            </a:r>
            <a:r>
              <a:rPr lang="zh-CN" altLang="en-US" sz="2400" b="0">
                <a:solidFill>
                  <a:srgbClr val="800080"/>
                </a:solidFill>
                <a:latin typeface="Arial" panose="020B0604020202020204" pitchFamily="34" charset="0"/>
              </a:rPr>
              <a:t>每一个前趋状态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到</a:t>
            </a:r>
            <a:r>
              <a:rPr lang="zh-CN" altLang="en-US" sz="2400" b="0">
                <a:solidFill>
                  <a:srgbClr val="800080"/>
                </a:solidFill>
                <a:latin typeface="Arial" panose="020B0604020202020204" pitchFamily="34" charset="0"/>
              </a:rPr>
              <a:t>每一个后继状态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的转移弧标记来弥补。 </a:t>
            </a:r>
            <a:endParaRPr lang="zh-CN" altLang="en-US" sz="1000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 b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000" b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i="1">
                <a:solidFill>
                  <a:srgbClr val="333399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b="0">
                <a:solidFill>
                  <a:srgbClr val="333399"/>
                </a:solidFill>
                <a:latin typeface="Arial" panose="020B0604020202020204" pitchFamily="34" charset="0"/>
              </a:rPr>
              <a:t>以下分别介绍中间状态的消去与正则表达式构造过程。</a:t>
            </a:r>
            <a:endParaRPr lang="zh-CN" altLang="en-US" sz="2400" b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66FC38-C7FA-423D-8225-0BE295E77F26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D8CCEC-66DD-403F-939B-2467E8C8B071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（中间状态的消去）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8198" name="Group 45"/>
          <p:cNvGrpSpPr/>
          <p:nvPr/>
        </p:nvGrpSpPr>
        <p:grpSpPr bwMode="auto">
          <a:xfrm>
            <a:off x="1295400" y="1828800"/>
            <a:ext cx="6750050" cy="735013"/>
            <a:chOff x="2891" y="11585"/>
            <a:chExt cx="5878" cy="602"/>
          </a:xfrm>
        </p:grpSpPr>
        <p:grpSp>
          <p:nvGrpSpPr>
            <p:cNvPr id="8248" name="Group 46"/>
            <p:cNvGrpSpPr/>
            <p:nvPr/>
          </p:nvGrpSpPr>
          <p:grpSpPr bwMode="auto">
            <a:xfrm>
              <a:off x="6691" y="11605"/>
              <a:ext cx="2078" cy="582"/>
              <a:chOff x="3091" y="10178"/>
              <a:chExt cx="2166" cy="620"/>
            </a:xfrm>
          </p:grpSpPr>
          <p:grpSp>
            <p:nvGrpSpPr>
              <p:cNvPr id="8264" name="Group 47"/>
              <p:cNvGrpSpPr/>
              <p:nvPr/>
            </p:nvGrpSpPr>
            <p:grpSpPr bwMode="auto">
              <a:xfrm>
                <a:off x="3091" y="10318"/>
                <a:ext cx="460" cy="480"/>
                <a:chOff x="3111" y="9265"/>
                <a:chExt cx="460" cy="480"/>
              </a:xfrm>
            </p:grpSpPr>
            <p:sp>
              <p:nvSpPr>
                <p:cNvPr id="8270" name="Oval 48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x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65" name="Group 50"/>
              <p:cNvGrpSpPr/>
              <p:nvPr/>
            </p:nvGrpSpPr>
            <p:grpSpPr bwMode="auto">
              <a:xfrm>
                <a:off x="4797" y="10318"/>
                <a:ext cx="460" cy="480"/>
                <a:chOff x="3111" y="9265"/>
                <a:chExt cx="460" cy="480"/>
              </a:xfrm>
            </p:grpSpPr>
            <p:sp>
              <p:nvSpPr>
                <p:cNvPr id="8268" name="Oval 51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y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66" name="Line 53"/>
              <p:cNvSpPr>
                <a:spLocks noChangeShapeType="1"/>
              </p:cNvSpPr>
              <p:nvPr/>
            </p:nvSpPr>
            <p:spPr bwMode="auto">
              <a:xfrm>
                <a:off x="3471" y="10558"/>
                <a:ext cx="1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67" name="Text Box 54"/>
              <p:cNvSpPr txBox="1">
                <a:spLocks noChangeArrowheads="1"/>
              </p:cNvSpPr>
              <p:nvPr/>
            </p:nvSpPr>
            <p:spPr bwMode="auto">
              <a:xfrm>
                <a:off x="3711" y="10178"/>
                <a:ext cx="84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49" name="Group 55"/>
            <p:cNvGrpSpPr/>
            <p:nvPr/>
          </p:nvGrpSpPr>
          <p:grpSpPr bwMode="auto">
            <a:xfrm>
              <a:off x="2891" y="11585"/>
              <a:ext cx="2461" cy="588"/>
              <a:chOff x="6551" y="10665"/>
              <a:chExt cx="2566" cy="627"/>
            </a:xfrm>
          </p:grpSpPr>
          <p:grpSp>
            <p:nvGrpSpPr>
              <p:cNvPr id="8251" name="Group 56"/>
              <p:cNvGrpSpPr/>
              <p:nvPr/>
            </p:nvGrpSpPr>
            <p:grpSpPr bwMode="auto">
              <a:xfrm>
                <a:off x="6551" y="10805"/>
                <a:ext cx="460" cy="480"/>
                <a:chOff x="3111" y="9265"/>
                <a:chExt cx="460" cy="480"/>
              </a:xfrm>
            </p:grpSpPr>
            <p:sp>
              <p:nvSpPr>
                <p:cNvPr id="8262" name="Oval 57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x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52" name="Group 59"/>
              <p:cNvGrpSpPr/>
              <p:nvPr/>
            </p:nvGrpSpPr>
            <p:grpSpPr bwMode="auto">
              <a:xfrm>
                <a:off x="7597" y="10805"/>
                <a:ext cx="460" cy="480"/>
                <a:chOff x="3111" y="9265"/>
                <a:chExt cx="460" cy="480"/>
              </a:xfrm>
            </p:grpSpPr>
            <p:sp>
              <p:nvSpPr>
                <p:cNvPr id="8260" name="Oval 60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1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z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53" name="Line 62"/>
              <p:cNvSpPr>
                <a:spLocks noChangeShapeType="1"/>
              </p:cNvSpPr>
              <p:nvPr/>
            </p:nvSpPr>
            <p:spPr bwMode="auto">
              <a:xfrm flipV="1">
                <a:off x="6931" y="11045"/>
                <a:ext cx="6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4" name="Text Box 63"/>
              <p:cNvSpPr txBox="1">
                <a:spLocks noChangeArrowheads="1"/>
              </p:cNvSpPr>
              <p:nvPr/>
            </p:nvSpPr>
            <p:spPr bwMode="auto">
              <a:xfrm>
                <a:off x="6857" y="10665"/>
                <a:ext cx="62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8255" name="Group 64"/>
              <p:cNvGrpSpPr/>
              <p:nvPr/>
            </p:nvGrpSpPr>
            <p:grpSpPr bwMode="auto">
              <a:xfrm>
                <a:off x="8657" y="10812"/>
                <a:ext cx="460" cy="480"/>
                <a:chOff x="3111" y="9265"/>
                <a:chExt cx="460" cy="480"/>
              </a:xfrm>
            </p:grpSpPr>
            <p:sp>
              <p:nvSpPr>
                <p:cNvPr id="8258" name="Oval 65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59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y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56" name="Line 67"/>
              <p:cNvSpPr>
                <a:spLocks noChangeShapeType="1"/>
              </p:cNvSpPr>
              <p:nvPr/>
            </p:nvSpPr>
            <p:spPr bwMode="auto">
              <a:xfrm flipV="1">
                <a:off x="7991" y="11052"/>
                <a:ext cx="6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7" name="Text Box 68"/>
              <p:cNvSpPr txBox="1">
                <a:spLocks noChangeArrowheads="1"/>
              </p:cNvSpPr>
              <p:nvPr/>
            </p:nvSpPr>
            <p:spPr bwMode="auto">
              <a:xfrm>
                <a:off x="7917" y="10672"/>
                <a:ext cx="62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50" name="Text Box 69"/>
            <p:cNvSpPr txBox="1">
              <a:spLocks noChangeArrowheads="1"/>
            </p:cNvSpPr>
            <p:nvPr/>
          </p:nvSpPr>
          <p:spPr bwMode="auto">
            <a:xfrm>
              <a:off x="5491" y="11705"/>
              <a:ext cx="1189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代之以</a:t>
              </a:r>
              <a:r>
                <a:rPr lang="zh-CN" altLang="en-US" sz="2400" b="0">
                  <a:solidFill>
                    <a:srgbClr val="800080"/>
                  </a:solidFill>
                  <a:ea typeface="宋体" panose="02010600030101010101" pitchFamily="2" charset="-122"/>
                </a:rPr>
                <a:t>：</a:t>
              </a:r>
              <a:endParaRPr lang="zh-CN" altLang="en-US" sz="24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199" name="Group 70"/>
          <p:cNvGrpSpPr/>
          <p:nvPr/>
        </p:nvGrpSpPr>
        <p:grpSpPr bwMode="auto">
          <a:xfrm>
            <a:off x="1143000" y="2819400"/>
            <a:ext cx="6729413" cy="1303338"/>
            <a:chOff x="2991" y="12257"/>
            <a:chExt cx="5860" cy="1068"/>
          </a:xfrm>
        </p:grpSpPr>
        <p:grpSp>
          <p:nvGrpSpPr>
            <p:cNvPr id="8227" name="Group 71"/>
            <p:cNvGrpSpPr/>
            <p:nvPr/>
          </p:nvGrpSpPr>
          <p:grpSpPr bwMode="auto">
            <a:xfrm>
              <a:off x="6731" y="12605"/>
              <a:ext cx="2120" cy="620"/>
              <a:chOff x="3091" y="11025"/>
              <a:chExt cx="2166" cy="620"/>
            </a:xfrm>
          </p:grpSpPr>
          <p:grpSp>
            <p:nvGrpSpPr>
              <p:cNvPr id="8240" name="Group 72"/>
              <p:cNvGrpSpPr/>
              <p:nvPr/>
            </p:nvGrpSpPr>
            <p:grpSpPr bwMode="auto">
              <a:xfrm>
                <a:off x="3091" y="11165"/>
                <a:ext cx="460" cy="480"/>
                <a:chOff x="3111" y="9265"/>
                <a:chExt cx="460" cy="480"/>
              </a:xfrm>
            </p:grpSpPr>
            <p:sp>
              <p:nvSpPr>
                <p:cNvPr id="8246" name="Oval 73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4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x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41" name="Group 75"/>
              <p:cNvGrpSpPr/>
              <p:nvPr/>
            </p:nvGrpSpPr>
            <p:grpSpPr bwMode="auto">
              <a:xfrm>
                <a:off x="4797" y="11165"/>
                <a:ext cx="460" cy="480"/>
                <a:chOff x="3111" y="9265"/>
                <a:chExt cx="460" cy="480"/>
              </a:xfrm>
            </p:grpSpPr>
            <p:sp>
              <p:nvSpPr>
                <p:cNvPr id="8244" name="Oval 76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4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y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42" name="Line 78"/>
              <p:cNvSpPr>
                <a:spLocks noChangeShapeType="1"/>
              </p:cNvSpPr>
              <p:nvPr/>
            </p:nvSpPr>
            <p:spPr bwMode="auto">
              <a:xfrm>
                <a:off x="3471" y="11405"/>
                <a:ext cx="1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Text Box 79"/>
              <p:cNvSpPr txBox="1">
                <a:spLocks noChangeArrowheads="1"/>
              </p:cNvSpPr>
              <p:nvPr/>
            </p:nvSpPr>
            <p:spPr bwMode="auto">
              <a:xfrm>
                <a:off x="3711" y="11025"/>
                <a:ext cx="84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+r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28" name="Group 80"/>
            <p:cNvGrpSpPr/>
            <p:nvPr/>
          </p:nvGrpSpPr>
          <p:grpSpPr bwMode="auto">
            <a:xfrm>
              <a:off x="2991" y="12257"/>
              <a:ext cx="2120" cy="1068"/>
              <a:chOff x="6731" y="10997"/>
              <a:chExt cx="2166" cy="1068"/>
            </a:xfrm>
          </p:grpSpPr>
          <p:grpSp>
            <p:nvGrpSpPr>
              <p:cNvPr id="8230" name="Group 81"/>
              <p:cNvGrpSpPr/>
              <p:nvPr/>
            </p:nvGrpSpPr>
            <p:grpSpPr bwMode="auto">
              <a:xfrm>
                <a:off x="6731" y="11477"/>
                <a:ext cx="460" cy="480"/>
                <a:chOff x="3111" y="9265"/>
                <a:chExt cx="460" cy="480"/>
              </a:xfrm>
            </p:grpSpPr>
            <p:sp>
              <p:nvSpPr>
                <p:cNvPr id="8238" name="Oval 82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3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x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31" name="Group 84"/>
              <p:cNvGrpSpPr/>
              <p:nvPr/>
            </p:nvGrpSpPr>
            <p:grpSpPr bwMode="auto">
              <a:xfrm>
                <a:off x="8437" y="11477"/>
                <a:ext cx="460" cy="480"/>
                <a:chOff x="3111" y="9265"/>
                <a:chExt cx="460" cy="480"/>
              </a:xfrm>
            </p:grpSpPr>
            <p:sp>
              <p:nvSpPr>
                <p:cNvPr id="8236" name="Oval 85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3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y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32" name="Text Box 87"/>
              <p:cNvSpPr txBox="1">
                <a:spLocks noChangeArrowheads="1"/>
              </p:cNvSpPr>
              <p:nvPr/>
            </p:nvSpPr>
            <p:spPr bwMode="auto">
              <a:xfrm>
                <a:off x="7631" y="11625"/>
                <a:ext cx="48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Arc 88"/>
              <p:cNvSpPr/>
              <p:nvPr/>
            </p:nvSpPr>
            <p:spPr bwMode="auto">
              <a:xfrm flipV="1">
                <a:off x="7071" y="11845"/>
                <a:ext cx="1460" cy="160"/>
              </a:xfrm>
              <a:custGeom>
                <a:avLst/>
                <a:gdLst>
                  <a:gd name="T0" fmla="*/ 0 w 43200"/>
                  <a:gd name="T1" fmla="*/ 0 h 23695"/>
                  <a:gd name="T2" fmla="*/ 0 w 43200"/>
                  <a:gd name="T3" fmla="*/ 0 h 23695"/>
                  <a:gd name="T4" fmla="*/ 0 w 43200"/>
                  <a:gd name="T5" fmla="*/ 0 h 23695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695"/>
                  <a:gd name="T11" fmla="*/ 43200 w 43200"/>
                  <a:gd name="T12" fmla="*/ 23695 h 236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695" fill="none" extrusionOk="0">
                    <a:moveTo>
                      <a:pt x="101" y="23695"/>
                    </a:moveTo>
                    <a:cubicBezTo>
                      <a:pt x="33" y="22998"/>
                      <a:pt x="0" y="222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695" stroke="0" extrusionOk="0">
                    <a:moveTo>
                      <a:pt x="101" y="23695"/>
                    </a:moveTo>
                    <a:cubicBezTo>
                      <a:pt x="33" y="22998"/>
                      <a:pt x="0" y="2229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101" y="2369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Arc 89"/>
              <p:cNvSpPr/>
              <p:nvPr/>
            </p:nvSpPr>
            <p:spPr bwMode="auto">
              <a:xfrm>
                <a:off x="7071" y="11397"/>
                <a:ext cx="1460" cy="183"/>
              </a:xfrm>
              <a:custGeom>
                <a:avLst/>
                <a:gdLst>
                  <a:gd name="T0" fmla="*/ 0 w 42593"/>
                  <a:gd name="T1" fmla="*/ 0 h 21600"/>
                  <a:gd name="T2" fmla="*/ 0 w 42593"/>
                  <a:gd name="T3" fmla="*/ 0 h 21600"/>
                  <a:gd name="T4" fmla="*/ 0 w 4259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593"/>
                  <a:gd name="T10" fmla="*/ 0 h 21600"/>
                  <a:gd name="T11" fmla="*/ 42593 w 4259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593" h="21600" fill="none" extrusionOk="0">
                    <a:moveTo>
                      <a:pt x="0" y="19648"/>
                    </a:moveTo>
                    <a:cubicBezTo>
                      <a:pt x="1010" y="8520"/>
                      <a:pt x="10339" y="-1"/>
                      <a:pt x="21512" y="0"/>
                    </a:cubicBezTo>
                    <a:cubicBezTo>
                      <a:pt x="31628" y="0"/>
                      <a:pt x="40389" y="7021"/>
                      <a:pt x="42593" y="16894"/>
                    </a:cubicBezTo>
                  </a:path>
                  <a:path w="42593" h="21600" stroke="0" extrusionOk="0">
                    <a:moveTo>
                      <a:pt x="0" y="19648"/>
                    </a:moveTo>
                    <a:cubicBezTo>
                      <a:pt x="1010" y="8520"/>
                      <a:pt x="10339" y="-1"/>
                      <a:pt x="21512" y="0"/>
                    </a:cubicBezTo>
                    <a:cubicBezTo>
                      <a:pt x="31628" y="0"/>
                      <a:pt x="40389" y="7021"/>
                      <a:pt x="42593" y="16894"/>
                    </a:cubicBezTo>
                    <a:lnTo>
                      <a:pt x="21512" y="21600"/>
                    </a:lnTo>
                    <a:lnTo>
                      <a:pt x="0" y="19648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5" name="Text Box 90"/>
              <p:cNvSpPr txBox="1">
                <a:spLocks noChangeArrowheads="1"/>
              </p:cNvSpPr>
              <p:nvPr/>
            </p:nvSpPr>
            <p:spPr bwMode="auto">
              <a:xfrm>
                <a:off x="7611" y="10997"/>
                <a:ext cx="48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29" name="Text Box 91"/>
            <p:cNvSpPr txBox="1">
              <a:spLocks noChangeArrowheads="1"/>
            </p:cNvSpPr>
            <p:nvPr/>
          </p:nvSpPr>
          <p:spPr bwMode="auto">
            <a:xfrm>
              <a:off x="5498" y="12725"/>
              <a:ext cx="1273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代之以</a:t>
              </a:r>
              <a:r>
                <a:rPr lang="zh-CN" altLang="en-US" sz="2400" b="0">
                  <a:solidFill>
                    <a:srgbClr val="800080"/>
                  </a:solidFill>
                  <a:ea typeface="宋体" panose="02010600030101010101" pitchFamily="2" charset="-122"/>
                </a:rPr>
                <a:t>：</a:t>
              </a:r>
              <a:endParaRPr lang="zh-CN" altLang="en-US" sz="24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200" name="Group 92"/>
          <p:cNvGrpSpPr/>
          <p:nvPr/>
        </p:nvGrpSpPr>
        <p:grpSpPr bwMode="auto">
          <a:xfrm>
            <a:off x="1219200" y="4495800"/>
            <a:ext cx="6858000" cy="1171575"/>
            <a:chOff x="2851" y="13385"/>
            <a:chExt cx="5972" cy="960"/>
          </a:xfrm>
        </p:grpSpPr>
        <p:grpSp>
          <p:nvGrpSpPr>
            <p:cNvPr id="8201" name="Group 93"/>
            <p:cNvGrpSpPr/>
            <p:nvPr/>
          </p:nvGrpSpPr>
          <p:grpSpPr bwMode="auto">
            <a:xfrm>
              <a:off x="6751" y="13705"/>
              <a:ext cx="2072" cy="607"/>
              <a:chOff x="3091" y="12045"/>
              <a:chExt cx="2166" cy="620"/>
            </a:xfrm>
          </p:grpSpPr>
          <p:grpSp>
            <p:nvGrpSpPr>
              <p:cNvPr id="8219" name="Group 94"/>
              <p:cNvGrpSpPr/>
              <p:nvPr/>
            </p:nvGrpSpPr>
            <p:grpSpPr bwMode="auto">
              <a:xfrm>
                <a:off x="3091" y="12185"/>
                <a:ext cx="460" cy="480"/>
                <a:chOff x="3111" y="9265"/>
                <a:chExt cx="460" cy="480"/>
              </a:xfrm>
            </p:grpSpPr>
            <p:sp>
              <p:nvSpPr>
                <p:cNvPr id="8225" name="Oval 95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x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20" name="Group 97"/>
              <p:cNvGrpSpPr/>
              <p:nvPr/>
            </p:nvGrpSpPr>
            <p:grpSpPr bwMode="auto">
              <a:xfrm>
                <a:off x="4797" y="12185"/>
                <a:ext cx="460" cy="480"/>
                <a:chOff x="3111" y="9265"/>
                <a:chExt cx="460" cy="480"/>
              </a:xfrm>
            </p:grpSpPr>
            <p:sp>
              <p:nvSpPr>
                <p:cNvPr id="8223" name="Oval 98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2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y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21" name="Line 100"/>
              <p:cNvSpPr>
                <a:spLocks noChangeShapeType="1"/>
              </p:cNvSpPr>
              <p:nvPr/>
            </p:nvSpPr>
            <p:spPr bwMode="auto">
              <a:xfrm>
                <a:off x="3471" y="12425"/>
                <a:ext cx="1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2" name="Text Box 101"/>
              <p:cNvSpPr txBox="1">
                <a:spLocks noChangeArrowheads="1"/>
              </p:cNvSpPr>
              <p:nvPr/>
            </p:nvSpPr>
            <p:spPr bwMode="auto">
              <a:xfrm>
                <a:off x="3711" y="12045"/>
                <a:ext cx="84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2400" b="0" baseline="30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*</a:t>
                </a:r>
                <a:endParaRPr lang="en-US" altLang="zh-CN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2" name="Group 102"/>
            <p:cNvGrpSpPr/>
            <p:nvPr/>
          </p:nvGrpSpPr>
          <p:grpSpPr bwMode="auto">
            <a:xfrm>
              <a:off x="2851" y="13385"/>
              <a:ext cx="2454" cy="960"/>
              <a:chOff x="6691" y="12305"/>
              <a:chExt cx="2566" cy="980"/>
            </a:xfrm>
          </p:grpSpPr>
          <p:grpSp>
            <p:nvGrpSpPr>
              <p:cNvPr id="8204" name="Group 103"/>
              <p:cNvGrpSpPr/>
              <p:nvPr/>
            </p:nvGrpSpPr>
            <p:grpSpPr bwMode="auto">
              <a:xfrm>
                <a:off x="6691" y="12798"/>
                <a:ext cx="460" cy="480"/>
                <a:chOff x="3111" y="9265"/>
                <a:chExt cx="460" cy="480"/>
              </a:xfrm>
            </p:grpSpPr>
            <p:sp>
              <p:nvSpPr>
                <p:cNvPr id="8217" name="Oval 104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8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x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05" name="Group 106"/>
              <p:cNvGrpSpPr/>
              <p:nvPr/>
            </p:nvGrpSpPr>
            <p:grpSpPr bwMode="auto">
              <a:xfrm>
                <a:off x="7737" y="12798"/>
                <a:ext cx="460" cy="480"/>
                <a:chOff x="3111" y="9265"/>
                <a:chExt cx="460" cy="480"/>
              </a:xfrm>
            </p:grpSpPr>
            <p:sp>
              <p:nvSpPr>
                <p:cNvPr id="8215" name="Oval 107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6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z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06" name="Line 109"/>
              <p:cNvSpPr>
                <a:spLocks noChangeShapeType="1"/>
              </p:cNvSpPr>
              <p:nvPr/>
            </p:nvSpPr>
            <p:spPr bwMode="auto">
              <a:xfrm flipV="1">
                <a:off x="7071" y="13045"/>
                <a:ext cx="6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7" name="Text Box 110"/>
              <p:cNvSpPr txBox="1">
                <a:spLocks noChangeArrowheads="1"/>
              </p:cNvSpPr>
              <p:nvPr/>
            </p:nvSpPr>
            <p:spPr bwMode="auto">
              <a:xfrm>
                <a:off x="6997" y="12658"/>
                <a:ext cx="62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solidFill>
                      <a:srgbClr val="80008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   </a:t>
                </a:r>
                <a:endParaRPr lang="zh-CN" altLang="en-US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8208" name="Group 111"/>
              <p:cNvGrpSpPr/>
              <p:nvPr/>
            </p:nvGrpSpPr>
            <p:grpSpPr bwMode="auto">
              <a:xfrm>
                <a:off x="8797" y="12805"/>
                <a:ext cx="460" cy="480"/>
                <a:chOff x="3111" y="9265"/>
                <a:chExt cx="460" cy="480"/>
              </a:xfrm>
            </p:grpSpPr>
            <p:sp>
              <p:nvSpPr>
                <p:cNvPr id="8213" name="Oval 112"/>
                <p:cNvSpPr>
                  <a:spLocks noChangeArrowheads="1"/>
                </p:cNvSpPr>
                <p:nvPr/>
              </p:nvSpPr>
              <p:spPr bwMode="auto">
                <a:xfrm>
                  <a:off x="3111" y="9305"/>
                  <a:ext cx="380" cy="380"/>
                </a:xfrm>
                <a:prstGeom prst="ellipse">
                  <a:avLst/>
                </a:prstGeom>
                <a:noFill/>
                <a:ln w="635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14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111" y="9265"/>
                  <a:ext cx="460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y</a:t>
                  </a:r>
                  <a:endPara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09" name="Line 114"/>
              <p:cNvSpPr>
                <a:spLocks noChangeShapeType="1"/>
              </p:cNvSpPr>
              <p:nvPr/>
            </p:nvSpPr>
            <p:spPr bwMode="auto">
              <a:xfrm flipV="1">
                <a:off x="8131" y="13045"/>
                <a:ext cx="6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0" name="Text Box 115"/>
              <p:cNvSpPr txBox="1">
                <a:spLocks noChangeArrowheads="1"/>
              </p:cNvSpPr>
              <p:nvPr/>
            </p:nvSpPr>
            <p:spPr bwMode="auto">
              <a:xfrm>
                <a:off x="8057" y="12665"/>
                <a:ext cx="62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b="0">
                    <a:solidFill>
                      <a:srgbClr val="800080"/>
                    </a:solidFill>
                    <a:ea typeface="宋体" panose="02010600030101010101" pitchFamily="2" charset="-122"/>
                    <a:sym typeface="Symbol" panose="05050102010706020507" pitchFamily="18" charset="2"/>
                  </a:rPr>
                  <a:t>   </a:t>
                </a:r>
                <a:endParaRPr lang="zh-CN" altLang="en-US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11" name="Arc 116"/>
              <p:cNvSpPr/>
              <p:nvPr/>
            </p:nvSpPr>
            <p:spPr bwMode="auto">
              <a:xfrm flipH="1" flipV="1">
                <a:off x="7751" y="12505"/>
                <a:ext cx="380" cy="346"/>
              </a:xfrm>
              <a:custGeom>
                <a:avLst/>
                <a:gdLst>
                  <a:gd name="T0" fmla="*/ 0 w 43200"/>
                  <a:gd name="T1" fmla="*/ 0 h 41402"/>
                  <a:gd name="T2" fmla="*/ 0 w 43200"/>
                  <a:gd name="T3" fmla="*/ 0 h 41402"/>
                  <a:gd name="T4" fmla="*/ 0 w 43200"/>
                  <a:gd name="T5" fmla="*/ 0 h 41402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1402"/>
                  <a:gd name="T11" fmla="*/ 43200 w 43200"/>
                  <a:gd name="T12" fmla="*/ 41402 h 414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1402" fill="none" extrusionOk="0">
                    <a:moveTo>
                      <a:pt x="31561" y="636"/>
                    </a:moveTo>
                    <a:cubicBezTo>
                      <a:pt x="38712" y="4353"/>
                      <a:pt x="43200" y="11742"/>
                      <a:pt x="43200" y="19802"/>
                    </a:cubicBezTo>
                    <a:cubicBezTo>
                      <a:pt x="43200" y="31731"/>
                      <a:pt x="33529" y="41402"/>
                      <a:pt x="21600" y="41402"/>
                    </a:cubicBezTo>
                    <a:cubicBezTo>
                      <a:pt x="9670" y="41402"/>
                      <a:pt x="0" y="31731"/>
                      <a:pt x="0" y="19802"/>
                    </a:cubicBezTo>
                    <a:cubicBezTo>
                      <a:pt x="-1" y="11208"/>
                      <a:pt x="5093" y="3432"/>
                      <a:pt x="12972" y="0"/>
                    </a:cubicBezTo>
                  </a:path>
                  <a:path w="43200" h="41402" stroke="0" extrusionOk="0">
                    <a:moveTo>
                      <a:pt x="31561" y="636"/>
                    </a:moveTo>
                    <a:cubicBezTo>
                      <a:pt x="38712" y="4353"/>
                      <a:pt x="43200" y="11742"/>
                      <a:pt x="43200" y="19802"/>
                    </a:cubicBezTo>
                    <a:cubicBezTo>
                      <a:pt x="43200" y="31731"/>
                      <a:pt x="33529" y="41402"/>
                      <a:pt x="21600" y="41402"/>
                    </a:cubicBezTo>
                    <a:cubicBezTo>
                      <a:pt x="9670" y="41402"/>
                      <a:pt x="0" y="31731"/>
                      <a:pt x="0" y="19802"/>
                    </a:cubicBezTo>
                    <a:cubicBezTo>
                      <a:pt x="-1" y="11208"/>
                      <a:pt x="5093" y="3432"/>
                      <a:pt x="12972" y="0"/>
                    </a:cubicBezTo>
                    <a:lnTo>
                      <a:pt x="21600" y="19802"/>
                    </a:lnTo>
                    <a:lnTo>
                      <a:pt x="31561" y="636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Text Box 117"/>
              <p:cNvSpPr txBox="1">
                <a:spLocks noChangeArrowheads="1"/>
              </p:cNvSpPr>
              <p:nvPr/>
            </p:nvSpPr>
            <p:spPr bwMode="auto">
              <a:xfrm>
                <a:off x="7991" y="12305"/>
                <a:ext cx="620" cy="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r</a:t>
                </a:r>
                <a:r>
                  <a:rPr lang="en-US" altLang="zh-CN" sz="2400" b="0" baseline="-25000">
                    <a:solidFill>
                      <a:srgbClr val="800080"/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sz="24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03" name="Text Box 118"/>
            <p:cNvSpPr txBox="1">
              <a:spLocks noChangeArrowheads="1"/>
            </p:cNvSpPr>
            <p:nvPr/>
          </p:nvSpPr>
          <p:spPr bwMode="auto">
            <a:xfrm>
              <a:off x="5511" y="13885"/>
              <a:ext cx="1160" cy="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代之以</a:t>
              </a:r>
              <a:r>
                <a:rPr lang="zh-CN" altLang="en-US" sz="2400" b="0">
                  <a:solidFill>
                    <a:srgbClr val="800080"/>
                  </a:solidFill>
                  <a:ea typeface="宋体" panose="02010600030101010101" pitchFamily="2" charset="-122"/>
                </a:rPr>
                <a:t>：</a:t>
              </a:r>
              <a:endParaRPr lang="zh-CN" altLang="en-US" sz="24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08BCAE-ED4B-4624-A2A9-D9D5A69C45EF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E1F6A0-2755-496D-AB43-7961CF9EDDE8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（中间状态的消去）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9222" name="Group 3"/>
          <p:cNvGrpSpPr/>
          <p:nvPr/>
        </p:nvGrpSpPr>
        <p:grpSpPr bwMode="auto">
          <a:xfrm>
            <a:off x="533400" y="1905000"/>
            <a:ext cx="3046413" cy="3689350"/>
            <a:chOff x="624" y="1622"/>
            <a:chExt cx="1919" cy="2324"/>
          </a:xfrm>
        </p:grpSpPr>
        <p:graphicFrame>
          <p:nvGraphicFramePr>
            <p:cNvPr id="9241" name="Object 4"/>
            <p:cNvGraphicFramePr>
              <a:graphicFrameLocks noChangeAspect="1"/>
            </p:cNvGraphicFramePr>
            <p:nvPr/>
          </p:nvGraphicFramePr>
          <p:xfrm>
            <a:off x="624" y="1695"/>
            <a:ext cx="1919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4" name="Visio" r:id="rId1" imgW="3048000" imgH="3562350" progId="Visio.Drawing.11">
                    <p:embed/>
                  </p:oleObj>
                </mc:Choice>
                <mc:Fallback>
                  <p:oleObj name="Visio" r:id="rId1" imgW="3048000" imgH="3562350" progId="Visio.Drawing.11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695"/>
                          <a:ext cx="1919" cy="2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Text Box 5"/>
            <p:cNvSpPr txBox="1">
              <a:spLocks noChangeArrowheads="1"/>
            </p:cNvSpPr>
            <p:nvPr/>
          </p:nvSpPr>
          <p:spPr bwMode="auto">
            <a:xfrm>
              <a:off x="672" y="2448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3" name="Text Box 6"/>
            <p:cNvSpPr txBox="1">
              <a:spLocks noChangeArrowheads="1"/>
            </p:cNvSpPr>
            <p:nvPr/>
          </p:nvSpPr>
          <p:spPr bwMode="auto">
            <a:xfrm>
              <a:off x="672" y="2736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4" name="Text Box 7"/>
            <p:cNvSpPr txBox="1">
              <a:spLocks noChangeArrowheads="1"/>
            </p:cNvSpPr>
            <p:nvPr/>
          </p:nvSpPr>
          <p:spPr bwMode="auto">
            <a:xfrm>
              <a:off x="672" y="3024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5" name="Text Box 8"/>
            <p:cNvSpPr txBox="1">
              <a:spLocks noChangeArrowheads="1"/>
            </p:cNvSpPr>
            <p:nvPr/>
          </p:nvSpPr>
          <p:spPr bwMode="auto">
            <a:xfrm>
              <a:off x="2006" y="2467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6" name="Text Box 9"/>
            <p:cNvSpPr txBox="1">
              <a:spLocks noChangeArrowheads="1"/>
            </p:cNvSpPr>
            <p:nvPr/>
          </p:nvSpPr>
          <p:spPr bwMode="auto">
            <a:xfrm>
              <a:off x="2006" y="2755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7" name="Text Box 10"/>
            <p:cNvSpPr txBox="1">
              <a:spLocks noChangeArrowheads="1"/>
            </p:cNvSpPr>
            <p:nvPr/>
          </p:nvSpPr>
          <p:spPr bwMode="auto">
            <a:xfrm>
              <a:off x="2006" y="3043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8" name="Text Box 11"/>
            <p:cNvSpPr txBox="1">
              <a:spLocks noChangeArrowheads="1"/>
            </p:cNvSpPr>
            <p:nvPr/>
          </p:nvSpPr>
          <p:spPr bwMode="auto">
            <a:xfrm>
              <a:off x="672" y="205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9" name="Text Box 12"/>
            <p:cNvSpPr txBox="1">
              <a:spLocks noChangeArrowheads="1"/>
            </p:cNvSpPr>
            <p:nvPr/>
          </p:nvSpPr>
          <p:spPr bwMode="auto">
            <a:xfrm>
              <a:off x="672" y="3350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0" name="Text Box 13"/>
            <p:cNvSpPr txBox="1">
              <a:spLocks noChangeArrowheads="1"/>
            </p:cNvSpPr>
            <p:nvPr/>
          </p:nvSpPr>
          <p:spPr bwMode="auto">
            <a:xfrm>
              <a:off x="1968" y="205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1" name="Text Box 14"/>
            <p:cNvSpPr txBox="1">
              <a:spLocks noChangeArrowheads="1"/>
            </p:cNvSpPr>
            <p:nvPr/>
          </p:nvSpPr>
          <p:spPr bwMode="auto">
            <a:xfrm>
              <a:off x="1950" y="3350"/>
              <a:ext cx="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2" name="Text Box 15"/>
            <p:cNvSpPr txBox="1">
              <a:spLocks noChangeArrowheads="1"/>
            </p:cNvSpPr>
            <p:nvPr/>
          </p:nvSpPr>
          <p:spPr bwMode="auto">
            <a:xfrm>
              <a:off x="1728" y="2496"/>
              <a:ext cx="2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3" name="Text Box 16"/>
            <p:cNvSpPr txBox="1">
              <a:spLocks noChangeArrowheads="1"/>
            </p:cNvSpPr>
            <p:nvPr/>
          </p:nvSpPr>
          <p:spPr bwMode="auto">
            <a:xfrm>
              <a:off x="1728" y="2966"/>
              <a:ext cx="3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4" name="Text Box 17"/>
            <p:cNvSpPr txBox="1">
              <a:spLocks noChangeArrowheads="1"/>
            </p:cNvSpPr>
            <p:nvPr/>
          </p:nvSpPr>
          <p:spPr bwMode="auto">
            <a:xfrm>
              <a:off x="1046" y="3110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5" name="Text Box 18"/>
            <p:cNvSpPr txBox="1">
              <a:spLocks noChangeArrowheads="1"/>
            </p:cNvSpPr>
            <p:nvPr/>
          </p:nvSpPr>
          <p:spPr bwMode="auto">
            <a:xfrm>
              <a:off x="950" y="2294"/>
              <a:ext cx="2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6" name="Text Box 19"/>
            <p:cNvSpPr txBox="1">
              <a:spLocks noChangeArrowheads="1"/>
            </p:cNvSpPr>
            <p:nvPr/>
          </p:nvSpPr>
          <p:spPr bwMode="auto">
            <a:xfrm>
              <a:off x="1524" y="1862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7" name="Text Box 20"/>
            <p:cNvSpPr txBox="1">
              <a:spLocks noChangeArrowheads="1"/>
            </p:cNvSpPr>
            <p:nvPr/>
          </p:nvSpPr>
          <p:spPr bwMode="auto">
            <a:xfrm>
              <a:off x="1056" y="1622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1m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8" name="Text Box 21"/>
            <p:cNvSpPr txBox="1">
              <a:spLocks noChangeArrowheads="1"/>
            </p:cNvSpPr>
            <p:nvPr/>
          </p:nvSpPr>
          <p:spPr bwMode="auto">
            <a:xfrm>
              <a:off x="1346" y="3456"/>
              <a:ext cx="3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km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59" name="Text Box 22"/>
            <p:cNvSpPr txBox="1">
              <a:spLocks noChangeArrowheads="1"/>
            </p:cNvSpPr>
            <p:nvPr/>
          </p:nvSpPr>
          <p:spPr bwMode="auto">
            <a:xfrm>
              <a:off x="1008" y="3696"/>
              <a:ext cx="3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3" name="Group 23"/>
          <p:cNvGrpSpPr/>
          <p:nvPr/>
        </p:nvGrpSpPr>
        <p:grpSpPr bwMode="auto">
          <a:xfrm>
            <a:off x="4419600" y="2209800"/>
            <a:ext cx="3886200" cy="2774950"/>
            <a:chOff x="2784" y="1948"/>
            <a:chExt cx="2448" cy="1748"/>
          </a:xfrm>
        </p:grpSpPr>
        <p:graphicFrame>
          <p:nvGraphicFramePr>
            <p:cNvPr id="9224" name="Object 24"/>
            <p:cNvGraphicFramePr>
              <a:graphicFrameLocks noChangeAspect="1"/>
            </p:cNvGraphicFramePr>
            <p:nvPr/>
          </p:nvGraphicFramePr>
          <p:xfrm>
            <a:off x="3611" y="2027"/>
            <a:ext cx="1621" cy="1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5" name="VISIO" r:id="rId3" imgW="2581275" imgH="2581275" progId="Visio.Drawing.6">
                    <p:embed/>
                  </p:oleObj>
                </mc:Choice>
                <mc:Fallback>
                  <p:oleObj name="VISIO" r:id="rId3" imgW="2581275" imgH="2581275" progId="Visio.Drawing.6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1" y="2027"/>
                          <a:ext cx="1621" cy="16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25"/>
            <p:cNvGraphicFramePr>
              <a:graphicFrameLocks noChangeAspect="1"/>
            </p:cNvGraphicFramePr>
            <p:nvPr/>
          </p:nvGraphicFramePr>
          <p:xfrm>
            <a:off x="2784" y="2858"/>
            <a:ext cx="52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96" name="VISIO" r:id="rId5" imgW="1066800" imgH="723900" progId="Visio.Drawing.6">
                    <p:embed/>
                  </p:oleObj>
                </mc:Choice>
                <mc:Fallback>
                  <p:oleObj name="VISIO" r:id="rId5" imgW="1066800" imgH="723900" progId="Visio.Drawing.6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858"/>
                          <a:ext cx="528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" name="Text Box 26"/>
            <p:cNvSpPr txBox="1">
              <a:spLocks noChangeArrowheads="1"/>
            </p:cNvSpPr>
            <p:nvPr/>
          </p:nvSpPr>
          <p:spPr bwMode="auto">
            <a:xfrm>
              <a:off x="3648" y="2448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7" name="Text Box 27"/>
            <p:cNvSpPr txBox="1">
              <a:spLocks noChangeArrowheads="1"/>
            </p:cNvSpPr>
            <p:nvPr/>
          </p:nvSpPr>
          <p:spPr bwMode="auto">
            <a:xfrm>
              <a:off x="3648" y="2736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8" name="Text Box 28"/>
            <p:cNvSpPr txBox="1">
              <a:spLocks noChangeArrowheads="1"/>
            </p:cNvSpPr>
            <p:nvPr/>
          </p:nvSpPr>
          <p:spPr bwMode="auto">
            <a:xfrm>
              <a:off x="3648" y="3024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9" name="Text Box 29"/>
            <p:cNvSpPr txBox="1">
              <a:spLocks noChangeArrowheads="1"/>
            </p:cNvSpPr>
            <p:nvPr/>
          </p:nvSpPr>
          <p:spPr bwMode="auto">
            <a:xfrm>
              <a:off x="4982" y="2467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0" name="Text Box 30"/>
            <p:cNvSpPr txBox="1">
              <a:spLocks noChangeArrowheads="1"/>
            </p:cNvSpPr>
            <p:nvPr/>
          </p:nvSpPr>
          <p:spPr bwMode="auto">
            <a:xfrm>
              <a:off x="4982" y="2755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1" name="Text Box 31"/>
            <p:cNvSpPr txBox="1">
              <a:spLocks noChangeArrowheads="1"/>
            </p:cNvSpPr>
            <p:nvPr/>
          </p:nvSpPr>
          <p:spPr bwMode="auto">
            <a:xfrm>
              <a:off x="4982" y="3043"/>
              <a:ext cx="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800080"/>
                  </a:solidFill>
                  <a:ea typeface="宋体" panose="02010600030101010101" pitchFamily="2" charset="-122"/>
                  <a:sym typeface="Wingdings" panose="05000000000000000000" pitchFamily="2" charset="2"/>
                </a:rPr>
                <a:t></a:t>
              </a:r>
              <a:endParaRPr lang="zh-CN" altLang="en-US" sz="12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32" name="Text Box 32"/>
            <p:cNvSpPr txBox="1">
              <a:spLocks noChangeArrowheads="1"/>
            </p:cNvSpPr>
            <p:nvPr/>
          </p:nvSpPr>
          <p:spPr bwMode="auto">
            <a:xfrm>
              <a:off x="3977" y="1948"/>
              <a:ext cx="8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16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</a:t>
              </a:r>
              <a:r>
                <a: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Q</a:t>
              </a:r>
              <a:r>
                <a:rPr lang="en-US" altLang="zh-CN" sz="16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S* P</a:t>
              </a:r>
              <a:r>
                <a:rPr lang="en-US" altLang="zh-CN" sz="16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3" name="Text Box 33"/>
            <p:cNvSpPr txBox="1">
              <a:spLocks noChangeArrowheads="1"/>
            </p:cNvSpPr>
            <p:nvPr/>
          </p:nvSpPr>
          <p:spPr bwMode="auto">
            <a:xfrm>
              <a:off x="3800" y="2366"/>
              <a:ext cx="9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1m</a:t>
              </a:r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Q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S* P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16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4" name="Text Box 34"/>
            <p:cNvSpPr txBox="1">
              <a:spLocks noChangeArrowheads="1"/>
            </p:cNvSpPr>
            <p:nvPr/>
          </p:nvSpPr>
          <p:spPr bwMode="auto">
            <a:xfrm>
              <a:off x="3977" y="3484"/>
              <a:ext cx="9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16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km</a:t>
              </a:r>
              <a:r>
                <a: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Q</a:t>
              </a:r>
              <a:r>
                <a:rPr lang="en-US" altLang="zh-CN" sz="16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r>
                <a:rPr lang="en-US" altLang="zh-CN" sz="16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S* P</a:t>
              </a:r>
              <a:r>
                <a:rPr lang="en-US" altLang="zh-CN" sz="16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16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5" name="Text Box 35"/>
            <p:cNvSpPr txBox="1">
              <a:spLocks noChangeArrowheads="1"/>
            </p:cNvSpPr>
            <p:nvPr/>
          </p:nvSpPr>
          <p:spPr bwMode="auto">
            <a:xfrm>
              <a:off x="3749" y="3056"/>
              <a:ext cx="8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k1 </a:t>
              </a:r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</a:t>
              </a:r>
              <a:r>
                <a:rPr lang="en-US" altLang="zh-CN" sz="1600" i="1" dirty="0" err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1600" i="1" baseline="-25000" dirty="0" err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r>
                <a:rPr lang="en-US" altLang="zh-CN" sz="1600" i="1" dirty="0" err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* P</a:t>
              </a:r>
              <a:r>
                <a:rPr lang="en-US" altLang="zh-CN" sz="1600" i="1" baseline="-25000" dirty="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16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6" name="Text Box 36"/>
            <p:cNvSpPr txBox="1">
              <a:spLocks noChangeArrowheads="1"/>
            </p:cNvSpPr>
            <p:nvPr/>
          </p:nvSpPr>
          <p:spPr bwMode="auto">
            <a:xfrm>
              <a:off x="3664" y="2054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7" name="Text Box 37"/>
            <p:cNvSpPr txBox="1">
              <a:spLocks noChangeArrowheads="1"/>
            </p:cNvSpPr>
            <p:nvPr/>
          </p:nvSpPr>
          <p:spPr bwMode="auto">
            <a:xfrm>
              <a:off x="4960" y="2016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8" name="Text Box 38"/>
            <p:cNvSpPr txBox="1">
              <a:spLocks noChangeArrowheads="1"/>
            </p:cNvSpPr>
            <p:nvPr/>
          </p:nvSpPr>
          <p:spPr bwMode="auto">
            <a:xfrm>
              <a:off x="3648" y="3312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39" name="Text Box 39"/>
            <p:cNvSpPr txBox="1">
              <a:spLocks noChangeArrowheads="1"/>
            </p:cNvSpPr>
            <p:nvPr/>
          </p:nvSpPr>
          <p:spPr bwMode="auto">
            <a:xfrm>
              <a:off x="4926" y="3312"/>
              <a:ext cx="3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</a:t>
              </a:r>
              <a:r>
                <a:rPr lang="en-US" altLang="zh-CN" sz="2000" i="1" baseline="-25000">
                  <a:solidFill>
                    <a:srgbClr val="80008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m</a:t>
              </a:r>
              <a:endParaRPr lang="en-US" altLang="zh-CN" sz="2000" i="1" baseline="-250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40" name="Text Box 40"/>
            <p:cNvSpPr txBox="1">
              <a:spLocks noChangeArrowheads="1"/>
            </p:cNvSpPr>
            <p:nvPr/>
          </p:nvSpPr>
          <p:spPr bwMode="auto">
            <a:xfrm>
              <a:off x="2785" y="2666"/>
              <a:ext cx="4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消去 </a:t>
              </a:r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s</a:t>
              </a:r>
              <a:endParaRPr lang="en-US" altLang="zh-CN" sz="1600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CB9EA-035A-4260-A9B4-27150A398DA5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00B7A-DF1F-41A7-9A76-B5772384E025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1143000" y="23749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DFA 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endParaRPr lang="zh-CN" altLang="en-US" sz="320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（状态消去法）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81000" y="1447800"/>
            <a:ext cx="83058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步骤:</a:t>
            </a:r>
            <a:endParaRPr lang="zh-CN" altLang="en-US" sz="240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(1)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对每一终态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依次消去除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和初态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之外的其它状态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;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0247" name="Object 8"/>
          <p:cNvGraphicFramePr>
            <a:graphicFrameLocks noChangeAspect="1"/>
          </p:cNvGraphicFramePr>
          <p:nvPr/>
        </p:nvGraphicFramePr>
        <p:xfrm>
          <a:off x="1524000" y="3962400"/>
          <a:ext cx="55626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VISIO" r:id="rId1" imgW="4995545" imgH="1345565" progId="Visio.Drawing.6">
                  <p:embed/>
                </p:oleObj>
              </mc:Choice>
              <mc:Fallback>
                <p:oleObj name="VISIO" r:id="rId1" imgW="4995545" imgH="1345565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55626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563563" y="2432050"/>
            <a:ext cx="81596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(2)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若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最终可得到一般</a:t>
            </a:r>
            <a:r>
              <a:rPr lang="zh-CN" altLang="en-US" sz="240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形式如下左图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的状态自动机，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</a:t>
            </a:r>
            <a:r>
              <a:rPr lang="zh-CN" altLang="en-US" sz="240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该自动机对应的正则表达式可表示为 </a:t>
            </a:r>
            <a:r>
              <a: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 </a:t>
            </a:r>
            <a:r>
              <a:rPr lang="en-US" altLang="zh-CN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R*+SU*T )*SU*</a:t>
            </a:r>
            <a:r>
              <a: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538163" y="3200400"/>
            <a:ext cx="8093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(3)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若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400" i="1" baseline="-250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最终可得到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如下右图的自动机，它对应的正则</a:t>
            </a:r>
            <a:endParaRPr lang="zh-CN" altLang="en-US" sz="240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表达式可以表示为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R*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533400" y="5562600"/>
            <a:ext cx="5518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(4)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最终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的正则表达式为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每一终态对应的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正则表达式之和（并）.</a:t>
            </a:r>
            <a:endParaRPr lang="zh-CN" altLang="en-US" sz="240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1102F6-ED4E-4E7B-9C97-754E04F04A5E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8E5933-8E8E-433E-B382-A43C6BE1FD9E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838200" y="533400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状态消去法举例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1828800" y="1196752"/>
          <a:ext cx="5530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VISIO" r:id="rId1" imgW="5534025" imgH="1076325" progId="Visio.Drawing.6">
                  <p:embed/>
                </p:oleObj>
              </mc:Choice>
              <mc:Fallback>
                <p:oleObj name="VISIO" r:id="rId1" imgW="5534025" imgH="1076325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96752"/>
                        <a:ext cx="55308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8"/>
          <p:cNvGrpSpPr/>
          <p:nvPr/>
        </p:nvGrpSpPr>
        <p:grpSpPr bwMode="auto">
          <a:xfrm>
            <a:off x="585789" y="2420888"/>
            <a:ext cx="6119813" cy="1073150"/>
            <a:chOff x="417" y="1924"/>
            <a:chExt cx="3855" cy="676"/>
          </a:xfrm>
        </p:grpSpPr>
        <p:sp>
          <p:nvSpPr>
            <p:cNvPr id="11279" name="Rectangle 9"/>
            <p:cNvSpPr>
              <a:spLocks noChangeArrowheads="1"/>
            </p:cNvSpPr>
            <p:nvPr/>
          </p:nvSpPr>
          <p:spPr bwMode="auto">
            <a:xfrm>
              <a:off x="417" y="2024"/>
              <a:ext cx="10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对于终态</a:t>
              </a:r>
              <a:r>
                <a:rPr lang="en-US" altLang="zh-CN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C</a:t>
              </a:r>
              <a:endPara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aphicFrame>
          <p:nvGraphicFramePr>
            <p:cNvPr id="11280" name="Object 10"/>
            <p:cNvGraphicFramePr>
              <a:graphicFrameLocks noChangeAspect="1"/>
            </p:cNvGraphicFramePr>
            <p:nvPr/>
          </p:nvGraphicFramePr>
          <p:xfrm>
            <a:off x="1620" y="2025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5" name="Visio" r:id="rId3" imgW="1066800" imgH="723900" progId="Visio.Drawing.11">
                    <p:embed/>
                  </p:oleObj>
                </mc:Choice>
                <mc:Fallback>
                  <p:oleObj name="Visio" r:id="rId3" imgW="1066800" imgH="723900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" y="2025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1"/>
            <p:cNvGraphicFramePr>
              <a:graphicFrameLocks noChangeAspect="1"/>
            </p:cNvGraphicFramePr>
            <p:nvPr/>
          </p:nvGraphicFramePr>
          <p:xfrm>
            <a:off x="2516" y="1924"/>
            <a:ext cx="1756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" name="VISIO" r:id="rId5" imgW="2790825" imgH="1076325" progId="Visio.Drawing.6">
                    <p:embed/>
                  </p:oleObj>
                </mc:Choice>
                <mc:Fallback>
                  <p:oleObj name="VISIO" r:id="rId5" imgW="2790825" imgH="1076325" progId="Visio.Drawing.6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6" y="1924"/>
                          <a:ext cx="1756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72" name="Group 12"/>
          <p:cNvGrpSpPr/>
          <p:nvPr/>
        </p:nvGrpSpPr>
        <p:grpSpPr bwMode="auto">
          <a:xfrm>
            <a:off x="585788" y="3645024"/>
            <a:ext cx="6881812" cy="1073150"/>
            <a:chOff x="417" y="2648"/>
            <a:chExt cx="4335" cy="676"/>
          </a:xfrm>
        </p:grpSpPr>
        <p:graphicFrame>
          <p:nvGraphicFramePr>
            <p:cNvPr id="11276" name="Object 13"/>
            <p:cNvGraphicFramePr>
              <a:graphicFrameLocks noChangeAspect="1"/>
            </p:cNvGraphicFramePr>
            <p:nvPr/>
          </p:nvGraphicFramePr>
          <p:xfrm>
            <a:off x="1632" y="2649"/>
            <a:ext cx="43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7" name="VISIO" r:id="rId7" imgW="1066800" imgH="723900" progId="Visio.Drawing.6">
                    <p:embed/>
                  </p:oleObj>
                </mc:Choice>
                <mc:Fallback>
                  <p:oleObj name="VISIO" r:id="rId7" imgW="1066800" imgH="723900" progId="Visio.Drawing.6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49"/>
                          <a:ext cx="43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14"/>
            <p:cNvGraphicFramePr>
              <a:graphicFrameLocks noChangeAspect="1"/>
            </p:cNvGraphicFramePr>
            <p:nvPr/>
          </p:nvGraphicFramePr>
          <p:xfrm>
            <a:off x="2564" y="2648"/>
            <a:ext cx="2188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8" name="VISIO" r:id="rId8" imgW="3476625" imgH="1076325" progId="Visio.Drawing.6">
                    <p:embed/>
                  </p:oleObj>
                </mc:Choice>
                <mc:Fallback>
                  <p:oleObj name="VISIO" r:id="rId8" imgW="3476625" imgH="1076325" progId="Visio.Drawing.6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4" y="2648"/>
                          <a:ext cx="2188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417" y="2648"/>
              <a:ext cx="10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对于终态</a:t>
              </a:r>
              <a:r>
                <a:rPr lang="en-US" altLang="zh-CN" sz="2400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D</a:t>
              </a:r>
              <a:endParaRPr lang="en-US" altLang="zh-CN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1273" name="Group 16"/>
          <p:cNvGrpSpPr/>
          <p:nvPr/>
        </p:nvGrpSpPr>
        <p:grpSpPr bwMode="auto">
          <a:xfrm>
            <a:off x="609600" y="4889500"/>
            <a:ext cx="6035675" cy="965200"/>
            <a:chOff x="432" y="3272"/>
            <a:chExt cx="3802" cy="608"/>
          </a:xfrm>
        </p:grpSpPr>
        <p:sp>
          <p:nvSpPr>
            <p:cNvPr id="11274" name="Rectangle 17"/>
            <p:cNvSpPr>
              <a:spLocks noChangeArrowheads="1"/>
            </p:cNvSpPr>
            <p:nvPr/>
          </p:nvSpPr>
          <p:spPr bwMode="auto">
            <a:xfrm>
              <a:off x="432" y="3272"/>
              <a:ext cx="16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等价的正则表达式</a:t>
              </a:r>
              <a:endPara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1275" name="Rectangle 18"/>
            <p:cNvSpPr>
              <a:spLocks noChangeArrowheads="1"/>
            </p:cNvSpPr>
            <p:nvPr/>
          </p:nvSpPr>
          <p:spPr bwMode="auto">
            <a:xfrm>
              <a:off x="1372" y="3592"/>
              <a:ext cx="2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(0+1)*1(0+1)+(0+1)*1(0+1)(0+1)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2C81A5-CC51-415A-949D-D8A48AF4B6B7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EB5892-8550-4996-8918-18DC456C5818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838200" y="533400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状态消去法举例</a:t>
            </a:r>
            <a:endParaRPr lang="zh-CN" altLang="en-US" sz="36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294" name="Group 15"/>
          <p:cNvGrpSpPr/>
          <p:nvPr/>
        </p:nvGrpSpPr>
        <p:grpSpPr bwMode="auto">
          <a:xfrm>
            <a:off x="1447800" y="1219200"/>
            <a:ext cx="5943600" cy="1574800"/>
            <a:chOff x="2851" y="3325"/>
            <a:chExt cx="6180" cy="1520"/>
          </a:xfrm>
        </p:grpSpPr>
        <p:grpSp>
          <p:nvGrpSpPr>
            <p:cNvPr id="12358" name="Group 16"/>
            <p:cNvGrpSpPr/>
            <p:nvPr/>
          </p:nvGrpSpPr>
          <p:grpSpPr bwMode="auto">
            <a:xfrm>
              <a:off x="2851" y="3445"/>
              <a:ext cx="6180" cy="1400"/>
              <a:chOff x="2851" y="3445"/>
              <a:chExt cx="6180" cy="1400"/>
            </a:xfrm>
          </p:grpSpPr>
          <p:grpSp>
            <p:nvGrpSpPr>
              <p:cNvPr id="12375" name="Group 17"/>
              <p:cNvGrpSpPr/>
              <p:nvPr/>
            </p:nvGrpSpPr>
            <p:grpSpPr bwMode="auto">
              <a:xfrm>
                <a:off x="2851" y="3945"/>
                <a:ext cx="420" cy="400"/>
                <a:chOff x="2851" y="3945"/>
                <a:chExt cx="420" cy="400"/>
              </a:xfrm>
            </p:grpSpPr>
            <p:sp>
              <p:nvSpPr>
                <p:cNvPr id="12405" name="Oval 18"/>
                <p:cNvSpPr>
                  <a:spLocks noChangeArrowheads="1"/>
                </p:cNvSpPr>
                <p:nvPr/>
              </p:nvSpPr>
              <p:spPr bwMode="auto">
                <a:xfrm>
                  <a:off x="2851" y="396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51" y="3945"/>
                  <a:ext cx="420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0</a:t>
                  </a:r>
                  <a:endParaRPr lang="zh-CN" altLang="en-US" sz="18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76" name="Group 20"/>
              <p:cNvGrpSpPr/>
              <p:nvPr/>
            </p:nvGrpSpPr>
            <p:grpSpPr bwMode="auto">
              <a:xfrm>
                <a:off x="3791" y="3945"/>
                <a:ext cx="420" cy="400"/>
                <a:chOff x="2851" y="3945"/>
                <a:chExt cx="420" cy="400"/>
              </a:xfrm>
            </p:grpSpPr>
            <p:sp>
              <p:nvSpPr>
                <p:cNvPr id="12403" name="Oval 21"/>
                <p:cNvSpPr>
                  <a:spLocks noChangeArrowheads="1"/>
                </p:cNvSpPr>
                <p:nvPr/>
              </p:nvSpPr>
              <p:spPr bwMode="auto">
                <a:xfrm>
                  <a:off x="2851" y="396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51" y="3945"/>
                  <a:ext cx="420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1</a:t>
                  </a:r>
                  <a:endParaRPr lang="zh-CN" altLang="en-US" sz="18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77" name="Group 23"/>
              <p:cNvGrpSpPr/>
              <p:nvPr/>
            </p:nvGrpSpPr>
            <p:grpSpPr bwMode="auto">
              <a:xfrm>
                <a:off x="5691" y="3445"/>
                <a:ext cx="420" cy="400"/>
                <a:chOff x="2851" y="3945"/>
                <a:chExt cx="420" cy="400"/>
              </a:xfrm>
            </p:grpSpPr>
            <p:sp>
              <p:nvSpPr>
                <p:cNvPr id="12401" name="Oval 24"/>
                <p:cNvSpPr>
                  <a:spLocks noChangeArrowheads="1"/>
                </p:cNvSpPr>
                <p:nvPr/>
              </p:nvSpPr>
              <p:spPr bwMode="auto">
                <a:xfrm>
                  <a:off x="2851" y="396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851" y="3945"/>
                  <a:ext cx="420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3</a:t>
                  </a:r>
                  <a:endParaRPr lang="zh-CN" altLang="en-US" sz="18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78" name="Group 26"/>
              <p:cNvGrpSpPr/>
              <p:nvPr/>
            </p:nvGrpSpPr>
            <p:grpSpPr bwMode="auto">
              <a:xfrm>
                <a:off x="5731" y="4445"/>
                <a:ext cx="420" cy="400"/>
                <a:chOff x="2851" y="3945"/>
                <a:chExt cx="420" cy="400"/>
              </a:xfrm>
            </p:grpSpPr>
            <p:sp>
              <p:nvSpPr>
                <p:cNvPr id="12399" name="Oval 27"/>
                <p:cNvSpPr>
                  <a:spLocks noChangeArrowheads="1"/>
                </p:cNvSpPr>
                <p:nvPr/>
              </p:nvSpPr>
              <p:spPr bwMode="auto">
                <a:xfrm>
                  <a:off x="2851" y="396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0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851" y="3945"/>
                  <a:ext cx="420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4</a:t>
                  </a:r>
                  <a:endParaRPr lang="zh-CN" altLang="en-US" sz="18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79" name="Group 29"/>
              <p:cNvGrpSpPr/>
              <p:nvPr/>
            </p:nvGrpSpPr>
            <p:grpSpPr bwMode="auto">
              <a:xfrm>
                <a:off x="4711" y="3945"/>
                <a:ext cx="420" cy="400"/>
                <a:chOff x="2851" y="3945"/>
                <a:chExt cx="420" cy="400"/>
              </a:xfrm>
            </p:grpSpPr>
            <p:sp>
              <p:nvSpPr>
                <p:cNvPr id="12397" name="Oval 30"/>
                <p:cNvSpPr>
                  <a:spLocks noChangeArrowheads="1"/>
                </p:cNvSpPr>
                <p:nvPr/>
              </p:nvSpPr>
              <p:spPr bwMode="auto">
                <a:xfrm>
                  <a:off x="2851" y="396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9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51" y="3945"/>
                  <a:ext cx="420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2</a:t>
                  </a:r>
                  <a:endParaRPr lang="zh-CN" altLang="en-US" sz="18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0" name="Group 32"/>
              <p:cNvGrpSpPr/>
              <p:nvPr/>
            </p:nvGrpSpPr>
            <p:grpSpPr bwMode="auto">
              <a:xfrm>
                <a:off x="6711" y="3945"/>
                <a:ext cx="420" cy="400"/>
                <a:chOff x="2851" y="3945"/>
                <a:chExt cx="420" cy="400"/>
              </a:xfrm>
            </p:grpSpPr>
            <p:sp>
              <p:nvSpPr>
                <p:cNvPr id="12395" name="Oval 33"/>
                <p:cNvSpPr>
                  <a:spLocks noChangeArrowheads="1"/>
                </p:cNvSpPr>
                <p:nvPr/>
              </p:nvSpPr>
              <p:spPr bwMode="auto">
                <a:xfrm>
                  <a:off x="2851" y="396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9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851" y="3945"/>
                  <a:ext cx="420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5</a:t>
                  </a:r>
                  <a:endParaRPr lang="zh-CN" altLang="en-US" sz="18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1" name="Group 35"/>
              <p:cNvGrpSpPr/>
              <p:nvPr/>
            </p:nvGrpSpPr>
            <p:grpSpPr bwMode="auto">
              <a:xfrm>
                <a:off x="7671" y="3945"/>
                <a:ext cx="420" cy="400"/>
                <a:chOff x="2851" y="3945"/>
                <a:chExt cx="420" cy="400"/>
              </a:xfrm>
            </p:grpSpPr>
            <p:sp>
              <p:nvSpPr>
                <p:cNvPr id="12393" name="Oval 36"/>
                <p:cNvSpPr>
                  <a:spLocks noChangeArrowheads="1"/>
                </p:cNvSpPr>
                <p:nvPr/>
              </p:nvSpPr>
              <p:spPr bwMode="auto">
                <a:xfrm>
                  <a:off x="2851" y="3965"/>
                  <a:ext cx="380" cy="380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9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851" y="3945"/>
                  <a:ext cx="420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6</a:t>
                  </a:r>
                  <a:endParaRPr lang="zh-CN" altLang="en-US" sz="18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82" name="Group 38"/>
              <p:cNvGrpSpPr/>
              <p:nvPr/>
            </p:nvGrpSpPr>
            <p:grpSpPr bwMode="auto">
              <a:xfrm>
                <a:off x="8611" y="3945"/>
                <a:ext cx="420" cy="400"/>
                <a:chOff x="2851" y="3945"/>
                <a:chExt cx="420" cy="400"/>
              </a:xfrm>
            </p:grpSpPr>
            <p:sp>
              <p:nvSpPr>
                <p:cNvPr id="12391" name="Oval 39"/>
                <p:cNvSpPr>
                  <a:spLocks noChangeArrowheads="1"/>
                </p:cNvSpPr>
                <p:nvPr/>
              </p:nvSpPr>
              <p:spPr bwMode="auto">
                <a:xfrm>
                  <a:off x="2851" y="3965"/>
                  <a:ext cx="380" cy="380"/>
                </a:xfrm>
                <a:prstGeom prst="ellipse">
                  <a:avLst/>
                </a:prstGeom>
                <a:noFill/>
                <a:ln w="38100" cmpd="dbl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r">
                    <a:buFont typeface="Wingdings" panose="05000000000000000000" pitchFamily="2" charset="2"/>
                    <a:buNone/>
                  </a:pPr>
                  <a:endParaRPr lang="zh-CN" altLang="en-US" sz="1800" b="0">
                    <a:solidFill>
                      <a:srgbClr val="009999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9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851" y="3945"/>
                  <a:ext cx="420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rgbClr val="800080"/>
                      </a:solidFill>
                      <a:ea typeface="宋体" panose="02010600030101010101" pitchFamily="2" charset="-122"/>
                    </a:rPr>
                    <a:t>7</a:t>
                  </a:r>
                  <a:endParaRPr lang="zh-CN" altLang="en-US" sz="1800" b="0">
                    <a:solidFill>
                      <a:srgbClr val="80008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83" name="Line 41"/>
              <p:cNvSpPr>
                <a:spLocks noChangeShapeType="1"/>
              </p:cNvSpPr>
              <p:nvPr/>
            </p:nvSpPr>
            <p:spPr bwMode="auto">
              <a:xfrm>
                <a:off x="3231" y="4145"/>
                <a:ext cx="5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4" name="Line 42"/>
              <p:cNvSpPr>
                <a:spLocks noChangeShapeType="1"/>
              </p:cNvSpPr>
              <p:nvPr/>
            </p:nvSpPr>
            <p:spPr bwMode="auto">
              <a:xfrm>
                <a:off x="4171" y="4145"/>
                <a:ext cx="5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5" name="Line 43"/>
              <p:cNvSpPr>
                <a:spLocks noChangeShapeType="1"/>
              </p:cNvSpPr>
              <p:nvPr/>
            </p:nvSpPr>
            <p:spPr bwMode="auto">
              <a:xfrm>
                <a:off x="7111" y="4145"/>
                <a:ext cx="5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6" name="Line 44"/>
              <p:cNvSpPr>
                <a:spLocks noChangeShapeType="1"/>
              </p:cNvSpPr>
              <p:nvPr/>
            </p:nvSpPr>
            <p:spPr bwMode="auto">
              <a:xfrm>
                <a:off x="8051" y="4145"/>
                <a:ext cx="5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7" name="Line 45"/>
              <p:cNvSpPr>
                <a:spLocks noChangeShapeType="1"/>
              </p:cNvSpPr>
              <p:nvPr/>
            </p:nvSpPr>
            <p:spPr bwMode="auto">
              <a:xfrm flipV="1">
                <a:off x="5091" y="3725"/>
                <a:ext cx="62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8" name="Line 46"/>
              <p:cNvSpPr>
                <a:spLocks noChangeShapeType="1"/>
              </p:cNvSpPr>
              <p:nvPr/>
            </p:nvSpPr>
            <p:spPr bwMode="auto">
              <a:xfrm>
                <a:off x="5091" y="4225"/>
                <a:ext cx="68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89" name="Line 47"/>
              <p:cNvSpPr>
                <a:spLocks noChangeShapeType="1"/>
              </p:cNvSpPr>
              <p:nvPr/>
            </p:nvSpPr>
            <p:spPr bwMode="auto">
              <a:xfrm>
                <a:off x="6071" y="3705"/>
                <a:ext cx="680" cy="3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0" name="Line 48"/>
              <p:cNvSpPr>
                <a:spLocks noChangeShapeType="1"/>
              </p:cNvSpPr>
              <p:nvPr/>
            </p:nvSpPr>
            <p:spPr bwMode="auto">
              <a:xfrm flipV="1">
                <a:off x="6091" y="4225"/>
                <a:ext cx="660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359" name="Text Box 49"/>
            <p:cNvSpPr txBox="1">
              <a:spLocks noChangeArrowheads="1"/>
            </p:cNvSpPr>
            <p:nvPr/>
          </p:nvSpPr>
          <p:spPr bwMode="auto">
            <a:xfrm>
              <a:off x="3571" y="332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endParaRPr lang="en-US" altLang="zh-CN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60" name="Arc 50"/>
            <p:cNvSpPr/>
            <p:nvPr/>
          </p:nvSpPr>
          <p:spPr bwMode="auto">
            <a:xfrm flipH="1" flipV="1">
              <a:off x="3831" y="3585"/>
              <a:ext cx="400" cy="460"/>
            </a:xfrm>
            <a:custGeom>
              <a:avLst/>
              <a:gdLst>
                <a:gd name="T0" fmla="*/ 0 w 43200"/>
                <a:gd name="T1" fmla="*/ 0 h 41746"/>
                <a:gd name="T2" fmla="*/ 0 w 43200"/>
                <a:gd name="T3" fmla="*/ 0 h 41746"/>
                <a:gd name="T4" fmla="*/ 0 w 43200"/>
                <a:gd name="T5" fmla="*/ 0 h 417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46"/>
                <a:gd name="T11" fmla="*/ 43200 w 43200"/>
                <a:gd name="T12" fmla="*/ 41746 h 417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46" fill="none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</a:path>
                <a:path w="43200" h="41746" stroke="0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  <a:lnTo>
                    <a:pt x="21600" y="20146"/>
                  </a:lnTo>
                  <a:lnTo>
                    <a:pt x="38722" y="69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Arc 51"/>
            <p:cNvSpPr/>
            <p:nvPr/>
          </p:nvSpPr>
          <p:spPr bwMode="auto">
            <a:xfrm flipH="1" flipV="1">
              <a:off x="7731" y="3585"/>
              <a:ext cx="400" cy="460"/>
            </a:xfrm>
            <a:custGeom>
              <a:avLst/>
              <a:gdLst>
                <a:gd name="T0" fmla="*/ 0 w 43200"/>
                <a:gd name="T1" fmla="*/ 0 h 41746"/>
                <a:gd name="T2" fmla="*/ 0 w 43200"/>
                <a:gd name="T3" fmla="*/ 0 h 41746"/>
                <a:gd name="T4" fmla="*/ 0 w 43200"/>
                <a:gd name="T5" fmla="*/ 0 h 417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46"/>
                <a:gd name="T11" fmla="*/ 43200 w 43200"/>
                <a:gd name="T12" fmla="*/ 41746 h 417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46" fill="none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</a:path>
                <a:path w="43200" h="41746" stroke="0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  <a:lnTo>
                    <a:pt x="21600" y="20146"/>
                  </a:lnTo>
                  <a:lnTo>
                    <a:pt x="38722" y="69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2" name="Arc 52"/>
            <p:cNvSpPr/>
            <p:nvPr/>
          </p:nvSpPr>
          <p:spPr bwMode="auto">
            <a:xfrm flipH="1">
              <a:off x="3851" y="4265"/>
              <a:ext cx="400" cy="460"/>
            </a:xfrm>
            <a:custGeom>
              <a:avLst/>
              <a:gdLst>
                <a:gd name="T0" fmla="*/ 0 w 43200"/>
                <a:gd name="T1" fmla="*/ 0 h 41746"/>
                <a:gd name="T2" fmla="*/ 0 w 43200"/>
                <a:gd name="T3" fmla="*/ 0 h 41746"/>
                <a:gd name="T4" fmla="*/ 0 w 43200"/>
                <a:gd name="T5" fmla="*/ 0 h 417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46"/>
                <a:gd name="T11" fmla="*/ 43200 w 43200"/>
                <a:gd name="T12" fmla="*/ 41746 h 417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46" fill="none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</a:path>
                <a:path w="43200" h="41746" stroke="0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  <a:lnTo>
                    <a:pt x="21600" y="20146"/>
                  </a:lnTo>
                  <a:lnTo>
                    <a:pt x="38722" y="69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3" name="Arc 53"/>
            <p:cNvSpPr/>
            <p:nvPr/>
          </p:nvSpPr>
          <p:spPr bwMode="auto">
            <a:xfrm flipH="1">
              <a:off x="7731" y="4265"/>
              <a:ext cx="400" cy="460"/>
            </a:xfrm>
            <a:custGeom>
              <a:avLst/>
              <a:gdLst>
                <a:gd name="T0" fmla="*/ 0 w 43200"/>
                <a:gd name="T1" fmla="*/ 0 h 41746"/>
                <a:gd name="T2" fmla="*/ 0 w 43200"/>
                <a:gd name="T3" fmla="*/ 0 h 41746"/>
                <a:gd name="T4" fmla="*/ 0 w 43200"/>
                <a:gd name="T5" fmla="*/ 0 h 417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46"/>
                <a:gd name="T11" fmla="*/ 43200 w 43200"/>
                <a:gd name="T12" fmla="*/ 41746 h 417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46" fill="none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</a:path>
                <a:path w="43200" h="41746" stroke="0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  <a:lnTo>
                    <a:pt x="21600" y="20146"/>
                  </a:lnTo>
                  <a:lnTo>
                    <a:pt x="38722" y="69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Text Box 54"/>
            <p:cNvSpPr txBox="1">
              <a:spLocks noChangeArrowheads="1"/>
            </p:cNvSpPr>
            <p:nvPr/>
          </p:nvSpPr>
          <p:spPr bwMode="auto">
            <a:xfrm>
              <a:off x="4151" y="442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b</a:t>
              </a:r>
              <a:endParaRPr lang="en-US" altLang="zh-CN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65" name="Text Box 55"/>
            <p:cNvSpPr txBox="1">
              <a:spLocks noChangeArrowheads="1"/>
            </p:cNvSpPr>
            <p:nvPr/>
          </p:nvSpPr>
          <p:spPr bwMode="auto">
            <a:xfrm>
              <a:off x="5071" y="354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endParaRPr lang="en-US" altLang="zh-CN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66" name="Text Box 56"/>
            <p:cNvSpPr txBox="1">
              <a:spLocks noChangeArrowheads="1"/>
            </p:cNvSpPr>
            <p:nvPr/>
          </p:nvSpPr>
          <p:spPr bwMode="auto">
            <a:xfrm>
              <a:off x="6231" y="352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endParaRPr lang="en-US" altLang="zh-CN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67" name="Text Box 57"/>
            <p:cNvSpPr txBox="1">
              <a:spLocks noChangeArrowheads="1"/>
            </p:cNvSpPr>
            <p:nvPr/>
          </p:nvSpPr>
          <p:spPr bwMode="auto">
            <a:xfrm>
              <a:off x="5111" y="428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b</a:t>
              </a:r>
              <a:endParaRPr lang="en-US" altLang="zh-CN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68" name="Text Box 58"/>
            <p:cNvSpPr txBox="1">
              <a:spLocks noChangeArrowheads="1"/>
            </p:cNvSpPr>
            <p:nvPr/>
          </p:nvSpPr>
          <p:spPr bwMode="auto">
            <a:xfrm>
              <a:off x="6251" y="432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b</a:t>
              </a:r>
              <a:endParaRPr lang="en-US" altLang="zh-CN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69" name="Text Box 59"/>
            <p:cNvSpPr txBox="1">
              <a:spLocks noChangeArrowheads="1"/>
            </p:cNvSpPr>
            <p:nvPr/>
          </p:nvSpPr>
          <p:spPr bwMode="auto">
            <a:xfrm>
              <a:off x="7431" y="338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a</a:t>
              </a:r>
              <a:endParaRPr lang="en-US" altLang="zh-CN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70" name="Text Box 60"/>
            <p:cNvSpPr txBox="1">
              <a:spLocks noChangeArrowheads="1"/>
            </p:cNvSpPr>
            <p:nvPr/>
          </p:nvSpPr>
          <p:spPr bwMode="auto">
            <a:xfrm>
              <a:off x="8051" y="440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solidFill>
                    <a:srgbClr val="800080"/>
                  </a:solidFill>
                  <a:ea typeface="宋体" panose="02010600030101010101" pitchFamily="2" charset="-122"/>
                </a:rPr>
                <a:t>b</a:t>
              </a:r>
              <a:endParaRPr lang="en-US" altLang="zh-CN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71" name="Text Box 61"/>
            <p:cNvSpPr txBox="1">
              <a:spLocks noChangeArrowheads="1"/>
            </p:cNvSpPr>
            <p:nvPr/>
          </p:nvSpPr>
          <p:spPr bwMode="auto">
            <a:xfrm>
              <a:off x="3211" y="376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72" name="Text Box 62"/>
            <p:cNvSpPr txBox="1">
              <a:spLocks noChangeArrowheads="1"/>
            </p:cNvSpPr>
            <p:nvPr/>
          </p:nvSpPr>
          <p:spPr bwMode="auto">
            <a:xfrm>
              <a:off x="4191" y="378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73" name="Text Box 63"/>
            <p:cNvSpPr txBox="1">
              <a:spLocks noChangeArrowheads="1"/>
            </p:cNvSpPr>
            <p:nvPr/>
          </p:nvSpPr>
          <p:spPr bwMode="auto">
            <a:xfrm>
              <a:off x="7151" y="376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74" name="Text Box 64"/>
            <p:cNvSpPr txBox="1">
              <a:spLocks noChangeArrowheads="1"/>
            </p:cNvSpPr>
            <p:nvPr/>
          </p:nvSpPr>
          <p:spPr bwMode="auto">
            <a:xfrm>
              <a:off x="8091" y="378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18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295" name="Group 65"/>
          <p:cNvGrpSpPr/>
          <p:nvPr/>
        </p:nvGrpSpPr>
        <p:grpSpPr bwMode="auto">
          <a:xfrm>
            <a:off x="1428750" y="2901950"/>
            <a:ext cx="6108700" cy="1441450"/>
            <a:chOff x="2651" y="13505"/>
            <a:chExt cx="6180" cy="1500"/>
          </a:xfrm>
        </p:grpSpPr>
        <p:grpSp>
          <p:nvGrpSpPr>
            <p:cNvPr id="12324" name="Group 66"/>
            <p:cNvGrpSpPr/>
            <p:nvPr/>
          </p:nvGrpSpPr>
          <p:grpSpPr bwMode="auto">
            <a:xfrm>
              <a:off x="2651" y="14105"/>
              <a:ext cx="420" cy="400"/>
              <a:chOff x="2851" y="3945"/>
              <a:chExt cx="420" cy="400"/>
            </a:xfrm>
          </p:grpSpPr>
          <p:sp>
            <p:nvSpPr>
              <p:cNvPr id="12356" name="Oval 67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57" name="Text Box 68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0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25" name="Group 69"/>
            <p:cNvGrpSpPr/>
            <p:nvPr/>
          </p:nvGrpSpPr>
          <p:grpSpPr bwMode="auto">
            <a:xfrm>
              <a:off x="3591" y="14105"/>
              <a:ext cx="420" cy="400"/>
              <a:chOff x="2851" y="3945"/>
              <a:chExt cx="420" cy="400"/>
            </a:xfrm>
          </p:grpSpPr>
          <p:sp>
            <p:nvSpPr>
              <p:cNvPr id="12354" name="Oval 70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55" name="Text Box 71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26" name="Group 72"/>
            <p:cNvGrpSpPr/>
            <p:nvPr/>
          </p:nvGrpSpPr>
          <p:grpSpPr bwMode="auto">
            <a:xfrm>
              <a:off x="4511" y="14105"/>
              <a:ext cx="420" cy="400"/>
              <a:chOff x="2851" y="3945"/>
              <a:chExt cx="420" cy="400"/>
            </a:xfrm>
          </p:grpSpPr>
          <p:sp>
            <p:nvSpPr>
              <p:cNvPr id="12352" name="Oval 73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53" name="Text Box 74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27" name="Group 75"/>
            <p:cNvGrpSpPr/>
            <p:nvPr/>
          </p:nvGrpSpPr>
          <p:grpSpPr bwMode="auto">
            <a:xfrm>
              <a:off x="6511" y="14105"/>
              <a:ext cx="420" cy="400"/>
              <a:chOff x="2851" y="3945"/>
              <a:chExt cx="420" cy="400"/>
            </a:xfrm>
          </p:grpSpPr>
          <p:sp>
            <p:nvSpPr>
              <p:cNvPr id="12350" name="Oval 76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51" name="Text Box 77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5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28" name="Group 78"/>
            <p:cNvGrpSpPr/>
            <p:nvPr/>
          </p:nvGrpSpPr>
          <p:grpSpPr bwMode="auto">
            <a:xfrm>
              <a:off x="7471" y="14105"/>
              <a:ext cx="420" cy="400"/>
              <a:chOff x="2851" y="3945"/>
              <a:chExt cx="420" cy="400"/>
            </a:xfrm>
          </p:grpSpPr>
          <p:sp>
            <p:nvSpPr>
              <p:cNvPr id="12348" name="Oval 79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9" name="Text Box 80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6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29" name="Group 81"/>
            <p:cNvGrpSpPr/>
            <p:nvPr/>
          </p:nvGrpSpPr>
          <p:grpSpPr bwMode="auto">
            <a:xfrm>
              <a:off x="8411" y="14105"/>
              <a:ext cx="420" cy="400"/>
              <a:chOff x="2851" y="3945"/>
              <a:chExt cx="420" cy="400"/>
            </a:xfrm>
          </p:grpSpPr>
          <p:sp>
            <p:nvSpPr>
              <p:cNvPr id="12346" name="Oval 82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38100" cmpd="dbl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7" name="Text Box 83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7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30" name="Line 84"/>
            <p:cNvSpPr>
              <a:spLocks noChangeShapeType="1"/>
            </p:cNvSpPr>
            <p:nvPr/>
          </p:nvSpPr>
          <p:spPr bwMode="auto">
            <a:xfrm>
              <a:off x="3031" y="14305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85"/>
            <p:cNvSpPr>
              <a:spLocks noChangeShapeType="1"/>
            </p:cNvSpPr>
            <p:nvPr/>
          </p:nvSpPr>
          <p:spPr bwMode="auto">
            <a:xfrm>
              <a:off x="3971" y="14305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Line 86"/>
            <p:cNvSpPr>
              <a:spLocks noChangeShapeType="1"/>
            </p:cNvSpPr>
            <p:nvPr/>
          </p:nvSpPr>
          <p:spPr bwMode="auto">
            <a:xfrm>
              <a:off x="6911" y="14305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87"/>
            <p:cNvSpPr>
              <a:spLocks noChangeShapeType="1"/>
            </p:cNvSpPr>
            <p:nvPr/>
          </p:nvSpPr>
          <p:spPr bwMode="auto">
            <a:xfrm>
              <a:off x="7851" y="14305"/>
              <a:ext cx="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Arc 88"/>
            <p:cNvSpPr/>
            <p:nvPr/>
          </p:nvSpPr>
          <p:spPr bwMode="auto">
            <a:xfrm flipH="1">
              <a:off x="3651" y="14425"/>
              <a:ext cx="400" cy="460"/>
            </a:xfrm>
            <a:custGeom>
              <a:avLst/>
              <a:gdLst>
                <a:gd name="T0" fmla="*/ 0 w 43200"/>
                <a:gd name="T1" fmla="*/ 0 h 41746"/>
                <a:gd name="T2" fmla="*/ 0 w 43200"/>
                <a:gd name="T3" fmla="*/ 0 h 41746"/>
                <a:gd name="T4" fmla="*/ 0 w 43200"/>
                <a:gd name="T5" fmla="*/ 0 h 417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46"/>
                <a:gd name="T11" fmla="*/ 43200 w 43200"/>
                <a:gd name="T12" fmla="*/ 41746 h 417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46" fill="none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</a:path>
                <a:path w="43200" h="41746" stroke="0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  <a:lnTo>
                    <a:pt x="21600" y="20146"/>
                  </a:lnTo>
                  <a:lnTo>
                    <a:pt x="38722" y="69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Arc 89"/>
            <p:cNvSpPr/>
            <p:nvPr/>
          </p:nvSpPr>
          <p:spPr bwMode="auto">
            <a:xfrm flipH="1">
              <a:off x="7531" y="14425"/>
              <a:ext cx="400" cy="460"/>
            </a:xfrm>
            <a:custGeom>
              <a:avLst/>
              <a:gdLst>
                <a:gd name="T0" fmla="*/ 0 w 43200"/>
                <a:gd name="T1" fmla="*/ 0 h 41746"/>
                <a:gd name="T2" fmla="*/ 0 w 43200"/>
                <a:gd name="T3" fmla="*/ 0 h 41746"/>
                <a:gd name="T4" fmla="*/ 0 w 43200"/>
                <a:gd name="T5" fmla="*/ 0 h 41746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746"/>
                <a:gd name="T11" fmla="*/ 43200 w 43200"/>
                <a:gd name="T12" fmla="*/ 41746 h 417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746" fill="none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</a:path>
                <a:path w="43200" h="41746" stroke="0" extrusionOk="0">
                  <a:moveTo>
                    <a:pt x="38722" y="6979"/>
                  </a:moveTo>
                  <a:cubicBezTo>
                    <a:pt x="41626" y="10754"/>
                    <a:pt x="43200" y="15383"/>
                    <a:pt x="43200" y="20146"/>
                  </a:cubicBezTo>
                  <a:cubicBezTo>
                    <a:pt x="43200" y="32075"/>
                    <a:pt x="33529" y="41746"/>
                    <a:pt x="21600" y="41746"/>
                  </a:cubicBezTo>
                  <a:cubicBezTo>
                    <a:pt x="9670" y="41746"/>
                    <a:pt x="0" y="32075"/>
                    <a:pt x="0" y="20146"/>
                  </a:cubicBezTo>
                  <a:cubicBezTo>
                    <a:pt x="-1" y="11223"/>
                    <a:pt x="5486" y="3218"/>
                    <a:pt x="13809" y="0"/>
                  </a:cubicBezTo>
                  <a:lnTo>
                    <a:pt x="21600" y="20146"/>
                  </a:lnTo>
                  <a:lnTo>
                    <a:pt x="38722" y="6979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Text Box 90"/>
            <p:cNvSpPr txBox="1">
              <a:spLocks noChangeArrowheads="1"/>
            </p:cNvSpPr>
            <p:nvPr/>
          </p:nvSpPr>
          <p:spPr bwMode="auto">
            <a:xfrm>
              <a:off x="3951" y="14585"/>
              <a:ext cx="64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a+b</a:t>
              </a:r>
              <a:endParaRPr lang="en-US" altLang="zh-CN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37" name="Text Box 91"/>
            <p:cNvSpPr txBox="1">
              <a:spLocks noChangeArrowheads="1"/>
            </p:cNvSpPr>
            <p:nvPr/>
          </p:nvSpPr>
          <p:spPr bwMode="auto">
            <a:xfrm>
              <a:off x="7851" y="14565"/>
              <a:ext cx="68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a+b</a:t>
              </a:r>
              <a:endParaRPr lang="en-US" altLang="zh-CN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38" name="Text Box 92"/>
            <p:cNvSpPr txBox="1">
              <a:spLocks noChangeArrowheads="1"/>
            </p:cNvSpPr>
            <p:nvPr/>
          </p:nvSpPr>
          <p:spPr bwMode="auto">
            <a:xfrm>
              <a:off x="3011" y="1392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</a:t>
              </a:r>
              <a:endParaRPr lang="zh-CN" altLang="en-US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39" name="Text Box 93"/>
            <p:cNvSpPr txBox="1">
              <a:spLocks noChangeArrowheads="1"/>
            </p:cNvSpPr>
            <p:nvPr/>
          </p:nvSpPr>
          <p:spPr bwMode="auto">
            <a:xfrm>
              <a:off x="3991" y="1394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</a:t>
              </a:r>
              <a:endParaRPr lang="zh-CN" altLang="en-US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40" name="Text Box 94"/>
            <p:cNvSpPr txBox="1">
              <a:spLocks noChangeArrowheads="1"/>
            </p:cNvSpPr>
            <p:nvPr/>
          </p:nvSpPr>
          <p:spPr bwMode="auto">
            <a:xfrm>
              <a:off x="6951" y="1392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41" name="Text Box 95"/>
            <p:cNvSpPr txBox="1">
              <a:spLocks noChangeArrowheads="1"/>
            </p:cNvSpPr>
            <p:nvPr/>
          </p:nvSpPr>
          <p:spPr bwMode="auto">
            <a:xfrm>
              <a:off x="7891" y="13945"/>
              <a:ext cx="5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42" name="Text Box 96"/>
            <p:cNvSpPr txBox="1">
              <a:spLocks noChangeArrowheads="1"/>
            </p:cNvSpPr>
            <p:nvPr/>
          </p:nvSpPr>
          <p:spPr bwMode="auto">
            <a:xfrm>
              <a:off x="5431" y="13505"/>
              <a:ext cx="66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aa</a:t>
              </a:r>
              <a:endParaRPr lang="en-US" altLang="zh-CN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43" name="Text Box 97"/>
            <p:cNvSpPr txBox="1">
              <a:spLocks noChangeArrowheads="1"/>
            </p:cNvSpPr>
            <p:nvPr/>
          </p:nvSpPr>
          <p:spPr bwMode="auto">
            <a:xfrm>
              <a:off x="5451" y="14345"/>
              <a:ext cx="64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bb</a:t>
              </a:r>
              <a:endParaRPr lang="en-US" altLang="zh-CN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44" name="Arc 98"/>
            <p:cNvSpPr/>
            <p:nvPr/>
          </p:nvSpPr>
          <p:spPr bwMode="auto">
            <a:xfrm>
              <a:off x="4791" y="13885"/>
              <a:ext cx="1860" cy="423"/>
            </a:xfrm>
            <a:custGeom>
              <a:avLst/>
              <a:gdLst>
                <a:gd name="T0" fmla="*/ 0 w 39510"/>
                <a:gd name="T1" fmla="*/ 0 h 21600"/>
                <a:gd name="T2" fmla="*/ 0 w 39510"/>
                <a:gd name="T3" fmla="*/ 0 h 21600"/>
                <a:gd name="T4" fmla="*/ 0 w 395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9510"/>
                <a:gd name="T10" fmla="*/ 0 h 21600"/>
                <a:gd name="T11" fmla="*/ 39510 w 395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510" h="21600" fill="none" extrusionOk="0">
                  <a:moveTo>
                    <a:pt x="-1" y="12894"/>
                  </a:moveTo>
                  <a:cubicBezTo>
                    <a:pt x="3450" y="5058"/>
                    <a:pt x="11205" y="-1"/>
                    <a:pt x="19768" y="0"/>
                  </a:cubicBezTo>
                  <a:cubicBezTo>
                    <a:pt x="28307" y="0"/>
                    <a:pt x="36044" y="5030"/>
                    <a:pt x="39509" y="12835"/>
                  </a:cubicBezTo>
                </a:path>
                <a:path w="39510" h="21600" stroke="0" extrusionOk="0">
                  <a:moveTo>
                    <a:pt x="-1" y="12894"/>
                  </a:moveTo>
                  <a:cubicBezTo>
                    <a:pt x="3450" y="5058"/>
                    <a:pt x="11205" y="-1"/>
                    <a:pt x="19768" y="0"/>
                  </a:cubicBezTo>
                  <a:cubicBezTo>
                    <a:pt x="28307" y="0"/>
                    <a:pt x="36044" y="5030"/>
                    <a:pt x="39509" y="12835"/>
                  </a:cubicBezTo>
                  <a:lnTo>
                    <a:pt x="19768" y="21600"/>
                  </a:lnTo>
                  <a:lnTo>
                    <a:pt x="-1" y="1289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Arc 99"/>
            <p:cNvSpPr/>
            <p:nvPr/>
          </p:nvSpPr>
          <p:spPr bwMode="auto">
            <a:xfrm flipV="1">
              <a:off x="4831" y="14305"/>
              <a:ext cx="1860" cy="423"/>
            </a:xfrm>
            <a:custGeom>
              <a:avLst/>
              <a:gdLst>
                <a:gd name="T0" fmla="*/ 0 w 39510"/>
                <a:gd name="T1" fmla="*/ 0 h 21600"/>
                <a:gd name="T2" fmla="*/ 0 w 39510"/>
                <a:gd name="T3" fmla="*/ 0 h 21600"/>
                <a:gd name="T4" fmla="*/ 0 w 39510"/>
                <a:gd name="T5" fmla="*/ 0 h 21600"/>
                <a:gd name="T6" fmla="*/ 0 60000 65536"/>
                <a:gd name="T7" fmla="*/ 0 60000 65536"/>
                <a:gd name="T8" fmla="*/ 0 60000 65536"/>
                <a:gd name="T9" fmla="*/ 0 w 39510"/>
                <a:gd name="T10" fmla="*/ 0 h 21600"/>
                <a:gd name="T11" fmla="*/ 39510 w 3951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510" h="21600" fill="none" extrusionOk="0">
                  <a:moveTo>
                    <a:pt x="-1" y="12894"/>
                  </a:moveTo>
                  <a:cubicBezTo>
                    <a:pt x="3450" y="5058"/>
                    <a:pt x="11205" y="-1"/>
                    <a:pt x="19768" y="0"/>
                  </a:cubicBezTo>
                  <a:cubicBezTo>
                    <a:pt x="28307" y="0"/>
                    <a:pt x="36044" y="5030"/>
                    <a:pt x="39509" y="12835"/>
                  </a:cubicBezTo>
                </a:path>
                <a:path w="39510" h="21600" stroke="0" extrusionOk="0">
                  <a:moveTo>
                    <a:pt x="-1" y="12894"/>
                  </a:moveTo>
                  <a:cubicBezTo>
                    <a:pt x="3450" y="5058"/>
                    <a:pt x="11205" y="-1"/>
                    <a:pt x="19768" y="0"/>
                  </a:cubicBezTo>
                  <a:cubicBezTo>
                    <a:pt x="28307" y="0"/>
                    <a:pt x="36044" y="5030"/>
                    <a:pt x="39509" y="12835"/>
                  </a:cubicBezTo>
                  <a:lnTo>
                    <a:pt x="19768" y="21600"/>
                  </a:lnTo>
                  <a:lnTo>
                    <a:pt x="-1" y="1289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296" name="Group 100"/>
          <p:cNvGrpSpPr/>
          <p:nvPr/>
        </p:nvGrpSpPr>
        <p:grpSpPr bwMode="auto">
          <a:xfrm>
            <a:off x="1447800" y="4648200"/>
            <a:ext cx="6108700" cy="609600"/>
            <a:chOff x="2931" y="12325"/>
            <a:chExt cx="6180" cy="600"/>
          </a:xfrm>
        </p:grpSpPr>
        <p:grpSp>
          <p:nvGrpSpPr>
            <p:cNvPr id="12306" name="Group 101"/>
            <p:cNvGrpSpPr/>
            <p:nvPr/>
          </p:nvGrpSpPr>
          <p:grpSpPr bwMode="auto">
            <a:xfrm>
              <a:off x="2931" y="12525"/>
              <a:ext cx="420" cy="400"/>
              <a:chOff x="2851" y="3945"/>
              <a:chExt cx="420" cy="400"/>
            </a:xfrm>
          </p:grpSpPr>
          <p:sp>
            <p:nvSpPr>
              <p:cNvPr id="12322" name="Oval 102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23" name="Text Box 103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0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07" name="Group 104"/>
            <p:cNvGrpSpPr/>
            <p:nvPr/>
          </p:nvGrpSpPr>
          <p:grpSpPr bwMode="auto">
            <a:xfrm>
              <a:off x="4791" y="12525"/>
              <a:ext cx="420" cy="400"/>
              <a:chOff x="2851" y="3945"/>
              <a:chExt cx="420" cy="400"/>
            </a:xfrm>
          </p:grpSpPr>
          <p:sp>
            <p:nvSpPr>
              <p:cNvPr id="12320" name="Oval 105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21" name="Text Box 106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08" name="Group 107"/>
            <p:cNvGrpSpPr/>
            <p:nvPr/>
          </p:nvGrpSpPr>
          <p:grpSpPr bwMode="auto">
            <a:xfrm>
              <a:off x="6791" y="12525"/>
              <a:ext cx="420" cy="400"/>
              <a:chOff x="2851" y="3945"/>
              <a:chExt cx="420" cy="400"/>
            </a:xfrm>
          </p:grpSpPr>
          <p:sp>
            <p:nvSpPr>
              <p:cNvPr id="12318" name="Oval 108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19" name="Text Box 109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5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309" name="Group 110"/>
            <p:cNvGrpSpPr/>
            <p:nvPr/>
          </p:nvGrpSpPr>
          <p:grpSpPr bwMode="auto">
            <a:xfrm>
              <a:off x="8691" y="12525"/>
              <a:ext cx="420" cy="400"/>
              <a:chOff x="2851" y="3945"/>
              <a:chExt cx="420" cy="400"/>
            </a:xfrm>
          </p:grpSpPr>
          <p:sp>
            <p:nvSpPr>
              <p:cNvPr id="12316" name="Oval 111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38100" cmpd="dbl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17" name="Text Box 112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7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10" name="Line 113"/>
            <p:cNvSpPr>
              <a:spLocks noChangeShapeType="1"/>
            </p:cNvSpPr>
            <p:nvPr/>
          </p:nvSpPr>
          <p:spPr bwMode="auto">
            <a:xfrm>
              <a:off x="3311" y="12757"/>
              <a:ext cx="14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Line 114"/>
            <p:cNvSpPr>
              <a:spLocks noChangeShapeType="1"/>
            </p:cNvSpPr>
            <p:nvPr/>
          </p:nvSpPr>
          <p:spPr bwMode="auto">
            <a:xfrm>
              <a:off x="7191" y="12757"/>
              <a:ext cx="1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Text Box 115"/>
            <p:cNvSpPr txBox="1">
              <a:spLocks noChangeArrowheads="1"/>
            </p:cNvSpPr>
            <p:nvPr/>
          </p:nvSpPr>
          <p:spPr bwMode="auto">
            <a:xfrm>
              <a:off x="3451" y="12325"/>
              <a:ext cx="10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a+b)</a:t>
              </a:r>
              <a:r>
                <a:rPr lang="en-US" altLang="zh-CN" sz="2000" b="0" baseline="30000">
                  <a:solidFill>
                    <a:srgbClr val="800080"/>
                  </a:solidFill>
                  <a:ea typeface="宋体" panose="02010600030101010101" pitchFamily="2" charset="-122"/>
                </a:rPr>
                <a:t>*</a:t>
              </a:r>
              <a:endParaRPr lang="en-US" altLang="zh-CN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3" name="Text Box 116"/>
            <p:cNvSpPr txBox="1">
              <a:spLocks noChangeArrowheads="1"/>
            </p:cNvSpPr>
            <p:nvPr/>
          </p:nvSpPr>
          <p:spPr bwMode="auto">
            <a:xfrm>
              <a:off x="7431" y="12325"/>
              <a:ext cx="98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a+b)</a:t>
              </a:r>
              <a:r>
                <a:rPr lang="en-US" altLang="zh-CN" sz="2000" b="0" baseline="30000">
                  <a:solidFill>
                    <a:srgbClr val="800080"/>
                  </a:solidFill>
                  <a:ea typeface="宋体" panose="02010600030101010101" pitchFamily="2" charset="-122"/>
                </a:rPr>
                <a:t>*</a:t>
              </a:r>
              <a:endParaRPr lang="en-US" altLang="zh-CN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4" name="Line 117"/>
            <p:cNvSpPr>
              <a:spLocks noChangeShapeType="1"/>
            </p:cNvSpPr>
            <p:nvPr/>
          </p:nvSpPr>
          <p:spPr bwMode="auto">
            <a:xfrm>
              <a:off x="5171" y="12745"/>
              <a:ext cx="16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Text Box 118"/>
            <p:cNvSpPr txBox="1">
              <a:spLocks noChangeArrowheads="1"/>
            </p:cNvSpPr>
            <p:nvPr/>
          </p:nvSpPr>
          <p:spPr bwMode="auto">
            <a:xfrm>
              <a:off x="5431" y="12345"/>
              <a:ext cx="10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aa+bb</a:t>
              </a:r>
              <a:endParaRPr lang="en-US" altLang="zh-CN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2297" name="Group 119"/>
          <p:cNvGrpSpPr/>
          <p:nvPr/>
        </p:nvGrpSpPr>
        <p:grpSpPr bwMode="auto">
          <a:xfrm>
            <a:off x="1447800" y="5867400"/>
            <a:ext cx="6108700" cy="609600"/>
            <a:chOff x="2911" y="15805"/>
            <a:chExt cx="6180" cy="580"/>
          </a:xfrm>
        </p:grpSpPr>
        <p:grpSp>
          <p:nvGrpSpPr>
            <p:cNvPr id="12298" name="Group 120"/>
            <p:cNvGrpSpPr/>
            <p:nvPr/>
          </p:nvGrpSpPr>
          <p:grpSpPr bwMode="auto">
            <a:xfrm>
              <a:off x="2911" y="15985"/>
              <a:ext cx="420" cy="400"/>
              <a:chOff x="2851" y="3945"/>
              <a:chExt cx="420" cy="400"/>
            </a:xfrm>
          </p:grpSpPr>
          <p:sp>
            <p:nvSpPr>
              <p:cNvPr id="12304" name="Oval 121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5" name="Text Box 122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0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9" name="Group 123"/>
            <p:cNvGrpSpPr/>
            <p:nvPr/>
          </p:nvGrpSpPr>
          <p:grpSpPr bwMode="auto">
            <a:xfrm>
              <a:off x="8671" y="15985"/>
              <a:ext cx="420" cy="400"/>
              <a:chOff x="2851" y="3945"/>
              <a:chExt cx="420" cy="400"/>
            </a:xfrm>
          </p:grpSpPr>
          <p:sp>
            <p:nvSpPr>
              <p:cNvPr id="12302" name="Oval 124"/>
              <p:cNvSpPr>
                <a:spLocks noChangeArrowheads="1"/>
              </p:cNvSpPr>
              <p:nvPr/>
            </p:nvSpPr>
            <p:spPr bwMode="auto">
              <a:xfrm>
                <a:off x="2851" y="3965"/>
                <a:ext cx="380" cy="380"/>
              </a:xfrm>
              <a:prstGeom prst="ellipse">
                <a:avLst/>
              </a:prstGeom>
              <a:noFill/>
              <a:ln w="38100" cmpd="dbl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03" name="Text Box 125"/>
              <p:cNvSpPr txBox="1">
                <a:spLocks noChangeArrowheads="1"/>
              </p:cNvSpPr>
              <p:nvPr/>
            </p:nvSpPr>
            <p:spPr bwMode="auto">
              <a:xfrm>
                <a:off x="2851" y="3945"/>
                <a:ext cx="420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0">
                    <a:solidFill>
                      <a:srgbClr val="800080"/>
                    </a:solidFill>
                    <a:ea typeface="宋体" panose="02010600030101010101" pitchFamily="2" charset="-122"/>
                  </a:rPr>
                  <a:t>7</a:t>
                </a:r>
                <a:endPara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00" name="Line 126"/>
            <p:cNvSpPr>
              <a:spLocks noChangeShapeType="1"/>
            </p:cNvSpPr>
            <p:nvPr/>
          </p:nvSpPr>
          <p:spPr bwMode="auto">
            <a:xfrm flipV="1">
              <a:off x="3311" y="16205"/>
              <a:ext cx="5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1" name="Text Box 127"/>
            <p:cNvSpPr txBox="1">
              <a:spLocks noChangeArrowheads="1"/>
            </p:cNvSpPr>
            <p:nvPr/>
          </p:nvSpPr>
          <p:spPr bwMode="auto">
            <a:xfrm>
              <a:off x="4351" y="15805"/>
              <a:ext cx="3000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(</a:t>
              </a: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a+b)</a:t>
              </a:r>
              <a:r>
                <a:rPr lang="en-US" altLang="zh-CN" sz="2000" b="0" baseline="30000">
                  <a:solidFill>
                    <a:srgbClr val="800080"/>
                  </a:solidFill>
                  <a:ea typeface="宋体" panose="02010600030101010101" pitchFamily="2" charset="-122"/>
                </a:rPr>
                <a:t>* </a:t>
              </a:r>
              <a:r>
                <a:rPr lang="en-US" altLang="zh-CN" sz="2000" b="0">
                  <a:solidFill>
                    <a:srgbClr val="800080"/>
                  </a:solidFill>
                  <a:ea typeface="宋体" panose="02010600030101010101" pitchFamily="2" charset="-122"/>
                </a:rPr>
                <a:t>(aa+bb) (a+b)</a:t>
              </a:r>
              <a:r>
                <a:rPr lang="en-US" altLang="zh-CN" sz="2000" b="0" baseline="30000">
                  <a:solidFill>
                    <a:srgbClr val="800080"/>
                  </a:solidFill>
                  <a:ea typeface="宋体" panose="02010600030101010101" pitchFamily="2" charset="-122"/>
                </a:rPr>
                <a:t>*</a:t>
              </a:r>
              <a:endParaRPr lang="en-US" altLang="zh-CN" sz="2000" b="0">
                <a:solidFill>
                  <a:srgbClr val="80008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A76BA7-CF15-4D7D-88C1-D605568EA860}" type="slidenum">
              <a:rPr lang="zh-CN" altLang="en-US" smtClean="0"/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3774C0F-48F8-47BA-A355-25B6AA452D7E}" type="datetime1">
              <a:rPr lang="zh-CN" altLang="en-US" smtClean="0"/>
            </a:fld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School of Computer Science, BUPT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下列哪个正则式表示如图所示的有限自动机所识别的语言？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*b</a:t>
            </a:r>
            <a:r>
              <a:rPr lang="en-US" altLang="zh-CN" sz="28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*b</a:t>
            </a:r>
            <a:r>
              <a:rPr lang="en-US" altLang="zh-CN" sz="28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aa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*+a*b</a:t>
            </a:r>
            <a:r>
              <a:rPr lang="en-US" altLang="zh-CN" sz="28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a*b</a:t>
            </a:r>
            <a:r>
              <a:rPr lang="en-US" altLang="zh-CN" sz="280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+</a:t>
            </a:r>
            <a:endParaRPr lang="zh-CN" altLang="en-US" sz="2600" baseline="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矩形: 圆角 15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提交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0375" y="2155024"/>
            <a:ext cx="3724302" cy="1905014"/>
          </a:xfrm>
          <a:prstGeom prst="rect">
            <a:avLst/>
          </a:prstGeom>
        </p:spPr>
      </p:pic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ColorBlock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80008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A20997-B243-40F5-BC85-BC6BD9D973B9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883C6D-9A9C-45D7-BDAE-8CC4C57B2294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9154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首先从最简单的正则式出发，求证其正则集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Φ，{ε}，{a}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是右线性语言。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endParaRPr lang="zh-CN" altLang="en-US" sz="32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对正则集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Φ，</a:t>
            </a:r>
            <a:endParaRPr lang="en-US" altLang="zh-CN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有右线性文法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G＝{{S}，T， Φ，S}， 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L(G)= Φ</a:t>
            </a:r>
            <a:endParaRPr lang="en-US" altLang="zh-CN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对正则集{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ε},</a:t>
            </a:r>
            <a:endParaRPr lang="en-US" altLang="zh-CN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有右线性文法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G＝{{S}，T，{</a:t>
            </a:r>
            <a:r>
              <a:rPr lang="en-US" altLang="zh-CN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Sε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}，S}，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L(G)= {ε}</a:t>
            </a:r>
            <a:endParaRPr lang="en-US" altLang="zh-CN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对正则集{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a}，</a:t>
            </a:r>
            <a:endParaRPr lang="en-US" altLang="zh-CN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有右线性文法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G＝{{S}，T，{S a}，S}，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L(G)= {a}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E45FE6-32D2-4F21-88CF-1DBD7BA78ABF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8888CC-912F-425A-8D66-5F5A7F68F935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85800" y="1600200"/>
            <a:ext cx="7878763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定理: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L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是正则表达式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表示的语言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 则存在一个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-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en-US" altLang="zh-CN" sz="2400" i="1">
                <a:latin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E ,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满足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L(E) = L(R) = L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.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en-US" altLang="zh-CN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证明: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构造性证明.  可以通过结构归纳法证明从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R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可以构造出与其等价的，满足如下条件的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-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NFA</a:t>
            </a:r>
            <a:r>
              <a:rPr lang="en-US" altLang="zh-CN" sz="2400" i="1">
                <a:latin typeface="Arial" panose="020B0604020202020204" pitchFamily="34" charset="0"/>
              </a:rPr>
              <a:t> ：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en-US" altLang="zh-CN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</a:rPr>
              <a:t>       (1)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恰好一个终态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</a:rPr>
              <a:t>;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</a:rPr>
              <a:t>       (2)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没有弧进入初态；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0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</a:rPr>
              <a:t>       (3)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没有弧离开终态；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zh-CN" altLang="en-US" sz="1000">
                <a:solidFill>
                  <a:srgbClr val="333399"/>
                </a:solidFill>
              </a:rPr>
              <a:t> </a:t>
            </a:r>
            <a:endParaRPr lang="zh-CN" altLang="en-US" sz="1000">
              <a:solidFill>
                <a:srgbClr val="333399"/>
              </a:solidFill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1143000" y="457200"/>
            <a:ext cx="6629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endParaRPr lang="en-US" altLang="zh-CN" sz="32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460B71-A207-4C76-A346-0419CE70C1BE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D1DC59-52C1-4BD4-9880-10887065BAE5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685800" y="1828800"/>
            <a:ext cx="787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基础:</a:t>
            </a:r>
            <a:endParaRPr lang="zh-CN" altLang="en-US" sz="240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838200" y="3810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endParaRPr lang="en-US" altLang="zh-CN" sz="32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333399"/>
                </a:solidFill>
                <a:ea typeface="华文行楷" panose="02010800040101010101" pitchFamily="2" charset="-122"/>
              </a:rPr>
              <a:t>（</a:t>
            </a: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归纳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构造过程）</a:t>
            </a:r>
            <a:endParaRPr lang="zh-CN" altLang="en-US" sz="240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4343" name="Group 8"/>
          <p:cNvGrpSpPr/>
          <p:nvPr/>
        </p:nvGrpSpPr>
        <p:grpSpPr bwMode="auto">
          <a:xfrm>
            <a:off x="1295400" y="2022475"/>
            <a:ext cx="6343650" cy="949325"/>
            <a:chOff x="816" y="1706"/>
            <a:chExt cx="3996" cy="598"/>
          </a:xfrm>
        </p:grpSpPr>
        <p:sp>
          <p:nvSpPr>
            <p:cNvPr id="14351" name="Rectangle 9"/>
            <p:cNvSpPr>
              <a:spLocks noChangeArrowheads="1"/>
            </p:cNvSpPr>
            <p:nvPr/>
          </p:nvSpPr>
          <p:spPr bwMode="auto">
            <a:xfrm>
              <a:off x="816" y="1872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1 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对于 </a:t>
              </a: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 ，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构造为</a:t>
              </a:r>
              <a:endParaRPr lang="zh-CN" altLang="en-US" sz="2400" i="1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352" name="Rectangle 10"/>
            <p:cNvSpPr>
              <a:spLocks noChangeArrowheads="1"/>
            </p:cNvSpPr>
            <p:nvPr/>
          </p:nvSpPr>
          <p:spPr bwMode="auto">
            <a:xfrm>
              <a:off x="3832" y="177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353" name="Object 11"/>
            <p:cNvGraphicFramePr>
              <a:graphicFrameLocks noChangeAspect="1"/>
            </p:cNvGraphicFramePr>
            <p:nvPr/>
          </p:nvGraphicFramePr>
          <p:xfrm>
            <a:off x="2976" y="1706"/>
            <a:ext cx="183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8" name="VISIO" r:id="rId1" imgW="2914650" imgH="952500" progId="Visio.Drawing.6">
                    <p:embed/>
                  </p:oleObj>
                </mc:Choice>
                <mc:Fallback>
                  <p:oleObj name="VISIO" r:id="rId1" imgW="2914650" imgH="952500" progId="Visio.Drawing.6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706"/>
                          <a:ext cx="1836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4" name="Group 12"/>
          <p:cNvGrpSpPr/>
          <p:nvPr/>
        </p:nvGrpSpPr>
        <p:grpSpPr bwMode="auto">
          <a:xfrm>
            <a:off x="1295400" y="4343400"/>
            <a:ext cx="6324600" cy="949325"/>
            <a:chOff x="816" y="3168"/>
            <a:chExt cx="3984" cy="598"/>
          </a:xfrm>
        </p:grpSpPr>
        <p:sp>
          <p:nvSpPr>
            <p:cNvPr id="14348" name="Rectangle 13"/>
            <p:cNvSpPr>
              <a:spLocks noChangeArrowheads="1"/>
            </p:cNvSpPr>
            <p:nvPr/>
          </p:nvSpPr>
          <p:spPr bwMode="auto">
            <a:xfrm>
              <a:off x="816" y="3216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3 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对于 </a:t>
              </a:r>
              <a:r>
                <a:rPr lang="en-US" altLang="zh-CN" sz="24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lang="en-US" altLang="zh-CN" sz="2400" i="1">
                  <a:solidFill>
                    <a:srgbClr val="333399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，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构造为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349" name="Rectangle 14"/>
            <p:cNvSpPr>
              <a:spLocks noChangeArrowheads="1"/>
            </p:cNvSpPr>
            <p:nvPr/>
          </p:nvSpPr>
          <p:spPr bwMode="auto">
            <a:xfrm>
              <a:off x="3868" y="32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sz="2400" i="1">
                <a:solidFill>
                  <a:srgbClr val="800080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350" name="Object 15"/>
            <p:cNvGraphicFramePr>
              <a:graphicFrameLocks noChangeAspect="1"/>
            </p:cNvGraphicFramePr>
            <p:nvPr/>
          </p:nvGraphicFramePr>
          <p:xfrm>
            <a:off x="2964" y="3168"/>
            <a:ext cx="183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9" name="VISIO" r:id="rId3" imgW="2914650" imgH="952500" progId="Visio.Drawing.6">
                    <p:embed/>
                  </p:oleObj>
                </mc:Choice>
                <mc:Fallback>
                  <p:oleObj name="VISIO" r:id="rId3" imgW="2914650" imgH="952500" progId="Visio.Drawing.6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3168"/>
                          <a:ext cx="1836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5" name="Group 16"/>
          <p:cNvGrpSpPr/>
          <p:nvPr/>
        </p:nvGrpSpPr>
        <p:grpSpPr bwMode="auto">
          <a:xfrm>
            <a:off x="1295400" y="3200400"/>
            <a:ext cx="6324600" cy="949325"/>
            <a:chOff x="816" y="2448"/>
            <a:chExt cx="3984" cy="598"/>
          </a:xfrm>
        </p:grpSpPr>
        <p:sp>
          <p:nvSpPr>
            <p:cNvPr id="14346" name="Rectangle 17"/>
            <p:cNvSpPr>
              <a:spLocks noChangeArrowheads="1"/>
            </p:cNvSpPr>
            <p:nvPr/>
          </p:nvSpPr>
          <p:spPr bwMode="auto">
            <a:xfrm>
              <a:off x="816" y="2496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2 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对于 </a:t>
              </a:r>
              <a:r>
                <a:rPr lang="zh-CN" altLang="en-US" sz="24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lang="zh-CN" altLang="en-US" sz="2400" i="1">
                  <a:solidFill>
                    <a:srgbClr val="333399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，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构造为</a:t>
              </a:r>
              <a:endPara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347" name="Object 18"/>
            <p:cNvGraphicFramePr>
              <a:graphicFrameLocks noChangeAspect="1"/>
            </p:cNvGraphicFramePr>
            <p:nvPr/>
          </p:nvGraphicFramePr>
          <p:xfrm>
            <a:off x="2964" y="2448"/>
            <a:ext cx="1836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0" name="VISIO" r:id="rId4" imgW="2914650" imgH="952500" progId="Visio.Drawing.6">
                    <p:embed/>
                  </p:oleObj>
                </mc:Choice>
                <mc:Fallback>
                  <p:oleObj name="VISIO" r:id="rId4" imgW="2914650" imgH="952500" progId="Visio.Drawing.6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2448"/>
                          <a:ext cx="1836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25E0BD-4F19-4E51-B2DC-AD178D661FB0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CF280D-1B67-40E5-A935-ED872CF64820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685800" y="1447800"/>
            <a:ext cx="787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归纳:</a:t>
            </a:r>
            <a:endParaRPr lang="zh-CN" altLang="en-US" sz="240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762000" y="4572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从</a:t>
            </a:r>
            <a:r>
              <a:rPr lang="zh-CN" altLang="en-US" sz="32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endParaRPr lang="en-US" altLang="zh-CN" sz="3200" i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（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归纳</a:t>
            </a:r>
            <a:r>
              <a:rPr lang="zh-CN" altLang="en-US" sz="240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构造过程）</a:t>
            </a:r>
            <a:endParaRPr lang="zh-CN" altLang="en-US" sz="2400" dirty="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447800" y="19812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对于 </a:t>
            </a:r>
            <a:r>
              <a:rPr lang="en-US" altLang="zh-CN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R+S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构造为</a:t>
            </a:r>
            <a:endParaRPr lang="zh-CN" altLang="en-US" sz="2400" i="1">
              <a:solidFill>
                <a:srgbClr val="80008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5368" name="Object 9"/>
          <p:cNvGraphicFramePr>
            <a:graphicFrameLocks noChangeAspect="1"/>
          </p:cNvGraphicFramePr>
          <p:nvPr/>
        </p:nvGraphicFramePr>
        <p:xfrm>
          <a:off x="2209800" y="2965450"/>
          <a:ext cx="429736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VISIO" r:id="rId1" imgW="4305300" imgH="1609725" progId="Visio.Drawing.6">
                  <p:embed/>
                </p:oleObj>
              </mc:Choice>
              <mc:Fallback>
                <p:oleObj name="VISIO" r:id="rId1" imgW="4305300" imgH="1609725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65450"/>
                        <a:ext cx="4297363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5791200" y="38862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5791200" y="32004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3111500" y="38862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3111500" y="32004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E44276-098B-4955-845F-E9180E28BBCE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D43BD5-E540-4114-8BDE-ACB679F2DA57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787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归纳:</a:t>
            </a:r>
            <a:endParaRPr lang="zh-CN" altLang="en-US" sz="240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1143000" y="457200"/>
            <a:ext cx="701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endParaRPr lang="en-US" altLang="zh-CN" sz="32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333399"/>
                </a:solidFill>
                <a:ea typeface="华文行楷" panose="02010800040101010101" pitchFamily="2" charset="-122"/>
              </a:rPr>
              <a:t>（</a:t>
            </a: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归纳</a:t>
            </a:r>
            <a:r>
              <a:rPr lang="zh-CN" altLang="en-US" sz="240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构造过程）</a:t>
            </a:r>
            <a:endParaRPr lang="zh-CN" altLang="en-US" sz="240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16391" name="Group 8"/>
          <p:cNvGrpSpPr/>
          <p:nvPr/>
        </p:nvGrpSpPr>
        <p:grpSpPr bwMode="auto">
          <a:xfrm>
            <a:off x="990600" y="2012950"/>
            <a:ext cx="6248400" cy="1492250"/>
            <a:chOff x="816" y="1652"/>
            <a:chExt cx="3936" cy="940"/>
          </a:xfrm>
        </p:grpSpPr>
        <p:sp>
          <p:nvSpPr>
            <p:cNvPr id="16399" name="Rectangle 9"/>
            <p:cNvSpPr>
              <a:spLocks noChangeArrowheads="1"/>
            </p:cNvSpPr>
            <p:nvPr/>
          </p:nvSpPr>
          <p:spPr bwMode="auto">
            <a:xfrm>
              <a:off x="816" y="1652"/>
              <a:ext cx="1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2 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对于 </a:t>
              </a:r>
              <a:r>
                <a:rPr lang="en-US" altLang="zh-CN" sz="24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RS</a:t>
              </a:r>
              <a:r>
                <a:rPr lang="en-US" altLang="zh-CN" sz="2400" i="1">
                  <a:solidFill>
                    <a:srgbClr val="333399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，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构造为</a:t>
              </a:r>
              <a:endPara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6400" name="Object 10"/>
            <p:cNvGraphicFramePr>
              <a:graphicFrameLocks noChangeAspect="1"/>
            </p:cNvGraphicFramePr>
            <p:nvPr/>
          </p:nvGraphicFramePr>
          <p:xfrm>
            <a:off x="1350" y="2180"/>
            <a:ext cx="340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2" name="VISIO" r:id="rId1" imgW="5400675" imgH="657225" progId="Visio.Drawing.6">
                    <p:embed/>
                  </p:oleObj>
                </mc:Choice>
                <mc:Fallback>
                  <p:oleObj name="VISIO" r:id="rId1" imgW="5400675" imgH="657225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2180"/>
                          <a:ext cx="3402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1" name="Rectangle 11"/>
            <p:cNvSpPr>
              <a:spLocks noChangeArrowheads="1"/>
            </p:cNvSpPr>
            <p:nvPr/>
          </p:nvSpPr>
          <p:spPr bwMode="auto">
            <a:xfrm>
              <a:off x="3064" y="216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6392" name="Group 12"/>
          <p:cNvGrpSpPr/>
          <p:nvPr/>
        </p:nvGrpSpPr>
        <p:grpSpPr bwMode="auto">
          <a:xfrm>
            <a:off x="990600" y="3886200"/>
            <a:ext cx="5424488" cy="2057400"/>
            <a:chOff x="816" y="2832"/>
            <a:chExt cx="3417" cy="1296"/>
          </a:xfrm>
        </p:grpSpPr>
        <p:graphicFrame>
          <p:nvGraphicFramePr>
            <p:cNvPr id="16393" name="Object 13"/>
            <p:cNvGraphicFramePr>
              <a:graphicFrameLocks noChangeAspect="1"/>
            </p:cNvGraphicFramePr>
            <p:nvPr/>
          </p:nvGraphicFramePr>
          <p:xfrm>
            <a:off x="1526" y="3202"/>
            <a:ext cx="2707" cy="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" name="VISIO" r:id="rId3" imgW="4305300" imgH="1400175" progId="Visio.Drawing.6">
                    <p:embed/>
                  </p:oleObj>
                </mc:Choice>
                <mc:Fallback>
                  <p:oleObj name="VISIO" r:id="rId3" imgW="4305300" imgH="1400175" progId="Visio.Drawing.6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3202"/>
                          <a:ext cx="2707" cy="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Rectangle 14"/>
            <p:cNvSpPr>
              <a:spLocks noChangeArrowheads="1"/>
            </p:cNvSpPr>
            <p:nvPr/>
          </p:nvSpPr>
          <p:spPr bwMode="auto">
            <a:xfrm>
              <a:off x="816" y="283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3 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对于 </a:t>
              </a:r>
              <a:r>
                <a:rPr lang="en-US" altLang="zh-CN" sz="2400" i="1">
                  <a:solidFill>
                    <a:srgbClr val="80008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R*</a:t>
              </a:r>
              <a:r>
                <a:rPr lang="en-US" altLang="zh-CN" sz="2400" i="1">
                  <a:solidFill>
                    <a:srgbClr val="333399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，</a:t>
              </a:r>
              <a:r>
                <a:rPr lang="zh-CN" altLang="en-US" sz="240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构造为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395" name="Rectangle 15"/>
            <p:cNvSpPr>
              <a:spLocks noChangeArrowheads="1"/>
            </p:cNvSpPr>
            <p:nvPr/>
          </p:nvSpPr>
          <p:spPr bwMode="auto">
            <a:xfrm>
              <a:off x="2104" y="336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396" name="Rectangle 16"/>
            <p:cNvSpPr>
              <a:spLocks noChangeArrowheads="1"/>
            </p:cNvSpPr>
            <p:nvPr/>
          </p:nvSpPr>
          <p:spPr bwMode="auto">
            <a:xfrm>
              <a:off x="2392" y="384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397" name="Rectangle 17"/>
            <p:cNvSpPr>
              <a:spLocks noChangeArrowheads="1"/>
            </p:cNvSpPr>
            <p:nvPr/>
          </p:nvSpPr>
          <p:spPr bwMode="auto">
            <a:xfrm>
              <a:off x="3256" y="312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6398" name="Rectangle 18"/>
            <p:cNvSpPr>
              <a:spLocks noChangeArrowheads="1"/>
            </p:cNvSpPr>
            <p:nvPr/>
          </p:nvSpPr>
          <p:spPr bwMode="auto">
            <a:xfrm>
              <a:off x="3744" y="336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2802BF-3C08-4B52-AA8D-B52A348B5796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1A244F-495C-4E6F-84A8-7CC4339A40A6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711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举例: </a:t>
            </a: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设</a:t>
            </a:r>
            <a:r>
              <a:rPr lang="zh-CN" altLang="en-US" sz="2400">
                <a:solidFill>
                  <a:srgbClr val="333399"/>
                </a:solidFill>
                <a:ea typeface="华文行楷" panose="02010800040101010101" pitchFamily="2" charset="-122"/>
              </a:rPr>
              <a:t>正则表达式 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1*0(0+1)*,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构造等价的</a:t>
            </a: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.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838200" y="45720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endParaRPr lang="en-US" altLang="zh-CN" sz="32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7415" name="Group 8"/>
          <p:cNvGrpSpPr/>
          <p:nvPr/>
        </p:nvGrpSpPr>
        <p:grpSpPr bwMode="auto">
          <a:xfrm>
            <a:off x="1447800" y="3733800"/>
            <a:ext cx="5105400" cy="1149350"/>
            <a:chOff x="1296" y="2832"/>
            <a:chExt cx="3216" cy="724"/>
          </a:xfrm>
        </p:grpSpPr>
        <p:graphicFrame>
          <p:nvGraphicFramePr>
            <p:cNvPr id="17424" name="Object 9"/>
            <p:cNvGraphicFramePr>
              <a:graphicFrameLocks noChangeAspect="1"/>
            </p:cNvGraphicFramePr>
            <p:nvPr/>
          </p:nvGraphicFramePr>
          <p:xfrm>
            <a:off x="2747" y="2880"/>
            <a:ext cx="1765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7" name="VISIO" r:id="rId1" imgW="2809875" imgH="1076325" progId="Visio.Drawing.6">
                    <p:embed/>
                  </p:oleObj>
                </mc:Choice>
                <mc:Fallback>
                  <p:oleObj name="VISIO" r:id="rId1" imgW="2809875" imgH="1076325" progId="Visio.Drawing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7" y="2880"/>
                          <a:ext cx="1765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Rectangle 10"/>
            <p:cNvSpPr>
              <a:spLocks noChangeArrowheads="1"/>
            </p:cNvSpPr>
            <p:nvPr/>
          </p:nvSpPr>
          <p:spPr bwMode="auto">
            <a:xfrm>
              <a:off x="1296" y="3072"/>
              <a:ext cx="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0+1</a:t>
              </a:r>
              <a:endPara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aphicFrame>
          <p:nvGraphicFramePr>
            <p:cNvPr id="17426" name="Object 11"/>
            <p:cNvGraphicFramePr>
              <a:graphicFrameLocks noChangeAspect="1"/>
            </p:cNvGraphicFramePr>
            <p:nvPr/>
          </p:nvGraphicFramePr>
          <p:xfrm>
            <a:off x="1969" y="3072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8" name="VISIO" r:id="rId3" imgW="1066800" imgH="723900" progId="Visio.Drawing.6">
                    <p:embed/>
                  </p:oleObj>
                </mc:Choice>
                <mc:Fallback>
                  <p:oleObj name="VISIO" r:id="rId3" imgW="1066800" imgH="723900" progId="Visio.Drawing.6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3072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Rectangle 12"/>
            <p:cNvSpPr>
              <a:spLocks noChangeArrowheads="1"/>
            </p:cNvSpPr>
            <p:nvPr/>
          </p:nvSpPr>
          <p:spPr bwMode="auto">
            <a:xfrm>
              <a:off x="4032" y="3264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28" name="Rectangle 13"/>
            <p:cNvSpPr>
              <a:spLocks noChangeArrowheads="1"/>
            </p:cNvSpPr>
            <p:nvPr/>
          </p:nvSpPr>
          <p:spPr bwMode="auto">
            <a:xfrm>
              <a:off x="4032" y="28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29" name="Rectangle 14"/>
            <p:cNvSpPr>
              <a:spLocks noChangeArrowheads="1"/>
            </p:cNvSpPr>
            <p:nvPr/>
          </p:nvSpPr>
          <p:spPr bwMode="auto">
            <a:xfrm>
              <a:off x="2976" y="3264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30" name="Rectangle 15"/>
            <p:cNvSpPr>
              <a:spLocks noChangeArrowheads="1"/>
            </p:cNvSpPr>
            <p:nvPr/>
          </p:nvSpPr>
          <p:spPr bwMode="auto">
            <a:xfrm>
              <a:off x="2976" y="2832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7416" name="Group 16"/>
          <p:cNvGrpSpPr/>
          <p:nvPr/>
        </p:nvGrpSpPr>
        <p:grpSpPr bwMode="auto">
          <a:xfrm>
            <a:off x="1600200" y="2057400"/>
            <a:ext cx="4876800" cy="1447800"/>
            <a:chOff x="1392" y="1776"/>
            <a:chExt cx="3072" cy="912"/>
          </a:xfrm>
        </p:grpSpPr>
        <p:graphicFrame>
          <p:nvGraphicFramePr>
            <p:cNvPr id="17417" name="Object 17"/>
            <p:cNvGraphicFramePr>
              <a:graphicFrameLocks noChangeAspect="1"/>
            </p:cNvGraphicFramePr>
            <p:nvPr/>
          </p:nvGraphicFramePr>
          <p:xfrm>
            <a:off x="2681" y="1920"/>
            <a:ext cx="1783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9" name="VISIO" r:id="rId5" imgW="2838450" imgH="1057275" progId="Visio.Drawing.6">
                    <p:embed/>
                  </p:oleObj>
                </mc:Choice>
                <mc:Fallback>
                  <p:oleObj name="VISIO" r:id="rId5" imgW="2838450" imgH="1057275" progId="Visio.Drawing.6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1920"/>
                          <a:ext cx="1783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8" name="Rectangle 18"/>
            <p:cNvSpPr>
              <a:spLocks noChangeArrowheads="1"/>
            </p:cNvSpPr>
            <p:nvPr/>
          </p:nvSpPr>
          <p:spPr bwMode="auto">
            <a:xfrm>
              <a:off x="1392" y="2112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1*</a:t>
              </a:r>
              <a:endPara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aphicFrame>
          <p:nvGraphicFramePr>
            <p:cNvPr id="17419" name="Object 19"/>
            <p:cNvGraphicFramePr>
              <a:graphicFrameLocks noChangeAspect="1"/>
            </p:cNvGraphicFramePr>
            <p:nvPr/>
          </p:nvGraphicFramePr>
          <p:xfrm>
            <a:off x="1969" y="2112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0" name="VISIO" r:id="rId7" imgW="1066800" imgH="723900" progId="Visio.Drawing.6">
                    <p:embed/>
                  </p:oleObj>
                </mc:Choice>
                <mc:Fallback>
                  <p:oleObj name="VISIO" r:id="rId7" imgW="1066800" imgH="723900" progId="Visio.Drawing.6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2112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0" name="Rectangle 20"/>
            <p:cNvSpPr>
              <a:spLocks noChangeArrowheads="1"/>
            </p:cNvSpPr>
            <p:nvPr/>
          </p:nvSpPr>
          <p:spPr bwMode="auto">
            <a:xfrm>
              <a:off x="2928" y="201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984" y="201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22" name="Rectangle 22"/>
            <p:cNvSpPr>
              <a:spLocks noChangeArrowheads="1"/>
            </p:cNvSpPr>
            <p:nvPr/>
          </p:nvSpPr>
          <p:spPr bwMode="auto">
            <a:xfrm>
              <a:off x="3408" y="240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7423" name="Rectangle 23"/>
            <p:cNvSpPr>
              <a:spLocks noChangeArrowheads="1"/>
            </p:cNvSpPr>
            <p:nvPr/>
          </p:nvSpPr>
          <p:spPr bwMode="auto">
            <a:xfrm>
              <a:off x="3456" y="177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ABFDFD-F708-4D34-B18E-B05C91B7600F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9F6E6C-5723-4777-BC00-71AEE18CE565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762000" y="381000"/>
            <a:ext cx="723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从</a:t>
            </a: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正则表达式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构造等价的</a:t>
            </a:r>
            <a:r>
              <a:rPr lang="zh-CN" altLang="en-US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32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NFA</a:t>
            </a:r>
            <a:endParaRPr lang="en-US" altLang="zh-CN" sz="32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18438" name="Group 7"/>
          <p:cNvGrpSpPr/>
          <p:nvPr/>
        </p:nvGrpSpPr>
        <p:grpSpPr bwMode="auto">
          <a:xfrm>
            <a:off x="965200" y="1538287"/>
            <a:ext cx="7097713" cy="1966913"/>
            <a:chOff x="768" y="1209"/>
            <a:chExt cx="4471" cy="1239"/>
          </a:xfrm>
        </p:grpSpPr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768" y="1536"/>
              <a:ext cx="6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(0+1)*</a:t>
              </a:r>
              <a:endParaRPr lang="zh-CN" altLang="en-US" sz="2400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graphicFrame>
          <p:nvGraphicFramePr>
            <p:cNvPr id="18458" name="Object 9"/>
            <p:cNvGraphicFramePr>
              <a:graphicFrameLocks noChangeAspect="1"/>
            </p:cNvGraphicFramePr>
            <p:nvPr/>
          </p:nvGraphicFramePr>
          <p:xfrm>
            <a:off x="1728" y="1536"/>
            <a:ext cx="38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4" name="VISIO" r:id="rId1" imgW="1066800" imgH="723900" progId="Visio.Drawing.6">
                    <p:embed/>
                  </p:oleObj>
                </mc:Choice>
                <mc:Fallback>
                  <p:oleObj name="VISIO" r:id="rId1" imgW="1066800" imgH="723900" progId="Visio.Drawing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36"/>
                          <a:ext cx="38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9" name="Object 10"/>
            <p:cNvGraphicFramePr>
              <a:graphicFrameLocks noChangeAspect="1"/>
            </p:cNvGraphicFramePr>
            <p:nvPr/>
          </p:nvGraphicFramePr>
          <p:xfrm>
            <a:off x="2448" y="1209"/>
            <a:ext cx="2791" cy="10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55" name="VISIO" r:id="rId3" imgW="4438650" imgH="1743075" progId="Visio.Drawing.6">
                    <p:embed/>
                  </p:oleObj>
                </mc:Choice>
                <mc:Fallback>
                  <p:oleObj name="VISIO" r:id="rId3" imgW="4438650" imgH="1743075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09"/>
                          <a:ext cx="2791" cy="10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0" name="Rectangle 11"/>
            <p:cNvSpPr>
              <a:spLocks noChangeArrowheads="1"/>
            </p:cNvSpPr>
            <p:nvPr/>
          </p:nvSpPr>
          <p:spPr bwMode="auto">
            <a:xfrm>
              <a:off x="3792" y="2160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61" name="Rectangle 12"/>
            <p:cNvSpPr>
              <a:spLocks noChangeArrowheads="1"/>
            </p:cNvSpPr>
            <p:nvPr/>
          </p:nvSpPr>
          <p:spPr bwMode="auto">
            <a:xfrm>
              <a:off x="2688" y="153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62" name="Rectangle 13"/>
            <p:cNvSpPr>
              <a:spLocks noChangeArrowheads="1"/>
            </p:cNvSpPr>
            <p:nvPr/>
          </p:nvSpPr>
          <p:spPr bwMode="auto">
            <a:xfrm>
              <a:off x="4704" y="153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63" name="Rectangle 14"/>
            <p:cNvSpPr>
              <a:spLocks noChangeArrowheads="1"/>
            </p:cNvSpPr>
            <p:nvPr/>
          </p:nvSpPr>
          <p:spPr bwMode="auto">
            <a:xfrm>
              <a:off x="4320" y="1248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64" name="Rectangle 15"/>
            <p:cNvSpPr>
              <a:spLocks noChangeArrowheads="1"/>
            </p:cNvSpPr>
            <p:nvPr/>
          </p:nvSpPr>
          <p:spPr bwMode="auto">
            <a:xfrm>
              <a:off x="3120" y="177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65" name="Rectangle 16"/>
            <p:cNvSpPr>
              <a:spLocks noChangeArrowheads="1"/>
            </p:cNvSpPr>
            <p:nvPr/>
          </p:nvSpPr>
          <p:spPr bwMode="auto">
            <a:xfrm>
              <a:off x="3216" y="153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66" name="Rectangle 17"/>
            <p:cNvSpPr>
              <a:spLocks noChangeArrowheads="1"/>
            </p:cNvSpPr>
            <p:nvPr/>
          </p:nvSpPr>
          <p:spPr bwMode="auto">
            <a:xfrm>
              <a:off x="4312" y="177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8467" name="Rectangle 18"/>
            <p:cNvSpPr>
              <a:spLocks noChangeArrowheads="1"/>
            </p:cNvSpPr>
            <p:nvPr/>
          </p:nvSpPr>
          <p:spPr bwMode="auto">
            <a:xfrm>
              <a:off x="4224" y="1536"/>
              <a:ext cx="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8440" name="Object 20"/>
          <p:cNvGraphicFramePr>
            <a:graphicFrameLocks noChangeAspect="1"/>
          </p:cNvGraphicFramePr>
          <p:nvPr/>
        </p:nvGraphicFramePr>
        <p:xfrm>
          <a:off x="965200" y="3871913"/>
          <a:ext cx="7188200" cy="225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6" name="VISIO" r:id="rId5" imgW="7191375" imgH="2257425" progId="Visio.Drawing.6">
                  <p:embed/>
                </p:oleObj>
              </mc:Choice>
              <mc:Fallback>
                <p:oleObj name="VISIO" r:id="rId5" imgW="7191375" imgH="2257425" progId="Visio.Drawing.6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871913"/>
                        <a:ext cx="7188200" cy="225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21"/>
          <p:cNvSpPr>
            <a:spLocks noChangeArrowheads="1"/>
          </p:cNvSpPr>
          <p:nvPr/>
        </p:nvSpPr>
        <p:spPr bwMode="auto">
          <a:xfrm>
            <a:off x="609600" y="3262313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1*0(0+1)*</a:t>
            </a:r>
            <a:endParaRPr lang="zh-CN" altLang="en-US" sz="2400" i="1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18442" name="Object 22"/>
          <p:cNvGraphicFramePr>
            <a:graphicFrameLocks noChangeAspect="1"/>
          </p:cNvGraphicFramePr>
          <p:nvPr/>
        </p:nvGraphicFramePr>
        <p:xfrm>
          <a:off x="2516188" y="3262313"/>
          <a:ext cx="6080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7" name="VISIO" r:id="rId7" imgW="1066800" imgH="723900" progId="Visio.Drawing.6">
                  <p:embed/>
                </p:oleObj>
              </mc:Choice>
              <mc:Fallback>
                <p:oleObj name="VISIO" r:id="rId7" imgW="1066800" imgH="723900" progId="Visio.Drawing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262313"/>
                        <a:ext cx="60801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Rectangle 23"/>
          <p:cNvSpPr>
            <a:spLocks noChangeArrowheads="1"/>
          </p:cNvSpPr>
          <p:nvPr/>
        </p:nvSpPr>
        <p:spPr bwMode="auto">
          <a:xfrm>
            <a:off x="5715000" y="58531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44" name="Rectangle 24"/>
          <p:cNvSpPr>
            <a:spLocks noChangeArrowheads="1"/>
          </p:cNvSpPr>
          <p:nvPr/>
        </p:nvSpPr>
        <p:spPr bwMode="auto">
          <a:xfrm>
            <a:off x="4114800" y="50911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45" name="Rectangle 25"/>
          <p:cNvSpPr>
            <a:spLocks noChangeArrowheads="1"/>
          </p:cNvSpPr>
          <p:nvPr/>
        </p:nvSpPr>
        <p:spPr bwMode="auto">
          <a:xfrm>
            <a:off x="5016500" y="48625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46" name="Rectangle 26"/>
          <p:cNvSpPr>
            <a:spLocks noChangeArrowheads="1"/>
          </p:cNvSpPr>
          <p:nvPr/>
        </p:nvSpPr>
        <p:spPr bwMode="auto">
          <a:xfrm>
            <a:off x="4864100" y="53197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47" name="Rectangle 27"/>
          <p:cNvSpPr>
            <a:spLocks noChangeArrowheads="1"/>
          </p:cNvSpPr>
          <p:nvPr/>
        </p:nvSpPr>
        <p:spPr bwMode="auto">
          <a:xfrm>
            <a:off x="6616700" y="44053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48" name="Rectangle 28"/>
          <p:cNvSpPr>
            <a:spLocks noChangeArrowheads="1"/>
          </p:cNvSpPr>
          <p:nvPr/>
        </p:nvSpPr>
        <p:spPr bwMode="auto">
          <a:xfrm>
            <a:off x="7315200" y="48625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49" name="Rectangle 29"/>
          <p:cNvSpPr>
            <a:spLocks noChangeArrowheads="1"/>
          </p:cNvSpPr>
          <p:nvPr/>
        </p:nvSpPr>
        <p:spPr bwMode="auto">
          <a:xfrm>
            <a:off x="6477000" y="48625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50" name="Rectangle 30"/>
          <p:cNvSpPr>
            <a:spLocks noChangeArrowheads="1"/>
          </p:cNvSpPr>
          <p:nvPr/>
        </p:nvSpPr>
        <p:spPr bwMode="auto">
          <a:xfrm>
            <a:off x="6629400" y="53197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51" name="Rectangle 31"/>
          <p:cNvSpPr>
            <a:spLocks noChangeArrowheads="1"/>
          </p:cNvSpPr>
          <p:nvPr/>
        </p:nvSpPr>
        <p:spPr bwMode="auto">
          <a:xfrm>
            <a:off x="4406900" y="44053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52" name="Rectangle 32"/>
          <p:cNvSpPr>
            <a:spLocks noChangeArrowheads="1"/>
          </p:cNvSpPr>
          <p:nvPr/>
        </p:nvSpPr>
        <p:spPr bwMode="auto">
          <a:xfrm>
            <a:off x="3797300" y="40243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53" name="Rectangle 33"/>
          <p:cNvSpPr>
            <a:spLocks noChangeArrowheads="1"/>
          </p:cNvSpPr>
          <p:nvPr/>
        </p:nvSpPr>
        <p:spPr bwMode="auto">
          <a:xfrm>
            <a:off x="2959100" y="40243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54" name="Rectangle 34"/>
          <p:cNvSpPr>
            <a:spLocks noChangeArrowheads="1"/>
          </p:cNvSpPr>
          <p:nvPr/>
        </p:nvSpPr>
        <p:spPr bwMode="auto">
          <a:xfrm>
            <a:off x="2209800" y="46339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55" name="Rectangle 35"/>
          <p:cNvSpPr>
            <a:spLocks noChangeArrowheads="1"/>
          </p:cNvSpPr>
          <p:nvPr/>
        </p:nvSpPr>
        <p:spPr bwMode="auto">
          <a:xfrm>
            <a:off x="1371600" y="40243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56" name="Rectangle 36"/>
          <p:cNvSpPr>
            <a:spLocks noChangeArrowheads="1"/>
          </p:cNvSpPr>
          <p:nvPr/>
        </p:nvSpPr>
        <p:spPr bwMode="auto">
          <a:xfrm>
            <a:off x="2578100" y="3795713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endParaRPr lang="zh-CN" altLang="en-US" sz="2400" i="1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88554-B2CE-44E8-A481-F236F336E780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05D36-4330-4489-A345-360A680CE21C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2286000" y="609600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课堂练习</a:t>
            </a:r>
            <a:r>
              <a:rPr lang="zh-CN" altLang="en-US" sz="3200" i="1" dirty="0">
                <a:solidFill>
                  <a:schemeClr val="hlink"/>
                </a:solidFill>
                <a:latin typeface="CMR10" charset="0"/>
                <a:ea typeface="宋体" panose="02010600030101010101" pitchFamily="2" charset="-122"/>
              </a:rPr>
              <a:t> </a:t>
            </a:r>
            <a:endParaRPr lang="zh-CN" altLang="en-US" sz="3200" i="1" dirty="0">
              <a:solidFill>
                <a:schemeClr val="hlink"/>
              </a:solidFill>
              <a:latin typeface="CMR10" charset="0"/>
              <a:ea typeface="宋体" panose="02010600030101010101" pitchFamily="2" charset="-122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827584" y="1202710"/>
            <a:ext cx="8458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 转换下列正则表达式为带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转移的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</a:rPr>
              <a:t>NFA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 sz="2400" dirty="0">
              <a:solidFill>
                <a:schemeClr val="tx2"/>
              </a:solidFill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 "/>
            </a:pPr>
            <a:r>
              <a:rPr lang="en-US" altLang="zh-CN" sz="1200" dirty="0">
                <a:solidFill>
                  <a:schemeClr val="tx2"/>
                </a:solidFill>
              </a:rPr>
              <a:t> </a:t>
            </a:r>
            <a:endParaRPr lang="en-US" altLang="zh-CN" sz="12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a) 01*.</a:t>
            </a: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b) (0+1)01.</a:t>
            </a: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c) 00(0+1)*.</a:t>
            </a: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04426" y="1683676"/>
            <a:ext cx="4728393" cy="1447800"/>
            <a:chOff x="2260969" y="2957036"/>
            <a:chExt cx="4728393" cy="1447800"/>
          </a:xfrm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5312961" y="3947636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5389161" y="2957036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260969" y="3185636"/>
              <a:ext cx="4728393" cy="1052513"/>
              <a:chOff x="2260969" y="3185636"/>
              <a:chExt cx="4728393" cy="1052513"/>
            </a:xfrm>
          </p:grpSpPr>
          <p:graphicFrame>
            <p:nvGraphicFramePr>
              <p:cNvPr id="8" name="Object 17"/>
              <p:cNvGraphicFramePr>
                <a:graphicFrameLocks noChangeAspect="1"/>
              </p:cNvGraphicFramePr>
              <p:nvPr/>
            </p:nvGraphicFramePr>
            <p:xfrm>
              <a:off x="4158849" y="3185636"/>
              <a:ext cx="2830513" cy="1052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2" name="VISIO" r:id="rId1" imgW="2838450" imgH="1057275" progId="Visio.Drawing.6">
                      <p:embed/>
                    </p:oleObj>
                  </mc:Choice>
                  <mc:Fallback>
                    <p:oleObj name="VISIO" r:id="rId1" imgW="2838450" imgH="1057275" progId="Visio.Drawing.6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8849" y="3185636"/>
                            <a:ext cx="2830513" cy="10525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4550961" y="3338036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" name="Rectangle 21"/>
              <p:cNvSpPr>
                <a:spLocks noChangeArrowheads="1"/>
              </p:cNvSpPr>
              <p:nvPr/>
            </p:nvSpPr>
            <p:spPr bwMode="auto">
              <a:xfrm>
                <a:off x="6227361" y="3338036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 bwMode="auto">
              <a:xfrm>
                <a:off x="2662457" y="3533100"/>
                <a:ext cx="375320" cy="36004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 bwMode="auto">
              <a:xfrm>
                <a:off x="3439265" y="3533100"/>
                <a:ext cx="375320" cy="36004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4" name="直接箭头连接符 3"/>
              <p:cNvCxnSpPr>
                <a:stCxn id="2" idx="6"/>
                <a:endCxn id="16" idx="2"/>
              </p:cNvCxnSpPr>
              <p:nvPr/>
            </p:nvCxnSpPr>
            <p:spPr bwMode="auto">
              <a:xfrm>
                <a:off x="3037777" y="3713120"/>
                <a:ext cx="4014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0" name="直接箭头连接符 19"/>
              <p:cNvCxnSpPr/>
              <p:nvPr/>
            </p:nvCxnSpPr>
            <p:spPr bwMode="auto">
              <a:xfrm>
                <a:off x="3814585" y="3713120"/>
                <a:ext cx="4014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1" name="直接箭头连接符 20"/>
              <p:cNvCxnSpPr/>
              <p:nvPr/>
            </p:nvCxnSpPr>
            <p:spPr bwMode="auto">
              <a:xfrm>
                <a:off x="2260969" y="3713120"/>
                <a:ext cx="4014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3810437" y="3266329"/>
                <a:ext cx="3193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061979" y="3378478"/>
                <a:ext cx="3205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1600" dirty="0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2122073" y="3212976"/>
            <a:ext cx="6266351" cy="1149350"/>
            <a:chOff x="2370312" y="4195307"/>
            <a:chExt cx="6266351" cy="1149350"/>
          </a:xfrm>
        </p:grpSpPr>
        <p:graphicFrame>
          <p:nvGraphicFramePr>
            <p:cNvPr id="29" name="Object 9"/>
            <p:cNvGraphicFramePr>
              <a:graphicFrameLocks noChangeAspect="1"/>
            </p:cNvGraphicFramePr>
            <p:nvPr/>
          </p:nvGraphicFramePr>
          <p:xfrm>
            <a:off x="2745974" y="4271507"/>
            <a:ext cx="2801938" cy="1073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3" name="VISIO" r:id="rId3" imgW="2809875" imgH="1076325" progId="Visio.Drawing.6">
                    <p:embed/>
                  </p:oleObj>
                </mc:Choice>
                <mc:Fallback>
                  <p:oleObj name="VISIO" r:id="rId3" imgW="2809875" imgH="1076325" progId="Visio.Drawing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974" y="4271507"/>
                          <a:ext cx="2801938" cy="1073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4785911" y="4881107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4785911" y="4195307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3109511" y="4881107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3109511" y="4195307"/>
              <a:ext cx="317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i="1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 bwMode="auto">
            <a:xfrm>
              <a:off x="2370312" y="4797152"/>
              <a:ext cx="4014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椭圆 36"/>
            <p:cNvSpPr/>
            <p:nvPr/>
          </p:nvSpPr>
          <p:spPr bwMode="auto">
            <a:xfrm>
              <a:off x="5930919" y="4613039"/>
              <a:ext cx="375320" cy="36004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椭圆 37"/>
            <p:cNvSpPr/>
            <p:nvPr/>
          </p:nvSpPr>
          <p:spPr bwMode="auto">
            <a:xfrm>
              <a:off x="6707727" y="4613039"/>
              <a:ext cx="375320" cy="36004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7" idx="6"/>
              <a:endCxn id="38" idx="2"/>
            </p:cNvCxnSpPr>
            <p:nvPr/>
          </p:nvCxnSpPr>
          <p:spPr bwMode="auto">
            <a:xfrm>
              <a:off x="6306239" y="4793059"/>
              <a:ext cx="4014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>
              <a:off x="5529431" y="4793059"/>
              <a:ext cx="4014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矩形 40"/>
            <p:cNvSpPr/>
            <p:nvPr/>
          </p:nvSpPr>
          <p:spPr>
            <a:xfrm>
              <a:off x="6330441" y="4458598"/>
              <a:ext cx="3205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0</a:t>
              </a:r>
              <a:endParaRPr lang="zh-CN" altLang="en-US" sz="1600" dirty="0"/>
            </a:p>
          </p:txBody>
        </p:sp>
        <p:sp>
          <p:nvSpPr>
            <p:cNvPr id="42" name="椭圆 41"/>
            <p:cNvSpPr/>
            <p:nvPr/>
          </p:nvSpPr>
          <p:spPr bwMode="auto">
            <a:xfrm>
              <a:off x="7484535" y="4581128"/>
              <a:ext cx="375320" cy="36004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8261343" y="4581128"/>
              <a:ext cx="375320" cy="36004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/>
            <p:cNvCxnSpPr>
              <a:stCxn id="42" idx="6"/>
              <a:endCxn id="43" idx="2"/>
            </p:cNvCxnSpPr>
            <p:nvPr/>
          </p:nvCxnSpPr>
          <p:spPr bwMode="auto">
            <a:xfrm>
              <a:off x="7859855" y="4761148"/>
              <a:ext cx="4014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 bwMode="auto">
            <a:xfrm>
              <a:off x="7083047" y="4761148"/>
              <a:ext cx="4014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矩形 45"/>
            <p:cNvSpPr/>
            <p:nvPr/>
          </p:nvSpPr>
          <p:spPr>
            <a:xfrm>
              <a:off x="7884057" y="4437112"/>
              <a:ext cx="32055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1</a:t>
              </a:r>
              <a:endParaRPr lang="zh-CN" altLang="en-US" sz="16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517905" y="4384757"/>
              <a:ext cx="3193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b="1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7079206" y="4350295"/>
              <a:ext cx="3193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</a:t>
              </a:r>
              <a:endParaRPr lang="zh-CN" altLang="en-US" sz="2400" b="1" dirty="0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8328043" y="4629609"/>
              <a:ext cx="255285" cy="251494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72" name="组合 28671"/>
          <p:cNvGrpSpPr/>
          <p:nvPr/>
        </p:nvGrpSpPr>
        <p:grpSpPr>
          <a:xfrm>
            <a:off x="1115616" y="4630439"/>
            <a:ext cx="7879895" cy="1966913"/>
            <a:chOff x="2202938" y="4558431"/>
            <a:chExt cx="7879895" cy="1966913"/>
          </a:xfrm>
        </p:grpSpPr>
        <p:grpSp>
          <p:nvGrpSpPr>
            <p:cNvPr id="49" name="组合 48"/>
            <p:cNvGrpSpPr/>
            <p:nvPr/>
          </p:nvGrpSpPr>
          <p:grpSpPr>
            <a:xfrm>
              <a:off x="2202938" y="5013176"/>
              <a:ext cx="3515711" cy="653108"/>
              <a:chOff x="2202938" y="5499459"/>
              <a:chExt cx="3515711" cy="653108"/>
            </a:xfrm>
          </p:grpSpPr>
          <p:sp>
            <p:nvSpPr>
              <p:cNvPr id="51" name="椭圆 50"/>
              <p:cNvSpPr/>
              <p:nvPr/>
            </p:nvSpPr>
            <p:spPr bwMode="auto">
              <a:xfrm>
                <a:off x="2604426" y="5792527"/>
                <a:ext cx="375320" cy="36004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 bwMode="auto">
              <a:xfrm>
                <a:off x="3381234" y="5792527"/>
                <a:ext cx="375320" cy="36004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 bwMode="auto">
              <a:xfrm>
                <a:off x="2202938" y="5972547"/>
                <a:ext cx="4014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4" name="矩形 53"/>
              <p:cNvSpPr/>
              <p:nvPr/>
            </p:nvSpPr>
            <p:spPr>
              <a:xfrm>
                <a:off x="3003948" y="5638086"/>
                <a:ext cx="3205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1600" dirty="0"/>
              </a:p>
            </p:txBody>
          </p:sp>
          <p:sp>
            <p:nvSpPr>
              <p:cNvPr id="55" name="椭圆 54"/>
              <p:cNvSpPr/>
              <p:nvPr/>
            </p:nvSpPr>
            <p:spPr bwMode="auto">
              <a:xfrm>
                <a:off x="4158042" y="5760616"/>
                <a:ext cx="375320" cy="36004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 bwMode="auto">
              <a:xfrm>
                <a:off x="4934850" y="5760616"/>
                <a:ext cx="375320" cy="36004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7" name="直接箭头连接符 56"/>
              <p:cNvCxnSpPr>
                <a:stCxn id="55" idx="6"/>
                <a:endCxn id="56" idx="2"/>
              </p:cNvCxnSpPr>
              <p:nvPr/>
            </p:nvCxnSpPr>
            <p:spPr bwMode="auto">
              <a:xfrm>
                <a:off x="4533362" y="5940636"/>
                <a:ext cx="4014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8" name="直接箭头连接符 57"/>
              <p:cNvCxnSpPr/>
              <p:nvPr/>
            </p:nvCxnSpPr>
            <p:spPr bwMode="auto">
              <a:xfrm>
                <a:off x="3756554" y="5940636"/>
                <a:ext cx="4014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9" name="直接箭头连接符 58"/>
              <p:cNvCxnSpPr/>
              <p:nvPr/>
            </p:nvCxnSpPr>
            <p:spPr bwMode="auto">
              <a:xfrm>
                <a:off x="2979746" y="5972547"/>
                <a:ext cx="4014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0" name="矩形 59"/>
              <p:cNvSpPr/>
              <p:nvPr/>
            </p:nvSpPr>
            <p:spPr>
              <a:xfrm>
                <a:off x="3725994" y="5499459"/>
                <a:ext cx="3193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b="1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547903" y="5623250"/>
                <a:ext cx="32055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0</a:t>
                </a:r>
                <a:endParaRPr lang="zh-CN" altLang="en-US" sz="1600" dirty="0"/>
              </a:p>
            </p:txBody>
          </p:sp>
          <p:cxnSp>
            <p:nvCxnSpPr>
              <p:cNvPr id="62" name="直接箭头连接符 61"/>
              <p:cNvCxnSpPr/>
              <p:nvPr/>
            </p:nvCxnSpPr>
            <p:spPr bwMode="auto">
              <a:xfrm>
                <a:off x="5317161" y="5940636"/>
                <a:ext cx="401488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310170" y="5546819"/>
                <a:ext cx="3193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b="1" dirty="0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5652120" y="4558431"/>
              <a:ext cx="4430713" cy="1966913"/>
              <a:chOff x="7701471" y="1768231"/>
              <a:chExt cx="4430713" cy="1966913"/>
            </a:xfrm>
          </p:grpSpPr>
          <p:graphicFrame>
            <p:nvGraphicFramePr>
              <p:cNvPr id="68" name="Object 10"/>
              <p:cNvGraphicFramePr>
                <a:graphicFrameLocks noChangeAspect="1"/>
              </p:cNvGraphicFramePr>
              <p:nvPr/>
            </p:nvGraphicFramePr>
            <p:xfrm>
              <a:off x="7701471" y="1768231"/>
              <a:ext cx="4430713" cy="1738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44" name="VISIO" r:id="rId5" imgW="4438650" imgH="1743075" progId="Visio.Drawing.6">
                      <p:embed/>
                    </p:oleObj>
                  </mc:Choice>
                  <mc:Fallback>
                    <p:oleObj name="VISIO" r:id="rId5" imgW="4438650" imgH="1743075" progId="Visio.Drawing.6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01471" y="1768231"/>
                            <a:ext cx="4430713" cy="1738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" name="Rectangle 11"/>
              <p:cNvSpPr>
                <a:spLocks noChangeArrowheads="1"/>
              </p:cNvSpPr>
              <p:nvPr/>
            </p:nvSpPr>
            <p:spPr bwMode="auto">
              <a:xfrm>
                <a:off x="9835071" y="3277944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 dirty="0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 dirty="0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0" name="Rectangle 12"/>
              <p:cNvSpPr>
                <a:spLocks noChangeArrowheads="1"/>
              </p:cNvSpPr>
              <p:nvPr/>
            </p:nvSpPr>
            <p:spPr bwMode="auto">
              <a:xfrm>
                <a:off x="8082471" y="2287344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1" name="Rectangle 13"/>
              <p:cNvSpPr>
                <a:spLocks noChangeArrowheads="1"/>
              </p:cNvSpPr>
              <p:nvPr/>
            </p:nvSpPr>
            <p:spPr bwMode="auto">
              <a:xfrm>
                <a:off x="11282871" y="2287344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" name="Rectangle 14"/>
              <p:cNvSpPr>
                <a:spLocks noChangeArrowheads="1"/>
              </p:cNvSpPr>
              <p:nvPr/>
            </p:nvSpPr>
            <p:spPr bwMode="auto">
              <a:xfrm>
                <a:off x="10673271" y="1830144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3" name="Rectangle 15"/>
              <p:cNvSpPr>
                <a:spLocks noChangeArrowheads="1"/>
              </p:cNvSpPr>
              <p:nvPr/>
            </p:nvSpPr>
            <p:spPr bwMode="auto">
              <a:xfrm>
                <a:off x="8768271" y="2668344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4" name="Rectangle 16"/>
              <p:cNvSpPr>
                <a:spLocks noChangeArrowheads="1"/>
              </p:cNvSpPr>
              <p:nvPr/>
            </p:nvSpPr>
            <p:spPr bwMode="auto">
              <a:xfrm>
                <a:off x="8920671" y="2287344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5" name="Rectangle 17"/>
              <p:cNvSpPr>
                <a:spLocks noChangeArrowheads="1"/>
              </p:cNvSpPr>
              <p:nvPr/>
            </p:nvSpPr>
            <p:spPr bwMode="auto">
              <a:xfrm>
                <a:off x="10660571" y="2668344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6" name="Rectangle 18"/>
              <p:cNvSpPr>
                <a:spLocks noChangeArrowheads="1"/>
              </p:cNvSpPr>
              <p:nvPr/>
            </p:nvSpPr>
            <p:spPr bwMode="auto">
              <a:xfrm>
                <a:off x="10520871" y="2287344"/>
                <a:ext cx="3175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i="1">
                    <a:solidFill>
                      <a:srgbClr val="800080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</a:t>
                </a:r>
                <a:endParaRPr lang="zh-CN" altLang="en-US" sz="2400" i="1">
                  <a:solidFill>
                    <a:srgbClr val="800080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</p:grp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F0D752-57E4-4853-A0EF-9C2E3AEC4AD0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09EFD5-F3AB-42BC-AA02-E1D9054E1E6F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1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689735" y="170180"/>
            <a:ext cx="675957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800080"/>
                </a:solidFill>
                <a:ea typeface="华文行楷" panose="02010800040101010101" pitchFamily="2" charset="-122"/>
              </a:rPr>
              <a:t>3.8   右线性语言与</a:t>
            </a:r>
            <a:r>
              <a:rPr lang="zh-CN" altLang="en-US" sz="3200">
                <a:solidFill>
                  <a:srgbClr val="800080"/>
                </a:solidFill>
                <a:ea typeface="华文行楷" panose="02010800040101010101" pitchFamily="2" charset="-122"/>
              </a:rPr>
              <a:t>有限自动机</a:t>
            </a:r>
            <a:endParaRPr lang="zh-CN" altLang="en-US" sz="320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250825" y="1484313"/>
            <a:ext cx="8686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folHlink"/>
                </a:solidFill>
                <a:latin typeface="楷体_GB2312" pitchFamily="49" charset="-122"/>
              </a:rPr>
              <a:t>  </a:t>
            </a: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至此，我们已学到正则集有三种定义方式，且这三种方式等价：</a:t>
            </a: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 正则集是含有{</a:t>
            </a:r>
            <a:r>
              <a:rPr lang="en-US" altLang="zh-CN" sz="3200" b="0" dirty="0">
                <a:solidFill>
                  <a:srgbClr val="333399"/>
                </a:solidFill>
                <a:latin typeface="Arial" panose="020B0604020202020204" pitchFamily="34" charset="0"/>
              </a:rPr>
              <a:t>ε}，</a:t>
            </a:r>
            <a:r>
              <a:rPr lang="en-US" altLang="zh-CN" sz="3200" b="0" dirty="0">
                <a:solidFill>
                  <a:srgbClr val="333399"/>
                </a:solidFill>
                <a:latin typeface="Arial" panose="020B0604020202020204" pitchFamily="34" charset="0"/>
                <a:sym typeface="Euclid Symbol" panose="05050102010706020507" pitchFamily="18" charset="2"/>
              </a:rPr>
              <a:t></a:t>
            </a:r>
            <a:r>
              <a:rPr lang="en-US" altLang="zh-CN" sz="3200" b="0" dirty="0">
                <a:solidFill>
                  <a:srgbClr val="333399"/>
                </a:solidFill>
                <a:latin typeface="Arial" panose="020B0604020202020204" pitchFamily="34" charset="0"/>
              </a:rPr>
              <a:t>，{a} </a:t>
            </a: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以及在并、连接和 * 运算下封闭的语言</a:t>
            </a: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 由正则表达式定义的集合是正则集。</a:t>
            </a: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 由右线性文法生成的语言是正则集。</a:t>
            </a: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此外，还有第四种方式： 	</a:t>
            </a: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将正则集作为由有限自动机定义的集合。</a:t>
            </a: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即 正则集(右线性语言) </a:t>
            </a: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  <a:sym typeface="Euclid Symbol" panose="05050102010706020507" pitchFamily="18" charset="2"/>
              </a:rPr>
              <a:t></a:t>
            </a:r>
            <a:r>
              <a:rPr lang="zh-CN" altLang="en-US" sz="3200" b="0" dirty="0">
                <a:solidFill>
                  <a:srgbClr val="333399"/>
                </a:solidFill>
                <a:latin typeface="Arial" panose="020B0604020202020204" pitchFamily="34" charset="0"/>
              </a:rPr>
              <a:t> 有限自动机</a:t>
            </a: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76CFAE-631A-4BD1-B328-D75A892CB4FB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E581A1-0F3A-4F10-8131-40A5D6A40058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05000" y="313690"/>
            <a:ext cx="6759575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40000"/>
              </a:lnSpc>
              <a:spcBef>
                <a:spcPct val="0"/>
              </a:spcBef>
              <a:buClr>
                <a:srgbClr val="333399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右线性文法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有限自动机</a:t>
            </a:r>
            <a:endParaRPr lang="zh-CN" altLang="en-US" sz="3200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20486" name="Rectangle 3"/>
          <p:cNvSpPr>
            <a:spLocks noChangeArrowheads="1"/>
          </p:cNvSpPr>
          <p:nvPr/>
        </p:nvSpPr>
        <p:spPr bwMode="auto">
          <a:xfrm>
            <a:off x="304800" y="1219200"/>
            <a:ext cx="8458200" cy="540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350" indent="-63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1616075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</a:rPr>
              <a:t>定理3.8.1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：由任意右线性文法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定义的语言必然能被一个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NFA  M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所接受。即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L（G）＝L（M）</a:t>
            </a:r>
            <a:endParaRPr lang="en-US" altLang="zh-CN" sz="24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</a:rPr>
              <a:t>证明思路（构造证明）</a:t>
            </a:r>
            <a:r>
              <a:rPr lang="zh-CN" alt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：</a:t>
            </a:r>
            <a:endParaRPr lang="zh-CN" altLang="en-US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		设右线性文法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G＝（N，T，P，S），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构造一个与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等价的有限自动机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NFA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M＝（Q，T，δ，q</a:t>
            </a:r>
            <a:r>
              <a:rPr lang="en-US" altLang="zh-CN" sz="2400" b="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，F），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其中：</a:t>
            </a:r>
            <a:endParaRPr lang="zh-CN" altLang="en-US" sz="24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         Q＝N U {H}，H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为一个新增加的状态,  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H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N， q</a:t>
            </a:r>
            <a:r>
              <a:rPr lang="en-US" altLang="zh-CN" sz="2400" b="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＝S</a:t>
            </a:r>
            <a:endParaRPr lang="en-US" altLang="zh-CN" sz="24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    {H，S}  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24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400" b="0" dirty="0" err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0" dirty="0" err="1">
                <a:solidFill>
                  <a:schemeClr val="tx2"/>
                </a:solidFill>
                <a:cs typeface="Times New Roman" panose="02020603050405020304" pitchFamily="18" charset="0"/>
              </a:rPr>
              <a:t>ε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属于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P。</a:t>
            </a:r>
            <a:endParaRPr lang="en-US" altLang="zh-CN" sz="24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    {H}     </a:t>
            </a:r>
            <a:r>
              <a:rPr lang="zh-CN" altLang="en-US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否则 </a:t>
            </a:r>
            <a:r>
              <a:rPr lang="en-US" altLang="zh-CN" sz="2400" b="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endParaRPr lang="zh-CN" altLang="en-US" sz="24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的定义为：对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A,</a:t>
            </a:r>
            <a:r>
              <a:rPr lang="en-US" altLang="zh-CN" sz="2400" dirty="0">
                <a:solidFill>
                  <a:srgbClr val="003399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00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N, a T</a:t>
            </a:r>
            <a:endParaRPr lang="zh-CN" altLang="en-US" sz="2400" dirty="0">
              <a:solidFill>
                <a:srgbClr val="00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 a B 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 P，</a:t>
            </a:r>
            <a:r>
              <a:rPr lang="zh-CN" altLang="en-US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则 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B 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800080"/>
                </a:solidFill>
                <a:cs typeface="Times New Roman" panose="02020603050405020304" pitchFamily="18" charset="0"/>
              </a:rPr>
              <a:t>δ（A，a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800080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 a 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 P,   </a:t>
            </a:r>
            <a:r>
              <a:rPr lang="zh-CN" altLang="en-US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则 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H 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800080"/>
                </a:solidFill>
                <a:cs typeface="Times New Roman" panose="02020603050405020304" pitchFamily="18" charset="0"/>
              </a:rPr>
              <a:t>δ（A，a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800080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对于任意输入，</a:t>
            </a:r>
            <a:r>
              <a:rPr lang="en-US" altLang="zh-CN" sz="2400" dirty="0" err="1">
                <a:solidFill>
                  <a:schemeClr val="tx2"/>
                </a:solidFill>
                <a:cs typeface="Times New Roman" panose="02020603050405020304" pitchFamily="18" charset="0"/>
              </a:rPr>
              <a:t>δ（H，a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）＝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  <a:sym typeface="Euclid Symbol" panose="05050102010706020507" pitchFamily="18" charset="2"/>
              </a:rPr>
              <a:t></a:t>
            </a:r>
            <a:r>
              <a:rPr lang="en-US" altLang="zh-CN" sz="2400" dirty="0">
                <a:solidFill>
                  <a:schemeClr val="tx2"/>
                </a:solidFill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0487" name="Group 4"/>
          <p:cNvGrpSpPr/>
          <p:nvPr/>
        </p:nvGrpSpPr>
        <p:grpSpPr bwMode="auto">
          <a:xfrm>
            <a:off x="762000" y="4114800"/>
            <a:ext cx="762000" cy="533400"/>
            <a:chOff x="240" y="2592"/>
            <a:chExt cx="480" cy="336"/>
          </a:xfrm>
        </p:grpSpPr>
        <p:sp>
          <p:nvSpPr>
            <p:cNvPr id="20488" name="AutoShape 5"/>
            <p:cNvSpPr/>
            <p:nvPr/>
          </p:nvSpPr>
          <p:spPr bwMode="auto">
            <a:xfrm>
              <a:off x="624" y="2592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5715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en-US" sz="1800" b="0">
                <a:solidFill>
                  <a:srgbClr val="3366CC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240" y="2640"/>
              <a:ext cx="3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r"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Arial" panose="020B0604020202020204" pitchFamily="34" charset="0"/>
                </a:rPr>
                <a:t>F=</a:t>
              </a:r>
              <a:endParaRPr lang="en-US" altLang="zh-CN" sz="24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FB9DF-5F96-4629-BB1B-B8551061238F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B74E19-8E0E-4B7B-911F-D678BA6A649A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右线性文法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有限自动机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（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）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304800" y="1358900"/>
            <a:ext cx="84582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例：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设有右线性文法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G=({S,B} ,{a,b}, P,S)，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其中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P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： S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aB      B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aB|bS|a</a:t>
            </a:r>
            <a:b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</a:b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    	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试构造与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G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等价的有限自动机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M。</a:t>
            </a:r>
            <a:endParaRPr lang="en-US" altLang="zh-CN" sz="24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40708" name="Rectangle 4"/>
          <p:cNvSpPr>
            <a:spLocks noChangeArrowheads="1"/>
          </p:cNvSpPr>
          <p:nvPr/>
        </p:nvSpPr>
        <p:spPr bwMode="auto">
          <a:xfrm>
            <a:off x="228600" y="2971800"/>
            <a:ext cx="5410200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8191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解：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 设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NFA M=(Q,T,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,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q</a:t>
            </a:r>
            <a:r>
              <a:rPr lang="en-US" altLang="zh-CN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, F)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Q={S,B,H}  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={a,b}    q</a:t>
            </a:r>
            <a:r>
              <a:rPr lang="en-US" altLang="zh-CN" sz="2400" baseline="-25000">
                <a:solidFill>
                  <a:schemeClr val="tx2"/>
                </a:solidFill>
                <a:latin typeface="Arial" panose="020B0604020202020204" pitchFamily="34" charset="0"/>
              </a:rPr>
              <a:t>0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= S    F ={H}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转换函数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：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对于产生式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aB，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S,a)={B}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对于产生式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aB，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B,a)={B}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对于产生式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bS，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B,b)={S}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对于产生式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a， </a:t>
            </a:r>
            <a:r>
              <a:rPr lang="zh-CN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有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B,a)={H}</a:t>
            </a:r>
            <a:endParaRPr lang="zh-CN" altLang="en-US" sz="24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419600" y="3276600"/>
            <a:ext cx="4191000" cy="1600200"/>
            <a:chOff x="5971" y="9985"/>
            <a:chExt cx="3560" cy="1420"/>
          </a:xfrm>
        </p:grpSpPr>
        <p:grpSp>
          <p:nvGrpSpPr>
            <p:cNvPr id="21513" name="Group 6"/>
            <p:cNvGrpSpPr/>
            <p:nvPr/>
          </p:nvGrpSpPr>
          <p:grpSpPr bwMode="auto">
            <a:xfrm>
              <a:off x="6691" y="10725"/>
              <a:ext cx="480" cy="540"/>
              <a:chOff x="7191" y="9765"/>
              <a:chExt cx="480" cy="540"/>
            </a:xfrm>
          </p:grpSpPr>
          <p:sp>
            <p:nvSpPr>
              <p:cNvPr id="21530" name="Oval 7"/>
              <p:cNvSpPr>
                <a:spLocks noChangeArrowheads="1"/>
              </p:cNvSpPr>
              <p:nvPr/>
            </p:nvSpPr>
            <p:spPr bwMode="auto">
              <a:xfrm>
                <a:off x="7191" y="9765"/>
                <a:ext cx="400" cy="4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1" name="Text Box 8"/>
              <p:cNvSpPr txBox="1">
                <a:spLocks noChangeArrowheads="1"/>
              </p:cNvSpPr>
              <p:nvPr/>
            </p:nvSpPr>
            <p:spPr bwMode="auto">
              <a:xfrm>
                <a:off x="7191" y="9765"/>
                <a:ext cx="4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宋体" panose="02010600030101010101" pitchFamily="2" charset="-122"/>
                  </a:rPr>
                  <a:t>S</a:t>
                </a:r>
                <a:endParaRPr lang="en-US" altLang="zh-CN" sz="20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4" name="Group 9"/>
            <p:cNvGrpSpPr/>
            <p:nvPr/>
          </p:nvGrpSpPr>
          <p:grpSpPr bwMode="auto">
            <a:xfrm>
              <a:off x="7911" y="10725"/>
              <a:ext cx="480" cy="540"/>
              <a:chOff x="7191" y="9765"/>
              <a:chExt cx="480" cy="540"/>
            </a:xfrm>
          </p:grpSpPr>
          <p:sp>
            <p:nvSpPr>
              <p:cNvPr id="21528" name="Oval 10"/>
              <p:cNvSpPr>
                <a:spLocks noChangeArrowheads="1"/>
              </p:cNvSpPr>
              <p:nvPr/>
            </p:nvSpPr>
            <p:spPr bwMode="auto">
              <a:xfrm>
                <a:off x="7191" y="9765"/>
                <a:ext cx="400" cy="42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Text Box 11"/>
              <p:cNvSpPr txBox="1">
                <a:spLocks noChangeArrowheads="1"/>
              </p:cNvSpPr>
              <p:nvPr/>
            </p:nvSpPr>
            <p:spPr bwMode="auto">
              <a:xfrm>
                <a:off x="7191" y="9765"/>
                <a:ext cx="4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宋体" panose="02010600030101010101" pitchFamily="2" charset="-122"/>
                  </a:rPr>
                  <a:t>B</a:t>
                </a:r>
                <a:endParaRPr lang="en-US" altLang="zh-CN" sz="20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15" name="Group 12"/>
            <p:cNvGrpSpPr/>
            <p:nvPr/>
          </p:nvGrpSpPr>
          <p:grpSpPr bwMode="auto">
            <a:xfrm>
              <a:off x="9051" y="10745"/>
              <a:ext cx="480" cy="540"/>
              <a:chOff x="7191" y="9765"/>
              <a:chExt cx="480" cy="540"/>
            </a:xfrm>
          </p:grpSpPr>
          <p:sp>
            <p:nvSpPr>
              <p:cNvPr id="21526" name="Oval 13"/>
              <p:cNvSpPr>
                <a:spLocks noChangeArrowheads="1"/>
              </p:cNvSpPr>
              <p:nvPr/>
            </p:nvSpPr>
            <p:spPr bwMode="auto">
              <a:xfrm>
                <a:off x="7191" y="9765"/>
                <a:ext cx="400" cy="420"/>
              </a:xfrm>
              <a:prstGeom prst="ellipse">
                <a:avLst/>
              </a:prstGeom>
              <a:noFill/>
              <a:ln w="38100" cmpd="dbl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Text Box 14"/>
              <p:cNvSpPr txBox="1">
                <a:spLocks noChangeArrowheads="1"/>
              </p:cNvSpPr>
              <p:nvPr/>
            </p:nvSpPr>
            <p:spPr bwMode="auto">
              <a:xfrm>
                <a:off x="7191" y="9765"/>
                <a:ext cx="48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宋体" panose="02010600030101010101" pitchFamily="2" charset="-122"/>
                  </a:rPr>
                  <a:t>H</a:t>
                </a:r>
                <a:endParaRPr lang="en-US" altLang="zh-CN" sz="2000" b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16" name="Line 15"/>
            <p:cNvSpPr>
              <a:spLocks noChangeShapeType="1"/>
            </p:cNvSpPr>
            <p:nvPr/>
          </p:nvSpPr>
          <p:spPr bwMode="auto">
            <a:xfrm>
              <a:off x="6294" y="10965"/>
              <a:ext cx="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Text Box 16"/>
            <p:cNvSpPr txBox="1">
              <a:spLocks noChangeArrowheads="1"/>
            </p:cNvSpPr>
            <p:nvPr/>
          </p:nvSpPr>
          <p:spPr bwMode="auto">
            <a:xfrm>
              <a:off x="5971" y="10565"/>
              <a:ext cx="840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ea typeface="宋体" panose="02010600030101010101" pitchFamily="2" charset="-122"/>
                </a:rPr>
                <a:t>开始</a:t>
              </a:r>
              <a:endParaRPr lang="zh-CN" altLang="en-US" sz="1800" b="0">
                <a:ea typeface="宋体" panose="02010600030101010101" pitchFamily="2" charset="-122"/>
              </a:endParaRPr>
            </a:p>
          </p:txBody>
        </p:sp>
        <p:sp>
          <p:nvSpPr>
            <p:cNvPr id="21518" name="Arc 17"/>
            <p:cNvSpPr/>
            <p:nvPr/>
          </p:nvSpPr>
          <p:spPr bwMode="auto">
            <a:xfrm flipV="1">
              <a:off x="6931" y="11045"/>
              <a:ext cx="1159" cy="280"/>
            </a:xfrm>
            <a:custGeom>
              <a:avLst/>
              <a:gdLst>
                <a:gd name="T0" fmla="*/ 0 w 40381"/>
                <a:gd name="T1" fmla="*/ 0 h 21600"/>
                <a:gd name="T2" fmla="*/ 0 w 40381"/>
                <a:gd name="T3" fmla="*/ 0 h 21600"/>
                <a:gd name="T4" fmla="*/ 0 w 40381"/>
                <a:gd name="T5" fmla="*/ 0 h 21600"/>
                <a:gd name="T6" fmla="*/ 0 60000 65536"/>
                <a:gd name="T7" fmla="*/ 0 60000 65536"/>
                <a:gd name="T8" fmla="*/ 0 60000 65536"/>
                <a:gd name="T9" fmla="*/ 0 w 40381"/>
                <a:gd name="T10" fmla="*/ 0 h 21600"/>
                <a:gd name="T11" fmla="*/ 40381 w 403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381" h="21600" fill="none" extrusionOk="0">
                  <a:moveTo>
                    <a:pt x="0" y="13695"/>
                  </a:moveTo>
                  <a:cubicBezTo>
                    <a:pt x="3249" y="5432"/>
                    <a:pt x="11223" y="-1"/>
                    <a:pt x="20102" y="0"/>
                  </a:cubicBezTo>
                  <a:cubicBezTo>
                    <a:pt x="29163" y="0"/>
                    <a:pt x="37261" y="5655"/>
                    <a:pt x="40381" y="14162"/>
                  </a:cubicBezTo>
                </a:path>
                <a:path w="40381" h="21600" stroke="0" extrusionOk="0">
                  <a:moveTo>
                    <a:pt x="0" y="13695"/>
                  </a:moveTo>
                  <a:cubicBezTo>
                    <a:pt x="3249" y="5432"/>
                    <a:pt x="11223" y="-1"/>
                    <a:pt x="20102" y="0"/>
                  </a:cubicBezTo>
                  <a:cubicBezTo>
                    <a:pt x="29163" y="0"/>
                    <a:pt x="37261" y="5655"/>
                    <a:pt x="40381" y="14162"/>
                  </a:cubicBezTo>
                  <a:lnTo>
                    <a:pt x="20102" y="21600"/>
                  </a:lnTo>
                  <a:lnTo>
                    <a:pt x="0" y="1369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Arc 18"/>
            <p:cNvSpPr/>
            <p:nvPr/>
          </p:nvSpPr>
          <p:spPr bwMode="auto">
            <a:xfrm>
              <a:off x="7931" y="10365"/>
              <a:ext cx="400" cy="386"/>
            </a:xfrm>
            <a:custGeom>
              <a:avLst/>
              <a:gdLst>
                <a:gd name="T0" fmla="*/ 0 w 43200"/>
                <a:gd name="T1" fmla="*/ 0 h 42534"/>
                <a:gd name="T2" fmla="*/ 0 w 43200"/>
                <a:gd name="T3" fmla="*/ 0 h 42534"/>
                <a:gd name="T4" fmla="*/ 0 w 43200"/>
                <a:gd name="T5" fmla="*/ 0 h 42534"/>
                <a:gd name="T6" fmla="*/ 0 60000 65536"/>
                <a:gd name="T7" fmla="*/ 0 60000 65536"/>
                <a:gd name="T8" fmla="*/ 0 60000 65536"/>
                <a:gd name="T9" fmla="*/ 0 w 43200"/>
                <a:gd name="T10" fmla="*/ 0 h 42534"/>
                <a:gd name="T11" fmla="*/ 43200 w 43200"/>
                <a:gd name="T12" fmla="*/ 42534 h 425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2534" fill="none" extrusionOk="0">
                  <a:moveTo>
                    <a:pt x="8566" y="38825"/>
                  </a:moveTo>
                  <a:cubicBezTo>
                    <a:pt x="3170" y="34742"/>
                    <a:pt x="0" y="283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479"/>
                    <a:pt x="36496" y="40099"/>
                    <a:pt x="26922" y="42534"/>
                  </a:cubicBezTo>
                </a:path>
                <a:path w="43200" h="42534" stroke="0" extrusionOk="0">
                  <a:moveTo>
                    <a:pt x="8566" y="38825"/>
                  </a:moveTo>
                  <a:cubicBezTo>
                    <a:pt x="3170" y="34742"/>
                    <a:pt x="0" y="2836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479"/>
                    <a:pt x="36496" y="40099"/>
                    <a:pt x="26922" y="42534"/>
                  </a:cubicBezTo>
                  <a:lnTo>
                    <a:pt x="21600" y="21600"/>
                  </a:lnTo>
                  <a:lnTo>
                    <a:pt x="8566" y="38825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>
              <a:off x="7111" y="10965"/>
              <a:ext cx="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20"/>
            <p:cNvSpPr>
              <a:spLocks noChangeShapeType="1"/>
            </p:cNvSpPr>
            <p:nvPr/>
          </p:nvSpPr>
          <p:spPr bwMode="auto">
            <a:xfrm>
              <a:off x="8311" y="10965"/>
              <a:ext cx="7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Text Box 21"/>
            <p:cNvSpPr txBox="1">
              <a:spLocks noChangeArrowheads="1"/>
            </p:cNvSpPr>
            <p:nvPr/>
          </p:nvSpPr>
          <p:spPr bwMode="auto">
            <a:xfrm>
              <a:off x="7231" y="10585"/>
              <a:ext cx="5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宋体" panose="02010600030101010101" pitchFamily="2" charset="-122"/>
                </a:rPr>
                <a:t>a</a:t>
              </a:r>
              <a:endParaRPr lang="en-US" altLang="zh-CN" sz="2000" b="0">
                <a:ea typeface="宋体" panose="02010600030101010101" pitchFamily="2" charset="-122"/>
              </a:endParaRPr>
            </a:p>
          </p:txBody>
        </p:sp>
        <p:sp>
          <p:nvSpPr>
            <p:cNvPr id="21523" name="Text Box 22"/>
            <p:cNvSpPr txBox="1">
              <a:spLocks noChangeArrowheads="1"/>
            </p:cNvSpPr>
            <p:nvPr/>
          </p:nvSpPr>
          <p:spPr bwMode="auto">
            <a:xfrm>
              <a:off x="7951" y="9985"/>
              <a:ext cx="5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宋体" panose="02010600030101010101" pitchFamily="2" charset="-122"/>
                </a:rPr>
                <a:t>a</a:t>
              </a:r>
              <a:endParaRPr lang="en-US" altLang="zh-CN" sz="2000" b="0">
                <a:ea typeface="宋体" panose="02010600030101010101" pitchFamily="2" charset="-122"/>
              </a:endParaRPr>
            </a:p>
          </p:txBody>
        </p:sp>
        <p:sp>
          <p:nvSpPr>
            <p:cNvPr id="21524" name="Text Box 23"/>
            <p:cNvSpPr txBox="1">
              <a:spLocks noChangeArrowheads="1"/>
            </p:cNvSpPr>
            <p:nvPr/>
          </p:nvSpPr>
          <p:spPr bwMode="auto">
            <a:xfrm>
              <a:off x="8411" y="10605"/>
              <a:ext cx="5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宋体" panose="02010600030101010101" pitchFamily="2" charset="-122"/>
                </a:rPr>
                <a:t>a</a:t>
              </a:r>
              <a:endParaRPr lang="en-US" altLang="zh-CN" sz="2000" b="0">
                <a:ea typeface="宋体" panose="02010600030101010101" pitchFamily="2" charset="-122"/>
              </a:endParaRPr>
            </a:p>
          </p:txBody>
        </p:sp>
        <p:sp>
          <p:nvSpPr>
            <p:cNvPr id="21525" name="Text Box 24"/>
            <p:cNvSpPr txBox="1">
              <a:spLocks noChangeArrowheads="1"/>
            </p:cNvSpPr>
            <p:nvPr/>
          </p:nvSpPr>
          <p:spPr bwMode="auto">
            <a:xfrm>
              <a:off x="7271" y="10965"/>
              <a:ext cx="520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宋体" panose="02010600030101010101" pitchFamily="2" charset="-122"/>
                </a:rPr>
                <a:t>b</a:t>
              </a:r>
              <a:endParaRPr lang="en-US" altLang="zh-CN" sz="2000" b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0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0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40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40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0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40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8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A6138D-F7CB-4A9B-861E-BDB82AC710E8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A14CDD-7062-4B82-83FB-D0E6B717671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5" name="Text Box 2"/>
          <p:cNvSpPr txBox="1">
            <a:spLocks noChangeArrowheads="1"/>
          </p:cNvSpPr>
          <p:nvPr/>
        </p:nvSpPr>
        <p:spPr bwMode="auto">
          <a:xfrm>
            <a:off x="228600" y="1371600"/>
            <a:ext cx="8686800" cy="524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AutoNum type="arabicPeriod" startAt="2"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将对由并，积，闭包形成的正则集的证明，改为对右线性语言的证明。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设在字母表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上，有语言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33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都是右线性语言。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证明方法：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分别找出相应的右线性文法。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  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＝（N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，T，P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，S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产生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baseline="-25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＝（N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，T，P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，S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产生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baseline="-25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N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N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＝Φ       (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若不为空, 则可对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中符号换名)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B1B327-7587-4A1C-8376-CCE807D26A7E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B3555F-65C6-4800-90E8-C79BA696CACA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右线性文法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有限自动机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（续）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228600" y="1905000"/>
            <a:ext cx="83820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求证</a:t>
            </a:r>
            <a:r>
              <a:rPr lang="zh-CN" altLang="en-US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G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</a:rPr>
              <a:t>NFA M</a:t>
            </a: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两者定义了同一语言。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 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800080"/>
                </a:solidFill>
                <a:latin typeface="Arial" panose="020B0604020202020204" pitchFamily="34" charset="0"/>
              </a:rPr>
              <a:t>证明：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先证（1）文法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G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产生的语言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L(G)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能够被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NFA M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所接收；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再证（2）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NFA M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接受的语言 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L(M)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可由文法</a:t>
            </a:r>
            <a:r>
              <a:rPr lang="en-US" altLang="zh-CN" sz="2400">
                <a:solidFill>
                  <a:srgbClr val="333399"/>
                </a:solidFill>
                <a:latin typeface="Arial" panose="020B0604020202020204" pitchFamily="34" charset="0"/>
              </a:rPr>
              <a:t>G </a:t>
            </a:r>
            <a:r>
              <a:rPr lang="zh-CN" altLang="en-US" sz="2400">
                <a:solidFill>
                  <a:srgbClr val="333399"/>
                </a:solidFill>
                <a:latin typeface="Arial" panose="020B0604020202020204" pitchFamily="34" charset="0"/>
              </a:rPr>
              <a:t>产生。</a:t>
            </a: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69917-4E61-4F41-9044-01729C386612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03CD52-7E9A-4C34-B0F4-0D94891D5904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右线性文法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有限自动机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（续）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3558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382000" cy="516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800080"/>
                </a:solidFill>
                <a:cs typeface="Times New Roman" panose="02020603050405020304" pitchFamily="18" charset="0"/>
              </a:rPr>
              <a:t>证明方法：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通过两者定义的语言中任意一个字符串来说明。</a:t>
            </a:r>
            <a:endParaRPr lang="zh-CN" altLang="en-US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（1）设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 =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sz="2000" b="0" dirty="0" err="1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0" baseline="-30000" dirty="0" err="1">
                <a:solidFill>
                  <a:srgbClr val="333399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∈L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(G)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，且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n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1</a:t>
            </a:r>
            <a:endParaRPr lang="en-US" altLang="zh-CN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则有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…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	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…a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…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 n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则由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δ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的定义，有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δ(S，a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δ(A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，a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),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…  ,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δ(A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，a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H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δ(A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，a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，且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H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δ(S，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因为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H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 F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, 所以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被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NFA M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所接受。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又若</a:t>
            </a:r>
            <a:r>
              <a:rPr lang="en-US" altLang="zh-CN" sz="2000" dirty="0" err="1">
                <a:solidFill>
                  <a:srgbClr val="333399"/>
                </a:solidFill>
                <a:cs typeface="Times New Roman" panose="02020603050405020304" pitchFamily="18" charset="0"/>
              </a:rPr>
              <a:t>ε∈L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(G),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则表明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ε∈ P ,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由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NFA M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的定义，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S ∈ F, 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即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ε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也被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NFA M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接受。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所以，由文法</a:t>
            </a:r>
            <a:r>
              <a:rPr lang="en-US" altLang="zh-CN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派生的任意字符串 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L（M）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。  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#</a:t>
            </a:r>
            <a:endParaRPr lang="en-US" altLang="zh-CN" sz="2000" b="1" dirty="0">
              <a:solidFill>
                <a:srgbClr val="80008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093A7A-3FC7-4684-A93E-15B94C687B2E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4754D6-7AAD-4B8B-9040-D311D8AA9199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右线性文法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有限自动机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（续）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452755" y="992505"/>
            <a:ext cx="8305800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800080"/>
                </a:solidFill>
                <a:cs typeface="Times New Roman" panose="02020603050405020304" pitchFamily="18" charset="0"/>
              </a:rPr>
              <a:t>（2）</a:t>
            </a:r>
            <a:r>
              <a:rPr lang="zh-CN" altLang="en-US" sz="2000" dirty="0">
                <a:solidFill>
                  <a:srgbClr val="800080"/>
                </a:solidFill>
                <a:cs typeface="Times New Roman" panose="02020603050405020304" pitchFamily="18" charset="0"/>
              </a:rPr>
              <a:t>再证 </a:t>
            </a:r>
            <a:r>
              <a:rPr lang="en-US" altLang="zh-CN" sz="2000" dirty="0">
                <a:solidFill>
                  <a:srgbClr val="800080"/>
                </a:solidFill>
                <a:cs typeface="Times New Roman" panose="02020603050405020304" pitchFamily="18" charset="0"/>
              </a:rPr>
              <a:t>L(M)</a:t>
            </a:r>
            <a:r>
              <a:rPr lang="zh-CN" altLang="en-US" sz="2000" dirty="0">
                <a:solidFill>
                  <a:srgbClr val="800080"/>
                </a:solidFill>
                <a:cs typeface="Times New Roman" panose="02020603050405020304" pitchFamily="18" charset="0"/>
              </a:rPr>
              <a:t>可由</a:t>
            </a:r>
            <a:r>
              <a:rPr lang="en-US" altLang="zh-CN" sz="2000" dirty="0">
                <a:solidFill>
                  <a:srgbClr val="80008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800080"/>
                </a:solidFill>
                <a:cs typeface="Times New Roman" panose="02020603050405020304" pitchFamily="18" charset="0"/>
              </a:rPr>
              <a:t>产生</a:t>
            </a:r>
            <a:endParaRPr lang="zh-CN" altLang="en-US" sz="2000" dirty="0">
              <a:solidFill>
                <a:srgbClr val="80008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 =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…a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被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NFA M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接受，即 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L（M），</a:t>
            </a:r>
            <a:endParaRPr lang="en-US" altLang="zh-CN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则必然存在状态序列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S， A</a:t>
            </a:r>
            <a:r>
              <a:rPr lang="en-US" altLang="zh-CN" sz="2000" b="0" baseline="-25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，A</a:t>
            </a:r>
            <a:r>
              <a:rPr lang="en-US" altLang="zh-CN" sz="2000" b="0" baseline="-25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，…  A</a:t>
            </a:r>
            <a:r>
              <a:rPr lang="en-US" altLang="zh-CN" sz="2000" b="0" baseline="-25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，H</a:t>
            </a:r>
            <a:endParaRPr lang="en-US" altLang="zh-CN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对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M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有转换函数为</a:t>
            </a:r>
            <a:endParaRPr lang="zh-CN" altLang="en-US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	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δ(S，a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δ(A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，a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), 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…  ,</a:t>
            </a:r>
            <a:endParaRPr lang="zh-CN" altLang="en-US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	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δ(A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n-2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，a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H 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δ(A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，a</a:t>
            </a:r>
            <a:r>
              <a:rPr lang="en-US" altLang="zh-CN" sz="2000" b="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)</a:t>
            </a:r>
            <a:endParaRPr lang="en-US" altLang="zh-CN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则可规定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中含有产生式</a:t>
            </a:r>
            <a:endParaRPr lang="zh-CN" altLang="en-US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0099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， 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0099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，…… ，A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009999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 n</a:t>
            </a:r>
            <a:endParaRPr lang="en-US" altLang="zh-CN" sz="2000" baseline="-30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333399"/>
                </a:solidFill>
                <a:cs typeface="Times New Roman" panose="02020603050405020304" pitchFamily="18" charset="0"/>
              </a:rPr>
              <a:t>于是存在推导</a:t>
            </a:r>
            <a:endParaRPr lang="zh-CN" altLang="en-US" sz="2000" b="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S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…a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… 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 n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即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…a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是文法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</a:rPr>
              <a:t>的一个句子。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也即 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L（G）。   </a:t>
            </a:r>
            <a:r>
              <a:rPr lang="zh-CN" altLang="en-US" sz="2000" b="1" dirty="0">
                <a:solidFill>
                  <a:srgbClr val="800080"/>
                </a:solidFill>
                <a:cs typeface="Times New Roman" panose="02020603050405020304" pitchFamily="18" charset="0"/>
              </a:rPr>
              <a:t>               #</a:t>
            </a:r>
            <a:endParaRPr lang="en-US" altLang="zh-CN" sz="2000" b="1" dirty="0">
              <a:solidFill>
                <a:srgbClr val="80008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93FF70-C232-414D-890F-F6BAE70C9268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63A046-9729-4954-BC8C-03AD495B87E2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页脚占位符 3"/>
          <p:cNvSpPr>
            <a:spLocks noGrp="1"/>
          </p:cNvSpPr>
          <p:nvPr>
            <p:ph type="ftr" sz="quarter" idx="12"/>
          </p:nvPr>
        </p:nvSpPr>
        <p:spPr>
          <a:xfrm>
            <a:off x="1460360" y="6381328"/>
            <a:ext cx="6400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课堂练习：</a:t>
            </a:r>
            <a:endParaRPr lang="en-US" altLang="zh-CN" sz="3200" dirty="0">
              <a:solidFill>
                <a:srgbClr val="800080"/>
              </a:solidFill>
              <a:ea typeface="华文行楷" panose="02010800040101010101" pitchFamily="2" charset="-122"/>
            </a:endParaRPr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539552" y="1196752"/>
            <a:ext cx="8458200" cy="268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ea typeface="宋体" panose="02010600030101010101" pitchFamily="2" charset="-122"/>
              </a:rPr>
              <a:t> 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练习：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设右线性文法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G ＝ （{S，A，B}，{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a，b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}，P，S）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P： 	S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aA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|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baB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| a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	A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aA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|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aS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|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bB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	B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bB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| b | a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	构造相应的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NFA M。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07640" y="1700808"/>
            <a:ext cx="2553520" cy="2793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S 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800080"/>
                </a:solidFill>
                <a:latin typeface="Arial" panose="020B0604020202020204" pitchFamily="34" charset="0"/>
              </a:rPr>
              <a:t>aA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| </a:t>
            </a:r>
            <a:r>
              <a:rPr lang="en-US" altLang="zh-CN" sz="2400" b="1" dirty="0" err="1">
                <a:solidFill>
                  <a:srgbClr val="80008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| a</a:t>
            </a:r>
            <a:endParaRPr lang="en-US" altLang="zh-CN" sz="2400" b="1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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aB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A 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800080"/>
                </a:solidFill>
                <a:latin typeface="Arial" panose="020B0604020202020204" pitchFamily="34" charset="0"/>
              </a:rPr>
              <a:t>aA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| </a:t>
            </a:r>
            <a:r>
              <a:rPr lang="en-US" altLang="zh-CN" sz="2400" b="1" dirty="0" err="1">
                <a:solidFill>
                  <a:srgbClr val="800080"/>
                </a:solidFill>
                <a:latin typeface="Arial" panose="020B0604020202020204" pitchFamily="34" charset="0"/>
              </a:rPr>
              <a:t>aS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| </a:t>
            </a:r>
            <a:r>
              <a:rPr lang="en-US" altLang="zh-CN" sz="2400" b="1" dirty="0" err="1">
                <a:solidFill>
                  <a:srgbClr val="800080"/>
                </a:solidFill>
                <a:latin typeface="Arial" panose="020B0604020202020204" pitchFamily="34" charset="0"/>
              </a:rPr>
              <a:t>bB</a:t>
            </a:r>
            <a:endParaRPr lang="en-US" altLang="zh-CN" sz="2400" b="1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800080"/>
                </a:solidFill>
                <a:latin typeface="Arial" panose="020B0604020202020204" pitchFamily="34" charset="0"/>
              </a:rPr>
              <a:t>bB</a:t>
            </a:r>
            <a:r>
              <a:rPr lang="en-US" altLang="zh-CN" sz="2400" b="1" dirty="0">
                <a:solidFill>
                  <a:srgbClr val="800080"/>
                </a:solidFill>
                <a:latin typeface="Arial" panose="020B0604020202020204" pitchFamily="34" charset="0"/>
              </a:rPr>
              <a:t> | b | a</a:t>
            </a:r>
            <a:endParaRPr lang="en-US" altLang="zh-CN" sz="2400" b="1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</a:pPr>
            <a:endParaRPr lang="en-US" altLang="zh-CN" sz="2400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367700" y="2314366"/>
            <a:ext cx="691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80008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endParaRPr lang="zh-CN" altLang="en-US" sz="4000" dirty="0">
              <a:solidFill>
                <a:srgbClr val="8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00" name="组合 25599"/>
          <p:cNvGrpSpPr/>
          <p:nvPr/>
        </p:nvGrpSpPr>
        <p:grpSpPr>
          <a:xfrm>
            <a:off x="1631171" y="3845678"/>
            <a:ext cx="4669021" cy="2607658"/>
            <a:chOff x="1331640" y="3773670"/>
            <a:chExt cx="4669021" cy="2607658"/>
          </a:xfrm>
        </p:grpSpPr>
        <p:sp>
          <p:nvSpPr>
            <p:cNvPr id="4" name="椭圆 3"/>
            <p:cNvSpPr/>
            <p:nvPr/>
          </p:nvSpPr>
          <p:spPr bwMode="auto">
            <a:xfrm>
              <a:off x="1835696" y="5157192"/>
              <a:ext cx="432048" cy="4572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3275856" y="4221088"/>
              <a:ext cx="432048" cy="4572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875592" y="5085184"/>
              <a:ext cx="432048" cy="4572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3419873" y="5924128"/>
              <a:ext cx="432048" cy="4572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347864" y="5074299"/>
              <a:ext cx="576064" cy="540093"/>
              <a:chOff x="6804248" y="5157192"/>
              <a:chExt cx="576064" cy="540093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6804248" y="5157192"/>
                <a:ext cx="576064" cy="540093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endParaRPr kumimoji="1" lang="zh-CN" altLang="en-US" sz="1800" b="0" i="0" u="none" strike="noStrike" cap="none" normalizeH="0" baseline="0">
                  <a:ln>
                    <a:noFill/>
                  </a:ln>
                  <a:solidFill>
                    <a:srgbClr val="009999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 bwMode="auto">
              <a:xfrm>
                <a:off x="6876256" y="5196843"/>
                <a:ext cx="432048" cy="4572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800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kumimoji="1" lang="en-US" altLang="zh-CN" sz="1800" b="1" i="0" u="none" strike="noStrike" cap="none" normalizeH="0" baseline="0" dirty="0">
                    <a:ln>
                      <a:noFill/>
                    </a:ln>
                    <a:solidFill>
                      <a:srgbClr val="80008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80008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直接箭头连接符 7"/>
            <p:cNvCxnSpPr>
              <a:endCxn id="4" idx="2"/>
            </p:cNvCxnSpPr>
            <p:nvPr/>
          </p:nvCxnSpPr>
          <p:spPr bwMode="auto">
            <a:xfrm>
              <a:off x="1331640" y="5385792"/>
              <a:ext cx="50405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直接箭头连接符 17"/>
            <p:cNvCxnSpPr>
              <a:stCxn id="4" idx="0"/>
              <a:endCxn id="10" idx="2"/>
            </p:cNvCxnSpPr>
            <p:nvPr/>
          </p:nvCxnSpPr>
          <p:spPr bwMode="auto">
            <a:xfrm flipV="1">
              <a:off x="2051720" y="4449688"/>
              <a:ext cx="1224136" cy="7075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>
              <a:stCxn id="4" idx="5"/>
              <a:endCxn id="12" idx="2"/>
            </p:cNvCxnSpPr>
            <p:nvPr/>
          </p:nvCxnSpPr>
          <p:spPr bwMode="auto">
            <a:xfrm>
              <a:off x="2204472" y="5547437"/>
              <a:ext cx="1215401" cy="60529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4" idx="6"/>
              <a:endCxn id="5" idx="2"/>
            </p:cNvCxnSpPr>
            <p:nvPr/>
          </p:nvCxnSpPr>
          <p:spPr bwMode="auto">
            <a:xfrm flipV="1">
              <a:off x="2267744" y="5344346"/>
              <a:ext cx="1080120" cy="414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2" idx="6"/>
              <a:endCxn id="11" idx="4"/>
            </p:cNvCxnSpPr>
            <p:nvPr/>
          </p:nvCxnSpPr>
          <p:spPr bwMode="auto">
            <a:xfrm flipV="1">
              <a:off x="3851921" y="5542384"/>
              <a:ext cx="1239695" cy="6103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10" idx="3"/>
              <a:endCxn id="4" idx="7"/>
            </p:cNvCxnSpPr>
            <p:nvPr/>
          </p:nvCxnSpPr>
          <p:spPr bwMode="auto">
            <a:xfrm flipH="1">
              <a:off x="2204472" y="4611333"/>
              <a:ext cx="1134656" cy="6128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endCxn id="11" idx="0"/>
            </p:cNvCxnSpPr>
            <p:nvPr/>
          </p:nvCxnSpPr>
          <p:spPr bwMode="auto">
            <a:xfrm>
              <a:off x="3707904" y="4475204"/>
              <a:ext cx="1383712" cy="60998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</p:cNvCxnSpPr>
            <p:nvPr/>
          </p:nvCxnSpPr>
          <p:spPr bwMode="auto">
            <a:xfrm flipH="1">
              <a:off x="3934796" y="5313784"/>
              <a:ext cx="9407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连接符: 曲线 36"/>
            <p:cNvCxnSpPr>
              <a:stCxn id="10" idx="0"/>
              <a:endCxn id="10" idx="7"/>
            </p:cNvCxnSpPr>
            <p:nvPr/>
          </p:nvCxnSpPr>
          <p:spPr bwMode="auto">
            <a:xfrm rot="16200000" flipH="1">
              <a:off x="3534778" y="4178189"/>
              <a:ext cx="66955" cy="152752"/>
            </a:xfrm>
            <a:prstGeom prst="curvedConnector3">
              <a:avLst>
                <a:gd name="adj1" fmla="val -388512"/>
              </a:avLst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连接符: 曲线 51"/>
            <p:cNvCxnSpPr>
              <a:stCxn id="11" idx="7"/>
              <a:endCxn id="11" idx="5"/>
            </p:cNvCxnSpPr>
            <p:nvPr/>
          </p:nvCxnSpPr>
          <p:spPr bwMode="auto">
            <a:xfrm rot="16200000" flipH="1">
              <a:off x="5082723" y="5313784"/>
              <a:ext cx="323290" cy="12700"/>
            </a:xfrm>
            <a:prstGeom prst="curvedConnector5">
              <a:avLst>
                <a:gd name="adj1" fmla="val -31698"/>
                <a:gd name="adj2" fmla="val 3545126"/>
                <a:gd name="adj3" fmla="val 138200"/>
              </a:avLst>
            </a:prstGeom>
            <a:solidFill>
              <a:schemeClr val="accent1"/>
            </a:solidFill>
            <a:ln w="19050" cap="flat" cmpd="sng" algn="ctr">
              <a:solidFill>
                <a:srgbClr val="80008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文本框 61"/>
            <p:cNvSpPr txBox="1"/>
            <p:nvPr/>
          </p:nvSpPr>
          <p:spPr>
            <a:xfrm>
              <a:off x="4385973" y="573856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a</a:t>
              </a:r>
              <a:endParaRPr lang="zh-CN" altLang="en-US" sz="20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421413" y="447002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a</a:t>
              </a:r>
              <a:endParaRPr lang="zh-CN" altLang="en-US" sz="20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3544237" y="37736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a</a:t>
              </a:r>
              <a:endParaRPr lang="zh-CN" altLang="en-US" sz="2000" dirty="0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691248" y="529425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a</a:t>
              </a:r>
              <a:endParaRPr lang="zh-CN" altLang="en-US" sz="2000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674479" y="4797152"/>
              <a:ext cx="3133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a</a:t>
              </a:r>
              <a:endParaRPr lang="zh-CN" altLang="en-US" sz="20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173759" y="5265164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800080"/>
                  </a:solidFill>
                  <a:latin typeface="Arial" panose="020B0604020202020204" pitchFamily="34" charset="0"/>
                </a:rPr>
                <a:t>a,b</a:t>
              </a:r>
              <a:endParaRPr lang="zh-CN" altLang="en-US" sz="2000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305256" y="4436376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b</a:t>
              </a:r>
              <a:endParaRPr lang="zh-CN" altLang="en-US" sz="2000" dirty="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2600920" y="5761801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b</a:t>
              </a:r>
              <a:endParaRPr lang="zh-CN" altLang="en-US" sz="2000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658901" y="5037879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800080"/>
                  </a:solidFill>
                  <a:latin typeface="Arial" panose="020B0604020202020204" pitchFamily="34" charset="0"/>
                </a:rPr>
                <a:t>b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C20BFA-069B-42F7-A08B-3FDAD9C2263B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A2C822-2002-4186-8D00-F5B8C224C45F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有限自动机 </a:t>
            </a:r>
            <a:r>
              <a:rPr lang="zh-CN" altLang="en-US" sz="36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 右线性文法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6630" name="Text Box 3"/>
          <p:cNvSpPr txBox="1">
            <a:spLocks noChangeArrowheads="1"/>
          </p:cNvSpPr>
          <p:nvPr/>
        </p:nvSpPr>
        <p:spPr bwMode="auto">
          <a:xfrm>
            <a:off x="304800" y="1143635"/>
            <a:ext cx="8458200" cy="534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定理3.8.2：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设有限自动机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M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接受的语言为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L(M)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则存在右线性文法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G，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它产生的语言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L(G)＝L(M)。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证明思路：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构造一个右线性文法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G，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使它接受由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NFA M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定义的语言。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构造方法：</a:t>
            </a: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	设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M＝（Q，T，δ，q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，F），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构造一个右线性文法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G＝（N，T，P，S），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其中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N＝Q， S＝q</a:t>
            </a:r>
            <a:r>
              <a:rPr lang="en-US" altLang="zh-CN" sz="2400" baseline="-25000" dirty="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endParaRPr lang="en-US" altLang="zh-CN" sz="2400" baseline="-250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定义为：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     若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δ（A，a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）＝B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且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F，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aB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中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     若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δ（A，a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）＝B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且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lang="en-US" altLang="zh-CN" sz="2400" b="0" dirty="0">
                <a:solidFill>
                  <a:srgbClr val="333399"/>
                </a:solidFill>
                <a:ea typeface="宋体" panose="02010600030101010101" pitchFamily="2" charset="-122"/>
              </a:rPr>
              <a:t>∈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F，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a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400" dirty="0" err="1">
                <a:solidFill>
                  <a:srgbClr val="333399"/>
                </a:solidFill>
                <a:latin typeface="Arial" panose="020B0604020202020204" pitchFamily="34" charset="0"/>
              </a:rPr>
              <a:t>aB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中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    （注：书上未明确）</a:t>
            </a:r>
            <a:endParaRPr lang="zh-CN" altLang="en-US" sz="24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 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L（M）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  <a:sym typeface="Euclid Symbol" panose="05050102010706020507" pitchFamily="18" charset="2"/>
              </a:rPr>
              <a:t>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L（G） 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的证明见书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P65   （</a:t>
            </a:r>
            <a:r>
              <a:rPr lang="zh-CN" altLang="en-US" sz="2400" dirty="0">
                <a:solidFill>
                  <a:srgbClr val="333399"/>
                </a:solidFill>
                <a:latin typeface="Arial" panose="020B0604020202020204" pitchFamily="34" charset="0"/>
              </a:rPr>
              <a:t>自学）。 </a:t>
            </a:r>
            <a:r>
              <a:rPr lang="en-US" altLang="zh-CN" sz="24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2604D6-B1FD-4682-ABFA-A4493AFD658A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B8076C-53BB-499F-A2EA-B42B935954E3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914400" y="304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ea typeface="华文行楷" panose="02010800040101010101" pitchFamily="2" charset="-122"/>
              </a:rPr>
              <a:t>有限自动机＝&gt;右线性文法</a:t>
            </a:r>
            <a:r>
              <a:rPr lang="zh-CN" altLang="en-US" sz="2400" b="0" dirty="0">
                <a:solidFill>
                  <a:srgbClr val="333399"/>
                </a:solidFill>
                <a:latin typeface="Arial" panose="020B0604020202020204" pitchFamily="34" charset="0"/>
              </a:rPr>
              <a:t>（</a:t>
            </a:r>
            <a:r>
              <a:rPr lang="zh-CN" altLang="en-US" b="0" dirty="0">
                <a:solidFill>
                  <a:srgbClr val="333399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400" b="0" dirty="0">
                <a:solidFill>
                  <a:srgbClr val="333399"/>
                </a:solidFill>
                <a:latin typeface="Arial" panose="020B0604020202020204" pitchFamily="34" charset="0"/>
              </a:rPr>
              <a:t>）</a:t>
            </a:r>
            <a:endParaRPr lang="en-US" altLang="zh-CN" sz="2400" b="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4582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例：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设有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DFA M =({q</a:t>
            </a:r>
            <a:r>
              <a:rPr lang="en-US" altLang="zh-CN" sz="24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,q</a:t>
            </a:r>
            <a:r>
              <a:rPr lang="en-US" altLang="zh-CN" sz="24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,q</a:t>
            </a:r>
            <a:r>
              <a:rPr lang="en-US" altLang="zh-CN" sz="24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,q</a:t>
            </a:r>
            <a:r>
              <a:rPr lang="en-US" altLang="zh-CN" sz="24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}, {</a:t>
            </a:r>
            <a:r>
              <a:rPr lang="en-US" altLang="zh-CN" sz="2400" dirty="0" err="1">
                <a:solidFill>
                  <a:schemeClr val="tx2"/>
                </a:solidFill>
                <a:latin typeface="Arial" panose="020B0604020202020204" pitchFamily="34" charset="0"/>
              </a:rPr>
              <a:t>a,b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}, 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, q</a:t>
            </a:r>
            <a:r>
              <a:rPr lang="en-US" altLang="zh-CN" sz="24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, {q</a:t>
            </a:r>
            <a:r>
              <a:rPr lang="en-US" altLang="zh-CN" sz="2400" baseline="-25000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} )</a:t>
            </a:r>
            <a:b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其中转换函数如图所示，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试构造与之等价的右线性文法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</a:rPr>
              <a:t>G。</a:t>
            </a:r>
            <a:endParaRPr lang="en-US" altLang="zh-CN" sz="2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46852" name="Rectangle 4"/>
          <p:cNvSpPr>
            <a:spLocks noChangeArrowheads="1"/>
          </p:cNvSpPr>
          <p:nvPr/>
        </p:nvSpPr>
        <p:spPr bwMode="auto">
          <a:xfrm>
            <a:off x="0" y="2590800"/>
            <a:ext cx="5181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8191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</a:rPr>
              <a:t>解：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构造右线性文法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G=(N,T,P,S)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 N ={q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} T ={</a:t>
            </a:r>
            <a:r>
              <a:rPr lang="en-US" altLang="zh-CN" sz="2400" dirty="0" err="1">
                <a:solidFill>
                  <a:schemeClr val="tx2"/>
                </a:solidFill>
                <a:latin typeface="宋体" panose="02010600030101010101" pitchFamily="2" charset="-122"/>
              </a:rPr>
              <a:t>a,b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}  S = 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 产生式集合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P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,a)=q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，    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aq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(q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,b)=q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，    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bq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(q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,a)=q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，q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F，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a|aq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(q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,b)=q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，    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bq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(q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,a)=q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，     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aq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endParaRPr lang="en-US" altLang="zh-CN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(q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,b)=q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，q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F，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 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</a:rPr>
              <a:t>b|bq</a:t>
            </a:r>
            <a:r>
              <a:rPr lang="en-US" altLang="zh-CN" sz="2400" baseline="-25000" dirty="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endParaRPr lang="en-US" altLang="zh-CN" sz="2400" baseline="-25000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27656" name="Group 5"/>
          <p:cNvGrpSpPr/>
          <p:nvPr/>
        </p:nvGrpSpPr>
        <p:grpSpPr bwMode="auto">
          <a:xfrm>
            <a:off x="4876800" y="1752600"/>
            <a:ext cx="4267200" cy="1917700"/>
            <a:chOff x="2880" y="1056"/>
            <a:chExt cx="2688" cy="1208"/>
          </a:xfrm>
        </p:grpSpPr>
        <p:grpSp>
          <p:nvGrpSpPr>
            <p:cNvPr id="27658" name="Group 6"/>
            <p:cNvGrpSpPr/>
            <p:nvPr/>
          </p:nvGrpSpPr>
          <p:grpSpPr bwMode="auto">
            <a:xfrm>
              <a:off x="3463" y="1560"/>
              <a:ext cx="286" cy="273"/>
              <a:chOff x="3251" y="7205"/>
              <a:chExt cx="540" cy="520"/>
            </a:xfrm>
          </p:grpSpPr>
          <p:sp>
            <p:nvSpPr>
              <p:cNvPr id="27682" name="Oval 7"/>
              <p:cNvSpPr>
                <a:spLocks noChangeArrowheads="1"/>
              </p:cNvSpPr>
              <p:nvPr/>
            </p:nvSpPr>
            <p:spPr bwMode="auto">
              <a:xfrm>
                <a:off x="3291" y="7265"/>
                <a:ext cx="380" cy="4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83" name="Text Box 8"/>
              <p:cNvSpPr txBox="1">
                <a:spLocks noChangeArrowheads="1"/>
              </p:cNvSpPr>
              <p:nvPr/>
            </p:nvSpPr>
            <p:spPr bwMode="auto">
              <a:xfrm>
                <a:off x="3251" y="7205"/>
                <a:ext cx="5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ea typeface="宋体" panose="02010600030101010101" pitchFamily="2" charset="-122"/>
                  </a:rPr>
                  <a:t>q</a:t>
                </a:r>
                <a:r>
                  <a:rPr lang="en-US" altLang="zh-CN" sz="1800" b="0" baseline="-25000">
                    <a:ea typeface="宋体" panose="02010600030101010101" pitchFamily="2" charset="-122"/>
                  </a:rPr>
                  <a:t>0</a:t>
                </a:r>
                <a:endParaRPr lang="en-US" altLang="zh-CN" sz="18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59" name="Group 9"/>
            <p:cNvGrpSpPr/>
            <p:nvPr/>
          </p:nvGrpSpPr>
          <p:grpSpPr bwMode="auto">
            <a:xfrm>
              <a:off x="4362" y="1235"/>
              <a:ext cx="286" cy="273"/>
              <a:chOff x="3251" y="7205"/>
              <a:chExt cx="540" cy="520"/>
            </a:xfrm>
          </p:grpSpPr>
          <p:sp>
            <p:nvSpPr>
              <p:cNvPr id="27680" name="Oval 10"/>
              <p:cNvSpPr>
                <a:spLocks noChangeArrowheads="1"/>
              </p:cNvSpPr>
              <p:nvPr/>
            </p:nvSpPr>
            <p:spPr bwMode="auto">
              <a:xfrm>
                <a:off x="3291" y="7265"/>
                <a:ext cx="380" cy="4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81" name="Text Box 11"/>
              <p:cNvSpPr txBox="1">
                <a:spLocks noChangeArrowheads="1"/>
              </p:cNvSpPr>
              <p:nvPr/>
            </p:nvSpPr>
            <p:spPr bwMode="auto">
              <a:xfrm>
                <a:off x="3251" y="7205"/>
                <a:ext cx="5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ea typeface="宋体" panose="02010600030101010101" pitchFamily="2" charset="-122"/>
                  </a:rPr>
                  <a:t>q</a:t>
                </a:r>
                <a:r>
                  <a:rPr lang="en-US" altLang="zh-CN" sz="1800" b="0" baseline="-25000">
                    <a:ea typeface="宋体" panose="02010600030101010101" pitchFamily="2" charset="-122"/>
                  </a:rPr>
                  <a:t>1</a:t>
                </a:r>
                <a:endParaRPr lang="en-US" altLang="zh-CN" sz="18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60" name="Group 12"/>
            <p:cNvGrpSpPr/>
            <p:nvPr/>
          </p:nvGrpSpPr>
          <p:grpSpPr bwMode="auto">
            <a:xfrm>
              <a:off x="4383" y="1812"/>
              <a:ext cx="286" cy="273"/>
              <a:chOff x="3251" y="7205"/>
              <a:chExt cx="540" cy="520"/>
            </a:xfrm>
          </p:grpSpPr>
          <p:sp>
            <p:nvSpPr>
              <p:cNvPr id="27678" name="Oval 13"/>
              <p:cNvSpPr>
                <a:spLocks noChangeArrowheads="1"/>
              </p:cNvSpPr>
              <p:nvPr/>
            </p:nvSpPr>
            <p:spPr bwMode="auto">
              <a:xfrm>
                <a:off x="3291" y="7265"/>
                <a:ext cx="380" cy="42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Text Box 14"/>
              <p:cNvSpPr txBox="1">
                <a:spLocks noChangeArrowheads="1"/>
              </p:cNvSpPr>
              <p:nvPr/>
            </p:nvSpPr>
            <p:spPr bwMode="auto">
              <a:xfrm>
                <a:off x="3251" y="7205"/>
                <a:ext cx="5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ea typeface="宋体" panose="02010600030101010101" pitchFamily="2" charset="-122"/>
                  </a:rPr>
                  <a:t>q</a:t>
                </a:r>
                <a:r>
                  <a:rPr lang="en-US" altLang="zh-CN" sz="1800" b="0" baseline="-25000">
                    <a:ea typeface="宋体" panose="02010600030101010101" pitchFamily="2" charset="-122"/>
                  </a:rPr>
                  <a:t>2</a:t>
                </a:r>
                <a:endParaRPr lang="en-US" altLang="zh-CN" sz="1800" b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7661" name="Group 15"/>
            <p:cNvGrpSpPr/>
            <p:nvPr/>
          </p:nvGrpSpPr>
          <p:grpSpPr bwMode="auto">
            <a:xfrm>
              <a:off x="5282" y="1560"/>
              <a:ext cx="286" cy="273"/>
              <a:chOff x="3251" y="7205"/>
              <a:chExt cx="540" cy="520"/>
            </a:xfrm>
          </p:grpSpPr>
          <p:sp>
            <p:nvSpPr>
              <p:cNvPr id="27676" name="Oval 16"/>
              <p:cNvSpPr>
                <a:spLocks noChangeArrowheads="1"/>
              </p:cNvSpPr>
              <p:nvPr/>
            </p:nvSpPr>
            <p:spPr bwMode="auto">
              <a:xfrm>
                <a:off x="3291" y="7265"/>
                <a:ext cx="380" cy="420"/>
              </a:xfrm>
              <a:prstGeom prst="ellipse">
                <a:avLst/>
              </a:prstGeom>
              <a:solidFill>
                <a:srgbClr val="FFFFFF"/>
              </a:solidFill>
              <a:ln w="38100" cmpd="dbl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r">
                  <a:buFont typeface="Wingdings" panose="05000000000000000000" pitchFamily="2" charset="2"/>
                  <a:buNone/>
                </a:pPr>
                <a:endParaRPr lang="zh-CN" altLang="en-US" sz="1800" b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Text Box 17"/>
              <p:cNvSpPr txBox="1">
                <a:spLocks noChangeArrowheads="1"/>
              </p:cNvSpPr>
              <p:nvPr/>
            </p:nvSpPr>
            <p:spPr bwMode="auto">
              <a:xfrm>
                <a:off x="3251" y="7205"/>
                <a:ext cx="5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ea typeface="宋体" panose="02010600030101010101" pitchFamily="2" charset="-122"/>
                  </a:rPr>
                  <a:t>q</a:t>
                </a:r>
                <a:r>
                  <a:rPr lang="en-US" altLang="zh-CN" sz="1800" b="0" baseline="-25000">
                    <a:ea typeface="宋体" panose="02010600030101010101" pitchFamily="2" charset="-122"/>
                  </a:rPr>
                  <a:t>3</a:t>
                </a:r>
                <a:endParaRPr lang="en-US" altLang="zh-CN" sz="1800" b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662" name="Line 18"/>
            <p:cNvSpPr>
              <a:spLocks noChangeShapeType="1"/>
            </p:cNvSpPr>
            <p:nvPr/>
          </p:nvSpPr>
          <p:spPr bwMode="auto">
            <a:xfrm>
              <a:off x="3167" y="1707"/>
              <a:ext cx="31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9"/>
            <p:cNvSpPr>
              <a:spLocks noChangeShapeType="1"/>
            </p:cNvSpPr>
            <p:nvPr/>
          </p:nvSpPr>
          <p:spPr bwMode="auto">
            <a:xfrm>
              <a:off x="3685" y="1760"/>
              <a:ext cx="709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20"/>
            <p:cNvSpPr>
              <a:spLocks noChangeShapeType="1"/>
            </p:cNvSpPr>
            <p:nvPr/>
          </p:nvSpPr>
          <p:spPr bwMode="auto">
            <a:xfrm flipV="1">
              <a:off x="3675" y="1413"/>
              <a:ext cx="719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5" name="Line 21"/>
            <p:cNvSpPr>
              <a:spLocks noChangeShapeType="1"/>
            </p:cNvSpPr>
            <p:nvPr/>
          </p:nvSpPr>
          <p:spPr bwMode="auto">
            <a:xfrm>
              <a:off x="4584" y="1392"/>
              <a:ext cx="74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6" name="Line 22"/>
            <p:cNvSpPr>
              <a:spLocks noChangeShapeType="1"/>
            </p:cNvSpPr>
            <p:nvPr/>
          </p:nvSpPr>
          <p:spPr bwMode="auto">
            <a:xfrm flipV="1">
              <a:off x="4616" y="1749"/>
              <a:ext cx="698" cy="2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7" name="Arc 23"/>
            <p:cNvSpPr/>
            <p:nvPr/>
          </p:nvSpPr>
          <p:spPr bwMode="auto">
            <a:xfrm flipH="1">
              <a:off x="4426" y="2043"/>
              <a:ext cx="211" cy="207"/>
            </a:xfrm>
            <a:custGeom>
              <a:avLst/>
              <a:gdLst>
                <a:gd name="T0" fmla="*/ 0 w 43200"/>
                <a:gd name="T1" fmla="*/ 0 h 41560"/>
                <a:gd name="T2" fmla="*/ 0 w 43200"/>
                <a:gd name="T3" fmla="*/ 0 h 41560"/>
                <a:gd name="T4" fmla="*/ 0 w 43200"/>
                <a:gd name="T5" fmla="*/ 0 h 4156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560"/>
                <a:gd name="T11" fmla="*/ 43200 w 43200"/>
                <a:gd name="T12" fmla="*/ 41560 h 41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560" fill="none" extrusionOk="0">
                  <a:moveTo>
                    <a:pt x="35747" y="3637"/>
                  </a:moveTo>
                  <a:cubicBezTo>
                    <a:pt x="40480" y="7740"/>
                    <a:pt x="43200" y="13695"/>
                    <a:pt x="43200" y="19960"/>
                  </a:cubicBezTo>
                  <a:cubicBezTo>
                    <a:pt x="43200" y="31889"/>
                    <a:pt x="33529" y="41560"/>
                    <a:pt x="21600" y="41560"/>
                  </a:cubicBezTo>
                  <a:cubicBezTo>
                    <a:pt x="9670" y="41560"/>
                    <a:pt x="0" y="31889"/>
                    <a:pt x="0" y="19960"/>
                  </a:cubicBezTo>
                  <a:cubicBezTo>
                    <a:pt x="-1" y="11219"/>
                    <a:pt x="5267" y="3340"/>
                    <a:pt x="13344" y="-1"/>
                  </a:cubicBezTo>
                </a:path>
                <a:path w="43200" h="41560" stroke="0" extrusionOk="0">
                  <a:moveTo>
                    <a:pt x="35747" y="3637"/>
                  </a:moveTo>
                  <a:cubicBezTo>
                    <a:pt x="40480" y="7740"/>
                    <a:pt x="43200" y="13695"/>
                    <a:pt x="43200" y="19960"/>
                  </a:cubicBezTo>
                  <a:cubicBezTo>
                    <a:pt x="43200" y="31889"/>
                    <a:pt x="33529" y="41560"/>
                    <a:pt x="21600" y="41560"/>
                  </a:cubicBezTo>
                  <a:cubicBezTo>
                    <a:pt x="9670" y="41560"/>
                    <a:pt x="0" y="31889"/>
                    <a:pt x="0" y="19960"/>
                  </a:cubicBezTo>
                  <a:cubicBezTo>
                    <a:pt x="-1" y="11219"/>
                    <a:pt x="5267" y="3340"/>
                    <a:pt x="13344" y="-1"/>
                  </a:cubicBezTo>
                  <a:lnTo>
                    <a:pt x="21600" y="19960"/>
                  </a:lnTo>
                  <a:lnTo>
                    <a:pt x="35747" y="363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Arc 24"/>
            <p:cNvSpPr/>
            <p:nvPr/>
          </p:nvSpPr>
          <p:spPr bwMode="auto">
            <a:xfrm flipH="1" flipV="1">
              <a:off x="4383" y="1077"/>
              <a:ext cx="223" cy="227"/>
            </a:xfrm>
            <a:custGeom>
              <a:avLst/>
              <a:gdLst>
                <a:gd name="T0" fmla="*/ 0 w 43200"/>
                <a:gd name="T1" fmla="*/ 0 h 41560"/>
                <a:gd name="T2" fmla="*/ 0 w 43200"/>
                <a:gd name="T3" fmla="*/ 0 h 41560"/>
                <a:gd name="T4" fmla="*/ 0 w 43200"/>
                <a:gd name="T5" fmla="*/ 0 h 4156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1560"/>
                <a:gd name="T11" fmla="*/ 43200 w 43200"/>
                <a:gd name="T12" fmla="*/ 41560 h 41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1560" fill="none" extrusionOk="0">
                  <a:moveTo>
                    <a:pt x="35747" y="3637"/>
                  </a:moveTo>
                  <a:cubicBezTo>
                    <a:pt x="40480" y="7740"/>
                    <a:pt x="43200" y="13695"/>
                    <a:pt x="43200" y="19960"/>
                  </a:cubicBezTo>
                  <a:cubicBezTo>
                    <a:pt x="43200" y="31889"/>
                    <a:pt x="33529" y="41560"/>
                    <a:pt x="21600" y="41560"/>
                  </a:cubicBezTo>
                  <a:cubicBezTo>
                    <a:pt x="9670" y="41560"/>
                    <a:pt x="0" y="31889"/>
                    <a:pt x="0" y="19960"/>
                  </a:cubicBezTo>
                  <a:cubicBezTo>
                    <a:pt x="-1" y="11219"/>
                    <a:pt x="5267" y="3340"/>
                    <a:pt x="13344" y="-1"/>
                  </a:cubicBezTo>
                </a:path>
                <a:path w="43200" h="41560" stroke="0" extrusionOk="0">
                  <a:moveTo>
                    <a:pt x="35747" y="3637"/>
                  </a:moveTo>
                  <a:cubicBezTo>
                    <a:pt x="40480" y="7740"/>
                    <a:pt x="43200" y="13695"/>
                    <a:pt x="43200" y="19960"/>
                  </a:cubicBezTo>
                  <a:cubicBezTo>
                    <a:pt x="43200" y="31889"/>
                    <a:pt x="33529" y="41560"/>
                    <a:pt x="21600" y="41560"/>
                  </a:cubicBezTo>
                  <a:cubicBezTo>
                    <a:pt x="9670" y="41560"/>
                    <a:pt x="0" y="31889"/>
                    <a:pt x="0" y="19960"/>
                  </a:cubicBezTo>
                  <a:cubicBezTo>
                    <a:pt x="-1" y="11219"/>
                    <a:pt x="5267" y="3340"/>
                    <a:pt x="13344" y="-1"/>
                  </a:cubicBezTo>
                  <a:lnTo>
                    <a:pt x="21600" y="19960"/>
                  </a:lnTo>
                  <a:lnTo>
                    <a:pt x="35747" y="3637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9" name="Text Box 25"/>
            <p:cNvSpPr txBox="1">
              <a:spLocks noChangeArrowheads="1"/>
            </p:cNvSpPr>
            <p:nvPr/>
          </p:nvSpPr>
          <p:spPr bwMode="auto">
            <a:xfrm>
              <a:off x="3759" y="1382"/>
              <a:ext cx="26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a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27670" name="Text Box 26"/>
            <p:cNvSpPr txBox="1">
              <a:spLocks noChangeArrowheads="1"/>
            </p:cNvSpPr>
            <p:nvPr/>
          </p:nvSpPr>
          <p:spPr bwMode="auto">
            <a:xfrm>
              <a:off x="4902" y="1340"/>
              <a:ext cx="26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a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27671" name="Text Box 27"/>
            <p:cNvSpPr txBox="1">
              <a:spLocks noChangeArrowheads="1"/>
            </p:cNvSpPr>
            <p:nvPr/>
          </p:nvSpPr>
          <p:spPr bwMode="auto">
            <a:xfrm>
              <a:off x="4595" y="2001"/>
              <a:ext cx="26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a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27672" name="Text Box 28"/>
            <p:cNvSpPr txBox="1">
              <a:spLocks noChangeArrowheads="1"/>
            </p:cNvSpPr>
            <p:nvPr/>
          </p:nvSpPr>
          <p:spPr bwMode="auto">
            <a:xfrm>
              <a:off x="3855" y="1791"/>
              <a:ext cx="26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b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27673" name="Text Box 29"/>
            <p:cNvSpPr txBox="1">
              <a:spLocks noChangeArrowheads="1"/>
            </p:cNvSpPr>
            <p:nvPr/>
          </p:nvSpPr>
          <p:spPr bwMode="auto">
            <a:xfrm>
              <a:off x="4923" y="1802"/>
              <a:ext cx="26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b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27674" name="Text Box 30"/>
            <p:cNvSpPr txBox="1">
              <a:spLocks noChangeArrowheads="1"/>
            </p:cNvSpPr>
            <p:nvPr/>
          </p:nvSpPr>
          <p:spPr bwMode="auto">
            <a:xfrm>
              <a:off x="4574" y="1056"/>
              <a:ext cx="26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b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27675" name="Text Box 31"/>
            <p:cNvSpPr txBox="1">
              <a:spLocks noChangeArrowheads="1"/>
            </p:cNvSpPr>
            <p:nvPr/>
          </p:nvSpPr>
          <p:spPr bwMode="auto">
            <a:xfrm>
              <a:off x="2880" y="1497"/>
              <a:ext cx="56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ea typeface="宋体" panose="02010600030101010101" pitchFamily="2" charset="-122"/>
                </a:rPr>
                <a:t>开始</a:t>
              </a:r>
              <a:endParaRPr lang="zh-CN" altLang="en-US" sz="1600" b="0">
                <a:ea typeface="宋体" panose="02010600030101010101" pitchFamily="2" charset="-122"/>
              </a:endParaRPr>
            </a:p>
          </p:txBody>
        </p:sp>
      </p:grpSp>
      <p:sp>
        <p:nvSpPr>
          <p:cNvPr id="846880" name="Rectangle 32"/>
          <p:cNvSpPr>
            <a:spLocks noChangeArrowheads="1"/>
          </p:cNvSpPr>
          <p:nvPr/>
        </p:nvSpPr>
        <p:spPr bwMode="auto">
          <a:xfrm>
            <a:off x="5181600" y="3962400"/>
            <a:ext cx="3962400" cy="2590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1905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构造的文法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G(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化简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aseline="-25000">
                <a:solidFill>
                  <a:schemeClr val="tx2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)：</a:t>
            </a:r>
            <a:endParaRPr lang="zh-CN" altLang="en-US" sz="24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G=({q</a:t>
            </a:r>
            <a:r>
              <a:rPr lang="en-US" altLang="zh-CN" sz="2400" baseline="-2500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aseline="-2500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aseline="-2500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},{a,b}, P,q</a:t>
            </a:r>
            <a:r>
              <a:rPr lang="en-US" altLang="zh-CN" sz="2400" baseline="-2500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endParaRPr lang="en-US" altLang="zh-CN" sz="240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： q</a:t>
            </a:r>
            <a:r>
              <a:rPr lang="en-US" altLang="zh-CN" baseline="-25000">
                <a:solidFill>
                  <a:schemeClr val="tx2"/>
                </a:solidFill>
                <a:latin typeface="宋体" panose="02010600030101010101" pitchFamily="2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aq</a:t>
            </a:r>
            <a:r>
              <a:rPr lang="en-US" altLang="zh-CN" baseline="-2500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|bq</a:t>
            </a:r>
            <a:r>
              <a:rPr lang="en-US" altLang="zh-CN" baseline="-2500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    q</a:t>
            </a:r>
            <a:r>
              <a:rPr lang="en-US" altLang="zh-CN" baseline="-2500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a|bq</a:t>
            </a:r>
            <a:r>
              <a:rPr lang="en-US" altLang="zh-CN" baseline="-2500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    q</a:t>
            </a:r>
            <a:r>
              <a:rPr lang="en-US" altLang="zh-CN" baseline="-2500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aq</a:t>
            </a:r>
            <a:r>
              <a:rPr lang="en-US" altLang="zh-CN" baseline="-2500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|b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4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4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4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46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6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6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6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6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4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52" grpId="0" autoUpdateAnimBg="0" build="p"/>
      <p:bldP spid="84688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88554-B2CE-44E8-A481-F236F336E780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05D36-4330-4489-A345-360A680CE21C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187624" y="548680"/>
            <a:ext cx="4248472" cy="65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80008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课堂练习</a:t>
            </a:r>
            <a:endParaRPr lang="zh-CN" altLang="en-US" sz="3600" dirty="0">
              <a:solidFill>
                <a:srgbClr val="800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55577" y="1268760"/>
            <a:ext cx="80648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已知确定的有限状态自动机，求与其等价的右线性文法。</a:t>
            </a:r>
            <a:endParaRPr kumimoji="1" lang="zh-CN" altLang="en-US" sz="32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3357" y="2316913"/>
          <a:ext cx="3627990" cy="278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Visio" r:id="rId1" imgW="3302000" imgH="2540000" progId="Visio.Drawing.11">
                  <p:embed/>
                </p:oleObj>
              </mc:Choice>
              <mc:Fallback>
                <p:oleObj name="Visio" r:id="rId1" imgW="3302000" imgH="25400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7" y="2316913"/>
                        <a:ext cx="3627990" cy="27820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63888" y="1896502"/>
            <a:ext cx="540675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008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66700"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构造右线性文法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G=(N,T,P,S)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，其中</a:t>
            </a:r>
            <a:endParaRPr kumimoji="1" lang="en-US" altLang="zh-CN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={q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 T ={0,1}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= 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，生成式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如下：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由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,0)=q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， 得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由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,1)=q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， 得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由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,0)=q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， 得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由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,1)=q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， 得 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；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由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,0)=q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，得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0|0q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由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,0)=q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，得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0|0q</a:t>
            </a:r>
            <a:r>
              <a:rPr kumimoji="1" lang="en-US" altLang="zh-CN" sz="2400" b="1" i="0" u="none" strike="noStrike" cap="none" normalizeH="0" baseline="-3000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。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488554-B2CE-44E8-A481-F236F336E780}" type="slidenum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F05D36-4330-4489-A345-360A680CE21C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2286000" y="609600"/>
            <a:ext cx="3886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CMR10" charset="0"/>
                <a:ea typeface="宋体" panose="02010600030101010101" pitchFamily="2" charset="-122"/>
              </a:rPr>
              <a:t>第五次作业</a:t>
            </a:r>
            <a:endParaRPr lang="zh-CN" altLang="en-US" sz="3200" dirty="0">
              <a:solidFill>
                <a:srgbClr val="800080"/>
              </a:solidFill>
              <a:latin typeface="CMR10" charset="0"/>
              <a:ea typeface="宋体" panose="02010600030101010101" pitchFamily="2" charset="-122"/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539552" y="126876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Chap3  </a:t>
            </a:r>
            <a:endParaRPr lang="en-US" altLang="zh-CN" sz="2400" i="1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400" i="1" dirty="0">
                <a:solidFill>
                  <a:schemeClr val="tx2"/>
                </a:solidFill>
                <a:latin typeface="Arial" panose="020B0604020202020204" pitchFamily="34" charset="0"/>
              </a:rPr>
              <a:t>习题 </a:t>
            </a:r>
            <a:r>
              <a:rPr lang="zh-CN" altLang="en-US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5</a:t>
            </a:r>
            <a:r>
              <a:rPr lang="en-US" altLang="zh-CN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((2),(4)),</a:t>
            </a:r>
            <a:r>
              <a:rPr lang="zh-CN" altLang="en-US" sz="2400" i="1" dirty="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7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07" y="2148205"/>
            <a:ext cx="9038896" cy="2160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" y="4414404"/>
            <a:ext cx="5295238" cy="1323810"/>
          </a:xfrm>
          <a:prstGeom prst="rect">
            <a:avLst/>
          </a:prstGeom>
        </p:spPr>
      </p:pic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7BD78A-D78D-44FC-AAD1-E87F201FDC59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D5BA32-2C68-43FE-82B9-0B5C7B128AA1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228600" y="1216025"/>
            <a:ext cx="8686800" cy="502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构造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G＝（N，T，P，S）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产生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L，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L= 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baseline="-25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其中	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N＝N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N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{S},   S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为新的非终结符；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P＝P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P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{SS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，S  S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先证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  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4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中，由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的定义，对于任意</a:t>
            </a:r>
            <a:r>
              <a:rPr lang="en-US" altLang="zh-CN" sz="18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，意味着或者（按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的产生式），或者（按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的产生式）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即文法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的每个句子或由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产生，或由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产生。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∴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L(G) 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)∪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再证 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 L：</a:t>
            </a:r>
            <a:endParaRPr lang="en-US" altLang="zh-CN" sz="24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设有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ω∈L</a:t>
            </a:r>
            <a:r>
              <a:rPr lang="en-US" altLang="zh-CN" sz="2400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L</a:t>
            </a:r>
            <a:r>
              <a:rPr lang="en-US" altLang="zh-CN" sz="2400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则存在推导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ω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或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ω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∴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必有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S</a:t>
            </a:r>
            <a:r>
              <a:rPr lang="en-US" altLang="zh-CN" sz="2000" baseline="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ω。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∪ L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 L。                                  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命题得证＃ 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1033463" y="504825"/>
            <a:ext cx="545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a).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求证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∪ L</a:t>
            </a:r>
            <a:r>
              <a:rPr lang="en-US" altLang="zh-CN" baseline="-2500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是右线性语言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148064" y="3584028"/>
            <a:ext cx="220795" cy="1094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77450" y="5167793"/>
            <a:ext cx="350100" cy="657216"/>
            <a:chOff x="8597830" y="3785941"/>
            <a:chExt cx="350100" cy="657216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8597830" y="3785941"/>
              <a:ext cx="2207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597830" y="4135380"/>
              <a:ext cx="3501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anose="020F0502020204030204" pitchFamily="34" charset="0"/>
                </a:rPr>
                <a:t>G</a:t>
              </a:r>
              <a:r>
                <a:rPr kumimoji="0" lang="en-US" altLang="zh-CN" sz="2000" b="0" i="0" u="none" strike="noStrike" cap="none" normalizeH="0" baseline="-25000" dirty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zh-CN" altLang="zh-CN" sz="1800" b="0" i="0" u="none" strike="noStrike" cap="none" normalizeH="0" baseline="-25000" dirty="0">
                <a:ln>
                  <a:noFill/>
                </a:ln>
                <a:solidFill>
                  <a:srgbClr val="002060"/>
                </a:solidFill>
                <a:effectLst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79712" y="5095785"/>
            <a:ext cx="350100" cy="709479"/>
            <a:chOff x="8597830" y="3785941"/>
            <a:chExt cx="350100" cy="709479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8597830" y="3785941"/>
              <a:ext cx="2207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8597830" y="4187643"/>
              <a:ext cx="3501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anose="020F0502020204030204" pitchFamily="34" charset="0"/>
                </a:rPr>
                <a:t>G</a:t>
              </a:r>
              <a:r>
                <a:rPr kumimoji="0" lang="en-US" altLang="zh-CN" sz="2000" b="0" i="0" u="none" strike="noStrike" cap="none" normalizeH="0" baseline="-25000" dirty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zh-CN" altLang="zh-CN" sz="1800" b="0" i="0" u="none" strike="noStrike" cap="none" normalizeH="0" baseline="-25000" dirty="0">
                <a:ln>
                  <a:noFill/>
                </a:ln>
                <a:solidFill>
                  <a:srgbClr val="002060"/>
                </a:solidFill>
                <a:effectLst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59632" y="5643696"/>
            <a:ext cx="350100" cy="709479"/>
            <a:chOff x="8597830" y="3785941"/>
            <a:chExt cx="350100" cy="709479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8597830" y="3785941"/>
              <a:ext cx="2207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anose="020F0502020204030204" pitchFamily="34" charset="0"/>
                </a:rPr>
                <a:t>+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8597830" y="4187643"/>
              <a:ext cx="3501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-25000" dirty="0">
                <a:ln>
                  <a:noFill/>
                </a:ln>
                <a:solidFill>
                  <a:srgbClr val="002060"/>
                </a:solidFill>
                <a:effectLst/>
              </a:endParaRPr>
            </a:p>
          </p:txBody>
        </p:sp>
      </p:grp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E69C1F-4E82-48EB-928F-E356DFE4EB9A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E54B8-8BEE-409A-BEEF-BC3CCC0C5E18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458200" cy="453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 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构造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G＝（N，T，P，S）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N＝N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U N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，S＝S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生成式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为:        若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AαB ∈P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则它也属于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若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α∈P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αS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∈P</a:t>
            </a:r>
            <a:endParaRPr lang="en-US" altLang="zh-CN" sz="20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	P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 P</a:t>
            </a:r>
            <a:endParaRPr lang="en-US" altLang="zh-CN" sz="20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先证 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0" dirty="0">
                <a:solidFill>
                  <a:srgbClr val="800080"/>
                </a:solidFill>
                <a:cs typeface="Times New Roman" panose="02020603050405020304" pitchFamily="18" charset="0"/>
                <a:sym typeface="Euclid 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  L(G)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若有任意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分别属于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定义的语言中，</a:t>
            </a:r>
            <a:endParaRPr lang="zh-CN" altLang="en-US" sz="20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那么有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α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α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α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 …  ω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endParaRPr lang="zh-CN" altLang="en-US" sz="20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β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β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β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…  ω</a:t>
            </a:r>
            <a:r>
              <a:rPr lang="en-US" altLang="zh-CN" sz="20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sz="20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∴  S  S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α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α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α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 …  ω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∴ 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b="0" dirty="0">
                <a:solidFill>
                  <a:srgbClr val="333399"/>
                </a:solidFill>
                <a:cs typeface="Times New Roman" panose="02020603050405020304" pitchFamily="18" charset="0"/>
                <a:sym typeface="Euclid Symbol" panose="05050102010706020507" pitchFamily="18" charset="2"/>
              </a:rPr>
              <a:t>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  L(G)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894" name="Rectangle 3"/>
          <p:cNvSpPr>
            <a:spLocks noChangeArrowheads="1"/>
          </p:cNvSpPr>
          <p:nvPr/>
        </p:nvSpPr>
        <p:spPr bwMode="auto">
          <a:xfrm>
            <a:off x="1262063" y="457200"/>
            <a:ext cx="509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b).  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求证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z="3200" baseline="-250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z="3200" baseline="-250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是右线性语言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13885" y="3697287"/>
            <a:ext cx="2138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*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75141" y="3697287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dirty="0">
                <a:solidFill>
                  <a:srgbClr val="002060"/>
                </a:solidFill>
                <a:latin typeface="Calibri" panose="020F0502020204030204" pitchFamily="34" charset="0"/>
              </a:rPr>
              <a:t>*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580112" y="4941168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*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4B4280-A9CB-483F-85CC-39B2900611E2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6DFE38-FC6F-4B09-AD89-FC11C3B956ED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7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458200" cy="458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  </a:t>
            </a: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再证 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L(G)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0" dirty="0">
                <a:solidFill>
                  <a:srgbClr val="800080"/>
                </a:solidFill>
                <a:cs typeface="Times New Roman" panose="02020603050405020304" pitchFamily="18" charset="0"/>
                <a:sym typeface="Euclid Symbol" panose="05050102010706020507" pitchFamily="18" charset="2"/>
              </a:rPr>
              <a:t>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若有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 S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α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α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α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 … </a:t>
            </a:r>
            <a:endParaRPr lang="en-US" altLang="zh-CN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那么则必然在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中同时有</a:t>
            </a:r>
            <a:endParaRPr lang="zh-CN" altLang="en-US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α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α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 α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 …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endParaRPr lang="zh-CN" altLang="en-US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β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 β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β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…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∴ L(G) 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).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命题得证＃</a:t>
            </a: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1174750" y="457200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b). 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求证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baseline="-250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是右线性语言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87824" y="2420888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*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A33438-9566-4B25-9658-061D7F16EF0C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30C237-E7AC-4355-A459-9D3BC678F35B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458200" cy="511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证明:  构造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G＝（N，T，P，S） 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其中；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N＝N</a:t>
            </a:r>
            <a:r>
              <a:rPr lang="en-US" altLang="zh-CN" sz="2000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U S，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SN</a:t>
            </a:r>
            <a:r>
              <a:rPr lang="en-US" altLang="zh-CN" sz="2000" baseline="-30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，S</a:t>
            </a:r>
            <a:r>
              <a:rPr lang="zh-CN" altLang="en-US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是一个新的非终结符， </a:t>
            </a:r>
            <a:endParaRPr lang="zh-CN" altLang="en-US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生成式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 	如果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αB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 P</a:t>
            </a:r>
            <a:r>
              <a:rPr lang="en-US" altLang="zh-CN" sz="2000" baseline="-25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αB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∈P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000" dirty="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	如果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α∈ P</a:t>
            </a:r>
            <a:r>
              <a:rPr lang="en-US" altLang="zh-CN" sz="2000" baseline="-25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α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S∈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2000" dirty="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	S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baseline="-30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，S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dirty="0" err="1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ε∈P</a:t>
            </a:r>
            <a:r>
              <a:rPr lang="en-US" altLang="zh-CN" sz="2000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000" dirty="0">
              <a:solidFill>
                <a:srgbClr val="333399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先证 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L(G)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 L(G</a:t>
            </a:r>
            <a:r>
              <a:rPr lang="en-US" altLang="zh-CN" sz="2400" baseline="-250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)*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若有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 S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… </a:t>
            </a:r>
            <a:endParaRPr lang="en-US" altLang="zh-CN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…ω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…</a:t>
            </a:r>
            <a:r>
              <a:rPr lang="en-US" altLang="zh-CN" sz="2400" b="1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zh-CN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则在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中必然有</a:t>
            </a:r>
            <a:endParaRPr lang="zh-CN" altLang="en-US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 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400" b="1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zh-CN" altLang="en-US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∴ L(G) 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)*</a:t>
            </a:r>
            <a:endParaRPr lang="en-US" altLang="zh-CN" sz="24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1520825" y="457200"/>
            <a:ext cx="4835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c). 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求证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z="3200" baseline="-250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是右线性语言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47149" y="3841303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2933" y="4365104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47664" y="5373216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49370" y="5373216"/>
            <a:ext cx="1264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292080" y="5425479"/>
            <a:ext cx="1836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99792" y="3861048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DD5D3B-68AF-4815-838A-A577B48F6818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9763AF-6F4F-4BF3-8516-6EE550B771A4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0965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458200" cy="50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再证 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)*</a:t>
            </a:r>
            <a:r>
              <a:rPr lang="en-US" altLang="zh-CN" sz="2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 L(G)</a:t>
            </a:r>
            <a:endParaRPr lang="en-US" altLang="zh-CN" sz="2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中有</a:t>
            </a:r>
            <a:endParaRPr lang="zh-CN" altLang="en-US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。。。；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400" b="1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zh-CN" sz="2400" b="1" baseline="-25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 baseline="-250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则在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中必然有</a:t>
            </a:r>
            <a:endParaRPr lang="zh-CN" altLang="en-US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 S</a:t>
            </a:r>
            <a:r>
              <a:rPr lang="en-US" altLang="zh-CN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… </a:t>
            </a:r>
            <a:endParaRPr lang="en-US" altLang="zh-CN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   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…ω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i-1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S  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…</a:t>
            </a:r>
            <a:r>
              <a:rPr lang="en-US" altLang="zh-CN" sz="2400" b="1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ω</a:t>
            </a:r>
            <a:r>
              <a:rPr lang="en-US" altLang="zh-CN" sz="2400" b="1" baseline="-25000" dirty="0" err="1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endParaRPr lang="en-US" altLang="zh-CN" sz="2400" b="1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∴  L(G</a:t>
            </a:r>
            <a:r>
              <a:rPr lang="en-US" altLang="zh-CN" baseline="-250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)*  L(G)</a:t>
            </a:r>
            <a:endParaRPr lang="en-US" altLang="zh-CN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因此 </a:t>
            </a:r>
            <a:r>
              <a:rPr lang="en-US" altLang="zh-CN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L* </a:t>
            </a:r>
            <a:r>
              <a:rPr lang="zh-CN" altLang="en-US" sz="2400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可以用右线性文法描述。</a:t>
            </a:r>
            <a:endParaRPr lang="zh-CN" altLang="en-US" sz="2400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证毕＃ </a:t>
            </a:r>
            <a:endParaRPr lang="en-US" altLang="zh-CN" sz="24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842963" y="457200"/>
            <a:ext cx="5513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c).  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求证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zh-CN" sz="3200" baseline="-250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是右线性语言(续)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68865" y="3769295"/>
            <a:ext cx="170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47664" y="2401143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31840" y="2348880"/>
            <a:ext cx="202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271085" y="3717032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35696" y="4273351"/>
            <a:ext cx="23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207189" y="4221088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548097" y="2401143"/>
            <a:ext cx="2207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dirty="0">
                <a:solidFill>
                  <a:srgbClr val="002060"/>
                </a:solidFill>
                <a:latin typeface="Calibri" panose="020F0502020204030204" pitchFamily="34" charset="0"/>
              </a:rPr>
              <a:t>+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7D0C03-D88B-4364-9184-477D5A5BC338}" type="slidenum">
              <a:rPr kumimoji="0" lang="zh-CN" altLang="en-US" sz="1200" smtClean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en-US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日期占位符 2"/>
          <p:cNvSpPr>
            <a:spLocks noGrp="1"/>
          </p:cNvSpPr>
          <p:nvPr>
            <p:ph type="dt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9D6C3C-17FC-47C7-8E18-6BB944972C43}" type="datetime1">
              <a:rPr kumimoji="0" lang="zh-CN" altLang="en-US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kumimoji="0" lang="zh-CN" altLang="zh-CN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页脚占位符 3"/>
          <p:cNvSpPr>
            <a:spLocks noGrp="1"/>
          </p:cNvSpPr>
          <p:nvPr>
            <p:ph type="ftr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zh-CN" altLang="en-US" sz="120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304800" y="1219200"/>
            <a:ext cx="8458200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思路：</a:t>
            </a:r>
            <a:r>
              <a:rPr lang="zh-CN" altLang="en-US" sz="3200" dirty="0">
                <a:solidFill>
                  <a:srgbClr val="80008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800080"/>
              </a:solidFill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由给定的右线性文法可找出正则式，而正则式表示的语言即为正则集。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方法：</a:t>
            </a:r>
            <a:endParaRPr lang="zh-CN" altLang="en-US" sz="3200" dirty="0">
              <a:solidFill>
                <a:srgbClr val="80008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对右线性文法构造标准形式的正规表达式方程组，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应用规则</a:t>
            </a:r>
            <a:r>
              <a:rPr lang="en-US" altLang="zh-CN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x＝αx+β   x＝α*β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进行消元，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求解方程组，即可得出正规表达式。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 (一) 和 (二)即可得出下定理: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80008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定理:</a:t>
            </a:r>
            <a:r>
              <a:rPr lang="zh-CN" altLang="en-US" dirty="0">
                <a:solidFill>
                  <a:srgbClr val="333399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333399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一个语言是正则集，当且仅当该语言为右线性语言。</a:t>
            </a:r>
            <a:endParaRPr lang="zh-CN" altLang="en-US" dirty="0">
              <a:solidFill>
                <a:srgbClr val="333399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1008063" y="533400"/>
            <a:ext cx="8135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80008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(二).  证明由右线性文法产生的语言是正则集</a:t>
            </a:r>
            <a:endParaRPr lang="zh-CN" altLang="en-US" sz="3200">
              <a:solidFill>
                <a:srgbClr val="80008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KSO_WPP_MARK_KEY" val="c8405ccd-09b5-42e9-a32e-62c0eea8d8f4"/>
  <p:tag name="COMMONDATA" val="eyJoZGlkIjoiYjZhMmY1NGQwZjE0MWY4MTkzZjM4YzBiNDA1ZmM3ZDEifQ==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7600</Words>
  <Application>WPS 演示</Application>
  <PresentationFormat>全屏显示(4:3)</PresentationFormat>
  <Paragraphs>1107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37</vt:i4>
      </vt:variant>
    </vt:vector>
  </HeadingPairs>
  <TitlesOfParts>
    <vt:vector size="89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楷体_GB2312</vt:lpstr>
      <vt:lpstr>新宋体</vt:lpstr>
      <vt:lpstr>Symbol</vt:lpstr>
      <vt:lpstr>华文行楷</vt:lpstr>
      <vt:lpstr>Calibri</vt:lpstr>
      <vt:lpstr>Euclid Symbol</vt:lpstr>
      <vt:lpstr>CMR10</vt:lpstr>
      <vt:lpstr>Segoe Print</vt:lpstr>
      <vt:lpstr>微软雅黑</vt:lpstr>
      <vt:lpstr>Arial Unicode MS</vt:lpstr>
      <vt:lpstr>楷体_GB2312</vt:lpstr>
      <vt:lpstr>1_Blends</vt:lpstr>
      <vt:lpstr>Visio.Drawing.6</vt:lpstr>
      <vt:lpstr>Visio.Drawing.6</vt:lpstr>
      <vt:lpstr>Visio.Drawing.6</vt:lpstr>
      <vt:lpstr>Visio.Drawing.11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Visio.Drawing.11</vt:lpstr>
      <vt:lpstr>Visio.Drawing.6</vt:lpstr>
      <vt:lpstr>Visio.Drawing.6</vt:lpstr>
      <vt:lpstr>Visio.Drawing.6</vt:lpstr>
      <vt:lpstr>Visio.Drawing.11</vt:lpstr>
      <vt:lpstr>Visio.Drawing.6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  正则表达式与有限自动机的关系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lvsiyao</dc:creator>
  <cp:lastModifiedBy>杨娟</cp:lastModifiedBy>
  <cp:revision>447</cp:revision>
  <cp:lastPrinted>2001-10-15T13:50:00Z</cp:lastPrinted>
  <dcterms:created xsi:type="dcterms:W3CDTF">2113-01-01T00:00:00Z</dcterms:created>
  <dcterms:modified xsi:type="dcterms:W3CDTF">2024-03-22T06:22:30Z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D4E42F7B6E05468D9B5CA37CC3795EB4</vt:lpwstr>
  </property>
  <property fmtid="{D5CDD505-2E9C-101B-9397-08002B2CF9AE}" pid="3" name="KSOProductBuildVer">
    <vt:lpwstr>2052-11.1.0.15319</vt:lpwstr>
  </property>
</Properties>
</file>