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390" r:id="rId3"/>
    <p:sldId id="388" r:id="rId5"/>
    <p:sldId id="389" r:id="rId6"/>
    <p:sldId id="392" r:id="rId7"/>
    <p:sldId id="391" r:id="rId8"/>
    <p:sldId id="393" r:id="rId9"/>
    <p:sldId id="394" r:id="rId10"/>
    <p:sldId id="395" r:id="rId11"/>
    <p:sldId id="396" r:id="rId12"/>
    <p:sldId id="405" r:id="rId13"/>
    <p:sldId id="406" r:id="rId14"/>
    <p:sldId id="398" r:id="rId15"/>
    <p:sldId id="400" r:id="rId16"/>
    <p:sldId id="401" r:id="rId17"/>
    <p:sldId id="404" r:id="rId18"/>
    <p:sldId id="402" r:id="rId19"/>
    <p:sldId id="403" r:id="rId20"/>
    <p:sldId id="407" r:id="rId21"/>
    <p:sldId id="387" r:id="rId22"/>
  </p:sldIdLst>
  <p:sldSz cx="9144000" cy="6858000" type="screen4x3"/>
  <p:notesSz cx="6648450" cy="9782175"/>
  <p:custDataLst>
    <p:tags r:id="rId2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66"/>
    <a:srgbClr val="3366CC"/>
    <a:srgbClr val="FF3300"/>
    <a:srgbClr val="003399"/>
    <a:srgbClr val="336699"/>
    <a:srgbClr val="008080"/>
    <a:srgbClr val="FFDC49"/>
    <a:srgbClr val="E8E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104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2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0EBE8B-888C-42C9-9D25-A82C071810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646613"/>
            <a:ext cx="48768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31" tIns="44915" rIns="89831" bIns="449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474DE6-80C7-4B6F-BC44-1B0386EFDD1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前面曾用泵浦引理证明过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L(M)={ a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∣n≥1}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不是正则集，即它不能由有限自动机所识别。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0"/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0"/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根本原因：一个有限自动机要想识别这样的语言，必须设法</a:t>
            </a:r>
            <a:r>
              <a:rPr lang="zh-CN" altLang="en-US" sz="2800" dirty="0">
                <a:solidFill>
                  <a:srgbClr val="333399"/>
                </a:solidFill>
              </a:rPr>
              <a:t>“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记住</a:t>
            </a:r>
            <a:r>
              <a:rPr lang="zh-CN" altLang="en-US" sz="2800" dirty="0">
                <a:solidFill>
                  <a:srgbClr val="333399"/>
                </a:solidFill>
              </a:rPr>
              <a:t>”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已经读了多少个</a:t>
            </a:r>
            <a:r>
              <a:rPr lang="en-US" altLang="zh-CN" sz="2800" dirty="0">
                <a:solidFill>
                  <a:srgbClr val="333399"/>
                </a:solidFill>
                <a:latin typeface="宋体" panose="02010600030101010101" pitchFamily="2" charset="-122"/>
              </a:rPr>
              <a:t>a，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而有限自动机唯一的</a:t>
            </a:r>
            <a:r>
              <a:rPr lang="zh-CN" altLang="en-US" sz="2800" dirty="0">
                <a:solidFill>
                  <a:srgbClr val="333399"/>
                </a:solidFill>
              </a:rPr>
              <a:t>“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存贮器</a:t>
            </a:r>
            <a:r>
              <a:rPr lang="zh-CN" altLang="en-US" sz="2800" dirty="0">
                <a:solidFill>
                  <a:srgbClr val="333399"/>
                </a:solidFill>
              </a:rPr>
              <a:t>”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是其内部的状态，因此，对于任意正值</a:t>
            </a:r>
            <a:r>
              <a:rPr lang="en-US" altLang="zh-CN" sz="2800" dirty="0">
                <a:solidFill>
                  <a:srgbClr val="333399"/>
                </a:solidFill>
                <a:latin typeface="宋体" panose="02010600030101010101" pitchFamily="2" charset="-122"/>
              </a:rPr>
              <a:t>k，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至少必须有一个状态对应于</a:t>
            </a:r>
            <a:r>
              <a:rPr lang="zh-CN" altLang="en-US" sz="2800" dirty="0">
                <a:solidFill>
                  <a:srgbClr val="333399"/>
                </a:solidFill>
              </a:rPr>
              <a:t>“</a:t>
            </a:r>
            <a:r>
              <a:rPr lang="en-US" altLang="zh-CN" sz="28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rgbClr val="3333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800" dirty="0">
                <a:solidFill>
                  <a:srgbClr val="333399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</a:rPr>
              <a:t>”</a:t>
            </a:r>
            <a:r>
              <a:rPr lang="en-US" altLang="zh-CN" sz="2800" dirty="0">
                <a:solidFill>
                  <a:srgbClr val="333399"/>
                </a:solidFill>
                <a:latin typeface="宋体" panose="02010600030101010101" pitchFamily="2" charset="-122"/>
              </a:rPr>
              <a:t>，</a:t>
            </a:r>
            <a:endParaRPr lang="zh-CN" altLang="en-US" sz="2800" dirty="0">
              <a:solidFill>
                <a:srgbClr val="33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79A09-847C-4072-BCD9-D8CFBF6F6A8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image" Target="../media/image2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1692275" y="404813"/>
            <a:ext cx="6269038" cy="838200"/>
          </a:xfrm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§4.4  下推自动机（</a:t>
            </a:r>
            <a:r>
              <a:rPr lang="en-US" altLang="zh-CN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PDA）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285750" y="1357313"/>
            <a:ext cx="8534400" cy="5029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的基本概念。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的构造举例。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用终态接受语言和用空栈接受语言的等价性。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是上下文无关语言的接收器。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重点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的基本定义及其构造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与上下文无关语言等价</a:t>
            </a:r>
            <a:endParaRPr lang="zh-CN" altLang="en-US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难点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根据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PDA</a:t>
            </a:r>
            <a:r>
              <a:rPr lang="zh-CN" altLang="en-US" dirty="0">
                <a:solidFill>
                  <a:schemeClr val="tx2"/>
                </a:solidFill>
                <a:ea typeface="宋体" panose="02010600030101010101" pitchFamily="2" charset="-122"/>
              </a:rPr>
              <a:t>构造上下文无关文法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930275" y="333375"/>
            <a:ext cx="4073525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课堂练习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23963"/>
            <a:ext cx="8496300" cy="5229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构造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PDA M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接受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L(M)={ a</a:t>
            </a:r>
            <a:r>
              <a:rPr kumimoji="1" lang="en-US" altLang="zh-CN" sz="2800" b="0" i="0" u="none" strike="noStrike" kern="0" cap="none" spc="0" normalizeH="0" baseline="3000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sz="2800" b="0" i="0" u="none" strike="noStrike" kern="0" cap="none" spc="0" normalizeH="0" baseline="3000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∣m≠n, m 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 ≥1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给出下面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PDAM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所接受的语言</a:t>
            </a: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2533" name="组合 4"/>
          <p:cNvGrpSpPr/>
          <p:nvPr/>
        </p:nvGrpSpPr>
        <p:grpSpPr>
          <a:xfrm>
            <a:off x="395288" y="4797425"/>
            <a:ext cx="5983287" cy="1655763"/>
            <a:chOff x="1259632" y="2792529"/>
            <a:chExt cx="5982436" cy="1655297"/>
          </a:xfrm>
        </p:grpSpPr>
        <p:grpSp>
          <p:nvGrpSpPr>
            <p:cNvPr id="22574" name="Group 4"/>
            <p:cNvGrpSpPr/>
            <p:nvPr/>
          </p:nvGrpSpPr>
          <p:grpSpPr>
            <a:xfrm>
              <a:off x="1259632" y="3076348"/>
              <a:ext cx="5982436" cy="1371478"/>
              <a:chOff x="2501" y="13839"/>
              <a:chExt cx="5742" cy="1695"/>
            </a:xfrm>
          </p:grpSpPr>
          <p:grpSp>
            <p:nvGrpSpPr>
              <p:cNvPr id="22577" name="Group 5"/>
              <p:cNvGrpSpPr/>
              <p:nvPr/>
            </p:nvGrpSpPr>
            <p:grpSpPr>
              <a:xfrm>
                <a:off x="2501" y="14360"/>
                <a:ext cx="5661" cy="1174"/>
                <a:chOff x="2520" y="12360"/>
                <a:chExt cx="5130" cy="861"/>
              </a:xfrm>
            </p:grpSpPr>
            <p:sp>
              <p:nvSpPr>
                <p:cNvPr id="22580" name="Oval 6"/>
                <p:cNvSpPr/>
                <p:nvPr/>
              </p:nvSpPr>
              <p:spPr>
                <a:xfrm>
                  <a:off x="3060" y="1267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1" name="Oval 7"/>
                <p:cNvSpPr/>
                <p:nvPr/>
              </p:nvSpPr>
              <p:spPr>
                <a:xfrm>
                  <a:off x="4860" y="1267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82" name="Group 8"/>
                <p:cNvGrpSpPr/>
                <p:nvPr/>
              </p:nvGrpSpPr>
              <p:grpSpPr>
                <a:xfrm>
                  <a:off x="6930" y="12597"/>
                  <a:ext cx="720" cy="624"/>
                  <a:chOff x="6930" y="12597"/>
                  <a:chExt cx="720" cy="624"/>
                </a:xfrm>
              </p:grpSpPr>
              <p:sp>
                <p:nvSpPr>
                  <p:cNvPr id="22588" name="Oval 9"/>
                  <p:cNvSpPr/>
                  <p:nvPr/>
                </p:nvSpPr>
                <p:spPr>
                  <a:xfrm>
                    <a:off x="6930" y="12597"/>
                    <a:ext cx="720" cy="62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9" name="Oval 10"/>
                  <p:cNvSpPr/>
                  <p:nvPr/>
                </p:nvSpPr>
                <p:spPr>
                  <a:xfrm>
                    <a:off x="7020" y="1267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583" name="Line 11"/>
                <p:cNvSpPr/>
                <p:nvPr/>
              </p:nvSpPr>
              <p:spPr>
                <a:xfrm>
                  <a:off x="3600" y="12984"/>
                  <a:ext cx="12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584" name="Line 12"/>
                <p:cNvSpPr/>
                <p:nvPr/>
              </p:nvSpPr>
              <p:spPr>
                <a:xfrm>
                  <a:off x="5400" y="12984"/>
                  <a:ext cx="162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585" name="AutoShape 13"/>
                <p:cNvSpPr/>
                <p:nvPr/>
              </p:nvSpPr>
              <p:spPr>
                <a:xfrm>
                  <a:off x="3165" y="12360"/>
                  <a:ext cx="360" cy="312"/>
                </a:xfrm>
                <a:prstGeom prst="curvedDownArrow">
                  <a:avLst>
                    <a:gd name="adj1" fmla="val 23076"/>
                    <a:gd name="adj2" fmla="val 46153"/>
                    <a:gd name="adj3" fmla="val 33328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6" name="AutoShape 14"/>
                <p:cNvSpPr/>
                <p:nvPr/>
              </p:nvSpPr>
              <p:spPr>
                <a:xfrm>
                  <a:off x="4980" y="12360"/>
                  <a:ext cx="360" cy="312"/>
                </a:xfrm>
                <a:prstGeom prst="curvedDownArrow">
                  <a:avLst>
                    <a:gd name="adj1" fmla="val 23076"/>
                    <a:gd name="adj2" fmla="val 46153"/>
                    <a:gd name="adj3" fmla="val 33328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87" name="Line 15"/>
                <p:cNvSpPr/>
                <p:nvPr/>
              </p:nvSpPr>
              <p:spPr>
                <a:xfrm>
                  <a:off x="2520" y="12984"/>
                  <a:ext cx="54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2578" name="Text Box 16"/>
              <p:cNvSpPr txBox="1"/>
              <p:nvPr/>
            </p:nvSpPr>
            <p:spPr>
              <a:xfrm>
                <a:off x="2880" y="14544"/>
                <a:ext cx="5363" cy="8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4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 </a:t>
                </a:r>
                <a:r>
                  <a:rPr lang="en-US" altLang="zh-CN" sz="20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en-US" altLang="zh-CN" sz="25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, a/</a:t>
                </a:r>
                <a:r>
                  <a:rPr lang="en-US" altLang="zh-CN" sz="25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Euclid Symbol" panose="05050102010706020507" pitchFamily="18" charset="2"/>
                  </a:rPr>
                  <a:t></a:t>
                </a:r>
                <a:r>
                  <a:rPr lang="en-US" altLang="zh-CN" sz="25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       </a:t>
                </a:r>
                <a:r>
                  <a:rPr lang="en-US" altLang="zh-CN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50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5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9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b,</a:t>
                </a:r>
                <a:r>
                  <a:rPr lang="en-US" altLang="zh-CN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zh-CN" altLang="en-US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z</a:t>
                </a:r>
                <a:r>
                  <a:rPr lang="en-US" altLang="zh-CN" sz="250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9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/</a:t>
                </a:r>
                <a:r>
                  <a:rPr lang="en-US" altLang="zh-CN" sz="29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r>
                  <a:rPr lang="en-US" altLang="zh-CN" sz="25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f</a:t>
                </a:r>
                <a:endParaRPr lang="en-US" altLang="zh-CN" sz="20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79" name="Text Box 17"/>
              <p:cNvSpPr txBox="1"/>
              <p:nvPr/>
            </p:nvSpPr>
            <p:spPr>
              <a:xfrm>
                <a:off x="3091" y="13839"/>
                <a:ext cx="3575" cy="9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0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1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a, z</a:t>
                </a:r>
                <a:r>
                  <a:rPr lang="en-US" altLang="zh-CN" sz="210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1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/az</a:t>
                </a:r>
                <a:r>
                  <a:rPr lang="en-US" altLang="zh-CN" sz="210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                    </a:t>
                </a:r>
                <a:r>
                  <a:rPr lang="en-US" altLang="zh-CN" sz="21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b, a/</a:t>
                </a:r>
                <a:r>
                  <a:rPr lang="en-US" altLang="zh-CN" sz="25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r>
                  <a:rPr lang="en-US" altLang="zh-CN" sz="21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210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75" name="矩形 1"/>
            <p:cNvSpPr/>
            <p:nvPr/>
          </p:nvSpPr>
          <p:spPr>
            <a:xfrm>
              <a:off x="4699142" y="3327375"/>
              <a:ext cx="127470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ε,</a:t>
              </a:r>
              <a:r>
                <a:rPr lang="en-US" altLang="zh-CN" sz="2400" dirty="0">
                  <a:solidFill>
                    <a:srgbClr val="660066"/>
                  </a:solidFill>
                  <a:ea typeface="宋体" panose="02010600030101010101" pitchFamily="2" charset="-122"/>
                </a:rPr>
                <a:t> a/</a:t>
              </a:r>
              <a:r>
                <a:rPr lang="en-US" altLang="zh-CN" sz="24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n-US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76" name="矩形 2"/>
            <p:cNvSpPr/>
            <p:nvPr/>
          </p:nvSpPr>
          <p:spPr>
            <a:xfrm>
              <a:off x="1934985" y="2792529"/>
              <a:ext cx="77457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a, a/aa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550" name="组合 35852"/>
          <p:cNvGrpSpPr/>
          <p:nvPr/>
        </p:nvGrpSpPr>
        <p:grpSpPr>
          <a:xfrm>
            <a:off x="1668463" y="1700213"/>
            <a:ext cx="5392737" cy="2044700"/>
            <a:chOff x="1540426" y="1925016"/>
            <a:chExt cx="5392484" cy="2043464"/>
          </a:xfrm>
        </p:grpSpPr>
        <p:sp>
          <p:nvSpPr>
            <p:cNvPr id="22537" name="矩形 67"/>
            <p:cNvSpPr/>
            <p:nvPr/>
          </p:nvSpPr>
          <p:spPr>
            <a:xfrm>
              <a:off x="2734446" y="3096717"/>
              <a:ext cx="668422" cy="421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8" name="弧形 20"/>
            <p:cNvSpPr/>
            <p:nvPr/>
          </p:nvSpPr>
          <p:spPr>
            <a:xfrm>
              <a:off x="3541761" y="2982698"/>
              <a:ext cx="360879" cy="302286"/>
            </a:xfrm>
            <a:custGeom>
              <a:avLst/>
              <a:gdLst/>
              <a:ahLst/>
              <a:cxnLst>
                <a:cxn ang="0">
                  <a:pos x="61348" y="264691"/>
                </a:cxn>
                <a:cxn ang="0">
                  <a:pos x="-1" y="151143"/>
                </a:cxn>
                <a:cxn ang="0">
                  <a:pos x="180438" y="0"/>
                </a:cxn>
                <a:cxn ang="0">
                  <a:pos x="360877" y="151143"/>
                </a:cxn>
                <a:cxn ang="0">
                  <a:pos x="306560" y="259233"/>
                </a:cxn>
                <a:cxn ang="0">
                  <a:pos x="180439" y="151143"/>
                </a:cxn>
                <a:cxn ang="0">
                  <a:pos x="61348" y="264691"/>
                </a:cxn>
                <a:cxn ang="0">
                  <a:pos x="-1" y="151143"/>
                </a:cxn>
                <a:cxn ang="0">
                  <a:pos x="180438" y="0"/>
                </a:cxn>
                <a:cxn ang="0">
                  <a:pos x="360877" y="151143"/>
                </a:cxn>
                <a:cxn ang="0">
                  <a:pos x="306560" y="259233"/>
                </a:cxn>
              </a:cxnLst>
              <a:pathLst>
                <a:path w="360879" h="302286" stroke="0">
                  <a:moveTo>
                    <a:pt x="61348" y="264691"/>
                  </a:moveTo>
                  <a:cubicBezTo>
                    <a:pt x="23735" y="236993"/>
                    <a:pt x="-1" y="196390"/>
                    <a:pt x="-1" y="151143"/>
                  </a:cubicBezTo>
                  <a:cubicBezTo>
                    <a:pt x="-1" y="67669"/>
                    <a:pt x="80784" y="0"/>
                    <a:pt x="180438" y="0"/>
                  </a:cubicBezTo>
                  <a:cubicBezTo>
                    <a:pt x="280092" y="0"/>
                    <a:pt x="360877" y="67669"/>
                    <a:pt x="360877" y="151143"/>
                  </a:cubicBezTo>
                  <a:cubicBezTo>
                    <a:pt x="360877" y="193502"/>
                    <a:pt x="340074" y="231791"/>
                    <a:pt x="306560" y="259233"/>
                  </a:cubicBezTo>
                  <a:lnTo>
                    <a:pt x="180439" y="151143"/>
                  </a:lnTo>
                  <a:lnTo>
                    <a:pt x="61348" y="264691"/>
                  </a:lnTo>
                  <a:close/>
                </a:path>
                <a:path w="360879" h="302286" fill="none">
                  <a:moveTo>
                    <a:pt x="61348" y="264691"/>
                  </a:moveTo>
                  <a:cubicBezTo>
                    <a:pt x="23735" y="236993"/>
                    <a:pt x="-1" y="196390"/>
                    <a:pt x="-1" y="151143"/>
                  </a:cubicBezTo>
                  <a:cubicBezTo>
                    <a:pt x="-1" y="67669"/>
                    <a:pt x="80784" y="0"/>
                    <a:pt x="180438" y="0"/>
                  </a:cubicBezTo>
                  <a:cubicBezTo>
                    <a:pt x="280092" y="0"/>
                    <a:pt x="360877" y="67669"/>
                    <a:pt x="360877" y="151143"/>
                  </a:cubicBezTo>
                  <a:cubicBezTo>
                    <a:pt x="360877" y="193502"/>
                    <a:pt x="340074" y="231791"/>
                    <a:pt x="306560" y="259233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39" name="矩形 71"/>
            <p:cNvSpPr/>
            <p:nvPr/>
          </p:nvSpPr>
          <p:spPr>
            <a:xfrm>
              <a:off x="4089907" y="2750831"/>
              <a:ext cx="87716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0" name="弧形 73"/>
            <p:cNvSpPr/>
            <p:nvPr/>
          </p:nvSpPr>
          <p:spPr>
            <a:xfrm>
              <a:off x="5006940" y="2276872"/>
              <a:ext cx="360879" cy="302286"/>
            </a:xfrm>
            <a:custGeom>
              <a:avLst/>
              <a:gdLst/>
              <a:ahLst/>
              <a:cxnLst>
                <a:cxn ang="0">
                  <a:pos x="61348" y="264691"/>
                </a:cxn>
                <a:cxn ang="0">
                  <a:pos x="-1" y="151143"/>
                </a:cxn>
                <a:cxn ang="0">
                  <a:pos x="180438" y="0"/>
                </a:cxn>
                <a:cxn ang="0">
                  <a:pos x="360877" y="151143"/>
                </a:cxn>
                <a:cxn ang="0">
                  <a:pos x="306560" y="259233"/>
                </a:cxn>
                <a:cxn ang="0">
                  <a:pos x="180439" y="151143"/>
                </a:cxn>
                <a:cxn ang="0">
                  <a:pos x="61348" y="264691"/>
                </a:cxn>
                <a:cxn ang="0">
                  <a:pos x="-1" y="151143"/>
                </a:cxn>
                <a:cxn ang="0">
                  <a:pos x="180438" y="0"/>
                </a:cxn>
                <a:cxn ang="0">
                  <a:pos x="360877" y="151143"/>
                </a:cxn>
                <a:cxn ang="0">
                  <a:pos x="306560" y="259233"/>
                </a:cxn>
              </a:cxnLst>
              <a:pathLst>
                <a:path w="360879" h="302286" stroke="0">
                  <a:moveTo>
                    <a:pt x="61348" y="264691"/>
                  </a:moveTo>
                  <a:cubicBezTo>
                    <a:pt x="23735" y="236993"/>
                    <a:pt x="-1" y="196390"/>
                    <a:pt x="-1" y="151143"/>
                  </a:cubicBezTo>
                  <a:cubicBezTo>
                    <a:pt x="-1" y="67669"/>
                    <a:pt x="80784" y="0"/>
                    <a:pt x="180438" y="0"/>
                  </a:cubicBezTo>
                  <a:cubicBezTo>
                    <a:pt x="280092" y="0"/>
                    <a:pt x="360877" y="67669"/>
                    <a:pt x="360877" y="151143"/>
                  </a:cubicBezTo>
                  <a:cubicBezTo>
                    <a:pt x="360877" y="193502"/>
                    <a:pt x="340074" y="231791"/>
                    <a:pt x="306560" y="259233"/>
                  </a:cubicBezTo>
                  <a:lnTo>
                    <a:pt x="180439" y="151143"/>
                  </a:lnTo>
                  <a:lnTo>
                    <a:pt x="61348" y="264691"/>
                  </a:lnTo>
                  <a:close/>
                </a:path>
                <a:path w="360879" h="302286" fill="none">
                  <a:moveTo>
                    <a:pt x="61348" y="264691"/>
                  </a:moveTo>
                  <a:cubicBezTo>
                    <a:pt x="23735" y="236993"/>
                    <a:pt x="-1" y="196390"/>
                    <a:pt x="-1" y="151143"/>
                  </a:cubicBezTo>
                  <a:cubicBezTo>
                    <a:pt x="-1" y="67669"/>
                    <a:pt x="80784" y="0"/>
                    <a:pt x="180438" y="0"/>
                  </a:cubicBezTo>
                  <a:cubicBezTo>
                    <a:pt x="280092" y="0"/>
                    <a:pt x="360877" y="67669"/>
                    <a:pt x="360877" y="151143"/>
                  </a:cubicBezTo>
                  <a:cubicBezTo>
                    <a:pt x="360877" y="193502"/>
                    <a:pt x="340074" y="231791"/>
                    <a:pt x="306560" y="259233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1" name="矩形 74"/>
            <p:cNvSpPr/>
            <p:nvPr/>
          </p:nvSpPr>
          <p:spPr>
            <a:xfrm>
              <a:off x="4860032" y="1925016"/>
              <a:ext cx="87716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42" name="组合 35850"/>
            <p:cNvGrpSpPr/>
            <p:nvPr/>
          </p:nvGrpSpPr>
          <p:grpSpPr>
            <a:xfrm>
              <a:off x="1540426" y="2111828"/>
              <a:ext cx="5392484" cy="1643578"/>
              <a:chOff x="1540426" y="2111828"/>
              <a:chExt cx="5392484" cy="1643578"/>
            </a:xfrm>
          </p:grpSpPr>
          <p:grpSp>
            <p:nvGrpSpPr>
              <p:cNvPr id="22549" name="组合 35849"/>
              <p:cNvGrpSpPr/>
              <p:nvPr/>
            </p:nvGrpSpPr>
            <p:grpSpPr>
              <a:xfrm>
                <a:off x="1540426" y="2111828"/>
                <a:ext cx="4858721" cy="1643578"/>
                <a:chOff x="1540426" y="2111828"/>
                <a:chExt cx="4858721" cy="1643578"/>
              </a:xfrm>
            </p:grpSpPr>
            <p:grpSp>
              <p:nvGrpSpPr>
                <p:cNvPr id="22555" name="组合 43"/>
                <p:cNvGrpSpPr/>
                <p:nvPr/>
              </p:nvGrpSpPr>
              <p:grpSpPr>
                <a:xfrm>
                  <a:off x="2124589" y="3199359"/>
                  <a:ext cx="447751" cy="556047"/>
                  <a:chOff x="1619672" y="5127575"/>
                  <a:chExt cx="441544" cy="486817"/>
                </a:xfrm>
              </p:grpSpPr>
              <p:sp>
                <p:nvSpPr>
                  <p:cNvPr id="22572" name="椭圆 65"/>
                  <p:cNvSpPr/>
                  <p:nvPr/>
                </p:nvSpPr>
                <p:spPr>
                  <a:xfrm>
                    <a:off x="1619672" y="5157192"/>
                    <a:ext cx="441544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73" name="矩形 66"/>
                  <p:cNvSpPr/>
                  <p:nvPr/>
                </p:nvSpPr>
                <p:spPr>
                  <a:xfrm>
                    <a:off x="1619672" y="5127575"/>
                    <a:ext cx="402674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q</a:t>
                    </a:r>
                    <a:r>
                      <a:rPr lang="en-US" altLang="zh-CN" sz="2400" b="0" baseline="-2500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0</a:t>
                    </a: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556" name="组合 44"/>
                <p:cNvGrpSpPr/>
                <p:nvPr/>
              </p:nvGrpSpPr>
              <p:grpSpPr>
                <a:xfrm>
                  <a:off x="3502345" y="3170630"/>
                  <a:ext cx="447751" cy="556047"/>
                  <a:chOff x="1619672" y="5127575"/>
                  <a:chExt cx="441544" cy="486817"/>
                </a:xfrm>
              </p:grpSpPr>
              <p:sp>
                <p:nvSpPr>
                  <p:cNvPr id="22570" name="椭圆 63"/>
                  <p:cNvSpPr/>
                  <p:nvPr/>
                </p:nvSpPr>
                <p:spPr>
                  <a:xfrm>
                    <a:off x="1619672" y="5157192"/>
                    <a:ext cx="441544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71" name="矩形 64"/>
                  <p:cNvSpPr/>
                  <p:nvPr/>
                </p:nvSpPr>
                <p:spPr>
                  <a:xfrm>
                    <a:off x="1658542" y="5127575"/>
                    <a:ext cx="402674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q</a:t>
                    </a:r>
                    <a:r>
                      <a:rPr lang="en-US" altLang="zh-CN" sz="2400" b="0" baseline="-2500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1</a:t>
                    </a: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2557" name="组合 45"/>
                <p:cNvGrpSpPr/>
                <p:nvPr/>
              </p:nvGrpSpPr>
              <p:grpSpPr>
                <a:xfrm>
                  <a:off x="4975991" y="2499541"/>
                  <a:ext cx="447751" cy="556047"/>
                  <a:chOff x="1619672" y="5127575"/>
                  <a:chExt cx="441544" cy="486817"/>
                </a:xfrm>
              </p:grpSpPr>
              <p:sp>
                <p:nvSpPr>
                  <p:cNvPr id="22568" name="椭圆 61"/>
                  <p:cNvSpPr/>
                  <p:nvPr/>
                </p:nvSpPr>
                <p:spPr>
                  <a:xfrm>
                    <a:off x="1619672" y="5157192"/>
                    <a:ext cx="441544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9" name="矩形 62"/>
                  <p:cNvSpPr/>
                  <p:nvPr/>
                </p:nvSpPr>
                <p:spPr>
                  <a:xfrm>
                    <a:off x="1619672" y="5127575"/>
                    <a:ext cx="402674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q</a:t>
                    </a:r>
                    <a:r>
                      <a:rPr lang="en-US" altLang="zh-CN" sz="2400" b="0" baseline="-2500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2</a:t>
                    </a: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22558" name="直接箭头连接符 47"/>
                <p:cNvCxnSpPr>
                  <a:endCxn id="22573" idx="1"/>
                </p:cNvCxnSpPr>
                <p:nvPr/>
              </p:nvCxnSpPr>
              <p:spPr>
                <a:xfrm flipV="1">
                  <a:off x="1540426" y="3463019"/>
                  <a:ext cx="584163" cy="16914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559" name="直接箭头连接符 48"/>
                <p:cNvCxnSpPr>
                  <a:stCxn id="22572" idx="6"/>
                  <a:endCxn id="22570" idx="2"/>
                </p:cNvCxnSpPr>
                <p:nvPr/>
              </p:nvCxnSpPr>
              <p:spPr>
                <a:xfrm flipV="1">
                  <a:off x="2572340" y="3465569"/>
                  <a:ext cx="930005" cy="28729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560" name="直接箭头连接符 49"/>
                <p:cNvCxnSpPr>
                  <a:stCxn id="22570" idx="6"/>
                  <a:endCxn id="22570" idx="2"/>
                </p:cNvCxnSpPr>
                <p:nvPr/>
              </p:nvCxnSpPr>
              <p:spPr>
                <a:xfrm flipV="1">
                  <a:off x="3950096" y="3004189"/>
                  <a:ext cx="1025895" cy="461379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2561" name="直接箭头连接符 50"/>
                <p:cNvCxnSpPr>
                  <a:stCxn id="22568" idx="6"/>
                  <a:endCxn id="22570" idx="2"/>
                </p:cNvCxnSpPr>
                <p:nvPr/>
              </p:nvCxnSpPr>
              <p:spPr>
                <a:xfrm flipV="1">
                  <a:off x="5423742" y="2765694"/>
                  <a:ext cx="967591" cy="28786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22562" name="矩形 51"/>
                <p:cNvSpPr/>
                <p:nvPr/>
              </p:nvSpPr>
              <p:spPr>
                <a:xfrm>
                  <a:off x="1925481" y="2394391"/>
                  <a:ext cx="980524" cy="4218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a, z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/az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0 </a:t>
                  </a: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3" name="弧形 52"/>
                <p:cNvSpPr/>
                <p:nvPr/>
              </p:nvSpPr>
              <p:spPr>
                <a:xfrm>
                  <a:off x="2124589" y="2808843"/>
                  <a:ext cx="360879" cy="493491"/>
                </a:xfrm>
                <a:custGeom>
                  <a:avLst/>
                  <a:gdLst/>
                  <a:ahLst/>
                  <a:cxnLst>
                    <a:cxn ang="0">
                      <a:pos x="111080" y="474533"/>
                    </a:cxn>
                    <a:cxn ang="0">
                      <a:pos x="0" y="246745"/>
                    </a:cxn>
                    <a:cxn ang="0">
                      <a:pos x="180439" y="0"/>
                    </a:cxn>
                    <a:cxn ang="0">
                      <a:pos x="360878" y="246745"/>
                    </a:cxn>
                    <a:cxn ang="0">
                      <a:pos x="322207" y="399405"/>
                    </a:cxn>
                    <a:cxn ang="0">
                      <a:pos x="180439" y="246745"/>
                    </a:cxn>
                    <a:cxn ang="0">
                      <a:pos x="111080" y="474533"/>
                    </a:cxn>
                    <a:cxn ang="0">
                      <a:pos x="0" y="246745"/>
                    </a:cxn>
                    <a:cxn ang="0">
                      <a:pos x="180439" y="0"/>
                    </a:cxn>
                    <a:cxn ang="0">
                      <a:pos x="360878" y="246745"/>
                    </a:cxn>
                    <a:cxn ang="0">
                      <a:pos x="322207" y="399405"/>
                    </a:cxn>
                  </a:cxnLst>
                  <a:pathLst>
                    <a:path w="360879" h="493491" stroke="0">
                      <a:moveTo>
                        <a:pt x="111080" y="474533"/>
                      </a:moveTo>
                      <a:cubicBezTo>
                        <a:pt x="45822" y="437374"/>
                        <a:pt x="0" y="349377"/>
                        <a:pt x="0" y="246745"/>
                      </a:cubicBezTo>
                      <a:cubicBezTo>
                        <a:pt x="0" y="110471"/>
                        <a:pt x="80785" y="0"/>
                        <a:pt x="180439" y="0"/>
                      </a:cubicBezTo>
                      <a:cubicBezTo>
                        <a:pt x="280093" y="0"/>
                        <a:pt x="360878" y="110471"/>
                        <a:pt x="360878" y="246745"/>
                      </a:cubicBezTo>
                      <a:cubicBezTo>
                        <a:pt x="360878" y="304384"/>
                        <a:pt x="346425" y="357407"/>
                        <a:pt x="322207" y="399405"/>
                      </a:cubicBezTo>
                      <a:lnTo>
                        <a:pt x="180439" y="246745"/>
                      </a:lnTo>
                      <a:lnTo>
                        <a:pt x="111080" y="474533"/>
                      </a:lnTo>
                      <a:close/>
                    </a:path>
                    <a:path w="360879" h="493491" fill="none">
                      <a:moveTo>
                        <a:pt x="111080" y="474533"/>
                      </a:moveTo>
                      <a:cubicBezTo>
                        <a:pt x="45822" y="437374"/>
                        <a:pt x="0" y="349377"/>
                        <a:pt x="0" y="246745"/>
                      </a:cubicBezTo>
                      <a:cubicBezTo>
                        <a:pt x="0" y="110471"/>
                        <a:pt x="80785" y="0"/>
                        <a:pt x="180439" y="0"/>
                      </a:cubicBezTo>
                      <a:cubicBezTo>
                        <a:pt x="280093" y="0"/>
                        <a:pt x="360878" y="110471"/>
                        <a:pt x="360878" y="246745"/>
                      </a:cubicBezTo>
                      <a:cubicBezTo>
                        <a:pt x="360878" y="304384"/>
                        <a:pt x="346425" y="357407"/>
                        <a:pt x="322207" y="399405"/>
                      </a:cubicBez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64" name="矩形 53"/>
                <p:cNvSpPr/>
                <p:nvPr/>
              </p:nvSpPr>
              <p:spPr>
                <a:xfrm>
                  <a:off x="1919292" y="2111828"/>
                  <a:ext cx="824473" cy="4218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a, a/aa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 </a:t>
                  </a: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5" name="矩形 55"/>
                <p:cNvSpPr/>
                <p:nvPr/>
              </p:nvSpPr>
              <p:spPr>
                <a:xfrm>
                  <a:off x="3440872" y="2567020"/>
                  <a:ext cx="668422" cy="4218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b,a/</a:t>
                  </a: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  <a:sym typeface="Euclid Symbol" panose="05050102010706020507" pitchFamily="18" charset="2"/>
                    </a:rPr>
                    <a:t>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 </a:t>
                  </a: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2566" name="直接箭头连接符 56"/>
                <p:cNvCxnSpPr>
                  <a:stCxn id="22568" idx="6"/>
                  <a:endCxn id="22570" idx="2"/>
                </p:cNvCxnSpPr>
                <p:nvPr/>
              </p:nvCxnSpPr>
              <p:spPr>
                <a:xfrm flipV="1">
                  <a:off x="3923928" y="3555356"/>
                  <a:ext cx="1242324" cy="29696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22567" name="矩形 58"/>
                <p:cNvSpPr/>
                <p:nvPr/>
              </p:nvSpPr>
              <p:spPr>
                <a:xfrm>
                  <a:off x="5496648" y="2446604"/>
                  <a:ext cx="902499" cy="4218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  <a:sym typeface="Euclid Symbol" panose="05050102010706020507" pitchFamily="18" charset="2"/>
                    </a:rPr>
                    <a:t></a:t>
                  </a: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, z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  <a:sym typeface="Euclid Symbol" panose="05050102010706020507" pitchFamily="18" charset="2"/>
                    </a:rPr>
                    <a:t>  </a:t>
                  </a:r>
                  <a:r>
                    <a:rPr lang="en-US" altLang="zh-CN" sz="18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 </a:t>
                  </a: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" name="组合 35845"/>
              <p:cNvGrpSpPr/>
              <p:nvPr/>
            </p:nvGrpSpPr>
            <p:grpSpPr>
              <a:xfrm>
                <a:off x="6372200" y="2430571"/>
                <a:ext cx="560710" cy="666146"/>
                <a:chOff x="6516216" y="2430571"/>
                <a:chExt cx="560710" cy="666146"/>
              </a:xfrm>
            </p:grpSpPr>
            <p:sp>
              <p:nvSpPr>
                <p:cNvPr id="22551" name="椭圆 35840"/>
                <p:cNvSpPr/>
                <p:nvPr/>
              </p:nvSpPr>
              <p:spPr>
                <a:xfrm>
                  <a:off x="6516216" y="2430571"/>
                  <a:ext cx="560710" cy="66614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52" name="组合 76"/>
                <p:cNvGrpSpPr/>
                <p:nvPr/>
              </p:nvGrpSpPr>
              <p:grpSpPr>
                <a:xfrm>
                  <a:off x="6567157" y="2452760"/>
                  <a:ext cx="462562" cy="620879"/>
                  <a:chOff x="1605066" y="5127575"/>
                  <a:chExt cx="456150" cy="486817"/>
                </a:xfrm>
              </p:grpSpPr>
              <p:sp>
                <p:nvSpPr>
                  <p:cNvPr id="22553" name="椭圆 77"/>
                  <p:cNvSpPr/>
                  <p:nvPr/>
                </p:nvSpPr>
                <p:spPr>
                  <a:xfrm>
                    <a:off x="1619672" y="5157192"/>
                    <a:ext cx="441544" cy="4572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54" name="矩形 78"/>
                  <p:cNvSpPr/>
                  <p:nvPr/>
                </p:nvSpPr>
                <p:spPr>
                  <a:xfrm>
                    <a:off x="1605066" y="5127575"/>
                    <a:ext cx="402674" cy="40418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18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q</a:t>
                    </a:r>
                    <a:r>
                      <a:rPr lang="en-US" altLang="zh-CN" sz="2400" b="0" baseline="-2500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4</a:t>
                    </a: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22543" name="组合 81"/>
            <p:cNvGrpSpPr/>
            <p:nvPr/>
          </p:nvGrpSpPr>
          <p:grpSpPr>
            <a:xfrm>
              <a:off x="5180158" y="3302334"/>
              <a:ext cx="560710" cy="666146"/>
              <a:chOff x="6516216" y="2430571"/>
              <a:chExt cx="560710" cy="666146"/>
            </a:xfrm>
          </p:grpSpPr>
          <p:sp>
            <p:nvSpPr>
              <p:cNvPr id="22545" name="椭圆 82"/>
              <p:cNvSpPr/>
              <p:nvPr/>
            </p:nvSpPr>
            <p:spPr>
              <a:xfrm>
                <a:off x="6516216" y="2430571"/>
                <a:ext cx="560710" cy="66614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2546" name="组合 83"/>
              <p:cNvGrpSpPr/>
              <p:nvPr/>
            </p:nvGrpSpPr>
            <p:grpSpPr>
              <a:xfrm>
                <a:off x="6567157" y="2452760"/>
                <a:ext cx="462562" cy="620879"/>
                <a:chOff x="1605066" y="5127575"/>
                <a:chExt cx="456150" cy="486817"/>
              </a:xfrm>
            </p:grpSpPr>
            <p:sp>
              <p:nvSpPr>
                <p:cNvPr id="22547" name="椭圆 84"/>
                <p:cNvSpPr/>
                <p:nvPr/>
              </p:nvSpPr>
              <p:spPr>
                <a:xfrm>
                  <a:off x="1619672" y="5157192"/>
                  <a:ext cx="441544" cy="4572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8" name="矩形 85"/>
                <p:cNvSpPr/>
                <p:nvPr/>
              </p:nvSpPr>
              <p:spPr>
                <a:xfrm>
                  <a:off x="1605066" y="5127575"/>
                  <a:ext cx="402674" cy="3619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q</a:t>
                  </a:r>
                  <a:r>
                    <a:rPr lang="en-US" altLang="zh-CN" sz="2400" b="0" baseline="-2500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3</a:t>
                  </a: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2544" name="矩形 89"/>
            <p:cNvSpPr/>
            <p:nvPr/>
          </p:nvSpPr>
          <p:spPr>
            <a:xfrm>
              <a:off x="4211785" y="3524045"/>
              <a:ext cx="8130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, a/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  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35853"/>
          <p:cNvSpPr/>
          <p:nvPr/>
        </p:nvSpPr>
        <p:spPr>
          <a:xfrm>
            <a:off x="3835400" y="4637088"/>
            <a:ext cx="5308600" cy="376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90000"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L(M)={ a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∣m&gt;n≥1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  <a:sym typeface="Euclid Symbol" panose="05050102010706020507" pitchFamily="18" charset="2"/>
              </a:rPr>
              <a:t>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{ a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m+1</a:t>
            </a:r>
            <a:r>
              <a:rPr lang="en-US" altLang="zh-CN" sz="20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∣m≥1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1187450" y="304800"/>
            <a:ext cx="4073525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课堂练习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sz="2400" b="0" dirty="0">
                <a:solidFill>
                  <a:srgbClr val="333399"/>
                </a:solidFill>
              </a:rPr>
              <a:t>PDA M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接受语言</a:t>
            </a:r>
            <a:r>
              <a:rPr lang="en-US" altLang="zh-CN" sz="2400" b="0" dirty="0">
                <a:solidFill>
                  <a:srgbClr val="333399"/>
                </a:solidFill>
              </a:rPr>
              <a:t>L(M)={ a</a:t>
            </a:r>
            <a:r>
              <a:rPr lang="en-US" altLang="zh-CN" sz="2400" b="0" baseline="30000" dirty="0">
                <a:solidFill>
                  <a:srgbClr val="333399"/>
                </a:solidFill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</a:rPr>
              <a:t>b</a:t>
            </a:r>
            <a:r>
              <a:rPr lang="en-US" altLang="zh-CN" sz="2400" b="0" baseline="30000" dirty="0">
                <a:solidFill>
                  <a:srgbClr val="333399"/>
                </a:solidFill>
              </a:rPr>
              <a:t>2n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∣n≥1</a:t>
            </a:r>
            <a:r>
              <a:rPr lang="en-US" altLang="zh-CN" sz="2400" b="0" dirty="0">
                <a:solidFill>
                  <a:srgbClr val="333399"/>
                </a:solidFill>
              </a:rPr>
              <a:t>}</a:t>
            </a: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sz="2400" b="0" dirty="0">
                <a:solidFill>
                  <a:srgbClr val="333399"/>
                </a:solidFill>
              </a:rPr>
              <a:t>解</a:t>
            </a:r>
            <a:r>
              <a:rPr lang="en-US" altLang="zh-CN" sz="2400" b="0" dirty="0">
                <a:solidFill>
                  <a:srgbClr val="333399"/>
                </a:solidFill>
              </a:rPr>
              <a:t>1</a:t>
            </a: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sz="2400" b="0" dirty="0">
                <a:solidFill>
                  <a:srgbClr val="333399"/>
                </a:solidFill>
              </a:rPr>
              <a:t>解</a:t>
            </a:r>
            <a:r>
              <a:rPr lang="en-US" altLang="zh-CN" sz="2400" b="0" dirty="0">
                <a:solidFill>
                  <a:srgbClr val="333399"/>
                </a:solidFill>
              </a:rPr>
              <a:t>2</a:t>
            </a:r>
            <a:endParaRPr lang="en-US" altLang="zh-CN" sz="2400" b="0" dirty="0">
              <a:solidFill>
                <a:srgbClr val="333399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19250" y="1879600"/>
            <a:ext cx="5194300" cy="1873250"/>
            <a:chOff x="1043608" y="4175446"/>
            <a:chExt cx="5122064" cy="1639110"/>
          </a:xfrm>
        </p:grpSpPr>
        <p:grpSp>
          <p:nvGrpSpPr>
            <p:cNvPr id="24603" name="组合 3"/>
            <p:cNvGrpSpPr/>
            <p:nvPr/>
          </p:nvGrpSpPr>
          <p:grpSpPr>
            <a:xfrm>
              <a:off x="1619672" y="5127575"/>
              <a:ext cx="441544" cy="486817"/>
              <a:chOff x="1619672" y="5127575"/>
              <a:chExt cx="441544" cy="486817"/>
            </a:xfrm>
          </p:grpSpPr>
          <p:sp>
            <p:nvSpPr>
              <p:cNvPr id="24625" name="椭圆 1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26" name="矩形 2"/>
              <p:cNvSpPr/>
              <p:nvPr/>
            </p:nvSpPr>
            <p:spPr>
              <a:xfrm>
                <a:off x="161967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4" name="组合 38"/>
            <p:cNvGrpSpPr/>
            <p:nvPr/>
          </p:nvGrpSpPr>
          <p:grpSpPr>
            <a:xfrm>
              <a:off x="2978328" y="5102423"/>
              <a:ext cx="441544" cy="486817"/>
              <a:chOff x="1619672" y="5127575"/>
              <a:chExt cx="441544" cy="486817"/>
            </a:xfrm>
          </p:grpSpPr>
          <p:sp>
            <p:nvSpPr>
              <p:cNvPr id="24623" name="椭圆 39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24" name="矩形 40"/>
              <p:cNvSpPr/>
              <p:nvPr/>
            </p:nvSpPr>
            <p:spPr>
              <a:xfrm>
                <a:off x="165854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5" name="组合 41"/>
            <p:cNvGrpSpPr/>
            <p:nvPr/>
          </p:nvGrpSpPr>
          <p:grpSpPr>
            <a:xfrm>
              <a:off x="4346480" y="5102423"/>
              <a:ext cx="441544" cy="486817"/>
              <a:chOff x="1619672" y="5127575"/>
              <a:chExt cx="441544" cy="486817"/>
            </a:xfrm>
          </p:grpSpPr>
          <p:sp>
            <p:nvSpPr>
              <p:cNvPr id="24621" name="椭圆 42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22" name="矩形 43"/>
              <p:cNvSpPr/>
              <p:nvPr/>
            </p:nvSpPr>
            <p:spPr>
              <a:xfrm>
                <a:off x="161967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606" name="组合 44"/>
            <p:cNvGrpSpPr/>
            <p:nvPr/>
          </p:nvGrpSpPr>
          <p:grpSpPr>
            <a:xfrm>
              <a:off x="5724128" y="5102423"/>
              <a:ext cx="441544" cy="486817"/>
              <a:chOff x="1619672" y="5127575"/>
              <a:chExt cx="441544" cy="486817"/>
            </a:xfrm>
          </p:grpSpPr>
          <p:sp>
            <p:nvSpPr>
              <p:cNvPr id="24619" name="椭圆 45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20" name="矩形 46"/>
              <p:cNvSpPr/>
              <p:nvPr/>
            </p:nvSpPr>
            <p:spPr>
              <a:xfrm>
                <a:off x="161967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4607" name="直接箭头连接符 35"/>
            <p:cNvCxnSpPr>
              <a:endCxn id="24626" idx="1"/>
            </p:cNvCxnSpPr>
            <p:nvPr/>
          </p:nvCxnSpPr>
          <p:spPr>
            <a:xfrm flipV="1">
              <a:off x="1043608" y="5358408"/>
              <a:ext cx="576064" cy="1480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08" name="直接箭头连接符 49"/>
            <p:cNvCxnSpPr>
              <a:stCxn id="24625" idx="6"/>
              <a:endCxn id="24623" idx="2"/>
            </p:cNvCxnSpPr>
            <p:nvPr/>
          </p:nvCxnSpPr>
          <p:spPr>
            <a:xfrm flipV="1">
              <a:off x="2061216" y="5360640"/>
              <a:ext cx="917112" cy="2515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09" name="直接箭头连接符 50"/>
            <p:cNvCxnSpPr>
              <a:stCxn id="24623" idx="6"/>
              <a:endCxn id="24622" idx="1"/>
            </p:cNvCxnSpPr>
            <p:nvPr/>
          </p:nvCxnSpPr>
          <p:spPr>
            <a:xfrm flipV="1">
              <a:off x="3419872" y="5333256"/>
              <a:ext cx="926608" cy="2738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610" name="直接箭头连接符 51"/>
            <p:cNvCxnSpPr>
              <a:stCxn id="24621" idx="6"/>
              <a:endCxn id="24622" idx="1"/>
            </p:cNvCxnSpPr>
            <p:nvPr/>
          </p:nvCxnSpPr>
          <p:spPr>
            <a:xfrm flipV="1">
              <a:off x="4788024" y="5335438"/>
              <a:ext cx="954177" cy="2520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611" name="矩形 56"/>
            <p:cNvSpPr/>
            <p:nvPr/>
          </p:nvSpPr>
          <p:spPr>
            <a:xfrm>
              <a:off x="1423325" y="4422829"/>
              <a:ext cx="96693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a,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/az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2" name="弧形 57"/>
            <p:cNvSpPr/>
            <p:nvPr/>
          </p:nvSpPr>
          <p:spPr>
            <a:xfrm>
              <a:off x="1619672" y="4785680"/>
              <a:ext cx="355876" cy="432049"/>
            </a:xfrm>
            <a:custGeom>
              <a:avLst/>
              <a:gdLst/>
              <a:ahLst/>
              <a:cxnLst>
                <a:cxn ang="0">
                  <a:pos x="116241" y="418647"/>
                </a:cxn>
                <a:cxn ang="0">
                  <a:pos x="-1" y="216024"/>
                </a:cxn>
                <a:cxn ang="0">
                  <a:pos x="177937" y="0"/>
                </a:cxn>
                <a:cxn ang="0">
                  <a:pos x="355875" y="216024"/>
                </a:cxn>
                <a:cxn ang="0">
                  <a:pos x="311057" y="359372"/>
                </a:cxn>
                <a:cxn ang="0">
                  <a:pos x="177938" y="216024"/>
                </a:cxn>
                <a:cxn ang="0">
                  <a:pos x="116241" y="418647"/>
                </a:cxn>
                <a:cxn ang="0">
                  <a:pos x="-1" y="216024"/>
                </a:cxn>
                <a:cxn ang="0">
                  <a:pos x="177937" y="0"/>
                </a:cxn>
                <a:cxn ang="0">
                  <a:pos x="355875" y="216024"/>
                </a:cxn>
                <a:cxn ang="0">
                  <a:pos x="311057" y="359372"/>
                </a:cxn>
              </a:cxnLst>
              <a:pathLst>
                <a:path w="355876" h="432049" stroke="0">
                  <a:moveTo>
                    <a:pt x="116241" y="418647"/>
                  </a:moveTo>
                  <a:cubicBezTo>
                    <a:pt x="48344" y="388197"/>
                    <a:pt x="-1" y="308965"/>
                    <a:pt x="-1" y="216024"/>
                  </a:cubicBezTo>
                  <a:cubicBezTo>
                    <a:pt x="-1" y="96717"/>
                    <a:pt x="79665" y="0"/>
                    <a:pt x="177937" y="0"/>
                  </a:cubicBezTo>
                  <a:cubicBezTo>
                    <a:pt x="276209" y="0"/>
                    <a:pt x="355875" y="96717"/>
                    <a:pt x="355875" y="216024"/>
                  </a:cubicBezTo>
                  <a:cubicBezTo>
                    <a:pt x="355875" y="271030"/>
                    <a:pt x="338941" y="321234"/>
                    <a:pt x="311057" y="359372"/>
                  </a:cubicBezTo>
                  <a:lnTo>
                    <a:pt x="177938" y="216024"/>
                  </a:lnTo>
                  <a:lnTo>
                    <a:pt x="116241" y="418647"/>
                  </a:lnTo>
                  <a:close/>
                </a:path>
                <a:path w="355876" h="432049" fill="none">
                  <a:moveTo>
                    <a:pt x="116241" y="418647"/>
                  </a:moveTo>
                  <a:cubicBezTo>
                    <a:pt x="48344" y="388197"/>
                    <a:pt x="-1" y="308965"/>
                    <a:pt x="-1" y="216024"/>
                  </a:cubicBezTo>
                  <a:cubicBezTo>
                    <a:pt x="-1" y="96717"/>
                    <a:pt x="79665" y="0"/>
                    <a:pt x="177937" y="0"/>
                  </a:cubicBezTo>
                  <a:cubicBezTo>
                    <a:pt x="276209" y="0"/>
                    <a:pt x="355875" y="96717"/>
                    <a:pt x="355875" y="216024"/>
                  </a:cubicBezTo>
                  <a:cubicBezTo>
                    <a:pt x="355875" y="271030"/>
                    <a:pt x="338941" y="321234"/>
                    <a:pt x="311057" y="359372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13" name="矩形 64"/>
            <p:cNvSpPr/>
            <p:nvPr/>
          </p:nvSpPr>
          <p:spPr>
            <a:xfrm>
              <a:off x="1417222" y="4175446"/>
              <a:ext cx="81304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a, a/aa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4" name="矩形 65"/>
            <p:cNvSpPr/>
            <p:nvPr/>
          </p:nvSpPr>
          <p:spPr>
            <a:xfrm>
              <a:off x="2195736" y="5003884"/>
              <a:ext cx="66556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b,a/a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5" name="矩形 66"/>
            <p:cNvSpPr/>
            <p:nvPr/>
          </p:nvSpPr>
          <p:spPr>
            <a:xfrm>
              <a:off x="3563888" y="4941168"/>
              <a:ext cx="65915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16" name="直接箭头连接符 67"/>
            <p:cNvCxnSpPr>
              <a:stCxn id="24621" idx="6"/>
              <a:endCxn id="24622" idx="1"/>
            </p:cNvCxnSpPr>
            <p:nvPr/>
          </p:nvCxnSpPr>
          <p:spPr>
            <a:xfrm flipH="1">
              <a:off x="3375873" y="5458631"/>
              <a:ext cx="980103" cy="27769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617" name="矩形 70"/>
            <p:cNvSpPr/>
            <p:nvPr/>
          </p:nvSpPr>
          <p:spPr>
            <a:xfrm>
              <a:off x="3563888" y="5445224"/>
              <a:ext cx="66556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b,a/a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18" name="矩形 72"/>
            <p:cNvSpPr/>
            <p:nvPr/>
          </p:nvSpPr>
          <p:spPr>
            <a:xfrm>
              <a:off x="4829205" y="5003884"/>
              <a:ext cx="88998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,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  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5"/>
          <p:cNvGrpSpPr/>
          <p:nvPr/>
        </p:nvGrpSpPr>
        <p:grpSpPr>
          <a:xfrm>
            <a:off x="1952625" y="4395788"/>
            <a:ext cx="3797300" cy="1644650"/>
            <a:chOff x="1953159" y="4396225"/>
            <a:chExt cx="3797056" cy="1643578"/>
          </a:xfrm>
        </p:grpSpPr>
        <p:grpSp>
          <p:nvGrpSpPr>
            <p:cNvPr id="24584" name="组合 31"/>
            <p:cNvGrpSpPr/>
            <p:nvPr/>
          </p:nvGrpSpPr>
          <p:grpSpPr>
            <a:xfrm>
              <a:off x="2537322" y="5483756"/>
              <a:ext cx="447751" cy="556047"/>
              <a:chOff x="1619672" y="5127575"/>
              <a:chExt cx="441544" cy="486817"/>
            </a:xfrm>
          </p:grpSpPr>
          <p:sp>
            <p:nvSpPr>
              <p:cNvPr id="24601" name="椭圆 75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矩形 76"/>
              <p:cNvSpPr/>
              <p:nvPr/>
            </p:nvSpPr>
            <p:spPr>
              <a:xfrm>
                <a:off x="161967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85" name="组合 32"/>
            <p:cNvGrpSpPr/>
            <p:nvPr/>
          </p:nvGrpSpPr>
          <p:grpSpPr>
            <a:xfrm>
              <a:off x="3915078" y="5455027"/>
              <a:ext cx="447751" cy="556047"/>
              <a:chOff x="1619672" y="5127575"/>
              <a:chExt cx="441544" cy="486817"/>
            </a:xfrm>
          </p:grpSpPr>
          <p:sp>
            <p:nvSpPr>
              <p:cNvPr id="24599" name="椭圆 73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600" name="矩形 74"/>
              <p:cNvSpPr/>
              <p:nvPr/>
            </p:nvSpPr>
            <p:spPr>
              <a:xfrm>
                <a:off x="165854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586" name="组合 33"/>
            <p:cNvGrpSpPr/>
            <p:nvPr/>
          </p:nvGrpSpPr>
          <p:grpSpPr>
            <a:xfrm>
              <a:off x="5302464" y="5455027"/>
              <a:ext cx="447751" cy="556047"/>
              <a:chOff x="1619672" y="5127575"/>
              <a:chExt cx="441544" cy="486817"/>
            </a:xfrm>
          </p:grpSpPr>
          <p:sp>
            <p:nvSpPr>
              <p:cNvPr id="24597" name="椭圆 69"/>
              <p:cNvSpPr/>
              <p:nvPr/>
            </p:nvSpPr>
            <p:spPr>
              <a:xfrm>
                <a:off x="1619672" y="5157192"/>
                <a:ext cx="441544" cy="4572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矩形 71"/>
              <p:cNvSpPr/>
              <p:nvPr/>
            </p:nvSpPr>
            <p:spPr>
              <a:xfrm>
                <a:off x="1619672" y="5127575"/>
                <a:ext cx="40267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24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4587" name="直接箭头连接符 36"/>
            <p:cNvCxnSpPr>
              <a:stCxn id="24621" idx="6"/>
              <a:endCxn id="24602" idx="1"/>
            </p:cNvCxnSpPr>
            <p:nvPr/>
          </p:nvCxnSpPr>
          <p:spPr>
            <a:xfrm flipV="1">
              <a:off x="1953159" y="5747416"/>
              <a:ext cx="584163" cy="1691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588" name="直接箭头连接符 37"/>
            <p:cNvCxnSpPr>
              <a:stCxn id="24601" idx="6"/>
              <a:endCxn id="24599" idx="2"/>
            </p:cNvCxnSpPr>
            <p:nvPr/>
          </p:nvCxnSpPr>
          <p:spPr>
            <a:xfrm flipV="1">
              <a:off x="2985073" y="5749966"/>
              <a:ext cx="930005" cy="28729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4589" name="直接箭头连接符 47"/>
            <p:cNvCxnSpPr>
              <a:stCxn id="24599" idx="6"/>
              <a:endCxn id="24598" idx="1"/>
            </p:cNvCxnSpPr>
            <p:nvPr/>
          </p:nvCxnSpPr>
          <p:spPr>
            <a:xfrm flipV="1">
              <a:off x="4362829" y="5718687"/>
              <a:ext cx="939635" cy="3127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4590" name="矩形 52"/>
            <p:cNvSpPr/>
            <p:nvPr/>
          </p:nvSpPr>
          <p:spPr>
            <a:xfrm>
              <a:off x="2338214" y="4678788"/>
              <a:ext cx="106952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a,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/aaz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1" name="弧形 53"/>
            <p:cNvSpPr/>
            <p:nvPr/>
          </p:nvSpPr>
          <p:spPr>
            <a:xfrm>
              <a:off x="2537322" y="5093240"/>
              <a:ext cx="360879" cy="493491"/>
            </a:xfrm>
            <a:custGeom>
              <a:avLst/>
              <a:gdLst/>
              <a:ahLst/>
              <a:cxnLst>
                <a:cxn ang="0">
                  <a:pos x="111080" y="474533"/>
                </a:cxn>
                <a:cxn ang="0">
                  <a:pos x="0" y="246745"/>
                </a:cxn>
                <a:cxn ang="0">
                  <a:pos x="180439" y="0"/>
                </a:cxn>
                <a:cxn ang="0">
                  <a:pos x="360878" y="246745"/>
                </a:cxn>
                <a:cxn ang="0">
                  <a:pos x="322207" y="399405"/>
                </a:cxn>
                <a:cxn ang="0">
                  <a:pos x="180439" y="246745"/>
                </a:cxn>
                <a:cxn ang="0">
                  <a:pos x="111080" y="474533"/>
                </a:cxn>
                <a:cxn ang="0">
                  <a:pos x="0" y="246745"/>
                </a:cxn>
                <a:cxn ang="0">
                  <a:pos x="180439" y="0"/>
                </a:cxn>
                <a:cxn ang="0">
                  <a:pos x="360878" y="246745"/>
                </a:cxn>
                <a:cxn ang="0">
                  <a:pos x="322207" y="399405"/>
                </a:cxn>
              </a:cxnLst>
              <a:pathLst>
                <a:path w="360879" h="493491" stroke="0">
                  <a:moveTo>
                    <a:pt x="111080" y="474533"/>
                  </a:moveTo>
                  <a:cubicBezTo>
                    <a:pt x="45822" y="437374"/>
                    <a:pt x="0" y="349377"/>
                    <a:pt x="0" y="246745"/>
                  </a:cubicBezTo>
                  <a:cubicBezTo>
                    <a:pt x="0" y="110471"/>
                    <a:pt x="80785" y="0"/>
                    <a:pt x="180439" y="0"/>
                  </a:cubicBezTo>
                  <a:cubicBezTo>
                    <a:pt x="280093" y="0"/>
                    <a:pt x="360878" y="110471"/>
                    <a:pt x="360878" y="246745"/>
                  </a:cubicBezTo>
                  <a:cubicBezTo>
                    <a:pt x="360878" y="304384"/>
                    <a:pt x="346425" y="357407"/>
                    <a:pt x="322207" y="399405"/>
                  </a:cubicBezTo>
                  <a:lnTo>
                    <a:pt x="180439" y="246745"/>
                  </a:lnTo>
                  <a:lnTo>
                    <a:pt x="111080" y="474533"/>
                  </a:lnTo>
                  <a:close/>
                </a:path>
                <a:path w="360879" h="493491" fill="none">
                  <a:moveTo>
                    <a:pt x="111080" y="474533"/>
                  </a:moveTo>
                  <a:cubicBezTo>
                    <a:pt x="45822" y="437374"/>
                    <a:pt x="0" y="349377"/>
                    <a:pt x="0" y="246745"/>
                  </a:cubicBezTo>
                  <a:cubicBezTo>
                    <a:pt x="0" y="110471"/>
                    <a:pt x="80785" y="0"/>
                    <a:pt x="180439" y="0"/>
                  </a:cubicBezTo>
                  <a:cubicBezTo>
                    <a:pt x="280093" y="0"/>
                    <a:pt x="360878" y="110471"/>
                    <a:pt x="360878" y="246745"/>
                  </a:cubicBezTo>
                  <a:cubicBezTo>
                    <a:pt x="360878" y="304384"/>
                    <a:pt x="346425" y="357407"/>
                    <a:pt x="322207" y="39940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2" name="矩形 54"/>
            <p:cNvSpPr/>
            <p:nvPr/>
          </p:nvSpPr>
          <p:spPr>
            <a:xfrm>
              <a:off x="2332025" y="4396225"/>
              <a:ext cx="91563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a, a/aaa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3" name="矩形 58"/>
            <p:cNvSpPr/>
            <p:nvPr/>
          </p:nvSpPr>
          <p:spPr>
            <a:xfrm>
              <a:off x="3850844" y="4869160"/>
              <a:ext cx="668422" cy="421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4" name="矩形 61"/>
            <p:cNvSpPr/>
            <p:nvPr/>
          </p:nvSpPr>
          <p:spPr>
            <a:xfrm>
              <a:off x="4461589" y="5363068"/>
              <a:ext cx="902499" cy="421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, z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  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5" name="矩形 77"/>
            <p:cNvSpPr/>
            <p:nvPr/>
          </p:nvSpPr>
          <p:spPr>
            <a:xfrm>
              <a:off x="3073527" y="5349925"/>
              <a:ext cx="668422" cy="4218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b,a/</a:t>
              </a:r>
              <a:r>
                <a: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  <a:sym typeface="Euclid Symbol" panose="05050102010706020507" pitchFamily="18" charset="2"/>
                </a:rPr>
                <a:t></a:t>
              </a:r>
              <a:r>
                <a:rPr lang="en-US" altLang="zh-CN" sz="18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6" name="弧形 4"/>
            <p:cNvSpPr/>
            <p:nvPr/>
          </p:nvSpPr>
          <p:spPr>
            <a:xfrm flipH="1">
              <a:off x="3991901" y="5239765"/>
              <a:ext cx="326311" cy="493491"/>
            </a:xfrm>
            <a:custGeom>
              <a:avLst/>
              <a:gdLst/>
              <a:ahLst/>
              <a:cxnLst>
                <a:cxn ang="0">
                  <a:pos x="389" y="263788"/>
                </a:cxn>
                <a:cxn ang="0">
                  <a:pos x="-1" y="246745"/>
                </a:cxn>
                <a:cxn ang="0">
                  <a:pos x="163154" y="0"/>
                </a:cxn>
                <a:cxn ang="0">
                  <a:pos x="326309" y="246745"/>
                </a:cxn>
                <a:cxn ang="0">
                  <a:pos x="163155" y="246745"/>
                </a:cxn>
                <a:cxn ang="0">
                  <a:pos x="389" y="263788"/>
                </a:cxn>
                <a:cxn ang="0">
                  <a:pos x="-1" y="246745"/>
                </a:cxn>
                <a:cxn ang="0">
                  <a:pos x="163154" y="0"/>
                </a:cxn>
                <a:cxn ang="0">
                  <a:pos x="326309" y="246745"/>
                </a:cxn>
              </a:cxnLst>
              <a:pathLst>
                <a:path w="326311" h="493491" stroke="0">
                  <a:moveTo>
                    <a:pt x="389" y="263788"/>
                  </a:moveTo>
                  <a:cubicBezTo>
                    <a:pt x="128" y="258164"/>
                    <a:pt x="-1" y="252478"/>
                    <a:pt x="-1" y="246745"/>
                  </a:cubicBezTo>
                  <a:cubicBezTo>
                    <a:pt x="-1" y="110471"/>
                    <a:pt x="73046" y="0"/>
                    <a:pt x="163154" y="0"/>
                  </a:cubicBezTo>
                  <a:cubicBezTo>
                    <a:pt x="253262" y="0"/>
                    <a:pt x="326309" y="110471"/>
                    <a:pt x="326309" y="246745"/>
                  </a:cubicBezTo>
                  <a:lnTo>
                    <a:pt x="163155" y="246745"/>
                  </a:lnTo>
                  <a:lnTo>
                    <a:pt x="389" y="263788"/>
                  </a:lnTo>
                  <a:close/>
                </a:path>
                <a:path w="326311" h="493491" fill="none">
                  <a:moveTo>
                    <a:pt x="389" y="263788"/>
                  </a:moveTo>
                  <a:cubicBezTo>
                    <a:pt x="128" y="258164"/>
                    <a:pt x="-1" y="252478"/>
                    <a:pt x="-1" y="246745"/>
                  </a:cubicBezTo>
                  <a:cubicBezTo>
                    <a:pt x="-1" y="110471"/>
                    <a:pt x="73046" y="0"/>
                    <a:pt x="163154" y="0"/>
                  </a:cubicBezTo>
                  <a:cubicBezTo>
                    <a:pt x="253262" y="0"/>
                    <a:pt x="326309" y="110471"/>
                    <a:pt x="326309" y="24674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若对于每个输入字符，其后续状态都是确定的，就是</a:t>
            </a:r>
            <a:r>
              <a:rPr lang="en-US" altLang="zh-CN" sz="2400" b="0" dirty="0">
                <a:solidFill>
                  <a:srgbClr val="333399"/>
                </a:solidFill>
              </a:rPr>
              <a:t>DPDA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如前例）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DPDA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必须满足下述二个条件之一：</a:t>
            </a:r>
            <a:endParaRPr lang="zh-CN" altLang="en-US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对 </a:t>
            </a:r>
            <a:r>
              <a:rPr lang="zh-CN" altLang="en-US" b="0" dirty="0">
                <a:solidFill>
                  <a:srgbClr val="333399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dirty="0">
                <a:solidFill>
                  <a:srgbClr val="333399"/>
                </a:solidFill>
              </a:rPr>
              <a:t>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∈Q，</a:t>
            </a:r>
            <a:r>
              <a:rPr lang="en-US" altLang="zh-CN" b="0" dirty="0">
                <a:solidFill>
                  <a:srgbClr val="333399"/>
                </a:solidFill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dirty="0">
                <a:solidFill>
                  <a:srgbClr val="333399"/>
                </a:solidFill>
              </a:rPr>
              <a:t>z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∈Γ,</a:t>
            </a:r>
            <a:r>
              <a:rPr lang="en-US" altLang="zh-CN" b="0" dirty="0">
                <a:solidFill>
                  <a:srgbClr val="333399"/>
                </a:solidFill>
              </a:rPr>
              <a:t>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</a:t>
            </a:r>
            <a:r>
              <a:rPr lang="en-US" altLang="zh-CN" b="0" dirty="0">
                <a:solidFill>
                  <a:srgbClr val="333399"/>
                </a:solidFill>
              </a:rPr>
              <a:t>a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∈T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zh-CN" altLang="en-US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0" dirty="0">
                <a:solidFill>
                  <a:srgbClr val="333399"/>
                </a:solidFill>
              </a:rPr>
              <a:t>(q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a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z )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最多含一个后续选择且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δ（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</a:t>
            </a:r>
            <a:r>
              <a:rPr lang="en-US" altLang="zh-CN" sz="2400" b="0" dirty="0">
                <a:solidFill>
                  <a:srgbClr val="333399"/>
                </a:solidFill>
              </a:rPr>
              <a:t>z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）＝φ</a:t>
            </a: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或者</a:t>
            </a:r>
            <a:endParaRPr lang="zh-CN" altLang="en-US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⑵ 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0" dirty="0">
                <a:solidFill>
                  <a:srgbClr val="333399"/>
                </a:solidFill>
              </a:rPr>
              <a:t>(q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a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z ) 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＝φ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δ（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</a:t>
            </a:r>
            <a:r>
              <a:rPr lang="en-US" altLang="zh-CN" sz="2400" b="0" dirty="0">
                <a:solidFill>
                  <a:srgbClr val="333399"/>
                </a:solidFill>
              </a:rPr>
              <a:t>z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最多含一个元素。</a:t>
            </a:r>
            <a:endParaRPr lang="zh-CN" altLang="en-US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这两个限制防止了在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动作和包含一个输入符号的动作之间做选择的可能性（即在同样状态，同样栈顶符号下最多只能有一个选择。）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5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确定的下推自动机（</a:t>
            </a:r>
            <a:r>
              <a:rPr lang="en-US" altLang="zh-CN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DPDA）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28194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PDA  M，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接受语言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L(M) = {ωcω</a:t>
            </a:r>
            <a:r>
              <a:rPr lang="en-US" altLang="zh-CN" sz="24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∈{a,b}</a:t>
            </a:r>
            <a:r>
              <a:rPr lang="en-US" altLang="zh-CN" sz="24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}.</a:t>
            </a:r>
            <a:endParaRPr lang="en-US" altLang="zh-CN" sz="24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dirty="0">
                <a:solidFill>
                  <a:srgbClr val="333399"/>
                </a:solidFill>
                <a:ea typeface="宋体" panose="02010600030101010101" pitchFamily="2" charset="-122"/>
              </a:rPr>
              <a:t>解题思路：</a:t>
            </a:r>
            <a:endParaRPr lang="zh-CN" altLang="en-US" sz="240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从状态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接受句子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ω，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将输入存到栈中，状态不变，直到看到中心标记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c。</a:t>
            </a:r>
            <a:endParaRPr lang="en-US" altLang="zh-CN" sz="24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当达到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时，将状态变为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栈不变。</a:t>
            </a:r>
            <a:endParaRPr lang="zh-CN" altLang="en-US" sz="24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将输入与下推栈匹配，状态不变，退栈，直至栈空。</a:t>
            </a:r>
            <a:r>
              <a:rPr lang="zh-CN" altLang="en-US" sz="2400" b="0" dirty="0">
                <a:solidFill>
                  <a:srgbClr val="333399"/>
                </a:solidFill>
              </a:rPr>
              <a:t> </a:t>
            </a:r>
            <a:endParaRPr lang="en-US" altLang="zh-CN" sz="2400" b="0" dirty="0">
              <a:solidFill>
                <a:srgbClr val="333399"/>
              </a:solidFill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确定的下推自动机（</a:t>
            </a:r>
            <a:r>
              <a:rPr lang="en-US" altLang="zh-CN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DPDA）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1371600" y="3962400"/>
            <a:ext cx="5943600" cy="1828800"/>
            <a:chOff x="2501" y="13140"/>
            <a:chExt cx="5742" cy="2394"/>
          </a:xfrm>
        </p:grpSpPr>
        <p:grpSp>
          <p:nvGrpSpPr>
            <p:cNvPr id="28681" name="Group 5"/>
            <p:cNvGrpSpPr/>
            <p:nvPr/>
          </p:nvGrpSpPr>
          <p:grpSpPr>
            <a:xfrm>
              <a:off x="2501" y="14360"/>
              <a:ext cx="5661" cy="1174"/>
              <a:chOff x="2520" y="12360"/>
              <a:chExt cx="5130" cy="861"/>
            </a:xfrm>
          </p:grpSpPr>
          <p:sp>
            <p:nvSpPr>
              <p:cNvPr id="28684" name="Oval 6"/>
              <p:cNvSpPr/>
              <p:nvPr/>
            </p:nvSpPr>
            <p:spPr>
              <a:xfrm>
                <a:off x="3060" y="1267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685" name="Oval 7"/>
              <p:cNvSpPr/>
              <p:nvPr/>
            </p:nvSpPr>
            <p:spPr>
              <a:xfrm>
                <a:off x="4860" y="1267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28686" name="Group 8"/>
              <p:cNvGrpSpPr/>
              <p:nvPr/>
            </p:nvGrpSpPr>
            <p:grpSpPr>
              <a:xfrm>
                <a:off x="6930" y="12597"/>
                <a:ext cx="720" cy="624"/>
                <a:chOff x="6930" y="12597"/>
                <a:chExt cx="720" cy="624"/>
              </a:xfrm>
            </p:grpSpPr>
            <p:sp>
              <p:nvSpPr>
                <p:cNvPr id="28692" name="Oval 9"/>
                <p:cNvSpPr/>
                <p:nvPr/>
              </p:nvSpPr>
              <p:spPr>
                <a:xfrm>
                  <a:off x="6930" y="12597"/>
                  <a:ext cx="720" cy="62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693" name="Oval 10"/>
                <p:cNvSpPr/>
                <p:nvPr/>
              </p:nvSpPr>
              <p:spPr>
                <a:xfrm>
                  <a:off x="7020" y="1267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8687" name="Line 11"/>
              <p:cNvSpPr/>
              <p:nvPr/>
            </p:nvSpPr>
            <p:spPr>
              <a:xfrm>
                <a:off x="3600" y="12984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88" name="Line 12"/>
              <p:cNvSpPr/>
              <p:nvPr/>
            </p:nvSpPr>
            <p:spPr>
              <a:xfrm>
                <a:off x="5400" y="12984"/>
                <a:ext cx="16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89" name="AutoShape 13"/>
              <p:cNvSpPr/>
              <p:nvPr/>
            </p:nvSpPr>
            <p:spPr>
              <a:xfrm>
                <a:off x="3165" y="12360"/>
                <a:ext cx="360" cy="312"/>
              </a:xfrm>
              <a:prstGeom prst="curvedDownArrow">
                <a:avLst>
                  <a:gd name="adj1" fmla="val 23076"/>
                  <a:gd name="adj2" fmla="val 46153"/>
                  <a:gd name="adj3" fmla="val 33328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690" name="AutoShape 14"/>
              <p:cNvSpPr/>
              <p:nvPr/>
            </p:nvSpPr>
            <p:spPr>
              <a:xfrm>
                <a:off x="4980" y="12360"/>
                <a:ext cx="360" cy="312"/>
              </a:xfrm>
              <a:prstGeom prst="curvedDownArrow">
                <a:avLst>
                  <a:gd name="adj1" fmla="val 23076"/>
                  <a:gd name="adj2" fmla="val 46153"/>
                  <a:gd name="adj3" fmla="val 33328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691" name="Line 15"/>
              <p:cNvSpPr/>
              <p:nvPr/>
            </p:nvSpPr>
            <p:spPr>
              <a:xfrm>
                <a:off x="2520" y="12984"/>
                <a:ext cx="5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8682" name="Text Box 16"/>
            <p:cNvSpPr txBox="1"/>
            <p:nvPr/>
          </p:nvSpPr>
          <p:spPr>
            <a:xfrm>
              <a:off x="2880" y="14544"/>
              <a:ext cx="5363" cy="8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4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r>
                <a:rPr lang="en-US" altLang="zh-CN" sz="20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sz="2500" dirty="0">
                  <a:solidFill>
                    <a:srgbClr val="660066"/>
                  </a:solidFill>
                  <a:ea typeface="宋体" panose="02010600030101010101" pitchFamily="2" charset="-122"/>
                </a:rPr>
                <a:t>c, z/z        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50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500" dirty="0">
                  <a:solidFill>
                    <a:srgbClr val="660066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9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ε,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 sz="250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/</a:t>
              </a:r>
              <a:r>
                <a:rPr lang="en-US" altLang="zh-CN" sz="29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4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3" name="Text Box 17"/>
            <p:cNvSpPr txBox="1"/>
            <p:nvPr/>
          </p:nvSpPr>
          <p:spPr>
            <a:xfrm>
              <a:off x="3060" y="13140"/>
              <a:ext cx="3575" cy="1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dirty="0">
                  <a:solidFill>
                    <a:srgbClr val="660066"/>
                  </a:solidFill>
                  <a:ea typeface="宋体" panose="02010600030101010101" pitchFamily="2" charset="-122"/>
                </a:rPr>
                <a:t>a, z/az                    a, a/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n-US" altLang="zh-CN" sz="25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dirty="0">
                  <a:solidFill>
                    <a:srgbClr val="660066"/>
                  </a:solidFill>
                  <a:ea typeface="宋体" panose="02010600030101010101" pitchFamily="2" charset="-122"/>
                </a:rPr>
                <a:t> b, z/bz                    b, b/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n-US" altLang="zh-CN" sz="21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Text Box 18"/>
          <p:cNvSpPr txBox="1"/>
          <p:nvPr/>
        </p:nvSpPr>
        <p:spPr>
          <a:xfrm>
            <a:off x="4876800" y="6096000"/>
            <a:ext cx="3689350" cy="366713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18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该自动机的形式定义：见书</a:t>
            </a:r>
            <a:r>
              <a:rPr lang="en-US" altLang="zh-CN" sz="18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P116</a:t>
            </a:r>
            <a:endParaRPr lang="zh-CN" altLang="en-US" sz="1800" b="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Box 20"/>
          <p:cNvSpPr txBox="1"/>
          <p:nvPr/>
        </p:nvSpPr>
        <p:spPr>
          <a:xfrm>
            <a:off x="5867400" y="4211638"/>
            <a:ext cx="12414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z∈{z</a:t>
            </a:r>
            <a:r>
              <a:rPr lang="en-US" altLang="zh-CN" sz="180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,a,b}</a:t>
            </a:r>
            <a:endParaRPr lang="zh-CN" altLang="en-US" sz="180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idx="1"/>
          </p:nvPr>
        </p:nvSpPr>
        <p:spPr>
          <a:xfrm>
            <a:off x="304800" y="1371600"/>
            <a:ext cx="8305800" cy="16002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PDA  M，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</a:rPr>
              <a:t>接受语言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L(M) = {ωω</a:t>
            </a:r>
            <a:r>
              <a:rPr lang="en-US" altLang="zh-CN" sz="24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∈{a,b}</a:t>
            </a:r>
            <a:r>
              <a:rPr lang="en-US" altLang="zh-CN" sz="24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}.</a:t>
            </a:r>
            <a:endParaRPr lang="en-US" altLang="zh-CN" sz="24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(与前面的例子类似，区别在于中间没有标志“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)</a:t>
            </a:r>
            <a:endParaRPr lang="en-US" altLang="zh-CN" sz="24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2400" dirty="0">
                <a:solidFill>
                  <a:srgbClr val="333399"/>
                </a:solidFill>
                <a:ea typeface="宋体" panose="02010600030101010101" pitchFamily="2" charset="-122"/>
              </a:rPr>
              <a:t>解：</a:t>
            </a:r>
            <a:endParaRPr lang="zh-CN" altLang="en-US" sz="24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非确定的下推自动机（</a:t>
            </a:r>
            <a:r>
              <a:rPr lang="en-US" altLang="zh-CN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NPDA）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grpSp>
        <p:nvGrpSpPr>
          <p:cNvPr id="30726" name="Group 4"/>
          <p:cNvGrpSpPr/>
          <p:nvPr/>
        </p:nvGrpSpPr>
        <p:grpSpPr>
          <a:xfrm>
            <a:off x="914400" y="2819400"/>
            <a:ext cx="5943600" cy="1828800"/>
            <a:chOff x="2501" y="13140"/>
            <a:chExt cx="5742" cy="2394"/>
          </a:xfrm>
        </p:grpSpPr>
        <p:grpSp>
          <p:nvGrpSpPr>
            <p:cNvPr id="30729" name="Group 5"/>
            <p:cNvGrpSpPr/>
            <p:nvPr/>
          </p:nvGrpSpPr>
          <p:grpSpPr>
            <a:xfrm>
              <a:off x="2501" y="14360"/>
              <a:ext cx="5661" cy="1174"/>
              <a:chOff x="2520" y="12360"/>
              <a:chExt cx="5130" cy="861"/>
            </a:xfrm>
          </p:grpSpPr>
          <p:sp>
            <p:nvSpPr>
              <p:cNvPr id="30732" name="Oval 6"/>
              <p:cNvSpPr/>
              <p:nvPr/>
            </p:nvSpPr>
            <p:spPr>
              <a:xfrm>
                <a:off x="3060" y="1267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33" name="Oval 7"/>
              <p:cNvSpPr/>
              <p:nvPr/>
            </p:nvSpPr>
            <p:spPr>
              <a:xfrm>
                <a:off x="4860" y="1267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30734" name="Group 8"/>
              <p:cNvGrpSpPr/>
              <p:nvPr/>
            </p:nvGrpSpPr>
            <p:grpSpPr>
              <a:xfrm>
                <a:off x="6930" y="12597"/>
                <a:ext cx="720" cy="624"/>
                <a:chOff x="6930" y="12597"/>
                <a:chExt cx="720" cy="624"/>
              </a:xfrm>
            </p:grpSpPr>
            <p:sp>
              <p:nvSpPr>
                <p:cNvPr id="30740" name="Oval 9"/>
                <p:cNvSpPr/>
                <p:nvPr/>
              </p:nvSpPr>
              <p:spPr>
                <a:xfrm>
                  <a:off x="6930" y="12597"/>
                  <a:ext cx="720" cy="62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1" name="Oval 10"/>
                <p:cNvSpPr/>
                <p:nvPr/>
              </p:nvSpPr>
              <p:spPr>
                <a:xfrm>
                  <a:off x="7020" y="12672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35" name="Line 11"/>
              <p:cNvSpPr/>
              <p:nvPr/>
            </p:nvSpPr>
            <p:spPr>
              <a:xfrm>
                <a:off x="3600" y="12984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736" name="Line 12"/>
              <p:cNvSpPr/>
              <p:nvPr/>
            </p:nvSpPr>
            <p:spPr>
              <a:xfrm>
                <a:off x="5400" y="12984"/>
                <a:ext cx="16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737" name="AutoShape 13"/>
              <p:cNvSpPr/>
              <p:nvPr/>
            </p:nvSpPr>
            <p:spPr>
              <a:xfrm>
                <a:off x="3165" y="12360"/>
                <a:ext cx="360" cy="312"/>
              </a:xfrm>
              <a:prstGeom prst="curvedDownArrow">
                <a:avLst>
                  <a:gd name="adj1" fmla="val 23076"/>
                  <a:gd name="adj2" fmla="val 46153"/>
                  <a:gd name="adj3" fmla="val 33328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AutoShape 14"/>
              <p:cNvSpPr/>
              <p:nvPr/>
            </p:nvSpPr>
            <p:spPr>
              <a:xfrm>
                <a:off x="4980" y="12360"/>
                <a:ext cx="360" cy="312"/>
              </a:xfrm>
              <a:prstGeom prst="curvedDownArrow">
                <a:avLst>
                  <a:gd name="adj1" fmla="val 23076"/>
                  <a:gd name="adj2" fmla="val 46153"/>
                  <a:gd name="adj3" fmla="val 33328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739" name="Line 15"/>
              <p:cNvSpPr/>
              <p:nvPr/>
            </p:nvSpPr>
            <p:spPr>
              <a:xfrm>
                <a:off x="2520" y="12984"/>
                <a:ext cx="5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0730" name="Text Box 16"/>
            <p:cNvSpPr txBox="1"/>
            <p:nvPr/>
          </p:nvSpPr>
          <p:spPr>
            <a:xfrm>
              <a:off x="2880" y="14544"/>
              <a:ext cx="5363" cy="8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4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 </a:t>
              </a:r>
              <a:r>
                <a:rPr lang="en-US" altLang="zh-CN" sz="20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sz="2500" dirty="0">
                  <a:solidFill>
                    <a:srgbClr val="660066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lang="en-US" altLang="zh-CN" sz="2500" dirty="0">
                  <a:solidFill>
                    <a:srgbClr val="660066"/>
                  </a:solidFill>
                  <a:ea typeface="宋体" panose="02010600030101010101" pitchFamily="2" charset="-122"/>
                </a:rPr>
                <a:t>, z/z         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50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500" dirty="0">
                  <a:solidFill>
                    <a:srgbClr val="660066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9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ε,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 z</a:t>
              </a:r>
              <a:r>
                <a:rPr lang="en-US" altLang="zh-CN" sz="250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900" dirty="0">
                  <a:solidFill>
                    <a:srgbClr val="660066"/>
                  </a:solidFill>
                  <a:ea typeface="宋体" panose="02010600030101010101" pitchFamily="2" charset="-122"/>
                </a:rPr>
                <a:t>/</a:t>
              </a:r>
              <a:r>
                <a:rPr lang="en-US" altLang="zh-CN" sz="29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2400" b="0" baseline="-25000" dirty="0">
                  <a:solidFill>
                    <a:srgbClr val="660066"/>
                  </a:solidFill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31" name="Text Box 17"/>
            <p:cNvSpPr txBox="1"/>
            <p:nvPr/>
          </p:nvSpPr>
          <p:spPr>
            <a:xfrm>
              <a:off x="3060" y="13140"/>
              <a:ext cx="3575" cy="1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dirty="0">
                  <a:solidFill>
                    <a:srgbClr val="660066"/>
                  </a:solidFill>
                  <a:ea typeface="宋体" panose="02010600030101010101" pitchFamily="2" charset="-122"/>
                </a:rPr>
                <a:t>a, z/az                    a, a/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n-US" altLang="zh-CN" sz="25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dirty="0">
                  <a:solidFill>
                    <a:srgbClr val="660066"/>
                  </a:solidFill>
                  <a:ea typeface="宋体" panose="02010600030101010101" pitchFamily="2" charset="-122"/>
                </a:rPr>
                <a:t> b, z/bz                    b, b/</a:t>
              </a:r>
              <a:r>
                <a:rPr lang="en-US" altLang="zh-CN" sz="25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ε</a:t>
              </a:r>
              <a:endParaRPr lang="en-US" altLang="zh-CN" sz="21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727" name="Text Box 18"/>
          <p:cNvSpPr txBox="1"/>
          <p:nvPr/>
        </p:nvSpPr>
        <p:spPr>
          <a:xfrm>
            <a:off x="762000" y="5029200"/>
            <a:ext cx="8032750" cy="1041400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30000"/>
              </a:lnSpc>
              <a:buNone/>
            </a:pPr>
            <a:r>
              <a:rPr lang="zh-CN" altLang="en-US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把</a:t>
            </a:r>
            <a:r>
              <a:rPr lang="zh-CN" altLang="en-US" sz="2400" b="0" dirty="0">
                <a:solidFill>
                  <a:srgbClr val="660066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c，z/z</a:t>
            </a:r>
            <a:r>
              <a: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lang="zh-CN" altLang="en-US" sz="2400" b="0" dirty="0">
                <a:solidFill>
                  <a:srgbClr val="660066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ε，z/z</a:t>
            </a:r>
            <a:r>
              <a: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就引进了非确定性。因为机器可在任何时刻进行这种</a:t>
            </a:r>
            <a:r>
              <a:rPr lang="en-US" altLang="zh-CN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24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转换。 </a:t>
            </a:r>
            <a:endParaRPr lang="zh-CN" altLang="en-US" sz="2400" b="0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8" name="TextBox 20"/>
          <p:cNvSpPr txBox="1"/>
          <p:nvPr/>
        </p:nvSpPr>
        <p:spPr>
          <a:xfrm>
            <a:off x="5724525" y="2987675"/>
            <a:ext cx="12414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z∈{z</a:t>
            </a:r>
            <a:r>
              <a:rPr lang="en-US" altLang="zh-CN" sz="180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,a,b}</a:t>
            </a:r>
            <a:endParaRPr lang="zh-CN" altLang="en-US" sz="180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22098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dirty="0">
                <a:solidFill>
                  <a:srgbClr val="333399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M，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接受语言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L(M) = { a</a:t>
            </a:r>
            <a:r>
              <a:rPr lang="en-US" altLang="zh-CN" sz="20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i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j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333399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∣i  = j 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i  = k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，且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0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}。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解题思路：</a:t>
            </a:r>
            <a:endParaRPr lang="zh-CN" altLang="en-US" sz="200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与前例类似，利用不确定性，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可以猜想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应与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匹配还是与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匹配。所构造的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NPDA M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利用两个不确定的分支实现不同的猜想。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endParaRPr lang="zh-CN" altLang="en-US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解：</a:t>
            </a:r>
            <a:endParaRPr lang="zh-CN" altLang="en-US" sz="20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非确定的下推自动机（</a:t>
            </a:r>
            <a:r>
              <a:rPr lang="en-US" altLang="zh-CN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NPDA）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Picture 19" descr="PDA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124200"/>
            <a:ext cx="6858000" cy="348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TextBox 6"/>
          <p:cNvSpPr txBox="1"/>
          <p:nvPr/>
        </p:nvSpPr>
        <p:spPr>
          <a:xfrm>
            <a:off x="6875463" y="3141663"/>
            <a:ext cx="105568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z∈{z</a:t>
            </a:r>
            <a:r>
              <a:rPr lang="en-US" altLang="zh-CN" sz="180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,a}</a:t>
            </a:r>
            <a:endParaRPr lang="zh-CN" altLang="en-US" sz="180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27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8" name="组合 1"/>
          <p:cNvGrpSpPr/>
          <p:nvPr/>
        </p:nvGrpSpPr>
        <p:grpSpPr>
          <a:xfrm>
            <a:off x="-107950" y="3352800"/>
            <a:ext cx="7162800" cy="2582863"/>
            <a:chOff x="0" y="3352800"/>
            <a:chExt cx="7162800" cy="2582863"/>
          </a:xfrm>
        </p:grpSpPr>
        <p:grpSp>
          <p:nvGrpSpPr>
            <p:cNvPr id="34826" name="Group 39"/>
            <p:cNvGrpSpPr/>
            <p:nvPr/>
          </p:nvGrpSpPr>
          <p:grpSpPr>
            <a:xfrm>
              <a:off x="0" y="3352800"/>
              <a:ext cx="7162800" cy="2582863"/>
              <a:chOff x="528" y="2256"/>
              <a:chExt cx="4512" cy="1627"/>
            </a:xfrm>
          </p:grpSpPr>
          <p:grpSp>
            <p:nvGrpSpPr>
              <p:cNvPr id="34831" name="Group 19"/>
              <p:cNvGrpSpPr/>
              <p:nvPr/>
            </p:nvGrpSpPr>
            <p:grpSpPr>
              <a:xfrm>
                <a:off x="768" y="2256"/>
                <a:ext cx="4272" cy="1627"/>
                <a:chOff x="2160" y="7524"/>
                <a:chExt cx="8460" cy="2808"/>
              </a:xfrm>
            </p:grpSpPr>
            <p:grpSp>
              <p:nvGrpSpPr>
                <p:cNvPr id="34834" name="Group 20"/>
                <p:cNvGrpSpPr/>
                <p:nvPr/>
              </p:nvGrpSpPr>
              <p:grpSpPr>
                <a:xfrm>
                  <a:off x="2160" y="7836"/>
                  <a:ext cx="7548" cy="2496"/>
                  <a:chOff x="3060" y="10644"/>
                  <a:chExt cx="6660" cy="1872"/>
                </a:xfrm>
              </p:grpSpPr>
              <p:sp>
                <p:nvSpPr>
                  <p:cNvPr id="34837" name="Rectangle 21"/>
                  <p:cNvSpPr/>
                  <p:nvPr/>
                </p:nvSpPr>
                <p:spPr>
                  <a:xfrm>
                    <a:off x="4680" y="10644"/>
                    <a:ext cx="3600" cy="187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dashDot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38" name="Oval 22"/>
                  <p:cNvSpPr/>
                  <p:nvPr/>
                </p:nvSpPr>
                <p:spPr>
                  <a:xfrm>
                    <a:off x="3600" y="1126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39" name="Oval 23"/>
                  <p:cNvSpPr/>
                  <p:nvPr/>
                </p:nvSpPr>
                <p:spPr>
                  <a:xfrm>
                    <a:off x="5040" y="1126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34840" name="Group 24"/>
                  <p:cNvGrpSpPr/>
                  <p:nvPr/>
                </p:nvGrpSpPr>
                <p:grpSpPr>
                  <a:xfrm>
                    <a:off x="7290" y="11178"/>
                    <a:ext cx="720" cy="624"/>
                    <a:chOff x="7290" y="11178"/>
                    <a:chExt cx="720" cy="624"/>
                  </a:xfrm>
                </p:grpSpPr>
                <p:sp>
                  <p:nvSpPr>
                    <p:cNvPr id="34849" name="Oval 25"/>
                    <p:cNvSpPr/>
                    <p:nvPr/>
                  </p:nvSpPr>
                  <p:spPr>
                    <a:xfrm>
                      <a:off x="7290" y="11178"/>
                      <a:ext cx="720" cy="6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dashDot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endParaRPr lang="zh-CN" altLang="en-US" sz="1800" b="0" dirty="0">
                        <a:solidFill>
                          <a:srgbClr val="009999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4850" name="Oval 26"/>
                    <p:cNvSpPr/>
                    <p:nvPr/>
                  </p:nvSpPr>
                  <p:spPr>
                    <a:xfrm>
                      <a:off x="7380" y="11268"/>
                      <a:ext cx="540" cy="46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endParaRPr lang="zh-CN" altLang="en-US" sz="1800" b="0" dirty="0">
                        <a:solidFill>
                          <a:srgbClr val="009999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4848" name="Oval 29"/>
                  <p:cNvSpPr/>
                  <p:nvPr/>
                </p:nvSpPr>
                <p:spPr>
                  <a:xfrm>
                    <a:off x="9180" y="1126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842" name="Line 30"/>
                  <p:cNvSpPr/>
                  <p:nvPr/>
                </p:nvSpPr>
                <p:spPr>
                  <a:xfrm>
                    <a:off x="3060" y="11580"/>
                    <a:ext cx="54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4843" name="Line 31"/>
                  <p:cNvSpPr/>
                  <p:nvPr/>
                </p:nvSpPr>
                <p:spPr>
                  <a:xfrm>
                    <a:off x="4140" y="11580"/>
                    <a:ext cx="90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4844" name="Line 32"/>
                  <p:cNvSpPr/>
                  <p:nvPr/>
                </p:nvSpPr>
                <p:spPr>
                  <a:xfrm>
                    <a:off x="5580" y="11580"/>
                    <a:ext cx="90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4845" name="Line 33"/>
                  <p:cNvSpPr/>
                  <p:nvPr/>
                </p:nvSpPr>
                <p:spPr>
                  <a:xfrm>
                    <a:off x="7920" y="11580"/>
                    <a:ext cx="126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4846" name="AutoShape 34"/>
                  <p:cNvSpPr/>
                  <p:nvPr/>
                </p:nvSpPr>
                <p:spPr>
                  <a:xfrm>
                    <a:off x="9180" y="10956"/>
                    <a:ext cx="540" cy="312"/>
                  </a:xfrm>
                  <a:prstGeom prst="curvedDownArrow">
                    <a:avLst>
                      <a:gd name="adj1" fmla="val 34615"/>
                      <a:gd name="adj2" fmla="val 69230"/>
                      <a:gd name="adj3" fmla="val 33328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r">
                      <a:buNone/>
                    </a:pPr>
                    <a:endParaRPr lang="zh-CN" altLang="en-US" sz="1800" b="0" dirty="0">
                      <a:solidFill>
                        <a:srgbClr val="009999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4835" name="Text Box 35"/>
                <p:cNvSpPr txBox="1"/>
                <p:nvPr/>
              </p:nvSpPr>
              <p:spPr>
                <a:xfrm>
                  <a:off x="2520" y="8460"/>
                  <a:ext cx="73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000" b="0" dirty="0">
                      <a:ea typeface="宋体" panose="02010600030101010101" pitchFamily="2" charset="-122"/>
                    </a:rPr>
                    <a:t>   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       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ε,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1</a:t>
                  </a:r>
                  <a:r>
                    <a:rPr lang="en-US" altLang="zh-CN" dirty="0"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1           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a, z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α </a:t>
                  </a:r>
                  <a:r>
                    <a:rPr lang="en-US" altLang="zh-CN" sz="2400" dirty="0">
                      <a:ea typeface="宋体" panose="02010600030101010101" pitchFamily="2" charset="-122"/>
                    </a:rPr>
                    <a:t>……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 sz="2000" dirty="0"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ε,z/ε</a:t>
                  </a:r>
                  <a:endParaRPr lang="en-US" altLang="zh-CN" sz="2000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836" name="Text Box 36"/>
                <p:cNvSpPr txBox="1"/>
                <p:nvPr/>
              </p:nvSpPr>
              <p:spPr>
                <a:xfrm>
                  <a:off x="3240" y="7524"/>
                  <a:ext cx="73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457200" lvl="0" indent="-457200" algn="just">
                    <a:spcBef>
                      <a:spcPct val="0"/>
                    </a:spcBef>
                    <a:buClrTx/>
                    <a:buSzTx/>
                    <a:buFontTx/>
                    <a:buAutoNum type="circleNumDbPlain"/>
                  </a:pPr>
                  <a:r>
                    <a:rPr lang="zh-CN" altLang="en-US" sz="2400" b="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②                  </a:t>
                  </a:r>
                  <a:r>
                    <a:rPr lang="en-US" altLang="zh-CN" sz="2400" b="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④</a:t>
                  </a:r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ε,z/ε</a:t>
                  </a:r>
                  <a:endPara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457200" lvl="0" indent="-45720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                    ③</a:t>
                  </a:r>
                  <a:endParaRPr lang="en-US" altLang="zh-CN" sz="2400" b="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32" name="Text Box 37"/>
              <p:cNvSpPr txBox="1"/>
              <p:nvPr/>
            </p:nvSpPr>
            <p:spPr>
              <a:xfrm>
                <a:off x="528" y="2304"/>
                <a:ext cx="51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spcBef>
                    <a:spcPct val="50000"/>
                  </a:spcBef>
                  <a:buNone/>
                </a:pPr>
                <a:r>
                  <a:rPr lang="en-US" altLang="zh-CN" sz="1800" b="0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1800" b="0" baseline="-25000" dirty="0">
                    <a:solidFill>
                      <a:srgbClr val="009999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</a:t>
                </a:r>
                <a:endPara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4833" name="Text Box 38"/>
              <p:cNvSpPr txBox="1"/>
              <p:nvPr/>
            </p:nvSpPr>
            <p:spPr>
              <a:xfrm>
                <a:off x="2496" y="3552"/>
                <a:ext cx="51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spcBef>
                    <a:spcPct val="50000"/>
                  </a:spcBef>
                  <a:buNone/>
                </a:pPr>
                <a:r>
                  <a:rPr lang="en-US" altLang="zh-CN" sz="1800" b="0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1800" b="0" baseline="-25000" dirty="0">
                    <a:solidFill>
                      <a:srgbClr val="009999"/>
                    </a:solidFill>
                    <a:ea typeface="宋体" panose="02010600030101010101" pitchFamily="2" charset="-122"/>
                  </a:rPr>
                  <a:t>f</a:t>
                </a:r>
                <a:endPara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27" name="Text Box 43"/>
            <p:cNvSpPr txBox="1"/>
            <p:nvPr/>
          </p:nvSpPr>
          <p:spPr>
            <a:xfrm>
              <a:off x="2286000" y="4495800"/>
              <a:ext cx="3746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0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8" name="Rectangle 44"/>
            <p:cNvSpPr/>
            <p:nvPr/>
          </p:nvSpPr>
          <p:spPr>
            <a:xfrm>
              <a:off x="4419600" y="4419600"/>
              <a:ext cx="3492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f</a:t>
              </a:r>
              <a:endParaRPr lang="zh-CN" altLang="en-US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9" name="Rectangle 45"/>
            <p:cNvSpPr/>
            <p:nvPr/>
          </p:nvSpPr>
          <p:spPr>
            <a:xfrm>
              <a:off x="6019800" y="4495800"/>
              <a:ext cx="366713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e</a:t>
              </a:r>
              <a:endParaRPr lang="zh-CN" altLang="en-US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0" name="Rectangle 47"/>
            <p:cNvSpPr/>
            <p:nvPr/>
          </p:nvSpPr>
          <p:spPr>
            <a:xfrm>
              <a:off x="990600" y="4495800"/>
              <a:ext cx="374650" cy="3667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4819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19812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定理4.4.1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 如果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M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以终态接受的语言，必存在一个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 M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以空栈接受语言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证明：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设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（Q，T，Γ，δ，q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，F）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          构造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 M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（Q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∪{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,q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，T，Γ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∪{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，δ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）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          用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endParaRPr lang="zh-CN" altLang="en-US" sz="2000" b="0" baseline="-300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34822" name="Rectangle 3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空栈接受与终态接受的等价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sp>
        <p:nvSpPr>
          <p:cNvPr id="820264" name="Text Box 40"/>
          <p:cNvSpPr txBox="1"/>
          <p:nvPr/>
        </p:nvSpPr>
        <p:spPr>
          <a:xfrm>
            <a:off x="2339023" y="5014595"/>
            <a:ext cx="6477000" cy="1892300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18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对所有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1800" b="0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∈F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z∈Γ∪{ z</a:t>
            </a:r>
            <a:r>
              <a:rPr lang="en-US" altLang="zh-CN" sz="1800" b="0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800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 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z) = { ( q 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 }    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 （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当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M 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进入终态时，用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转换进入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状态，弹出栈顶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e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状态下，若栈不为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ε，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则不断弹出栈顶符，直至栈空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20265" name="Text Box 41"/>
          <p:cNvSpPr txBox="1"/>
          <p:nvPr/>
        </p:nvSpPr>
        <p:spPr>
          <a:xfrm>
            <a:off x="90488" y="5319713"/>
            <a:ext cx="4191000" cy="1192212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定义：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18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)={( 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 ，z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)}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(将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作为栈底符，进入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的起始状态)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820266" name="Text Box 42"/>
          <p:cNvSpPr txBox="1"/>
          <p:nvPr/>
        </p:nvSpPr>
        <p:spPr>
          <a:xfrm>
            <a:off x="4876800" y="3048000"/>
            <a:ext cx="3657600" cy="1192213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对所有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q∈Q，a∈T∪{ε},z∈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Γ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令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z)= δ(q，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z)  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即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的动作）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64" grpId="0" bldLvl="0" animBg="1"/>
      <p:bldP spid="820265" grpId="0" animBg="1"/>
      <p:bldP spid="820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28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19812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定理4.4.2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 如果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M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 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以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空栈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接受的语言，必存在一个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 M 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 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终态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接受语言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L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证明：</a:t>
            </a:r>
            <a:r>
              <a:rPr lang="zh-CN" altLang="en-US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设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（Q，T，Γ，δ</a:t>
            </a:r>
            <a:r>
              <a:rPr lang="en-US" altLang="zh-CN" sz="2000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）</a:t>
            </a:r>
            <a:endParaRPr lang="en-US" altLang="zh-CN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PDA M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＝（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∪{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0f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,q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}，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，Γ∪{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}，δ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0f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z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{ q</a:t>
            </a:r>
            <a:r>
              <a:rPr lang="en-US" altLang="zh-CN" sz="2000" b="0" baseline="-30000" dirty="0">
                <a:solidFill>
                  <a:srgbClr val="333399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}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endParaRPr lang="zh-CN" altLang="en-US" sz="2000" b="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Rectangle 29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6594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空栈接受与终态接受的等价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sp>
        <p:nvSpPr>
          <p:cNvPr id="824351" name="Text Box 31"/>
          <p:cNvSpPr txBox="1"/>
          <p:nvPr/>
        </p:nvSpPr>
        <p:spPr>
          <a:xfrm>
            <a:off x="304800" y="4876800"/>
            <a:ext cx="4495800" cy="1604963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  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定义：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0f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 = {( 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)}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z) = δ</a:t>
            </a:r>
            <a:r>
              <a:rPr lang="en-US" altLang="zh-CN" sz="1800" b="0" baseline="-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(q，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z)</a:t>
            </a:r>
            <a:endParaRPr lang="en-US" altLang="zh-CN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③δ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(q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 = {( q</a:t>
            </a:r>
            <a:r>
              <a:rPr lang="en-US" altLang="zh-CN" sz="18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</a:t>
            </a:r>
            <a:r>
              <a:rPr lang="en-US" altLang="zh-CN" sz="1800" b="0" dirty="0">
                <a:solidFill>
                  <a:schemeClr val="tx2"/>
                </a:solidFill>
                <a:ea typeface="宋体" panose="02010600030101010101" pitchFamily="2" charset="-122"/>
              </a:rPr>
              <a:t>)} 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36871" name="Group 33"/>
          <p:cNvGrpSpPr/>
          <p:nvPr/>
        </p:nvGrpSpPr>
        <p:grpSpPr>
          <a:xfrm>
            <a:off x="762000" y="3429000"/>
            <a:ext cx="7467600" cy="2133600"/>
            <a:chOff x="2340" y="13452"/>
            <a:chExt cx="8820" cy="3276"/>
          </a:xfrm>
        </p:grpSpPr>
        <p:grpSp>
          <p:nvGrpSpPr>
            <p:cNvPr id="36873" name="Group 34"/>
            <p:cNvGrpSpPr/>
            <p:nvPr/>
          </p:nvGrpSpPr>
          <p:grpSpPr>
            <a:xfrm>
              <a:off x="2520" y="13608"/>
              <a:ext cx="7743" cy="3120"/>
              <a:chOff x="3060" y="10020"/>
              <a:chExt cx="7200" cy="2265"/>
            </a:xfrm>
          </p:grpSpPr>
          <p:sp>
            <p:nvSpPr>
              <p:cNvPr id="36877" name="Rectangle 35"/>
              <p:cNvSpPr/>
              <p:nvPr/>
            </p:nvSpPr>
            <p:spPr>
              <a:xfrm>
                <a:off x="4680" y="10020"/>
                <a:ext cx="5580" cy="140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dashDot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78" name="Oval 36"/>
              <p:cNvSpPr/>
              <p:nvPr/>
            </p:nvSpPr>
            <p:spPr>
              <a:xfrm>
                <a:off x="3060" y="1048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79" name="Oval 37"/>
              <p:cNvSpPr/>
              <p:nvPr/>
            </p:nvSpPr>
            <p:spPr>
              <a:xfrm>
                <a:off x="5040" y="1048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36880" name="Group 38"/>
              <p:cNvGrpSpPr/>
              <p:nvPr/>
            </p:nvGrpSpPr>
            <p:grpSpPr>
              <a:xfrm>
                <a:off x="8550" y="11661"/>
                <a:ext cx="720" cy="624"/>
                <a:chOff x="8550" y="11661"/>
                <a:chExt cx="720" cy="624"/>
              </a:xfrm>
            </p:grpSpPr>
            <p:sp>
              <p:nvSpPr>
                <p:cNvPr id="36889" name="Oval 39"/>
                <p:cNvSpPr/>
                <p:nvPr/>
              </p:nvSpPr>
              <p:spPr>
                <a:xfrm>
                  <a:off x="8550" y="11661"/>
                  <a:ext cx="720" cy="62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890" name="Oval 40"/>
                <p:cNvSpPr/>
                <p:nvPr/>
              </p:nvSpPr>
              <p:spPr>
                <a:xfrm>
                  <a:off x="8640" y="11736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881" name="Oval 41"/>
              <p:cNvSpPr/>
              <p:nvPr/>
            </p:nvSpPr>
            <p:spPr>
              <a:xfrm>
                <a:off x="7740" y="1048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2" name="Oval 42"/>
              <p:cNvSpPr/>
              <p:nvPr/>
            </p:nvSpPr>
            <p:spPr>
              <a:xfrm>
                <a:off x="9540" y="1048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883" name="Line 43"/>
              <p:cNvSpPr/>
              <p:nvPr/>
            </p:nvSpPr>
            <p:spPr>
              <a:xfrm>
                <a:off x="3600" y="10800"/>
                <a:ext cx="14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84" name="Line 44"/>
              <p:cNvSpPr/>
              <p:nvPr/>
            </p:nvSpPr>
            <p:spPr>
              <a:xfrm>
                <a:off x="5580" y="10800"/>
                <a:ext cx="14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85" name="Line 45"/>
              <p:cNvSpPr/>
              <p:nvPr/>
            </p:nvSpPr>
            <p:spPr>
              <a:xfrm>
                <a:off x="8100" y="10956"/>
                <a:ext cx="54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86" name="Line 46"/>
              <p:cNvSpPr/>
              <p:nvPr/>
            </p:nvSpPr>
            <p:spPr>
              <a:xfrm flipH="1">
                <a:off x="9180" y="10956"/>
                <a:ext cx="54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87" name="Line 47"/>
              <p:cNvSpPr/>
              <p:nvPr/>
            </p:nvSpPr>
            <p:spPr>
              <a:xfrm flipV="1">
                <a:off x="8100" y="10176"/>
                <a:ext cx="360" cy="312"/>
              </a:xfrm>
              <a:prstGeom prst="line">
                <a:avLst/>
              </a:prstGeom>
              <a:ln w="9525" cap="rnd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36888" name="Line 48"/>
              <p:cNvSpPr/>
              <p:nvPr/>
            </p:nvSpPr>
            <p:spPr>
              <a:xfrm flipH="1" flipV="1">
                <a:off x="9360" y="10176"/>
                <a:ext cx="360" cy="312"/>
              </a:xfrm>
              <a:prstGeom prst="line">
                <a:avLst/>
              </a:prstGeom>
              <a:ln w="9525" cap="rnd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</p:grpSp>
        <p:sp>
          <p:nvSpPr>
            <p:cNvPr id="36874" name="Text Box 49"/>
            <p:cNvSpPr txBox="1"/>
            <p:nvPr/>
          </p:nvSpPr>
          <p:spPr>
            <a:xfrm>
              <a:off x="2340" y="14076"/>
              <a:ext cx="720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dirty="0">
                  <a:ea typeface="宋体" panose="02010600030101010101" pitchFamily="2" charset="-122"/>
                </a:rPr>
                <a:t>    </a:t>
              </a:r>
              <a:r>
                <a:rPr lang="en-US" altLang="zh-CN" sz="1900" dirty="0">
                  <a:ea typeface="宋体" panose="02010600030101010101" pitchFamily="2" charset="-122"/>
                </a:rPr>
                <a:t>q 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0f  </a:t>
              </a:r>
              <a:r>
                <a:rPr lang="en-US" altLang="zh-CN" sz="1900" dirty="0">
                  <a:latin typeface="宋体" panose="02010600030101010101" pitchFamily="2" charset="-122"/>
                  <a:ea typeface="宋体" panose="02010600030101010101" pitchFamily="2" charset="-122"/>
                </a:rPr>
                <a:t>ε，</a:t>
              </a:r>
              <a:r>
                <a:rPr lang="en-US" altLang="zh-CN" sz="1900" dirty="0">
                  <a:ea typeface="宋体" panose="02010600030101010101" pitchFamily="2" charset="-122"/>
                </a:rPr>
                <a:t>z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sz="1900" dirty="0">
                  <a:ea typeface="宋体" panose="02010600030101010101" pitchFamily="2" charset="-122"/>
                </a:rPr>
                <a:t>/z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900" dirty="0">
                  <a:ea typeface="宋体" panose="02010600030101010101" pitchFamily="2" charset="-122"/>
                </a:rPr>
                <a:t>z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1           </a:t>
              </a:r>
              <a:r>
                <a:rPr lang="en-US" altLang="zh-CN" sz="1900" dirty="0">
                  <a:ea typeface="宋体" panose="02010600030101010101" pitchFamily="2" charset="-122"/>
                </a:rPr>
                <a:t>q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900" dirty="0">
                  <a:ea typeface="宋体" panose="02010600030101010101" pitchFamily="2" charset="-122"/>
                </a:rPr>
                <a:t>     a, z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1900" dirty="0">
                  <a:ea typeface="宋体" panose="02010600030101010101" pitchFamily="2" charset="-122"/>
                </a:rPr>
                <a:t>/</a:t>
              </a:r>
              <a:r>
                <a:rPr lang="en-US" altLang="zh-CN" sz="1900" dirty="0">
                  <a:latin typeface="宋体" panose="02010600030101010101" pitchFamily="2" charset="-122"/>
                  <a:ea typeface="宋体" panose="02010600030101010101" pitchFamily="2" charset="-122"/>
                </a:rPr>
                <a:t>α   </a:t>
              </a:r>
              <a:r>
                <a:rPr lang="en-US" altLang="zh-CN" sz="1900" dirty="0">
                  <a:ea typeface="宋体" panose="02010600030101010101" pitchFamily="2" charset="-122"/>
                </a:rPr>
                <a:t>……</a:t>
              </a:r>
              <a:r>
                <a:rPr lang="en-US" altLang="zh-CN" sz="19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</a:t>
              </a:r>
              <a:r>
                <a:rPr lang="en-US" altLang="zh-CN" sz="1900" dirty="0">
                  <a:ea typeface="宋体" panose="02010600030101010101" pitchFamily="2" charset="-122"/>
                </a:rPr>
                <a:t>……</a:t>
              </a:r>
              <a:endParaRPr lang="en-US" altLang="zh-CN" sz="1700" dirty="0">
                <a:ea typeface="宋体" panose="02010600030101010101" pitchFamily="2" charset="-122"/>
              </a:endParaRPr>
            </a:p>
          </p:txBody>
        </p:sp>
        <p:sp>
          <p:nvSpPr>
            <p:cNvPr id="36875" name="Text Box 50"/>
            <p:cNvSpPr txBox="1"/>
            <p:nvPr/>
          </p:nvSpPr>
          <p:spPr>
            <a:xfrm>
              <a:off x="8280" y="15012"/>
              <a:ext cx="2520" cy="14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 dirty="0">
                  <a:ea typeface="宋体" panose="02010600030101010101" pitchFamily="2" charset="-122"/>
                </a:rPr>
                <a:t>                               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ε,</a:t>
              </a:r>
              <a:r>
                <a:rPr lang="en-US" altLang="zh-CN" sz="2000" dirty="0">
                  <a:ea typeface="宋体" panose="02010600030101010101" pitchFamily="2" charset="-122"/>
                </a:rPr>
                <a:t>z</a:t>
              </a:r>
              <a:r>
                <a:rPr lang="en-US" altLang="zh-CN" sz="1800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en-US" altLang="zh-CN" sz="2000" dirty="0">
                  <a:ea typeface="宋体" panose="02010600030101010101" pitchFamily="2" charset="-122"/>
                  <a:sym typeface="+mn-ea"/>
                </a:rPr>
                <a:t>z</a:t>
              </a:r>
              <a:r>
                <a:rPr lang="en-US" altLang="zh-CN" sz="2000" baseline="-25000" dirty="0">
                  <a:ea typeface="宋体" panose="02010600030101010101" pitchFamily="2" charset="-122"/>
                  <a:sym typeface="+mn-ea"/>
                </a:rPr>
                <a:t>1</a:t>
              </a:r>
              <a:endParaRPr lang="en-US" altLang="zh-CN" sz="1800" dirty="0">
                <a:ea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ea typeface="宋体" panose="02010600030101010101" pitchFamily="2" charset="-122"/>
                </a:rPr>
                <a:t>                     </a:t>
              </a:r>
              <a:r>
                <a:rPr lang="en-US" altLang="zh-CN" sz="16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endParaRPr lang="en-US" altLang="zh-CN" sz="1600" b="0" dirty="0">
                <a:ea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dirty="0">
                  <a:ea typeface="宋体" panose="02010600030101010101" pitchFamily="2" charset="-122"/>
                </a:rPr>
                <a:t>    q </a:t>
              </a:r>
              <a:r>
                <a:rPr lang="en-US" altLang="zh-CN" sz="1700" baseline="-25000" dirty="0">
                  <a:ea typeface="宋体" panose="02010600030101010101" pitchFamily="2" charset="-122"/>
                </a:rPr>
                <a:t>f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6876" name="Text Box 51"/>
            <p:cNvSpPr txBox="1"/>
            <p:nvPr/>
          </p:nvSpPr>
          <p:spPr>
            <a:xfrm>
              <a:off x="3240" y="13452"/>
              <a:ext cx="79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①                       ②</a:t>
              </a:r>
              <a:r>
                <a:rPr lang="zh-CN" altLang="en-US" sz="1400" b="0" dirty="0">
                  <a:ea typeface="宋体" panose="02010600030101010101" pitchFamily="2" charset="-122"/>
                </a:rPr>
                <a:t>                                         空栈接受            </a:t>
              </a:r>
              <a:r>
                <a:rPr lang="en-US" altLang="zh-CN" sz="1600" dirty="0">
                  <a:solidFill>
                    <a:srgbClr val="00808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1800" baseline="-25000" dirty="0">
                  <a:solidFill>
                    <a:srgbClr val="008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φ</a:t>
              </a:r>
              <a:endParaRPr lang="en-US" altLang="zh-CN" sz="1400" dirty="0">
                <a:solidFill>
                  <a:srgbClr val="00808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72" name="Text Box 52"/>
          <p:cNvSpPr txBox="1"/>
          <p:nvPr/>
        </p:nvSpPr>
        <p:spPr>
          <a:xfrm>
            <a:off x="762000" y="3200400"/>
            <a:ext cx="5873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00808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aseline="-30000" dirty="0">
                <a:solidFill>
                  <a:srgbClr val="008080"/>
                </a:solidFill>
                <a:ea typeface="宋体" panose="02010600030101010101" pitchFamily="2" charset="-122"/>
              </a:rPr>
              <a:t>f</a:t>
            </a:r>
            <a:endParaRPr lang="zh-CN" altLang="en-US" sz="2000" baseline="-30000" dirty="0">
              <a:solidFill>
                <a:srgbClr val="008080"/>
              </a:solidFill>
              <a:ea typeface="宋体" panose="02010600030101010101" pitchFamily="2" charset="-122"/>
            </a:endParaRPr>
          </a:p>
        </p:txBody>
      </p:sp>
      <p:sp>
        <p:nvSpPr>
          <p:cNvPr id="34842" name="Line 30"/>
          <p:cNvSpPr/>
          <p:nvPr/>
        </p:nvSpPr>
        <p:spPr>
          <a:xfrm>
            <a:off x="344805" y="4141929"/>
            <a:ext cx="49059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文本框 7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618413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PDA</a:t>
            </a:r>
            <a:r>
              <a:rPr lang="zh-CN" altLang="zh-CN" sz="2400" dirty="0">
                <a:ea typeface="宋体" panose="02010600030101010101" pitchFamily="2" charset="-122"/>
              </a:rPr>
              <a:t>用空栈接受方式识别上下文无关语言，正确的定义是（   ）</a:t>
            </a:r>
            <a:endParaRPr lang="zh-CN" altLang="zh-CN" sz="2400" b="0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28800" y="2276475"/>
            <a:ext cx="7188200" cy="6429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L(M)={ 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 | (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Z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)┝*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ε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α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），</a:t>
            </a:r>
            <a:r>
              <a:rPr kumimoji="0" lang="en-US" altLang="zh-CN" sz="2000" kern="1200" cap="none" spc="0" normalizeH="0" baseline="0" noProof="0" dirty="0" err="1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q∈F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α∈Γ* }</a:t>
            </a:r>
            <a:endParaRPr kumimoji="0" lang="zh-CN" altLang="en-US" sz="2000" kern="1200" cap="none" spc="0" normalizeH="0" baseline="0" noProof="0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28800" y="3133725"/>
            <a:ext cx="7188200" cy="6429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L(M)={ 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 | (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Z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)┝*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ε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），</a:t>
            </a:r>
            <a:r>
              <a:rPr kumimoji="0" lang="en-US" altLang="zh-CN" sz="2000" kern="1200" cap="none" spc="0" normalizeH="0" baseline="0" noProof="0" dirty="0" err="1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q∈F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}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828800" y="4017963"/>
            <a:ext cx="7188200" cy="6429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L(M)={ 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 | (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Z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)┝*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ε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ε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），</a:t>
            </a:r>
            <a:r>
              <a:rPr kumimoji="0" lang="en-US" altLang="zh-CN" sz="2000" kern="1200" cap="none" spc="0" normalizeH="0" baseline="0" noProof="0" dirty="0" err="1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q∈Q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}</a:t>
            </a:r>
            <a:endParaRPr kumimoji="0" lang="en-US" altLang="zh-CN" sz="2000" kern="1200" cap="none" spc="0" normalizeH="0" baseline="0" noProof="0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908175" y="4881563"/>
            <a:ext cx="7188200" cy="6429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L(M)={ 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 | (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ω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Z</a:t>
            </a:r>
            <a:r>
              <a:rPr kumimoji="0" lang="en-US" altLang="zh-CN" sz="2000" kern="1200" cap="none" spc="0" normalizeH="0" baseline="-2500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)┝*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（</a:t>
            </a:r>
            <a:r>
              <a:rPr kumimoji="0" lang="en-US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ε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α</a:t>
            </a:r>
            <a:r>
              <a:rPr kumimoji="0" lang="zh-CN" altLang="el-GR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），</a:t>
            </a:r>
            <a:r>
              <a:rPr kumimoji="0" lang="en-US" altLang="zh-CN" sz="2000" kern="1200" cap="none" spc="0" normalizeH="0" baseline="0" noProof="0" dirty="0" err="1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q∈F</a:t>
            </a:r>
            <a:r>
              <a:rPr kumimoji="0" lang="zh-CN" altLang="en-US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l-GR" altLang="zh-CN" sz="2000" kern="1200" cap="none" spc="0" normalizeH="0" baseline="0" noProof="0" dirty="0">
                <a:solidFill>
                  <a:srgbClr val="000000"/>
                </a:solidFill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α∈Γ }</a:t>
            </a:r>
            <a:endParaRPr kumimoji="0" lang="zh-CN" altLang="en-US" sz="2000" kern="1200" cap="none" spc="0" normalizeH="0" baseline="0" noProof="0" dirty="0">
              <a:solidFill>
                <a:srgbClr val="000000"/>
              </a:solidFill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341563"/>
            <a:ext cx="5778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198813"/>
            <a:ext cx="5778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056063"/>
            <a:ext cx="5778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13313"/>
            <a:ext cx="5778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 bwMode="auto">
          <a:xfrm>
            <a:off x="6172200" y="5705475"/>
            <a:ext cx="1733550" cy="411163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提交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38926" name="组合 21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38928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9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3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93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8927" name="图片 6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/>
          <p:nvPr/>
        </p:nvSpPr>
        <p:spPr>
          <a:xfrm>
            <a:off x="906463" y="333375"/>
            <a:ext cx="8237537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  <a:latin typeface="楷体_GB2312" pitchFamily="49" charset="-122"/>
              </a:rPr>
              <a:t>作业：</a:t>
            </a:r>
            <a:r>
              <a:rPr lang="en-US" altLang="zh-CN" sz="4400" dirty="0">
                <a:solidFill>
                  <a:schemeClr val="tx2"/>
                </a:solidFill>
                <a:latin typeface="楷体_GB2312" pitchFamily="49" charset="-122"/>
              </a:rPr>
              <a:t>ch4</a:t>
            </a:r>
            <a:r>
              <a:rPr lang="zh-CN" altLang="en-US" sz="4400" dirty="0">
                <a:solidFill>
                  <a:schemeClr val="tx2"/>
                </a:solidFill>
                <a:latin typeface="楷体_GB2312" pitchFamily="49" charset="-122"/>
              </a:rPr>
              <a:t>习题 </a:t>
            </a:r>
            <a:r>
              <a:rPr lang="en-US" altLang="zh-CN" sz="4400" dirty="0">
                <a:solidFill>
                  <a:schemeClr val="tx2"/>
                </a:solidFill>
                <a:latin typeface="楷体_GB2312" pitchFamily="49" charset="-122"/>
              </a:rPr>
              <a:t>   25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奇数题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</a:rPr>
              <a:t>)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pic>
        <p:nvPicPr>
          <p:cNvPr id="3994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368425"/>
            <a:ext cx="8785225" cy="5059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/>
          <p:nvPr/>
        </p:nvSpPr>
        <p:spPr>
          <a:xfrm>
            <a:off x="3200400" y="457200"/>
            <a:ext cx="55626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问题的引出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3"/>
          <p:cNvSpPr/>
          <p:nvPr/>
        </p:nvSpPr>
        <p:spPr>
          <a:xfrm>
            <a:off x="0" y="1371600"/>
            <a:ext cx="89154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0" baseline="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b="0" baseline="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的语言无法由一般的有限自动机识别。</a:t>
            </a:r>
            <a:endParaRPr lang="en-US" altLang="zh-CN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0" name="Rectangle 4"/>
          <p:cNvSpPr/>
          <p:nvPr/>
        </p:nvSpPr>
        <p:spPr>
          <a:xfrm>
            <a:off x="228600" y="5181600"/>
            <a:ext cx="89154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rgbClr val="008080"/>
              </a:buClr>
              <a:buSzTx/>
              <a:buFont typeface="Wingdings" panose="05000000000000000000" pitchFamily="2" charset="2"/>
              <a:buChar char="è"/>
            </a:pP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有限</a:t>
            </a: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状态识别器中必须有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无限个</a:t>
            </a: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  (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不允许!)</a:t>
            </a:r>
            <a:endParaRPr lang="zh-CN" altLang="en-US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∴ </a:t>
            </a:r>
            <a:r>
              <a:rPr lang="zh-CN" altLang="en-US" b="1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需要扩充机器的能力。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151" name="Group 64"/>
          <p:cNvGrpSpPr/>
          <p:nvPr/>
        </p:nvGrpSpPr>
        <p:grpSpPr>
          <a:xfrm>
            <a:off x="1547813" y="2057400"/>
            <a:ext cx="5410200" cy="2082800"/>
            <a:chOff x="0" y="1296"/>
            <a:chExt cx="3648" cy="1599"/>
          </a:xfrm>
        </p:grpSpPr>
        <p:grpSp>
          <p:nvGrpSpPr>
            <p:cNvPr id="6153" name="Group 40"/>
            <p:cNvGrpSpPr/>
            <p:nvPr/>
          </p:nvGrpSpPr>
          <p:grpSpPr>
            <a:xfrm>
              <a:off x="432" y="1584"/>
              <a:ext cx="336" cy="336"/>
              <a:chOff x="288" y="1584"/>
              <a:chExt cx="336" cy="336"/>
            </a:xfrm>
          </p:grpSpPr>
          <p:sp>
            <p:nvSpPr>
              <p:cNvPr id="6184" name="Oval 31"/>
              <p:cNvSpPr/>
              <p:nvPr/>
            </p:nvSpPr>
            <p:spPr>
              <a:xfrm>
                <a:off x="288" y="1584"/>
                <a:ext cx="336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5" name="Oval 32"/>
              <p:cNvSpPr/>
              <p:nvPr/>
            </p:nvSpPr>
            <p:spPr>
              <a:xfrm>
                <a:off x="336" y="1632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4" name="Oval 33"/>
            <p:cNvSpPr/>
            <p:nvPr/>
          </p:nvSpPr>
          <p:spPr>
            <a:xfrm>
              <a:off x="2736" y="2400"/>
              <a:ext cx="336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Oval 34"/>
            <p:cNvSpPr/>
            <p:nvPr/>
          </p:nvSpPr>
          <p:spPr>
            <a:xfrm>
              <a:off x="1968" y="2352"/>
              <a:ext cx="336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6" name="Oval 36"/>
            <p:cNvSpPr/>
            <p:nvPr/>
          </p:nvSpPr>
          <p:spPr>
            <a:xfrm>
              <a:off x="1200" y="1584"/>
              <a:ext cx="336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7" name="Oval 37"/>
            <p:cNvSpPr/>
            <p:nvPr/>
          </p:nvSpPr>
          <p:spPr>
            <a:xfrm>
              <a:off x="1968" y="1584"/>
              <a:ext cx="336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8" name="Oval 38"/>
            <p:cNvSpPr/>
            <p:nvPr/>
          </p:nvSpPr>
          <p:spPr>
            <a:xfrm>
              <a:off x="2736" y="1584"/>
              <a:ext cx="336" cy="33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159" name="Group 41"/>
            <p:cNvGrpSpPr/>
            <p:nvPr/>
          </p:nvGrpSpPr>
          <p:grpSpPr>
            <a:xfrm>
              <a:off x="1152" y="2352"/>
              <a:ext cx="336" cy="336"/>
              <a:chOff x="1056" y="2352"/>
              <a:chExt cx="336" cy="336"/>
            </a:xfrm>
          </p:grpSpPr>
          <p:sp>
            <p:nvSpPr>
              <p:cNvPr id="6182" name="Oval 35"/>
              <p:cNvSpPr/>
              <p:nvPr/>
            </p:nvSpPr>
            <p:spPr>
              <a:xfrm>
                <a:off x="1056" y="2352"/>
                <a:ext cx="336" cy="33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3" name="Oval 39"/>
              <p:cNvSpPr/>
              <p:nvPr/>
            </p:nvSpPr>
            <p:spPr>
              <a:xfrm>
                <a:off x="1104" y="2400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0" name="Line 42"/>
            <p:cNvSpPr/>
            <p:nvPr/>
          </p:nvSpPr>
          <p:spPr>
            <a:xfrm>
              <a:off x="0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1" name="Line 43"/>
            <p:cNvSpPr/>
            <p:nvPr/>
          </p:nvSpPr>
          <p:spPr>
            <a:xfrm>
              <a:off x="3072" y="1776"/>
              <a:ext cx="5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2" name="Line 44"/>
            <p:cNvSpPr/>
            <p:nvPr/>
          </p:nvSpPr>
          <p:spPr>
            <a:xfrm>
              <a:off x="2352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3" name="Line 45"/>
            <p:cNvSpPr/>
            <p:nvPr/>
          </p:nvSpPr>
          <p:spPr>
            <a:xfrm>
              <a:off x="1536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4" name="Line 46"/>
            <p:cNvSpPr/>
            <p:nvPr/>
          </p:nvSpPr>
          <p:spPr>
            <a:xfrm>
              <a:off x="768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5" name="Line 47"/>
            <p:cNvSpPr/>
            <p:nvPr/>
          </p:nvSpPr>
          <p:spPr>
            <a:xfrm>
              <a:off x="2928" y="1968"/>
              <a:ext cx="0" cy="43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6" name="Line 48"/>
            <p:cNvSpPr/>
            <p:nvPr/>
          </p:nvSpPr>
          <p:spPr>
            <a:xfrm>
              <a:off x="2160" y="1968"/>
              <a:ext cx="0" cy="38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7" name="Line 49"/>
            <p:cNvSpPr/>
            <p:nvPr/>
          </p:nvSpPr>
          <p:spPr>
            <a:xfrm>
              <a:off x="1344" y="1968"/>
              <a:ext cx="0" cy="38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8" name="Line 50"/>
            <p:cNvSpPr/>
            <p:nvPr/>
          </p:nvSpPr>
          <p:spPr>
            <a:xfrm flipH="1">
              <a:off x="3072" y="2544"/>
              <a:ext cx="576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9" name="Line 51"/>
            <p:cNvSpPr/>
            <p:nvPr/>
          </p:nvSpPr>
          <p:spPr>
            <a:xfrm flipH="1">
              <a:off x="1488" y="2544"/>
              <a:ext cx="480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0" name="Line 52"/>
            <p:cNvSpPr/>
            <p:nvPr/>
          </p:nvSpPr>
          <p:spPr>
            <a:xfrm flipH="1">
              <a:off x="2304" y="2544"/>
              <a:ext cx="480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1" name="Text Box 53"/>
            <p:cNvSpPr txBox="1"/>
            <p:nvPr/>
          </p:nvSpPr>
          <p:spPr>
            <a:xfrm>
              <a:off x="0" y="1296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Text Box 54"/>
            <p:cNvSpPr txBox="1"/>
            <p:nvPr/>
          </p:nvSpPr>
          <p:spPr>
            <a:xfrm>
              <a:off x="3024" y="1392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Text Box 55"/>
            <p:cNvSpPr txBox="1"/>
            <p:nvPr/>
          </p:nvSpPr>
          <p:spPr>
            <a:xfrm>
              <a:off x="2160" y="1392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Text Box 56"/>
            <p:cNvSpPr txBox="1"/>
            <p:nvPr/>
          </p:nvSpPr>
          <p:spPr>
            <a:xfrm>
              <a:off x="1536" y="1344"/>
              <a:ext cx="384" cy="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Text Box 57"/>
            <p:cNvSpPr txBox="1"/>
            <p:nvPr/>
          </p:nvSpPr>
          <p:spPr>
            <a:xfrm>
              <a:off x="720" y="1296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6" name="Text Box 58"/>
            <p:cNvSpPr txBox="1"/>
            <p:nvPr/>
          </p:nvSpPr>
          <p:spPr>
            <a:xfrm>
              <a:off x="2016" y="1920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7" name="Text Box 59"/>
            <p:cNvSpPr txBox="1"/>
            <p:nvPr/>
          </p:nvSpPr>
          <p:spPr>
            <a:xfrm>
              <a:off x="2304" y="2497"/>
              <a:ext cx="384" cy="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8" name="Text Box 60"/>
            <p:cNvSpPr txBox="1"/>
            <p:nvPr/>
          </p:nvSpPr>
          <p:spPr>
            <a:xfrm>
              <a:off x="3120" y="2497"/>
              <a:ext cx="383" cy="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9" name="Text Box 61"/>
            <p:cNvSpPr txBox="1"/>
            <p:nvPr/>
          </p:nvSpPr>
          <p:spPr>
            <a:xfrm>
              <a:off x="2832" y="1968"/>
              <a:ext cx="384" cy="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0" name="Text Box 62"/>
            <p:cNvSpPr txBox="1"/>
            <p:nvPr/>
          </p:nvSpPr>
          <p:spPr>
            <a:xfrm>
              <a:off x="1200" y="1920"/>
              <a:ext cx="384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1" name="Text Box 63"/>
            <p:cNvSpPr txBox="1"/>
            <p:nvPr/>
          </p:nvSpPr>
          <p:spPr>
            <a:xfrm>
              <a:off x="1536" y="2497"/>
              <a:ext cx="384" cy="3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152" name="Text Box 65"/>
          <p:cNvSpPr txBox="1"/>
          <p:nvPr/>
        </p:nvSpPr>
        <p:spPr>
          <a:xfrm>
            <a:off x="2700338" y="4572000"/>
            <a:ext cx="39004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2400" b="0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识别</a:t>
            </a:r>
            <a:r>
              <a:rPr lang="en-US" altLang="zh-CN" sz="2400" b="0" dirty="0">
                <a:solidFill>
                  <a:srgbClr val="3366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="0" baseline="30000" dirty="0">
                <a:solidFill>
                  <a:srgbClr val="3366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400" b="0" dirty="0">
                <a:solidFill>
                  <a:srgbClr val="3366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400" b="0" baseline="30000" dirty="0">
                <a:solidFill>
                  <a:srgbClr val="336699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2400" b="0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的无限状态自动机</a:t>
            </a:r>
            <a:r>
              <a:rPr lang="zh-CN" altLang="en-US" sz="2400" b="0" dirty="0">
                <a:solidFill>
                  <a:srgbClr val="336699"/>
                </a:solidFill>
                <a:ea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srgbClr val="3366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5364163" y="304800"/>
            <a:ext cx="37798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下推自动机的结构</a:t>
            </a:r>
            <a:endParaRPr lang="zh-CN" altLang="en-US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71755" y="1147445"/>
            <a:ext cx="9144000" cy="56388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扩充办法：引入一个下推栈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①  足够简单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algn="just" eaLnBrk="1" hangingPunct="1"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②  可解决许多有意义的问题， 如识别有效的程序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下推自动机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PDA（Push Down Automaton）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sz="3200" b="0" dirty="0">
                <a:solidFill>
                  <a:srgbClr val="333399"/>
                </a:solidFill>
                <a:sym typeface="Symbol" panose="05050102010706020507" pitchFamily="18" charset="2"/>
              </a:rPr>
              <a:t>	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由一条输入带,一个有限状态控制器和一个下推栈组成</a:t>
            </a:r>
            <a:endParaRPr lang="zh-CN" altLang="en-US" sz="24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PDA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的动作</a:t>
            </a: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在有限状态控制器的控制下根据它的当前状态、栈顶符号、以及输入符号作出相应的动作。有时，不需要考虑输入符号（空转移）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eaLnBrk="1" hangingPunct="1">
              <a:buClr>
                <a:srgbClr val="3366CC"/>
              </a:buClr>
              <a:buSzPct val="90000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栈：后进先出表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990600" lvl="1" indent="-533400" eaLnBrk="1" hangingPunct="1">
              <a:buClr>
                <a:srgbClr val="3366CC"/>
              </a:buClr>
              <a:buSzPct val="90000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对栈的操作（压入、弹出）均在栈顶进行。 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4170363" y="304800"/>
            <a:ext cx="49736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下推自动机的定义</a:t>
            </a:r>
            <a:endParaRPr lang="zh-CN" altLang="en-US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NPDA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的形式定义：</a:t>
            </a:r>
            <a:endParaRPr lang="zh-CN" altLang="en-US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	七元组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M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＝（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，Γ，δ，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z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F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其中：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有限控制器的状态集合</a:t>
            </a:r>
            <a:endParaRPr lang="zh-CN" altLang="en-US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sym typeface="Symbol" panose="05050102010706020507" pitchFamily="18" charset="2"/>
              </a:rPr>
              <a:t>            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有限输入字母表</a:t>
            </a:r>
            <a:endParaRPr lang="zh-CN" altLang="en-US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sym typeface="Symbol" panose="05050102010706020507" pitchFamily="18" charset="2"/>
              </a:rPr>
              <a:t>            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有限下推栈字母表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δ：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 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×（</a:t>
            </a:r>
            <a:r>
              <a:rPr lang="en-US" altLang="zh-CN" b="0" u="sng" dirty="0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0" u="sng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∪ε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）×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  </a:t>
            </a:r>
            <a:r>
              <a:rPr lang="en-US" altLang="zh-CN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  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→  </a:t>
            </a:r>
            <a:r>
              <a:rPr lang="en-US" altLang="zh-CN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0" u="sng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Q×Γ</a:t>
            </a:r>
            <a:r>
              <a:rPr lang="en-US" altLang="zh-CN" b="0" u="sng" baseline="30000" dirty="0">
                <a:solidFill>
                  <a:srgbClr val="0000FF"/>
                </a:solidFill>
                <a:sym typeface="Symbol" panose="05050102010706020507" pitchFamily="18" charset="2"/>
              </a:rPr>
              <a:t>*</a:t>
            </a:r>
            <a:endParaRPr lang="en-US" altLang="zh-CN" b="0" u="sng" baseline="300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当前状态</a:t>
            </a:r>
            <a:r>
              <a:rPr lang="zh-CN" altLang="en-US" sz="2400" b="0" dirty="0">
                <a:solidFill>
                  <a:srgbClr val="333399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2400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当前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输入 </a:t>
            </a:r>
            <a:r>
              <a:rPr lang="zh-CN" altLang="en-US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当前栈顶符号</a:t>
            </a:r>
            <a:r>
              <a:rPr lang="zh-CN" altLang="en-US" sz="2400" b="0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有限子集</a:t>
            </a:r>
            <a:endParaRPr lang="zh-CN" altLang="en-US" sz="2400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2286000" lvl="4" indent="-4572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1" dirty="0">
                <a:solidFill>
                  <a:srgbClr val="333399"/>
                </a:solidFill>
                <a:sym typeface="Symbol" panose="05050102010706020507" pitchFamily="18" charset="2"/>
              </a:rPr>
              <a:t>                 </a:t>
            </a:r>
            <a:endParaRPr lang="zh-CN" altLang="en-US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sym typeface="Symbol" panose="05050102010706020507" pitchFamily="18" charset="2"/>
              </a:rPr>
              <a:t>	       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初始状态，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∈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Q</a:t>
            </a:r>
            <a:endParaRPr lang="en-US" altLang="zh-CN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          	   z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下推栈的起始符号，</a:t>
            </a:r>
            <a:r>
              <a:rPr lang="en-US" altLang="zh-CN" b="0" dirty="0">
                <a:solidFill>
                  <a:srgbClr val="333399"/>
                </a:solidFill>
                <a:sym typeface="Symbol" panose="05050102010706020507" pitchFamily="18" charset="2"/>
              </a:rPr>
              <a:t>z</a:t>
            </a:r>
            <a:r>
              <a:rPr lang="en-US" altLang="zh-CN" b="0" baseline="-30000" dirty="0">
                <a:solidFill>
                  <a:srgbClr val="333399"/>
                </a:solidFill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∈Γ</a:t>
            </a:r>
            <a:endParaRPr lang="en-US" altLang="zh-CN" b="0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   F： </a:t>
            </a:r>
            <a:r>
              <a:rPr lang="zh-CN" altLang="en-US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终态集合，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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xfrm>
            <a:off x="4170363" y="304800"/>
            <a:ext cx="49736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下推自动机的</a:t>
            </a:r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转换函数</a:t>
            </a:r>
            <a:endParaRPr lang="zh-CN" altLang="en-US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转换函数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0" dirty="0">
                <a:solidFill>
                  <a:srgbClr val="333399"/>
                </a:solidFill>
              </a:rPr>
              <a:t>(q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a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Z)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b="0" dirty="0">
                <a:solidFill>
                  <a:srgbClr val="333399"/>
                </a:solidFill>
              </a:rPr>
              <a:t>{ (p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，α</a:t>
            </a:r>
            <a:r>
              <a:rPr lang="en-US" altLang="zh-CN" b="0" dirty="0">
                <a:solidFill>
                  <a:srgbClr val="333399"/>
                </a:solidFill>
              </a:rPr>
              <a:t>) }  </a:t>
            </a:r>
            <a:endParaRPr lang="en-US" altLang="zh-CN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</a:rPr>
              <a:t>	  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333399"/>
                </a:solidFill>
              </a:rPr>
              <a:t>p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∈Q，a∈T，Z∈Γ，α∈Γ</a:t>
            </a:r>
            <a:r>
              <a:rPr lang="en-US" altLang="zh-CN" b="0" baseline="30000" dirty="0">
                <a:solidFill>
                  <a:srgbClr val="333399"/>
                </a:solidFill>
              </a:rPr>
              <a:t>*</a:t>
            </a:r>
            <a:endParaRPr lang="en-US" altLang="zh-CN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    表示在状态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q，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输入字符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a，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且栈顶符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时，转入状态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p，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栈顶符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代替，同时读头右移一格。</a:t>
            </a:r>
            <a:endParaRPr lang="zh-CN" altLang="en-US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约定：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       α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的最左符号放在栈顶。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       α＝ε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表示下推栈的顶符被弹出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       如  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δ（q，a，Z）＝{ (p，ε) }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       δ（q，ε，Z）＝{ (p，α) }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称为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ε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转换。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 	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即不考虑当前输入字符，读头不移动，但控制器状态可以改变且栈顶符可以调整。</a:t>
            </a:r>
            <a:endParaRPr lang="zh-CN" altLang="en-US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1908175" y="304800"/>
            <a:ext cx="49736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下推自动机的</a:t>
            </a:r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格局</a:t>
            </a:r>
            <a:endParaRPr lang="zh-CN" altLang="en-US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格局：用于描述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PDA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的瞬时工作状况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PDA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格局 (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q, ω, α)     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其中 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ω∈T*，α∈Γ*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      	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q —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当前状态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   ω—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待输入串 (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ω＝ε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时，表示输入字符已读完)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   α—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下推栈中的内容 (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α＝ε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时表示栈已弹空)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δ(</a:t>
            </a:r>
            <a:r>
              <a:rPr lang="en-US" altLang="zh-CN" b="0" dirty="0">
                <a:solidFill>
                  <a:srgbClr val="333399"/>
                </a:solidFill>
              </a:rPr>
              <a:t>q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，a，</a:t>
            </a:r>
            <a:r>
              <a:rPr lang="en-US" altLang="zh-CN" b="0" dirty="0">
                <a:solidFill>
                  <a:srgbClr val="333399"/>
                </a:solidFill>
              </a:rPr>
              <a:t>Z ) 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b="0" dirty="0">
                <a:solidFill>
                  <a:srgbClr val="333399"/>
                </a:solidFill>
              </a:rPr>
              <a:t>{ (p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r) }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用格局可表示为</a:t>
            </a:r>
            <a:endParaRPr lang="zh-CN" altLang="en-US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b="0" dirty="0">
                <a:solidFill>
                  <a:srgbClr val="333399"/>
                </a:solidFill>
              </a:rPr>
              <a:t>               (</a:t>
            </a:r>
            <a:r>
              <a:rPr lang="en-US" altLang="zh-CN" b="0" dirty="0">
                <a:solidFill>
                  <a:srgbClr val="333399"/>
                </a:solidFill>
              </a:rPr>
              <a:t>q,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aω,Zα</a:t>
            </a:r>
            <a:r>
              <a:rPr lang="en-US" altLang="zh-CN" b="0" dirty="0">
                <a:solidFill>
                  <a:srgbClr val="333399"/>
                </a:solidFill>
              </a:rPr>
              <a:t>)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├ (p, ω,rα)</a:t>
            </a:r>
            <a:endParaRPr lang="en-US" altLang="zh-CN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PDA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而言，</a:t>
            </a:r>
            <a:endParaRPr lang="zh-CN" altLang="en-US" sz="2400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初始格局为（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，ω，</a:t>
            </a:r>
            <a:r>
              <a:rPr lang="en-US" altLang="zh-CN" sz="2400" b="0" dirty="0">
                <a:solidFill>
                  <a:srgbClr val="333399"/>
                </a:solidFill>
              </a:rPr>
              <a:t>z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rgbClr val="333399"/>
              </a:solidFill>
            </a:endParaRPr>
          </a:p>
          <a:p>
            <a:pPr marL="533400" indent="-533400" algn="just" eaLnBrk="1" hangingPunct="1">
              <a:lnSpc>
                <a:spcPct val="11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终止格局为（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，ε，α）</a:t>
            </a:r>
            <a:r>
              <a:rPr lang="en-US" altLang="zh-CN" sz="2400" b="0" dirty="0">
                <a:solidFill>
                  <a:srgbClr val="333399"/>
                </a:solidFill>
              </a:rPr>
              <a:t>     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∈F，α∈Γ</a:t>
            </a:r>
            <a:r>
              <a:rPr lang="en-US" altLang="zh-CN" sz="2400" b="0" baseline="30000" dirty="0">
                <a:solidFill>
                  <a:srgbClr val="333399"/>
                </a:solidFill>
              </a:rPr>
              <a:t>*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1979613" y="404813"/>
            <a:ext cx="49736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下推自动机接受的</a:t>
            </a:r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语言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1816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两种接受方式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eaLnBrk="1" hangingPunct="1">
              <a:buClr>
                <a:schemeClr val="folHlink"/>
              </a:buClr>
              <a:buSzPct val="90000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终态接受：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L(M)={ ω∣(q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，ω，z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)├* (q，ε，α) ，q∈F,α∈Γ*}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buClr>
                <a:schemeClr val="folHlink"/>
              </a:buClr>
              <a:buSzPct val="90000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空栈接受：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algn="just" eaLnBrk="1" hangingPunct="1"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L(M)={ ω∣(q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，ω，z</a:t>
            </a:r>
            <a:r>
              <a:rPr lang="en-US" altLang="zh-CN" sz="2400" b="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) ├* ( q，ε，ε), q∈Q}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当空栈接受时，终止状态可为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中任意状态，换言之，终止状态集是与状态无关的。此时，取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F＝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） 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xfrm>
            <a:off x="2484438" y="404813"/>
            <a:ext cx="49736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下推自动机例</a:t>
            </a:r>
            <a:endParaRPr lang="en-US" altLang="zh-CN" sz="32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2400" b="0" dirty="0">
                <a:solidFill>
                  <a:srgbClr val="333399"/>
                </a:solidFill>
              </a:rPr>
              <a:t>PDA M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接受语言</a:t>
            </a:r>
            <a:r>
              <a:rPr lang="en-US" altLang="zh-CN" sz="2400" b="0" dirty="0">
                <a:solidFill>
                  <a:srgbClr val="333399"/>
                </a:solidFill>
              </a:rPr>
              <a:t>L(M)={ a</a:t>
            </a:r>
            <a:r>
              <a:rPr lang="en-US" altLang="zh-CN" sz="2400" b="0" baseline="30000" dirty="0">
                <a:solidFill>
                  <a:srgbClr val="333399"/>
                </a:solidFill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</a:rPr>
              <a:t>b</a:t>
            </a:r>
            <a:r>
              <a:rPr lang="en-US" altLang="zh-CN" sz="2400" b="0" baseline="30000" dirty="0">
                <a:solidFill>
                  <a:srgbClr val="333399"/>
                </a:solidFill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∣n≥0</a:t>
            </a:r>
            <a:r>
              <a:rPr lang="en-US" altLang="zh-CN" sz="2400" b="0" dirty="0">
                <a:solidFill>
                  <a:srgbClr val="333399"/>
                </a:solidFill>
              </a:rPr>
              <a:t>}</a:t>
            </a:r>
            <a:endParaRPr lang="en-US" altLang="zh-CN" sz="2400" b="0" dirty="0">
              <a:solidFill>
                <a:srgbClr val="333399"/>
              </a:solidFill>
            </a:endParaRPr>
          </a:p>
          <a:p>
            <a:pPr marL="933450" lvl="1" indent="-533400" eaLnBrk="1" hangingPunct="1">
              <a:lnSpc>
                <a:spcPct val="90000"/>
              </a:lnSpc>
              <a:buSzPct val="90000"/>
            </a:pP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思路：把输入的字符</a:t>
            </a:r>
            <a:r>
              <a:rPr lang="en-US" altLang="zh-CN" sz="2400" dirty="0">
                <a:solidFill>
                  <a:srgbClr val="333399"/>
                </a:solidFill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入栈，当开始输入</a:t>
            </a:r>
            <a:r>
              <a:rPr lang="en-US" altLang="zh-CN" sz="2400" dirty="0">
                <a:solidFill>
                  <a:srgbClr val="333399"/>
                </a:solidFill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时，从栈中弹出</a:t>
            </a:r>
            <a:r>
              <a:rPr lang="en-US" altLang="zh-CN" sz="2400" dirty="0">
                <a:solidFill>
                  <a:srgbClr val="333399"/>
                </a:solidFill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solidFill>
                  <a:srgbClr val="333399"/>
                </a:solidFill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个数相同，则到达终态，且栈中空。</a:t>
            </a:r>
            <a:endParaRPr lang="zh-CN" altLang="en-US" sz="24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33450" lvl="1" indent="-533400" eaLnBrk="1" hangingPunct="1">
              <a:lnSpc>
                <a:spcPct val="90000"/>
              </a:lnSpc>
              <a:buSzPct val="90000"/>
            </a:pPr>
            <a:r>
              <a:rPr lang="zh-CN" altLang="en-US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解：设</a:t>
            </a:r>
            <a:r>
              <a:rPr lang="en-US" altLang="zh-CN" sz="2400" dirty="0">
                <a:solidFill>
                  <a:srgbClr val="333399"/>
                </a:solidFill>
              </a:rPr>
              <a:t>PDA  M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＝（</a:t>
            </a:r>
            <a:r>
              <a:rPr lang="en-US" altLang="zh-CN" sz="2400" dirty="0">
                <a:solidFill>
                  <a:srgbClr val="333399"/>
                </a:solidFill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，Γ，δ，</a:t>
            </a:r>
            <a:r>
              <a:rPr lang="en-US" altLang="zh-CN" sz="2400" dirty="0">
                <a:solidFill>
                  <a:srgbClr val="333399"/>
                </a:solidFill>
              </a:rPr>
              <a:t>q</a:t>
            </a:r>
            <a:r>
              <a:rPr lang="en-US" altLang="zh-CN" sz="240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z</a:t>
            </a:r>
            <a:r>
              <a:rPr lang="en-US" altLang="zh-CN" sz="240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</a:rPr>
              <a:t>F</a:t>
            </a:r>
            <a:r>
              <a:rPr lang="en-US" altLang="zh-CN" sz="24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endParaRPr lang="en-US" altLang="zh-CN" sz="24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</a:rPr>
              <a:t>	 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0" dirty="0">
                <a:solidFill>
                  <a:srgbClr val="333399"/>
                </a:solidFill>
              </a:rPr>
              <a:t>{q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</a:rPr>
              <a:t>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</a:rPr>
              <a:t>}</a:t>
            </a:r>
            <a:r>
              <a:rPr lang="zh-CN" altLang="en-US" sz="2400" b="0" dirty="0">
                <a:solidFill>
                  <a:srgbClr val="333399"/>
                </a:solidFill>
              </a:rPr>
              <a:t>	</a:t>
            </a:r>
            <a:endParaRPr lang="zh-CN" altLang="en-US" sz="2400" b="0" dirty="0">
              <a:solidFill>
                <a:srgbClr val="333399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zh-CN" altLang="en-US" sz="2400" b="0" dirty="0">
                <a:solidFill>
                  <a:srgbClr val="333399"/>
                </a:solidFill>
              </a:rPr>
              <a:t>	   </a:t>
            </a:r>
            <a:r>
              <a:rPr lang="en-US" altLang="zh-CN" sz="2000" b="0" dirty="0">
                <a:solidFill>
                  <a:srgbClr val="333399"/>
                </a:solidFill>
              </a:rPr>
              <a:t>q</a:t>
            </a:r>
            <a:r>
              <a:rPr lang="en-US" altLang="zh-CN" sz="2000" b="0" baseline="-30000" dirty="0">
                <a:solidFill>
                  <a:srgbClr val="333399"/>
                </a:solidFill>
              </a:rPr>
              <a:t>0 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—</a:t>
            </a:r>
            <a:r>
              <a:rPr lang="en-US" altLang="zh-CN" sz="2000" b="0" dirty="0">
                <a:solidFill>
                  <a:srgbClr val="333399"/>
                </a:solidFill>
              </a:rPr>
              <a:t> 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初态；接受</a:t>
            </a:r>
            <a:r>
              <a:rPr lang="en-US" altLang="zh-CN" sz="2000" b="0" dirty="0">
                <a:solidFill>
                  <a:srgbClr val="333399"/>
                </a:solidFill>
              </a:rPr>
              <a:t>a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—</a:t>
            </a:r>
            <a:r>
              <a:rPr lang="en-US" altLang="zh-CN" sz="2000" b="0" dirty="0">
                <a:solidFill>
                  <a:srgbClr val="333399"/>
                </a:solidFill>
              </a:rPr>
              <a:t> q</a:t>
            </a:r>
            <a:r>
              <a:rPr lang="en-US" altLang="zh-CN" sz="2000" b="0" baseline="-30000" dirty="0">
                <a:solidFill>
                  <a:srgbClr val="333399"/>
                </a:solidFill>
              </a:rPr>
              <a:t>1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状态；接受</a:t>
            </a:r>
            <a:r>
              <a:rPr lang="en-US" altLang="zh-CN" sz="2000" b="0" dirty="0">
                <a:solidFill>
                  <a:srgbClr val="333399"/>
                </a:solidFill>
              </a:rPr>
              <a:t>b </a:t>
            </a:r>
            <a:r>
              <a:rPr lang="en-US" altLang="zh-CN" sz="2000" b="0" dirty="0">
                <a:solidFill>
                  <a:srgbClr val="333399"/>
                </a:solidFill>
                <a:ea typeface="宋体" panose="02010600030101010101" pitchFamily="2" charset="-122"/>
              </a:rPr>
              <a:t>—</a:t>
            </a:r>
            <a:r>
              <a:rPr lang="en-US" altLang="zh-CN" sz="2000" b="0" dirty="0">
                <a:solidFill>
                  <a:srgbClr val="333399"/>
                </a:solidFill>
              </a:rPr>
              <a:t> q</a:t>
            </a:r>
            <a:r>
              <a:rPr lang="en-US" altLang="zh-CN" sz="2000" b="0" baseline="-30000" dirty="0">
                <a:solidFill>
                  <a:srgbClr val="333399"/>
                </a:solidFill>
              </a:rPr>
              <a:t>2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状态；输入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 </a:t>
            </a:r>
            <a:r>
              <a:rPr lang="en-US" altLang="zh-CN" sz="2000" b="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回到</a:t>
            </a:r>
            <a:r>
              <a:rPr lang="en-US" altLang="zh-CN" sz="2000" b="0" dirty="0">
                <a:solidFill>
                  <a:srgbClr val="333399"/>
                </a:solidFill>
              </a:rPr>
              <a:t>q</a:t>
            </a:r>
            <a:r>
              <a:rPr lang="en-US" altLang="zh-CN" sz="2000" b="0" baseline="-30000" dirty="0">
                <a:solidFill>
                  <a:srgbClr val="333399"/>
                </a:solidFill>
              </a:rPr>
              <a:t>0</a:t>
            </a:r>
            <a:endParaRPr lang="zh-CN" altLang="en-US" sz="20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T＝{a,b},   Γ={ z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 a},   F = {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δ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定义为：</a:t>
            </a:r>
            <a:endParaRPr lang="zh-CN" altLang="en-US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δ(q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，a，z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{(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，az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  <a:endParaRPr lang="en-US" altLang="zh-CN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δ(q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，a，a) = {(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，aa)}</a:t>
            </a:r>
            <a:endParaRPr lang="en-US" altLang="zh-CN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δ(q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，b，a) = {(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，ε)}</a:t>
            </a:r>
            <a:endParaRPr lang="en-US" altLang="zh-CN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δ(q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，ε，z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{(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，ε)}</a:t>
            </a:r>
            <a:endParaRPr lang="en-US" altLang="zh-CN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hlink"/>
              </a:buClr>
              <a:buSzPct val="90000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δ(q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，b，a) = {( q</a:t>
            </a:r>
            <a:r>
              <a:rPr lang="en-US" altLang="zh-CN" sz="2400" b="0" baseline="-30000" dirty="0">
                <a:solidFill>
                  <a:srgbClr val="333399"/>
                </a:solidFill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，ε)} </a:t>
            </a: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3810000" y="304800"/>
            <a:ext cx="49736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</a:rPr>
              <a:t>下推自动机的图形表示 </a:t>
            </a:r>
            <a:endParaRPr lang="en-US" altLang="zh-CN" sz="3200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0" y="2362200"/>
            <a:ext cx="7467600" cy="53340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>
                <a:schemeClr val="hlink"/>
              </a:buClr>
              <a:buSzPct val="90000"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上例的图形表示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</a:pP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533400" indent="-533400" eaLnBrk="1" hangingPunct="1">
              <a:buClr>
                <a:schemeClr val="hlink"/>
              </a:buClr>
              <a:buSzPct val="90000"/>
            </a:pP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0486" name="Group 4"/>
          <p:cNvGrpSpPr/>
          <p:nvPr/>
        </p:nvGrpSpPr>
        <p:grpSpPr>
          <a:xfrm>
            <a:off x="990600" y="1600200"/>
            <a:ext cx="2362200" cy="609600"/>
            <a:chOff x="3240" y="14544"/>
            <a:chExt cx="2520" cy="468"/>
          </a:xfrm>
        </p:grpSpPr>
        <p:grpSp>
          <p:nvGrpSpPr>
            <p:cNvPr id="20509" name="Group 5"/>
            <p:cNvGrpSpPr/>
            <p:nvPr/>
          </p:nvGrpSpPr>
          <p:grpSpPr>
            <a:xfrm>
              <a:off x="3240" y="14544"/>
              <a:ext cx="2340" cy="468"/>
              <a:chOff x="3240" y="14544"/>
              <a:chExt cx="2340" cy="468"/>
            </a:xfrm>
          </p:grpSpPr>
          <p:sp>
            <p:nvSpPr>
              <p:cNvPr id="20511" name="Oval 6"/>
              <p:cNvSpPr/>
              <p:nvPr/>
            </p:nvSpPr>
            <p:spPr>
              <a:xfrm>
                <a:off x="3240" y="1454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12" name="Line 7"/>
              <p:cNvSpPr/>
              <p:nvPr/>
            </p:nvSpPr>
            <p:spPr>
              <a:xfrm>
                <a:off x="3780" y="14856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13" name="Oval 8"/>
              <p:cNvSpPr/>
              <p:nvPr/>
            </p:nvSpPr>
            <p:spPr>
              <a:xfrm>
                <a:off x="5040" y="1454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10" name="Text Box 9"/>
            <p:cNvSpPr txBox="1"/>
            <p:nvPr/>
          </p:nvSpPr>
          <p:spPr>
            <a:xfrm>
              <a:off x="3240" y="14544"/>
              <a:ext cx="25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</a:rPr>
                <a:t> q</a:t>
              </a:r>
              <a:r>
                <a:rPr lang="en-US" altLang="zh-CN" sz="1100" dirty="0">
                  <a:solidFill>
                    <a:schemeClr val="tx2"/>
                  </a:solidFill>
                  <a:ea typeface="宋体" panose="02010600030101010101" pitchFamily="2" charset="-122"/>
                </a:rPr>
                <a:t>         </a:t>
              </a:r>
              <a:r>
                <a:rPr lang="en-US" altLang="zh-CN" sz="2500" dirty="0">
                  <a:solidFill>
                    <a:schemeClr val="tx2"/>
                  </a:solidFill>
                  <a:ea typeface="宋体" panose="02010600030101010101" pitchFamily="2" charset="-122"/>
                </a:rPr>
                <a:t>a, z/</a:t>
              </a:r>
              <a:r>
                <a:rPr lang="en-US" altLang="zh-CN" sz="25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2500" dirty="0">
                  <a:solidFill>
                    <a:schemeClr val="tx2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solidFill>
                    <a:schemeClr val="tx2"/>
                  </a:solidFill>
                  <a:ea typeface="宋体" panose="02010600030101010101" pitchFamily="2" charset="-122"/>
                </a:rPr>
                <a:t> p</a:t>
              </a:r>
              <a:endParaRPr lang="en-US" altLang="zh-CN" sz="2400" dirty="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487" name="Text Box 10"/>
          <p:cNvSpPr txBox="1"/>
          <p:nvPr/>
        </p:nvSpPr>
        <p:spPr>
          <a:xfrm>
            <a:off x="3497263" y="1752600"/>
            <a:ext cx="44751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表示（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，ω）∈δ（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，z）</a:t>
            </a:r>
            <a:endParaRPr lang="zh-CN" altLang="en-US" sz="2400" b="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8" name="Text Box 28"/>
          <p:cNvSpPr txBox="1"/>
          <p:nvPr/>
        </p:nvSpPr>
        <p:spPr>
          <a:xfrm>
            <a:off x="762000" y="5410200"/>
            <a:ext cx="27559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18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注：栈空就不能再移动了</a:t>
            </a:r>
            <a:r>
              <a:rPr lang="zh-CN" altLang="en-US" sz="18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pSp>
        <p:nvGrpSpPr>
          <p:cNvPr id="20489" name="Group 32"/>
          <p:cNvGrpSpPr/>
          <p:nvPr/>
        </p:nvGrpSpPr>
        <p:grpSpPr>
          <a:xfrm>
            <a:off x="0" y="3124200"/>
            <a:ext cx="5029200" cy="1981200"/>
            <a:chOff x="480" y="2256"/>
            <a:chExt cx="4368" cy="1632"/>
          </a:xfrm>
        </p:grpSpPr>
        <p:grpSp>
          <p:nvGrpSpPr>
            <p:cNvPr id="20491" name="Group 11"/>
            <p:cNvGrpSpPr/>
            <p:nvPr/>
          </p:nvGrpSpPr>
          <p:grpSpPr>
            <a:xfrm>
              <a:off x="480" y="2256"/>
              <a:ext cx="4368" cy="1632"/>
              <a:chOff x="2700" y="8772"/>
              <a:chExt cx="5940" cy="2340"/>
            </a:xfrm>
          </p:grpSpPr>
          <p:grpSp>
            <p:nvGrpSpPr>
              <p:cNvPr id="20495" name="Group 12"/>
              <p:cNvGrpSpPr/>
              <p:nvPr/>
            </p:nvGrpSpPr>
            <p:grpSpPr>
              <a:xfrm>
                <a:off x="3240" y="9583"/>
                <a:ext cx="720" cy="749"/>
                <a:chOff x="2700" y="2220"/>
                <a:chExt cx="720" cy="624"/>
              </a:xfrm>
            </p:grpSpPr>
            <p:sp>
              <p:nvSpPr>
                <p:cNvPr id="20507" name="Oval 13"/>
                <p:cNvSpPr/>
                <p:nvPr/>
              </p:nvSpPr>
              <p:spPr>
                <a:xfrm flipH="1">
                  <a:off x="2700" y="2220"/>
                  <a:ext cx="720" cy="624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508" name="Oval 14"/>
                <p:cNvSpPr/>
                <p:nvPr/>
              </p:nvSpPr>
              <p:spPr>
                <a:xfrm>
                  <a:off x="2790" y="2307"/>
                  <a:ext cx="540" cy="468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r">
                    <a:buNone/>
                  </a:pPr>
                  <a:endParaRPr lang="zh-CN" altLang="en-US" sz="1800" b="0" dirty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496" name="Oval 15"/>
              <p:cNvSpPr/>
              <p:nvPr/>
            </p:nvSpPr>
            <p:spPr>
              <a:xfrm>
                <a:off x="5400" y="9770"/>
                <a:ext cx="540" cy="56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7" name="Oval 16"/>
              <p:cNvSpPr/>
              <p:nvPr/>
            </p:nvSpPr>
            <p:spPr>
              <a:xfrm>
                <a:off x="7380" y="9770"/>
                <a:ext cx="540" cy="56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Line 17"/>
              <p:cNvSpPr/>
              <p:nvPr/>
            </p:nvSpPr>
            <p:spPr>
              <a:xfrm>
                <a:off x="2700" y="9958"/>
                <a:ext cx="5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499" name="Line 18"/>
              <p:cNvSpPr/>
              <p:nvPr/>
            </p:nvSpPr>
            <p:spPr>
              <a:xfrm>
                <a:off x="3960" y="9958"/>
                <a:ext cx="14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0" name="Line 19"/>
              <p:cNvSpPr/>
              <p:nvPr/>
            </p:nvSpPr>
            <p:spPr>
              <a:xfrm>
                <a:off x="5940" y="9958"/>
                <a:ext cx="14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1" name="AutoShape 20"/>
              <p:cNvSpPr/>
              <p:nvPr/>
            </p:nvSpPr>
            <p:spPr>
              <a:xfrm>
                <a:off x="5400" y="9396"/>
                <a:ext cx="540" cy="374"/>
              </a:xfrm>
              <a:prstGeom prst="curvedDownArrow">
                <a:avLst>
                  <a:gd name="adj1" fmla="val 28877"/>
                  <a:gd name="adj2" fmla="val 57754"/>
                  <a:gd name="adj3" fmla="val 33328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02" name="AutoShape 21"/>
              <p:cNvSpPr/>
              <p:nvPr/>
            </p:nvSpPr>
            <p:spPr>
              <a:xfrm>
                <a:off x="7470" y="9396"/>
                <a:ext cx="360" cy="374"/>
              </a:xfrm>
              <a:prstGeom prst="curvedDownArrow">
                <a:avLst>
                  <a:gd name="adj1" fmla="val 20000"/>
                  <a:gd name="adj2" fmla="val 40000"/>
                  <a:gd name="adj3" fmla="val 34629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" name="Freeform 23"/>
              <p:cNvSpPr/>
              <p:nvPr/>
            </p:nvSpPr>
            <p:spPr bwMode="auto">
              <a:xfrm>
                <a:off x="3780" y="10330"/>
                <a:ext cx="3780" cy="313"/>
              </a:xfrm>
              <a:custGeom>
                <a:avLst/>
                <a:gdLst>
                  <a:gd name="T0" fmla="*/ 3780 w 3780"/>
                  <a:gd name="T1" fmla="*/ 0 h 624"/>
                  <a:gd name="T2" fmla="*/ 1620 w 3780"/>
                  <a:gd name="T3" fmla="*/ 14 h 624"/>
                  <a:gd name="T4" fmla="*/ 0 w 3780"/>
                  <a:gd name="T5" fmla="*/ 0 h 624"/>
                  <a:gd name="T6" fmla="*/ 0 60000 65536"/>
                  <a:gd name="T7" fmla="*/ 0 60000 65536"/>
                  <a:gd name="T8" fmla="*/ 0 60000 65536"/>
                  <a:gd name="T9" fmla="*/ 0 w 3780"/>
                  <a:gd name="T10" fmla="*/ 0 h 624"/>
                  <a:gd name="T11" fmla="*/ 3780 w 378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80" h="624">
                    <a:moveTo>
                      <a:pt x="3780" y="0"/>
                    </a:moveTo>
                    <a:cubicBezTo>
                      <a:pt x="3015" y="312"/>
                      <a:pt x="2250" y="624"/>
                      <a:pt x="1620" y="624"/>
                    </a:cubicBezTo>
                    <a:cubicBezTo>
                      <a:pt x="990" y="624"/>
                      <a:pt x="270" y="104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504" name="Text Box 25"/>
              <p:cNvSpPr txBox="1"/>
              <p:nvPr/>
            </p:nvSpPr>
            <p:spPr>
              <a:xfrm>
                <a:off x="3780" y="9240"/>
                <a:ext cx="3600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a, z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0</a:t>
                </a:r>
                <a:r>
                  <a:rPr lang="en-US" altLang="zh-CN" dirty="0">
                    <a:ea typeface="宋体" panose="02010600030101010101" pitchFamily="2" charset="-122"/>
                  </a:rPr>
                  <a:t>/az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0           </a:t>
                </a:r>
                <a:r>
                  <a:rPr lang="en-US" altLang="zh-CN" dirty="0">
                    <a:ea typeface="宋体" panose="02010600030101010101" pitchFamily="2" charset="-122"/>
                  </a:rPr>
                  <a:t>b, a/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r>
                  <a:rPr lang="en-US" altLang="zh-CN" sz="1800" b="0" dirty="0">
                    <a:ea typeface="宋体" panose="02010600030101010101" pitchFamily="2" charset="-122"/>
                  </a:rPr>
                  <a:t> </a:t>
                </a:r>
                <a:endParaRPr lang="en-US" altLang="zh-CN" sz="1800" b="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505" name="Text Box 26"/>
              <p:cNvSpPr txBox="1"/>
              <p:nvPr/>
            </p:nvSpPr>
            <p:spPr>
              <a:xfrm>
                <a:off x="5040" y="8772"/>
                <a:ext cx="3600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a, a/aa       b, a/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506" name="Text Box 27"/>
              <p:cNvSpPr txBox="1"/>
              <p:nvPr/>
            </p:nvSpPr>
            <p:spPr>
              <a:xfrm>
                <a:off x="4860" y="10488"/>
                <a:ext cx="198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ε,</a:t>
                </a:r>
                <a:r>
                  <a:rPr lang="en-US" altLang="zh-CN" dirty="0">
                    <a:ea typeface="宋体" panose="02010600030101010101" pitchFamily="2" charset="-122"/>
                  </a:rPr>
                  <a:t> z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0</a:t>
                </a:r>
                <a:r>
                  <a:rPr lang="en-US" altLang="zh-CN" dirty="0">
                    <a:ea typeface="宋体" panose="02010600030101010101" pitchFamily="2" charset="-122"/>
                  </a:rPr>
                  <a:t>/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ε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2" name="Text Box 29"/>
            <p:cNvSpPr txBox="1"/>
            <p:nvPr/>
          </p:nvSpPr>
          <p:spPr>
            <a:xfrm>
              <a:off x="964" y="2924"/>
              <a:ext cx="35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0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3" name="Text Box 30"/>
            <p:cNvSpPr txBox="1"/>
            <p:nvPr/>
          </p:nvSpPr>
          <p:spPr>
            <a:xfrm>
              <a:off x="3942" y="3024"/>
              <a:ext cx="326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2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4" name="Text Box 31"/>
            <p:cNvSpPr txBox="1"/>
            <p:nvPr/>
          </p:nvSpPr>
          <p:spPr>
            <a:xfrm>
              <a:off x="2456" y="3024"/>
              <a:ext cx="32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r>
                <a:rPr lang="en-US" altLang="zh-CN" sz="1800" b="0" dirty="0">
                  <a:solidFill>
                    <a:srgbClr val="009999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800" b="0" baseline="-25000" dirty="0">
                  <a:solidFill>
                    <a:srgbClr val="009999"/>
                  </a:solidFill>
                  <a:ea typeface="宋体" panose="02010600030101010101" pitchFamily="2" charset="-122"/>
                </a:rPr>
                <a:t>1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07969" name="Text Box 33"/>
          <p:cNvSpPr txBox="1"/>
          <p:nvPr/>
        </p:nvSpPr>
        <p:spPr>
          <a:xfrm>
            <a:off x="4800600" y="2895600"/>
            <a:ext cx="4343400" cy="3490913"/>
          </a:xfrm>
          <a:prstGeom prst="rect">
            <a:avLst/>
          </a:prstGeom>
          <a:solidFill>
            <a:srgbClr val="FFDC4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用格局表示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aabb</a:t>
            </a:r>
            <a:r>
              <a:rPr lang="zh-CN" altLang="en-US" sz="2400" b="0" dirty="0">
                <a:solidFill>
                  <a:schemeClr val="tx2"/>
                </a:solidFill>
                <a:ea typeface="宋体" panose="02010600030101010101" pitchFamily="2" charset="-122"/>
              </a:rPr>
              <a:t>的识别过程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endParaRPr lang="zh-CN" altLang="en-US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(q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 ，aabb，z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├（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，abb，az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├（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，bb，aaz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├（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，b，az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├（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</a:rPr>
              <a:t>，z</a:t>
            </a:r>
            <a:r>
              <a:rPr lang="en-US" altLang="zh-CN" sz="2400" b="0" baseline="-30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├</a:t>
            </a:r>
            <a:r>
              <a:rPr lang="en-US" altLang="zh-CN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rgbClr val="0000FF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b="0" baseline="-300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b="0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2000" b="0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ε）</a:t>
            </a:r>
            <a:r>
              <a:rPr lang="en-US" altLang="zh-CN" sz="2000" b="0" dirty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b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＃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000" b="0" dirty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000" b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终态接受</a:t>
            </a:r>
            <a:endParaRPr lang="zh-CN" altLang="en-US" sz="200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69" grpId="0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p="http://schemas.openxmlformats.org/presentationml/2006/main">
  <p:tag name="RAINPROBLEM" val="MultipleChoice"/>
  <p:tag name="PROBLEMSCORE" val="1.0"/>
</p:tagLst>
</file>

<file path=ppt/tags/tag17.xml><?xml version="1.0" encoding="utf-8"?>
<p:tagLst xmlns:p="http://schemas.openxmlformats.org/presentationml/2006/main">
  <p:tag name="KSO_WPP_MARK_KEY" val="8b184fbe-45cc-4d97-ba1e-e130feb6944f"/>
  <p:tag name="COMMONDATA" val="eyJoZGlkIjoiYjZhMmY1NGQwZjE0MWY4MTkzZjM4YzBiNDA1ZmM3ZDEifQ=="/>
  <p:tag name="commondata" val="eyJoZGlkIjoiM2UzOWZmODkyZGNhNDM0NDYyZWVhOTYxYjJlOTViZDMifQ==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0</TotalTime>
  <Words>5079</Words>
  <Application>WPS 演示</Application>
  <PresentationFormat>全屏显示(4:3)</PresentationFormat>
  <Paragraphs>461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Symbol</vt:lpstr>
      <vt:lpstr>Euclid Symbol</vt:lpstr>
      <vt:lpstr>Symbol</vt:lpstr>
      <vt:lpstr>微软雅黑</vt:lpstr>
      <vt:lpstr>楷体_GB2312</vt:lpstr>
      <vt:lpstr>新宋体</vt:lpstr>
      <vt:lpstr>Arial Unicode MS</vt:lpstr>
      <vt:lpstr>自动机</vt:lpstr>
      <vt:lpstr>§4.4  下推自动机（PDA）</vt:lpstr>
      <vt:lpstr>PowerPoint 演示文稿</vt:lpstr>
      <vt:lpstr>下推自动机的结构</vt:lpstr>
      <vt:lpstr>下推自动机的定义</vt:lpstr>
      <vt:lpstr>下推自动机的转换函数</vt:lpstr>
      <vt:lpstr>下推自动机的格局</vt:lpstr>
      <vt:lpstr>下推自动机接受的语言</vt:lpstr>
      <vt:lpstr>下推自动机例</vt:lpstr>
      <vt:lpstr>下推自动机的图形表示 </vt:lpstr>
      <vt:lpstr>课堂练习</vt:lpstr>
      <vt:lpstr>课堂练习</vt:lpstr>
      <vt:lpstr>确定的下推自动机（DPDA） </vt:lpstr>
      <vt:lpstr>确定的下推自动机（DPDA） </vt:lpstr>
      <vt:lpstr>非确定的下推自动机（NPDA） </vt:lpstr>
      <vt:lpstr>非确定的下推自动机（NPDA） </vt:lpstr>
      <vt:lpstr>空栈接受与终态接受的等价 </vt:lpstr>
      <vt:lpstr>空栈接受与终态接受的等价 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4.2  上下文无关文法的变换</dc:title>
  <dc:creator>wangbai</dc:creator>
  <cp:lastModifiedBy>寻月</cp:lastModifiedBy>
  <cp:revision>154</cp:revision>
  <cp:lastPrinted>2001-10-15T13:50:00Z</cp:lastPrinted>
  <dcterms:created xsi:type="dcterms:W3CDTF">2002-10-11T06:00:00Z</dcterms:created>
  <dcterms:modified xsi:type="dcterms:W3CDTF">2024-05-20T00:29:29Z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296DA2EBD4A746E19CA02357F01BEED2</vt:lpwstr>
  </property>
  <property fmtid="{D5CDD505-2E9C-101B-9397-08002B2CF9AE}" pid="3" name="KSOProductBuildVer">
    <vt:lpwstr>2052-12.1.0.16729</vt:lpwstr>
  </property>
</Properties>
</file>