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23" r:id="rId3"/>
    <p:sldId id="355" r:id="rId5"/>
    <p:sldId id="331" r:id="rId6"/>
    <p:sldId id="382" r:id="rId7"/>
    <p:sldId id="381" r:id="rId8"/>
    <p:sldId id="383" r:id="rId9"/>
    <p:sldId id="384" r:id="rId10"/>
    <p:sldId id="405" r:id="rId11"/>
    <p:sldId id="385" r:id="rId12"/>
    <p:sldId id="386" r:id="rId13"/>
    <p:sldId id="423" r:id="rId14"/>
    <p:sldId id="406" r:id="rId15"/>
    <p:sldId id="407" r:id="rId16"/>
    <p:sldId id="408" r:id="rId17"/>
    <p:sldId id="412" r:id="rId18"/>
    <p:sldId id="413" r:id="rId19"/>
    <p:sldId id="414" r:id="rId20"/>
    <p:sldId id="415" r:id="rId21"/>
    <p:sldId id="416" r:id="rId22"/>
    <p:sldId id="411" r:id="rId23"/>
    <p:sldId id="420" r:id="rId24"/>
    <p:sldId id="417" r:id="rId25"/>
    <p:sldId id="419" r:id="rId26"/>
    <p:sldId id="418" r:id="rId27"/>
  </p:sldIdLst>
  <p:sldSz cx="9144000" cy="6858000" type="screen4x3"/>
  <p:notesSz cx="6648450" cy="9782175"/>
  <p:custDataLst>
    <p:tags r:id="rId3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9999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3399"/>
    <a:srgbClr val="660066"/>
    <a:srgbClr val="3366CC"/>
    <a:srgbClr val="FF3300"/>
    <a:srgbClr val="336699"/>
    <a:srgbClr val="008080"/>
    <a:srgbClr val="FFDC49"/>
    <a:srgbClr val="E8E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90" d="100"/>
          <a:sy n="90" d="100"/>
        </p:scale>
        <p:origin x="825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50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2BB4BD-5582-4E38-8FDA-870E25BC7CA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t" anchorCtr="0" compatLnSpc="1"/>
          <a:lstStyle>
            <a:lvl1pPr algn="r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3425"/>
            <a:ext cx="4891088" cy="36687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646613"/>
            <a:ext cx="4876800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831" tIns="44915" rIns="89831" bIns="44915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l" defTabSz="898525">
              <a:spcBef>
                <a:spcPct val="0"/>
              </a:spcBef>
              <a:buClrTx/>
              <a:buSzTx/>
              <a:buFontTx/>
              <a:buNone/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l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9831" tIns="44915" rIns="89831" bIns="44915" numCol="1" anchor="b" anchorCtr="0" compatLnSpc="1"/>
          <a:lstStyle>
            <a:lvl1pPr algn="r" defTabSz="898525">
              <a:defRPr kumimoji="0" sz="1200" noProof="1">
                <a:solidFill>
                  <a:schemeClr val="tx1"/>
                </a:solidFill>
              </a:defRPr>
            </a:lvl1pPr>
          </a:lstStyle>
          <a:p>
            <a:pPr marL="0" marR="0" lvl="0" indent="0" algn="r" defTabSz="898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684E71-651E-453E-B4D8-97E89D3B226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lIns="89831" tIns="44915" rIns="89831" bIns="44915" anchor="b" anchorCtr="0"/>
          <a:p>
            <a:pPr lvl="0" algn="r" defTabSz="898525" eaLnBrk="1" hangingPunct="1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97675" y="304800"/>
            <a:ext cx="2138363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264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191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F4D7EBF-532C-4899-AD89-7D3B3F15ADF4}" type="slidenum">
              <a:rPr kumimoji="0" lang="zh-CN" altLang="en-US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2"/>
          <p:cNvSpPr/>
          <p:nvPr/>
        </p:nvSpPr>
        <p:spPr>
          <a:xfrm>
            <a:off x="457200" y="76200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3"/>
          <p:cNvSpPr/>
          <p:nvPr/>
        </p:nvSpPr>
        <p:spPr>
          <a:xfrm>
            <a:off x="762000" y="8382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4"/>
          <p:cNvSpPr/>
          <p:nvPr/>
        </p:nvSpPr>
        <p:spPr>
          <a:xfrm>
            <a:off x="533400" y="4572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5"/>
          <p:cNvSpPr/>
          <p:nvPr/>
        </p:nvSpPr>
        <p:spPr>
          <a:xfrm>
            <a:off x="304800" y="381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6"/>
          <p:cNvSpPr/>
          <p:nvPr/>
        </p:nvSpPr>
        <p:spPr>
          <a:xfrm>
            <a:off x="0" y="685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7"/>
          <p:cNvSpPr/>
          <p:nvPr/>
        </p:nvSpPr>
        <p:spPr>
          <a:xfrm>
            <a:off x="914400" y="3810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8"/>
          <p:cNvSpPr/>
          <p:nvPr/>
        </p:nvSpPr>
        <p:spPr>
          <a:xfrm>
            <a:off x="609600" y="12192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 eaLnBrk="1" hangingPunct="1"/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4" name="Rectangle 9"/>
          <p:cNvSpPr>
            <a:spLocks noGrp="1"/>
          </p:cNvSpPr>
          <p:nvPr>
            <p:ph type="title"/>
          </p:nvPr>
        </p:nvSpPr>
        <p:spPr>
          <a:xfrm>
            <a:off x="1143000" y="304800"/>
            <a:ext cx="7793038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5" name="Rectangle 10"/>
          <p:cNvSpPr>
            <a:spLocks noGrp="1"/>
          </p:cNvSpPr>
          <p:nvPr>
            <p:ph type="body"/>
          </p:nvPr>
        </p:nvSpPr>
        <p:spPr>
          <a:xfrm>
            <a:off x="381000" y="1295400"/>
            <a:ext cx="8534400" cy="5029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40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 sz="1200" b="1" i="1" noProof="1"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</a:t>
            </a:r>
            <a:endParaRPr kumimoji="0" lang="zh-CN" altLang="en-US" sz="1200" b="1" i="1" u="none" strike="noStrike" kern="1200" cap="none" spc="0" normalizeH="0" baseline="0" noProof="1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099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882650" y="358775"/>
            <a:ext cx="7793038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800080"/>
                </a:solidFill>
                <a:latin typeface="Times New Roman" panose="02020603050405020304" pitchFamily="18" charset="0"/>
              </a:rPr>
              <a:t>§4.5   上下文无关文法与下推自动机 </a:t>
            </a:r>
            <a:endParaRPr lang="zh-CN" altLang="en-US" b="1" dirty="0">
              <a:solidFill>
                <a:srgbClr val="80008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534400" cy="23622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32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上下文无关文法与下推自动机的等价性:</a:t>
            </a:r>
            <a:endParaRPr lang="zh-CN" altLang="en-US" sz="3200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None/>
            </a:pP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PDA</a:t>
            </a:r>
            <a:r>
              <a:rPr lang="zh-CN" altLang="en-US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与上下文无关文法之间存在着对应关系。即：</a:t>
            </a:r>
            <a:endParaRPr lang="zh-CN" altLang="en-US" b="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PDA(M) ＝&gt; CFG</a:t>
            </a:r>
            <a:endParaRPr lang="en-US" altLang="zh-CN" b="1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CFG  =&gt; PDA(M)</a:t>
            </a:r>
            <a:r>
              <a:rPr lang="en-US" altLang="zh-CN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graphicFrame>
        <p:nvGraphicFramePr>
          <p:cNvPr id="4102" name="Object 9"/>
          <p:cNvGraphicFramePr>
            <a:graphicFrameLocks noChangeAspect="1"/>
          </p:cNvGraphicFramePr>
          <p:nvPr/>
        </p:nvGraphicFramePr>
        <p:xfrm>
          <a:off x="1752600" y="4191000"/>
          <a:ext cx="55626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161790" imgH="1106170" progId="Visio.Drawing.6">
                  <p:embed/>
                </p:oleObj>
              </mc:Choice>
              <mc:Fallback>
                <p:oleObj name="" r:id="rId1" imgW="4161790" imgH="110617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4191000"/>
                        <a:ext cx="5562600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741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/>
          <p:nvPr/>
        </p:nvSpPr>
        <p:spPr>
          <a:xfrm>
            <a:off x="762000" y="457200"/>
            <a:ext cx="8001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用格局说明句子分析过程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7413" name="Rectangle 3"/>
          <p:cNvSpPr/>
          <p:nvPr/>
        </p:nvSpPr>
        <p:spPr>
          <a:xfrm>
            <a:off x="228600" y="1371600"/>
            <a:ext cx="8915400" cy="4967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例如 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a+a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*a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作为输入，则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在所有可能移动中可作下列移动（用到文法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中从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出发的最左派生的一系列规则）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q，a+a*a, E）├ (q，a+a*a, E+T)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(q，a+a*a, T+T)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(q，a+a*a, F+T)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(q，a+a*a, a+T)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(q，+a*a, +T)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(q，a*a, T)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(q，a*a, T*F)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(q，a*a, F*F)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                ├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</a:rPr>
              <a:t>……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403725" y="374650"/>
            <a:ext cx="2700338" cy="628650"/>
          </a:xfrm>
        </p:spPr>
        <p:txBody>
          <a:bodyPr vert="horz" wrap="square" lIns="91440" tIns="45720" rIns="91440" bIns="45720" anchor="b" anchorCtr="0"/>
          <a:p>
            <a:r>
              <a:rPr lang="zh-CN" altLang="en-US" dirty="0"/>
              <a:t>                               课堂练习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9588" y="1301750"/>
            <a:ext cx="7848600" cy="1925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构造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PDA,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能接受语言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L={ a</a:t>
            </a:r>
            <a:r>
              <a:rPr kumimoji="1" lang="en-US" altLang="zh-CN" sz="2800" b="1" i="0" u="none" strike="noStrike" kern="0" cap="none" spc="0" normalizeH="0" baseline="3000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1" lang="en-US" altLang="zh-CN" sz="2800" b="1" i="0" u="none" strike="noStrike" kern="0" cap="none" spc="0" normalizeH="0" baseline="3000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| m≠n </a:t>
            </a:r>
            <a:r>
              <a:rPr kumimoji="1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m,n&gt;0}</a:t>
            </a:r>
            <a:endParaRPr kumimoji="1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分析思路：</a:t>
            </a:r>
            <a:endParaRPr kumimoji="1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解法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1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： 直接设计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PDA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。</a:t>
            </a: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解法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： 先写出文法， 再由文法出发写出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PDA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。 </a:t>
            </a: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</a:t>
            </a:r>
            <a:r>
              <a:rPr kumimoji="1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的文法：</a:t>
            </a:r>
            <a:endParaRPr kumimoji="1" lang="en-US" altLang="zh-CN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S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→ 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aSb | A | B</a:t>
            </a: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A 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→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aA | a</a:t>
            </a:r>
            <a:endParaRPr kumimoji="1" lang="en-US" altLang="zh-CN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pPr>
            <a:r>
              <a:rPr kumimoji="1" 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B </a:t>
            </a:r>
            <a:r>
              <a:rPr kumimoji="1" lang="zh-CN" altLang="en-US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→</a:t>
            </a:r>
            <a:r>
              <a:rPr kumimoji="1" lang="en-US" altLang="zh-CN" sz="2400" b="0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bB | b</a:t>
            </a:r>
            <a:endParaRPr kumimoji="1" lang="en-US" sz="24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437063" y="3243263"/>
            <a:ext cx="3148012" cy="3411537"/>
            <a:chOff x="4436766" y="3242925"/>
            <a:chExt cx="3147862" cy="3412361"/>
          </a:xfrm>
        </p:grpSpPr>
        <p:pic>
          <p:nvPicPr>
            <p:cNvPr id="18439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436766" y="4674086"/>
              <a:ext cx="2200275" cy="19812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8440" name="文本框 11"/>
            <p:cNvSpPr txBox="1"/>
            <p:nvPr/>
          </p:nvSpPr>
          <p:spPr>
            <a:xfrm>
              <a:off x="6386736" y="3242925"/>
              <a:ext cx="1197892" cy="2585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aSb</a:t>
              </a:r>
              <a:endParaRPr lang="en-US" altLang="zh-CN" baseline="-25000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 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S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aA 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 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bB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baseline="-25000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 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a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 ɛ 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b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，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b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/</a:t>
              </a:r>
              <a:r>
                <a:rPr lang="zh-CN" altLang="en-US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</a:rPr>
                <a:t>ɛ</a:t>
              </a:r>
              <a:endParaRPr lang="en-US" altLang="zh-CN" dirty="0">
                <a:solidFill>
                  <a:srgbClr val="1C1C1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8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1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6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2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945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/>
          <p:nvPr/>
        </p:nvSpPr>
        <p:spPr>
          <a:xfrm>
            <a:off x="914400" y="5334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从下推自动机构造等价的上下文无关文法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461" name="Rectangle 7"/>
          <p:cNvSpPr/>
          <p:nvPr/>
        </p:nvSpPr>
        <p:spPr>
          <a:xfrm>
            <a:off x="533400" y="1676400"/>
            <a:ext cx="8153400" cy="448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定理4.5.1是由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导出</a:t>
            </a:r>
            <a:r>
              <a:rPr lang="en-US" altLang="zh-CN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PDA，</a:t>
            </a: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其逆定理也成立。</a:t>
            </a:r>
            <a:endParaRPr lang="zh-CN" altLang="en-US" sz="2400" b="1" dirty="0">
              <a:solidFill>
                <a:srgbClr val="80008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定理4.5.2（由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PDA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导出文法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G）：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7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设下推自动机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M，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以空栈形式接受语言 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(M），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则存在一个上下文无关文法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G，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产生语言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L(G),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L(G)= L</a:t>
            </a:r>
            <a:r>
              <a:rPr lang="en-US" altLang="zh-CN" sz="2400" b="1" baseline="-25000" dirty="0">
                <a:solidFill>
                  <a:srgbClr val="333399"/>
                </a:solidFill>
                <a:cs typeface="Times New Roman" panose="02020603050405020304" pitchFamily="18" charset="0"/>
              </a:rPr>
              <a:t>φ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(M） 。</a:t>
            </a:r>
            <a:endParaRPr lang="en-US" altLang="zh-CN" sz="2400" b="1" dirty="0">
              <a:solidFill>
                <a:srgbClr val="333399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证明：设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M＝（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 Q，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T，Γ，</a:t>
            </a:r>
            <a:r>
              <a:rPr lang="en-US" altLang="zh-CN" sz="2400" b="1" dirty="0">
                <a:solidFill>
                  <a:srgbClr val="333399"/>
                </a:solidFill>
                <a:ea typeface="MingLiU" pitchFamily="49" charset="-120"/>
                <a:cs typeface="Times New Roman" panose="02020603050405020304" pitchFamily="18" charset="0"/>
              </a:rPr>
              <a:t>δ，q</a:t>
            </a:r>
            <a:r>
              <a:rPr lang="en-US" altLang="zh-CN" sz="2400" b="1" baseline="-25000" dirty="0">
                <a:solidFill>
                  <a:srgbClr val="333399"/>
                </a:solidFill>
                <a:ea typeface="MingLiU" pitchFamily="49" charset="-12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MingLiU" pitchFamily="49" charset="-120"/>
                <a:cs typeface="Times New Roman" panose="02020603050405020304" pitchFamily="18" charset="0"/>
              </a:rPr>
              <a:t>，z</a:t>
            </a:r>
            <a:r>
              <a:rPr lang="en-US" altLang="zh-CN" sz="2400" b="1" baseline="-25000" dirty="0">
                <a:solidFill>
                  <a:srgbClr val="333399"/>
                </a:solidFill>
                <a:ea typeface="MingLiU" pitchFamily="49" charset="-120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ea typeface="MingLiU" pitchFamily="49" charset="-120"/>
                <a:cs typeface="Times New Roman" panose="02020603050405020304" pitchFamily="18" charset="0"/>
              </a:rPr>
              <a:t>，Φ）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思路：构造文法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G，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使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ω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串在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中的一个最左推导直接对应于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PDA M 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在处理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ω</a:t>
            </a:r>
            <a:r>
              <a:rPr lang="zh-CN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时所做的一系列移动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。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048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/>
          <p:nvPr/>
        </p:nvSpPr>
        <p:spPr>
          <a:xfrm>
            <a:off x="914400" y="5334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从下推自动机构造等价的上下文无关文法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0485" name="Rectangle 3"/>
          <p:cNvSpPr/>
          <p:nvPr/>
        </p:nvSpPr>
        <p:spPr>
          <a:xfrm>
            <a:off x="457200" y="1371600"/>
            <a:ext cx="8153400" cy="3786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采用形如[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q，z,γ]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的非终结符, 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q，γ∈Q，z∈Γ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  [q，z,γ]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的物理意义：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状态，栈顶为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时，接受某个字符(可为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ε)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后将变换到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γ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状态，并保证 </a:t>
            </a:r>
            <a:endParaRPr lang="zh-CN" altLang="en-US" sz="2400" b="1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16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q，z,γ] </a:t>
            </a: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 ω 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当且仅当（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q,ω,z）├（γ,ε,ε）.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</a:pP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20486" name="Rectangle 32"/>
          <p:cNvSpPr/>
          <p:nvPr/>
        </p:nvSpPr>
        <p:spPr>
          <a:xfrm>
            <a:off x="2051050" y="3783013"/>
            <a:ext cx="30003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endParaRPr lang="zh-CN" altLang="en-US" b="1" dirty="0">
              <a:solidFill>
                <a:srgbClr val="00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487" name="Rectangle 32"/>
          <p:cNvSpPr/>
          <p:nvPr/>
        </p:nvSpPr>
        <p:spPr>
          <a:xfrm>
            <a:off x="5856288" y="3716338"/>
            <a:ext cx="3000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endParaRPr lang="zh-CN" altLang="en-US" b="1" dirty="0">
              <a:solidFill>
                <a:srgbClr val="00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150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/>
          <p:nvPr/>
        </p:nvSpPr>
        <p:spPr>
          <a:xfrm>
            <a:off x="914400" y="533400"/>
            <a:ext cx="82296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从下推自动机构造等价的上下文无关文法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509" name="Rectangle 3"/>
          <p:cNvSpPr/>
          <p:nvPr/>
        </p:nvSpPr>
        <p:spPr>
          <a:xfrm>
            <a:off x="381000" y="1219200"/>
            <a:ext cx="8458200" cy="1516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构造方法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  设 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PDA M＝（ Q，T，Γ，δ，q</a:t>
            </a:r>
            <a:r>
              <a:rPr lang="en-US" altLang="zh-CN" sz="2400" b="1" baseline="-25000" dirty="0">
                <a:solidFill>
                  <a:srgbClr val="0033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，z</a:t>
            </a:r>
            <a:r>
              <a:rPr lang="en-US" altLang="zh-CN" sz="2400" b="1" baseline="-25000" dirty="0">
                <a:solidFill>
                  <a:srgbClr val="003399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，Φ） ,</a:t>
            </a: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endParaRPr lang="en-US" altLang="zh-CN" sz="2400" b="1" dirty="0">
              <a:solidFill>
                <a:srgbClr val="00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</a:t>
            </a:r>
            <a:r>
              <a:rPr lang="zh-CN" altLang="en-US" sz="2400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</a:t>
            </a:r>
            <a:r>
              <a:rPr lang="en-US" altLang="zh-CN" sz="2400" b="1" dirty="0">
                <a:solidFill>
                  <a:srgbClr val="00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  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G＝（N,T,P,S）</a:t>
            </a:r>
            <a:endParaRPr lang="en-US" altLang="zh-CN" sz="2400" b="1" dirty="0">
              <a:solidFill>
                <a:srgbClr val="003399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其中 </a:t>
            </a:r>
            <a:r>
              <a:rPr lang="en-US" altLang="zh-CN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N＝{ [q,z,γ]│q,γ∈Q，z∈Γ}∪{S}</a:t>
            </a:r>
            <a:endParaRPr lang="en-US" altLang="zh-CN" sz="24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1492" name="Rectangle 4"/>
          <p:cNvSpPr/>
          <p:nvPr/>
        </p:nvSpPr>
        <p:spPr>
          <a:xfrm>
            <a:off x="457200" y="2713038"/>
            <a:ext cx="8686800" cy="3998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产生式集合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定义如下：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对于每个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q∈Q，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S→[</a:t>
            </a:r>
            <a:r>
              <a:rPr lang="en-US" altLang="zh-CN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400" b="1" baseline="-25000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, q] </a:t>
            </a:r>
            <a:r>
              <a:rPr lang="zh-CN" altLang="en-US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加入到</a:t>
            </a:r>
            <a:r>
              <a:rPr lang="zh-CN" altLang="en-US" sz="2400" b="1" dirty="0">
                <a:solidFill>
                  <a:srgbClr val="333399"/>
                </a:solidFill>
                <a:latin typeface="MingLiU" pitchFamily="49" charset="-120"/>
              </a:rPr>
              <a:t>产生</a:t>
            </a:r>
            <a:r>
              <a:rPr lang="zh-CN" altLang="en-US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式中。</a:t>
            </a:r>
            <a:endParaRPr lang="zh-CN" altLang="en-US" sz="2400" b="1" dirty="0">
              <a:solidFill>
                <a:srgbClr val="333399"/>
              </a:solidFill>
              <a:latin typeface="MingLiU" pitchFamily="49" charset="-120"/>
              <a:ea typeface="MingLiU" pitchFamily="49" charset="-120"/>
            </a:endParaRPr>
          </a:p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（q，a，z）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含有（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γ,ε），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则将[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q,z,γ]→a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加入到</a:t>
            </a:r>
            <a:r>
              <a:rPr lang="zh-CN" altLang="en-US" sz="2400" b="1" dirty="0">
                <a:solidFill>
                  <a:srgbClr val="333399"/>
                </a:solidFill>
                <a:latin typeface="MingLiU" pitchFamily="49" charset="-120"/>
              </a:rPr>
              <a:t>产生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式中。</a:t>
            </a:r>
            <a:endParaRPr lang="zh-CN" altLang="en-US" sz="2400" b="1" dirty="0">
              <a:solidFill>
                <a:srgbClr val="333399"/>
              </a:solidFill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50000"/>
              </a:spcBef>
              <a:buFont typeface="Wingdings" panose="05000000000000000000" pitchFamily="2" charset="2"/>
              <a:buAutoNum type="arabicParenR"/>
            </a:pP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rgbClr val="333399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（q，a，z）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含有（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γ，B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）k≥1，B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∈Γ，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则对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中的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每一个状态序列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,(q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Q),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把形如</a:t>
            </a:r>
            <a:b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q,z,q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]→a[γ,B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][q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]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[q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k-1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,B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宋体" panose="02010600030101010101" pitchFamily="2" charset="-122"/>
              </a:rPr>
              <a:t>k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]</a:t>
            </a:r>
            <a:b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</a:b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的产生式加入到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中。其中，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 T  </a:t>
            </a:r>
            <a:r>
              <a:rPr lang="zh-CN" altLang="en-US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或 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rgbClr val="33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= </a:t>
            </a:r>
            <a:r>
              <a:rPr lang="en-US" altLang="zh-CN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endParaRPr lang="en-US" altLang="zh-CN" sz="20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83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149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253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2532" name="Text Box 2"/>
          <p:cNvSpPr txBox="1"/>
          <p:nvPr/>
        </p:nvSpPr>
        <p:spPr>
          <a:xfrm>
            <a:off x="374650" y="1524000"/>
            <a:ext cx="8408988" cy="51768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PDA M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构造文法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G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PDA M＝（{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},{a,b},{A,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},δ,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,Φ）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>
              <a:solidFill>
                <a:srgbClr val="660066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定义为：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    ①</a:t>
            </a:r>
            <a:endParaRPr lang="en-US" altLang="zh-CN" sz="2800" dirty="0">
              <a:solidFill>
                <a:srgbClr val="660066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          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A)}      ②</a:t>
            </a:r>
            <a:endParaRPr lang="en-US" altLang="zh-CN" sz="2800" dirty="0">
              <a:solidFill>
                <a:srgbClr val="660066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          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,b,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     ③</a:t>
            </a:r>
            <a:endParaRPr lang="en-US" altLang="zh-CN" sz="2800" dirty="0">
              <a:solidFill>
                <a:srgbClr val="660066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          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,b,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     ④</a:t>
            </a:r>
            <a:endParaRPr lang="en-US" altLang="zh-CN" sz="2800" dirty="0">
              <a:solidFill>
                <a:srgbClr val="660066"/>
              </a:solidFill>
              <a:latin typeface="MingLiU" pitchFamily="49" charset="-120"/>
              <a:ea typeface="MingLiU" pitchFamily="49" charset="-12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          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    ⑤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          δ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z0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）={(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   ⑥ 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3"/>
          <p:cNvSpPr/>
          <p:nvPr/>
        </p:nvSpPr>
        <p:spPr>
          <a:xfrm>
            <a:off x="762000" y="533400"/>
            <a:ext cx="83820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例: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从下推自动机构造等价的上下文无关文法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355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grpSp>
        <p:nvGrpSpPr>
          <p:cNvPr id="23556" name="Group 19"/>
          <p:cNvGrpSpPr/>
          <p:nvPr/>
        </p:nvGrpSpPr>
        <p:grpSpPr>
          <a:xfrm>
            <a:off x="3962400" y="228600"/>
            <a:ext cx="5943600" cy="1716088"/>
            <a:chOff x="624" y="768"/>
            <a:chExt cx="3744" cy="1081"/>
          </a:xfrm>
        </p:grpSpPr>
        <p:grpSp>
          <p:nvGrpSpPr>
            <p:cNvPr id="23558" name="Group 18"/>
            <p:cNvGrpSpPr/>
            <p:nvPr/>
          </p:nvGrpSpPr>
          <p:grpSpPr>
            <a:xfrm>
              <a:off x="624" y="1296"/>
              <a:ext cx="3744" cy="553"/>
              <a:chOff x="864" y="1536"/>
              <a:chExt cx="3744" cy="553"/>
            </a:xfrm>
          </p:grpSpPr>
          <p:grpSp>
            <p:nvGrpSpPr>
              <p:cNvPr id="23560" name="Group 17"/>
              <p:cNvGrpSpPr/>
              <p:nvPr/>
            </p:nvGrpSpPr>
            <p:grpSpPr>
              <a:xfrm>
                <a:off x="864" y="1536"/>
                <a:ext cx="2150" cy="553"/>
                <a:chOff x="864" y="1536"/>
                <a:chExt cx="2150" cy="553"/>
              </a:xfrm>
            </p:grpSpPr>
            <p:sp>
              <p:nvSpPr>
                <p:cNvPr id="23562" name="Oval 7"/>
                <p:cNvSpPr/>
                <p:nvPr/>
              </p:nvSpPr>
              <p:spPr>
                <a:xfrm>
                  <a:off x="2496" y="1680"/>
                  <a:ext cx="518" cy="409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3" name="Oval 4"/>
                <p:cNvSpPr/>
                <p:nvPr/>
              </p:nvSpPr>
              <p:spPr>
                <a:xfrm>
                  <a:off x="1253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4" name="Oval 5"/>
                <p:cNvSpPr/>
                <p:nvPr/>
              </p:nvSpPr>
              <p:spPr>
                <a:xfrm>
                  <a:off x="2548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5" name="Line 9"/>
                <p:cNvSpPr/>
                <p:nvPr/>
              </p:nvSpPr>
              <p:spPr>
                <a:xfrm>
                  <a:off x="1641" y="1945"/>
                  <a:ext cx="90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3566" name="AutoShape 11"/>
                <p:cNvSpPr/>
                <p:nvPr/>
              </p:nvSpPr>
              <p:spPr>
                <a:xfrm>
                  <a:off x="1328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7" name="AutoShape 12"/>
                <p:cNvSpPr/>
                <p:nvPr/>
              </p:nvSpPr>
              <p:spPr>
                <a:xfrm>
                  <a:off x="2634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568" name="Line 13"/>
                <p:cNvSpPr/>
                <p:nvPr/>
              </p:nvSpPr>
              <p:spPr>
                <a:xfrm>
                  <a:off x="864" y="1945"/>
                  <a:ext cx="38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3561" name="Text Box 14"/>
              <p:cNvSpPr txBox="1"/>
              <p:nvPr/>
            </p:nvSpPr>
            <p:spPr>
              <a:xfrm>
                <a:off x="1111" y="1636"/>
                <a:ext cx="3497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zh-CN" altLang="en-US" sz="2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en-US" altLang="zh-CN" sz="20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500" b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b, A/</a:t>
                </a:r>
                <a:r>
                  <a:rPr lang="en-US" altLang="zh-CN" sz="2500" b="1" dirty="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ε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9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500" b="1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 dirty="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59" name="Text Box 15"/>
            <p:cNvSpPr txBox="1"/>
            <p:nvPr/>
          </p:nvSpPr>
          <p:spPr>
            <a:xfrm>
              <a:off x="1152" y="768"/>
              <a:ext cx="2640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a, z</a:t>
              </a:r>
              <a:r>
                <a:rPr lang="en-US" altLang="zh-CN" sz="21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/Az</a:t>
              </a:r>
              <a:r>
                <a:rPr lang="en-US" altLang="zh-CN" sz="21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b, A/</a:t>
              </a:r>
              <a:r>
                <a:rPr lang="en-US" altLang="zh-CN" sz="25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chemeClr val="hlink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a</a:t>
              </a:r>
              <a:r>
                <a:rPr lang="zh-CN" altLang="en-US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A/AA                  </a:t>
              </a:r>
              <a:r>
                <a:rPr lang="en-US" altLang="zh-CN" sz="25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ε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, A/</a:t>
              </a:r>
              <a:r>
                <a:rPr lang="en-US" altLang="zh-CN" sz="25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chemeClr val="hlink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9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            </a:t>
              </a:r>
              <a:r>
                <a:rPr lang="en-US" altLang="zh-CN" sz="29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ε,</a:t>
              </a:r>
              <a:r>
                <a:rPr lang="en-US" altLang="zh-CN" sz="29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 z</a:t>
              </a:r>
              <a:r>
                <a:rPr lang="en-US" altLang="zh-CN" sz="25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9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900" b="1" dirty="0">
                  <a:solidFill>
                    <a:schemeClr val="hlink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900" b="1" dirty="0">
                <a:solidFill>
                  <a:schemeClr val="hlink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3557" name="Rectangle 20"/>
          <p:cNvSpPr/>
          <p:nvPr/>
        </p:nvSpPr>
        <p:spPr>
          <a:xfrm>
            <a:off x="0" y="2057400"/>
            <a:ext cx="91440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解：（1）∵ 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∈Q，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		∴ 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构造 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S→[q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];  S→[q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 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（2）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③④⑤⑥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式，可构造</a:t>
            </a:r>
            <a:endParaRPr lang="zh-CN" altLang="en-US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,b,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）={(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</a:t>
            </a:r>
            <a:r>
              <a:rPr lang="en-US" altLang="zh-CN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得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[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]→b </a:t>
            </a:r>
            <a:endParaRPr lang="en-US" altLang="zh-CN" sz="2800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,b,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）={(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得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]→b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）={(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得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]→ε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由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）={(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,ε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)}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得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]→ε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457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grpSp>
        <p:nvGrpSpPr>
          <p:cNvPr id="24580" name="Group 2"/>
          <p:cNvGrpSpPr/>
          <p:nvPr/>
        </p:nvGrpSpPr>
        <p:grpSpPr>
          <a:xfrm>
            <a:off x="3962400" y="228600"/>
            <a:ext cx="5943600" cy="1716088"/>
            <a:chOff x="624" y="768"/>
            <a:chExt cx="3744" cy="1081"/>
          </a:xfrm>
        </p:grpSpPr>
        <p:grpSp>
          <p:nvGrpSpPr>
            <p:cNvPr id="24582" name="Group 3"/>
            <p:cNvGrpSpPr/>
            <p:nvPr/>
          </p:nvGrpSpPr>
          <p:grpSpPr>
            <a:xfrm>
              <a:off x="624" y="1296"/>
              <a:ext cx="3744" cy="553"/>
              <a:chOff x="864" y="1536"/>
              <a:chExt cx="3744" cy="553"/>
            </a:xfrm>
          </p:grpSpPr>
          <p:grpSp>
            <p:nvGrpSpPr>
              <p:cNvPr id="24584" name="Group 4"/>
              <p:cNvGrpSpPr/>
              <p:nvPr/>
            </p:nvGrpSpPr>
            <p:grpSpPr>
              <a:xfrm>
                <a:off x="864" y="1536"/>
                <a:ext cx="2150" cy="553"/>
                <a:chOff x="864" y="1536"/>
                <a:chExt cx="2150" cy="553"/>
              </a:xfrm>
            </p:grpSpPr>
            <p:sp>
              <p:nvSpPr>
                <p:cNvPr id="24586" name="Oval 5"/>
                <p:cNvSpPr/>
                <p:nvPr/>
              </p:nvSpPr>
              <p:spPr>
                <a:xfrm>
                  <a:off x="2496" y="1680"/>
                  <a:ext cx="518" cy="409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7" name="Oval 6"/>
                <p:cNvSpPr/>
                <p:nvPr/>
              </p:nvSpPr>
              <p:spPr>
                <a:xfrm>
                  <a:off x="1253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8" name="Oval 7"/>
                <p:cNvSpPr/>
                <p:nvPr/>
              </p:nvSpPr>
              <p:spPr>
                <a:xfrm>
                  <a:off x="2548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89" name="Line 8"/>
                <p:cNvSpPr/>
                <p:nvPr/>
              </p:nvSpPr>
              <p:spPr>
                <a:xfrm>
                  <a:off x="1641" y="1945"/>
                  <a:ext cx="90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590" name="AutoShape 9"/>
                <p:cNvSpPr/>
                <p:nvPr/>
              </p:nvSpPr>
              <p:spPr>
                <a:xfrm>
                  <a:off x="1328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1" name="AutoShape 10"/>
                <p:cNvSpPr/>
                <p:nvPr/>
              </p:nvSpPr>
              <p:spPr>
                <a:xfrm>
                  <a:off x="2634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592" name="Line 11"/>
                <p:cNvSpPr/>
                <p:nvPr/>
              </p:nvSpPr>
              <p:spPr>
                <a:xfrm>
                  <a:off x="864" y="1945"/>
                  <a:ext cx="38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4585" name="Text Box 12"/>
              <p:cNvSpPr txBox="1"/>
              <p:nvPr/>
            </p:nvSpPr>
            <p:spPr>
              <a:xfrm>
                <a:off x="1111" y="1636"/>
                <a:ext cx="3497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zh-CN" altLang="en-US" sz="2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en-US" altLang="zh-CN" sz="20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b, A/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宋体" panose="02010600030101010101" pitchFamily="2" charset="-122"/>
                  </a:rPr>
                  <a:t>ε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9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500" b="1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 dirty="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4583" name="Text Box 13"/>
            <p:cNvSpPr txBox="1"/>
            <p:nvPr/>
          </p:nvSpPr>
          <p:spPr>
            <a:xfrm>
              <a:off x="1152" y="768"/>
              <a:ext cx="2640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a, z</a:t>
              </a:r>
              <a:r>
                <a:rPr lang="en-US" altLang="zh-CN" sz="21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/Az</a:t>
              </a:r>
              <a:r>
                <a:rPr lang="en-US" altLang="zh-CN" sz="21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                   b, A/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a</a:t>
              </a:r>
              <a:r>
                <a:rPr lang="zh-CN" altLang="en-US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A/AA                  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, A/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9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            ε,</a:t>
              </a:r>
              <a:r>
                <a:rPr lang="en-US" altLang="zh-CN" sz="29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z</a:t>
              </a:r>
              <a:r>
                <a:rPr lang="en-US" altLang="zh-CN" sz="25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9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9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9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581" name="Rectangle 14"/>
          <p:cNvSpPr/>
          <p:nvPr/>
        </p:nvSpPr>
        <p:spPr>
          <a:xfrm>
            <a:off x="0" y="2057400"/>
            <a:ext cx="91440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（3）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①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式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,a,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）={( q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, A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)}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，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∵所有可能的状态序列为：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∴可构造出产生式： 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 [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560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grpSp>
        <p:nvGrpSpPr>
          <p:cNvPr id="25604" name="Group 2"/>
          <p:cNvGrpSpPr/>
          <p:nvPr/>
        </p:nvGrpSpPr>
        <p:grpSpPr>
          <a:xfrm>
            <a:off x="3962400" y="228600"/>
            <a:ext cx="5943600" cy="1716088"/>
            <a:chOff x="624" y="768"/>
            <a:chExt cx="3744" cy="1081"/>
          </a:xfrm>
        </p:grpSpPr>
        <p:grpSp>
          <p:nvGrpSpPr>
            <p:cNvPr id="25606" name="Group 3"/>
            <p:cNvGrpSpPr/>
            <p:nvPr/>
          </p:nvGrpSpPr>
          <p:grpSpPr>
            <a:xfrm>
              <a:off x="624" y="1296"/>
              <a:ext cx="3744" cy="553"/>
              <a:chOff x="864" y="1536"/>
              <a:chExt cx="3744" cy="553"/>
            </a:xfrm>
          </p:grpSpPr>
          <p:grpSp>
            <p:nvGrpSpPr>
              <p:cNvPr id="25608" name="Group 4"/>
              <p:cNvGrpSpPr/>
              <p:nvPr/>
            </p:nvGrpSpPr>
            <p:grpSpPr>
              <a:xfrm>
                <a:off x="864" y="1536"/>
                <a:ext cx="2150" cy="553"/>
                <a:chOff x="864" y="1536"/>
                <a:chExt cx="2150" cy="553"/>
              </a:xfrm>
            </p:grpSpPr>
            <p:sp>
              <p:nvSpPr>
                <p:cNvPr id="25610" name="Oval 5"/>
                <p:cNvSpPr/>
                <p:nvPr/>
              </p:nvSpPr>
              <p:spPr>
                <a:xfrm>
                  <a:off x="2496" y="1680"/>
                  <a:ext cx="518" cy="409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1" name="Oval 6"/>
                <p:cNvSpPr/>
                <p:nvPr/>
              </p:nvSpPr>
              <p:spPr>
                <a:xfrm>
                  <a:off x="1253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2" name="Oval 7"/>
                <p:cNvSpPr/>
                <p:nvPr/>
              </p:nvSpPr>
              <p:spPr>
                <a:xfrm>
                  <a:off x="2548" y="1741"/>
                  <a:ext cx="388" cy="307"/>
                </a:xfrm>
                <a:prstGeom prst="ellipse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3" name="Line 8"/>
                <p:cNvSpPr/>
                <p:nvPr/>
              </p:nvSpPr>
              <p:spPr>
                <a:xfrm>
                  <a:off x="1641" y="1945"/>
                  <a:ext cx="907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614" name="AutoShape 9"/>
                <p:cNvSpPr/>
                <p:nvPr/>
              </p:nvSpPr>
              <p:spPr>
                <a:xfrm>
                  <a:off x="1328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5" name="AutoShape 10"/>
                <p:cNvSpPr/>
                <p:nvPr/>
              </p:nvSpPr>
              <p:spPr>
                <a:xfrm>
                  <a:off x="2634" y="1536"/>
                  <a:ext cx="259" cy="205"/>
                </a:xfrm>
                <a:prstGeom prst="curvedDownArrow">
                  <a:avLst>
                    <a:gd name="adj1" fmla="val 25268"/>
                    <a:gd name="adj2" fmla="val 50536"/>
                    <a:gd name="adj3" fmla="val 33324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algn="r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</a:pPr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616" name="Line 11"/>
                <p:cNvSpPr/>
                <p:nvPr/>
              </p:nvSpPr>
              <p:spPr>
                <a:xfrm>
                  <a:off x="864" y="1945"/>
                  <a:ext cx="389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25609" name="Text Box 12"/>
              <p:cNvSpPr txBox="1"/>
              <p:nvPr/>
            </p:nvSpPr>
            <p:spPr>
              <a:xfrm>
                <a:off x="1111" y="1636"/>
                <a:ext cx="3497" cy="4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pPr algn="just"/>
                <a:r>
                  <a:rPr lang="zh-CN" altLang="en-US" sz="2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4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0 </a:t>
                </a:r>
                <a:r>
                  <a:rPr lang="en-US" altLang="zh-CN" sz="2000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 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b, A/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宋体" panose="02010600030101010101" pitchFamily="2" charset="-122"/>
                  </a:rPr>
                  <a:t>ε</a:t>
                </a:r>
                <a:r>
                  <a:rPr lang="en-US" altLang="zh-CN" sz="25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     </a:t>
                </a:r>
                <a:r>
                  <a:rPr lang="en-US" altLang="zh-CN" sz="2900" b="1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500" b="1" baseline="-25000" dirty="0">
                    <a:solidFill>
                      <a:srgbClr val="660066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aseline="-25000" dirty="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07" name="Text Box 13"/>
            <p:cNvSpPr txBox="1"/>
            <p:nvPr/>
          </p:nvSpPr>
          <p:spPr>
            <a:xfrm>
              <a:off x="1152" y="768"/>
              <a:ext cx="2640" cy="75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just"/>
              <a:r>
                <a:rPr lang="zh-CN" altLang="en-US" sz="1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a, z</a:t>
              </a:r>
              <a:r>
                <a:rPr lang="en-US" altLang="zh-CN" sz="21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/Az</a:t>
              </a:r>
              <a:r>
                <a:rPr lang="en-US" altLang="zh-CN" sz="21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                   b, A/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, </a:t>
              </a:r>
              <a:r>
                <a:rPr lang="en-US" altLang="zh-CN" sz="21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A/AA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                 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r>
                <a:rPr lang="en-US" altLang="zh-CN" sz="21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, A/</a:t>
              </a:r>
              <a:r>
                <a:rPr lang="en-US" altLang="zh-CN" sz="25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5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  <a:p>
              <a:pPr algn="just"/>
              <a:r>
                <a:rPr lang="en-US" altLang="zh-CN" sz="29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            ε,</a:t>
              </a:r>
              <a:r>
                <a:rPr lang="en-US" altLang="zh-CN" sz="29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z</a:t>
              </a:r>
              <a:r>
                <a:rPr lang="en-US" altLang="zh-CN" sz="2500" b="1" baseline="-25000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9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29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</a:t>
              </a:r>
              <a:endParaRPr lang="en-US" altLang="zh-CN" sz="2900" b="1" dirty="0">
                <a:solidFill>
                  <a:srgbClr val="660066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5605" name="Rectangle 14"/>
          <p:cNvSpPr/>
          <p:nvPr/>
        </p:nvSpPr>
        <p:spPr>
          <a:xfrm>
            <a:off x="0" y="2057400"/>
            <a:ext cx="9144000" cy="4367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对</a:t>
            </a:r>
            <a:r>
              <a:rPr lang="zh-CN" altLang="en-US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②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式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δ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（q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,a,A</a:t>
            </a:r>
            <a:r>
              <a:rPr lang="zh-CN" altLang="en-US" sz="2800" dirty="0">
                <a:solidFill>
                  <a:schemeClr val="hlink"/>
                </a:solidFill>
                <a:latin typeface="宋体" panose="02010600030101010101" pitchFamily="2" charset="-122"/>
              </a:rPr>
              <a:t>）={( 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chemeClr val="hlink"/>
                </a:solidFill>
                <a:latin typeface="宋体" panose="02010600030101010101" pitchFamily="2" charset="-122"/>
              </a:rPr>
              <a:t>, AA</a:t>
            </a:r>
            <a:r>
              <a:rPr lang="en-US" altLang="zh-CN" sz="2800" dirty="0">
                <a:solidFill>
                  <a:schemeClr val="hlink"/>
                </a:solidFill>
                <a:latin typeface="MingLiU" pitchFamily="49" charset="-120"/>
                <a:ea typeface="MingLiU" pitchFamily="49" charset="-120"/>
              </a:rPr>
              <a:t>)}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，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∵所有可能的状态序列为：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，q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∴可构造出产生式： 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 [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]→ a [ q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][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]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662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6628" name="Rectangle 14"/>
          <p:cNvSpPr/>
          <p:nvPr/>
        </p:nvSpPr>
        <p:spPr>
          <a:xfrm>
            <a:off x="0" y="1447800"/>
            <a:ext cx="9144000" cy="4830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(4)删除无用符号[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和 [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及相应产生式 </a:t>
            </a:r>
            <a:endParaRPr lang="zh-CN" altLang="en-US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重命名[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A             S→A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 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A,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B                A→aCD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 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,A,q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C     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得         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B→b∣ε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 [ 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z</a:t>
            </a:r>
            <a:r>
              <a:rPr lang="en-US" altLang="zh-CN" sz="2800" baseline="-250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0</a:t>
            </a:r>
            <a:r>
              <a:rPr lang="en-US" altLang="zh-CN" sz="2800" dirty="0">
                <a:solidFill>
                  <a:srgbClr val="660066"/>
                </a:solidFill>
                <a:latin typeface="MingLiU" pitchFamily="49" charset="-120"/>
                <a:ea typeface="MingLiU" pitchFamily="49" charset="-120"/>
              </a:rPr>
              <a:t>,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q</a:t>
            </a:r>
            <a:r>
              <a:rPr lang="en-US" altLang="zh-CN" sz="2800" baseline="-25000" dirty="0">
                <a:solidFill>
                  <a:srgbClr val="660066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]</a:t>
            </a:r>
            <a:r>
              <a:rPr lang="zh-CN" altLang="en-US" sz="2800" dirty="0">
                <a:solidFill>
                  <a:srgbClr val="660066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D               C→aCB∣b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660066"/>
                </a:solidFill>
                <a:latin typeface="宋体" panose="02010600030101010101" pitchFamily="2" charset="-122"/>
              </a:rPr>
              <a:t>                                D→ε</a:t>
            </a:r>
            <a:endParaRPr lang="en-US" altLang="zh-CN" sz="2800" dirty="0">
              <a:solidFill>
                <a:srgbClr val="660066"/>
              </a:solidFill>
              <a:latin typeface="宋体" panose="0201060003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注:  构造生成式时，可从</a:t>
            </a:r>
            <a:r>
              <a:rPr lang="en-US" altLang="zh-CN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chemeClr val="hlink"/>
                </a:solidFill>
                <a:latin typeface="宋体" panose="02010600030101010101" pitchFamily="2" charset="-122"/>
              </a:rPr>
              <a:t>生成式出发，以避免生成无用产生式。</a:t>
            </a:r>
            <a:endParaRPr lang="zh-CN" altLang="en-US" sz="2800" b="1" dirty="0">
              <a:solidFill>
                <a:schemeClr val="hlink"/>
              </a:solidFill>
              <a:latin typeface="宋体" panose="02010600030101010101" pitchFamily="2" charset="-122"/>
            </a:endParaRPr>
          </a:p>
        </p:txBody>
      </p:sp>
      <p:sp>
        <p:nvSpPr>
          <p:cNvPr id="26629" name="AutoShape 16"/>
          <p:cNvSpPr/>
          <p:nvPr/>
        </p:nvSpPr>
        <p:spPr>
          <a:xfrm>
            <a:off x="5334000" y="2286000"/>
            <a:ext cx="228600" cy="2514600"/>
          </a:xfrm>
          <a:prstGeom prst="leftBrace">
            <a:avLst>
              <a:gd name="adj1" fmla="val 91615"/>
              <a:gd name="adj2" fmla="val 50000"/>
            </a:avLst>
          </a:prstGeom>
          <a:noFill/>
          <a:ln w="28575" cap="flat" cmpd="sng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从上下文无关文法构造等价的下推自动机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8534400" cy="4876800"/>
          </a:xfrm>
        </p:spPr>
        <p:txBody>
          <a:bodyPr vert="horz" wrap="square" lIns="91440" tIns="45720" rIns="91440" bIns="45720" anchor="t" anchorCtr="0"/>
          <a:p>
            <a:pPr marL="5080" indent="34925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定理4.5.1（由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CFG</a:t>
            </a:r>
            <a:r>
              <a:rPr lang="zh-CN" altLang="en-US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可导出</a:t>
            </a:r>
            <a:r>
              <a:rPr lang="en-US" altLang="zh-CN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PDA）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en-US" altLang="zh-CN" b="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  <a:buNone/>
            </a:pP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  设上下文无关文法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＝（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产生语言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），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则存在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PDA M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以空栈接受语言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φ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(M),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使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b="0" baseline="-3000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φ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(M)=L(G)。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b="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  <a:buNone/>
            </a:pPr>
            <a:endParaRPr lang="zh-CN" altLang="en-US" b="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marL="5080" indent="34925" algn="just"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证明：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构造下推自动机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使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按文法</a:t>
            </a:r>
            <a:r>
              <a:rPr lang="en-US" altLang="zh-CN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b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的最左推导方式工作。</a:t>
            </a:r>
            <a:r>
              <a:rPr lang="zh-CN" altLang="en-US" b="0" dirty="0">
                <a:solidFill>
                  <a:srgbClr val="3333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b="0" dirty="0">
              <a:solidFill>
                <a:srgbClr val="333399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7651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7652" name="Rectangle 3"/>
          <p:cNvSpPr/>
          <p:nvPr/>
        </p:nvSpPr>
        <p:spPr>
          <a:xfrm>
            <a:off x="533400" y="1371600"/>
            <a:ext cx="8305800" cy="4679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buFont typeface="Wingdings" panose="05000000000000000000" pitchFamily="2" charset="2"/>
            </a:pP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定理的关键：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当存在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δ(q，a，z)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含有（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γ，B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…B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）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则对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中的每个可能的状态序列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 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… 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排成一条产生式</a:t>
            </a:r>
            <a:endParaRPr lang="zh-CN" altLang="en-US" sz="2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q, z, 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→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γ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 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 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][ 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 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]…[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k-1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,B</a:t>
            </a:r>
            <a:r>
              <a:rPr lang="en-US" altLang="zh-CN" sz="2800" b="1" baseline="-25000" dirty="0">
                <a:solidFill>
                  <a:srgbClr val="333399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,q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Times New Roman" panose="02020603050405020304" pitchFamily="18" charset="0"/>
              </a:rPr>
              <a:t>k 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]</a:t>
            </a:r>
            <a:endParaRPr lang="en-US" altLang="zh-CN" sz="28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2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algn="just" eaLnBrk="1" hangingPunct="1"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这是一个猜测过程，实质是写出从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出发，栈顶为</a:t>
            </a:r>
            <a:r>
              <a:rPr lang="en-US" altLang="zh-CN" sz="2800" b="1" dirty="0">
                <a:solidFill>
                  <a:srgbClr val="333399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经过一系列推导走到</a:t>
            </a:r>
            <a:r>
              <a:rPr lang="en-US" altLang="zh-CN" sz="28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8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k</a:t>
            </a:r>
            <a:r>
              <a:rPr lang="zh-CN" altLang="en-US" sz="2800" b="1" dirty="0">
                <a:solidFill>
                  <a:srgbClr val="333399"/>
                </a:solidFill>
                <a:latin typeface="宋体" panose="02010600030101010101" pitchFamily="2" charset="-122"/>
              </a:rPr>
              <a:t>的所有可能的状态序列，其中必有一条路径是正确的。</a:t>
            </a:r>
            <a:endParaRPr lang="zh-CN" altLang="en-US" sz="2800" b="1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</a:pPr>
            <a:r>
              <a:rPr lang="zh-CN" altLang="en-US" sz="2800" b="1" i="1" dirty="0">
                <a:solidFill>
                  <a:srgbClr val="333399"/>
                </a:solidFill>
                <a:latin typeface="Arial" panose="020B0604020202020204" pitchFamily="34" charset="0"/>
              </a:rPr>
              <a:t>  </a:t>
            </a:r>
            <a:endParaRPr lang="zh-CN" altLang="en-US" sz="2800" b="1" i="1" dirty="0">
              <a:solidFill>
                <a:srgbClr val="333399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28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867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/>
          <p:nvPr/>
        </p:nvSpPr>
        <p:spPr>
          <a:xfrm>
            <a:off x="228600" y="1341438"/>
            <a:ext cx="8610600" cy="544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{q}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，Γ，δ，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，φ）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定义为：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ε,E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E+T ),  (q, T)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②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ε,T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T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 ),  (q, F)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③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(E) ),  ( q, a)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④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b,b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ε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}  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对所有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∈{ a,+,*,(,) }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660066"/>
                </a:solidFill>
                <a:latin typeface="宋体" panose="02010600030101010101" pitchFamily="2" charset="-122"/>
              </a:rPr>
              <a:t>算术表达式的文法 </a:t>
            </a: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</a:rPr>
              <a:t>G＝（N，T，P，E）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</a:rPr>
              <a:t>    N＝{ E,T,F }, T ={ +,*,(,),a }, S = { E }</a:t>
            </a:r>
            <a:endParaRPr lang="en-US" altLang="zh-CN" sz="2400" b="1" dirty="0">
              <a:solidFill>
                <a:srgbClr val="660066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660066"/>
                </a:solidFill>
                <a:latin typeface="宋体" panose="02010600030101010101" pitchFamily="2" charset="-122"/>
              </a:rPr>
              <a:t>    P:  E→E+T∣T ; T→T*F∣F;  F→( E )∣a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28677" name="Rectangle 3"/>
          <p:cNvSpPr/>
          <p:nvPr/>
        </p:nvSpPr>
        <p:spPr>
          <a:xfrm>
            <a:off x="1096963" y="427038"/>
            <a:ext cx="80470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练习：针对算术表达式的</a:t>
            </a:r>
            <a:r>
              <a:rPr lang="en-US" altLang="zh-CN" sz="28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反向构造其等价文法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969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/>
          <p:nvPr/>
        </p:nvSpPr>
        <p:spPr>
          <a:xfrm>
            <a:off x="762000" y="533400"/>
            <a:ext cx="83820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练习: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</a:t>
            </a:r>
            <a:r>
              <a:rPr lang="en-US" altLang="zh-CN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0707" name="Rectangle 3"/>
          <p:cNvSpPr/>
          <p:nvPr/>
        </p:nvSpPr>
        <p:spPr>
          <a:xfrm>
            <a:off x="533400" y="1371600"/>
            <a:ext cx="81534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对于右下图的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G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N,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0,1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,S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endParaRPr lang="en-US" altLang="zh-CN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其中</a:t>
            </a: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N = {S}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{ [p,Y,q]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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p,q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{q</a:t>
            </a:r>
            <a:r>
              <a:rPr lang="en-US" altLang="zh-CN" sz="24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,q</a:t>
            </a:r>
            <a:r>
              <a:rPr lang="en-US" altLang="zh-CN" sz="24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,q</a:t>
            </a:r>
            <a:r>
              <a:rPr lang="en-US" altLang="zh-CN" sz="24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{Z</a:t>
            </a:r>
            <a:r>
              <a:rPr lang="en-US" altLang="zh-CN" sz="24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,X}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840708" name="Object 4"/>
          <p:cNvGraphicFramePr>
            <a:graphicFrameLocks noChangeAspect="1"/>
          </p:cNvGraphicFramePr>
          <p:nvPr/>
        </p:nvGraphicFramePr>
        <p:xfrm>
          <a:off x="4495800" y="2286000"/>
          <a:ext cx="404495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44950" imgH="1400810" progId="Visio.Drawing.6">
                  <p:embed/>
                </p:oleObj>
              </mc:Choice>
              <mc:Fallback>
                <p:oleObj name="" r:id="rId1" imgW="4044950" imgH="140081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95800" y="2286000"/>
                        <a:ext cx="4044950" cy="155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709" name="Rectangle 5"/>
          <p:cNvSpPr/>
          <p:nvPr/>
        </p:nvSpPr>
        <p:spPr>
          <a:xfrm>
            <a:off x="457200" y="2286000"/>
            <a:ext cx="4114800" cy="1674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产生式集合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定义如下：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zh-CN" altLang="en-US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(1)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;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     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;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      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;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840710" name="Rectangle 6"/>
          <p:cNvSpPr/>
          <p:nvPr/>
        </p:nvSpPr>
        <p:spPr>
          <a:xfrm>
            <a:off x="-107950" y="5480050"/>
            <a:ext cx="925195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(5)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0,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)={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,XZ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 </a:t>
            </a:r>
            <a:r>
              <a:rPr lang="zh-CN" altLang="en-US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得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,  </a:t>
            </a:r>
            <a:r>
              <a:rPr lang="en-US" altLang="zh-CN" sz="20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i, j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0,1,2; 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0711" name="Rectangle 7"/>
          <p:cNvSpPr/>
          <p:nvPr/>
        </p:nvSpPr>
        <p:spPr>
          <a:xfrm>
            <a:off x="0" y="6096000"/>
            <a:ext cx="91090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(6)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0,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)={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,XX)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  </a:t>
            </a:r>
            <a:r>
              <a:rPr lang="zh-CN" altLang="en-US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得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j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,  </a:t>
            </a:r>
            <a:r>
              <a:rPr lang="en-US" altLang="zh-CN" sz="20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i , j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= 0,1,2;  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0712" name="Rectangle 8"/>
          <p:cNvSpPr/>
          <p:nvPr/>
        </p:nvSpPr>
        <p:spPr>
          <a:xfrm>
            <a:off x="304800" y="4038600"/>
            <a:ext cx="5867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(2)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由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1,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)={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 </a:t>
            </a:r>
            <a:r>
              <a:rPr lang="zh-CN" altLang="en-US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得  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  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0713" name="Rectangle 9"/>
          <p:cNvSpPr/>
          <p:nvPr/>
        </p:nvSpPr>
        <p:spPr>
          <a:xfrm>
            <a:off x="304800" y="4495800"/>
            <a:ext cx="77231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(3)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1,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)={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  </a:t>
            </a:r>
            <a:r>
              <a:rPr lang="zh-CN" altLang="en-US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得 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0714" name="Rectangle 10"/>
          <p:cNvSpPr/>
          <p:nvPr/>
        </p:nvSpPr>
        <p:spPr>
          <a:xfrm>
            <a:off x="304800" y="4953000"/>
            <a:ext cx="68595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(4)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由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, 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)={</a:t>
            </a:r>
            <a:r>
              <a:rPr lang="zh-CN" altLang="en-US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</a:t>
            </a:r>
            <a:r>
              <a:rPr lang="en-US" altLang="zh-CN" sz="2000" b="1" i="1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660066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,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)</a:t>
            </a:r>
            <a:r>
              <a:rPr lang="en-US" altLang="zh-CN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}  </a:t>
            </a:r>
            <a:r>
              <a:rPr lang="zh-CN" altLang="en-US" sz="2000" b="1" i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得 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4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4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4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84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84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707" grpId="0"/>
      <p:bldP spid="840709" grpId="0"/>
      <p:bldP spid="840710" grpId="0"/>
      <p:bldP spid="840711" grpId="0"/>
      <p:bldP spid="840712" grpId="0"/>
      <p:bldP spid="840713" grpId="0"/>
      <p:bldP spid="8407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3072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/>
          <p:nvPr/>
        </p:nvSpPr>
        <p:spPr>
          <a:xfrm>
            <a:off x="762000" y="533400"/>
            <a:ext cx="83820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练习: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从</a:t>
            </a:r>
            <a:r>
              <a:rPr lang="en-US" altLang="zh-CN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</a:t>
            </a: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构造等价的上下文无关文法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725" name="Rectangle 16"/>
          <p:cNvSpPr/>
          <p:nvPr/>
        </p:nvSpPr>
        <p:spPr>
          <a:xfrm>
            <a:off x="539750" y="1289050"/>
            <a:ext cx="815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（续前页）</a:t>
            </a:r>
            <a:endParaRPr lang="zh-CN" altLang="en-US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0726" name="Rectangle 17"/>
          <p:cNvSpPr/>
          <p:nvPr/>
        </p:nvSpPr>
        <p:spPr>
          <a:xfrm>
            <a:off x="604838" y="1765300"/>
            <a:ext cx="7391400" cy="2246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消去所有非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生成符号，得到的新文法包含如下产生式：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zh-CN" altLang="en-US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;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</a:t>
            </a:r>
            <a:endParaRPr lang="en-US" altLang="zh-CN" sz="20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</a:t>
            </a:r>
            <a:endParaRPr lang="en-US" altLang="zh-CN" sz="20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 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 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42770" name="Rectangle 18"/>
          <p:cNvSpPr/>
          <p:nvPr/>
        </p:nvSpPr>
        <p:spPr>
          <a:xfrm>
            <a:off x="604838" y="4060825"/>
            <a:ext cx="8088312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为简洁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，记 </a:t>
            </a:r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X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[q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Z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,</a:t>
            </a:r>
            <a:r>
              <a:rPr lang="en-US" altLang="zh-CN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</a:t>
            </a:r>
            <a:r>
              <a:rPr lang="en-US" altLang="zh-CN" sz="2000" b="1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]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为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上述文法的产生式改写如下：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zh-CN" altLang="en-US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 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S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A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;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A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BD;    B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BC;</a:t>
            </a:r>
            <a:endParaRPr lang="en-US" altLang="zh-CN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endParaRPr lang="en-US" altLang="zh-CN" sz="8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/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B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C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D </a:t>
            </a:r>
            <a:r>
              <a:rPr lang="en-US" altLang="zh-CN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; </a:t>
            </a:r>
            <a:endParaRPr lang="en-US" altLang="zh-CN" sz="20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5138" y="4899025"/>
            <a:ext cx="3130550" cy="1570038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可推得：</a:t>
            </a:r>
            <a:endParaRPr lang="en-US" altLang="zh-CN" sz="24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=&gt; { 0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rgbClr val="003399"/>
                </a:solidFill>
                <a:latin typeface="Times New Roman" panose="02020603050405020304" pitchFamily="18" charset="0"/>
              </a:rPr>
              <a:t>n+1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| n</a:t>
            </a:r>
            <a:r>
              <a:rPr lang="en-US" altLang="zh-CN" sz="2400" dirty="0">
                <a:solidFill>
                  <a:srgbClr val="003399"/>
                </a:solidFill>
                <a:latin typeface="宋体" panose="02010600030101010101" pitchFamily="2" charset="-122"/>
              </a:rPr>
              <a:t>≥0 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} </a:t>
            </a:r>
            <a:endParaRPr lang="en-US" altLang="zh-CN" sz="24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S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=&gt; { 0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| n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≥1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与原</a:t>
            </a:r>
            <a:r>
              <a:rPr lang="en-US" altLang="zh-CN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PDA</a:t>
            </a:r>
            <a:r>
              <a:rPr lang="zh-CN" altLang="en-US" sz="2400" dirty="0">
                <a:solidFill>
                  <a:srgbClr val="003399"/>
                </a:solidFill>
                <a:latin typeface="Times New Roman" panose="02020603050405020304" pitchFamily="18" charset="0"/>
              </a:rPr>
              <a:t>等价！</a:t>
            </a:r>
            <a:endParaRPr lang="en-US" altLang="zh-CN" sz="24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70" grpId="0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3174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/>
          <p:nvPr/>
        </p:nvSpPr>
        <p:spPr>
          <a:xfrm>
            <a:off x="1116013" y="476250"/>
            <a:ext cx="5984875" cy="646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3600" b="1" dirty="0">
                <a:solidFill>
                  <a:srgbClr val="660066"/>
                </a:solidFill>
                <a:latin typeface="宋体" panose="02010600030101010101" pitchFamily="2" charset="-122"/>
              </a:rPr>
              <a:t>作业: </a:t>
            </a:r>
            <a:r>
              <a:rPr lang="en-US" altLang="zh-CN" sz="3600" b="1" dirty="0">
                <a:solidFill>
                  <a:srgbClr val="660066"/>
                </a:solidFill>
                <a:latin typeface="宋体" panose="02010600030101010101" pitchFamily="2" charset="-122"/>
              </a:rPr>
              <a:t>Ch4 </a:t>
            </a:r>
            <a:r>
              <a:rPr lang="zh-CN" altLang="en-US" sz="3600" b="1" dirty="0">
                <a:solidFill>
                  <a:srgbClr val="660066"/>
                </a:solidFill>
                <a:latin typeface="宋体" panose="02010600030101010101" pitchFamily="2" charset="-122"/>
              </a:rPr>
              <a:t>习题 20，21，22</a:t>
            </a:r>
            <a:endParaRPr lang="zh-CN" altLang="en-US" sz="3600" b="1" dirty="0">
              <a:solidFill>
                <a:srgbClr val="660066"/>
              </a:solidFill>
              <a:latin typeface="宋体" panose="02010600030101010101" pitchFamily="2" charset="-122"/>
            </a:endParaRPr>
          </a:p>
        </p:txBody>
      </p:sp>
      <p:pic>
        <p:nvPicPr>
          <p:cNvPr id="31749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268413"/>
            <a:ext cx="9144000" cy="520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8195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8196" name="Rectangle 15"/>
          <p:cNvSpPr/>
          <p:nvPr/>
        </p:nvSpPr>
        <p:spPr>
          <a:xfrm>
            <a:off x="304800" y="1295400"/>
            <a:ext cx="8610600" cy="5259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构造方法 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设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CFG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= (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N,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i="1" baseline="-25000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 S 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，</a:t>
            </a:r>
            <a:endParaRPr lang="en-US" altLang="zh-CN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构造一个空栈接受方式的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PDA  </a:t>
            </a:r>
            <a:endParaRPr lang="en-US" altLang="zh-CN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M＝（Q，T，Γ，δ，q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，z</a:t>
            </a:r>
            <a:r>
              <a:rPr lang="en-US" altLang="zh-CN" sz="2400" b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，F）</a:t>
            </a:r>
            <a:endParaRPr lang="en-US" altLang="zh-CN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其中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Q＝{q},  Γ=N∪T, q</a:t>
            </a:r>
            <a:r>
              <a:rPr lang="en-US" altLang="zh-CN" sz="2400" b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＝q，z</a:t>
            </a:r>
            <a:r>
              <a:rPr lang="en-US" altLang="zh-CN" sz="2400" b="1" baseline="-25000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＝S,  F＝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(∵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以空栈接受)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即 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M = ( {q} , T, N</a:t>
            </a:r>
            <a:r>
              <a:rPr lang="en-US" altLang="zh-CN" sz="2400" b="1" dirty="0">
                <a:solidFill>
                  <a:srgbClr val="80008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T, 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, q, S</a:t>
            </a:r>
            <a:r>
              <a:rPr lang="en-US" altLang="zh-CN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, F)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endParaRPr lang="en-US" altLang="zh-CN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转移函数 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2400" b="1" i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定义如下：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对每一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N, 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(q,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A) = {(q,)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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P };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（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即将栈顶的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换为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β） </a:t>
            </a:r>
            <a:endParaRPr lang="en-US" altLang="zh-CN" sz="2400" b="1" i="1" dirty="0">
              <a:solidFill>
                <a:srgbClr val="3333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对每一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T,  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 (q, a, a) = { (q, </a:t>
            </a: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}.</a:t>
            </a:r>
            <a:endParaRPr lang="en-US" altLang="zh-CN" sz="2400" b="1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（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即若栈顶为终结符，则退栈）</a:t>
            </a:r>
            <a:r>
              <a:rPr lang="zh-CN" altLang="en-US" sz="2400" b="1" i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400" b="1" i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7" name="Rectangle 16"/>
          <p:cNvSpPr/>
          <p:nvPr/>
        </p:nvSpPr>
        <p:spPr>
          <a:xfrm>
            <a:off x="1524000" y="4572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eaLnBrk="1" hangingPunct="1"/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从上下文无关文法构造等价的下推自动机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921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grpSp>
        <p:nvGrpSpPr>
          <p:cNvPr id="9220" name="Group 80"/>
          <p:cNvGrpSpPr/>
          <p:nvPr/>
        </p:nvGrpSpPr>
        <p:grpSpPr>
          <a:xfrm>
            <a:off x="2971800" y="1219200"/>
            <a:ext cx="5764213" cy="2209800"/>
            <a:chOff x="1872" y="768"/>
            <a:chExt cx="3631" cy="1392"/>
          </a:xfrm>
        </p:grpSpPr>
        <p:sp>
          <p:nvSpPr>
            <p:cNvPr id="9236" name="Freeform 18"/>
            <p:cNvSpPr/>
            <p:nvPr/>
          </p:nvSpPr>
          <p:spPr>
            <a:xfrm>
              <a:off x="2505" y="1063"/>
              <a:ext cx="550" cy="464"/>
            </a:xfrm>
            <a:custGeom>
              <a:avLst/>
              <a:gdLst/>
              <a:ahLst/>
              <a:cxnLst>
                <a:cxn ang="0">
                  <a:pos x="472" y="464"/>
                </a:cxn>
                <a:cxn ang="0">
                  <a:pos x="484" y="460"/>
                </a:cxn>
                <a:cxn ang="0">
                  <a:pos x="499" y="451"/>
                </a:cxn>
                <a:cxn ang="0">
                  <a:pos x="510" y="436"/>
                </a:cxn>
                <a:cxn ang="0">
                  <a:pos x="523" y="415"/>
                </a:cxn>
                <a:cxn ang="0">
                  <a:pos x="532" y="389"/>
                </a:cxn>
                <a:cxn ang="0">
                  <a:pos x="541" y="361"/>
                </a:cxn>
                <a:cxn ang="0">
                  <a:pos x="547" y="327"/>
                </a:cxn>
                <a:cxn ang="0">
                  <a:pos x="550" y="293"/>
                </a:cxn>
                <a:cxn ang="0">
                  <a:pos x="550" y="259"/>
                </a:cxn>
                <a:cxn ang="0">
                  <a:pos x="548" y="217"/>
                </a:cxn>
                <a:cxn ang="0">
                  <a:pos x="538" y="177"/>
                </a:cxn>
                <a:cxn ang="0">
                  <a:pos x="521" y="139"/>
                </a:cxn>
                <a:cxn ang="0">
                  <a:pos x="499" y="105"/>
                </a:cxn>
                <a:cxn ang="0">
                  <a:pos x="472" y="74"/>
                </a:cxn>
                <a:cxn ang="0">
                  <a:pos x="438" y="48"/>
                </a:cxn>
                <a:cxn ang="0">
                  <a:pos x="402" y="27"/>
                </a:cxn>
                <a:cxn ang="0">
                  <a:pos x="362" y="12"/>
                </a:cxn>
                <a:cxn ang="0">
                  <a:pos x="319" y="2"/>
                </a:cxn>
                <a:cxn ang="0">
                  <a:pos x="275" y="0"/>
                </a:cxn>
                <a:cxn ang="0">
                  <a:pos x="233" y="2"/>
                </a:cxn>
                <a:cxn ang="0">
                  <a:pos x="191" y="12"/>
                </a:cxn>
                <a:cxn ang="0">
                  <a:pos x="151" y="27"/>
                </a:cxn>
                <a:cxn ang="0">
                  <a:pos x="114" y="48"/>
                </a:cxn>
                <a:cxn ang="0">
                  <a:pos x="81" y="74"/>
                </a:cxn>
                <a:cxn ang="0">
                  <a:pos x="53" y="105"/>
                </a:cxn>
                <a:cxn ang="0">
                  <a:pos x="32" y="139"/>
                </a:cxn>
                <a:cxn ang="0">
                  <a:pos x="15" y="177"/>
                </a:cxn>
                <a:cxn ang="0">
                  <a:pos x="4" y="217"/>
                </a:cxn>
                <a:cxn ang="0">
                  <a:pos x="0" y="259"/>
                </a:cxn>
                <a:cxn ang="0">
                  <a:pos x="2" y="288"/>
                </a:cxn>
                <a:cxn ang="0">
                  <a:pos x="6" y="317"/>
                </a:cxn>
                <a:cxn ang="0">
                  <a:pos x="10" y="344"/>
                </a:cxn>
                <a:cxn ang="0">
                  <a:pos x="17" y="370"/>
                </a:cxn>
              </a:cxnLst>
              <a:pathLst>
                <a:path w="576" h="516">
                  <a:moveTo>
                    <a:pt x="494" y="516"/>
                  </a:moveTo>
                  <a:lnTo>
                    <a:pt x="507" y="512"/>
                  </a:lnTo>
                  <a:lnTo>
                    <a:pt x="523" y="501"/>
                  </a:lnTo>
                  <a:lnTo>
                    <a:pt x="534" y="485"/>
                  </a:lnTo>
                  <a:lnTo>
                    <a:pt x="548" y="462"/>
                  </a:lnTo>
                  <a:lnTo>
                    <a:pt x="557" y="433"/>
                  </a:lnTo>
                  <a:lnTo>
                    <a:pt x="567" y="401"/>
                  </a:lnTo>
                  <a:lnTo>
                    <a:pt x="573" y="364"/>
                  </a:lnTo>
                  <a:lnTo>
                    <a:pt x="576" y="326"/>
                  </a:lnTo>
                  <a:lnTo>
                    <a:pt x="576" y="288"/>
                  </a:lnTo>
                  <a:lnTo>
                    <a:pt x="574" y="241"/>
                  </a:lnTo>
                  <a:lnTo>
                    <a:pt x="563" y="197"/>
                  </a:lnTo>
                  <a:lnTo>
                    <a:pt x="546" y="155"/>
                  </a:lnTo>
                  <a:lnTo>
                    <a:pt x="523" y="117"/>
                  </a:lnTo>
                  <a:lnTo>
                    <a:pt x="494" y="82"/>
                  </a:lnTo>
                  <a:lnTo>
                    <a:pt x="459" y="53"/>
                  </a:lnTo>
                  <a:lnTo>
                    <a:pt x="421" y="30"/>
                  </a:lnTo>
                  <a:lnTo>
                    <a:pt x="379" y="13"/>
                  </a:lnTo>
                  <a:lnTo>
                    <a:pt x="334" y="2"/>
                  </a:lnTo>
                  <a:lnTo>
                    <a:pt x="288" y="0"/>
                  </a:lnTo>
                  <a:lnTo>
                    <a:pt x="244" y="2"/>
                  </a:lnTo>
                  <a:lnTo>
                    <a:pt x="200" y="13"/>
                  </a:lnTo>
                  <a:lnTo>
                    <a:pt x="158" y="30"/>
                  </a:lnTo>
                  <a:lnTo>
                    <a:pt x="119" y="53"/>
                  </a:lnTo>
                  <a:lnTo>
                    <a:pt x="85" y="82"/>
                  </a:lnTo>
                  <a:lnTo>
                    <a:pt x="56" y="117"/>
                  </a:lnTo>
                  <a:lnTo>
                    <a:pt x="33" y="155"/>
                  </a:lnTo>
                  <a:lnTo>
                    <a:pt x="16" y="197"/>
                  </a:lnTo>
                  <a:lnTo>
                    <a:pt x="4" y="241"/>
                  </a:lnTo>
                  <a:lnTo>
                    <a:pt x="0" y="288"/>
                  </a:lnTo>
                  <a:lnTo>
                    <a:pt x="2" y="320"/>
                  </a:lnTo>
                  <a:lnTo>
                    <a:pt x="6" y="353"/>
                  </a:lnTo>
                  <a:lnTo>
                    <a:pt x="10" y="383"/>
                  </a:lnTo>
                  <a:lnTo>
                    <a:pt x="18" y="412"/>
                  </a:lnTo>
                </a:path>
              </a:pathLst>
            </a:custGeom>
            <a:noFill/>
            <a:ln w="28575" cap="flat" cmpd="sng">
              <a:solidFill>
                <a:srgbClr val="80008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7" name="Freeform 19"/>
            <p:cNvSpPr/>
            <p:nvPr/>
          </p:nvSpPr>
          <p:spPr>
            <a:xfrm>
              <a:off x="2463" y="1401"/>
              <a:ext cx="95" cy="99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95" y="99"/>
                </a:cxn>
                <a:cxn ang="0">
                  <a:pos x="0" y="40"/>
                </a:cxn>
                <a:cxn ang="0">
                  <a:pos x="56" y="0"/>
                </a:cxn>
              </a:cxnLst>
              <a:pathLst>
                <a:path w="118" h="130">
                  <a:moveTo>
                    <a:pt x="70" y="0"/>
                  </a:moveTo>
                  <a:lnTo>
                    <a:pt x="118" y="130"/>
                  </a:lnTo>
                  <a:lnTo>
                    <a:pt x="0" y="5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800080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238" name="Oval 48"/>
            <p:cNvSpPr/>
            <p:nvPr/>
          </p:nvSpPr>
          <p:spPr>
            <a:xfrm>
              <a:off x="2294" y="1485"/>
              <a:ext cx="803" cy="675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66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3200" b="1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rPr>
                <a:t>q</a:t>
              </a:r>
              <a:endParaRPr lang="en-US" altLang="zh-CN" sz="32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9239" name="Line 50"/>
            <p:cNvSpPr/>
            <p:nvPr/>
          </p:nvSpPr>
          <p:spPr>
            <a:xfrm>
              <a:off x="1872" y="1865"/>
              <a:ext cx="422" cy="0"/>
            </a:xfrm>
            <a:prstGeom prst="line">
              <a:avLst/>
            </a:prstGeom>
            <a:ln w="28575" cap="flat" cmpd="sng">
              <a:solidFill>
                <a:srgbClr val="6600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40" name="Text Box 56"/>
            <p:cNvSpPr txBox="1"/>
            <p:nvPr/>
          </p:nvSpPr>
          <p:spPr>
            <a:xfrm>
              <a:off x="3024" y="768"/>
              <a:ext cx="24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ε，</a:t>
              </a:r>
              <a:r>
                <a:rPr lang="en-US" altLang="zh-CN" sz="2400" b="1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z</a:t>
              </a:r>
              <a:r>
                <a:rPr lang="en-US" altLang="zh-CN" sz="2400" b="1" baseline="-25000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0</a:t>
              </a:r>
              <a:r>
                <a:rPr lang="en-US" altLang="zh-CN" sz="2400" b="1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＝S/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β  </a:t>
              </a:r>
              <a:r>
                <a:rPr lang="zh-CN" altLang="en-US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若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S→β∈P</a:t>
              </a:r>
              <a:r>
                <a:rPr lang="en-US" altLang="zh-CN" sz="24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1" name="Text Box 57"/>
            <p:cNvSpPr txBox="1"/>
            <p:nvPr/>
          </p:nvSpPr>
          <p:spPr>
            <a:xfrm>
              <a:off x="3031" y="1073"/>
              <a:ext cx="23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ε，A/α     </a:t>
              </a:r>
              <a:r>
                <a:rPr lang="zh-CN" altLang="en-US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若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A→α∈P</a:t>
              </a:r>
              <a:r>
                <a:rPr lang="en-US" altLang="zh-CN" sz="24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242" name="Text Box 58"/>
            <p:cNvSpPr txBox="1"/>
            <p:nvPr/>
          </p:nvSpPr>
          <p:spPr>
            <a:xfrm>
              <a:off x="3199" y="1440"/>
              <a:ext cx="14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8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a,a/ε  </a:t>
              </a:r>
              <a:r>
                <a:rPr lang="en-US" altLang="zh-CN" sz="2400" b="1" i="1" dirty="0">
                  <a:solidFill>
                    <a:srgbClr val="660066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a</a:t>
              </a:r>
              <a:r>
                <a:rPr lang="en-US" altLang="zh-CN" sz="2400" b="1" dirty="0">
                  <a:solidFill>
                    <a:srgbClr val="660066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rgbClr val="660066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T,</a:t>
              </a:r>
              <a:r>
                <a:rPr lang="en-US" altLang="zh-CN" sz="28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221" name="Rectangle 59"/>
          <p:cNvSpPr/>
          <p:nvPr/>
        </p:nvSpPr>
        <p:spPr>
          <a:xfrm>
            <a:off x="1524000" y="4572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eaLnBrk="1" hangingPunct="1"/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从上下文无关文法构造等价的下推自动机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9222" name="Rectangle 60"/>
          <p:cNvSpPr/>
          <p:nvPr/>
        </p:nvSpPr>
        <p:spPr>
          <a:xfrm>
            <a:off x="685800" y="15240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660066"/>
                </a:solidFill>
                <a:latin typeface="宋体" panose="02010600030101010101" pitchFamily="2" charset="-122"/>
              </a:rPr>
              <a:t>用图形表示：</a:t>
            </a: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 </a:t>
            </a:r>
            <a:endParaRPr lang="zh-CN" altLang="en-US" sz="4400" b="1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3427" name="Rectangle 67"/>
          <p:cNvSpPr/>
          <p:nvPr/>
        </p:nvSpPr>
        <p:spPr>
          <a:xfrm>
            <a:off x="228600" y="3733800"/>
            <a:ext cx="49530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例1 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对右边产生式所代表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CFG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，</a:t>
            </a:r>
            <a:endParaRPr lang="en-US" altLang="zh-CN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依上述方法构造的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PDA </a:t>
            </a: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为</a:t>
            </a:r>
            <a:endParaRPr lang="zh-CN" altLang="en-US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" name="Group 68"/>
          <p:cNvGrpSpPr/>
          <p:nvPr/>
        </p:nvGrpSpPr>
        <p:grpSpPr>
          <a:xfrm>
            <a:off x="5410200" y="3429000"/>
            <a:ext cx="3124200" cy="838200"/>
            <a:chOff x="3456" y="3120"/>
            <a:chExt cx="1920" cy="528"/>
          </a:xfrm>
        </p:grpSpPr>
        <p:sp>
          <p:nvSpPr>
            <p:cNvPr id="9234" name="Text Box 69"/>
            <p:cNvSpPr txBox="1"/>
            <p:nvPr/>
          </p:nvSpPr>
          <p:spPr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EOE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(E)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v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＋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</a:t>
              </a:r>
              <a:endPara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9235" name="Rectangle 70"/>
            <p:cNvSpPr/>
            <p:nvPr/>
          </p:nvSpPr>
          <p:spPr>
            <a:xfrm>
              <a:off x="3456" y="3120"/>
              <a:ext cx="1872" cy="528"/>
            </a:xfrm>
            <a:prstGeom prst="rect">
              <a:avLst/>
            </a:prstGeom>
            <a:noFill/>
            <a:ln w="9525" cap="flat" cmpd="sng">
              <a:solidFill>
                <a:srgbClr val="333399"/>
              </a:solidFill>
              <a:prstDash val="lgDashDotDot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783431" name="Rectangle 71"/>
          <p:cNvSpPr/>
          <p:nvPr/>
        </p:nvSpPr>
        <p:spPr>
          <a:xfrm>
            <a:off x="250825" y="4648200"/>
            <a:ext cx="86645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 {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q} , {v,d,+,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,(,)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}, {E,O,v,d,+,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},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, q, E,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φ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) , 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其中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定义为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83432" name="Rectangle 72"/>
          <p:cNvSpPr/>
          <p:nvPr/>
        </p:nvSpPr>
        <p:spPr>
          <a:xfrm>
            <a:off x="395288" y="5157788"/>
            <a:ext cx="174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E) =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3" name="Rectangle 73"/>
          <p:cNvSpPr/>
          <p:nvPr/>
        </p:nvSpPr>
        <p:spPr>
          <a:xfrm>
            <a:off x="1995488" y="5164138"/>
            <a:ext cx="426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{(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q,EOE), (q,(E)), (q,v),(q,d)},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4" name="Rectangle 74"/>
          <p:cNvSpPr/>
          <p:nvPr/>
        </p:nvSpPr>
        <p:spPr>
          <a:xfrm>
            <a:off x="1995488" y="5614988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{(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＋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), (q,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)},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5" name="Rectangle 75"/>
          <p:cNvSpPr/>
          <p:nvPr/>
        </p:nvSpPr>
        <p:spPr>
          <a:xfrm>
            <a:off x="395288" y="5614988"/>
            <a:ext cx="17764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O) =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6" name="Rectangle 76"/>
          <p:cNvSpPr/>
          <p:nvPr/>
        </p:nvSpPr>
        <p:spPr>
          <a:xfrm>
            <a:off x="7329488" y="56419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{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 },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7" name="Rectangle 77"/>
          <p:cNvSpPr/>
          <p:nvPr/>
        </p:nvSpPr>
        <p:spPr>
          <a:xfrm>
            <a:off x="4200525" y="5641975"/>
            <a:ext cx="33131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 v, v) =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q, d, d)=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83438" name="Rectangle 78"/>
          <p:cNvSpPr/>
          <p:nvPr/>
        </p:nvSpPr>
        <p:spPr>
          <a:xfrm>
            <a:off x="6721475" y="607377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{ 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 }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3439" name="Rectangle 79"/>
          <p:cNvSpPr/>
          <p:nvPr/>
        </p:nvSpPr>
        <p:spPr>
          <a:xfrm>
            <a:off x="395288" y="6072188"/>
            <a:ext cx="6470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 (q,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＋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＋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 =  (q,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) =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 (q,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,(  ) =  (q,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,)  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78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8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78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78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78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78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8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78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78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427" grpId="0"/>
      <p:bldP spid="783431" grpId="0"/>
      <p:bldP spid="783432" grpId="0"/>
      <p:bldP spid="783433" grpId="0"/>
      <p:bldP spid="783434" grpId="0"/>
      <p:bldP spid="783435" grpId="0"/>
      <p:bldP spid="783436" grpId="0"/>
      <p:bldP spid="783437" grpId="0"/>
      <p:bldP spid="783438" grpId="0"/>
      <p:bldP spid="7834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0243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0244" name="Rectangle 10"/>
          <p:cNvSpPr/>
          <p:nvPr/>
        </p:nvSpPr>
        <p:spPr>
          <a:xfrm>
            <a:off x="1295400" y="457200"/>
            <a:ext cx="6934200" cy="533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自顶向下的分析过程</a:t>
            </a:r>
            <a:endParaRPr lang="zh-CN" altLang="en-US" sz="32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0245" name="Rectangle 11"/>
          <p:cNvSpPr/>
          <p:nvPr/>
        </p:nvSpPr>
        <p:spPr>
          <a:xfrm>
            <a:off x="533400" y="1371600"/>
            <a:ext cx="8153400" cy="5080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定理的物理意义：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利用下推自动机进行自顶向下的分析， </a:t>
            </a:r>
            <a:r>
              <a:rPr lang="zh-CN" altLang="en-US" sz="24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  <a:sym typeface="Symbol" panose="05050102010706020507" pitchFamily="18" charset="2"/>
              </a:rPr>
              <a:t>检查一个句子的最左推导过程。 </a:t>
            </a:r>
            <a:endParaRPr lang="zh-CN" altLang="en-US" sz="10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步骤如下：</a:t>
            </a:r>
            <a:endParaRPr lang="zh-CN" altLang="en-US" sz="2400" b="1" dirty="0">
              <a:solidFill>
                <a:srgbClr val="333399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endParaRPr lang="zh-CN" altLang="en-US" sz="10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    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(1)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初始时，将文法开始符号压入空栈.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(2)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如果栈为空，则分析完成.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(3)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如果栈顶为一非终结符，先将其从栈中弹出. 选择下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一个相应于该非终结符的产生式，并将其右部 符号从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右至左地一一入栈. 如果没有可选的产生式，则转出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错处理.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(4)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如果栈顶为一终结符，那么这个符号必须与当前输入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符号相同，将其弹出栈，读下一符号，转第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(2)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步；否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          则，回溯到第</a:t>
            </a:r>
            <a:r>
              <a:rPr lang="zh-CN" altLang="en-US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(3)</a:t>
            </a:r>
            <a:r>
              <a: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步.</a:t>
            </a:r>
            <a:endParaRPr lang="zh-CN" altLang="en-US" sz="2400" b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2291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2292" name="Rectangle 13"/>
          <p:cNvSpPr/>
          <p:nvPr/>
        </p:nvSpPr>
        <p:spPr>
          <a:xfrm>
            <a:off x="1143000" y="609600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80008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例2：利用下推自动机进行自顶向下的分析过程</a:t>
            </a:r>
            <a:endParaRPr lang="zh-CN" altLang="en-US" sz="2800" b="1" dirty="0">
              <a:solidFill>
                <a:srgbClr val="80008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609600" y="1524000"/>
            <a:ext cx="3124200" cy="838200"/>
            <a:chOff x="3456" y="3120"/>
            <a:chExt cx="1920" cy="528"/>
          </a:xfrm>
        </p:grpSpPr>
        <p:sp>
          <p:nvSpPr>
            <p:cNvPr id="12429" name="Text Box 15"/>
            <p:cNvSpPr txBox="1"/>
            <p:nvPr/>
          </p:nvSpPr>
          <p:spPr>
            <a:xfrm>
              <a:off x="3456" y="3130"/>
              <a:ext cx="192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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EOE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(E)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v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d</a:t>
              </a:r>
              <a:endPara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  <a:p>
              <a:pPr eaLnBrk="1" hangingPunct="1">
                <a:buFont typeface="Wingdings" panose="05000000000000000000" pitchFamily="2" charset="2"/>
              </a:pP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＋</a:t>
              </a:r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 </a:t>
              </a:r>
              <a:endPara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30" name="Rectangle 16"/>
            <p:cNvSpPr/>
            <p:nvPr/>
          </p:nvSpPr>
          <p:spPr>
            <a:xfrm>
              <a:off x="3456" y="3120"/>
              <a:ext cx="1872" cy="528"/>
            </a:xfrm>
            <a:prstGeom prst="rect">
              <a:avLst/>
            </a:prstGeom>
            <a:noFill/>
            <a:ln w="9525" cap="flat" cmpd="sng">
              <a:solidFill>
                <a:srgbClr val="333399"/>
              </a:solidFill>
              <a:prstDash val="lgDashDotDot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1219200" y="3413125"/>
            <a:ext cx="533400" cy="838200"/>
            <a:chOff x="768" y="2150"/>
            <a:chExt cx="336" cy="528"/>
          </a:xfrm>
        </p:grpSpPr>
        <p:sp>
          <p:nvSpPr>
            <p:cNvPr id="12425" name="Line 19"/>
            <p:cNvSpPr/>
            <p:nvPr/>
          </p:nvSpPr>
          <p:spPr>
            <a:xfrm>
              <a:off x="768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6" name="Line 20"/>
            <p:cNvSpPr/>
            <p:nvPr/>
          </p:nvSpPr>
          <p:spPr>
            <a:xfrm>
              <a:off x="1104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7" name="Line 21"/>
            <p:cNvSpPr/>
            <p:nvPr/>
          </p:nvSpPr>
          <p:spPr>
            <a:xfrm>
              <a:off x="768" y="2678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8" name="Rectangle 22"/>
            <p:cNvSpPr/>
            <p:nvPr/>
          </p:nvSpPr>
          <p:spPr>
            <a:xfrm>
              <a:off x="812" y="2390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1981200" y="3336925"/>
            <a:ext cx="1143000" cy="990600"/>
            <a:chOff x="1248" y="2102"/>
            <a:chExt cx="720" cy="624"/>
          </a:xfrm>
        </p:grpSpPr>
        <p:sp>
          <p:nvSpPr>
            <p:cNvPr id="12418" name="AutoShape 24"/>
            <p:cNvSpPr/>
            <p:nvPr/>
          </p:nvSpPr>
          <p:spPr>
            <a:xfrm>
              <a:off x="1248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419" name="Line 25"/>
            <p:cNvSpPr/>
            <p:nvPr/>
          </p:nvSpPr>
          <p:spPr>
            <a:xfrm>
              <a:off x="1632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0" name="Line 26"/>
            <p:cNvSpPr/>
            <p:nvPr/>
          </p:nvSpPr>
          <p:spPr>
            <a:xfrm>
              <a:off x="1968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1" name="Line 27"/>
            <p:cNvSpPr/>
            <p:nvPr/>
          </p:nvSpPr>
          <p:spPr>
            <a:xfrm>
              <a:off x="1632" y="2678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22" name="Rectangle 28"/>
            <p:cNvSpPr/>
            <p:nvPr/>
          </p:nvSpPr>
          <p:spPr>
            <a:xfrm>
              <a:off x="1676" y="247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23" name="Rectangle 29"/>
            <p:cNvSpPr/>
            <p:nvPr/>
          </p:nvSpPr>
          <p:spPr>
            <a:xfrm>
              <a:off x="1680" y="229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24" name="Rectangle 30"/>
            <p:cNvSpPr/>
            <p:nvPr/>
          </p:nvSpPr>
          <p:spPr>
            <a:xfrm>
              <a:off x="1676" y="210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3352800" y="3336925"/>
            <a:ext cx="1143000" cy="990600"/>
            <a:chOff x="2112" y="2102"/>
            <a:chExt cx="720" cy="624"/>
          </a:xfrm>
        </p:grpSpPr>
        <p:sp>
          <p:nvSpPr>
            <p:cNvPr id="12411" name="Line 32"/>
            <p:cNvSpPr/>
            <p:nvPr/>
          </p:nvSpPr>
          <p:spPr>
            <a:xfrm>
              <a:off x="2496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12" name="Line 33"/>
            <p:cNvSpPr/>
            <p:nvPr/>
          </p:nvSpPr>
          <p:spPr>
            <a:xfrm>
              <a:off x="2832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13" name="Line 34"/>
            <p:cNvSpPr/>
            <p:nvPr/>
          </p:nvSpPr>
          <p:spPr>
            <a:xfrm>
              <a:off x="2496" y="2678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14" name="Rectangle 35"/>
            <p:cNvSpPr/>
            <p:nvPr/>
          </p:nvSpPr>
          <p:spPr>
            <a:xfrm>
              <a:off x="2540" y="247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15" name="Rectangle 36"/>
            <p:cNvSpPr/>
            <p:nvPr/>
          </p:nvSpPr>
          <p:spPr>
            <a:xfrm>
              <a:off x="2540" y="229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16" name="Rectangle 37"/>
            <p:cNvSpPr/>
            <p:nvPr/>
          </p:nvSpPr>
          <p:spPr>
            <a:xfrm>
              <a:off x="2557" y="2102"/>
              <a:ext cx="20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v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2417" name="AutoShape 38"/>
            <p:cNvSpPr/>
            <p:nvPr/>
          </p:nvSpPr>
          <p:spPr>
            <a:xfrm>
              <a:off x="2112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9"/>
          <p:cNvGrpSpPr/>
          <p:nvPr/>
        </p:nvGrpSpPr>
        <p:grpSpPr>
          <a:xfrm>
            <a:off x="4724400" y="3413125"/>
            <a:ext cx="1143000" cy="914400"/>
            <a:chOff x="2976" y="2150"/>
            <a:chExt cx="720" cy="576"/>
          </a:xfrm>
        </p:grpSpPr>
        <p:sp>
          <p:nvSpPr>
            <p:cNvPr id="12405" name="Line 40"/>
            <p:cNvSpPr/>
            <p:nvPr/>
          </p:nvSpPr>
          <p:spPr>
            <a:xfrm>
              <a:off x="3360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6" name="Line 41"/>
            <p:cNvSpPr/>
            <p:nvPr/>
          </p:nvSpPr>
          <p:spPr>
            <a:xfrm>
              <a:off x="3696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7" name="Line 42"/>
            <p:cNvSpPr/>
            <p:nvPr/>
          </p:nvSpPr>
          <p:spPr>
            <a:xfrm>
              <a:off x="3360" y="2678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8" name="Rectangle 43"/>
            <p:cNvSpPr/>
            <p:nvPr/>
          </p:nvSpPr>
          <p:spPr>
            <a:xfrm>
              <a:off x="3404" y="247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09" name="Rectangle 44"/>
            <p:cNvSpPr/>
            <p:nvPr/>
          </p:nvSpPr>
          <p:spPr>
            <a:xfrm>
              <a:off x="3404" y="2284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10" name="AutoShape 45"/>
            <p:cNvSpPr/>
            <p:nvPr/>
          </p:nvSpPr>
          <p:spPr>
            <a:xfrm>
              <a:off x="2976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46"/>
          <p:cNvGrpSpPr/>
          <p:nvPr/>
        </p:nvGrpSpPr>
        <p:grpSpPr>
          <a:xfrm>
            <a:off x="6096000" y="3413125"/>
            <a:ext cx="1143000" cy="914400"/>
            <a:chOff x="3840" y="2150"/>
            <a:chExt cx="720" cy="576"/>
          </a:xfrm>
        </p:grpSpPr>
        <p:sp>
          <p:nvSpPr>
            <p:cNvPr id="12399" name="AutoShape 47"/>
            <p:cNvSpPr/>
            <p:nvPr/>
          </p:nvSpPr>
          <p:spPr>
            <a:xfrm>
              <a:off x="3840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400" name="Line 48"/>
            <p:cNvSpPr/>
            <p:nvPr/>
          </p:nvSpPr>
          <p:spPr>
            <a:xfrm>
              <a:off x="4224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1" name="Line 49"/>
            <p:cNvSpPr/>
            <p:nvPr/>
          </p:nvSpPr>
          <p:spPr>
            <a:xfrm>
              <a:off x="4560" y="2150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2" name="Line 50"/>
            <p:cNvSpPr/>
            <p:nvPr/>
          </p:nvSpPr>
          <p:spPr>
            <a:xfrm>
              <a:off x="4224" y="2678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03" name="Rectangle 51"/>
            <p:cNvSpPr/>
            <p:nvPr/>
          </p:nvSpPr>
          <p:spPr>
            <a:xfrm>
              <a:off x="4268" y="247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404" name="Rectangle 52"/>
            <p:cNvSpPr/>
            <p:nvPr/>
          </p:nvSpPr>
          <p:spPr>
            <a:xfrm>
              <a:off x="4296" y="228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</a:t>
              </a:r>
              <a:endParaRPr lang="zh-CN" altLang="en-US" sz="20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Group 53"/>
          <p:cNvGrpSpPr/>
          <p:nvPr/>
        </p:nvGrpSpPr>
        <p:grpSpPr>
          <a:xfrm>
            <a:off x="7467600" y="3413125"/>
            <a:ext cx="1143000" cy="914400"/>
            <a:chOff x="4704" y="2150"/>
            <a:chExt cx="720" cy="576"/>
          </a:xfrm>
        </p:grpSpPr>
        <p:sp>
          <p:nvSpPr>
            <p:cNvPr id="12394" name="AutoShape 54"/>
            <p:cNvSpPr/>
            <p:nvPr/>
          </p:nvSpPr>
          <p:spPr>
            <a:xfrm>
              <a:off x="4704" y="2294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95" name="Line 55"/>
            <p:cNvSpPr/>
            <p:nvPr/>
          </p:nvSpPr>
          <p:spPr>
            <a:xfrm>
              <a:off x="5087" y="2150"/>
              <a:ext cx="1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6" name="Line 56"/>
            <p:cNvSpPr/>
            <p:nvPr/>
          </p:nvSpPr>
          <p:spPr>
            <a:xfrm>
              <a:off x="5423" y="2150"/>
              <a:ext cx="1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7" name="Line 57"/>
            <p:cNvSpPr/>
            <p:nvPr/>
          </p:nvSpPr>
          <p:spPr>
            <a:xfrm>
              <a:off x="5087" y="2678"/>
              <a:ext cx="336" cy="1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8" name="Rectangle 58"/>
            <p:cNvSpPr/>
            <p:nvPr/>
          </p:nvSpPr>
          <p:spPr>
            <a:xfrm>
              <a:off x="5131" y="247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" name="Group 59"/>
          <p:cNvGrpSpPr/>
          <p:nvPr/>
        </p:nvGrpSpPr>
        <p:grpSpPr>
          <a:xfrm>
            <a:off x="609600" y="4540250"/>
            <a:ext cx="1143000" cy="946150"/>
            <a:chOff x="384" y="2860"/>
            <a:chExt cx="720" cy="596"/>
          </a:xfrm>
        </p:grpSpPr>
        <p:sp>
          <p:nvSpPr>
            <p:cNvPr id="12387" name="AutoShape 60"/>
            <p:cNvSpPr/>
            <p:nvPr/>
          </p:nvSpPr>
          <p:spPr>
            <a:xfrm>
              <a:off x="384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88" name="Line 61"/>
            <p:cNvSpPr/>
            <p:nvPr/>
          </p:nvSpPr>
          <p:spPr>
            <a:xfrm>
              <a:off x="768" y="2918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89" name="Line 62"/>
            <p:cNvSpPr/>
            <p:nvPr/>
          </p:nvSpPr>
          <p:spPr>
            <a:xfrm>
              <a:off x="1104" y="2918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0" name="Line 63"/>
            <p:cNvSpPr/>
            <p:nvPr/>
          </p:nvSpPr>
          <p:spPr>
            <a:xfrm>
              <a:off x="768" y="344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91" name="Rectangle 64"/>
            <p:cNvSpPr/>
            <p:nvPr/>
          </p:nvSpPr>
          <p:spPr>
            <a:xfrm>
              <a:off x="812" y="305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92" name="Rectangle 65"/>
            <p:cNvSpPr/>
            <p:nvPr/>
          </p:nvSpPr>
          <p:spPr>
            <a:xfrm>
              <a:off x="872" y="320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93" name="Rectangle 66"/>
            <p:cNvSpPr/>
            <p:nvPr/>
          </p:nvSpPr>
          <p:spPr>
            <a:xfrm>
              <a:off x="860" y="2860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(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0" name="Group 67"/>
          <p:cNvGrpSpPr/>
          <p:nvPr/>
        </p:nvGrpSpPr>
        <p:grpSpPr>
          <a:xfrm>
            <a:off x="1981200" y="4632325"/>
            <a:ext cx="1143000" cy="854075"/>
            <a:chOff x="1248" y="2918"/>
            <a:chExt cx="720" cy="538"/>
          </a:xfrm>
        </p:grpSpPr>
        <p:sp>
          <p:nvSpPr>
            <p:cNvPr id="12381" name="AutoShape 68"/>
            <p:cNvSpPr/>
            <p:nvPr/>
          </p:nvSpPr>
          <p:spPr>
            <a:xfrm>
              <a:off x="1248" y="306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82" name="Line 69"/>
            <p:cNvSpPr/>
            <p:nvPr/>
          </p:nvSpPr>
          <p:spPr>
            <a:xfrm>
              <a:off x="1632" y="2918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83" name="Line 70"/>
            <p:cNvSpPr/>
            <p:nvPr/>
          </p:nvSpPr>
          <p:spPr>
            <a:xfrm>
              <a:off x="1968" y="2918"/>
              <a:ext cx="0" cy="52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84" name="Line 71"/>
            <p:cNvSpPr/>
            <p:nvPr/>
          </p:nvSpPr>
          <p:spPr>
            <a:xfrm>
              <a:off x="1632" y="344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85" name="Rectangle 72"/>
            <p:cNvSpPr/>
            <p:nvPr/>
          </p:nvSpPr>
          <p:spPr>
            <a:xfrm>
              <a:off x="1676" y="305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86" name="Rectangle 73"/>
            <p:cNvSpPr/>
            <p:nvPr/>
          </p:nvSpPr>
          <p:spPr>
            <a:xfrm>
              <a:off x="1736" y="320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74"/>
          <p:cNvGrpSpPr/>
          <p:nvPr/>
        </p:nvGrpSpPr>
        <p:grpSpPr>
          <a:xfrm>
            <a:off x="3352800" y="4311650"/>
            <a:ext cx="1143000" cy="1174750"/>
            <a:chOff x="2112" y="2716"/>
            <a:chExt cx="720" cy="740"/>
          </a:xfrm>
        </p:grpSpPr>
        <p:sp>
          <p:nvSpPr>
            <p:cNvPr id="12373" name="AutoShape 75"/>
            <p:cNvSpPr/>
            <p:nvPr/>
          </p:nvSpPr>
          <p:spPr>
            <a:xfrm>
              <a:off x="2112" y="307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74" name="Line 76"/>
            <p:cNvSpPr/>
            <p:nvPr/>
          </p:nvSpPr>
          <p:spPr>
            <a:xfrm>
              <a:off x="2496" y="2774"/>
              <a:ext cx="0" cy="672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5" name="Line 77"/>
            <p:cNvSpPr/>
            <p:nvPr/>
          </p:nvSpPr>
          <p:spPr>
            <a:xfrm>
              <a:off x="2832" y="2774"/>
              <a:ext cx="0" cy="672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6" name="Line 78"/>
            <p:cNvSpPr/>
            <p:nvPr/>
          </p:nvSpPr>
          <p:spPr>
            <a:xfrm>
              <a:off x="2496" y="344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77" name="Rectangle 79"/>
            <p:cNvSpPr/>
            <p:nvPr/>
          </p:nvSpPr>
          <p:spPr>
            <a:xfrm>
              <a:off x="2544" y="305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78" name="Rectangle 80"/>
            <p:cNvSpPr/>
            <p:nvPr/>
          </p:nvSpPr>
          <p:spPr>
            <a:xfrm>
              <a:off x="2604" y="320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79" name="Rectangle 81"/>
            <p:cNvSpPr/>
            <p:nvPr/>
          </p:nvSpPr>
          <p:spPr>
            <a:xfrm>
              <a:off x="2544" y="287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80" name="Rectangle 82"/>
            <p:cNvSpPr/>
            <p:nvPr/>
          </p:nvSpPr>
          <p:spPr>
            <a:xfrm>
              <a:off x="2544" y="2716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2" name="Group 83"/>
          <p:cNvGrpSpPr/>
          <p:nvPr/>
        </p:nvGrpSpPr>
        <p:grpSpPr>
          <a:xfrm>
            <a:off x="4724400" y="4251325"/>
            <a:ext cx="1143000" cy="1219200"/>
            <a:chOff x="2976" y="2678"/>
            <a:chExt cx="720" cy="768"/>
          </a:xfrm>
        </p:grpSpPr>
        <p:grpSp>
          <p:nvGrpSpPr>
            <p:cNvPr id="12364" name="Group 84"/>
            <p:cNvGrpSpPr/>
            <p:nvPr/>
          </p:nvGrpSpPr>
          <p:grpSpPr>
            <a:xfrm>
              <a:off x="2976" y="2764"/>
              <a:ext cx="720" cy="682"/>
              <a:chOff x="2976" y="2764"/>
              <a:chExt cx="720" cy="682"/>
            </a:xfrm>
          </p:grpSpPr>
          <p:sp>
            <p:nvSpPr>
              <p:cNvPr id="12366" name="AutoShape 85"/>
              <p:cNvSpPr/>
              <p:nvPr/>
            </p:nvSpPr>
            <p:spPr>
              <a:xfrm>
                <a:off x="2976" y="3072"/>
                <a:ext cx="288" cy="96"/>
              </a:xfrm>
              <a:prstGeom prst="notchedRightArrow">
                <a:avLst>
                  <a:gd name="adj1" fmla="val 50000"/>
                  <a:gd name="adj2" fmla="val 75000"/>
                </a:avLst>
              </a:prstGeom>
              <a:solidFill>
                <a:srgbClr val="333399"/>
              </a:solidFill>
              <a:ln w="9525" cap="flat" cmpd="sng">
                <a:solidFill>
                  <a:srgbClr val="333399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>
                <a:spAutoFit/>
              </a:bodyPr>
              <a:p>
                <a:pPr algn="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67" name="Line 86"/>
              <p:cNvSpPr/>
              <p:nvPr/>
            </p:nvSpPr>
            <p:spPr>
              <a:xfrm>
                <a:off x="3360" y="2764"/>
                <a:ext cx="0" cy="672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8" name="Line 87"/>
              <p:cNvSpPr/>
              <p:nvPr/>
            </p:nvSpPr>
            <p:spPr>
              <a:xfrm>
                <a:off x="3696" y="2764"/>
                <a:ext cx="0" cy="672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69" name="Line 88"/>
              <p:cNvSpPr/>
              <p:nvPr/>
            </p:nvSpPr>
            <p:spPr>
              <a:xfrm>
                <a:off x="3360" y="3436"/>
                <a:ext cx="336" cy="0"/>
              </a:xfrm>
              <a:prstGeom prst="line">
                <a:avLst/>
              </a:prstGeom>
              <a:ln w="9525" cap="flat" cmpd="sng">
                <a:solidFill>
                  <a:srgbClr val="33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70" name="Rectangle 89"/>
              <p:cNvSpPr/>
              <p:nvPr/>
            </p:nvSpPr>
            <p:spPr>
              <a:xfrm>
                <a:off x="3404" y="3042"/>
                <a:ext cx="24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en-US" altLang="zh-CN" sz="2000" b="1" i="1" dirty="0">
                    <a:solidFill>
                      <a:srgbClr val="333399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E</a:t>
                </a:r>
                <a:endPara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371" name="Rectangle 90"/>
              <p:cNvSpPr/>
              <p:nvPr/>
            </p:nvSpPr>
            <p:spPr>
              <a:xfrm>
                <a:off x="3464" y="3196"/>
                <a:ext cx="16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000" b="1" i="1" dirty="0">
                    <a:solidFill>
                      <a:srgbClr val="333399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)</a:t>
                </a:r>
                <a:endPara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372" name="Rectangle 91"/>
              <p:cNvSpPr/>
              <p:nvPr/>
            </p:nvSpPr>
            <p:spPr>
              <a:xfrm>
                <a:off x="3404" y="2860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i="1" dirty="0">
                    <a:solidFill>
                      <a:srgbClr val="333399"/>
                    </a:solidFill>
                    <a:latin typeface="Arial" panose="020B0604020202020204" pitchFamily="34" charset="0"/>
                    <a:ea typeface="华文行楷" panose="02010800040101010101" pitchFamily="2" charset="-122"/>
                    <a:sym typeface="Symbol" panose="05050102010706020507" pitchFamily="18" charset="2"/>
                  </a:rPr>
                  <a:t>O</a:t>
                </a:r>
                <a:endPara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2365" name="Rectangle 92"/>
            <p:cNvSpPr/>
            <p:nvPr/>
          </p:nvSpPr>
          <p:spPr>
            <a:xfrm>
              <a:off x="3421" y="2678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v</a:t>
              </a:r>
              <a:endPara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4" name="Group 93"/>
          <p:cNvGrpSpPr/>
          <p:nvPr/>
        </p:nvGrpSpPr>
        <p:grpSpPr>
          <a:xfrm>
            <a:off x="6096000" y="4556125"/>
            <a:ext cx="1143000" cy="930275"/>
            <a:chOff x="3840" y="2870"/>
            <a:chExt cx="720" cy="586"/>
          </a:xfrm>
        </p:grpSpPr>
        <p:sp>
          <p:nvSpPr>
            <p:cNvPr id="12357" name="AutoShape 94"/>
            <p:cNvSpPr/>
            <p:nvPr/>
          </p:nvSpPr>
          <p:spPr>
            <a:xfrm>
              <a:off x="3840" y="311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58" name="Line 95"/>
            <p:cNvSpPr/>
            <p:nvPr/>
          </p:nvSpPr>
          <p:spPr>
            <a:xfrm>
              <a:off x="4224" y="292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9" name="Line 96"/>
            <p:cNvSpPr/>
            <p:nvPr/>
          </p:nvSpPr>
          <p:spPr>
            <a:xfrm>
              <a:off x="4560" y="292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0" name="Line 97"/>
            <p:cNvSpPr/>
            <p:nvPr/>
          </p:nvSpPr>
          <p:spPr>
            <a:xfrm>
              <a:off x="4224" y="344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61" name="Rectangle 98"/>
            <p:cNvSpPr/>
            <p:nvPr/>
          </p:nvSpPr>
          <p:spPr>
            <a:xfrm>
              <a:off x="4272" y="305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62" name="Rectangle 99"/>
            <p:cNvSpPr/>
            <p:nvPr/>
          </p:nvSpPr>
          <p:spPr>
            <a:xfrm>
              <a:off x="4332" y="320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63" name="Rectangle 100"/>
            <p:cNvSpPr/>
            <p:nvPr/>
          </p:nvSpPr>
          <p:spPr>
            <a:xfrm>
              <a:off x="4272" y="2870"/>
              <a:ext cx="2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O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5" name="Group 101"/>
          <p:cNvGrpSpPr/>
          <p:nvPr/>
        </p:nvGrpSpPr>
        <p:grpSpPr>
          <a:xfrm>
            <a:off x="7467600" y="4479925"/>
            <a:ext cx="1143000" cy="990600"/>
            <a:chOff x="4704" y="2822"/>
            <a:chExt cx="720" cy="624"/>
          </a:xfrm>
        </p:grpSpPr>
        <p:sp>
          <p:nvSpPr>
            <p:cNvPr id="12350" name="AutoShape 102"/>
            <p:cNvSpPr/>
            <p:nvPr/>
          </p:nvSpPr>
          <p:spPr>
            <a:xfrm>
              <a:off x="4704" y="3120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51" name="Line 103"/>
            <p:cNvSpPr/>
            <p:nvPr/>
          </p:nvSpPr>
          <p:spPr>
            <a:xfrm>
              <a:off x="5088" y="291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2" name="Line 104"/>
            <p:cNvSpPr/>
            <p:nvPr/>
          </p:nvSpPr>
          <p:spPr>
            <a:xfrm>
              <a:off x="5424" y="291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3" name="Line 105"/>
            <p:cNvSpPr/>
            <p:nvPr/>
          </p:nvSpPr>
          <p:spPr>
            <a:xfrm>
              <a:off x="5088" y="343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54" name="Rectangle 106"/>
            <p:cNvSpPr/>
            <p:nvPr/>
          </p:nvSpPr>
          <p:spPr>
            <a:xfrm>
              <a:off x="5136" y="304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55" name="Rectangle 107"/>
            <p:cNvSpPr/>
            <p:nvPr/>
          </p:nvSpPr>
          <p:spPr>
            <a:xfrm>
              <a:off x="5196" y="319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56" name="Rectangle 108"/>
            <p:cNvSpPr/>
            <p:nvPr/>
          </p:nvSpPr>
          <p:spPr>
            <a:xfrm>
              <a:off x="5116" y="2822"/>
              <a:ext cx="3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＋</a:t>
              </a:r>
              <a:endParaRPr lang="zh-CN" altLang="en-US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6" name="Group 109"/>
          <p:cNvGrpSpPr/>
          <p:nvPr/>
        </p:nvGrpSpPr>
        <p:grpSpPr>
          <a:xfrm>
            <a:off x="609600" y="5791200"/>
            <a:ext cx="1143000" cy="838200"/>
            <a:chOff x="384" y="3648"/>
            <a:chExt cx="720" cy="528"/>
          </a:xfrm>
        </p:grpSpPr>
        <p:sp>
          <p:nvSpPr>
            <p:cNvPr id="12344" name="AutoShape 110"/>
            <p:cNvSpPr/>
            <p:nvPr/>
          </p:nvSpPr>
          <p:spPr>
            <a:xfrm>
              <a:off x="384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45" name="Line 111"/>
            <p:cNvSpPr/>
            <p:nvPr/>
          </p:nvSpPr>
          <p:spPr>
            <a:xfrm>
              <a:off x="768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6" name="Line 112"/>
            <p:cNvSpPr/>
            <p:nvPr/>
          </p:nvSpPr>
          <p:spPr>
            <a:xfrm>
              <a:off x="1104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7" name="Line 113"/>
            <p:cNvSpPr/>
            <p:nvPr/>
          </p:nvSpPr>
          <p:spPr>
            <a:xfrm>
              <a:off x="768" y="416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8" name="Rectangle 114"/>
            <p:cNvSpPr/>
            <p:nvPr/>
          </p:nvSpPr>
          <p:spPr>
            <a:xfrm>
              <a:off x="816" y="3772"/>
              <a:ext cx="24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E</a:t>
              </a:r>
              <a:endParaRPr lang="en-US" altLang="zh-CN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49" name="Rectangle 115"/>
            <p:cNvSpPr/>
            <p:nvPr/>
          </p:nvSpPr>
          <p:spPr>
            <a:xfrm>
              <a:off x="876" y="392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7" name="Group 116"/>
          <p:cNvGrpSpPr/>
          <p:nvPr/>
        </p:nvGrpSpPr>
        <p:grpSpPr>
          <a:xfrm>
            <a:off x="1981200" y="5791200"/>
            <a:ext cx="1143000" cy="838200"/>
            <a:chOff x="1248" y="3648"/>
            <a:chExt cx="720" cy="528"/>
          </a:xfrm>
        </p:grpSpPr>
        <p:sp>
          <p:nvSpPr>
            <p:cNvPr id="12338" name="AutoShape 117"/>
            <p:cNvSpPr/>
            <p:nvPr/>
          </p:nvSpPr>
          <p:spPr>
            <a:xfrm>
              <a:off x="1248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39" name="Line 118"/>
            <p:cNvSpPr/>
            <p:nvPr/>
          </p:nvSpPr>
          <p:spPr>
            <a:xfrm>
              <a:off x="1632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0" name="Line 119"/>
            <p:cNvSpPr/>
            <p:nvPr/>
          </p:nvSpPr>
          <p:spPr>
            <a:xfrm>
              <a:off x="1968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1" name="Line 120"/>
            <p:cNvSpPr/>
            <p:nvPr/>
          </p:nvSpPr>
          <p:spPr>
            <a:xfrm>
              <a:off x="1632" y="416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42" name="Rectangle 121"/>
            <p:cNvSpPr/>
            <p:nvPr/>
          </p:nvSpPr>
          <p:spPr>
            <a:xfrm>
              <a:off x="1740" y="392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2343" name="Rectangle 122"/>
            <p:cNvSpPr/>
            <p:nvPr/>
          </p:nvSpPr>
          <p:spPr>
            <a:xfrm>
              <a:off x="1687" y="3744"/>
              <a:ext cx="23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</a:rPr>
                <a:t>d</a:t>
              </a:r>
              <a:endPara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8" name="Group 123"/>
          <p:cNvGrpSpPr/>
          <p:nvPr/>
        </p:nvGrpSpPr>
        <p:grpSpPr>
          <a:xfrm>
            <a:off x="3352800" y="5791200"/>
            <a:ext cx="1143000" cy="838200"/>
            <a:chOff x="2112" y="3648"/>
            <a:chExt cx="720" cy="528"/>
          </a:xfrm>
        </p:grpSpPr>
        <p:sp>
          <p:nvSpPr>
            <p:cNvPr id="12333" name="AutoShape 124"/>
            <p:cNvSpPr/>
            <p:nvPr/>
          </p:nvSpPr>
          <p:spPr>
            <a:xfrm>
              <a:off x="2112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34" name="Line 125"/>
            <p:cNvSpPr/>
            <p:nvPr/>
          </p:nvSpPr>
          <p:spPr>
            <a:xfrm>
              <a:off x="2496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5" name="Line 126"/>
            <p:cNvSpPr/>
            <p:nvPr/>
          </p:nvSpPr>
          <p:spPr>
            <a:xfrm>
              <a:off x="2832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6" name="Line 127"/>
            <p:cNvSpPr/>
            <p:nvPr/>
          </p:nvSpPr>
          <p:spPr>
            <a:xfrm>
              <a:off x="2496" y="416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7" name="Rectangle 128"/>
            <p:cNvSpPr/>
            <p:nvPr/>
          </p:nvSpPr>
          <p:spPr>
            <a:xfrm>
              <a:off x="2604" y="3926"/>
              <a:ext cx="16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i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sym typeface="Symbol" panose="05050102010706020507" pitchFamily="18" charset="2"/>
                </a:rPr>
                <a:t>)</a:t>
              </a:r>
              <a:endParaRPr lang="zh-CN" altLang="en-US" sz="20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Group 129"/>
          <p:cNvGrpSpPr/>
          <p:nvPr/>
        </p:nvGrpSpPr>
        <p:grpSpPr>
          <a:xfrm>
            <a:off x="4724400" y="5791200"/>
            <a:ext cx="1143000" cy="822325"/>
            <a:chOff x="2976" y="3648"/>
            <a:chExt cx="720" cy="518"/>
          </a:xfrm>
        </p:grpSpPr>
        <p:sp>
          <p:nvSpPr>
            <p:cNvPr id="12329" name="AutoShape 130"/>
            <p:cNvSpPr/>
            <p:nvPr/>
          </p:nvSpPr>
          <p:spPr>
            <a:xfrm>
              <a:off x="2976" y="3782"/>
              <a:ext cx="288" cy="96"/>
            </a:xfrm>
            <a:prstGeom prst="notchedRightArrow">
              <a:avLst>
                <a:gd name="adj1" fmla="val 50000"/>
                <a:gd name="adj2" fmla="val 75000"/>
              </a:avLst>
            </a:prstGeom>
            <a:solidFill>
              <a:srgbClr val="333399"/>
            </a:solidFill>
            <a:ln w="9525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2330" name="Line 131"/>
            <p:cNvSpPr/>
            <p:nvPr/>
          </p:nvSpPr>
          <p:spPr>
            <a:xfrm>
              <a:off x="3360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1" name="Line 132"/>
            <p:cNvSpPr/>
            <p:nvPr/>
          </p:nvSpPr>
          <p:spPr>
            <a:xfrm>
              <a:off x="3696" y="3648"/>
              <a:ext cx="0" cy="518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32" name="Line 133"/>
            <p:cNvSpPr/>
            <p:nvPr/>
          </p:nvSpPr>
          <p:spPr>
            <a:xfrm>
              <a:off x="3360" y="4166"/>
              <a:ext cx="336" cy="0"/>
            </a:xfrm>
            <a:prstGeom prst="line">
              <a:avLst/>
            </a:prstGeom>
            <a:ln w="9525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84527" name="Rectangle 143"/>
          <p:cNvSpPr/>
          <p:nvPr/>
        </p:nvSpPr>
        <p:spPr>
          <a:xfrm>
            <a:off x="914400" y="25146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v 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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(  v  </a:t>
            </a:r>
            <a:r>
              <a:rPr lang="en-US" altLang="zh-CN" sz="24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＋ </a:t>
            </a:r>
            <a:r>
              <a:rPr lang="en-US" altLang="zh-CN" sz="2400" b="1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d  )</a:t>
            </a:r>
            <a:endParaRPr lang="en-US" altLang="zh-CN" sz="2400" b="1" i="1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84528" name="AutoShape 144"/>
          <p:cNvSpPr/>
          <p:nvPr/>
        </p:nvSpPr>
        <p:spPr>
          <a:xfrm flipH="1">
            <a:off x="10668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29" name="AutoShape 145"/>
          <p:cNvSpPr/>
          <p:nvPr/>
        </p:nvSpPr>
        <p:spPr>
          <a:xfrm flipH="1">
            <a:off x="13716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0" name="AutoShape 146"/>
          <p:cNvSpPr/>
          <p:nvPr/>
        </p:nvSpPr>
        <p:spPr>
          <a:xfrm flipH="1">
            <a:off x="16764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1" name="AutoShape 147"/>
          <p:cNvSpPr/>
          <p:nvPr/>
        </p:nvSpPr>
        <p:spPr>
          <a:xfrm flipH="1">
            <a:off x="19812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2" name="AutoShape 148"/>
          <p:cNvSpPr/>
          <p:nvPr/>
        </p:nvSpPr>
        <p:spPr>
          <a:xfrm flipH="1">
            <a:off x="22860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3" name="AutoShape 149"/>
          <p:cNvSpPr/>
          <p:nvPr/>
        </p:nvSpPr>
        <p:spPr>
          <a:xfrm flipH="1">
            <a:off x="25908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4" name="AutoShape 150"/>
          <p:cNvSpPr/>
          <p:nvPr/>
        </p:nvSpPr>
        <p:spPr>
          <a:xfrm flipH="1">
            <a:off x="28956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84535" name="AutoShape 151"/>
          <p:cNvSpPr/>
          <p:nvPr/>
        </p:nvSpPr>
        <p:spPr>
          <a:xfrm flipH="1">
            <a:off x="3200400" y="2971800"/>
            <a:ext cx="76200" cy="76200"/>
          </a:xfrm>
          <a:prstGeom prst="octagon">
            <a:avLst>
              <a:gd name="adj" fmla="val 29287"/>
            </a:avLst>
          </a:prstGeom>
          <a:solidFill>
            <a:srgbClr val="800080"/>
          </a:solidFill>
          <a:ln w="12700" cap="flat" cmpd="sng">
            <a:solidFill>
              <a:srgbClr val="8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algn="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0" name="Group 170"/>
          <p:cNvGrpSpPr/>
          <p:nvPr/>
        </p:nvGrpSpPr>
        <p:grpSpPr>
          <a:xfrm>
            <a:off x="3897630" y="1206500"/>
            <a:ext cx="5246370" cy="1844992"/>
            <a:chOff x="2496" y="760"/>
            <a:chExt cx="3264" cy="1162"/>
          </a:xfrm>
        </p:grpSpPr>
        <p:grpSp>
          <p:nvGrpSpPr>
            <p:cNvPr id="12320" name="Group 169"/>
            <p:cNvGrpSpPr/>
            <p:nvPr/>
          </p:nvGrpSpPr>
          <p:grpSpPr>
            <a:xfrm>
              <a:off x="2496" y="760"/>
              <a:ext cx="937" cy="962"/>
              <a:chOff x="2736" y="861"/>
              <a:chExt cx="1225" cy="1107"/>
            </a:xfrm>
          </p:grpSpPr>
          <p:sp>
            <p:nvSpPr>
              <p:cNvPr id="12325" name="Freeform 153"/>
              <p:cNvSpPr/>
              <p:nvPr/>
            </p:nvSpPr>
            <p:spPr>
              <a:xfrm>
                <a:off x="3327" y="861"/>
                <a:ext cx="563" cy="484"/>
              </a:xfrm>
              <a:custGeom>
                <a:avLst/>
                <a:gdLst/>
                <a:ahLst/>
                <a:cxnLst>
                  <a:cxn ang="0">
                    <a:pos x="483" y="484"/>
                  </a:cxn>
                  <a:cxn ang="0">
                    <a:pos x="496" y="480"/>
                  </a:cxn>
                  <a:cxn ang="0">
                    <a:pos x="511" y="470"/>
                  </a:cxn>
                  <a:cxn ang="0">
                    <a:pos x="522" y="455"/>
                  </a:cxn>
                  <a:cxn ang="0">
                    <a:pos x="536" y="433"/>
                  </a:cxn>
                  <a:cxn ang="0">
                    <a:pos x="544" y="406"/>
                  </a:cxn>
                  <a:cxn ang="0">
                    <a:pos x="554" y="376"/>
                  </a:cxn>
                  <a:cxn ang="0">
                    <a:pos x="560" y="341"/>
                  </a:cxn>
                  <a:cxn ang="0">
                    <a:pos x="563" y="306"/>
                  </a:cxn>
                  <a:cxn ang="0">
                    <a:pos x="563" y="270"/>
                  </a:cxn>
                  <a:cxn ang="0">
                    <a:pos x="561" y="226"/>
                  </a:cxn>
                  <a:cxn ang="0">
                    <a:pos x="550" y="185"/>
                  </a:cxn>
                  <a:cxn ang="0">
                    <a:pos x="534" y="145"/>
                  </a:cxn>
                  <a:cxn ang="0">
                    <a:pos x="511" y="110"/>
                  </a:cxn>
                  <a:cxn ang="0">
                    <a:pos x="483" y="77"/>
                  </a:cxn>
                  <a:cxn ang="0">
                    <a:pos x="449" y="50"/>
                  </a:cxn>
                  <a:cxn ang="0">
                    <a:pos x="411" y="28"/>
                  </a:cxn>
                  <a:cxn ang="0">
                    <a:pos x="370" y="12"/>
                  </a:cxn>
                  <a:cxn ang="0">
                    <a:pos x="326" y="2"/>
                  </a:cxn>
                  <a:cxn ang="0">
                    <a:pos x="282" y="0"/>
                  </a:cxn>
                  <a:cxn ang="0">
                    <a:pos x="238" y="2"/>
                  </a:cxn>
                  <a:cxn ang="0">
                    <a:pos x="195" y="12"/>
                  </a:cxn>
                  <a:cxn ang="0">
                    <a:pos x="154" y="28"/>
                  </a:cxn>
                  <a:cxn ang="0">
                    <a:pos x="116" y="50"/>
                  </a:cxn>
                  <a:cxn ang="0">
                    <a:pos x="83" y="77"/>
                  </a:cxn>
                  <a:cxn ang="0">
                    <a:pos x="55" y="110"/>
                  </a:cxn>
                  <a:cxn ang="0">
                    <a:pos x="32" y="145"/>
                  </a:cxn>
                  <a:cxn ang="0">
                    <a:pos x="16" y="185"/>
                  </a:cxn>
                  <a:cxn ang="0">
                    <a:pos x="4" y="226"/>
                  </a:cxn>
                  <a:cxn ang="0">
                    <a:pos x="0" y="270"/>
                  </a:cxn>
                  <a:cxn ang="0">
                    <a:pos x="2" y="300"/>
                  </a:cxn>
                  <a:cxn ang="0">
                    <a:pos x="6" y="331"/>
                  </a:cxn>
                  <a:cxn ang="0">
                    <a:pos x="10" y="359"/>
                  </a:cxn>
                  <a:cxn ang="0">
                    <a:pos x="18" y="386"/>
                  </a:cxn>
                </a:cxnLst>
                <a:pathLst>
                  <a:path w="576" h="516">
                    <a:moveTo>
                      <a:pt x="494" y="516"/>
                    </a:moveTo>
                    <a:lnTo>
                      <a:pt x="507" y="512"/>
                    </a:lnTo>
                    <a:lnTo>
                      <a:pt x="523" y="501"/>
                    </a:lnTo>
                    <a:lnTo>
                      <a:pt x="534" y="485"/>
                    </a:lnTo>
                    <a:lnTo>
                      <a:pt x="548" y="462"/>
                    </a:lnTo>
                    <a:lnTo>
                      <a:pt x="557" y="433"/>
                    </a:lnTo>
                    <a:lnTo>
                      <a:pt x="567" y="401"/>
                    </a:lnTo>
                    <a:lnTo>
                      <a:pt x="573" y="364"/>
                    </a:lnTo>
                    <a:lnTo>
                      <a:pt x="576" y="326"/>
                    </a:lnTo>
                    <a:lnTo>
                      <a:pt x="576" y="288"/>
                    </a:lnTo>
                    <a:lnTo>
                      <a:pt x="574" y="241"/>
                    </a:lnTo>
                    <a:lnTo>
                      <a:pt x="563" y="197"/>
                    </a:lnTo>
                    <a:lnTo>
                      <a:pt x="546" y="155"/>
                    </a:lnTo>
                    <a:lnTo>
                      <a:pt x="523" y="117"/>
                    </a:lnTo>
                    <a:lnTo>
                      <a:pt x="494" y="82"/>
                    </a:lnTo>
                    <a:lnTo>
                      <a:pt x="459" y="53"/>
                    </a:lnTo>
                    <a:lnTo>
                      <a:pt x="421" y="30"/>
                    </a:lnTo>
                    <a:lnTo>
                      <a:pt x="379" y="13"/>
                    </a:lnTo>
                    <a:lnTo>
                      <a:pt x="334" y="2"/>
                    </a:lnTo>
                    <a:lnTo>
                      <a:pt x="288" y="0"/>
                    </a:lnTo>
                    <a:lnTo>
                      <a:pt x="244" y="2"/>
                    </a:lnTo>
                    <a:lnTo>
                      <a:pt x="200" y="13"/>
                    </a:lnTo>
                    <a:lnTo>
                      <a:pt x="158" y="30"/>
                    </a:lnTo>
                    <a:lnTo>
                      <a:pt x="119" y="53"/>
                    </a:lnTo>
                    <a:lnTo>
                      <a:pt x="85" y="82"/>
                    </a:lnTo>
                    <a:lnTo>
                      <a:pt x="56" y="117"/>
                    </a:lnTo>
                    <a:lnTo>
                      <a:pt x="33" y="155"/>
                    </a:lnTo>
                    <a:lnTo>
                      <a:pt x="16" y="197"/>
                    </a:lnTo>
                    <a:lnTo>
                      <a:pt x="4" y="241"/>
                    </a:lnTo>
                    <a:lnTo>
                      <a:pt x="0" y="288"/>
                    </a:lnTo>
                    <a:lnTo>
                      <a:pt x="2" y="320"/>
                    </a:lnTo>
                    <a:lnTo>
                      <a:pt x="6" y="353"/>
                    </a:lnTo>
                    <a:lnTo>
                      <a:pt x="10" y="383"/>
                    </a:lnTo>
                    <a:lnTo>
                      <a:pt x="18" y="412"/>
                    </a:lnTo>
                  </a:path>
                </a:pathLst>
              </a:custGeom>
              <a:noFill/>
              <a:ln w="28575" cap="flat" cmpd="sng">
                <a:solidFill>
                  <a:srgbClr val="80008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6" name="Freeform 154"/>
              <p:cNvSpPr/>
              <p:nvPr/>
            </p:nvSpPr>
            <p:spPr>
              <a:xfrm>
                <a:off x="3327" y="1209"/>
                <a:ext cx="95" cy="99"/>
              </a:xfrm>
              <a:custGeom>
                <a:avLst/>
                <a:gdLst/>
                <a:ahLst/>
                <a:cxnLst>
                  <a:cxn ang="0">
                    <a:pos x="56" y="0"/>
                  </a:cxn>
                  <a:cxn ang="0">
                    <a:pos x="95" y="99"/>
                  </a:cxn>
                  <a:cxn ang="0">
                    <a:pos x="0" y="40"/>
                  </a:cxn>
                  <a:cxn ang="0">
                    <a:pos x="56" y="0"/>
                  </a:cxn>
                </a:cxnLst>
                <a:pathLst>
                  <a:path w="118" h="130">
                    <a:moveTo>
                      <a:pt x="70" y="0"/>
                    </a:moveTo>
                    <a:lnTo>
                      <a:pt x="118" y="130"/>
                    </a:lnTo>
                    <a:lnTo>
                      <a:pt x="0" y="5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800080">
                  <a:alpha val="100000"/>
                </a:srgbClr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27" name="Oval 155"/>
              <p:cNvSpPr/>
              <p:nvPr/>
            </p:nvSpPr>
            <p:spPr>
              <a:xfrm>
                <a:off x="3158" y="1293"/>
                <a:ext cx="803" cy="675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660066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</a:pPr>
                <a:r>
                  <a:rPr lang="en-US" altLang="zh-CN" sz="3200" b="1" dirty="0">
                    <a:solidFill>
                      <a:srgbClr val="80008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q</a:t>
                </a:r>
                <a:endParaRPr lang="en-US" altLang="zh-CN" sz="3200" b="1" dirty="0">
                  <a:solidFill>
                    <a:srgbClr val="800080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2328" name="Line 156"/>
              <p:cNvSpPr/>
              <p:nvPr/>
            </p:nvSpPr>
            <p:spPr>
              <a:xfrm>
                <a:off x="2736" y="1673"/>
                <a:ext cx="422" cy="0"/>
              </a:xfrm>
              <a:prstGeom prst="line">
                <a:avLst/>
              </a:prstGeom>
              <a:ln w="28575" cap="flat" cmpd="sng">
                <a:solidFill>
                  <a:srgbClr val="660066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2321" name="Text Box 157"/>
            <p:cNvSpPr txBox="1"/>
            <p:nvPr/>
          </p:nvSpPr>
          <p:spPr>
            <a:xfrm>
              <a:off x="3410" y="816"/>
              <a:ext cx="2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ε，</a:t>
              </a:r>
              <a:r>
                <a:rPr lang="en-US" altLang="zh-CN" sz="2400" b="1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z</a:t>
              </a:r>
              <a:r>
                <a:rPr lang="en-US" altLang="zh-CN" sz="2400" b="1" baseline="-25000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0</a:t>
              </a:r>
              <a:r>
                <a:rPr lang="en-US" altLang="zh-CN" sz="2400" b="1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＝E</a:t>
              </a:r>
              <a:r>
                <a:rPr lang="zh-CN" altLang="en-US" sz="2400" b="1" dirty="0">
                  <a:solidFill>
                    <a:srgbClr val="660066"/>
                  </a:solidFill>
                  <a:latin typeface="MingLiU" pitchFamily="49" charset="-120"/>
                  <a:ea typeface="MingLiU" pitchFamily="49" charset="-120"/>
                </a:rPr>
                <a:t>/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β </a:t>
              </a:r>
              <a:r>
                <a:rPr lang="zh-CN" altLang="en-US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若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E→β∈P</a:t>
              </a:r>
              <a:r>
                <a:rPr lang="en-US" altLang="zh-CN" sz="24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2" name="Text Box 158"/>
            <p:cNvSpPr txBox="1"/>
            <p:nvPr/>
          </p:nvSpPr>
          <p:spPr>
            <a:xfrm>
              <a:off x="3696" y="1344"/>
              <a:ext cx="7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ε，</a:t>
              </a:r>
              <a:r>
                <a:rPr lang="en-US" altLang="zh-CN" sz="2400" b="1" i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O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/*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3" name="Text Box 159"/>
            <p:cNvSpPr txBox="1"/>
            <p:nvPr/>
          </p:nvSpPr>
          <p:spPr>
            <a:xfrm>
              <a:off x="3133" y="1632"/>
              <a:ext cx="262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a,a/ε a ∊ {(,),v,d,+,* } </a:t>
              </a:r>
              <a:r>
                <a:rPr lang="en-US" altLang="zh-CN" sz="2400" b="1" dirty="0">
                  <a:solidFill>
                    <a:srgbClr val="660066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4" name="Text Box 168"/>
            <p:cNvSpPr txBox="1"/>
            <p:nvPr/>
          </p:nvSpPr>
          <p:spPr>
            <a:xfrm>
              <a:off x="3696" y="1056"/>
              <a:ext cx="7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algn="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</a:pP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ε，</a:t>
              </a:r>
              <a:r>
                <a:rPr lang="en-US" altLang="zh-CN" sz="2400" b="1" i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O</a:t>
              </a:r>
              <a:r>
                <a:rPr lang="en-US" altLang="zh-CN" sz="2400" b="1" dirty="0">
                  <a:solidFill>
                    <a:srgbClr val="660066"/>
                  </a:solidFill>
                  <a:latin typeface="宋体" panose="02010600030101010101" pitchFamily="2" charset="-122"/>
                </a:rPr>
                <a:t>/+</a:t>
              </a:r>
              <a:endPara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8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4527" grpId="0"/>
      <p:bldP spid="784528" grpId="0" animBg="1"/>
      <p:bldP spid="784529" grpId="0" animBg="1"/>
      <p:bldP spid="784530" grpId="0" animBg="1"/>
      <p:bldP spid="784531" grpId="0" animBg="1"/>
      <p:bldP spid="784532" grpId="0" animBg="1"/>
      <p:bldP spid="784533" grpId="0" animBg="1"/>
      <p:bldP spid="784534" grpId="0" animBg="1"/>
      <p:bldP spid="7845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4339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/>
          <p:nvPr/>
        </p:nvSpPr>
        <p:spPr>
          <a:xfrm>
            <a:off x="1676400" y="457200"/>
            <a:ext cx="6477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定理的证明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86441" name="Rectangle 9"/>
          <p:cNvSpPr/>
          <p:nvPr/>
        </p:nvSpPr>
        <p:spPr>
          <a:xfrm>
            <a:off x="381000" y="1371600"/>
            <a:ext cx="8153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  <a:buChar char="²"/>
            </a:pP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证明思路  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欲证，对任何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T*,  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L(G) 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L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(M).</a:t>
            </a:r>
            <a:endParaRPr lang="en-US" altLang="zh-CN" sz="24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457200" y="1828800"/>
            <a:ext cx="7924800" cy="536575"/>
            <a:chOff x="288" y="1152"/>
            <a:chExt cx="4992" cy="338"/>
          </a:xfrm>
        </p:grpSpPr>
        <p:sp>
          <p:nvSpPr>
            <p:cNvPr id="14354" name="Rectangle 11"/>
            <p:cNvSpPr/>
            <p:nvPr/>
          </p:nvSpPr>
          <p:spPr>
            <a:xfrm>
              <a:off x="288" y="1200"/>
              <a:ext cx="49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   </a:t>
              </a:r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先证明如下结论</a:t>
              </a:r>
              <a:r>
                <a:rPr lang="zh-CN" altLang="en-US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w,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then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(q,w,A)</a:t>
              </a:r>
              <a:r>
                <a:rPr lang="en-US" altLang="zh-CN" sz="2400" b="1" dirty="0">
                  <a:solidFill>
                    <a:srgbClr val="333399"/>
                  </a:solidFill>
                  <a:cs typeface="Times New Roman" panose="02020603050405020304" pitchFamily="18" charset="0"/>
                </a:rPr>
                <a:t>├*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). </a:t>
              </a:r>
              <a:endPara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5" name="Rectangle 12"/>
            <p:cNvSpPr/>
            <p:nvPr/>
          </p:nvSpPr>
          <p:spPr>
            <a:xfrm>
              <a:off x="2592" y="1152"/>
              <a:ext cx="1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762000" y="2276475"/>
            <a:ext cx="3886200" cy="598488"/>
            <a:chOff x="480" y="1536"/>
            <a:chExt cx="2448" cy="377"/>
          </a:xfrm>
        </p:grpSpPr>
        <p:sp>
          <p:nvSpPr>
            <p:cNvPr id="14352" name="Rectangle 15"/>
            <p:cNvSpPr/>
            <p:nvPr/>
          </p:nvSpPr>
          <p:spPr>
            <a:xfrm>
              <a:off x="480" y="1625"/>
              <a:ext cx="24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归纳于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 </a:t>
              </a:r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的步数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3" name="Rectangle 16"/>
            <p:cNvSpPr/>
            <p:nvPr/>
          </p:nvSpPr>
          <p:spPr>
            <a:xfrm>
              <a:off x="1318" y="1536"/>
              <a:ext cx="22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86450" name="Rectangle 18"/>
          <p:cNvSpPr/>
          <p:nvPr/>
        </p:nvSpPr>
        <p:spPr>
          <a:xfrm>
            <a:off x="762000" y="2852738"/>
            <a:ext cx="73548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基础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n=1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 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必为产生式， </a:t>
            </a:r>
            <a:r>
              <a:rPr lang="zh-CN" altLang="en-US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q,w,A)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(q,w,w)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6451" name="Rectangle 19"/>
          <p:cNvSpPr/>
          <p:nvPr/>
        </p:nvSpPr>
        <p:spPr>
          <a:xfrm>
            <a:off x="762000" y="3141663"/>
            <a:ext cx="7481888" cy="2332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归纳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推导的第一步应为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其中若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N,</a:t>
            </a:r>
            <a:endParaRPr lang="en-US" altLang="zh-CN" sz="20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lang="en-US" altLang="zh-CN" sz="2000" b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n 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                      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归纳假设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). </a:t>
            </a:r>
            <a:endParaRPr lang="en-US" altLang="zh-CN" sz="20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设第一步使用产生式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必有 </a:t>
            </a:r>
            <a:endParaRPr lang="en-US" altLang="zh-CN" sz="20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(q,w,A)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(q,w,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endParaRPr lang="en-US" altLang="zh-CN" sz="20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    ├*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 …├*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).</a:t>
            </a:r>
            <a:endParaRPr lang="en-US" altLang="zh-CN" sz="20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29"/>
          <p:cNvGrpSpPr/>
          <p:nvPr/>
        </p:nvGrpSpPr>
        <p:grpSpPr>
          <a:xfrm>
            <a:off x="838200" y="5410200"/>
            <a:ext cx="7086600" cy="550863"/>
            <a:chOff x="528" y="3408"/>
            <a:chExt cx="4464" cy="347"/>
          </a:xfrm>
        </p:grpSpPr>
        <p:sp>
          <p:nvSpPr>
            <p:cNvPr id="14350" name="Rectangle 21"/>
            <p:cNvSpPr/>
            <p:nvPr/>
          </p:nvSpPr>
          <p:spPr>
            <a:xfrm>
              <a:off x="528" y="3467"/>
              <a:ext cx="44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所以:  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S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w,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then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(q,w,S)</a:t>
              </a:r>
              <a:r>
                <a:rPr lang="en-US" altLang="zh-CN" sz="2400" b="1" dirty="0">
                  <a:solidFill>
                    <a:srgbClr val="333399"/>
                  </a:solidFill>
                  <a:cs typeface="Times New Roman" panose="02020603050405020304" pitchFamily="18" charset="0"/>
                </a:rPr>
                <a:t>├*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). </a:t>
              </a:r>
              <a:endPara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351" name="Rectangle 22"/>
            <p:cNvSpPr/>
            <p:nvPr/>
          </p:nvSpPr>
          <p:spPr>
            <a:xfrm>
              <a:off x="1584" y="3408"/>
              <a:ext cx="18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786456" name="Rectangle 24"/>
          <p:cNvSpPr/>
          <p:nvPr/>
        </p:nvSpPr>
        <p:spPr>
          <a:xfrm>
            <a:off x="1125538" y="6024563"/>
            <a:ext cx="388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L(G) 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L(M). </a:t>
            </a:r>
            <a:endParaRPr lang="en-US" altLang="zh-CN" sz="24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8" name="Rectangle 16"/>
          <p:cNvSpPr/>
          <p:nvPr/>
        </p:nvSpPr>
        <p:spPr>
          <a:xfrm>
            <a:off x="1042988" y="3573463"/>
            <a:ext cx="504825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600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1600" b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i</a:t>
            </a:r>
            <a:endParaRPr lang="zh-CN" altLang="en-US" sz="1600" b="1" baseline="-25000" dirty="0">
              <a:solidFill>
                <a:srgbClr val="333399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4349" name="矩形 4"/>
          <p:cNvSpPr/>
          <p:nvPr/>
        </p:nvSpPr>
        <p:spPr>
          <a:xfrm>
            <a:off x="2535238" y="3759200"/>
            <a:ext cx="1579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w=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…w</a:t>
            </a:r>
            <a:r>
              <a:rPr lang="en-US" altLang="zh-CN" i="1" baseline="-25000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i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8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8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8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8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41" grpId="0"/>
      <p:bldP spid="786450" grpId="0"/>
      <p:bldP spid="786451" grpId="0"/>
      <p:bldP spid="7864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5363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/>
          <p:nvPr/>
        </p:nvSpPr>
        <p:spPr>
          <a:xfrm>
            <a:off x="1676400" y="457200"/>
            <a:ext cx="6477000" cy="6096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80008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定理的证明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5365" name="Group 43"/>
          <p:cNvGrpSpPr/>
          <p:nvPr/>
        </p:nvGrpSpPr>
        <p:grpSpPr>
          <a:xfrm>
            <a:off x="381000" y="1295400"/>
            <a:ext cx="8458200" cy="608013"/>
            <a:chOff x="240" y="816"/>
            <a:chExt cx="5328" cy="383"/>
          </a:xfrm>
        </p:grpSpPr>
        <p:sp>
          <p:nvSpPr>
            <p:cNvPr id="15381" name="Rectangle 21"/>
            <p:cNvSpPr/>
            <p:nvPr/>
          </p:nvSpPr>
          <p:spPr>
            <a:xfrm>
              <a:off x="240" y="909"/>
              <a:ext cx="53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400" b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      </a:t>
              </a:r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先证明如下结论</a:t>
              </a:r>
              <a:r>
                <a:rPr lang="zh-CN" altLang="en-US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 w,A)</a:t>
              </a:r>
              <a:r>
                <a:rPr lang="en-US" altLang="zh-CN" sz="2400" b="1" dirty="0">
                  <a:solidFill>
                    <a:srgbClr val="333399"/>
                  </a:solidFill>
                  <a:cs typeface="Times New Roman" panose="02020603050405020304" pitchFamily="18" charset="0"/>
                </a:rPr>
                <a:t>├*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then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w. </a:t>
              </a:r>
              <a:endPara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2" name="Rectangle 22"/>
            <p:cNvSpPr/>
            <p:nvPr/>
          </p:nvSpPr>
          <p:spPr>
            <a:xfrm>
              <a:off x="4800" y="816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828439" name="Rectangle 23"/>
          <p:cNvSpPr/>
          <p:nvPr/>
        </p:nvSpPr>
        <p:spPr>
          <a:xfrm>
            <a:off x="838200" y="1981200"/>
            <a:ext cx="55467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归纳于 </a:t>
            </a:r>
            <a:r>
              <a:rPr lang="zh-CN" altLang="en-US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q, w,A)</a:t>
            </a:r>
            <a:r>
              <a:rPr lang="en-US" altLang="zh-CN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的步数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8441" name="Rectangle 25"/>
          <p:cNvSpPr/>
          <p:nvPr/>
        </p:nvSpPr>
        <p:spPr>
          <a:xfrm>
            <a:off x="771525" y="2757488"/>
            <a:ext cx="799147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Font typeface="Wingdings" panose="05000000000000000000" pitchFamily="2" charset="2"/>
            </a:pPr>
            <a:r>
              <a:rPr lang="zh-CN" altLang="en-US" sz="2400" b="1" dirty="0">
                <a:solidFill>
                  <a:srgbClr val="800080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归纳 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n&gt;1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设第一步使用产生式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可以将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分为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…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满足 </a:t>
            </a:r>
            <a:r>
              <a:rPr lang="zh-CN" altLang="en-US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q,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X</a:t>
            </a:r>
            <a:r>
              <a:rPr lang="en-US" altLang="zh-CN" sz="2000" b="1" i="1" baseline="-25000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99"/>
                </a:solidFill>
                <a:cs typeface="Times New Roman" panose="02020603050405020304" pitchFamily="18" charset="0"/>
              </a:rPr>
              <a:t>├*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(q,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000" b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39"/>
          <p:cNvGrpSpPr/>
          <p:nvPr/>
        </p:nvGrpSpPr>
        <p:grpSpPr>
          <a:xfrm>
            <a:off x="1066800" y="5181600"/>
            <a:ext cx="4470400" cy="895350"/>
            <a:chOff x="672" y="3264"/>
            <a:chExt cx="2816" cy="564"/>
          </a:xfrm>
        </p:grpSpPr>
        <p:sp>
          <p:nvSpPr>
            <p:cNvPr id="15379" name="Rectangle 27"/>
            <p:cNvSpPr/>
            <p:nvPr/>
          </p:nvSpPr>
          <p:spPr>
            <a:xfrm>
              <a:off x="672" y="3264"/>
              <a:ext cx="2816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所以:  对任何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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T*,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0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if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(q,w,S)</a:t>
              </a:r>
              <a:r>
                <a:rPr lang="en-US" altLang="zh-CN" sz="2000" b="1" dirty="0">
                  <a:solidFill>
                    <a:srgbClr val="333399"/>
                  </a:solidFill>
                  <a:cs typeface="Times New Roman" panose="02020603050405020304" pitchFamily="18" charset="0"/>
                </a:rPr>
                <a:t>├*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(q, 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),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en-US" altLang="zh-CN" sz="2000" b="1" i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then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S 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w.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endPara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80" name="Rectangle 28"/>
            <p:cNvSpPr/>
            <p:nvPr/>
          </p:nvSpPr>
          <p:spPr>
            <a:xfrm>
              <a:off x="2736" y="3504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828445" name="Rectangle 29"/>
          <p:cNvSpPr/>
          <p:nvPr/>
        </p:nvSpPr>
        <p:spPr>
          <a:xfrm>
            <a:off x="1143000" y="6096000"/>
            <a:ext cx="4222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L(M) 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4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rPr>
              <a:t>L(G). </a:t>
            </a:r>
            <a:endParaRPr lang="en-US" altLang="zh-CN" sz="2400" b="1" i="1" dirty="0">
              <a:solidFill>
                <a:srgbClr val="333399"/>
              </a:solidFill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" name="Group 40"/>
          <p:cNvGrpSpPr/>
          <p:nvPr/>
        </p:nvGrpSpPr>
        <p:grpSpPr>
          <a:xfrm>
            <a:off x="1371600" y="4267200"/>
            <a:ext cx="5715000" cy="895350"/>
            <a:chOff x="864" y="2688"/>
            <a:chExt cx="3600" cy="564"/>
          </a:xfrm>
        </p:grpSpPr>
        <p:sp>
          <p:nvSpPr>
            <p:cNvPr id="15377" name="Rectangle 31"/>
            <p:cNvSpPr/>
            <p:nvPr/>
          </p:nvSpPr>
          <p:spPr>
            <a:xfrm>
              <a:off x="864" y="2688"/>
              <a:ext cx="3600" cy="5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lnSpc>
                  <a:spcPct val="110000"/>
                </a:lnSpc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因此 ，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…X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，</a:t>
              </a:r>
              <a:endParaRPr lang="en-US" altLang="zh-CN" sz="2000" b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</a:pP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             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…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endParaRPr lang="en-US" altLang="zh-CN" sz="24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8" name="Rectangle 32"/>
            <p:cNvSpPr/>
            <p:nvPr/>
          </p:nvSpPr>
          <p:spPr>
            <a:xfrm>
              <a:off x="1565" y="2886"/>
              <a:ext cx="1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41"/>
          <p:cNvGrpSpPr/>
          <p:nvPr/>
        </p:nvGrpSpPr>
        <p:grpSpPr>
          <a:xfrm>
            <a:off x="1295400" y="3733800"/>
            <a:ext cx="5867400" cy="533400"/>
            <a:chOff x="816" y="2352"/>
            <a:chExt cx="3696" cy="336"/>
          </a:xfrm>
        </p:grpSpPr>
        <p:sp>
          <p:nvSpPr>
            <p:cNvPr id="15375" name="Rectangle 35"/>
            <p:cNvSpPr/>
            <p:nvPr/>
          </p:nvSpPr>
          <p:spPr>
            <a:xfrm>
              <a:off x="816" y="2400"/>
              <a:ext cx="369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</a:pP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无论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为终结符，还是非终结符，都有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i="1" baseline="-25000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i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. </a:t>
              </a:r>
              <a:endPara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6" name="Rectangle 36"/>
            <p:cNvSpPr/>
            <p:nvPr/>
          </p:nvSpPr>
          <p:spPr>
            <a:xfrm>
              <a:off x="3792" y="2352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44"/>
          <p:cNvGrpSpPr/>
          <p:nvPr/>
        </p:nvGrpSpPr>
        <p:grpSpPr>
          <a:xfrm>
            <a:off x="762000" y="2286000"/>
            <a:ext cx="7991475" cy="536575"/>
            <a:chOff x="480" y="1440"/>
            <a:chExt cx="5034" cy="338"/>
          </a:xfrm>
        </p:grpSpPr>
        <p:sp>
          <p:nvSpPr>
            <p:cNvPr id="15373" name="Rectangle 24"/>
            <p:cNvSpPr/>
            <p:nvPr/>
          </p:nvSpPr>
          <p:spPr>
            <a:xfrm>
              <a:off x="480" y="1488"/>
              <a:ext cx="503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>
                <a:buFont typeface="Wingdings" panose="05000000000000000000" pitchFamily="2" charset="2"/>
              </a:pPr>
              <a:r>
                <a:rPr lang="zh-CN" altLang="en-US" sz="2400" b="1" dirty="0">
                  <a:solidFill>
                    <a:srgbClr val="800080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基础 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n=1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必有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，</a:t>
              </a: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且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0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的产生式，所以 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A </a:t>
              </a:r>
              <a:r>
                <a:rPr lang="en-US" altLang="zh-CN" sz="2400" b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</a:t>
              </a:r>
              <a:r>
                <a:rPr lang="en-US" altLang="zh-CN" sz="2000" b="1" dirty="0">
                  <a:solidFill>
                    <a:srgbClr val="333399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w</a:t>
              </a:r>
              <a:r>
                <a:rPr lang="en-US" altLang="zh-CN" sz="2000" b="1" i="1" dirty="0">
                  <a:solidFill>
                    <a:srgbClr val="333399"/>
                  </a:solidFill>
                  <a:ea typeface="华文行楷" panose="0201080004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000" b="1" i="1" dirty="0">
                <a:solidFill>
                  <a:srgbClr val="333399"/>
                </a:solidFill>
                <a:ea typeface="华文行楷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74" name="Rectangle 42"/>
            <p:cNvSpPr/>
            <p:nvPr/>
          </p:nvSpPr>
          <p:spPr>
            <a:xfrm>
              <a:off x="4704" y="144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b="1" dirty="0">
                  <a:solidFill>
                    <a:srgbClr val="333399"/>
                  </a:solidFill>
                  <a:latin typeface="Arial" panose="020B0604020202020204" pitchFamily="34" charset="0"/>
                  <a:ea typeface="华文行楷" panose="020108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endParaRPr lang="zh-CN" altLang="en-US" b="1" dirty="0">
                <a:solidFill>
                  <a:srgbClr val="3333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8439" grpId="0"/>
      <p:bldP spid="828441" grpId="0"/>
      <p:bldP spid="8284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6387" name="页脚占位符 2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110000"/>
              </a:lnSpc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16388" name="Rectangle 3"/>
          <p:cNvSpPr/>
          <p:nvPr/>
        </p:nvSpPr>
        <p:spPr>
          <a:xfrm>
            <a:off x="457200" y="1223645"/>
            <a:ext cx="8458200" cy="5349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例：构造一个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PDA M，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使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30000" dirty="0">
                <a:solidFill>
                  <a:schemeClr val="tx2"/>
                </a:solidFill>
                <a:latin typeface="宋体" panose="02010600030101010101" pitchFamily="2" charset="-122"/>
              </a:rPr>
              <a:t>φ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(M)= L(G)。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其中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是我们常用来生成算术表达式的文法：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G＝（N，T，P，E）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N＝{ E,T,F }, T ={ +,*,(,),a }, S = { E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   P:  E→E+T∣T ; T→T*F∣F;  F→( E )∣a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endParaRPr lang="en-US" altLang="zh-CN" sz="24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解：构造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＝（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{q}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，Γ，δ，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，φ）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δ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定义为：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ε,E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E+T ),  (q, T)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②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ε,T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T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*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 ),  (q, F)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③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ε,F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 (E) ),  ( q, a) }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④ δ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(q, 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b,b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＝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{ (q,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 ε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 }   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对所有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</a:rPr>
              <a:t>∈{ a,+,*,(,) }</a:t>
            </a: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1143000" y="381000"/>
            <a:ext cx="7412038" cy="685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algn="ctr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例3</a:t>
            </a:r>
            <a:r>
              <a:rPr lang="zh-CN" altLang="en-US" sz="24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华文行楷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2800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从文法构造等价的下推自动机</a:t>
            </a:r>
            <a:endParaRPr lang="zh-CN" altLang="en-US" sz="2800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tags/tag1.xml><?xml version="1.0" encoding="utf-8"?>
<p:tagLst xmlns:p="http://schemas.openxmlformats.org/presentationml/2006/main">
  <p:tag name="COMMONDATA" val="eyJoZGlkIjoiYjZhMmY1NGQwZjE0MWY4MTkzZjM4YzBiNDA1ZmM3ZDEifQ=="/>
  <p:tag name="KSO_WPP_MARK_KEY" val="dd32fd5d-4d73-422e-98f6-b567d1feaa05"/>
</p:tagLst>
</file>

<file path=ppt/theme/theme1.xml><?xml version="1.0" encoding="utf-8"?>
<a:theme xmlns:a="http://schemas.openxmlformats.org/drawingml/2006/main" name="自动机">
  <a:themeElements>
    <a:clrScheme name="自动机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自动机">
      <a:majorFont>
        <a:latin typeface="Copperplate Gothic Light"/>
        <a:ea typeface="宋体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sz="1800" b="0" i="0" u="none" strike="noStrike" cap="none" normalizeH="0" baseline="0" smtClean="0">
            <a:ln>
              <a:noFill/>
            </a:ln>
            <a:solidFill>
              <a:srgbClr val="009999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动机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动机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动机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Settings\wang bai\Application Data\Microsoft\Templates\自动机.pot</Template>
  <TotalTime>0</TotalTime>
  <Words>7711</Words>
  <Application>WPS 演示</Application>
  <PresentationFormat>全屏显示(4:3)</PresentationFormat>
  <Paragraphs>537</Paragraphs>
  <Slides>24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Arial Narrow</vt:lpstr>
      <vt:lpstr>Tahoma</vt:lpstr>
      <vt:lpstr>Copperplate Gothic Light</vt:lpstr>
      <vt:lpstr>华文行楷</vt:lpstr>
      <vt:lpstr>Symbol</vt:lpstr>
      <vt:lpstr>楷体_GB2312</vt:lpstr>
      <vt:lpstr>新宋体</vt:lpstr>
      <vt:lpstr>MingLiU</vt:lpstr>
      <vt:lpstr>微软雅黑</vt:lpstr>
      <vt:lpstr>Arial Unicode MS</vt:lpstr>
      <vt:lpstr>仿宋</vt:lpstr>
      <vt:lpstr>MingLiU-ExtB</vt:lpstr>
      <vt:lpstr>自动机</vt:lpstr>
      <vt:lpstr>Visio.Drawing.6</vt:lpstr>
      <vt:lpstr>Visio.Drawing.6</vt:lpstr>
      <vt:lpstr>§4.5   上下文无关文法与下推自动机 </vt:lpstr>
      <vt:lpstr>从上下文无关文法构造等价的下推自动机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 4.2  上下文无关文法的变换</dc:title>
  <dc:creator>wangbai</dc:creator>
  <cp:lastModifiedBy>杨娟</cp:lastModifiedBy>
  <cp:revision>140</cp:revision>
  <cp:lastPrinted>2001-10-15T13:50:00Z</cp:lastPrinted>
  <dcterms:created xsi:type="dcterms:W3CDTF">2002-10-11T06:00:00Z</dcterms:created>
  <dcterms:modified xsi:type="dcterms:W3CDTF">2024-05-12T09:43:53Z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9F38B5F20A81406D8499DD1D5A413E08</vt:lpwstr>
  </property>
  <property fmtid="{D5CDD505-2E9C-101B-9397-08002B2CF9AE}" pid="3" name="KSOProductBuildVer">
    <vt:lpwstr>2052-11.1.0.15319</vt:lpwstr>
  </property>
</Properties>
</file>