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4"/>
  </p:handoutMasterIdLst>
  <p:sldIdLst>
    <p:sldId id="323" r:id="rId4"/>
    <p:sldId id="355" r:id="rId6"/>
    <p:sldId id="331" r:id="rId7"/>
    <p:sldId id="382" r:id="rId8"/>
    <p:sldId id="381" r:id="rId9"/>
    <p:sldId id="384" r:id="rId10"/>
    <p:sldId id="405" r:id="rId11"/>
    <p:sldId id="385" r:id="rId12"/>
    <p:sldId id="423" r:id="rId13"/>
    <p:sldId id="424" r:id="rId14"/>
    <p:sldId id="386" r:id="rId15"/>
    <p:sldId id="406" r:id="rId16"/>
    <p:sldId id="407" r:id="rId17"/>
    <p:sldId id="425" r:id="rId18"/>
    <p:sldId id="419" r:id="rId19"/>
    <p:sldId id="420" r:id="rId20"/>
    <p:sldId id="438" r:id="rId21"/>
    <p:sldId id="434" r:id="rId22"/>
    <p:sldId id="418" r:id="rId23"/>
  </p:sldIdLst>
  <p:sldSz cx="9144000" cy="6858000" type="screen4x3"/>
  <p:notesSz cx="6648450" cy="9782175"/>
  <p:custDataLst>
    <p:tags r:id="rId28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399"/>
    <a:srgbClr val="660066"/>
    <a:srgbClr val="FF3300"/>
    <a:srgbClr val="CC00CC"/>
    <a:srgbClr val="336699"/>
    <a:srgbClr val="3366CC"/>
    <a:srgbClr val="008080"/>
    <a:srgbClr val="FFD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23"/>
    <p:restoredTop sz="94660"/>
  </p:normalViewPr>
  <p:slideViewPr>
    <p:cSldViewPr showGuides="1">
      <p:cViewPr varScale="1">
        <p:scale>
          <a:sx n="90" d="100"/>
          <a:sy n="90" d="100"/>
        </p:scale>
        <p:origin x="855" y="30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722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t" anchorCtr="0" compatLnSpc="1"/>
          <a:lstStyle>
            <a:lvl1pPr algn="l" defTabSz="898525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t" anchorCtr="0" compatLnSpc="1"/>
          <a:lstStyle>
            <a:lvl1pPr algn="r" defTabSz="898525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b" anchorCtr="0" compatLnSpc="1"/>
          <a:lstStyle>
            <a:lvl1pPr algn="l" defTabSz="898525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b" anchorCtr="0" compatLnSpc="1"/>
          <a:lstStyle>
            <a:lvl1pPr algn="r" defTabSz="898525" eaLnBrk="1" hangingPunct="1"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CD3C0-0E17-4510-A03C-5523FD66FA78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t" anchorCtr="0" compatLnSpc="1"/>
          <a:lstStyle>
            <a:lvl1pPr algn="l" defTabSz="898525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t" anchorCtr="0" compatLnSpc="1"/>
          <a:lstStyle>
            <a:lvl1pPr algn="r" defTabSz="898525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91088" cy="36687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885825" y="4646613"/>
            <a:ext cx="4876800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831" tIns="44915" rIns="89831" bIns="44915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b" anchorCtr="0" compatLnSpc="1"/>
          <a:lstStyle>
            <a:lvl1pPr algn="l" defTabSz="898525" eaLnBrk="1" hangingPunct="1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b" anchorCtr="0" compatLnSpc="1"/>
          <a:lstStyle>
            <a:lvl1pPr algn="r" defTabSz="898525" eaLnBrk="1" hangingPunct="1"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6B9A69-9AEB-4652-91CB-7C13B8D9E48C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 eaLnBrk="1" hangingPunct="1"/>
            <a:fld id="{9A0DB2DC-4C9A-4742-B13C-FB6460FD3503}" type="slidenum">
              <a:rPr lang="en-US" altLang="en-US" sz="1200" dirty="0">
                <a:solidFill>
                  <a:schemeClr val="tx1"/>
                </a:solidFill>
              </a:rPr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 eaLnBrk="1" hangingPunct="1"/>
            <a:fld id="{9A0DB2DC-4C9A-4742-B13C-FB6460FD3503}" type="slidenum">
              <a:rPr lang="en-US" altLang="en-US" sz="1200" dirty="0">
                <a:solidFill>
                  <a:schemeClr val="tx1"/>
                </a:solidFill>
              </a:rPr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 eaLnBrk="1" hangingPunct="1"/>
            <a:fld id="{9A0DB2DC-4C9A-4742-B13C-FB6460FD3503}" type="slidenum">
              <a:rPr lang="en-US" altLang="en-US" sz="1200" dirty="0">
                <a:solidFill>
                  <a:schemeClr val="tx1"/>
                </a:solidFill>
              </a:rPr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170F7E-973C-4941-A42C-76FC8ABDCE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170F7E-973C-4941-A42C-76FC8ABDCE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7675" y="304800"/>
            <a:ext cx="2138363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64275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170F7E-973C-4941-A42C-76FC8ABDCE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BFAD26-5FCB-47C3-82EE-F682B78C609D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447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C09206-B355-4607-B5BC-2122D2D9C34F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9E7D9F-B25C-4EEC-8CF5-F218DCDA928E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447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3D83580-9D1E-41E9-B875-D38531403EA2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5D2192-C636-4ACC-9D06-782C70D1541C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447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A52DB6-3EFE-4DEF-A6AE-BB46FF4D76D0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-228600" y="18288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14800" y="18288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ED1E1D-2393-43AF-BF78-327BAD03BF17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228600" y="6400800"/>
            <a:ext cx="1447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51C1C6-F8E6-4D85-BA9A-229EF0D4A513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EFDF2F3-B268-4382-AD7E-EF1A502D5B2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228600" y="6400800"/>
            <a:ext cx="1447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3BA1D5-E0C9-4860-A51B-C77A4E0D887E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F36A6A-78BE-4C83-AEDF-AE014FAD3C29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447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54DEDF-4E2D-434A-911B-44B1A4FF6BFE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6D8FDE-7959-47B5-8636-9A7455798F22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447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B3448A-4A19-423B-AD63-5B278EED0BB6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232A4-560B-4772-B4F7-094E04F26C56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228600" y="6400800"/>
            <a:ext cx="1447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DE9AFD-DEF9-4746-B6A4-38D372918345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170F7E-973C-4941-A42C-76FC8ABDCE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5B4EE21-750C-4193-A9A3-C55FAE5374AB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228600" y="6400800"/>
            <a:ext cx="1447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79821F-98F8-401E-B0D2-509EDA3E07F5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0CF05B-C063-4E38-AFBD-9AA047D65A2D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447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7EEAF7-05E9-4FBB-8865-67F0A1E3C39E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5275" y="304800"/>
            <a:ext cx="2290763" cy="6553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228600" y="304800"/>
            <a:ext cx="6721475" cy="6553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AFAAC7-45A7-459A-AC13-77728237F7EC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447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67511A-11AB-43B0-9069-3317123BC0BE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170F7E-973C-4941-A42C-76FC8ABDCE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170F7E-973C-4941-A42C-76FC8ABDCE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170F7E-973C-4941-A42C-76FC8ABDCE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170F7E-973C-4941-A42C-76FC8ABDCE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170F7E-973C-4941-A42C-76FC8ABDCE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170F7E-973C-4941-A42C-76FC8ABDCE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170F7E-973C-4941-A42C-76FC8ABDCE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259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 b="1" i="1" noProof="1">
                <a:latin typeface="Arial Narrow" panose="020B0606020202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170F7E-973C-4941-A42C-76FC8ABDCE8A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457200" y="7620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3"/>
          <p:cNvSpPr>
            <a:spLocks noChangeArrowheads="1"/>
          </p:cNvSpPr>
          <p:nvPr/>
        </p:nvSpPr>
        <p:spPr bwMode="auto">
          <a:xfrm>
            <a:off x="762000" y="8382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533400" y="4572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304800" y="3810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7"/>
          <p:cNvSpPr>
            <a:spLocks noChangeArrowheads="1"/>
          </p:cNvSpPr>
          <p:nvPr/>
        </p:nvSpPr>
        <p:spPr bwMode="auto">
          <a:xfrm>
            <a:off x="914400" y="3810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6096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Rectangle 9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793038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10"/>
          <p:cNvSpPr>
            <a:spLocks noGrp="1"/>
          </p:cNvSpPr>
          <p:nvPr>
            <p:ph type="body"/>
          </p:nvPr>
        </p:nvSpPr>
        <p:spPr>
          <a:xfrm>
            <a:off x="381000" y="1295400"/>
            <a:ext cx="8534400" cy="5029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259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sz="1200" b="1" i="1" noProof="1"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259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 b="1" i="1" noProof="1">
                <a:latin typeface="Arial Narrow" panose="020B0606020202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BEB256-4786-49DC-8152-41F96F86D152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457200" y="7620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762000" y="8382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533400" y="4572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304800" y="3810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6" name="Rectangle 7"/>
          <p:cNvSpPr>
            <a:spLocks noChangeArrowheads="1"/>
          </p:cNvSpPr>
          <p:nvPr/>
        </p:nvSpPr>
        <p:spPr bwMode="auto">
          <a:xfrm>
            <a:off x="914400" y="3810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7" name="Rectangle 8"/>
          <p:cNvSpPr>
            <a:spLocks noChangeArrowheads="1"/>
          </p:cNvSpPr>
          <p:nvPr/>
        </p:nvSpPr>
        <p:spPr bwMode="auto">
          <a:xfrm>
            <a:off x="6096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Rectangle 9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793038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9" name="Rectangle 10"/>
          <p:cNvSpPr>
            <a:spLocks noGrp="1"/>
          </p:cNvSpPr>
          <p:nvPr>
            <p:ph type="body"/>
          </p:nvPr>
        </p:nvSpPr>
        <p:spPr>
          <a:xfrm>
            <a:off x="-228600" y="1828800"/>
            <a:ext cx="8534400" cy="5029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259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kumimoji="0" sz="1200" b="1" i="1" noProof="1">
                <a:latin typeface="Arial Narrow" panose="020B0606020202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FBD225-59DE-440F-BCE2-87D8C9F3BA5F}" type="datetime1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59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sz="1200" b="1" i="1" noProof="1"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b="1" dirty="0">
                <a:solidFill>
                  <a:srgbClr val="800080"/>
                </a:solidFill>
                <a:latin typeface="Times New Roman" panose="02020603050405020304" pitchFamily="18" charset="0"/>
              </a:rPr>
              <a:t>§4.6 </a:t>
            </a:r>
            <a:r>
              <a:rPr lang="zh-CN" altLang="en-US" b="1" dirty="0">
                <a:solidFill>
                  <a:srgbClr val="800080"/>
                </a:solidFill>
                <a:latin typeface="Times New Roman" panose="02020603050405020304" pitchFamily="18" charset="0"/>
              </a:rPr>
              <a:t>上下文无关语言的性质</a:t>
            </a:r>
            <a:endParaRPr lang="zh-CN" altLang="en-US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Rectangle 3"/>
          <p:cNvSpPr>
            <a:spLocks noGrp="1"/>
          </p:cNvSpPr>
          <p:nvPr>
            <p:ph idx="1"/>
          </p:nvPr>
        </p:nvSpPr>
        <p:spPr>
          <a:xfrm>
            <a:off x="684213" y="1354138"/>
            <a:ext cx="8424862" cy="2362200"/>
          </a:xfrm>
        </p:spPr>
        <p:txBody>
          <a:bodyPr vert="horz" wrap="square" lIns="91440" tIns="45720" rIns="91440" bIns="45720" anchor="t" anchorCtr="0"/>
          <a:p>
            <a:pPr eaLnBrk="1" hangingPunct="1">
              <a:buClr>
                <a:srgbClr val="660066"/>
              </a:buClr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3200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型语言的泵浦引理 </a:t>
            </a:r>
            <a:endParaRPr lang="zh-CN" altLang="en-US" sz="3200" dirty="0">
              <a:solidFill>
                <a:srgbClr val="66006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buClr>
                <a:srgbClr val="660066"/>
              </a:buClr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3200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型语言的封闭性 </a:t>
            </a:r>
            <a:endParaRPr lang="zh-CN" altLang="en-US" sz="3200" dirty="0">
              <a:solidFill>
                <a:srgbClr val="66006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buClr>
                <a:srgbClr val="660066"/>
              </a:buClr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3200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型语言的判定问题 </a:t>
            </a:r>
            <a:endParaRPr lang="zh-CN" altLang="en-US" sz="3200" dirty="0">
              <a:solidFill>
                <a:srgbClr val="66006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buClr>
                <a:srgbClr val="660066"/>
              </a:buClr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二义性问题 </a:t>
            </a:r>
            <a:endParaRPr lang="zh-CN" altLang="en-US" sz="3200" dirty="0">
              <a:solidFill>
                <a:srgbClr val="66006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8676" name="Rectangle 2"/>
          <p:cNvSpPr/>
          <p:nvPr/>
        </p:nvSpPr>
        <p:spPr>
          <a:xfrm>
            <a:off x="1676400" y="457200"/>
            <a:ext cx="64770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8677" name="Rectangle 46"/>
          <p:cNvSpPr/>
          <p:nvPr/>
        </p:nvSpPr>
        <p:spPr>
          <a:xfrm>
            <a:off x="395605" y="1124585"/>
            <a:ext cx="9022715" cy="54463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分别包含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c, 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4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设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=a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=b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m+n≥1</a:t>
            </a:r>
            <a:endParaRPr lang="en-US" altLang="zh-CN" sz="24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当取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 = a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p-m-k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p-j-n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时，将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重复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i=2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次，</a:t>
            </a:r>
            <a:endParaRPr lang="zh-CN" altLang="en-US" sz="24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有将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ω’   =a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p-m-k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p-j-n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=a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p+m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p+n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 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endParaRPr lang="en-US" altLang="zh-CN" sz="24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（∵其中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的个数将大于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的个数或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的个数将大于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的个数）</a:t>
            </a:r>
            <a:endParaRPr lang="zh-CN" altLang="en-US" sz="24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∴与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型语言的假设矛盾。</a:t>
            </a:r>
            <a:endParaRPr lang="zh-CN" altLang="en-US" sz="24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同时包含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c, 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4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FontTx/>
              <a:buNone/>
            </a:pP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重复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i=2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次，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 ’ 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（∵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会出现在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的后面）</a:t>
            </a:r>
            <a:endParaRPr lang="zh-CN" altLang="en-US" sz="24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FontTx/>
              <a:buNone/>
            </a:pP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∴与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型语言的假设矛盾。</a:t>
            </a:r>
            <a:endParaRPr lang="en-US" altLang="zh-CN" sz="24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0" dirty="0">
                <a:solidFill>
                  <a:srgbClr val="003399"/>
                </a:solidFill>
                <a:ea typeface="宋体" panose="02010600030101010101" pitchFamily="2" charset="-122"/>
              </a:rPr>
              <a:t>综上，</a:t>
            </a:r>
            <a:r>
              <a:rPr lang="en-US" altLang="zh-CN" sz="2400" b="0" dirty="0">
                <a:solidFill>
                  <a:srgbClr val="003399"/>
                </a:solidFill>
                <a:ea typeface="宋体" panose="02010600030101010101" pitchFamily="2" charset="-122"/>
              </a:rPr>
              <a:t>L</a:t>
            </a:r>
            <a:r>
              <a:rPr lang="zh-CN" altLang="en-US" sz="2400" b="0" dirty="0">
                <a:solidFill>
                  <a:srgbClr val="003399"/>
                </a:solidFill>
                <a:ea typeface="宋体" panose="02010600030101010101" pitchFamily="2" charset="-122"/>
              </a:rPr>
              <a:t>不是</a:t>
            </a:r>
            <a:r>
              <a:rPr lang="en-US" altLang="zh-CN" sz="2400" b="0" dirty="0">
                <a:solidFill>
                  <a:srgbClr val="003399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b="0" dirty="0">
                <a:solidFill>
                  <a:srgbClr val="003399"/>
                </a:solidFill>
                <a:ea typeface="宋体" panose="02010600030101010101" pitchFamily="2" charset="-122"/>
              </a:rPr>
              <a:t>型语言。</a:t>
            </a:r>
            <a:endParaRPr lang="zh-CN" altLang="en-US" sz="2400" b="0" dirty="0">
              <a:solidFill>
                <a:srgbClr val="0033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9700" name="Rectangle 2"/>
          <p:cNvSpPr/>
          <p:nvPr/>
        </p:nvSpPr>
        <p:spPr>
          <a:xfrm>
            <a:off x="762000" y="457200"/>
            <a:ext cx="80010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2.  2</a:t>
            </a: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型语言的封闭性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9701" name="Rectangle 3"/>
          <p:cNvSpPr/>
          <p:nvPr/>
        </p:nvSpPr>
        <p:spPr>
          <a:xfrm>
            <a:off x="0" y="1268413"/>
            <a:ext cx="8915400" cy="5349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（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）设有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型语言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∪L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b="1" baseline="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型语言。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证明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自学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型语言对交不封闭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反证：取反例 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a</a:t>
            </a:r>
            <a:r>
              <a:rPr lang="en-US" altLang="zh-CN" sz="2400" b="1" baseline="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b="1" baseline="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b="1" baseline="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︱m,n≥1} 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——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2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a</a:t>
            </a:r>
            <a:r>
              <a:rPr lang="en-US" altLang="zh-CN" sz="2400" b="1" baseline="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b="1" baseline="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400" b="1" baseline="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︱m,n≥1}    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——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2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∩L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lang="en-US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en-US" sz="2400" b="1" baseline="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en-US" sz="2400" b="1" baseline="30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︱n≥1}  </a:t>
            </a:r>
            <a:r>
              <a:rPr lang="en-US" altLang="zh-CN" sz="2400" b="1" dirty="0">
                <a:solidFill>
                  <a:schemeClr val="tx2"/>
                </a:solidFill>
                <a:ea typeface="宋体" panose="02010600030101010101" pitchFamily="2" charset="-122"/>
              </a:rPr>
              <a:t>——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不是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型语言对补运算不封闭</a:t>
            </a:r>
            <a:endParaRPr lang="en-US" alt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若对补封闭，则对交封闭。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已知对交不封闭，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∴对补不封闭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（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型语言对置换封闭。       （略）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4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Rectangle 2"/>
          <p:cNvSpPr/>
          <p:nvPr/>
        </p:nvSpPr>
        <p:spPr>
          <a:xfrm>
            <a:off x="914400" y="533400"/>
            <a:ext cx="8229600" cy="533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※	3.  2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型语言的判定问题</a:t>
            </a:r>
            <a:r>
              <a:rPr lang="en-US" altLang="zh-CN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——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略</a:t>
            </a:r>
            <a:endParaRPr lang="zh-CN" altLang="en-US" sz="3200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Rectangle 2"/>
          <p:cNvSpPr/>
          <p:nvPr/>
        </p:nvSpPr>
        <p:spPr>
          <a:xfrm>
            <a:off x="827088" y="663575"/>
            <a:ext cx="8229600" cy="533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4.	</a:t>
            </a: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二义性问题</a:t>
            </a:r>
            <a:endParaRPr lang="zh-CN" altLang="en-US" sz="3200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1749" name="Rectangle 3"/>
          <p:cNvSpPr/>
          <p:nvPr/>
        </p:nvSpPr>
        <p:spPr>
          <a:xfrm>
            <a:off x="457200" y="1371600"/>
            <a:ext cx="8153400" cy="191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3399"/>
                </a:solidFill>
                <a:ea typeface="华文行楷" panose="02010800040101010101" pitchFamily="2" charset="-122"/>
              </a:rPr>
              <a:t>a</a:t>
            </a:r>
            <a:r>
              <a:rPr lang="zh-CN" altLang="en-US" sz="2400" dirty="0">
                <a:solidFill>
                  <a:srgbClr val="003399"/>
                </a:solidFill>
                <a:ea typeface="华文行楷" panose="02010800040101010101" pitchFamily="2" charset="-122"/>
              </a:rPr>
              <a:t>．	二义性定义：对同一句子（句型）存在两个不同的推导树或存在两个不同的最左（右）推导。</a:t>
            </a:r>
            <a:endParaRPr lang="zh-CN" altLang="en-US" sz="2400" dirty="0">
              <a:solidFill>
                <a:srgbClr val="003399"/>
              </a:solidFill>
              <a:ea typeface="华文行楷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3399"/>
                </a:solidFill>
                <a:ea typeface="华文行楷" panose="02010800040101010101" pitchFamily="2" charset="-122"/>
              </a:rPr>
              <a:t>b</a:t>
            </a:r>
            <a:r>
              <a:rPr lang="zh-CN" altLang="en-US" sz="2400" dirty="0">
                <a:solidFill>
                  <a:srgbClr val="003399"/>
                </a:solidFill>
                <a:ea typeface="华文行楷" panose="02010800040101010101" pitchFamily="2" charset="-122"/>
              </a:rPr>
              <a:t>．	上下文无关文法的二义性是不可判定的。</a:t>
            </a:r>
            <a:endParaRPr lang="zh-CN" altLang="en-US" sz="2400" dirty="0">
              <a:solidFill>
                <a:srgbClr val="003399"/>
              </a:solidFill>
              <a:ea typeface="华文行楷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solidFill>
                  <a:srgbClr val="003399"/>
                </a:solidFill>
                <a:ea typeface="华文行楷" panose="02010800040101010101" pitchFamily="2" charset="-122"/>
              </a:rPr>
              <a:t>c</a:t>
            </a:r>
            <a:r>
              <a:rPr lang="zh-CN" altLang="en-US" sz="2400" dirty="0">
                <a:solidFill>
                  <a:srgbClr val="003399"/>
                </a:solidFill>
                <a:ea typeface="华文行楷" panose="02010800040101010101" pitchFamily="2" charset="-122"/>
              </a:rPr>
              <a:t>．	可能导致二义性的某些生成式形式</a:t>
            </a:r>
            <a:endParaRPr lang="zh-CN" altLang="en-US" sz="2400" dirty="0">
              <a:solidFill>
                <a:srgbClr val="003399"/>
              </a:solidFill>
              <a:ea typeface="华文行楷" panose="020108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endParaRPr lang="zh-CN" altLang="en-US" sz="2400" dirty="0">
              <a:solidFill>
                <a:srgbClr val="003399"/>
              </a:solidFill>
              <a:ea typeface="华文行楷" panose="02010800040101010101" pitchFamily="2" charset="-122"/>
            </a:endParaRPr>
          </a:p>
        </p:txBody>
      </p:sp>
      <p:grpSp>
        <p:nvGrpSpPr>
          <p:cNvPr id="31750" name="Group 43"/>
          <p:cNvGrpSpPr/>
          <p:nvPr/>
        </p:nvGrpSpPr>
        <p:grpSpPr>
          <a:xfrm>
            <a:off x="2124075" y="3751263"/>
            <a:ext cx="4392613" cy="1549400"/>
            <a:chOff x="3780" y="5340"/>
            <a:chExt cx="6840" cy="1872"/>
          </a:xfrm>
        </p:grpSpPr>
        <p:sp>
          <p:nvSpPr>
            <p:cNvPr id="31755" name="Text Box 63"/>
            <p:cNvSpPr txBox="1"/>
            <p:nvPr/>
          </p:nvSpPr>
          <p:spPr>
            <a:xfrm>
              <a:off x="4140" y="5340"/>
              <a:ext cx="54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S</a:t>
              </a:r>
              <a:endParaRPr lang="en-US" altLang="zh-CN" sz="14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56" name="Text Box 62"/>
            <p:cNvSpPr txBox="1"/>
            <p:nvPr/>
          </p:nvSpPr>
          <p:spPr>
            <a:xfrm>
              <a:off x="4500" y="5964"/>
              <a:ext cx="54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S</a:t>
              </a:r>
              <a:endParaRPr lang="en-US" altLang="zh-CN" sz="14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57" name="Text Box 61"/>
            <p:cNvSpPr txBox="1"/>
            <p:nvPr/>
          </p:nvSpPr>
          <p:spPr>
            <a:xfrm>
              <a:off x="4860" y="6588"/>
              <a:ext cx="54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S</a:t>
              </a:r>
              <a:endParaRPr lang="en-US" altLang="zh-CN" sz="14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58" name="Text Box 60"/>
            <p:cNvSpPr txBox="1"/>
            <p:nvPr/>
          </p:nvSpPr>
          <p:spPr>
            <a:xfrm>
              <a:off x="4140" y="6588"/>
              <a:ext cx="54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S</a:t>
              </a:r>
              <a:endParaRPr lang="en-US" altLang="zh-CN" sz="14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59" name="Text Box 59"/>
            <p:cNvSpPr txBox="1"/>
            <p:nvPr/>
          </p:nvSpPr>
          <p:spPr>
            <a:xfrm>
              <a:off x="3780" y="5964"/>
              <a:ext cx="54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S</a:t>
              </a:r>
              <a:endParaRPr lang="en-US" altLang="zh-CN" sz="14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60" name="Text Box 58"/>
            <p:cNvSpPr txBox="1"/>
            <p:nvPr/>
          </p:nvSpPr>
          <p:spPr>
            <a:xfrm>
              <a:off x="7740" y="6588"/>
              <a:ext cx="54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S</a:t>
              </a:r>
              <a:endParaRPr lang="en-US" altLang="zh-CN" sz="14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61" name="Text Box 57"/>
            <p:cNvSpPr txBox="1"/>
            <p:nvPr/>
          </p:nvSpPr>
          <p:spPr>
            <a:xfrm>
              <a:off x="7020" y="6588"/>
              <a:ext cx="54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S</a:t>
              </a:r>
              <a:endParaRPr lang="en-US" altLang="zh-CN" sz="14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62" name="Text Box 56"/>
            <p:cNvSpPr txBox="1"/>
            <p:nvPr/>
          </p:nvSpPr>
          <p:spPr>
            <a:xfrm>
              <a:off x="8100" y="5964"/>
              <a:ext cx="54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S</a:t>
              </a:r>
              <a:endParaRPr lang="en-US" altLang="zh-CN" sz="14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63" name="Text Box 55"/>
            <p:cNvSpPr txBox="1"/>
            <p:nvPr/>
          </p:nvSpPr>
          <p:spPr>
            <a:xfrm>
              <a:off x="7380" y="5964"/>
              <a:ext cx="54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S</a:t>
              </a:r>
              <a:endParaRPr lang="en-US" altLang="zh-CN" sz="14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64" name="Text Box 54"/>
            <p:cNvSpPr txBox="1"/>
            <p:nvPr/>
          </p:nvSpPr>
          <p:spPr>
            <a:xfrm>
              <a:off x="7740" y="5340"/>
              <a:ext cx="54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S</a:t>
              </a:r>
              <a:endParaRPr lang="en-US" altLang="zh-CN" sz="14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65" name="Line 53"/>
            <p:cNvSpPr/>
            <p:nvPr/>
          </p:nvSpPr>
          <p:spPr>
            <a:xfrm flipH="1">
              <a:off x="4140" y="5808"/>
              <a:ext cx="180" cy="31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6" name="Line 52"/>
            <p:cNvSpPr/>
            <p:nvPr/>
          </p:nvSpPr>
          <p:spPr>
            <a:xfrm>
              <a:off x="4500" y="5808"/>
              <a:ext cx="180" cy="31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7" name="Line 51"/>
            <p:cNvSpPr/>
            <p:nvPr/>
          </p:nvSpPr>
          <p:spPr>
            <a:xfrm flipH="1">
              <a:off x="4500" y="6588"/>
              <a:ext cx="180" cy="31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8" name="Line 50"/>
            <p:cNvSpPr/>
            <p:nvPr/>
          </p:nvSpPr>
          <p:spPr>
            <a:xfrm>
              <a:off x="4860" y="6588"/>
              <a:ext cx="180" cy="31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9" name="Line 49"/>
            <p:cNvSpPr/>
            <p:nvPr/>
          </p:nvSpPr>
          <p:spPr>
            <a:xfrm flipH="1">
              <a:off x="7740" y="5964"/>
              <a:ext cx="180" cy="31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0" name="Line 48"/>
            <p:cNvSpPr/>
            <p:nvPr/>
          </p:nvSpPr>
          <p:spPr>
            <a:xfrm>
              <a:off x="8100" y="5964"/>
              <a:ext cx="180" cy="31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1" name="Line 47"/>
            <p:cNvSpPr/>
            <p:nvPr/>
          </p:nvSpPr>
          <p:spPr>
            <a:xfrm flipH="1">
              <a:off x="7380" y="6588"/>
              <a:ext cx="180" cy="31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2" name="Line 46"/>
            <p:cNvSpPr/>
            <p:nvPr/>
          </p:nvSpPr>
          <p:spPr>
            <a:xfrm>
              <a:off x="7740" y="6588"/>
              <a:ext cx="180" cy="31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3" name="Text Box 45"/>
            <p:cNvSpPr txBox="1"/>
            <p:nvPr/>
          </p:nvSpPr>
          <p:spPr>
            <a:xfrm>
              <a:off x="5760" y="6120"/>
              <a:ext cx="720" cy="78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和</a:t>
              </a:r>
              <a:endParaRPr lang="zh-CN" altLang="en-US" sz="24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74" name="Text Box 44"/>
            <p:cNvSpPr txBox="1"/>
            <p:nvPr/>
          </p:nvSpPr>
          <p:spPr>
            <a:xfrm>
              <a:off x="8640" y="6120"/>
              <a:ext cx="198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二棵推导树</a:t>
              </a:r>
              <a:endParaRPr lang="zh-CN" altLang="en-US" sz="14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1751" name="AutoShape 42"/>
          <p:cNvSpPr/>
          <p:nvPr/>
        </p:nvSpPr>
        <p:spPr>
          <a:xfrm>
            <a:off x="4284663" y="5373688"/>
            <a:ext cx="114300" cy="495300"/>
          </a:xfrm>
          <a:prstGeom prst="leftBrace">
            <a:avLst>
              <a:gd name="adj1" fmla="val 36070"/>
              <a:gd name="adj2" fmla="val 50000"/>
            </a:avLst>
          </a:pr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buNone/>
            </a:pPr>
            <a:endParaRPr lang="zh-CN" altLang="en-US" sz="1800" b="0" dirty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  <p:sp>
        <p:nvSpPr>
          <p:cNvPr id="31752" name="Rectangle 64"/>
          <p:cNvSpPr/>
          <p:nvPr/>
        </p:nvSpPr>
        <p:spPr>
          <a:xfrm>
            <a:off x="1692275" y="2952750"/>
            <a:ext cx="3743325" cy="10064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defTabSz="914400">
              <a:spcBef>
                <a:spcPct val="0"/>
              </a:spcBef>
              <a:buClrTx/>
              <a:buSzTx/>
              <a:buFontTx/>
              <a:buNone/>
              <a:tabLst>
                <a:tab pos="952500" algn="l"/>
              </a:tabLst>
            </a:pPr>
            <a:r>
              <a:rPr lang="zh-CN" altLang="en-US" sz="2000" dirty="0">
                <a:solidFill>
                  <a:srgbClr val="660066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solidFill>
                  <a:srgbClr val="660066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660066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solidFill>
                  <a:srgbClr val="660066"/>
                </a:solidFill>
                <a:ea typeface="宋体" panose="02010600030101010101" pitchFamily="2" charset="-122"/>
              </a:rPr>
              <a:t>S→SS︱</a:t>
            </a:r>
            <a:r>
              <a:rPr lang="en-US" altLang="zh-CN" sz="2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β</a:t>
            </a:r>
            <a:br>
              <a:rPr lang="en-US" altLang="zh-CN" sz="2000" dirty="0">
                <a:solidFill>
                  <a:srgbClr val="660066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660066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000" dirty="0">
                <a:solidFill>
                  <a:srgbClr val="660066"/>
                </a:solidFill>
                <a:ea typeface="宋体" panose="02010600030101010101" pitchFamily="2" charset="-122"/>
              </a:rPr>
              <a:t>对句型</a:t>
            </a:r>
            <a:r>
              <a:rPr lang="en-US" altLang="zh-CN" sz="2000" dirty="0">
                <a:solidFill>
                  <a:srgbClr val="660066"/>
                </a:solidFill>
                <a:ea typeface="宋体" panose="02010600030101010101" pitchFamily="2" charset="-122"/>
              </a:rPr>
              <a:t>SSS</a:t>
            </a:r>
            <a:r>
              <a:rPr lang="zh-CN" altLang="en-US" sz="2000" dirty="0">
                <a:solidFill>
                  <a:srgbClr val="660066"/>
                </a:solidFill>
                <a:ea typeface="宋体" panose="02010600030101010101" pitchFamily="2" charset="-122"/>
              </a:rPr>
              <a:t>，有</a:t>
            </a:r>
            <a:endParaRPr lang="zh-CN" altLang="en-US" sz="2000" dirty="0">
              <a:solidFill>
                <a:srgbClr val="660066"/>
              </a:solidFill>
              <a:ea typeface="宋体" panose="02010600030101010101" pitchFamily="2" charset="-122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FontTx/>
              <a:buNone/>
              <a:tabLst>
                <a:tab pos="952500" algn="l"/>
              </a:tabLst>
            </a:pPr>
            <a:endParaRPr lang="zh-CN" altLang="en-US" sz="2000" b="0" dirty="0">
              <a:solidFill>
                <a:srgbClr val="660066"/>
              </a:solidFill>
              <a:ea typeface="宋体" panose="02010600030101010101" pitchFamily="2" charset="-122"/>
            </a:endParaRPr>
          </a:p>
        </p:txBody>
      </p:sp>
      <p:sp>
        <p:nvSpPr>
          <p:cNvPr id="31753" name="Rectangle 77"/>
          <p:cNvSpPr/>
          <p:nvPr/>
        </p:nvSpPr>
        <p:spPr>
          <a:xfrm>
            <a:off x="1830388" y="2243138"/>
            <a:ext cx="184150" cy="15208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br>
              <a:rPr lang="zh-CN" altLang="en-US" sz="900" b="0" dirty="0">
                <a:ea typeface="宋体" panose="02010600030101010101" pitchFamily="2" charset="-122"/>
              </a:rPr>
            </a:br>
            <a:endParaRPr lang="zh-CN" altLang="en-US" sz="2400" b="0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br>
              <a:rPr lang="zh-CN" altLang="en-US" sz="1400" b="0" dirty="0">
                <a:ea typeface="宋体" panose="02010600030101010101" pitchFamily="2" charset="-122"/>
              </a:rPr>
            </a:br>
            <a:br>
              <a:rPr lang="zh-CN" altLang="en-US" sz="1400" b="0" dirty="0">
                <a:ea typeface="宋体" panose="02010600030101010101" pitchFamily="2" charset="-122"/>
              </a:rPr>
            </a:br>
            <a:endParaRPr lang="zh-CN" altLang="en-US" sz="900" b="0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 dirty="0">
              <a:ea typeface="宋体" panose="02010600030101010101" pitchFamily="2" charset="-122"/>
            </a:endParaRPr>
          </a:p>
        </p:txBody>
      </p:sp>
      <p:sp>
        <p:nvSpPr>
          <p:cNvPr id="31754" name="Rectangle 78"/>
          <p:cNvSpPr/>
          <p:nvPr/>
        </p:nvSpPr>
        <p:spPr>
          <a:xfrm>
            <a:off x="1187450" y="4868863"/>
            <a:ext cx="6451600" cy="22161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447675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0" dirty="0">
              <a:ea typeface="宋体" panose="02010600030101010101" pitchFamily="2" charset="-122"/>
            </a:endParaRPr>
          </a:p>
          <a:p>
            <a:pPr marL="0" lvl="0" indent="447675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660066"/>
                </a:solidFill>
                <a:ea typeface="宋体" panose="02010600030101010101" pitchFamily="2" charset="-122"/>
              </a:rPr>
              <a:t>将</a:t>
            </a:r>
            <a:r>
              <a:rPr lang="en-US" altLang="zh-CN" sz="2000" b="0" dirty="0">
                <a:solidFill>
                  <a:srgbClr val="660066"/>
                </a:solidFill>
                <a:ea typeface="宋体" panose="02010600030101010101" pitchFamily="2" charset="-122"/>
              </a:rPr>
              <a:t>S→SS︱</a:t>
            </a:r>
            <a:r>
              <a:rPr lang="en-US" altLang="zh-CN" sz="2000" b="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β  </a:t>
            </a:r>
            <a:r>
              <a:rPr lang="zh-CN" altLang="en-US" sz="2000" b="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变换为  </a:t>
            </a:r>
            <a:r>
              <a:rPr lang="en-US" altLang="zh-CN" sz="2000" b="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S→SA︱A</a:t>
            </a:r>
            <a:r>
              <a:rPr lang="zh-CN" altLang="en-US" sz="2000" b="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，可消除二义性。</a:t>
            </a:r>
            <a:endParaRPr lang="zh-CN" altLang="en-US" sz="2000" b="0" dirty="0">
              <a:solidFill>
                <a:srgbClr val="660066"/>
              </a:solidFill>
              <a:ea typeface="宋体" panose="02010600030101010101" pitchFamily="2" charset="-122"/>
            </a:endParaRPr>
          </a:p>
          <a:p>
            <a:pPr marL="0" lvl="0" indent="447675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   A→β</a:t>
            </a:r>
            <a:endParaRPr lang="en-US" altLang="zh-CN" sz="2000" b="0" dirty="0">
              <a:solidFill>
                <a:srgbClr val="660066"/>
              </a:solidFill>
              <a:ea typeface="宋体" panose="02010600030101010101" pitchFamily="2" charset="-122"/>
            </a:endParaRPr>
          </a:p>
          <a:p>
            <a:pPr marL="0" lvl="0" indent="447675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(2) S→SbS      </a:t>
            </a:r>
            <a:endParaRPr lang="en-US" altLang="zh-CN" sz="2000" b="0" dirty="0">
              <a:solidFill>
                <a:srgbClr val="660066"/>
              </a:solidFill>
              <a:ea typeface="宋体" panose="02010600030101010101" pitchFamily="2" charset="-122"/>
            </a:endParaRPr>
          </a:p>
          <a:p>
            <a:pPr marL="0" lvl="0" indent="447675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660066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000" b="0" dirty="0">
                <a:solidFill>
                  <a:srgbClr val="660066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000" b="0" dirty="0">
                <a:solidFill>
                  <a:srgbClr val="660066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2000" b="0" dirty="0">
                <a:solidFill>
                  <a:srgbClr val="660066"/>
                </a:solidFill>
                <a:ea typeface="宋体" panose="02010600030101010101" pitchFamily="2" charset="-122"/>
              </a:rPr>
              <a:t>S→aS︱Sβ</a:t>
            </a:r>
            <a:br>
              <a:rPr lang="en-US" altLang="zh-CN" sz="2000" b="0" dirty="0">
                <a:solidFill>
                  <a:srgbClr val="660066"/>
                </a:solidFill>
                <a:ea typeface="宋体" panose="02010600030101010101" pitchFamily="2" charset="-122"/>
              </a:rPr>
            </a:br>
            <a:br>
              <a:rPr lang="en-US" altLang="zh-CN" sz="1400" b="0" dirty="0">
                <a:solidFill>
                  <a:srgbClr val="660066"/>
                </a:solidFill>
                <a:ea typeface="宋体" panose="02010600030101010101" pitchFamily="2" charset="-122"/>
              </a:rPr>
            </a:br>
            <a:endParaRPr lang="en-US" altLang="zh-CN" sz="2400" b="0" dirty="0">
              <a:solidFill>
                <a:srgbClr val="660066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矩形 3"/>
          <p:cNvSpPr/>
          <p:nvPr/>
        </p:nvSpPr>
        <p:spPr>
          <a:xfrm>
            <a:off x="1046163" y="1268413"/>
            <a:ext cx="5902325" cy="183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336699"/>
                </a:solidFill>
                <a:ea typeface="宋体" panose="02010600030101010101" pitchFamily="2" charset="-122"/>
              </a:rPr>
              <a:t>已知文法</a:t>
            </a:r>
            <a:r>
              <a:rPr lang="en-US" altLang="zh-CN" sz="1800" dirty="0">
                <a:solidFill>
                  <a:srgbClr val="336699"/>
                </a:solidFill>
                <a:ea typeface="宋体" panose="02010600030101010101" pitchFamily="2" charset="-122"/>
              </a:rPr>
              <a:t>G</a:t>
            </a:r>
            <a:r>
              <a:rPr lang="zh-CN" altLang="en-US" sz="1800" dirty="0">
                <a:solidFill>
                  <a:srgbClr val="336699"/>
                </a:solidFill>
                <a:ea typeface="宋体" panose="02010600030101010101" pitchFamily="2" charset="-122"/>
              </a:rPr>
              <a:t>的产生式如下</a:t>
            </a:r>
            <a:r>
              <a:rPr lang="zh-CN" altLang="en-US" sz="1800" dirty="0">
                <a:solidFill>
                  <a:srgbClr val="3366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800" dirty="0">
              <a:solidFill>
                <a:srgbClr val="3366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3366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1800" dirty="0">
                <a:solidFill>
                  <a:srgbClr val="336699"/>
                </a:solidFill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solidFill>
                  <a:srgbClr val="3366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solidFill>
                  <a:srgbClr val="336699"/>
                </a:solidFill>
                <a:ea typeface="宋体" panose="02010600030101010101" pitchFamily="2" charset="-122"/>
              </a:rPr>
              <a:t>AB|0C3</a:t>
            </a:r>
            <a:endParaRPr lang="en-US" altLang="zh-CN" sz="1800" dirty="0">
              <a:solidFill>
                <a:srgbClr val="336699"/>
              </a:solidFill>
              <a:ea typeface="宋体" panose="02010600030101010101" pitchFamily="2" charset="-122"/>
            </a:endParaRPr>
          </a:p>
          <a:p>
            <a:pPr marL="0" lvl="0" indent="0"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336699"/>
                </a:solidFill>
                <a:ea typeface="宋体" panose="02010600030101010101" pitchFamily="2" charset="-122"/>
              </a:rPr>
              <a:t>	A</a:t>
            </a:r>
            <a:r>
              <a:rPr lang="en-US" altLang="zh-CN" sz="1800" dirty="0">
                <a:solidFill>
                  <a:srgbClr val="3366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solidFill>
                  <a:srgbClr val="336699"/>
                </a:solidFill>
                <a:ea typeface="宋体" panose="02010600030101010101" pitchFamily="2" charset="-122"/>
              </a:rPr>
              <a:t>01|0A1</a:t>
            </a:r>
            <a:endParaRPr lang="en-US" altLang="zh-CN" sz="1800" dirty="0">
              <a:solidFill>
                <a:srgbClr val="336699"/>
              </a:solidFill>
              <a:ea typeface="宋体" panose="02010600030101010101" pitchFamily="2" charset="-122"/>
            </a:endParaRPr>
          </a:p>
          <a:p>
            <a:pPr marL="0" lvl="0" indent="0"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336699"/>
                </a:solidFill>
                <a:ea typeface="宋体" panose="02010600030101010101" pitchFamily="2" charset="-122"/>
              </a:rPr>
              <a:t>	B</a:t>
            </a:r>
            <a:r>
              <a:rPr lang="en-US" altLang="zh-CN" sz="1800" dirty="0">
                <a:solidFill>
                  <a:srgbClr val="3366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solidFill>
                  <a:srgbClr val="336699"/>
                </a:solidFill>
                <a:ea typeface="宋体" panose="02010600030101010101" pitchFamily="2" charset="-122"/>
              </a:rPr>
              <a:t>23|2B3</a:t>
            </a:r>
            <a:endParaRPr lang="en-US" altLang="zh-CN" sz="1800" dirty="0">
              <a:solidFill>
                <a:srgbClr val="336699"/>
              </a:solidFill>
              <a:ea typeface="宋体" panose="02010600030101010101" pitchFamily="2" charset="-122"/>
            </a:endParaRPr>
          </a:p>
          <a:p>
            <a:pPr marL="0" lvl="0" indent="0"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336699"/>
                </a:solidFill>
                <a:ea typeface="宋体" panose="02010600030101010101" pitchFamily="2" charset="-122"/>
              </a:rPr>
              <a:t>	C</a:t>
            </a:r>
            <a:r>
              <a:rPr lang="en-US" altLang="zh-CN" sz="1800" dirty="0">
                <a:solidFill>
                  <a:srgbClr val="3366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solidFill>
                  <a:srgbClr val="336699"/>
                </a:solidFill>
                <a:ea typeface="宋体" panose="02010600030101010101" pitchFamily="2" charset="-122"/>
              </a:rPr>
              <a:t>0C3|12|1D2</a:t>
            </a:r>
            <a:endParaRPr lang="en-US" altLang="zh-CN" sz="1800" dirty="0">
              <a:solidFill>
                <a:srgbClr val="336699"/>
              </a:solidFill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336699"/>
                </a:solidFill>
                <a:ea typeface="宋体" panose="02010600030101010101" pitchFamily="2" charset="-122"/>
              </a:rPr>
              <a:t>	D</a:t>
            </a:r>
            <a:r>
              <a:rPr lang="en-US" altLang="zh-CN" sz="1800" dirty="0">
                <a:solidFill>
                  <a:srgbClr val="3366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1800" dirty="0">
                <a:solidFill>
                  <a:srgbClr val="336699"/>
                </a:solidFill>
                <a:ea typeface="宋体" panose="02010600030101010101" pitchFamily="2" charset="-122"/>
              </a:rPr>
              <a:t>12|1D2 </a:t>
            </a:r>
            <a:endParaRPr lang="en-US" altLang="zh-CN" sz="1800" dirty="0">
              <a:solidFill>
                <a:srgbClr val="336699"/>
              </a:solidFill>
              <a:ea typeface="宋体" panose="02010600030101010101" pitchFamily="2" charset="-122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336699"/>
                </a:solidFill>
                <a:ea typeface="宋体" panose="02010600030101010101" pitchFamily="2" charset="-122"/>
              </a:rPr>
              <a:t>试求文法</a:t>
            </a:r>
            <a:r>
              <a:rPr lang="en-US" altLang="zh-CN" sz="1800" dirty="0">
                <a:solidFill>
                  <a:srgbClr val="336699"/>
                </a:solidFill>
                <a:ea typeface="宋体" panose="02010600030101010101" pitchFamily="2" charset="-122"/>
              </a:rPr>
              <a:t>G</a:t>
            </a:r>
            <a:r>
              <a:rPr lang="zh-CN" altLang="en-US" sz="1800" dirty="0">
                <a:solidFill>
                  <a:srgbClr val="336699"/>
                </a:solidFill>
                <a:ea typeface="宋体" panose="02010600030101010101" pitchFamily="2" charset="-122"/>
              </a:rPr>
              <a:t>产生的语言</a:t>
            </a:r>
            <a:r>
              <a:rPr lang="en-US" altLang="zh-CN" sz="1800" dirty="0">
                <a:solidFill>
                  <a:srgbClr val="336699"/>
                </a:solidFill>
                <a:ea typeface="宋体" panose="02010600030101010101" pitchFamily="2" charset="-122"/>
              </a:rPr>
              <a:t>L(G);</a:t>
            </a:r>
            <a:r>
              <a:rPr lang="zh-CN" altLang="en-US" sz="1800" dirty="0">
                <a:solidFill>
                  <a:srgbClr val="336699"/>
                </a:solidFill>
                <a:ea typeface="宋体" panose="02010600030101010101" pitchFamily="2" charset="-122"/>
              </a:rPr>
              <a:t>该文法是否具有二义性？</a:t>
            </a:r>
            <a:r>
              <a:rPr lang="en-US" altLang="zh-CN" sz="1800" dirty="0">
                <a:solidFill>
                  <a:srgbClr val="336699"/>
                </a:solidFill>
                <a:ea typeface="宋体" panose="02010600030101010101" pitchFamily="2" charset="-122"/>
              </a:rPr>
              <a:t> </a:t>
            </a:r>
            <a:endParaRPr lang="en-US" altLang="zh-CN" sz="1800" dirty="0">
              <a:solidFill>
                <a:srgbClr val="336699"/>
              </a:solidFill>
              <a:ea typeface="宋体" panose="02010600030101010101" pitchFamily="2" charset="-122"/>
            </a:endParaRPr>
          </a:p>
        </p:txBody>
      </p:sp>
      <p:sp>
        <p:nvSpPr>
          <p:cNvPr id="32773" name="Rectangle 2"/>
          <p:cNvSpPr/>
          <p:nvPr/>
        </p:nvSpPr>
        <p:spPr>
          <a:xfrm>
            <a:off x="1042988" y="457200"/>
            <a:ext cx="31115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宋体" panose="02010600030101010101" pitchFamily="2" charset="-122"/>
                <a:ea typeface="华文行楷" panose="02010800040101010101" pitchFamily="2" charset="-122"/>
              </a:rPr>
              <a:t>课堂练习</a:t>
            </a:r>
            <a:endParaRPr lang="zh-CN" altLang="en-US" sz="3200" dirty="0">
              <a:solidFill>
                <a:srgbClr val="800080"/>
              </a:solidFill>
              <a:latin typeface="宋体" panose="0201060003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8888" y="3422650"/>
            <a:ext cx="4997450" cy="341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C00CC"/>
                </a:solidFill>
                <a:ea typeface="宋体" panose="02010600030101010101" pitchFamily="2" charset="-122"/>
              </a:rPr>
              <a:t>L(G)={0</a:t>
            </a:r>
            <a:r>
              <a:rPr lang="en-US" altLang="zh-CN" sz="1800" baseline="30000" dirty="0">
                <a:solidFill>
                  <a:srgbClr val="CC00CC"/>
                </a:solidFill>
                <a:ea typeface="宋体" panose="02010600030101010101" pitchFamily="2" charset="-122"/>
              </a:rPr>
              <a:t>n</a:t>
            </a:r>
            <a:r>
              <a:rPr lang="en-US" altLang="zh-CN" sz="1800" dirty="0">
                <a:solidFill>
                  <a:srgbClr val="CC00CC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 baseline="30000" dirty="0">
                <a:solidFill>
                  <a:srgbClr val="CC00CC"/>
                </a:solidFill>
                <a:ea typeface="宋体" panose="02010600030101010101" pitchFamily="2" charset="-122"/>
              </a:rPr>
              <a:t>n</a:t>
            </a:r>
            <a:r>
              <a:rPr lang="en-US" altLang="zh-CN" sz="1800" dirty="0">
                <a:solidFill>
                  <a:srgbClr val="CC00CC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 baseline="30000" dirty="0">
                <a:solidFill>
                  <a:srgbClr val="CC00CC"/>
                </a:solidFill>
                <a:ea typeface="宋体" panose="02010600030101010101" pitchFamily="2" charset="-122"/>
              </a:rPr>
              <a:t>m</a:t>
            </a:r>
            <a:r>
              <a:rPr lang="en-US" altLang="zh-CN" sz="1800" dirty="0">
                <a:solidFill>
                  <a:srgbClr val="CC00CC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800" baseline="30000" dirty="0">
                <a:solidFill>
                  <a:srgbClr val="CC00CC"/>
                </a:solidFill>
                <a:ea typeface="宋体" panose="02010600030101010101" pitchFamily="2" charset="-122"/>
              </a:rPr>
              <a:t>m</a:t>
            </a:r>
            <a:r>
              <a:rPr lang="en-US" altLang="zh-CN" sz="1800" dirty="0">
                <a:solidFill>
                  <a:srgbClr val="CC00CC"/>
                </a:solidFill>
                <a:ea typeface="宋体" panose="02010600030101010101" pitchFamily="2" charset="-122"/>
              </a:rPr>
              <a:t>|n,m</a:t>
            </a:r>
            <a:r>
              <a:rPr lang="en-US" altLang="zh-CN" sz="1800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sz="1800" dirty="0">
                <a:solidFill>
                  <a:srgbClr val="CC00CC"/>
                </a:solidFill>
                <a:ea typeface="宋体" panose="02010600030101010101" pitchFamily="2" charset="-122"/>
              </a:rPr>
              <a:t>1}</a:t>
            </a:r>
            <a:r>
              <a:rPr lang="en-US" altLang="zh-CN" sz="1800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∪</a:t>
            </a:r>
            <a:r>
              <a:rPr lang="en-US" altLang="zh-CN" sz="1800" dirty="0">
                <a:solidFill>
                  <a:srgbClr val="CC00CC"/>
                </a:solidFill>
                <a:ea typeface="宋体" panose="02010600030101010101" pitchFamily="2" charset="-122"/>
              </a:rPr>
              <a:t>{0</a:t>
            </a:r>
            <a:r>
              <a:rPr lang="en-US" altLang="zh-CN" sz="1800" baseline="30000" dirty="0">
                <a:solidFill>
                  <a:srgbClr val="CC00CC"/>
                </a:solidFill>
                <a:ea typeface="宋体" panose="02010600030101010101" pitchFamily="2" charset="-122"/>
              </a:rPr>
              <a:t>n</a:t>
            </a:r>
            <a:r>
              <a:rPr lang="en-US" altLang="zh-CN" sz="1800" dirty="0">
                <a:solidFill>
                  <a:srgbClr val="CC00CC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 baseline="30000" dirty="0">
                <a:solidFill>
                  <a:srgbClr val="CC00CC"/>
                </a:solidFill>
                <a:ea typeface="宋体" panose="02010600030101010101" pitchFamily="2" charset="-122"/>
              </a:rPr>
              <a:t>m</a:t>
            </a:r>
            <a:r>
              <a:rPr lang="en-US" altLang="zh-CN" sz="1800" dirty="0">
                <a:solidFill>
                  <a:srgbClr val="CC00CC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 baseline="30000" dirty="0">
                <a:solidFill>
                  <a:srgbClr val="CC00CC"/>
                </a:solidFill>
                <a:ea typeface="宋体" panose="02010600030101010101" pitchFamily="2" charset="-122"/>
              </a:rPr>
              <a:t>m</a:t>
            </a:r>
            <a:r>
              <a:rPr lang="en-US" altLang="zh-CN" sz="1800" dirty="0">
                <a:solidFill>
                  <a:srgbClr val="CC00CC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800" baseline="30000" dirty="0">
                <a:solidFill>
                  <a:srgbClr val="CC00CC"/>
                </a:solidFill>
                <a:ea typeface="宋体" panose="02010600030101010101" pitchFamily="2" charset="-122"/>
              </a:rPr>
              <a:t>n</a:t>
            </a:r>
            <a:r>
              <a:rPr lang="en-US" altLang="zh-CN" sz="1800" dirty="0">
                <a:solidFill>
                  <a:srgbClr val="CC00CC"/>
                </a:solidFill>
                <a:ea typeface="宋体" panose="02010600030101010101" pitchFamily="2" charset="-122"/>
              </a:rPr>
              <a:t>|n,m</a:t>
            </a:r>
            <a:r>
              <a:rPr lang="en-US" altLang="zh-CN" sz="1800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sz="1800" dirty="0">
                <a:solidFill>
                  <a:srgbClr val="CC00CC"/>
                </a:solidFill>
                <a:ea typeface="宋体" panose="02010600030101010101" pitchFamily="2" charset="-122"/>
              </a:rPr>
              <a:t>1}</a:t>
            </a:r>
            <a:endParaRPr lang="en-US" altLang="zh-CN" sz="1800" dirty="0">
              <a:solidFill>
                <a:srgbClr val="CC00CC"/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3013" y="3913188"/>
            <a:ext cx="3460750" cy="647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CC00CC"/>
                </a:solidFill>
                <a:ea typeface="宋体" panose="02010600030101010101" pitchFamily="2" charset="-122"/>
              </a:rPr>
              <a:t>该文法具有二义性</a:t>
            </a:r>
            <a:endParaRPr lang="en-US" altLang="zh-CN" sz="1800" dirty="0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</a:t>
            </a:r>
            <a:r>
              <a:rPr lang="en-US" altLang="zh-CN" sz="1800" dirty="0">
                <a:solidFill>
                  <a:srgbClr val="CC00CC"/>
                </a:solidFill>
                <a:ea typeface="宋体" panose="02010600030101010101" pitchFamily="2" charset="-122"/>
              </a:rPr>
              <a:t>L(G)</a:t>
            </a:r>
            <a:r>
              <a:rPr lang="zh-CN" altLang="en-US" sz="1800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不存在非二义性的文法</a:t>
            </a:r>
            <a:endParaRPr lang="zh-CN" altLang="en-US" sz="1800" b="0" dirty="0">
              <a:solidFill>
                <a:srgbClr val="CC00CC"/>
              </a:solidFill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5613" y="4767263"/>
            <a:ext cx="849788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3300"/>
                </a:solidFill>
                <a:ea typeface="黑体" panose="02010609060101010101" pitchFamily="49" charset="-122"/>
              </a:rPr>
              <a:t>固有二义性的</a:t>
            </a:r>
            <a:r>
              <a:rPr lang="en-US" altLang="zh-CN" sz="1800" dirty="0">
                <a:solidFill>
                  <a:srgbClr val="FF3300"/>
                </a:solidFill>
                <a:ea typeface="黑体" panose="02010609060101010101" pitchFamily="49" charset="-122"/>
              </a:rPr>
              <a:t>(inherent ambiguity)</a:t>
            </a:r>
            <a:r>
              <a:rPr lang="en-US" altLang="zh-CN" sz="1800" dirty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endParaRPr lang="en-US" altLang="zh-CN" sz="1800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如果语言</a:t>
            </a:r>
            <a:r>
              <a:rPr lang="en-US" altLang="zh-CN" sz="1800" dirty="0">
                <a:solidFill>
                  <a:srgbClr val="FF3300"/>
                </a:solidFill>
                <a:ea typeface="宋体" panose="02010600030101010101" pitchFamily="2" charset="-122"/>
              </a:rPr>
              <a:t>L</a:t>
            </a:r>
            <a:r>
              <a:rPr lang="zh-CN" altLang="en-US" sz="18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不存在非二义性文法，则称</a:t>
            </a:r>
            <a:r>
              <a:rPr lang="en-US" altLang="zh-CN" sz="1800" dirty="0">
                <a:solidFill>
                  <a:srgbClr val="FF3300"/>
                </a:solidFill>
                <a:ea typeface="宋体" panose="02010600030101010101" pitchFamily="2" charset="-122"/>
              </a:rPr>
              <a:t>L</a:t>
            </a:r>
            <a:r>
              <a:rPr lang="zh-CN" altLang="en-US" sz="18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1800" dirty="0">
                <a:solidFill>
                  <a:srgbClr val="FF3300"/>
                </a:solidFill>
                <a:ea typeface="黑体" panose="02010609060101010101" pitchFamily="49" charset="-122"/>
              </a:rPr>
              <a:t>固有二义性的</a:t>
            </a:r>
            <a:r>
              <a:rPr lang="zh-CN" altLang="en-US" sz="18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，又称</a:t>
            </a:r>
            <a:r>
              <a:rPr lang="en-US" altLang="zh-CN" sz="1800" dirty="0">
                <a:solidFill>
                  <a:srgbClr val="FF3300"/>
                </a:solidFill>
                <a:ea typeface="宋体" panose="02010600030101010101" pitchFamily="2" charset="-122"/>
              </a:rPr>
              <a:t>L</a:t>
            </a:r>
            <a:r>
              <a:rPr lang="zh-CN" altLang="en-US" sz="18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1800" dirty="0">
                <a:solidFill>
                  <a:srgbClr val="FF3300"/>
                </a:solidFill>
                <a:ea typeface="黑体" panose="02010609060101010101" pitchFamily="49" charset="-122"/>
              </a:rPr>
              <a:t>先天二义性的。</a:t>
            </a:r>
            <a:endParaRPr lang="zh-CN" altLang="en-US" sz="1800" dirty="0">
              <a:solidFill>
                <a:srgbClr val="FF3300"/>
              </a:solidFill>
              <a:ea typeface="黑体" panose="02010609060101010101" pitchFamily="49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文法可以是二义性的。</a:t>
            </a:r>
            <a:endParaRPr lang="zh-CN" altLang="en-US" sz="1800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语言可以是固有二义性的。</a:t>
            </a:r>
            <a:endParaRPr lang="zh-CN" altLang="en-US" sz="1800" b="0" dirty="0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79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§4.7  </a:t>
            </a:r>
            <a:r>
              <a:rPr lang="zh-CN" altLang="en-US" dirty="0"/>
              <a:t>受限型上下文无关文法</a:t>
            </a:r>
            <a:endParaRPr lang="zh-CN" altLang="en-US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0292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3200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对文法的生成式形式加以某些限制＝</a:t>
            </a:r>
            <a:r>
              <a:rPr lang="en-US" altLang="zh-CN" sz="3200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&gt; </a:t>
            </a:r>
            <a:r>
              <a:rPr lang="zh-CN" altLang="en-US" sz="3200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受限型文法</a:t>
            </a:r>
            <a:endParaRPr lang="zh-CN" altLang="en-US" sz="3200" dirty="0">
              <a:solidFill>
                <a:srgbClr val="660066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buNone/>
            </a:pPr>
            <a:r>
              <a:rPr lang="zh-CN" altLang="en-US" sz="3200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一、线性文法：</a:t>
            </a:r>
            <a:br>
              <a:rPr lang="zh-CN" altLang="en-US" sz="3200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生成式为</a:t>
            </a:r>
            <a:r>
              <a:rPr lang="en-US" altLang="zh-CN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A→ω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Cω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 </a:t>
            </a:r>
            <a:r>
              <a:rPr lang="en-US" altLang="zh-CN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A→ω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形式的</a:t>
            </a:r>
            <a:r>
              <a:rPr lang="en-US" altLang="zh-CN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型文法</a:t>
            </a:r>
            <a:r>
              <a:rPr lang="en-US" altLang="zh-CN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en-US" altLang="zh-CN" dirty="0">
              <a:solidFill>
                <a:srgbClr val="66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en-US" altLang="zh-CN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ω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ω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 T</a:t>
            </a:r>
            <a:r>
              <a:rPr lang="en-US" altLang="zh-CN" baseline="30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en-US" altLang="zh-CN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, A,C∈N ,</a:t>
            </a:r>
            <a:r>
              <a:rPr lang="zh-CN" altLang="en-US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en-US" altLang="zh-CN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ω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ω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≠ε</a:t>
            </a:r>
            <a:r>
              <a:rPr lang="zh-CN" altLang="en-US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solidFill>
                <a:srgbClr val="66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dirty="0">
              <a:solidFill>
                <a:srgbClr val="66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由线性文法产生的语言称为线性语言。</a:t>
            </a:r>
            <a:endParaRPr lang="zh-CN" altLang="en-US" dirty="0">
              <a:solidFill>
                <a:srgbClr val="66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正则文法为线性文法。反之不成立。</a:t>
            </a:r>
            <a:endParaRPr lang="zh-CN" altLang="en-US" dirty="0">
              <a:solidFill>
                <a:srgbClr val="66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endParaRPr lang="zh-CN" altLang="en-US" dirty="0"/>
          </a:p>
        </p:txBody>
      </p:sp>
      <p:sp>
        <p:nvSpPr>
          <p:cNvPr id="3482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660066"/>
                </a:solidFill>
              </a:rPr>
              <a:t>例：</a:t>
            </a:r>
            <a:r>
              <a:rPr lang="en-US" altLang="zh-CN" dirty="0">
                <a:solidFill>
                  <a:srgbClr val="660066"/>
                </a:solidFill>
              </a:rPr>
              <a:t>G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660066"/>
                </a:solidFill>
              </a:rPr>
              <a:t>＝（</a:t>
            </a:r>
            <a:r>
              <a:rPr lang="en-US" altLang="zh-CN" dirty="0">
                <a:solidFill>
                  <a:srgbClr val="660066"/>
                </a:solidFill>
              </a:rPr>
              <a:t>{S},{a,b},P,S</a:t>
            </a:r>
            <a:r>
              <a:rPr lang="zh-CN" altLang="en-US" dirty="0">
                <a:solidFill>
                  <a:srgbClr val="660066"/>
                </a:solidFill>
              </a:rPr>
              <a:t>）</a:t>
            </a:r>
            <a:endParaRPr lang="zh-CN" altLang="en-US" dirty="0">
              <a:solidFill>
                <a:srgbClr val="660066"/>
              </a:solidFill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rgbClr val="660066"/>
                </a:solidFill>
              </a:rPr>
              <a:t>    </a:t>
            </a:r>
            <a:r>
              <a:rPr lang="en-US" altLang="zh-CN" dirty="0">
                <a:solidFill>
                  <a:srgbClr val="660066"/>
                </a:solidFill>
              </a:rPr>
              <a:t>S→aSa︱bSb︱ε</a:t>
            </a:r>
            <a:endParaRPr lang="en-US" altLang="zh-CN" dirty="0">
              <a:solidFill>
                <a:srgbClr val="660066"/>
              </a:solidFill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rgbClr val="660066"/>
                </a:solidFill>
              </a:rPr>
              <a:t>    </a:t>
            </a:r>
            <a:r>
              <a:rPr lang="en-US" altLang="zh-CN" dirty="0">
                <a:solidFill>
                  <a:srgbClr val="660066"/>
                </a:solidFill>
              </a:rPr>
              <a:t>L(G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660066"/>
                </a:solidFill>
              </a:rPr>
              <a:t>)</a:t>
            </a:r>
            <a:r>
              <a:rPr lang="zh-CN" altLang="en-US" dirty="0">
                <a:solidFill>
                  <a:srgbClr val="660066"/>
                </a:solidFill>
              </a:rPr>
              <a:t>＝</a:t>
            </a:r>
            <a:r>
              <a:rPr lang="en-US" altLang="zh-CN" dirty="0">
                <a:solidFill>
                  <a:srgbClr val="660066"/>
                </a:solidFill>
              </a:rPr>
              <a:t>{ωω︱ω∈{a,b}*   }</a:t>
            </a:r>
            <a:endParaRPr lang="en-US" altLang="zh-CN" dirty="0">
              <a:solidFill>
                <a:srgbClr val="660066"/>
              </a:solidFill>
            </a:endParaRPr>
          </a:p>
          <a:p>
            <a:pPr eaLnBrk="1" hangingPunct="1"/>
            <a:endParaRPr lang="zh-CN" altLang="en-US" dirty="0">
              <a:solidFill>
                <a:srgbClr val="660066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660066"/>
                </a:solidFill>
              </a:rPr>
              <a:t>例：</a:t>
            </a:r>
            <a:r>
              <a:rPr lang="en-US" altLang="zh-CN" dirty="0">
                <a:solidFill>
                  <a:srgbClr val="660066"/>
                </a:solidFill>
              </a:rPr>
              <a:t>G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660066"/>
                </a:solidFill>
              </a:rPr>
              <a:t>＝（</a:t>
            </a:r>
            <a:r>
              <a:rPr lang="en-US" altLang="zh-CN" dirty="0">
                <a:solidFill>
                  <a:srgbClr val="660066"/>
                </a:solidFill>
              </a:rPr>
              <a:t>{S},{a,b},P,S</a:t>
            </a:r>
            <a:r>
              <a:rPr lang="zh-CN" altLang="en-US" dirty="0">
                <a:solidFill>
                  <a:srgbClr val="660066"/>
                </a:solidFill>
              </a:rPr>
              <a:t>）</a:t>
            </a:r>
            <a:endParaRPr lang="zh-CN" altLang="en-US" dirty="0">
              <a:solidFill>
                <a:srgbClr val="660066"/>
              </a:solidFill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rgbClr val="660066"/>
                </a:solidFill>
              </a:rPr>
              <a:t>     </a:t>
            </a:r>
            <a:r>
              <a:rPr lang="en-US" altLang="zh-CN" dirty="0">
                <a:solidFill>
                  <a:srgbClr val="660066"/>
                </a:solidFill>
              </a:rPr>
              <a:t>S→aSb︱ab</a:t>
            </a:r>
            <a:endParaRPr lang="en-US" altLang="zh-CN" dirty="0">
              <a:solidFill>
                <a:srgbClr val="660066"/>
              </a:solidFill>
            </a:endParaRPr>
          </a:p>
          <a:p>
            <a:pPr eaLnBrk="1" hangingPunct="1">
              <a:buNone/>
            </a:pPr>
            <a:r>
              <a:rPr lang="en-US" altLang="zh-CN" dirty="0">
                <a:solidFill>
                  <a:srgbClr val="660066"/>
                </a:solidFill>
              </a:rPr>
              <a:t>     L(G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660066"/>
                </a:solidFill>
              </a:rPr>
              <a:t>)</a:t>
            </a:r>
            <a:r>
              <a:rPr lang="zh-CN" altLang="en-US" dirty="0">
                <a:solidFill>
                  <a:srgbClr val="660066"/>
                </a:solidFill>
              </a:rPr>
              <a:t>＝</a:t>
            </a:r>
            <a:r>
              <a:rPr lang="en-US" altLang="zh-CN" dirty="0">
                <a:solidFill>
                  <a:srgbClr val="660066"/>
                </a:solidFill>
              </a:rPr>
              <a:t>{a</a:t>
            </a:r>
            <a:r>
              <a:rPr lang="en-US" altLang="zh-CN" baseline="30000" dirty="0">
                <a:solidFill>
                  <a:srgbClr val="660066"/>
                </a:solidFill>
              </a:rPr>
              <a:t>n</a:t>
            </a:r>
            <a:r>
              <a:rPr lang="en-US" altLang="zh-CN" dirty="0">
                <a:solidFill>
                  <a:srgbClr val="660066"/>
                </a:solidFill>
              </a:rPr>
              <a:t>b</a:t>
            </a:r>
            <a:r>
              <a:rPr lang="en-US" altLang="zh-CN" baseline="30000" dirty="0">
                <a:solidFill>
                  <a:srgbClr val="660066"/>
                </a:solidFill>
              </a:rPr>
              <a:t>n </a:t>
            </a:r>
            <a:r>
              <a:rPr lang="en-US" altLang="zh-CN" dirty="0">
                <a:solidFill>
                  <a:srgbClr val="660066"/>
                </a:solidFill>
              </a:rPr>
              <a:t> ∣n≥1}</a:t>
            </a:r>
            <a:endParaRPr lang="en-US" altLang="zh-CN" dirty="0">
              <a:solidFill>
                <a:srgbClr val="660066"/>
              </a:solidFill>
            </a:endParaRPr>
          </a:p>
          <a:p>
            <a:pPr eaLnBrk="1" hangingPunct="1"/>
            <a:endParaRPr lang="en-US" altLang="zh-CN" dirty="0">
              <a:solidFill>
                <a:srgbClr val="660066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660066"/>
                </a:solidFill>
              </a:rPr>
              <a:t>  L(G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660066"/>
                </a:solidFill>
              </a:rPr>
              <a:t>)</a:t>
            </a:r>
            <a:r>
              <a:rPr lang="zh-CN" altLang="en-US" dirty="0">
                <a:solidFill>
                  <a:srgbClr val="660066"/>
                </a:solidFill>
              </a:rPr>
              <a:t>和</a:t>
            </a:r>
            <a:r>
              <a:rPr lang="en-US" altLang="zh-CN" dirty="0">
                <a:solidFill>
                  <a:srgbClr val="660066"/>
                </a:solidFill>
              </a:rPr>
              <a:t>L(G</a:t>
            </a:r>
            <a:r>
              <a:rPr lang="en-US" altLang="zh-CN" sz="200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660066"/>
                </a:solidFill>
              </a:rPr>
              <a:t>)</a:t>
            </a:r>
            <a:r>
              <a:rPr lang="zh-CN" altLang="en-US" dirty="0">
                <a:solidFill>
                  <a:srgbClr val="660066"/>
                </a:solidFill>
              </a:rPr>
              <a:t>都是线性语言，但不是正则集。</a:t>
            </a:r>
            <a:endParaRPr lang="zh-CN" altLang="en-US" dirty="0">
              <a:solidFill>
                <a:srgbClr val="660066"/>
              </a:solidFill>
            </a:endParaRPr>
          </a:p>
        </p:txBody>
      </p:sp>
      <p:sp>
        <p:nvSpPr>
          <p:cNvPr id="34822" name="Line 4"/>
          <p:cNvSpPr/>
          <p:nvPr/>
        </p:nvSpPr>
        <p:spPr>
          <a:xfrm>
            <a:off x="2411413" y="2492375"/>
            <a:ext cx="215900" cy="0"/>
          </a:xfrm>
          <a:prstGeom prst="line">
            <a:avLst/>
          </a:prstGeom>
          <a:ln w="9525" cap="flat" cmpd="sng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华文行楷" panose="02010800040101010101" pitchFamily="2" charset="-122"/>
                <a:sym typeface="+mn-ea"/>
              </a:rPr>
              <a:t>二、顺序文法：</a:t>
            </a:r>
            <a:endParaRPr kumimoji="1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	 设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G</a:t>
            </a: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＝（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N,T,P,S</a:t>
            </a: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）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,</a:t>
            </a: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若非终结符可被排序为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A</a:t>
            </a:r>
            <a:r>
              <a:rPr kumimoji="1" lang="en-US" altLang="zh-CN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1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A</a:t>
            </a:r>
            <a:r>
              <a:rPr kumimoji="1" lang="en-US" altLang="zh-CN" kern="120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…A</a:t>
            </a:r>
            <a:r>
              <a:rPr kumimoji="1" lang="en-US" altLang="zh-CN" kern="120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 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, N</a:t>
            </a: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＝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{A</a:t>
            </a:r>
            <a:r>
              <a:rPr kumimoji="1" lang="en-US" altLang="zh-CN" kern="120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,A</a:t>
            </a:r>
            <a:r>
              <a:rPr kumimoji="1" lang="en-US" altLang="zh-CN" kern="120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,…,A</a:t>
            </a:r>
            <a:r>
              <a:rPr kumimoji="1" lang="en-US" altLang="zh-CN" kern="120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}, </a:t>
            </a: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当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P</a:t>
            </a: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中有生成式</a:t>
            </a:r>
            <a:r>
              <a:rPr kumimoji="1" lang="en-US" altLang="zh-CN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A</a:t>
            </a:r>
            <a:r>
              <a:rPr kumimoji="1" lang="en-US" altLang="zh-CN" kern="1200" baseline="-25000" noProof="0" dirty="0" err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</a:t>
            </a:r>
            <a:r>
              <a:rPr kumimoji="1" lang="en-US" altLang="zh-CN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→β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,</a:t>
            </a: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则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β</a:t>
            </a: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内不含有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l&lt;k</a:t>
            </a: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的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A</a:t>
            </a:r>
            <a:r>
              <a:rPr kumimoji="1" lang="en-US" altLang="zh-CN" kern="120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</a:t>
            </a: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。此时称文法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G</a:t>
            </a: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为顺序文法。</a:t>
            </a:r>
            <a:endParaRPr kumimoji="1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由顺序文法产生的语言为顺序语言。</a:t>
            </a:r>
            <a:endParaRPr kumimoji="1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例（书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P131,</a:t>
            </a: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例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2</a:t>
            </a: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）设文法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G</a:t>
            </a: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＝（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{A</a:t>
            </a:r>
            <a:r>
              <a:rPr kumimoji="1" lang="en-US" altLang="zh-CN" kern="120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,A</a:t>
            </a:r>
            <a:r>
              <a:rPr kumimoji="1" lang="en-US" altLang="zh-CN" kern="120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 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},{</a:t>
            </a:r>
            <a:r>
              <a:rPr kumimoji="1" lang="en-US" altLang="zh-CN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a,b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},P, A</a:t>
            </a:r>
            <a:r>
              <a:rPr kumimoji="1" lang="en-US" altLang="zh-CN" kern="120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）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,</a:t>
            </a: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其中生成式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P</a:t>
            </a: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如下：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A</a:t>
            </a:r>
            <a:r>
              <a:rPr kumimoji="1" lang="en-US" altLang="zh-CN" kern="120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→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 A</a:t>
            </a:r>
            <a:r>
              <a:rPr kumimoji="1" lang="en-US" altLang="zh-CN" kern="120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 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A</a:t>
            </a:r>
            <a:r>
              <a:rPr kumimoji="1" lang="en-US" altLang="zh-CN" kern="120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,  A</a:t>
            </a:r>
            <a:r>
              <a:rPr kumimoji="1" lang="en-US" altLang="zh-CN" kern="120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→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 A</a:t>
            </a:r>
            <a:r>
              <a:rPr kumimoji="1" lang="en-US" altLang="zh-CN" kern="120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,  A</a:t>
            </a:r>
            <a:r>
              <a:rPr kumimoji="1" lang="en-US" altLang="zh-CN" kern="120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→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 aA</a:t>
            </a:r>
            <a:r>
              <a:rPr kumimoji="1" lang="en-US" altLang="zh-CN" kern="120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kumimoji="1" lang="en-US" altLang="zh-CN" kern="12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,  A</a:t>
            </a:r>
            <a:r>
              <a:rPr kumimoji="1" lang="en-US" altLang="zh-CN" kern="120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→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 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Symbol" panose="05050102010706020507"/>
              </a:rPr>
              <a:t></a:t>
            </a: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Symbol" panose="05050102010706020507"/>
              </a:rPr>
              <a:t>。</a:t>
            </a:r>
            <a:endParaRPr kumimoji="1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/>
              </a:rPr>
              <a:t>由顺序文法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/>
              </a:rPr>
              <a:t>G</a:t>
            </a: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/>
              </a:rPr>
              <a:t>产生的顺序语言为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kumimoji="1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     L(G)</a:t>
            </a:r>
            <a:r>
              <a:rPr kumimoji="1" lang="zh-CN" altLang="en-US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＝</a:t>
            </a:r>
            <a:r>
              <a:rPr kumimoji="1" lang="en-US" altLang="zh-CN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sym typeface="+mn-ea"/>
              </a:rPr>
              <a:t>{                                             }</a:t>
            </a:r>
            <a:endParaRPr kumimoji="1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1" lang="zh-CN" altLang="en-US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96465" y="5589588"/>
          <a:ext cx="3868420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917065" imgH="241300" progId="Equation.KSEE3">
                  <p:embed/>
                </p:oleObj>
              </mc:Choice>
              <mc:Fallback>
                <p:oleObj name="" r:id="rId1" imgW="19170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6465" y="5589588"/>
                        <a:ext cx="3868420" cy="48768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 anchor="b" anchorCtr="0"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idx="1"/>
          </p:nvPr>
        </p:nvSpPr>
        <p:spPr>
          <a:xfrm>
            <a:off x="217488" y="749300"/>
            <a:ext cx="8569325" cy="1384300"/>
          </a:xfrm>
          <a:solidFill>
            <a:srgbClr val="FFF5CC">
              <a:alpha val="100000"/>
            </a:srgbClr>
          </a:solidFill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None/>
            </a:pPr>
            <a:r>
              <a:rPr lang="en-US" altLang="zh-CN" b="0" i="1" dirty="0">
                <a:solidFill>
                  <a:srgbClr val="800080"/>
                </a:solidFill>
                <a:ea typeface="华文行楷" panose="02010800040101010101" pitchFamily="2" charset="-122"/>
              </a:rPr>
              <a:t>     </a:t>
            </a:r>
            <a:r>
              <a:rPr lang="zh-CN" altLang="en-US" sz="2000" dirty="0"/>
              <a:t>已知：</a:t>
            </a:r>
            <a:r>
              <a:rPr lang="en-US" altLang="zh-CN" sz="2000" dirty="0"/>
              <a:t>  L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= {a</a:t>
            </a:r>
            <a:r>
              <a:rPr lang="en-US" altLang="zh-CN" sz="2000" baseline="30000" dirty="0"/>
              <a:t>n</a:t>
            </a:r>
            <a:r>
              <a:rPr lang="en-US" altLang="zh-CN" sz="2000" dirty="0"/>
              <a:t>b</a:t>
            </a:r>
            <a:r>
              <a:rPr lang="en-US" altLang="zh-CN" sz="2000" baseline="30000" dirty="0"/>
              <a:t>2n</a:t>
            </a:r>
            <a:r>
              <a:rPr lang="en-US" altLang="zh-CN" sz="2000" dirty="0"/>
              <a:t>c</a:t>
            </a:r>
            <a:r>
              <a:rPr lang="en-US" altLang="zh-CN" sz="2000" baseline="30000" dirty="0"/>
              <a:t>m</a:t>
            </a:r>
            <a:r>
              <a:rPr lang="en-US" altLang="zh-CN" sz="2000" dirty="0"/>
              <a:t> | n, m ≥ 0};      L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= {a</a:t>
            </a:r>
            <a:r>
              <a:rPr lang="en-US" altLang="zh-CN" sz="2000" baseline="30000" dirty="0"/>
              <a:t>n</a:t>
            </a:r>
            <a:r>
              <a:rPr lang="en-US" altLang="zh-CN" sz="2000" dirty="0"/>
              <a:t>b</a:t>
            </a:r>
            <a:r>
              <a:rPr lang="en-US" altLang="zh-CN" sz="2000" baseline="30000" dirty="0"/>
              <a:t>m</a:t>
            </a:r>
            <a:r>
              <a:rPr lang="en-US" altLang="zh-CN" sz="2000" dirty="0"/>
              <a:t>c</a:t>
            </a:r>
            <a:r>
              <a:rPr lang="en-US" altLang="zh-CN" sz="2000" baseline="30000" dirty="0"/>
              <a:t>2m</a:t>
            </a:r>
            <a:r>
              <a:rPr lang="en-US" altLang="zh-CN" sz="2000" dirty="0"/>
              <a:t> | n, m ≥ 0}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	a) </a:t>
            </a:r>
            <a:r>
              <a:rPr lang="zh-CN" altLang="en-US" sz="2000" dirty="0"/>
              <a:t>通过分别给出上述语言的文法来证明这些语言都是上下文无关的。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b) L1∩L2</a:t>
            </a:r>
            <a:r>
              <a:rPr lang="zh-CN" altLang="en-US" sz="2000" dirty="0"/>
              <a:t>是</a:t>
            </a:r>
            <a:r>
              <a:rPr lang="en-US" altLang="zh-CN" sz="2000" dirty="0"/>
              <a:t>CFG</a:t>
            </a:r>
            <a:r>
              <a:rPr lang="zh-CN" altLang="en-US" sz="2000" dirty="0"/>
              <a:t>吗？证明你的结论的正确性。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36868" name="Rectangle 2"/>
          <p:cNvSpPr/>
          <p:nvPr/>
        </p:nvSpPr>
        <p:spPr>
          <a:xfrm>
            <a:off x="4695825" y="139700"/>
            <a:ext cx="31115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宋体" panose="02010600030101010101" pitchFamily="2" charset="-122"/>
                <a:ea typeface="华文行楷" panose="02010800040101010101" pitchFamily="2" charset="-122"/>
              </a:rPr>
              <a:t>课堂练习</a:t>
            </a:r>
            <a:endParaRPr lang="zh-CN" altLang="en-US" sz="3200" dirty="0">
              <a:solidFill>
                <a:srgbClr val="800080"/>
              </a:solidFill>
              <a:latin typeface="宋体" panose="0201060003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850" y="4400550"/>
            <a:ext cx="8712200" cy="2134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 b="0" dirty="0">
                <a:ea typeface="宋体" panose="02010600030101010101" pitchFamily="2" charset="-122"/>
              </a:rPr>
              <a:t>可以证明 </a:t>
            </a:r>
            <a:r>
              <a:rPr lang="en-US" altLang="zh-CN" sz="1800" b="0" i="1" dirty="0">
                <a:ea typeface="宋体" panose="02010600030101010101" pitchFamily="2" charset="-122"/>
              </a:rPr>
              <a:t>L</a:t>
            </a:r>
            <a:r>
              <a:rPr lang="en-US" altLang="zh-CN" sz="1800" b="0" baseline="-25000" dirty="0">
                <a:ea typeface="宋体" panose="02010600030101010101" pitchFamily="2" charset="-122"/>
              </a:rPr>
              <a:t>1</a:t>
            </a:r>
            <a:r>
              <a:rPr lang="en-US" altLang="zh-CN" sz="1800" b="0" i="1" dirty="0">
                <a:ea typeface="宋体" panose="02010600030101010101" pitchFamily="2" charset="-122"/>
              </a:rPr>
              <a:t>=L(</a:t>
            </a:r>
            <a:r>
              <a:rPr lang="en-US" altLang="zh-CN" sz="1800" b="0" dirty="0">
                <a:ea typeface="宋体" panose="02010600030101010101" pitchFamily="2" charset="-122"/>
              </a:rPr>
              <a:t>G</a:t>
            </a:r>
            <a:r>
              <a:rPr lang="en-US" altLang="zh-CN" sz="1800" b="0" baseline="-25000" dirty="0">
                <a:ea typeface="宋体" panose="02010600030101010101" pitchFamily="2" charset="-122"/>
              </a:rPr>
              <a:t>1</a:t>
            </a:r>
            <a:r>
              <a:rPr lang="en-US" altLang="zh-CN" sz="1800" b="0" i="1" dirty="0">
                <a:ea typeface="宋体" panose="02010600030101010101" pitchFamily="2" charset="-122"/>
              </a:rPr>
              <a:t>)</a:t>
            </a:r>
            <a:r>
              <a:rPr lang="zh-CN" altLang="en-US" sz="1800" b="0" dirty="0">
                <a:ea typeface="宋体" panose="02010600030101010101" pitchFamily="2" charset="-122"/>
              </a:rPr>
              <a:t>，</a:t>
            </a:r>
            <a:r>
              <a:rPr lang="en-US" altLang="zh-CN" sz="1800" b="0" i="1" dirty="0">
                <a:ea typeface="宋体" panose="02010600030101010101" pitchFamily="2" charset="-122"/>
              </a:rPr>
              <a:t>L</a:t>
            </a:r>
            <a:r>
              <a:rPr lang="en-US" altLang="zh-CN" sz="1800" b="0" baseline="-25000" dirty="0">
                <a:ea typeface="宋体" panose="02010600030101010101" pitchFamily="2" charset="-122"/>
              </a:rPr>
              <a:t>2</a:t>
            </a:r>
            <a:r>
              <a:rPr lang="en-US" altLang="zh-CN" sz="1800" b="0" i="1" dirty="0">
                <a:ea typeface="宋体" panose="02010600030101010101" pitchFamily="2" charset="-122"/>
              </a:rPr>
              <a:t>=L(G</a:t>
            </a:r>
            <a:r>
              <a:rPr lang="en-US" altLang="zh-CN" sz="1800" b="0" baseline="-25000" dirty="0">
                <a:ea typeface="宋体" panose="02010600030101010101" pitchFamily="2" charset="-122"/>
              </a:rPr>
              <a:t>2</a:t>
            </a:r>
            <a:r>
              <a:rPr lang="en-US" altLang="zh-CN" sz="1800" b="0" i="1" dirty="0">
                <a:ea typeface="宋体" panose="02010600030101010101" pitchFamily="2" charset="-122"/>
              </a:rPr>
              <a:t>)</a:t>
            </a:r>
            <a:r>
              <a:rPr lang="en-US" altLang="zh-CN" sz="1800" b="0" dirty="0">
                <a:ea typeface="宋体" panose="02010600030101010101" pitchFamily="2" charset="-122"/>
              </a:rPr>
              <a:t>.</a:t>
            </a:r>
            <a:endParaRPr lang="en-US" altLang="zh-CN" sz="1800" b="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endParaRPr lang="en-US" altLang="zh-CN" sz="1800" b="0" i="1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b="0" i="1" dirty="0">
                <a:ea typeface="宋体" panose="02010600030101010101" pitchFamily="2" charset="-122"/>
              </a:rPr>
              <a:t>b</a:t>
            </a:r>
            <a:r>
              <a:rPr lang="zh-CN" altLang="en-US" sz="2000" b="0" dirty="0">
                <a:ea typeface="宋体" panose="02010600030101010101" pitchFamily="2" charset="-122"/>
              </a:rPr>
              <a:t>）</a:t>
            </a:r>
            <a:r>
              <a:rPr lang="en-US" altLang="zh-CN" sz="2000" b="0" i="1" dirty="0">
                <a:ea typeface="宋体" panose="02010600030101010101" pitchFamily="2" charset="-122"/>
              </a:rPr>
              <a:t>L</a:t>
            </a:r>
            <a:r>
              <a:rPr lang="en-US" altLang="zh-CN" sz="2000" b="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000" b="0" dirty="0">
                <a:ea typeface="宋体" panose="02010600030101010101" pitchFamily="2" charset="-122"/>
              </a:rPr>
              <a:t>∩</a:t>
            </a:r>
            <a:r>
              <a:rPr lang="en-US" altLang="zh-CN" sz="2000" b="0" i="1" dirty="0">
                <a:ea typeface="宋体" panose="02010600030101010101" pitchFamily="2" charset="-122"/>
              </a:rPr>
              <a:t>L</a:t>
            </a:r>
            <a:r>
              <a:rPr lang="en-US" altLang="zh-CN" sz="2000" b="0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2000" b="0" i="1" dirty="0">
                <a:ea typeface="宋体" panose="02010600030101010101" pitchFamily="2" charset="-122"/>
              </a:rPr>
              <a:t> = {</a:t>
            </a:r>
            <a:r>
              <a:rPr lang="en-US" altLang="zh-CN" sz="2000" b="0" dirty="0">
                <a:ea typeface="宋体" panose="02010600030101010101" pitchFamily="2" charset="-122"/>
              </a:rPr>
              <a:t> </a:t>
            </a:r>
            <a:r>
              <a:rPr lang="en-US" altLang="zh-CN" sz="2000" b="0" i="1" dirty="0">
                <a:solidFill>
                  <a:srgbClr val="FF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b="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000" b="0" i="1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2n</a:t>
            </a:r>
            <a:r>
              <a:rPr lang="en-US" altLang="zh-CN" sz="2000" b="0" i="1" dirty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000" b="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4n</a:t>
            </a:r>
            <a:r>
              <a:rPr lang="en-US" altLang="zh-CN" sz="2000" b="0" i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0" i="1" dirty="0">
                <a:ea typeface="宋体" panose="02010600030101010101" pitchFamily="2" charset="-122"/>
              </a:rPr>
              <a:t>| n </a:t>
            </a:r>
            <a:r>
              <a:rPr lang="en-US" altLang="zh-CN" sz="2000" b="0" dirty="0">
                <a:ea typeface="宋体" panose="02010600030101010101" pitchFamily="2" charset="-122"/>
              </a:rPr>
              <a:t>≥</a:t>
            </a:r>
            <a:r>
              <a:rPr lang="en-US" altLang="zh-CN" sz="2000" b="0" i="1" dirty="0">
                <a:ea typeface="宋体" panose="02010600030101010101" pitchFamily="2" charset="-122"/>
              </a:rPr>
              <a:t> 0}</a:t>
            </a:r>
            <a:r>
              <a:rPr lang="zh-CN" altLang="en-US" sz="2000" b="0" dirty="0">
                <a:ea typeface="宋体" panose="02010600030101010101" pitchFamily="2" charset="-122"/>
              </a:rPr>
              <a:t>不是</a:t>
            </a:r>
            <a:r>
              <a:rPr lang="en-US" altLang="zh-CN" sz="2000" b="0" i="1" dirty="0">
                <a:ea typeface="宋体" panose="02010600030101010101" pitchFamily="2" charset="-122"/>
              </a:rPr>
              <a:t>CFG.</a:t>
            </a:r>
            <a:r>
              <a:rPr lang="en-US" altLang="zh-CN" sz="2000" b="0" dirty="0">
                <a:ea typeface="宋体" panose="02010600030101010101" pitchFamily="2" charset="-122"/>
              </a:rPr>
              <a:t> </a:t>
            </a:r>
            <a:r>
              <a:rPr lang="zh-CN" altLang="en-US" sz="2000" b="0" dirty="0">
                <a:ea typeface="宋体" panose="02010600030101010101" pitchFamily="2" charset="-122"/>
              </a:rPr>
              <a:t>可以用</a:t>
            </a:r>
            <a:r>
              <a:rPr lang="en-US" altLang="zh-CN" sz="2000" b="0" i="1" dirty="0">
                <a:ea typeface="宋体" panose="02010600030101010101" pitchFamily="2" charset="-122"/>
              </a:rPr>
              <a:t>Pumping</a:t>
            </a:r>
            <a:r>
              <a:rPr lang="zh-CN" altLang="en-US" sz="2000" b="0" dirty="0">
                <a:ea typeface="宋体" panose="02010600030101010101" pitchFamily="2" charset="-122"/>
              </a:rPr>
              <a:t>引理证明之</a:t>
            </a:r>
            <a:r>
              <a:rPr lang="en-US" altLang="zh-CN" sz="2000" b="0" dirty="0">
                <a:ea typeface="宋体" panose="02010600030101010101" pitchFamily="2" charset="-122"/>
              </a:rPr>
              <a:t>.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>
                <a:ea typeface="宋体" panose="02010600030101010101" pitchFamily="2" charset="-122"/>
              </a:rPr>
              <a:t>对于任意的</a:t>
            </a:r>
            <a:r>
              <a:rPr lang="en-US" altLang="zh-CN" sz="2000" b="0" i="1" dirty="0">
                <a:ea typeface="宋体" panose="02010600030101010101" pitchFamily="2" charset="-122"/>
              </a:rPr>
              <a:t>n</a:t>
            </a:r>
            <a:r>
              <a:rPr lang="zh-CN" altLang="en-US" sz="2000" b="0" dirty="0">
                <a:ea typeface="宋体" panose="02010600030101010101" pitchFamily="2" charset="-122"/>
              </a:rPr>
              <a:t>，存在  </a:t>
            </a:r>
            <a:r>
              <a:rPr lang="en-US" altLang="zh-CN" sz="2000" b="0" i="1" dirty="0">
                <a:solidFill>
                  <a:srgbClr val="FF0000"/>
                </a:solidFill>
                <a:ea typeface="宋体" panose="02010600030101010101" pitchFamily="2" charset="-122"/>
              </a:rPr>
              <a:t>z=a</a:t>
            </a:r>
            <a:r>
              <a:rPr lang="en-US" altLang="zh-CN" sz="2000" b="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000" b="0" i="1" dirty="0">
                <a:solidFill>
                  <a:srgbClr val="FF0000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2n</a:t>
            </a:r>
            <a:r>
              <a:rPr lang="en-US" altLang="zh-CN" sz="2000" b="0" i="1" dirty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000" b="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4n</a:t>
            </a:r>
            <a:r>
              <a:rPr lang="en-US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0" dirty="0">
                <a:ea typeface="宋体" panose="02010600030101010101" pitchFamily="2" charset="-122"/>
              </a:rPr>
              <a:t>属于该语言</a:t>
            </a:r>
            <a:r>
              <a:rPr lang="en-US" altLang="zh-CN" sz="2000" b="0" dirty="0">
                <a:ea typeface="宋体" panose="02010600030101010101" pitchFamily="2" charset="-122"/>
              </a:rPr>
              <a:t>.  </a:t>
            </a:r>
            <a:endParaRPr lang="en-US" altLang="zh-CN" sz="2000" b="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>
                <a:ea typeface="宋体" panose="02010600030101010101" pitchFamily="2" charset="-122"/>
              </a:rPr>
              <a:t>令 </a:t>
            </a:r>
            <a:r>
              <a:rPr lang="en-US" altLang="zh-CN" sz="2000" b="0" i="1" dirty="0">
                <a:ea typeface="宋体" panose="02010600030101010101" pitchFamily="2" charset="-122"/>
              </a:rPr>
              <a:t>z=w</a:t>
            </a:r>
            <a:r>
              <a:rPr lang="en-US" altLang="zh-CN" sz="2000" b="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000" b="0" i="1" dirty="0">
                <a:ea typeface="宋体" panose="02010600030101010101" pitchFamily="2" charset="-122"/>
              </a:rPr>
              <a:t>w</a:t>
            </a:r>
            <a:r>
              <a:rPr lang="en-US" altLang="zh-CN" sz="2000" b="0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2000" b="0" i="1" dirty="0">
                <a:ea typeface="宋体" panose="02010600030101010101" pitchFamily="2" charset="-122"/>
              </a:rPr>
              <a:t>w</a:t>
            </a:r>
            <a:r>
              <a:rPr lang="en-US" altLang="zh-CN" sz="2000" b="0" i="1" baseline="-25000" dirty="0">
                <a:ea typeface="宋体" panose="02010600030101010101" pitchFamily="2" charset="-122"/>
              </a:rPr>
              <a:t>0</a:t>
            </a:r>
            <a:r>
              <a:rPr lang="en-US" altLang="zh-CN" sz="2000" b="0" i="1" dirty="0">
                <a:ea typeface="宋体" panose="02010600030101010101" pitchFamily="2" charset="-122"/>
              </a:rPr>
              <a:t>w</a:t>
            </a:r>
            <a:r>
              <a:rPr lang="en-US" altLang="zh-CN" sz="2000" b="0" i="1" baseline="-25000" dirty="0">
                <a:ea typeface="宋体" panose="02010600030101010101" pitchFamily="2" charset="-122"/>
              </a:rPr>
              <a:t>3</a:t>
            </a:r>
            <a:r>
              <a:rPr lang="en-US" altLang="zh-CN" sz="2000" b="0" i="1" dirty="0">
                <a:ea typeface="宋体" panose="02010600030101010101" pitchFamily="2" charset="-122"/>
              </a:rPr>
              <a:t>w</a:t>
            </a:r>
            <a:r>
              <a:rPr lang="en-US" altLang="zh-CN" sz="2000" b="0" i="1" baseline="-25000" dirty="0">
                <a:ea typeface="宋体" panose="02010600030101010101" pitchFamily="2" charset="-122"/>
              </a:rPr>
              <a:t>4</a:t>
            </a:r>
            <a:r>
              <a:rPr lang="zh-CN" altLang="en-US" sz="2000" b="0" dirty="0">
                <a:ea typeface="宋体" panose="02010600030101010101" pitchFamily="2" charset="-122"/>
              </a:rPr>
              <a:t>，其中，</a:t>
            </a:r>
            <a:r>
              <a:rPr lang="zh-CN" altLang="en-US" sz="2000" b="0" dirty="0">
                <a:ea typeface="宋体" panose="02010600030101010101" pitchFamily="2" charset="-122"/>
                <a:sym typeface="Symbol" panose="05050102010706020507" pitchFamily="18" charset="2"/>
              </a:rPr>
              <a:t></a:t>
            </a:r>
            <a:r>
              <a:rPr lang="en-US" altLang="zh-CN" sz="2000" b="0" i="1" dirty="0">
                <a:ea typeface="宋体" panose="02010600030101010101" pitchFamily="2" charset="-122"/>
              </a:rPr>
              <a:t>w</a:t>
            </a:r>
            <a:r>
              <a:rPr lang="en-US" altLang="zh-CN" sz="2000" b="0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2000" b="0" i="1" dirty="0">
                <a:ea typeface="宋体" panose="02010600030101010101" pitchFamily="2" charset="-122"/>
              </a:rPr>
              <a:t>w</a:t>
            </a:r>
            <a:r>
              <a:rPr lang="en-US" altLang="zh-CN" sz="2000" b="0" i="1" baseline="-25000" dirty="0">
                <a:ea typeface="宋体" panose="02010600030101010101" pitchFamily="2" charset="-122"/>
              </a:rPr>
              <a:t>0</a:t>
            </a:r>
            <a:r>
              <a:rPr lang="en-US" altLang="zh-CN" sz="2000" b="0" i="1" dirty="0">
                <a:ea typeface="宋体" panose="02010600030101010101" pitchFamily="2" charset="-122"/>
              </a:rPr>
              <a:t>w</a:t>
            </a:r>
            <a:r>
              <a:rPr lang="en-US" altLang="zh-CN" sz="2000" b="0" i="1" baseline="-25000" dirty="0">
                <a:ea typeface="宋体" panose="02010600030101010101" pitchFamily="2" charset="-122"/>
              </a:rPr>
              <a:t>3</a:t>
            </a:r>
            <a:r>
              <a:rPr lang="en-US" altLang="zh-CN" sz="2000" b="0" dirty="0">
                <a:ea typeface="宋体" panose="02010600030101010101" pitchFamily="2" charset="-122"/>
                <a:sym typeface="Symbol" panose="05050102010706020507" pitchFamily="18" charset="2"/>
              </a:rPr>
              <a:t></a:t>
            </a:r>
            <a:r>
              <a:rPr lang="en-US" altLang="zh-CN" sz="2000" b="0" i="1" dirty="0"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sz="2000" b="0" i="1" dirty="0">
                <a:ea typeface="宋体" panose="02010600030101010101" pitchFamily="2" charset="-122"/>
              </a:rPr>
              <a:t> n</a:t>
            </a:r>
            <a:r>
              <a:rPr lang="zh-CN" altLang="en-US" sz="2000" b="0" dirty="0">
                <a:ea typeface="宋体" panose="02010600030101010101" pitchFamily="2" charset="-122"/>
              </a:rPr>
              <a:t>，</a:t>
            </a:r>
            <a:r>
              <a:rPr lang="zh-CN" altLang="en-US" sz="2000" b="0" i="1" dirty="0">
                <a:ea typeface="宋体" panose="02010600030101010101" pitchFamily="2" charset="-122"/>
              </a:rPr>
              <a:t> </a:t>
            </a:r>
            <a:r>
              <a:rPr lang="en-US" altLang="zh-CN" sz="2000" b="0" i="1" dirty="0">
                <a:ea typeface="宋体" panose="02010600030101010101" pitchFamily="2" charset="-122"/>
              </a:rPr>
              <a:t>w</a:t>
            </a:r>
            <a:r>
              <a:rPr lang="en-US" altLang="zh-CN" sz="2000" b="0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2000" b="0" i="1" dirty="0">
                <a:ea typeface="宋体" panose="02010600030101010101" pitchFamily="2" charset="-122"/>
              </a:rPr>
              <a:t>w</a:t>
            </a:r>
            <a:r>
              <a:rPr lang="en-US" altLang="zh-CN" sz="2000" b="0" i="1" baseline="-25000" dirty="0">
                <a:ea typeface="宋体" panose="02010600030101010101" pitchFamily="2" charset="-122"/>
              </a:rPr>
              <a:t>3</a:t>
            </a:r>
            <a:r>
              <a:rPr lang="en-US" altLang="zh-CN" sz="2000" b="0" dirty="0">
                <a:ea typeface="宋体" panose="02010600030101010101" pitchFamily="2" charset="-122"/>
                <a:sym typeface="Symbol" panose="05050102010706020507" pitchFamily="18" charset="2"/>
              </a:rPr>
              <a:t></a:t>
            </a:r>
            <a:r>
              <a:rPr lang="zh-CN" altLang="en-US" sz="2000" b="0" dirty="0">
                <a:ea typeface="宋体" panose="02010600030101010101" pitchFamily="2" charset="-122"/>
              </a:rPr>
              <a:t>，  </a:t>
            </a:r>
            <a:endParaRPr lang="zh-CN" altLang="en-US" sz="2000" b="0" dirty="0"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b="0" dirty="0">
                <a:ea typeface="宋体" panose="02010600030101010101" pitchFamily="2" charset="-122"/>
              </a:rPr>
              <a:t>若取</a:t>
            </a:r>
            <a:r>
              <a:rPr lang="en-US" altLang="zh-CN" sz="2000" b="0" i="1" dirty="0">
                <a:ea typeface="宋体" panose="02010600030101010101" pitchFamily="2" charset="-122"/>
              </a:rPr>
              <a:t>k=0</a:t>
            </a:r>
            <a:r>
              <a:rPr lang="zh-CN" altLang="en-US" sz="2000" b="0" dirty="0">
                <a:ea typeface="宋体" panose="02010600030101010101" pitchFamily="2" charset="-122"/>
              </a:rPr>
              <a:t>，则 </a:t>
            </a:r>
            <a:r>
              <a:rPr lang="en-US" altLang="zh-CN" sz="2000" b="0" i="1" dirty="0">
                <a:ea typeface="宋体" panose="02010600030101010101" pitchFamily="2" charset="-122"/>
              </a:rPr>
              <a:t>w</a:t>
            </a:r>
            <a:r>
              <a:rPr lang="en-US" altLang="zh-CN" sz="2000" b="0" i="1" baseline="-25000" dirty="0">
                <a:ea typeface="宋体" panose="02010600030101010101" pitchFamily="2" charset="-122"/>
              </a:rPr>
              <a:t>1</a:t>
            </a:r>
            <a:r>
              <a:rPr lang="en-US" altLang="zh-CN" sz="2000" b="0" i="1" dirty="0">
                <a:ea typeface="宋体" panose="02010600030101010101" pitchFamily="2" charset="-122"/>
              </a:rPr>
              <a:t>w</a:t>
            </a:r>
            <a:r>
              <a:rPr lang="en-US" altLang="zh-CN" sz="2000" b="0" i="1" baseline="-25000" dirty="0">
                <a:ea typeface="宋体" panose="02010600030101010101" pitchFamily="2" charset="-122"/>
              </a:rPr>
              <a:t>2</a:t>
            </a:r>
            <a:r>
              <a:rPr lang="en-US" altLang="zh-CN" sz="2000" b="0" i="1" baseline="30000" dirty="0">
                <a:ea typeface="宋体" panose="02010600030101010101" pitchFamily="2" charset="-122"/>
              </a:rPr>
              <a:t>k</a:t>
            </a:r>
            <a:r>
              <a:rPr lang="en-US" altLang="zh-CN" sz="2000" b="0" i="1" dirty="0">
                <a:ea typeface="宋体" panose="02010600030101010101" pitchFamily="2" charset="-122"/>
              </a:rPr>
              <a:t>w</a:t>
            </a:r>
            <a:r>
              <a:rPr lang="en-US" altLang="zh-CN" sz="2000" b="0" i="1" baseline="-25000" dirty="0">
                <a:ea typeface="宋体" panose="02010600030101010101" pitchFamily="2" charset="-122"/>
              </a:rPr>
              <a:t>0</a:t>
            </a:r>
            <a:r>
              <a:rPr lang="en-US" altLang="zh-CN" sz="2000" b="0" i="1" dirty="0">
                <a:ea typeface="宋体" panose="02010600030101010101" pitchFamily="2" charset="-122"/>
              </a:rPr>
              <a:t>w</a:t>
            </a:r>
            <a:r>
              <a:rPr lang="en-US" altLang="zh-CN" sz="2000" b="0" i="1" baseline="-25000" dirty="0">
                <a:ea typeface="宋体" panose="02010600030101010101" pitchFamily="2" charset="-122"/>
              </a:rPr>
              <a:t>3</a:t>
            </a:r>
            <a:r>
              <a:rPr lang="en-US" altLang="zh-CN" sz="2000" b="0" i="1" baseline="30000" dirty="0">
                <a:ea typeface="宋体" panose="02010600030101010101" pitchFamily="2" charset="-122"/>
              </a:rPr>
              <a:t>k</a:t>
            </a:r>
            <a:r>
              <a:rPr lang="en-US" altLang="zh-CN" sz="2000" b="0" i="1" dirty="0">
                <a:ea typeface="宋体" panose="02010600030101010101" pitchFamily="2" charset="-122"/>
              </a:rPr>
              <a:t>w</a:t>
            </a:r>
            <a:r>
              <a:rPr lang="en-US" altLang="zh-CN" sz="2000" b="0" i="1" baseline="-25000" dirty="0">
                <a:ea typeface="宋体" panose="02010600030101010101" pitchFamily="2" charset="-122"/>
              </a:rPr>
              <a:t>4</a:t>
            </a:r>
            <a:r>
              <a:rPr lang="zh-CN" altLang="en-US" sz="2000" b="0" dirty="0">
                <a:ea typeface="宋体" panose="02010600030101010101" pitchFamily="2" charset="-122"/>
              </a:rPr>
              <a:t>不属于该语言</a:t>
            </a:r>
            <a:r>
              <a:rPr lang="en-US" altLang="zh-CN" sz="2000" b="0" i="1" dirty="0">
                <a:ea typeface="宋体" panose="02010600030101010101" pitchFamily="2" charset="-122"/>
              </a:rPr>
              <a:t>(</a:t>
            </a:r>
            <a:r>
              <a:rPr lang="zh-CN" altLang="en-US" sz="2000" b="0" dirty="0">
                <a:ea typeface="宋体" panose="02010600030101010101" pitchFamily="2" charset="-122"/>
              </a:rPr>
              <a:t>分析略</a:t>
            </a:r>
            <a:r>
              <a:rPr lang="en-US" altLang="zh-CN" sz="2000" b="0" i="1" dirty="0">
                <a:ea typeface="宋体" panose="02010600030101010101" pitchFamily="2" charset="-122"/>
              </a:rPr>
              <a:t>)</a:t>
            </a:r>
            <a:r>
              <a:rPr lang="zh-CN" altLang="en-US" sz="2000" b="0" dirty="0">
                <a:ea typeface="宋体" panose="02010600030101010101" pitchFamily="2" charset="-122"/>
              </a:rPr>
              <a:t>，因此该语言不是</a:t>
            </a:r>
            <a:r>
              <a:rPr lang="en-US" altLang="zh-CN" sz="2000" b="0" dirty="0">
                <a:ea typeface="宋体" panose="02010600030101010101" pitchFamily="2" charset="-122"/>
              </a:rPr>
              <a:t>2</a:t>
            </a:r>
            <a:r>
              <a:rPr lang="zh-CN" altLang="en-US" sz="2000" b="0" dirty="0">
                <a:ea typeface="宋体" panose="02010600030101010101" pitchFamily="2" charset="-122"/>
              </a:rPr>
              <a:t>型语言</a:t>
            </a:r>
            <a:r>
              <a:rPr lang="en-US" altLang="zh-CN" sz="2000" b="0" dirty="0">
                <a:ea typeface="宋体" panose="02010600030101010101" pitchFamily="2" charset="-122"/>
              </a:rPr>
              <a:t>. </a:t>
            </a:r>
            <a:endParaRPr lang="zh-CN" altLang="en-US" sz="2000" b="0" dirty="0">
              <a:ea typeface="宋体" panose="02010600030101010101" pitchFamily="2" charset="-122"/>
            </a:endParaRPr>
          </a:p>
        </p:txBody>
      </p:sp>
      <p:graphicFrame>
        <p:nvGraphicFramePr>
          <p:cNvPr id="36869" name="表格 3686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09625" y="2546350"/>
          <a:ext cx="7772400" cy="1757363"/>
        </p:xfrm>
        <a:graphic>
          <a:graphicData uri="http://schemas.openxmlformats.org/drawingml/2006/table">
            <a:tbl>
              <a:tblPr/>
              <a:tblGrid>
                <a:gridCol w="3886200"/>
                <a:gridCol w="3886200"/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定义文法 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G</a:t>
                      </a:r>
                      <a:r>
                        <a:rPr kumimoji="0" lang="en-US" altLang="zh-CN" sz="1800" b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的产生式集合为：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定义文法 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G</a:t>
                      </a:r>
                      <a:r>
                        <a:rPr kumimoji="0" lang="en-US" altLang="zh-CN" sz="1800" b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的产生式集合为：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E4A8"/>
                    </a:solidFill>
                  </a:tcPr>
                </a:tc>
              </a:tr>
              <a:tr h="1325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     S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AB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aAbb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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B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cB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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     S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AB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aA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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     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B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bBcc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</a:t>
                      </a:r>
                      <a:r>
                        <a:rPr kumimoji="0" lang="en-US" altLang="zh-CN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  <a:sym typeface="Symbol" panose="05050102010706020507" pitchFamily="18" charset="2"/>
                        </a:rPr>
                        <a:t>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23850" y="2159000"/>
            <a:ext cx="2160588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参考解答：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i="1" dirty="0">
                <a:ea typeface="宋体" panose="02010600030101010101" pitchFamily="2" charset="-122"/>
              </a:rPr>
              <a:t>a</a:t>
            </a:r>
            <a:r>
              <a:rPr lang="zh-CN" altLang="en-US" sz="2000" b="0" dirty="0">
                <a:ea typeface="宋体" panose="02010600030101010101" pitchFamily="2" charset="-122"/>
              </a:rPr>
              <a:t>）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Rectangle 2"/>
          <p:cNvSpPr/>
          <p:nvPr/>
        </p:nvSpPr>
        <p:spPr>
          <a:xfrm>
            <a:off x="1116013" y="0"/>
            <a:ext cx="74168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sz="3600" i="1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3600" i="1" dirty="0">
              <a:solidFill>
                <a:srgbClr val="66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en-US" sz="3600" i="1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作业：ch4习题 23</a:t>
            </a:r>
            <a:r>
              <a:rPr lang="zh-CN" altLang="en-US" sz="3600" i="1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600" i="1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600" i="1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i="1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i="1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i="1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3600" i="1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600" i="1" dirty="0">
              <a:solidFill>
                <a:srgbClr val="66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789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" y="1268730"/>
            <a:ext cx="6180455" cy="1299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80" y="2566035"/>
            <a:ext cx="3517900" cy="14681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1.	2</a:t>
            </a:r>
            <a:r>
              <a:rPr lang="zh-CN" altLang="en-US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型语言的泵浦引理</a:t>
            </a:r>
            <a:endParaRPr lang="zh-CN" altLang="en-US" b="1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8437" name="Rectangle 3"/>
          <p:cNvSpPr>
            <a:spLocks noGrp="1"/>
          </p:cNvSpPr>
          <p:nvPr>
            <p:ph idx="1"/>
          </p:nvPr>
        </p:nvSpPr>
        <p:spPr>
          <a:xfrm>
            <a:off x="381000" y="1268413"/>
            <a:ext cx="8534400" cy="4876800"/>
          </a:xfrm>
        </p:spPr>
        <p:txBody>
          <a:bodyPr vert="horz" wrap="square" lIns="91440" tIns="45720" rIns="91440" bIns="45720" anchor="t" anchorCtr="0"/>
          <a:p>
            <a:pPr marL="5080" indent="34925" algn="just" eaLnBrk="1" hangingPunct="1">
              <a:lnSpc>
                <a:spcPct val="120000"/>
              </a:lnSpc>
            </a:pPr>
            <a:r>
              <a:rPr lang="zh-CN" altLang="zh-CN" sz="24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设L是上下文无关语言，存在常数p，如果ω∈L，且︱ω︱≥p，则ω可以写为ω＝ω</a:t>
            </a:r>
            <a:r>
              <a:rPr lang="zh-CN" altLang="zh-CN" sz="2400" baseline="-25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zh-CN" sz="24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ω</a:t>
            </a:r>
            <a:r>
              <a:rPr lang="zh-CN" altLang="zh-CN" sz="2400" baseline="-25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zh-CN" sz="24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ω</a:t>
            </a:r>
            <a:r>
              <a:rPr lang="zh-CN" altLang="zh-CN" sz="2400" baseline="-25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zh-CN" altLang="zh-CN" sz="24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ω</a:t>
            </a:r>
            <a:r>
              <a:rPr lang="zh-CN" altLang="zh-CN" sz="2400" baseline="-25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zh-CN" sz="24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ω</a:t>
            </a:r>
            <a:r>
              <a:rPr lang="zh-CN" altLang="zh-CN" sz="2400" baseline="-25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zh-CN" altLang="zh-CN" sz="24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，使ω</a:t>
            </a:r>
            <a:r>
              <a:rPr lang="zh-CN" altLang="zh-CN" sz="2400" baseline="-25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zh-CN" sz="24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ω</a:t>
            </a:r>
            <a:r>
              <a:rPr lang="zh-CN" altLang="zh-CN" sz="2400" baseline="-25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zh-CN" sz="24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≠ε，∣ω</a:t>
            </a:r>
            <a:r>
              <a:rPr lang="zh-CN" altLang="zh-CN" sz="2400" baseline="-25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zh-CN" sz="24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ω</a:t>
            </a:r>
            <a:r>
              <a:rPr lang="zh-CN" altLang="zh-CN" sz="2400" baseline="-25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zh-CN" altLang="zh-CN" sz="24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ω</a:t>
            </a:r>
            <a:r>
              <a:rPr lang="zh-CN" altLang="zh-CN" sz="2400" baseline="-25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zh-CN" sz="24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∣≤p，对于i≥0有ω</a:t>
            </a:r>
            <a:r>
              <a:rPr lang="zh-CN" altLang="zh-CN" sz="2400" baseline="-25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zh-CN" sz="24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ω</a:t>
            </a:r>
            <a:r>
              <a:rPr lang="zh-CN" altLang="en-US" sz="2400" baseline="-25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zh-CN" sz="2400" baseline="30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zh-CN" altLang="zh-CN" sz="24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ω</a:t>
            </a:r>
            <a:r>
              <a:rPr lang="zh-CN" altLang="zh-CN" sz="2400" baseline="-25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zh-CN" altLang="zh-CN" sz="24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ω</a:t>
            </a:r>
            <a:r>
              <a:rPr lang="zh-CN" altLang="zh-CN" sz="2400" baseline="-25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400" baseline="30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zh-CN" altLang="zh-CN" sz="24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ω</a:t>
            </a:r>
            <a:r>
              <a:rPr lang="zh-CN" altLang="zh-CN" sz="2400" baseline="-25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zh-CN" altLang="zh-CN" sz="24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∈L。（不含L＝{ε}的情况）</a:t>
            </a:r>
            <a:endParaRPr lang="zh-CN" altLang="zh-CN" sz="2400" dirty="0">
              <a:solidFill>
                <a:srgbClr val="660066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080" indent="34925" algn="just" eaLnBrk="1" hangingPunct="1">
              <a:lnSpc>
                <a:spcPct val="120000"/>
              </a:lnSpc>
            </a:pPr>
            <a:r>
              <a:rPr lang="zh-CN" altLang="zh-CN" sz="2400" b="0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物理意义</a:t>
            </a:r>
            <a:r>
              <a:rPr lang="zh-CN" altLang="en-US" sz="2400" b="0" dirty="0">
                <a:solidFill>
                  <a:srgbClr val="660066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:</a:t>
            </a:r>
            <a:endParaRPr lang="zh-CN" altLang="en-US" sz="2400" b="0" dirty="0">
              <a:solidFill>
                <a:srgbClr val="660066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marL="5080" indent="34925" algn="just" eaLnBrk="1" hangingPunct="1">
              <a:lnSpc>
                <a:spcPct val="120000"/>
              </a:lnSpc>
            </a:pPr>
            <a:r>
              <a:rPr lang="en-US" altLang="zh-CN" sz="2400" b="0" dirty="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b="0" dirty="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右</a:t>
            </a:r>
            <a:r>
              <a:rPr lang="zh-CN" altLang="zh-CN" sz="2400" b="0" dirty="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线性语言的泵浦引理是说，在正规集合中，每个足够长的字符串都包含一个短的</a:t>
            </a:r>
            <a:r>
              <a:rPr lang="zh-CN" altLang="en-US" sz="2400" b="0" dirty="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子</a:t>
            </a:r>
            <a:r>
              <a:rPr lang="zh-CN" altLang="zh-CN" sz="2400" b="0" dirty="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串，随便将这个子串在原处重复插入多少次，所得的新字</a:t>
            </a:r>
            <a:r>
              <a:rPr lang="zh-CN" altLang="en-US" sz="2400" b="0" dirty="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符</a:t>
            </a:r>
            <a:r>
              <a:rPr lang="zh-CN" altLang="zh-CN" sz="2400" b="0" dirty="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串还是在原正规集中。</a:t>
            </a:r>
            <a:endParaRPr lang="zh-CN" altLang="en-US" sz="2400" b="0" dirty="0">
              <a:solidFill>
                <a:srgbClr val="333399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marL="5080" indent="34925" algn="just" eaLnBrk="1" hangingPunct="1">
              <a:lnSpc>
                <a:spcPct val="120000"/>
              </a:lnSpc>
            </a:pPr>
            <a:r>
              <a:rPr lang="zh-CN" altLang="zh-CN" sz="2400" b="0" dirty="0">
                <a:solidFill>
                  <a:srgbClr val="333399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 2型语言的泵浦引理是说，有两个靠得很近的子串，它们可以重复任意多次（但二者重复的次数相同），所得的新串依然属于该2型语言。</a:t>
            </a:r>
            <a:endParaRPr lang="zh-CN" altLang="zh-CN" sz="2400" b="0" dirty="0">
              <a:solidFill>
                <a:srgbClr val="333399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Rectangle 15"/>
          <p:cNvSpPr/>
          <p:nvPr/>
        </p:nvSpPr>
        <p:spPr>
          <a:xfrm>
            <a:off x="354013" y="1268413"/>
            <a:ext cx="8610600" cy="3159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zh-CN" sz="2400" dirty="0">
                <a:solidFill>
                  <a:srgbClr val="333399"/>
                </a:solidFill>
                <a:ea typeface="华文行楷" panose="02010800040101010101" pitchFamily="2" charset="-122"/>
              </a:rPr>
              <a:t>设G是Chomsky文法（形如A→BC,A→a）,产生语言L－{ε}</a:t>
            </a: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</a:rPr>
              <a:t>,</a:t>
            </a:r>
            <a:r>
              <a:rPr lang="zh-CN" altLang="zh-CN" sz="2400" dirty="0">
                <a:solidFill>
                  <a:srgbClr val="333399"/>
                </a:solidFill>
                <a:ea typeface="华文行楷" panose="02010800040101010101" pitchFamily="2" charset="-122"/>
              </a:rPr>
              <a:t>    若ω∈L且ω有一定的长度，则边缘为ω的推导树有一定长度的路径。</a:t>
            </a:r>
            <a:endParaRPr lang="zh-CN" altLang="zh-CN" sz="2400" dirty="0">
              <a:solidFill>
                <a:srgbClr val="333399"/>
              </a:solidFill>
              <a:ea typeface="华文行楷" panose="02010800040101010101" pitchFamily="2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zh-CN" sz="2400" dirty="0">
                <a:solidFill>
                  <a:srgbClr val="333399"/>
                </a:solidFill>
                <a:ea typeface="华文行楷" panose="02010800040101010101" pitchFamily="2" charset="-122"/>
              </a:rPr>
              <a:t>    对于Chomsky范式，设路径长度为n，则有边缘长度</a:t>
            </a:r>
            <a:r>
              <a:rPr lang="zh-CN" altLang="en-US" sz="2400" dirty="0">
                <a:solidFill>
                  <a:srgbClr val="333399"/>
                </a:solidFill>
                <a:ea typeface="华文行楷" panose="02010800040101010101" pitchFamily="2" charset="-122"/>
              </a:rPr>
              <a:t>         </a:t>
            </a:r>
            <a:r>
              <a:rPr lang="zh-CN" altLang="zh-CN" sz="2400" dirty="0">
                <a:solidFill>
                  <a:srgbClr val="333399"/>
                </a:solidFill>
                <a:ea typeface="华文行楷" panose="02010800040101010101" pitchFamily="2" charset="-122"/>
              </a:rPr>
              <a:t>︱ω︱≤ 2</a:t>
            </a:r>
            <a:r>
              <a:rPr lang="zh-CN" altLang="zh-CN" sz="2400" baseline="30000" dirty="0">
                <a:solidFill>
                  <a:srgbClr val="333399"/>
                </a:solidFill>
                <a:ea typeface="华文行楷" panose="02010800040101010101" pitchFamily="2" charset="-122"/>
              </a:rPr>
              <a:t>n－1</a:t>
            </a:r>
            <a:r>
              <a:rPr lang="zh-CN" altLang="zh-CN" sz="2400" dirty="0">
                <a:solidFill>
                  <a:srgbClr val="333399"/>
                </a:solidFill>
                <a:ea typeface="华文行楷" panose="02010800040101010101" pitchFamily="2" charset="-122"/>
              </a:rPr>
              <a:t>    ，如下图所示</a:t>
            </a:r>
            <a:endParaRPr lang="zh-CN" altLang="zh-CN" sz="2400" dirty="0">
              <a:solidFill>
                <a:srgbClr val="333399"/>
              </a:solidFill>
              <a:ea typeface="华文行楷" panose="02010800040101010101" pitchFamily="2" charset="-122"/>
            </a:endParaRP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                    </a:t>
            </a:r>
            <a:endParaRPr lang="en-US" altLang="zh-CN" sz="2400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0485" name="Rectangle 16"/>
          <p:cNvSpPr/>
          <p:nvPr/>
        </p:nvSpPr>
        <p:spPr>
          <a:xfrm>
            <a:off x="1524000" y="457200"/>
            <a:ext cx="7412038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800080"/>
                </a:solidFill>
                <a:latin typeface="Arial" panose="020B0604020202020204" pitchFamily="34" charset="0"/>
              </a:rPr>
              <a:t>证明：</a:t>
            </a: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grpSp>
        <p:nvGrpSpPr>
          <p:cNvPr id="20486" name="Group 17"/>
          <p:cNvGrpSpPr/>
          <p:nvPr/>
        </p:nvGrpSpPr>
        <p:grpSpPr>
          <a:xfrm>
            <a:off x="1187450" y="3862388"/>
            <a:ext cx="6265863" cy="2303462"/>
            <a:chOff x="2880" y="12984"/>
            <a:chExt cx="8106" cy="2496"/>
          </a:xfrm>
        </p:grpSpPr>
        <p:sp>
          <p:nvSpPr>
            <p:cNvPr id="20487" name="Oval 18"/>
            <p:cNvSpPr/>
            <p:nvPr/>
          </p:nvSpPr>
          <p:spPr>
            <a:xfrm>
              <a:off x="2880" y="13296"/>
              <a:ext cx="540" cy="46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buNone/>
              </a:pPr>
              <a:r>
                <a:rPr lang="en-US" altLang="zh-CN" sz="12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S</a:t>
              </a:r>
              <a:endParaRPr lang="en-US" altLang="zh-CN" sz="12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88" name="Line 19"/>
            <p:cNvSpPr/>
            <p:nvPr/>
          </p:nvSpPr>
          <p:spPr>
            <a:xfrm>
              <a:off x="3160" y="13763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489" name="Text Box 20"/>
            <p:cNvSpPr txBox="1"/>
            <p:nvPr/>
          </p:nvSpPr>
          <p:spPr>
            <a:xfrm>
              <a:off x="2880" y="14388"/>
              <a:ext cx="540" cy="78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buNone/>
              </a:pPr>
              <a:r>
                <a:rPr lang="en-US" altLang="zh-CN" sz="12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a</a:t>
              </a:r>
              <a:endParaRPr lang="en-US" altLang="zh-CN" sz="12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  <a:p>
              <a:pPr marL="0" lvl="0" indent="0" algn="just">
                <a:buNone/>
              </a:pPr>
              <a:r>
                <a:rPr lang="en-US" altLang="zh-CN" sz="12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 A</a:t>
              </a:r>
              <a:endParaRPr lang="en-US" altLang="zh-CN" sz="12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490" name="Text Box 21"/>
            <p:cNvSpPr txBox="1"/>
            <p:nvPr/>
          </p:nvSpPr>
          <p:spPr>
            <a:xfrm>
              <a:off x="3597" y="14388"/>
              <a:ext cx="2700" cy="109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buNone/>
              </a:pPr>
              <a:r>
                <a:rPr lang="zh-CN" altLang="en-US" sz="12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路径 ＝</a:t>
              </a:r>
              <a:r>
                <a:rPr lang="en-US" altLang="zh-CN" sz="12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1</a:t>
              </a:r>
              <a:endParaRPr lang="en-US" altLang="zh-CN" sz="12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  <a:p>
              <a:pPr marL="0" lvl="0" indent="0" algn="just">
                <a:buNone/>
              </a:pPr>
              <a:r>
                <a:rPr lang="en-US" altLang="zh-CN" sz="12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︱</a:t>
              </a:r>
              <a:r>
                <a:rPr lang="en-US" altLang="zh-CN" sz="1200" b="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ω︱</a:t>
              </a:r>
              <a:r>
                <a:rPr lang="zh-CN" altLang="en-US" sz="1200" b="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＝</a:t>
              </a:r>
              <a:r>
                <a:rPr lang="en-US" altLang="zh-CN" sz="12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︱</a:t>
              </a:r>
              <a:r>
                <a:rPr lang="en-US" altLang="zh-CN" sz="1200" b="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a︱</a:t>
              </a:r>
              <a:r>
                <a:rPr lang="zh-CN" altLang="en-US" sz="1200" b="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＝</a:t>
              </a:r>
              <a:r>
                <a:rPr lang="en-US" altLang="zh-CN" sz="1200" b="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en-US" altLang="zh-CN" sz="1200" b="0" baseline="3000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1200" b="0" baseline="3000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－</a:t>
              </a:r>
              <a:r>
                <a:rPr lang="en-US" altLang="zh-CN" sz="1200" b="0" baseline="3000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en-US" altLang="zh-CN" sz="1200" b="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lang="zh-CN" altLang="en-US" sz="1200" b="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＝</a:t>
              </a:r>
              <a:r>
                <a:rPr lang="en-US" altLang="zh-CN" sz="1200" b="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12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0491" name="Group 22"/>
            <p:cNvGrpSpPr/>
            <p:nvPr/>
          </p:nvGrpSpPr>
          <p:grpSpPr>
            <a:xfrm>
              <a:off x="6480" y="12984"/>
              <a:ext cx="1800" cy="2496"/>
              <a:chOff x="6840" y="12984"/>
              <a:chExt cx="1800" cy="2496"/>
            </a:xfrm>
          </p:grpSpPr>
          <p:sp>
            <p:nvSpPr>
              <p:cNvPr id="20493" name="Oval 23"/>
              <p:cNvSpPr/>
              <p:nvPr/>
            </p:nvSpPr>
            <p:spPr>
              <a:xfrm>
                <a:off x="7380" y="12984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buNone/>
                </a:pPr>
                <a:r>
                  <a:rPr lang="en-US" altLang="zh-CN" sz="12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S</a:t>
                </a:r>
                <a:endParaRPr lang="en-US" altLang="zh-CN" sz="1200" b="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494" name="Oval 24"/>
              <p:cNvSpPr/>
              <p:nvPr/>
            </p:nvSpPr>
            <p:spPr>
              <a:xfrm>
                <a:off x="6840" y="13764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buNone/>
                </a:pPr>
                <a:r>
                  <a:rPr lang="en-US" altLang="zh-CN" sz="12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A</a:t>
                </a:r>
                <a:endParaRPr lang="en-US" altLang="zh-CN" sz="1200" b="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495" name="Oval 25"/>
              <p:cNvSpPr/>
              <p:nvPr/>
            </p:nvSpPr>
            <p:spPr>
              <a:xfrm>
                <a:off x="7920" y="13764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buNone/>
                </a:pPr>
                <a:r>
                  <a:rPr lang="en-US" altLang="zh-CN" sz="12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B</a:t>
                </a:r>
                <a:endParaRPr lang="en-US" altLang="zh-CN" sz="1200" b="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496" name="Line 26"/>
              <p:cNvSpPr/>
              <p:nvPr/>
            </p:nvSpPr>
            <p:spPr>
              <a:xfrm flipH="1">
                <a:off x="7200" y="13452"/>
                <a:ext cx="360" cy="31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497" name="Line 27"/>
              <p:cNvSpPr/>
              <p:nvPr/>
            </p:nvSpPr>
            <p:spPr>
              <a:xfrm>
                <a:off x="7740" y="13452"/>
                <a:ext cx="360" cy="31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498" name="Text Box 28"/>
              <p:cNvSpPr txBox="1"/>
              <p:nvPr/>
            </p:nvSpPr>
            <p:spPr>
              <a:xfrm>
                <a:off x="6840" y="14700"/>
                <a:ext cx="540" cy="7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buNone/>
                </a:pPr>
                <a:r>
                  <a:rPr lang="en-US" altLang="zh-CN" sz="12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a</a:t>
                </a:r>
                <a:endParaRPr lang="en-US" altLang="zh-CN" sz="1200" b="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  <a:p>
                <a:pPr marL="0" lvl="0" indent="0" algn="just">
                  <a:buNone/>
                </a:pPr>
                <a:r>
                  <a:rPr lang="en-US" altLang="zh-CN" sz="12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 A</a:t>
                </a:r>
                <a:endParaRPr lang="en-US" altLang="zh-CN" sz="1200" b="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499" name="Text Box 29"/>
              <p:cNvSpPr txBox="1"/>
              <p:nvPr/>
            </p:nvSpPr>
            <p:spPr>
              <a:xfrm>
                <a:off x="8100" y="14700"/>
                <a:ext cx="540" cy="7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buNone/>
                </a:pPr>
                <a:r>
                  <a:rPr lang="en-US" altLang="zh-CN" sz="12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a</a:t>
                </a:r>
                <a:endParaRPr lang="en-US" altLang="zh-CN" sz="1200" b="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  <a:p>
                <a:pPr marL="0" lvl="0" indent="0" algn="just">
                  <a:buNone/>
                </a:pPr>
                <a:r>
                  <a:rPr lang="en-US" altLang="zh-CN" sz="12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 A</a:t>
                </a:r>
                <a:endParaRPr lang="en-US" altLang="zh-CN" sz="1200" b="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0500" name="Line 30"/>
              <p:cNvSpPr/>
              <p:nvPr/>
            </p:nvSpPr>
            <p:spPr>
              <a:xfrm>
                <a:off x="7020" y="14232"/>
                <a:ext cx="0" cy="46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01" name="Line 31"/>
              <p:cNvSpPr/>
              <p:nvPr/>
            </p:nvSpPr>
            <p:spPr>
              <a:xfrm>
                <a:off x="8280" y="14232"/>
                <a:ext cx="0" cy="46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0492" name="Text Box 32"/>
            <p:cNvSpPr txBox="1"/>
            <p:nvPr/>
          </p:nvSpPr>
          <p:spPr>
            <a:xfrm>
              <a:off x="8286" y="14310"/>
              <a:ext cx="2700" cy="109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buNone/>
              </a:pPr>
              <a:r>
                <a:rPr lang="zh-CN" altLang="en-US" sz="12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路径 ＝</a:t>
              </a:r>
              <a:r>
                <a:rPr lang="en-US" altLang="zh-CN" sz="12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2</a:t>
              </a:r>
              <a:endParaRPr lang="en-US" altLang="zh-CN" sz="12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  <a:p>
              <a:pPr marL="0" lvl="0" indent="0" algn="just">
                <a:buNone/>
              </a:pPr>
              <a:r>
                <a:rPr lang="en-US" altLang="zh-CN" sz="12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︱</a:t>
              </a:r>
              <a:r>
                <a:rPr lang="en-US" altLang="zh-CN" sz="1200" b="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ω︱</a:t>
              </a:r>
              <a:r>
                <a:rPr lang="zh-CN" altLang="en-US" sz="1200" b="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＝</a:t>
              </a:r>
              <a:r>
                <a:rPr lang="en-US" altLang="zh-CN" sz="1200" b="0" dirty="0">
                  <a:solidFill>
                    <a:srgbClr val="660066"/>
                  </a:solidFill>
                  <a:ea typeface="宋体" panose="02010600030101010101" pitchFamily="2" charset="-122"/>
                </a:rPr>
                <a:t>︱</a:t>
              </a:r>
              <a:r>
                <a:rPr lang="en-US" altLang="zh-CN" sz="1200" b="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aa︱</a:t>
              </a:r>
              <a:r>
                <a:rPr lang="zh-CN" altLang="en-US" sz="1200" b="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＝</a:t>
              </a:r>
              <a:r>
                <a:rPr lang="en-US" altLang="zh-CN" sz="1200" b="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en-US" altLang="zh-CN" sz="1200" b="0" baseline="3000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200" b="0" baseline="3000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－</a:t>
              </a:r>
              <a:r>
                <a:rPr lang="en-US" altLang="zh-CN" sz="1200" b="0" baseline="3000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en-US" altLang="zh-CN" sz="1200" b="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 </a:t>
              </a:r>
              <a:r>
                <a:rPr lang="zh-CN" altLang="en-US" sz="1200" b="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＝</a:t>
              </a:r>
              <a:r>
                <a:rPr lang="en-US" altLang="zh-CN" sz="1200" b="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1200" b="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Rectangle 59"/>
          <p:cNvSpPr/>
          <p:nvPr/>
        </p:nvSpPr>
        <p:spPr>
          <a:xfrm>
            <a:off x="1524000" y="457200"/>
            <a:ext cx="7412038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sp>
        <p:nvSpPr>
          <p:cNvPr id="783427" name="Rectangle 67"/>
          <p:cNvSpPr/>
          <p:nvPr/>
        </p:nvSpPr>
        <p:spPr>
          <a:xfrm>
            <a:off x="323850" y="4005263"/>
            <a:ext cx="8088313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设文法G有n个非终结符，取p＝2</a:t>
            </a:r>
            <a:r>
              <a:rPr lang="zh-CN" altLang="zh-CN" sz="2400" baseline="30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若ω∈L，且︱ω︱≥p （即︱ω︱≥ 2</a:t>
            </a:r>
            <a:r>
              <a:rPr lang="zh-CN" altLang="zh-CN" sz="2400" baseline="30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）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则必有︱ω︱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zh-CN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2</a:t>
            </a:r>
            <a:r>
              <a:rPr lang="zh-CN" altLang="zh-CN" sz="2400" baseline="30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n－1</a:t>
            </a:r>
            <a:r>
              <a:rPr lang="zh-CN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即存在一条长度 &gt; n的路径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至少为n+1。这时,该路径上的结点数为n+2(包括最高层顶点及最底层叶子）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含有</a:t>
            </a: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n+1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个非终结符</a:t>
            </a:r>
            <a:r>
              <a:rPr lang="zh-CN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∵G中只有n个非终结符</a:t>
            </a:r>
            <a:endParaRPr lang="zh-CN" altLang="zh-CN" sz="2400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∴在这条路径上必然有两个相同</a:t>
            </a:r>
            <a:r>
              <a:rPr lang="zh-CN" altLang="en-US" sz="24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的非终结符。</a:t>
            </a:r>
            <a:endParaRPr lang="zh-CN" altLang="zh-CN" sz="2400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510" name="组合 40"/>
          <p:cNvGrpSpPr/>
          <p:nvPr/>
        </p:nvGrpSpPr>
        <p:grpSpPr>
          <a:xfrm>
            <a:off x="1547813" y="1268413"/>
            <a:ext cx="4914900" cy="2971800"/>
            <a:chOff x="1547813" y="1268413"/>
            <a:chExt cx="4914900" cy="2971800"/>
          </a:xfrm>
        </p:grpSpPr>
        <p:sp>
          <p:nvSpPr>
            <p:cNvPr id="21511" name="Line 99"/>
            <p:cNvSpPr/>
            <p:nvPr/>
          </p:nvSpPr>
          <p:spPr>
            <a:xfrm>
              <a:off x="2233613" y="2358073"/>
              <a:ext cx="114300" cy="19812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1512" name="Group 100"/>
            <p:cNvGrpSpPr/>
            <p:nvPr/>
          </p:nvGrpSpPr>
          <p:grpSpPr>
            <a:xfrm>
              <a:off x="1547813" y="1268413"/>
              <a:ext cx="4914900" cy="2971800"/>
              <a:chOff x="2340" y="1128"/>
              <a:chExt cx="7740" cy="4680"/>
            </a:xfrm>
          </p:grpSpPr>
          <p:sp>
            <p:nvSpPr>
              <p:cNvPr id="21513" name="Oval 101"/>
              <p:cNvSpPr/>
              <p:nvPr/>
            </p:nvSpPr>
            <p:spPr>
              <a:xfrm>
                <a:off x="4140" y="1128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buNone/>
                </a:pPr>
                <a:r>
                  <a:rPr lang="en-US" altLang="zh-CN" sz="10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S</a:t>
                </a:r>
                <a:endPara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14" name="Oval 102"/>
              <p:cNvSpPr/>
              <p:nvPr/>
            </p:nvSpPr>
            <p:spPr>
              <a:xfrm>
                <a:off x="5220" y="2376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15" name="Oval 103"/>
              <p:cNvSpPr/>
              <p:nvPr/>
            </p:nvSpPr>
            <p:spPr>
              <a:xfrm>
                <a:off x="6300" y="4092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16" name="Oval 104"/>
              <p:cNvSpPr/>
              <p:nvPr/>
            </p:nvSpPr>
            <p:spPr>
              <a:xfrm>
                <a:off x="5220" y="4092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17" name="Oval 105"/>
              <p:cNvSpPr/>
              <p:nvPr/>
            </p:nvSpPr>
            <p:spPr>
              <a:xfrm>
                <a:off x="5760" y="3156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18" name="Oval 106"/>
              <p:cNvSpPr/>
              <p:nvPr/>
            </p:nvSpPr>
            <p:spPr>
              <a:xfrm>
                <a:off x="4680" y="3156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19" name="Oval 107"/>
              <p:cNvSpPr/>
              <p:nvPr/>
            </p:nvSpPr>
            <p:spPr>
              <a:xfrm>
                <a:off x="3600" y="3156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20" name="Oval 108"/>
              <p:cNvSpPr/>
              <p:nvPr/>
            </p:nvSpPr>
            <p:spPr>
              <a:xfrm>
                <a:off x="2340" y="3156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21" name="Oval 109"/>
              <p:cNvSpPr/>
              <p:nvPr/>
            </p:nvSpPr>
            <p:spPr>
              <a:xfrm>
                <a:off x="2880" y="2376"/>
                <a:ext cx="540" cy="468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22" name="Line 110"/>
              <p:cNvSpPr/>
              <p:nvPr/>
            </p:nvSpPr>
            <p:spPr>
              <a:xfrm flipH="1">
                <a:off x="3420" y="1596"/>
                <a:ext cx="720" cy="78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23" name="Line 111"/>
              <p:cNvSpPr/>
              <p:nvPr/>
            </p:nvSpPr>
            <p:spPr>
              <a:xfrm>
                <a:off x="4680" y="1596"/>
                <a:ext cx="540" cy="78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24" name="Line 112"/>
              <p:cNvSpPr/>
              <p:nvPr/>
            </p:nvSpPr>
            <p:spPr>
              <a:xfrm flipH="1">
                <a:off x="2700" y="2858"/>
                <a:ext cx="180" cy="31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25" name="Line 113"/>
              <p:cNvSpPr/>
              <p:nvPr/>
            </p:nvSpPr>
            <p:spPr>
              <a:xfrm flipH="1">
                <a:off x="5040" y="2844"/>
                <a:ext cx="180" cy="31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26" name="Line 114"/>
              <p:cNvSpPr/>
              <p:nvPr/>
            </p:nvSpPr>
            <p:spPr>
              <a:xfrm>
                <a:off x="5760" y="2844"/>
                <a:ext cx="180" cy="31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27" name="Line 115"/>
              <p:cNvSpPr/>
              <p:nvPr/>
            </p:nvSpPr>
            <p:spPr>
              <a:xfrm flipH="1">
                <a:off x="5580" y="3624"/>
                <a:ext cx="360" cy="46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28" name="Line 116"/>
              <p:cNvSpPr/>
              <p:nvPr/>
            </p:nvSpPr>
            <p:spPr>
              <a:xfrm>
                <a:off x="6120" y="3624"/>
                <a:ext cx="360" cy="46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1529" name="Group 117"/>
              <p:cNvGrpSpPr/>
              <p:nvPr/>
            </p:nvGrpSpPr>
            <p:grpSpPr>
              <a:xfrm>
                <a:off x="2340" y="3624"/>
                <a:ext cx="540" cy="1133"/>
                <a:chOff x="2340" y="3624"/>
                <a:chExt cx="540" cy="1133"/>
              </a:xfrm>
            </p:grpSpPr>
            <p:sp>
              <p:nvSpPr>
                <p:cNvPr id="21543" name="Text Box 118"/>
                <p:cNvSpPr txBox="1"/>
                <p:nvPr/>
              </p:nvSpPr>
              <p:spPr>
                <a:xfrm>
                  <a:off x="2340" y="4133"/>
                  <a:ext cx="54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buNone/>
                  </a:pPr>
                  <a:r>
                    <a:rPr lang="en-US" altLang="zh-CN" sz="1400" b="0" dirty="0">
                      <a:solidFill>
                        <a:srgbClr val="660066"/>
                      </a:solidFill>
                      <a:ea typeface="宋体" panose="02010600030101010101" pitchFamily="2" charset="-122"/>
                    </a:rPr>
                    <a:t>a</a:t>
                  </a:r>
                  <a:endParaRPr lang="en-US" altLang="zh-CN" sz="1800" b="0" dirty="0">
                    <a:solidFill>
                      <a:srgbClr val="660066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44" name="Line 119"/>
                <p:cNvSpPr/>
                <p:nvPr/>
              </p:nvSpPr>
              <p:spPr>
                <a:xfrm>
                  <a:off x="2520" y="3624"/>
                  <a:ext cx="0" cy="624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1530" name="Group 120"/>
              <p:cNvGrpSpPr/>
              <p:nvPr/>
            </p:nvGrpSpPr>
            <p:grpSpPr>
              <a:xfrm>
                <a:off x="6449" y="4560"/>
                <a:ext cx="540" cy="1161"/>
                <a:chOff x="2309" y="3624"/>
                <a:chExt cx="540" cy="1161"/>
              </a:xfrm>
            </p:grpSpPr>
            <p:sp>
              <p:nvSpPr>
                <p:cNvPr id="21541" name="Text Box 121"/>
                <p:cNvSpPr txBox="1"/>
                <p:nvPr/>
              </p:nvSpPr>
              <p:spPr>
                <a:xfrm>
                  <a:off x="2309" y="4161"/>
                  <a:ext cx="54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buNone/>
                  </a:pPr>
                  <a:r>
                    <a:rPr lang="en-US" altLang="zh-CN" sz="1400" b="0" dirty="0">
                      <a:solidFill>
                        <a:srgbClr val="660066"/>
                      </a:solidFill>
                      <a:ea typeface="宋体" panose="02010600030101010101" pitchFamily="2" charset="-122"/>
                    </a:rPr>
                    <a:t>a</a:t>
                  </a:r>
                  <a:endParaRPr lang="en-US" altLang="zh-CN" sz="1800" b="0" dirty="0">
                    <a:solidFill>
                      <a:srgbClr val="660066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42" name="Line 122"/>
                <p:cNvSpPr/>
                <p:nvPr/>
              </p:nvSpPr>
              <p:spPr>
                <a:xfrm>
                  <a:off x="2520" y="3624"/>
                  <a:ext cx="0" cy="624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1531" name="Group 123"/>
              <p:cNvGrpSpPr/>
              <p:nvPr/>
            </p:nvGrpSpPr>
            <p:grpSpPr>
              <a:xfrm>
                <a:off x="5202" y="4560"/>
                <a:ext cx="540" cy="1104"/>
                <a:chOff x="2322" y="3624"/>
                <a:chExt cx="540" cy="1104"/>
              </a:xfrm>
            </p:grpSpPr>
            <p:sp>
              <p:nvSpPr>
                <p:cNvPr id="21539" name="Text Box 124"/>
                <p:cNvSpPr txBox="1"/>
                <p:nvPr/>
              </p:nvSpPr>
              <p:spPr>
                <a:xfrm>
                  <a:off x="2322" y="4104"/>
                  <a:ext cx="54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buNone/>
                  </a:pPr>
                  <a:r>
                    <a:rPr lang="en-US" altLang="zh-CN" sz="1400" b="0" dirty="0">
                      <a:solidFill>
                        <a:srgbClr val="660066"/>
                      </a:solidFill>
                      <a:ea typeface="宋体" panose="02010600030101010101" pitchFamily="2" charset="-122"/>
                    </a:rPr>
                    <a:t>a</a:t>
                  </a:r>
                  <a:endParaRPr lang="en-US" altLang="zh-CN" sz="1800" b="0" dirty="0">
                    <a:solidFill>
                      <a:srgbClr val="660066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40" name="Line 125"/>
                <p:cNvSpPr/>
                <p:nvPr/>
              </p:nvSpPr>
              <p:spPr>
                <a:xfrm>
                  <a:off x="2520" y="3624"/>
                  <a:ext cx="0" cy="624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1532" name="Group 126"/>
              <p:cNvGrpSpPr/>
              <p:nvPr/>
            </p:nvGrpSpPr>
            <p:grpSpPr>
              <a:xfrm>
                <a:off x="4635" y="3624"/>
                <a:ext cx="540" cy="1133"/>
                <a:chOff x="2295" y="3624"/>
                <a:chExt cx="540" cy="1133"/>
              </a:xfrm>
            </p:grpSpPr>
            <p:sp>
              <p:nvSpPr>
                <p:cNvPr id="21537" name="Text Box 127"/>
                <p:cNvSpPr txBox="1"/>
                <p:nvPr/>
              </p:nvSpPr>
              <p:spPr>
                <a:xfrm>
                  <a:off x="2295" y="4133"/>
                  <a:ext cx="54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buNone/>
                  </a:pPr>
                  <a:r>
                    <a:rPr lang="en-US" altLang="zh-CN" sz="1400" b="0" dirty="0">
                      <a:solidFill>
                        <a:srgbClr val="660066"/>
                      </a:solidFill>
                      <a:ea typeface="宋体" panose="02010600030101010101" pitchFamily="2" charset="-122"/>
                    </a:rPr>
                    <a:t>a</a:t>
                  </a:r>
                  <a:endParaRPr lang="en-US" altLang="zh-CN" sz="1800" b="0" dirty="0">
                    <a:solidFill>
                      <a:srgbClr val="660066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38" name="Line 128"/>
                <p:cNvSpPr/>
                <p:nvPr/>
              </p:nvSpPr>
              <p:spPr>
                <a:xfrm>
                  <a:off x="2520" y="3624"/>
                  <a:ext cx="0" cy="624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1533" name="Group 129"/>
              <p:cNvGrpSpPr/>
              <p:nvPr/>
            </p:nvGrpSpPr>
            <p:grpSpPr>
              <a:xfrm>
                <a:off x="3600" y="3624"/>
                <a:ext cx="540" cy="1133"/>
                <a:chOff x="2340" y="3624"/>
                <a:chExt cx="540" cy="1133"/>
              </a:xfrm>
            </p:grpSpPr>
            <p:sp>
              <p:nvSpPr>
                <p:cNvPr id="21535" name="Text Box 130"/>
                <p:cNvSpPr txBox="1"/>
                <p:nvPr/>
              </p:nvSpPr>
              <p:spPr>
                <a:xfrm>
                  <a:off x="2340" y="4133"/>
                  <a:ext cx="540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buNone/>
                  </a:pPr>
                  <a:r>
                    <a:rPr lang="en-US" altLang="zh-CN" sz="1400" b="0" dirty="0">
                      <a:solidFill>
                        <a:srgbClr val="660066"/>
                      </a:solidFill>
                      <a:ea typeface="宋体" panose="02010600030101010101" pitchFamily="2" charset="-122"/>
                    </a:rPr>
                    <a:t>a</a:t>
                  </a:r>
                  <a:endParaRPr lang="en-US" altLang="zh-CN" sz="1800" b="0" dirty="0">
                    <a:solidFill>
                      <a:srgbClr val="660066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36" name="Line 131"/>
                <p:cNvSpPr/>
                <p:nvPr/>
              </p:nvSpPr>
              <p:spPr>
                <a:xfrm>
                  <a:off x="2520" y="3624"/>
                  <a:ext cx="0" cy="624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1534" name="Text Box 132"/>
              <p:cNvSpPr txBox="1"/>
              <p:nvPr/>
            </p:nvSpPr>
            <p:spPr>
              <a:xfrm>
                <a:off x="7200" y="1440"/>
                <a:ext cx="2880" cy="4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buNone/>
                </a:pPr>
                <a:r>
                  <a:rPr lang="zh-CN" altLang="en-US" sz="14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路径＝</a:t>
                </a:r>
                <a:r>
                  <a:rPr lang="en-US" altLang="zh-CN" sz="14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4</a:t>
                </a:r>
                <a:endParaRPr lang="en-US" altLang="zh-CN" sz="1400" b="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  <a:p>
                <a:pPr marL="0" lvl="0" indent="0" algn="just">
                  <a:buNone/>
                </a:pPr>
                <a:r>
                  <a:rPr lang="en-US" altLang="zh-CN" sz="14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︱</a:t>
                </a:r>
                <a:r>
                  <a:rPr lang="en-US" altLang="zh-CN" sz="1400" b="0" dirty="0">
                    <a:solidFill>
                      <a:srgbClr val="66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ω︱≤2</a:t>
                </a:r>
                <a:r>
                  <a:rPr lang="en-US" altLang="zh-CN" sz="1400" b="0" baseline="30000" dirty="0">
                    <a:solidFill>
                      <a:srgbClr val="66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4-1</a:t>
                </a:r>
                <a:r>
                  <a:rPr lang="zh-CN" altLang="en-US" sz="1400" b="0" dirty="0">
                    <a:solidFill>
                      <a:srgbClr val="66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＝</a:t>
                </a:r>
                <a:r>
                  <a:rPr lang="en-US" altLang="zh-CN" sz="1400" b="0" dirty="0">
                    <a:solidFill>
                      <a:srgbClr val="66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8</a:t>
                </a:r>
                <a:endParaRPr lang="en-US" altLang="zh-CN" sz="1400" b="0" dirty="0">
                  <a:solidFill>
                    <a:srgbClr val="660066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lvl="0" indent="0" algn="just">
                  <a:buNone/>
                </a:pPr>
                <a:r>
                  <a:rPr lang="zh-CN" altLang="en-US" sz="1400" b="0" dirty="0">
                    <a:solidFill>
                      <a:srgbClr val="66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（第</a:t>
                </a:r>
                <a:r>
                  <a:rPr lang="en-US" altLang="zh-CN" sz="1400" b="0" dirty="0">
                    <a:solidFill>
                      <a:srgbClr val="66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zh-CN" altLang="en-US" sz="1400" b="0" dirty="0">
                    <a:solidFill>
                      <a:srgbClr val="66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层最多有</a:t>
                </a:r>
                <a:r>
                  <a:rPr lang="en-US" altLang="zh-CN" sz="1400" b="0" dirty="0">
                    <a:solidFill>
                      <a:srgbClr val="66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en-US" altLang="zh-CN" sz="1400" b="0" baseline="30000" dirty="0">
                    <a:solidFill>
                      <a:srgbClr val="66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en-US" altLang="zh-CN" sz="1400" b="0" dirty="0">
                    <a:solidFill>
                      <a:srgbClr val="66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r>
                  <a:rPr lang="zh-CN" altLang="en-US" sz="1400" b="0" dirty="0">
                    <a:solidFill>
                      <a:srgbClr val="66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个非终结符。第</a:t>
                </a:r>
                <a:r>
                  <a:rPr lang="en-US" altLang="zh-CN" sz="1400" b="0" dirty="0">
                    <a:solidFill>
                      <a:srgbClr val="66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i+1</a:t>
                </a:r>
                <a:r>
                  <a:rPr lang="zh-CN" altLang="en-US" sz="1400" b="0" dirty="0">
                    <a:solidFill>
                      <a:srgbClr val="66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层若全为终结符，则与第</a:t>
                </a:r>
                <a:r>
                  <a:rPr lang="en-US" altLang="zh-CN" sz="1400" b="0" dirty="0">
                    <a:solidFill>
                      <a:srgbClr val="66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zh-CN" altLang="en-US" sz="1400" b="0" dirty="0">
                    <a:solidFill>
                      <a:srgbClr val="66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层非终结符个数相等。）</a:t>
                </a:r>
                <a:endParaRPr lang="zh-CN" altLang="en-US" sz="1800" b="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4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532" name="Rectangle 10"/>
          <p:cNvSpPr/>
          <p:nvPr/>
        </p:nvSpPr>
        <p:spPr>
          <a:xfrm>
            <a:off x="1295400" y="457200"/>
            <a:ext cx="6934200" cy="533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2533" name="Rectangle 11"/>
          <p:cNvSpPr/>
          <p:nvPr/>
        </p:nvSpPr>
        <p:spPr>
          <a:xfrm>
            <a:off x="533400" y="1371600"/>
            <a:ext cx="8153400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dirty="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设为</a:t>
            </a:r>
            <a:r>
              <a:rPr lang="en-US" altLang="zh-CN" sz="2400" dirty="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= v</a:t>
            </a:r>
            <a:r>
              <a:rPr lang="en-US" altLang="zh-CN" sz="2400" baseline="-25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=A, v</a:t>
            </a:r>
            <a:r>
              <a:rPr lang="en-US" altLang="zh-CN" sz="2400" baseline="-25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靠近树根，</a:t>
            </a:r>
            <a:r>
              <a:rPr lang="en-US" altLang="zh-CN" sz="2400" dirty="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solidFill>
                  <a:srgbClr val="66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到叶子的最长路径为</a:t>
            </a:r>
            <a:r>
              <a:rPr lang="en-US" altLang="zh-CN" sz="2400" dirty="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n+1</a:t>
            </a:r>
            <a:r>
              <a:rPr lang="zh-CN" altLang="en-US" sz="2400" dirty="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。</a:t>
            </a:r>
            <a:endParaRPr lang="zh-CN" altLang="en-US" sz="2400" dirty="0">
              <a:solidFill>
                <a:srgbClr val="800080"/>
              </a:solidFill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²"/>
            </a:pPr>
            <a:r>
              <a:rPr lang="zh-CN" altLang="en-US" sz="2400" dirty="0">
                <a:solidFill>
                  <a:srgbClr val="800080"/>
                </a:solidFill>
                <a:ea typeface="华文行楷" panose="02010800040101010101" pitchFamily="2" charset="-122"/>
                <a:sym typeface="Symbol" panose="05050102010706020507" pitchFamily="18" charset="2"/>
              </a:rPr>
              <a:t>形如 </a:t>
            </a:r>
            <a:endParaRPr lang="zh-CN" altLang="en-US" sz="2400" dirty="0">
              <a:solidFill>
                <a:srgbClr val="800080"/>
              </a:solidFill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2534" name="Rectangle 59"/>
          <p:cNvSpPr/>
          <p:nvPr/>
        </p:nvSpPr>
        <p:spPr>
          <a:xfrm>
            <a:off x="5364163" y="1989138"/>
            <a:ext cx="4897437" cy="4524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1800" b="0" dirty="0">
                <a:solidFill>
                  <a:srgbClr val="003399"/>
                </a:solidFill>
                <a:ea typeface="宋体" panose="02010600030101010101" pitchFamily="2" charset="-122"/>
              </a:rPr>
              <a:t>如图：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Z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b="0" dirty="0">
                <a:solidFill>
                  <a:srgbClr val="003399"/>
                </a:solidFill>
                <a:ea typeface="宋体" panose="02010600030101010101" pitchFamily="2" charset="-122"/>
              </a:rPr>
              <a:t>＝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3</a:t>
            </a:r>
            <a:endParaRPr lang="en-US" altLang="zh-CN" sz="1200" b="0" baseline="-25000" dirty="0">
              <a:solidFill>
                <a:srgbClr val="660066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︱Z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∣≤p  (p</a:t>
            </a:r>
            <a:r>
              <a:rPr lang="zh-CN" altLang="en-US" sz="1800" b="0" dirty="0">
                <a:solidFill>
                  <a:srgbClr val="003399"/>
                </a:solidFill>
                <a:ea typeface="宋体" panose="02010600030101010101" pitchFamily="2" charset="-122"/>
              </a:rPr>
              <a:t>＝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2 </a:t>
            </a:r>
            <a:r>
              <a:rPr lang="en-US" altLang="zh-CN" sz="18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n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)</a:t>
            </a:r>
            <a:endParaRPr lang="en-US" altLang="zh-CN" sz="18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1800" b="0" dirty="0">
                <a:solidFill>
                  <a:srgbClr val="003399"/>
                </a:solidFill>
                <a:ea typeface="宋体" panose="02010600030101010101" pitchFamily="2" charset="-122"/>
              </a:rPr>
              <a:t>（∵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v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b="0" dirty="0">
                <a:solidFill>
                  <a:srgbClr val="003399"/>
                </a:solidFill>
                <a:ea typeface="宋体" panose="02010600030101010101" pitchFamily="2" charset="-122"/>
              </a:rPr>
              <a:t>到叶子的路径最多为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n+1</a:t>
            </a:r>
            <a:r>
              <a:rPr lang="zh-CN" altLang="en-US" sz="1800" b="0" dirty="0">
                <a:solidFill>
                  <a:srgbClr val="003399"/>
                </a:solidFill>
                <a:ea typeface="宋体" panose="02010600030101010101" pitchFamily="2" charset="-122"/>
              </a:rPr>
              <a:t>）</a:t>
            </a:r>
            <a:endParaRPr lang="zh-CN" altLang="en-US" sz="18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1800" b="0" dirty="0">
                <a:solidFill>
                  <a:srgbClr val="003399"/>
                </a:solidFill>
                <a:ea typeface="宋体" panose="02010600030101010101" pitchFamily="2" charset="-122"/>
              </a:rPr>
              <a:t>而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v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v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800" b="0" dirty="0">
                <a:solidFill>
                  <a:srgbClr val="003399"/>
                </a:solidFill>
                <a:ea typeface="宋体" panose="02010600030101010101" pitchFamily="2" charset="-122"/>
              </a:rPr>
              <a:t>， 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v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 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0</a:t>
            </a:r>
            <a:endParaRPr lang="en-US" altLang="zh-CN" sz="1200" b="0" baseline="-25000" dirty="0">
              <a:solidFill>
                <a:srgbClr val="660066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∵v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b="0" dirty="0">
                <a:solidFill>
                  <a:srgbClr val="003399"/>
                </a:solidFill>
                <a:ea typeface="宋体" panose="02010600030101010101" pitchFamily="2" charset="-122"/>
              </a:rPr>
              <a:t>＝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v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2</a:t>
            </a:r>
            <a:r>
              <a:rPr lang="zh-CN" altLang="en-US" sz="1800" b="0" dirty="0">
                <a:solidFill>
                  <a:srgbClr val="003399"/>
                </a:solidFill>
                <a:ea typeface="宋体" panose="02010600030101010101" pitchFamily="2" charset="-122"/>
              </a:rPr>
              <a:t>＝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A </a:t>
            </a:r>
            <a:endParaRPr lang="en-US" altLang="zh-CN" sz="18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∴ A 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 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Aω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3</a:t>
            </a:r>
            <a:endParaRPr lang="en-US" altLang="zh-CN" sz="1200" b="0" baseline="-25000" dirty="0">
              <a:solidFill>
                <a:srgbClr val="660066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        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Aω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3</a:t>
            </a:r>
            <a:endParaRPr lang="en-US" altLang="zh-CN" sz="1200" b="0" baseline="-25000" dirty="0">
              <a:solidFill>
                <a:srgbClr val="660066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 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Aω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8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i</a:t>
            </a:r>
            <a:endParaRPr lang="en-US" altLang="zh-CN" sz="1800" b="0" baseline="3000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 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8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i</a:t>
            </a:r>
            <a:endParaRPr lang="en-US" altLang="zh-CN" sz="1800" b="0" baseline="3000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∴ S 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Aω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4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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 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 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8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1200" b="0" baseline="-25000" dirty="0">
                <a:solidFill>
                  <a:srgbClr val="660066"/>
                </a:solidFill>
                <a:ea typeface="宋体" panose="02010600030101010101" pitchFamily="2" charset="-122"/>
              </a:rPr>
              <a:t>4</a:t>
            </a:r>
            <a:endParaRPr lang="en-US" altLang="zh-CN" sz="1200" b="0" baseline="-25000" dirty="0">
              <a:solidFill>
                <a:srgbClr val="660066"/>
              </a:solidFill>
              <a:ea typeface="宋体" panose="02010600030101010101" pitchFamily="2" charset="-122"/>
            </a:endParaRPr>
          </a:p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rPr>
              <a:t>            </a:t>
            </a:r>
            <a:endParaRPr lang="zh-CN" altLang="en-US" sz="1800" b="0" dirty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  <p:grpSp>
        <p:nvGrpSpPr>
          <p:cNvPr id="22535" name="Group 60"/>
          <p:cNvGrpSpPr/>
          <p:nvPr/>
        </p:nvGrpSpPr>
        <p:grpSpPr>
          <a:xfrm>
            <a:off x="107950" y="2349500"/>
            <a:ext cx="5256213" cy="3311525"/>
            <a:chOff x="2160" y="3624"/>
            <a:chExt cx="8100" cy="5304"/>
          </a:xfrm>
        </p:grpSpPr>
        <p:grpSp>
          <p:nvGrpSpPr>
            <p:cNvPr id="22551" name="Group 61"/>
            <p:cNvGrpSpPr/>
            <p:nvPr/>
          </p:nvGrpSpPr>
          <p:grpSpPr>
            <a:xfrm>
              <a:off x="2160" y="3624"/>
              <a:ext cx="4680" cy="5304"/>
              <a:chOff x="2160" y="3624"/>
              <a:chExt cx="4680" cy="5304"/>
            </a:xfrm>
          </p:grpSpPr>
          <p:grpSp>
            <p:nvGrpSpPr>
              <p:cNvPr id="22555" name="Group 62"/>
              <p:cNvGrpSpPr/>
              <p:nvPr/>
            </p:nvGrpSpPr>
            <p:grpSpPr>
              <a:xfrm>
                <a:off x="2160" y="3624"/>
                <a:ext cx="4320" cy="5304"/>
                <a:chOff x="2160" y="3624"/>
                <a:chExt cx="4320" cy="5304"/>
              </a:xfrm>
            </p:grpSpPr>
            <p:grpSp>
              <p:nvGrpSpPr>
                <p:cNvPr id="22557" name="Group 63"/>
                <p:cNvGrpSpPr/>
                <p:nvPr/>
              </p:nvGrpSpPr>
              <p:grpSpPr>
                <a:xfrm>
                  <a:off x="2160" y="3624"/>
                  <a:ext cx="4320" cy="5304"/>
                  <a:chOff x="2160" y="3624"/>
                  <a:chExt cx="4320" cy="5304"/>
                </a:xfrm>
              </p:grpSpPr>
              <p:sp>
                <p:nvSpPr>
                  <p:cNvPr id="22559" name="Oval 64"/>
                  <p:cNvSpPr/>
                  <p:nvPr/>
                </p:nvSpPr>
                <p:spPr>
                  <a:xfrm>
                    <a:off x="4500" y="3624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>
                      <a:buNone/>
                    </a:pPr>
                    <a:r>
                      <a:rPr lang="en-US" altLang="zh-CN" sz="1000" b="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S</a:t>
                    </a:r>
                    <a:endPara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60" name="Oval 65"/>
                  <p:cNvSpPr/>
                  <p:nvPr/>
                </p:nvSpPr>
                <p:spPr>
                  <a:xfrm>
                    <a:off x="5400" y="4872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>
                      <a:buNone/>
                    </a:pPr>
                    <a:r>
                      <a:rPr lang="en-US" altLang="zh-CN" sz="1000" b="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C</a:t>
                    </a:r>
                    <a:endPara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61" name="Oval 66"/>
                  <p:cNvSpPr/>
                  <p:nvPr/>
                </p:nvSpPr>
                <p:spPr>
                  <a:xfrm>
                    <a:off x="5760" y="5652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>
                      <a:buNone/>
                    </a:pPr>
                    <a:r>
                      <a:rPr lang="en-US" altLang="zh-CN" sz="1000" b="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A</a:t>
                    </a:r>
                    <a:endPara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62" name="Oval 67"/>
                  <p:cNvSpPr/>
                  <p:nvPr/>
                </p:nvSpPr>
                <p:spPr>
                  <a:xfrm>
                    <a:off x="5040" y="5652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>
                      <a:buNone/>
                    </a:pPr>
                    <a:r>
                      <a:rPr lang="en-US" altLang="zh-CN" sz="1000" b="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B</a:t>
                    </a:r>
                    <a:endPara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63" name="Oval 68"/>
                  <p:cNvSpPr/>
                  <p:nvPr/>
                </p:nvSpPr>
                <p:spPr>
                  <a:xfrm>
                    <a:off x="4860" y="7524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>
                      <a:buNone/>
                    </a:pPr>
                    <a:r>
                      <a:rPr lang="en-US" altLang="zh-CN" sz="1000" b="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A</a:t>
                    </a:r>
                    <a:endPara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64" name="Oval 69"/>
                  <p:cNvSpPr/>
                  <p:nvPr/>
                </p:nvSpPr>
                <p:spPr>
                  <a:xfrm>
                    <a:off x="3780" y="7524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>
                      <a:buNone/>
                    </a:pPr>
                    <a:r>
                      <a:rPr lang="en-US" altLang="zh-CN" sz="1000" b="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B</a:t>
                    </a:r>
                    <a:endPara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65" name="Oval 70"/>
                  <p:cNvSpPr/>
                  <p:nvPr/>
                </p:nvSpPr>
                <p:spPr>
                  <a:xfrm>
                    <a:off x="4320" y="6588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>
                      <a:buNone/>
                    </a:pPr>
                    <a:r>
                      <a:rPr lang="en-US" altLang="zh-CN" sz="1000" b="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C</a:t>
                    </a:r>
                    <a:endPara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66" name="Oval 71"/>
                  <p:cNvSpPr/>
                  <p:nvPr/>
                </p:nvSpPr>
                <p:spPr>
                  <a:xfrm>
                    <a:off x="3240" y="6588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>
                      <a:buNone/>
                    </a:pPr>
                    <a:r>
                      <a:rPr lang="en-US" altLang="zh-CN" sz="1000" b="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B</a:t>
                    </a:r>
                    <a:endPara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67" name="Oval 72"/>
                  <p:cNvSpPr/>
                  <p:nvPr/>
                </p:nvSpPr>
                <p:spPr>
                  <a:xfrm>
                    <a:off x="3780" y="5652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>
                      <a:buNone/>
                    </a:pPr>
                    <a:r>
                      <a:rPr lang="en-US" altLang="zh-CN" sz="1000" b="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A</a:t>
                    </a:r>
                    <a:endPara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68" name="Oval 73"/>
                  <p:cNvSpPr/>
                  <p:nvPr/>
                </p:nvSpPr>
                <p:spPr>
                  <a:xfrm>
                    <a:off x="2700" y="5652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>
                      <a:buNone/>
                    </a:pPr>
                    <a:r>
                      <a:rPr lang="en-US" altLang="zh-CN" sz="1000" b="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B</a:t>
                    </a:r>
                    <a:endPara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69" name="Oval 74"/>
                  <p:cNvSpPr/>
                  <p:nvPr/>
                </p:nvSpPr>
                <p:spPr>
                  <a:xfrm>
                    <a:off x="3240" y="4872"/>
                    <a:ext cx="540" cy="4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>
                      <a:buNone/>
                    </a:pPr>
                    <a:r>
                      <a:rPr lang="en-US" altLang="zh-CN" sz="1000" b="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B</a:t>
                    </a:r>
                    <a:endPara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70" name="Line 75"/>
                  <p:cNvSpPr/>
                  <p:nvPr/>
                </p:nvSpPr>
                <p:spPr>
                  <a:xfrm flipH="1">
                    <a:off x="3780" y="4092"/>
                    <a:ext cx="720" cy="78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571" name="Line 76"/>
                  <p:cNvSpPr/>
                  <p:nvPr/>
                </p:nvSpPr>
                <p:spPr>
                  <a:xfrm>
                    <a:off x="5040" y="4092"/>
                    <a:ext cx="540" cy="780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572" name="Line 77"/>
                  <p:cNvSpPr/>
                  <p:nvPr/>
                </p:nvSpPr>
                <p:spPr>
                  <a:xfrm flipH="1">
                    <a:off x="3060" y="5340"/>
                    <a:ext cx="360" cy="312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573" name="Line 78"/>
                  <p:cNvSpPr/>
                  <p:nvPr/>
                </p:nvSpPr>
                <p:spPr>
                  <a:xfrm>
                    <a:off x="3600" y="5340"/>
                    <a:ext cx="360" cy="312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574" name="Line 79"/>
                  <p:cNvSpPr/>
                  <p:nvPr/>
                </p:nvSpPr>
                <p:spPr>
                  <a:xfrm flipH="1">
                    <a:off x="5400" y="5340"/>
                    <a:ext cx="180" cy="312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575" name="Line 80"/>
                  <p:cNvSpPr/>
                  <p:nvPr/>
                </p:nvSpPr>
                <p:spPr>
                  <a:xfrm>
                    <a:off x="5760" y="5340"/>
                    <a:ext cx="180" cy="312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576" name="Line 81"/>
                  <p:cNvSpPr/>
                  <p:nvPr/>
                </p:nvSpPr>
                <p:spPr>
                  <a:xfrm flipH="1">
                    <a:off x="3600" y="6120"/>
                    <a:ext cx="360" cy="468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577" name="Line 82"/>
                  <p:cNvSpPr/>
                  <p:nvPr/>
                </p:nvSpPr>
                <p:spPr>
                  <a:xfrm>
                    <a:off x="4140" y="6120"/>
                    <a:ext cx="360" cy="468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578" name="Line 83"/>
                  <p:cNvSpPr/>
                  <p:nvPr/>
                </p:nvSpPr>
                <p:spPr>
                  <a:xfrm flipH="1">
                    <a:off x="4140" y="7056"/>
                    <a:ext cx="360" cy="468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579" name="Line 84"/>
                  <p:cNvSpPr/>
                  <p:nvPr/>
                </p:nvSpPr>
                <p:spPr>
                  <a:xfrm>
                    <a:off x="4680" y="7056"/>
                    <a:ext cx="360" cy="468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580" name="Line 85"/>
                  <p:cNvSpPr/>
                  <p:nvPr/>
                </p:nvSpPr>
                <p:spPr>
                  <a:xfrm flipH="1">
                    <a:off x="3960" y="4248"/>
                    <a:ext cx="720" cy="780"/>
                  </a:xfrm>
                  <a:prstGeom prst="line">
                    <a:avLst/>
                  </a:prstGeom>
                  <a:ln w="15875" cap="flat" cmpd="sng">
                    <a:solidFill>
                      <a:srgbClr val="000000"/>
                    </a:solidFill>
                    <a:prstDash val="sysDot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581" name="Line 86"/>
                  <p:cNvSpPr/>
                  <p:nvPr/>
                </p:nvSpPr>
                <p:spPr>
                  <a:xfrm>
                    <a:off x="3960" y="5028"/>
                    <a:ext cx="1620" cy="2496"/>
                  </a:xfrm>
                  <a:prstGeom prst="line">
                    <a:avLst/>
                  </a:prstGeom>
                  <a:ln w="19050" cap="flat" cmpd="sng">
                    <a:solidFill>
                      <a:srgbClr val="000000"/>
                    </a:solidFill>
                    <a:prstDash val="sysDot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582" name="Text Box 87"/>
                  <p:cNvSpPr txBox="1"/>
                  <p:nvPr/>
                </p:nvSpPr>
                <p:spPr>
                  <a:xfrm>
                    <a:off x="2160" y="6588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>
                      <a:buNone/>
                    </a:pPr>
                    <a:r>
                      <a:rPr lang="en-US" altLang="zh-CN" sz="1000" b="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b</a:t>
                    </a:r>
                    <a:endPara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83" name="Text Box 88"/>
                  <p:cNvSpPr txBox="1"/>
                  <p:nvPr/>
                </p:nvSpPr>
                <p:spPr>
                  <a:xfrm>
                    <a:off x="2700" y="7524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>
                      <a:buNone/>
                    </a:pPr>
                    <a:r>
                      <a:rPr lang="en-US" altLang="zh-CN" sz="1000" b="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b</a:t>
                    </a:r>
                    <a:endPara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84" name="Text Box 89"/>
                  <p:cNvSpPr txBox="1"/>
                  <p:nvPr/>
                </p:nvSpPr>
                <p:spPr>
                  <a:xfrm>
                    <a:off x="3240" y="8460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>
                      <a:buNone/>
                    </a:pPr>
                    <a:r>
                      <a:rPr lang="en-US" altLang="zh-CN" sz="1000" b="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b</a:t>
                    </a:r>
                    <a:endPara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85" name="Text Box 90"/>
                  <p:cNvSpPr txBox="1"/>
                  <p:nvPr/>
                </p:nvSpPr>
                <p:spPr>
                  <a:xfrm>
                    <a:off x="4860" y="8460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>
                      <a:buNone/>
                    </a:pPr>
                    <a:r>
                      <a:rPr lang="en-US" altLang="zh-CN" sz="1000" b="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b</a:t>
                    </a:r>
                    <a:endPara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86" name="Text Box 91"/>
                  <p:cNvSpPr txBox="1"/>
                  <p:nvPr/>
                </p:nvSpPr>
                <p:spPr>
                  <a:xfrm>
                    <a:off x="5040" y="6432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>
                      <a:buNone/>
                    </a:pPr>
                    <a:r>
                      <a:rPr lang="en-US" altLang="zh-CN" sz="1000" b="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b</a:t>
                    </a:r>
                    <a:endPara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87" name="Text Box 92"/>
                  <p:cNvSpPr txBox="1"/>
                  <p:nvPr/>
                </p:nvSpPr>
                <p:spPr>
                  <a:xfrm>
                    <a:off x="5940" y="6432"/>
                    <a:ext cx="540" cy="46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anose="05000000000000000000" pitchFamily="2" charset="2"/>
                      <a:buChar char="n"/>
                      <a:defRPr sz="2800" b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5000"/>
                      <a:buFont typeface="Wingdings" panose="05000000000000000000" pitchFamily="2" charset="2"/>
                      <a:buChar char="n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>
                      <a:buNone/>
                    </a:pPr>
                    <a:r>
                      <a:rPr lang="en-US" altLang="zh-CN" sz="1000" b="0" dirty="0">
                        <a:solidFill>
                          <a:srgbClr val="660066"/>
                        </a:solidFill>
                        <a:ea typeface="宋体" panose="02010600030101010101" pitchFamily="2" charset="-122"/>
                      </a:rPr>
                      <a:t>b</a:t>
                    </a:r>
                    <a:endParaRPr lang="en-US" altLang="zh-CN" sz="1800" b="0" dirty="0">
                      <a:solidFill>
                        <a:srgbClr val="660066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88" name="Line 93"/>
                  <p:cNvSpPr/>
                  <p:nvPr/>
                </p:nvSpPr>
                <p:spPr>
                  <a:xfrm flipH="1">
                    <a:off x="2520" y="6120"/>
                    <a:ext cx="360" cy="468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589" name="Line 94"/>
                  <p:cNvSpPr/>
                  <p:nvPr/>
                </p:nvSpPr>
                <p:spPr>
                  <a:xfrm flipH="1">
                    <a:off x="3060" y="7056"/>
                    <a:ext cx="360" cy="468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590" name="Line 95"/>
                  <p:cNvSpPr/>
                  <p:nvPr/>
                </p:nvSpPr>
                <p:spPr>
                  <a:xfrm flipH="1">
                    <a:off x="3600" y="7992"/>
                    <a:ext cx="360" cy="468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591" name="Line 96"/>
                  <p:cNvSpPr/>
                  <p:nvPr/>
                </p:nvSpPr>
                <p:spPr>
                  <a:xfrm>
                    <a:off x="5040" y="7992"/>
                    <a:ext cx="0" cy="468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592" name="Line 97"/>
                  <p:cNvSpPr/>
                  <p:nvPr/>
                </p:nvSpPr>
                <p:spPr>
                  <a:xfrm>
                    <a:off x="5220" y="6120"/>
                    <a:ext cx="0" cy="312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2593" name="Line 98"/>
                  <p:cNvSpPr/>
                  <p:nvPr/>
                </p:nvSpPr>
                <p:spPr>
                  <a:xfrm>
                    <a:off x="6120" y="6120"/>
                    <a:ext cx="0" cy="312"/>
                  </a:xfrm>
                  <a:prstGeom prst="line">
                    <a:avLst/>
                  </a:prstGeom>
                  <a:ln w="9525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22558" name="Line 99"/>
                <p:cNvSpPr/>
                <p:nvPr/>
              </p:nvSpPr>
              <p:spPr>
                <a:xfrm>
                  <a:off x="5580" y="7524"/>
                  <a:ext cx="0" cy="780"/>
                </a:xfrm>
                <a:prstGeom prst="line">
                  <a:avLst/>
                </a:prstGeom>
                <a:ln w="15875" cap="flat" cmpd="sng">
                  <a:solidFill>
                    <a:srgbClr val="000000"/>
                  </a:solidFill>
                  <a:prstDash val="sysDot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2556" name="Text Box 100"/>
              <p:cNvSpPr txBox="1"/>
              <p:nvPr/>
            </p:nvSpPr>
            <p:spPr>
              <a:xfrm>
                <a:off x="5760" y="7680"/>
                <a:ext cx="1080" cy="6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buNone/>
                </a:pPr>
                <a:r>
                  <a:rPr lang="zh-CN" altLang="en-US" sz="10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路径</a:t>
                </a:r>
                <a:r>
                  <a:rPr lang="en-US" altLang="zh-CN" sz="10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P</a:t>
                </a:r>
                <a:endParaRPr lang="en-US" altLang="zh-CN" sz="1800" b="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2552" name="Group 101"/>
            <p:cNvGrpSpPr/>
            <p:nvPr/>
          </p:nvGrpSpPr>
          <p:grpSpPr>
            <a:xfrm>
              <a:off x="7020" y="4404"/>
              <a:ext cx="3240" cy="2340"/>
              <a:chOff x="7020" y="4404"/>
              <a:chExt cx="3240" cy="2340"/>
            </a:xfrm>
          </p:grpSpPr>
          <p:sp>
            <p:nvSpPr>
              <p:cNvPr id="22553" name="Text Box 102"/>
              <p:cNvSpPr txBox="1"/>
              <p:nvPr/>
            </p:nvSpPr>
            <p:spPr>
              <a:xfrm>
                <a:off x="7200" y="4404"/>
                <a:ext cx="3060" cy="23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buNone/>
                </a:pPr>
                <a:r>
                  <a:rPr lang="zh-CN" altLang="en-US" sz="12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在该路径上：</a:t>
                </a:r>
                <a:endParaRPr lang="zh-CN" altLang="en-US" sz="1200" b="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  <a:p>
                <a:pPr marL="0" lvl="0" indent="0" algn="just">
                  <a:buNone/>
                </a:pPr>
                <a:r>
                  <a:rPr lang="en-US" altLang="zh-CN" sz="12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v</a:t>
                </a:r>
                <a:r>
                  <a:rPr lang="en-US" altLang="zh-CN" sz="1200" b="0" baseline="-250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1</a:t>
                </a:r>
                <a:r>
                  <a:rPr lang="zh-CN" altLang="en-US" sz="12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靠近根，其子树为</a:t>
                </a:r>
                <a:r>
                  <a:rPr lang="en-US" altLang="zh-CN" sz="12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T</a:t>
                </a:r>
                <a:r>
                  <a:rPr lang="en-US" altLang="zh-CN" sz="1200" b="0" baseline="-250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1</a:t>
                </a:r>
                <a:r>
                  <a:rPr lang="zh-CN" altLang="en-US" sz="12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，边为</a:t>
                </a:r>
                <a:r>
                  <a:rPr lang="en-US" altLang="zh-CN" sz="12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Z</a:t>
                </a:r>
                <a:r>
                  <a:rPr lang="en-US" altLang="zh-CN" sz="1200" b="0" baseline="-250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1</a:t>
                </a:r>
                <a:endParaRPr lang="en-US" altLang="zh-CN" sz="1200" b="0" baseline="-2500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  <a:p>
                <a:pPr marL="0" lvl="0" indent="0" algn="just">
                  <a:buNone/>
                </a:pPr>
                <a:r>
                  <a:rPr lang="en-US" altLang="zh-CN" sz="12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v</a:t>
                </a:r>
                <a:r>
                  <a:rPr lang="en-US" altLang="zh-CN" sz="1200" b="0" baseline="-250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2</a:t>
                </a:r>
                <a:r>
                  <a:rPr lang="zh-CN" altLang="en-US" sz="12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远离根，其子树为</a:t>
                </a:r>
                <a:r>
                  <a:rPr lang="en-US" altLang="zh-CN" sz="12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T</a:t>
                </a:r>
                <a:r>
                  <a:rPr lang="en-US" altLang="zh-CN" sz="1200" b="0" baseline="-250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2</a:t>
                </a:r>
                <a:r>
                  <a:rPr lang="zh-CN" altLang="en-US" sz="1200" b="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，边为</a:t>
                </a:r>
                <a:r>
                  <a:rPr lang="en-US" altLang="zh-CN" sz="1200" b="0" dirty="0">
                    <a:solidFill>
                      <a:srgbClr val="660066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ω</a:t>
                </a:r>
                <a:r>
                  <a:rPr lang="en-US" altLang="zh-CN" sz="1200" b="0" baseline="-25000" dirty="0">
                    <a:solidFill>
                      <a:srgbClr val="660066"/>
                    </a:solidFill>
                    <a:ea typeface="宋体" panose="02010600030101010101" pitchFamily="2" charset="-122"/>
                  </a:rPr>
                  <a:t>0</a:t>
                </a:r>
                <a:endParaRPr lang="en-US" altLang="zh-CN" sz="1200" b="0" baseline="-25000" dirty="0">
                  <a:solidFill>
                    <a:srgbClr val="660066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54" name="AutoShape 103"/>
              <p:cNvSpPr/>
              <p:nvPr/>
            </p:nvSpPr>
            <p:spPr>
              <a:xfrm>
                <a:off x="7020" y="5028"/>
                <a:ext cx="180" cy="624"/>
              </a:xfrm>
              <a:prstGeom prst="leftBrace">
                <a:avLst>
                  <a:gd name="adj1" fmla="val 39016"/>
                  <a:gd name="adj2" fmla="val 48718"/>
                </a:avLst>
              </a:prstGeom>
              <a:noFill/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>
                  <a:buNone/>
                </a:pPr>
                <a:endParaRPr lang="zh-CN" altLang="en-US" sz="1800" b="0" dirty="0">
                  <a:solidFill>
                    <a:srgbClr val="009999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2536" name="Group 104"/>
          <p:cNvGrpSpPr/>
          <p:nvPr/>
        </p:nvGrpSpPr>
        <p:grpSpPr>
          <a:xfrm>
            <a:off x="-107950" y="2779713"/>
            <a:ext cx="3671888" cy="3170237"/>
            <a:chOff x="1620" y="4404"/>
            <a:chExt cx="5782" cy="4992"/>
          </a:xfrm>
        </p:grpSpPr>
        <p:sp>
          <p:nvSpPr>
            <p:cNvPr id="22542" name="AutoShape 105"/>
            <p:cNvSpPr/>
            <p:nvPr/>
          </p:nvSpPr>
          <p:spPr>
            <a:xfrm>
              <a:off x="1620" y="5496"/>
              <a:ext cx="1440" cy="1404"/>
            </a:xfrm>
            <a:prstGeom prst="triangle">
              <a:avLst>
                <a:gd name="adj" fmla="val 100000"/>
              </a:avLst>
            </a:prstGeom>
            <a:noFill/>
            <a:ln w="1905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3" name="AutoShape 106"/>
            <p:cNvSpPr/>
            <p:nvPr/>
          </p:nvSpPr>
          <p:spPr>
            <a:xfrm>
              <a:off x="1800" y="5340"/>
              <a:ext cx="4320" cy="3588"/>
            </a:xfrm>
            <a:prstGeom prst="triangle">
              <a:avLst>
                <a:gd name="adj" fmla="val 51736"/>
              </a:avLst>
            </a:prstGeom>
            <a:noFill/>
            <a:ln w="1905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4" name="Line 107"/>
            <p:cNvSpPr/>
            <p:nvPr/>
          </p:nvSpPr>
          <p:spPr>
            <a:xfrm flipH="1">
              <a:off x="3960" y="7056"/>
              <a:ext cx="1080" cy="1872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5" name="AutoShape 108"/>
            <p:cNvSpPr/>
            <p:nvPr/>
          </p:nvSpPr>
          <p:spPr>
            <a:xfrm>
              <a:off x="4860" y="4404"/>
              <a:ext cx="2520" cy="2340"/>
            </a:xfrm>
            <a:prstGeom prst="triangle">
              <a:avLst>
                <a:gd name="adj" fmla="val 27181"/>
              </a:avLst>
            </a:prstGeom>
            <a:noFill/>
            <a:ln w="19050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buNone/>
              </a:pPr>
              <a:endParaRPr lang="zh-CN" altLang="en-US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6" name="Text Box 109"/>
            <p:cNvSpPr txBox="1"/>
            <p:nvPr/>
          </p:nvSpPr>
          <p:spPr>
            <a:xfrm>
              <a:off x="2520" y="8772"/>
              <a:ext cx="72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buNone/>
              </a:pPr>
              <a:r>
                <a:rPr lang="en-US" altLang="zh-CN" sz="1400" b="0" dirty="0">
                  <a:solidFill>
                    <a:srgbClr val="FF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ω</a:t>
              </a:r>
              <a:r>
                <a:rPr lang="en-US" altLang="zh-CN" sz="1400" b="0" baseline="-25000" dirty="0">
                  <a:solidFill>
                    <a:srgbClr val="FF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altLang="zh-CN" sz="1400" b="0" baseline="-25000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547" name="Text Box 110"/>
            <p:cNvSpPr txBox="1"/>
            <p:nvPr/>
          </p:nvSpPr>
          <p:spPr>
            <a:xfrm>
              <a:off x="4680" y="8772"/>
              <a:ext cx="72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buNone/>
              </a:pPr>
              <a:r>
                <a:rPr lang="en-US" altLang="zh-CN" sz="1400" b="0" dirty="0">
                  <a:solidFill>
                    <a:srgbClr val="FF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ω</a:t>
              </a:r>
              <a:r>
                <a:rPr lang="en-US" altLang="zh-CN" sz="1400" b="0" baseline="-25000" dirty="0">
                  <a:solidFill>
                    <a:srgbClr val="FF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endParaRPr lang="en-US" altLang="zh-CN" sz="1400" b="0" baseline="-25000" dirty="0">
                <a:solidFill>
                  <a:srgbClr val="FF66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2548" name="Text Box 111"/>
            <p:cNvSpPr txBox="1"/>
            <p:nvPr/>
          </p:nvSpPr>
          <p:spPr>
            <a:xfrm>
              <a:off x="6120" y="8772"/>
              <a:ext cx="1282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buNone/>
              </a:pPr>
              <a:r>
                <a:rPr lang="en-US" altLang="zh-CN" sz="1400" b="0" dirty="0">
                  <a:solidFill>
                    <a:srgbClr val="FF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ω</a:t>
              </a:r>
              <a:r>
                <a:rPr lang="en-US" altLang="zh-CN" sz="1400" b="0" baseline="-25000" dirty="0">
                  <a:solidFill>
                    <a:srgbClr val="FF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en-US" altLang="zh-CN" sz="1400" b="0" dirty="0">
                  <a:solidFill>
                    <a:srgbClr val="FF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=ε</a:t>
              </a:r>
              <a:endPara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49" name="Text Box 112"/>
            <p:cNvSpPr txBox="1"/>
            <p:nvPr/>
          </p:nvSpPr>
          <p:spPr>
            <a:xfrm>
              <a:off x="5940" y="6588"/>
              <a:ext cx="72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buNone/>
              </a:pPr>
              <a:r>
                <a:rPr lang="en-US" altLang="zh-CN" sz="1400" b="0" dirty="0">
                  <a:solidFill>
                    <a:srgbClr val="FF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ω</a:t>
              </a:r>
              <a:r>
                <a:rPr lang="en-US" altLang="zh-CN" sz="1400" b="0" baseline="-25000" dirty="0">
                  <a:solidFill>
                    <a:srgbClr val="FF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lang="en-US" altLang="zh-CN" sz="1800" b="0" baseline="-2500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50" name="Text Box 113"/>
            <p:cNvSpPr txBox="1"/>
            <p:nvPr/>
          </p:nvSpPr>
          <p:spPr>
            <a:xfrm>
              <a:off x="1980" y="6744"/>
              <a:ext cx="72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buNone/>
              </a:pPr>
              <a:r>
                <a:rPr lang="en-US" altLang="zh-CN" sz="1400" b="0" dirty="0">
                  <a:solidFill>
                    <a:srgbClr val="FF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ω</a:t>
              </a:r>
              <a:r>
                <a:rPr lang="en-US" altLang="zh-CN" sz="1400" b="0" baseline="-25000" dirty="0">
                  <a:solidFill>
                    <a:srgbClr val="FF66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lang="en-US" altLang="zh-CN" sz="1800" b="0" baseline="-25000" dirty="0">
                <a:solidFill>
                  <a:srgbClr val="009999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2537" name="TextBox 60"/>
          <p:cNvSpPr txBox="1"/>
          <p:nvPr/>
        </p:nvSpPr>
        <p:spPr>
          <a:xfrm>
            <a:off x="5856288" y="3132138"/>
            <a:ext cx="30003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rPr>
              <a:t>*</a:t>
            </a:r>
            <a:endParaRPr lang="zh-CN" altLang="en-US" sz="1800" b="0" dirty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  <p:sp>
        <p:nvSpPr>
          <p:cNvPr id="22538" name="TextBox 61"/>
          <p:cNvSpPr txBox="1"/>
          <p:nvPr/>
        </p:nvSpPr>
        <p:spPr>
          <a:xfrm>
            <a:off x="7151688" y="3141663"/>
            <a:ext cx="30003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rPr>
              <a:t>*</a:t>
            </a:r>
            <a:endParaRPr lang="zh-CN" altLang="en-US" sz="1800" b="0" dirty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  <p:sp>
        <p:nvSpPr>
          <p:cNvPr id="22539" name="TextBox 62"/>
          <p:cNvSpPr txBox="1"/>
          <p:nvPr/>
        </p:nvSpPr>
        <p:spPr>
          <a:xfrm>
            <a:off x="5856288" y="3933825"/>
            <a:ext cx="30003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rPr>
              <a:t>*</a:t>
            </a:r>
            <a:endParaRPr lang="zh-CN" altLang="en-US" sz="1800" b="0" dirty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  <p:sp>
        <p:nvSpPr>
          <p:cNvPr id="22540" name="TextBox 63"/>
          <p:cNvSpPr txBox="1"/>
          <p:nvPr/>
        </p:nvSpPr>
        <p:spPr>
          <a:xfrm>
            <a:off x="6792913" y="5589588"/>
            <a:ext cx="30003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rPr>
              <a:t>*</a:t>
            </a:r>
            <a:endParaRPr lang="zh-CN" altLang="en-US" sz="1800" b="0" dirty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  <p:sp>
        <p:nvSpPr>
          <p:cNvPr id="22541" name="TextBox 64"/>
          <p:cNvSpPr txBox="1"/>
          <p:nvPr/>
        </p:nvSpPr>
        <p:spPr>
          <a:xfrm>
            <a:off x="5867400" y="4797425"/>
            <a:ext cx="30003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rgbClr val="009999"/>
                </a:solidFill>
                <a:ea typeface="宋体" panose="02010600030101010101" pitchFamily="2" charset="-122"/>
              </a:rPr>
              <a:t>*</a:t>
            </a:r>
            <a:endParaRPr lang="zh-CN" altLang="en-US" sz="1800" b="0" dirty="0">
              <a:solidFill>
                <a:srgbClr val="0099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Rectangle 2"/>
          <p:cNvSpPr/>
          <p:nvPr/>
        </p:nvSpPr>
        <p:spPr>
          <a:xfrm>
            <a:off x="1676400" y="457200"/>
            <a:ext cx="6856413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solidFill>
                  <a:srgbClr val="800080"/>
                </a:solidFill>
                <a:latin typeface="宋体" panose="0201060003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3200" dirty="0">
                <a:solidFill>
                  <a:srgbClr val="800080"/>
                </a:solidFill>
                <a:latin typeface="宋体" panose="02010600030101010101" pitchFamily="2" charset="-122"/>
                <a:ea typeface="华文行楷" panose="02010800040101010101" pitchFamily="2" charset="-122"/>
              </a:rPr>
              <a:t>型文法泵浦引理的用途：判断一给定语言不是上下文无关文法。</a:t>
            </a:r>
            <a:endParaRPr lang="zh-CN" altLang="en-US" sz="3200" dirty="0">
              <a:solidFill>
                <a:srgbClr val="800080"/>
              </a:solidFill>
              <a:latin typeface="宋体" panose="0201060003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4581" name="Line 31"/>
          <p:cNvSpPr/>
          <p:nvPr/>
        </p:nvSpPr>
        <p:spPr>
          <a:xfrm>
            <a:off x="6100763" y="3824288"/>
            <a:ext cx="0" cy="1984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2" name="Rectangle 32"/>
          <p:cNvSpPr/>
          <p:nvPr/>
        </p:nvSpPr>
        <p:spPr>
          <a:xfrm>
            <a:off x="250825" y="1432878"/>
            <a:ext cx="8137525" cy="512572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6195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思路：用反证法。</a:t>
            </a:r>
            <a:endParaRPr lang="zh-CN" altLang="en-US" sz="20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36195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例：证明  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{a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∣n≥1 }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型语言。</a:t>
            </a:r>
            <a:endParaRPr lang="en-US" altLang="zh-CN" sz="20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36195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证：假设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型语言。    取常数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,∣ω∣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3p≥p</a:t>
            </a:r>
            <a:endParaRPr lang="en-US" altLang="zh-CN" sz="20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36195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写成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其中∣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∣≥1 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 ∣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∣≤p.    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中所处的位置：</a:t>
            </a:r>
            <a:endParaRPr lang="zh-CN" altLang="en-US" sz="20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36195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①如果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含有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含有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b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∵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,    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则有∣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∣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最小为∣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∣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p+2&gt;p</a:t>
            </a:r>
            <a:b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∴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不满足泵浦引理的条件。</a:t>
            </a:r>
            <a:endParaRPr lang="zh-CN" altLang="en-US" sz="20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36195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②如果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都含有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，（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0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36195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∵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可写成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b="0" u="sng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u="sng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0" u="sng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0" u="sng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0" u="sng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20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36195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altLang="zh-CN" sz="2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2000" b="0" baseline="-2500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36195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m+n+l≤p, m+l≥1,k+m+n+l+j=p.</a:t>
            </a:r>
            <a:endParaRPr lang="en-US" altLang="zh-CN" sz="20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361950" algn="ctr">
              <a:buNone/>
            </a:pP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重复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i=2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次，将有</a:t>
            </a:r>
            <a:r>
              <a:rPr lang="en-US" altLang="zh-CN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18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</a:t>
            </a:r>
            <a:r>
              <a:rPr lang="en-US" altLang="zh-CN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a</a:t>
            </a:r>
            <a:r>
              <a:rPr lang="en-US" altLang="zh-CN" sz="18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</a:t>
            </a:r>
            <a:r>
              <a:rPr lang="en-US" altLang="zh-CN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</a:t>
            </a:r>
            <a:r>
              <a:rPr lang="en-US" altLang="zh-CN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=a</a:t>
            </a:r>
            <a:r>
              <a:rPr lang="en-US" altLang="zh-CN" sz="18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p+m+l</a:t>
            </a:r>
            <a:r>
              <a:rPr lang="en-US" altLang="zh-CN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endParaRPr lang="en-US" altLang="zh-CN" sz="18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361950" algn="ctr">
              <a:buNone/>
            </a:pPr>
            <a:r>
              <a:rPr lang="en-US" altLang="zh-CN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(a</a:t>
            </a:r>
            <a:r>
              <a:rPr lang="zh-CN" altLang="en-US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的个数大于</a:t>
            </a:r>
            <a:r>
              <a:rPr lang="en-US" altLang="zh-CN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的个数</a:t>
            </a:r>
            <a:r>
              <a:rPr lang="en-US" altLang="zh-CN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18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361950" algn="ctr">
              <a:buNone/>
            </a:pPr>
            <a:r>
              <a:rPr lang="en-US" altLang="zh-CN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∴</a:t>
            </a:r>
            <a:r>
              <a:rPr lang="zh-CN" altLang="en-US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型语言的假设矛盾。</a:t>
            </a:r>
            <a:endParaRPr lang="zh-CN" altLang="en-US" sz="20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361950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83" name="Rectangle 34"/>
          <p:cNvSpPr/>
          <p:nvPr/>
        </p:nvSpPr>
        <p:spPr>
          <a:xfrm>
            <a:off x="2987675" y="7315200"/>
            <a:ext cx="927100" cy="320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6195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b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sz="24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604" name="Rectangle 2"/>
          <p:cNvSpPr/>
          <p:nvPr/>
        </p:nvSpPr>
        <p:spPr>
          <a:xfrm>
            <a:off x="1676400" y="457200"/>
            <a:ext cx="64770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5605" name="Rectangle 46"/>
          <p:cNvSpPr/>
          <p:nvPr/>
        </p:nvSpPr>
        <p:spPr>
          <a:xfrm>
            <a:off x="611188" y="1268413"/>
            <a:ext cx="7102475" cy="5786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(3)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若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分别包含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）</a:t>
            </a:r>
            <a:endParaRPr lang="zh-CN" altLang="en-US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   设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=a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=b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n 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且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m+n≥1</a:t>
            </a:r>
            <a:endParaRPr lang="en-US" altLang="zh-CN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当取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ω = a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p-m-k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j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p-j-n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时</a:t>
            </a:r>
            <a:endParaRPr lang="zh-CN" altLang="en-US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将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重复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i=2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次，</a:t>
            </a:r>
            <a:endParaRPr lang="zh-CN" altLang="en-US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有将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000" b="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  =a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im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p-m-k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j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in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p-j-n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=a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p+m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p+n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p 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L</a:t>
            </a:r>
            <a:endParaRPr lang="en-US" altLang="zh-CN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         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（∵其中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个数将大于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的个数）</a:t>
            </a:r>
            <a:endParaRPr lang="zh-CN" altLang="en-US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  ∴与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型语言的假设矛盾。</a:t>
            </a:r>
            <a:endParaRPr lang="zh-CN" altLang="en-US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(4)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若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或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同时包含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a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）</a:t>
            </a:r>
            <a:endParaRPr lang="zh-CN" altLang="en-US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设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=a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q 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=b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n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且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m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q≥1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（其它情况类似，略），将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重复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i=2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次，</a:t>
            </a:r>
            <a:endParaRPr lang="zh-CN" altLang="en-US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FontTx/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有将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ω</a:t>
            </a:r>
            <a:r>
              <a:rPr lang="en-US" altLang="zh-CN" sz="2000" b="0" dirty="0">
                <a:solidFill>
                  <a:srgbClr val="00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  =a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m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q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b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p-q+-n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000" b="0" baseline="30000" dirty="0">
                <a:solidFill>
                  <a:srgbClr val="003399"/>
                </a:solidFill>
                <a:ea typeface="宋体" panose="02010600030101010101" pitchFamily="2" charset="-122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L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。∴与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型语言的假设矛盾。</a:t>
            </a:r>
            <a:endParaRPr lang="zh-CN" altLang="en-US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综上，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L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不是</a:t>
            </a:r>
            <a:r>
              <a:rPr lang="en-US" altLang="zh-CN" sz="2000" b="0" dirty="0">
                <a:solidFill>
                  <a:srgbClr val="003399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b="0" dirty="0">
                <a:solidFill>
                  <a:srgbClr val="003399"/>
                </a:solidFill>
                <a:ea typeface="宋体" panose="02010600030101010101" pitchFamily="2" charset="-122"/>
              </a:rPr>
              <a:t>型语言。</a:t>
            </a:r>
            <a:endParaRPr lang="zh-CN" altLang="en-US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endParaRPr lang="zh-CN" altLang="en-US" sz="2000" b="0" dirty="0">
              <a:solidFill>
                <a:srgbClr val="0033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/>
          <p:nvPr/>
        </p:nvSpPr>
        <p:spPr>
          <a:xfrm>
            <a:off x="468630" y="1125855"/>
            <a:ext cx="8458200" cy="552958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例：证明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                    不是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型语言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证：假设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型语言。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由泵浦引理，取常数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，当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ω∈L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︱ω︱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 p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      写为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，并有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︱ω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︱≤ p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︱ω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︱≠ε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︱ω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︱≥1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则应有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∈ L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∵︱ω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︱≤ p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︱ω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︱≥1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∴1≤︱ω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︱≤p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又∵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，特别是当取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p,i=2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︱ω︱=p</a:t>
            </a:r>
            <a:r>
              <a:rPr lang="en-US" altLang="zh-CN" sz="20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︱ω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︱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∴ p</a:t>
            </a:r>
            <a:r>
              <a:rPr lang="en-US" altLang="zh-CN" sz="20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&lt;︱ω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20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︱ ≤ p</a:t>
            </a:r>
            <a:r>
              <a:rPr lang="en-US" altLang="zh-CN" sz="20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+p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（增加了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，而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︱ω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︱≤ p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而（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p+1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+2p+1&gt; p</a:t>
            </a:r>
            <a:r>
              <a:rPr lang="en-US" altLang="zh-CN" sz="20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+p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即导致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&lt;︱ω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︱&lt;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p+1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0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，与假设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型文法矛盾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∴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语言。</a:t>
            </a:r>
            <a:endParaRPr lang="zh-CN" alt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9" name="Rectangle 4"/>
          <p:cNvSpPr/>
          <p:nvPr/>
        </p:nvSpPr>
        <p:spPr>
          <a:xfrm>
            <a:off x="1143000" y="381000"/>
            <a:ext cx="7412038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solidFill>
                <a:srgbClr val="80008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6630" name="Object 12"/>
          <p:cNvGraphicFramePr>
            <a:graphicFrameLocks noChangeAspect="1"/>
          </p:cNvGraphicFramePr>
          <p:nvPr/>
        </p:nvGraphicFramePr>
        <p:xfrm>
          <a:off x="2051050" y="1125538"/>
          <a:ext cx="129698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711200" imgH="254000" progId="Equation.3">
                  <p:embed/>
                </p:oleObj>
              </mc:Choice>
              <mc:Fallback>
                <p:oleObj name="" r:id="rId1" imgW="711200" imgH="2540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050" y="1125538"/>
                        <a:ext cx="1296988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3"/>
          <p:cNvGraphicFramePr>
            <a:graphicFrameLocks noChangeAspect="1"/>
          </p:cNvGraphicFramePr>
          <p:nvPr/>
        </p:nvGraphicFramePr>
        <p:xfrm>
          <a:off x="1547813" y="2205038"/>
          <a:ext cx="40163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28600" imgH="228600" progId="Equation.3">
                  <p:embed/>
                </p:oleObj>
              </mc:Choice>
              <mc:Fallback>
                <p:oleObj name="" r:id="rId3" imgW="2286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813" y="2205038"/>
                        <a:ext cx="401637" cy="401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14"/>
          <p:cNvGraphicFramePr>
            <a:graphicFrameLocks noChangeAspect="1"/>
          </p:cNvGraphicFramePr>
          <p:nvPr/>
        </p:nvGraphicFramePr>
        <p:xfrm>
          <a:off x="1547813" y="4076700"/>
          <a:ext cx="4016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228600" imgH="228600" progId="Equation.3">
                  <p:embed/>
                </p:oleObj>
              </mc:Choice>
              <mc:Fallback>
                <p:oleObj name="" r:id="rId5" imgW="2286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813" y="4076700"/>
                        <a:ext cx="401637" cy="401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Rectangle 2"/>
          <p:cNvSpPr/>
          <p:nvPr/>
        </p:nvSpPr>
        <p:spPr>
          <a:xfrm>
            <a:off x="1676400" y="457200"/>
            <a:ext cx="31115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dirty="0">
                <a:solidFill>
                  <a:srgbClr val="800080"/>
                </a:solidFill>
                <a:latin typeface="宋体" panose="02010600030101010101" pitchFamily="2" charset="-122"/>
                <a:ea typeface="华文行楷" panose="02010800040101010101" pitchFamily="2" charset="-122"/>
              </a:rPr>
              <a:t>课堂练习</a:t>
            </a:r>
            <a:endParaRPr lang="zh-CN" altLang="en-US" sz="3200" dirty="0">
              <a:solidFill>
                <a:srgbClr val="800080"/>
              </a:solidFill>
              <a:latin typeface="宋体" panose="0201060003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653" name="Line 31"/>
          <p:cNvSpPr/>
          <p:nvPr/>
        </p:nvSpPr>
        <p:spPr>
          <a:xfrm>
            <a:off x="6100763" y="3824288"/>
            <a:ext cx="0" cy="1984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54" name="Rectangle 32"/>
          <p:cNvSpPr/>
          <p:nvPr/>
        </p:nvSpPr>
        <p:spPr>
          <a:xfrm>
            <a:off x="107315" y="1268730"/>
            <a:ext cx="8939530" cy="56432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6195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L={a</a:t>
            </a:r>
            <a:r>
              <a:rPr lang="en-US" altLang="zh-CN" sz="240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|n</a:t>
            </a:r>
            <a:r>
              <a:rPr lang="zh-CN" alt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m≥1}</a:t>
            </a:r>
            <a:r>
              <a:rPr lang="zh-CN" alt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CFL</a:t>
            </a:r>
            <a:r>
              <a:rPr lang="zh-CN" altLang="en-US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36195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证：假设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型语言。    取常数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,∣ω∣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4p≥p</a:t>
            </a:r>
            <a:endParaRPr lang="en-US" altLang="zh-CN" sz="24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36195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写成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其中∣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∣≥1 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 ∣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∣≤p.    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中所处的位置：</a:t>
            </a:r>
            <a:endParaRPr lang="zh-CN" altLang="en-US" sz="24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36195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①如果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含有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含有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d(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含有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含有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d)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b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∵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,    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则有∣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∣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最小为∣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∣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p+2&gt;p</a:t>
            </a:r>
            <a:b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∴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不满足泵浦引理的条件。</a:t>
            </a:r>
            <a:endParaRPr lang="zh-CN" altLang="en-US" sz="24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36195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②如果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都含有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，（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4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36195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∵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可写成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400" b="0" u="sng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u="sng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u="sng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0" u="sng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0" u="sng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24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36195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2400" b="0" baseline="-2500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36195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m+n+l≤p, m+l≥1,k+m+n+l+j=p.</a:t>
            </a:r>
            <a:endParaRPr lang="en-US" altLang="zh-CN" sz="24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361950" algn="ctr">
              <a:buNone/>
            </a:pP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0" baseline="-25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重复</a:t>
            </a:r>
            <a:r>
              <a:rPr lang="en-US" altLang="zh-CN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i=2</a:t>
            </a:r>
            <a:r>
              <a:rPr lang="zh-CN" altLang="en-US" sz="24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次，将有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ω</a:t>
            </a:r>
            <a:r>
              <a:rPr lang="en-US" altLang="zh-CN" sz="2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 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a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=a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p+m+l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b="0" baseline="3000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endParaRPr lang="en-US" altLang="zh-CN" sz="20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361950" algn="ctr">
              <a:buNone/>
            </a:pP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(a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的个数大于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的个数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361950" algn="ctr">
              <a:buNone/>
            </a:pP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∴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型语言的假设矛盾。</a:t>
            </a:r>
            <a:endParaRPr lang="zh-CN" altLang="en-US" sz="20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361950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0" dirty="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655" name="Rectangle 34"/>
          <p:cNvSpPr/>
          <p:nvPr/>
        </p:nvSpPr>
        <p:spPr>
          <a:xfrm>
            <a:off x="2987675" y="7315200"/>
            <a:ext cx="927100" cy="3206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36195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b="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endParaRPr lang="zh-CN" altLang="en-US" sz="2400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p="http://schemas.openxmlformats.org/presentationml/2006/main">
  <p:tag name="KSO_WM_UNIT_TABLE_BEAUTIFY" val="smartTable{b17425d7-a7c9-4da7-9a6f-e037142446b2}"/>
</p:tagLst>
</file>

<file path=ppt/tags/tag2.xml><?xml version="1.0" encoding="utf-8"?>
<p:tagLst xmlns:p="http://schemas.openxmlformats.org/presentationml/2006/main">
  <p:tag name="KSO_WPP_MARK_KEY" val="47d9538c-830b-4cf8-871e-099ea5844c33"/>
  <p:tag name="COMMONDATA" val="eyJoZGlkIjoiYjZhMmY1NGQwZjE0MWY4MTkzZjM4YzBiNDA1ZmM3ZDEifQ=="/>
</p:tagLst>
</file>

<file path=ppt/theme/theme1.xml><?xml version="1.0" encoding="utf-8"?>
<a:theme xmlns:a="http://schemas.openxmlformats.org/drawingml/2006/main" name="自动机">
  <a:themeElements>
    <a:clrScheme name="自动机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自动机">
      <a:majorFont>
        <a:latin typeface="Copperplate Gothic Light"/>
        <a:ea typeface="宋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动机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动机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动机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动机">
  <a:themeElements>
    <a:clrScheme name="自动机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自动机">
      <a:majorFont>
        <a:latin typeface="Copperplate Gothic Light"/>
        <a:ea typeface="宋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动机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动机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动机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Settings\wang bai\Application Data\Microsoft\Templates\自动机.pot</Template>
  <TotalTime>0</TotalTime>
  <Words>5477</Words>
  <Application>WPS 演示</Application>
  <PresentationFormat>全屏显示(4:3)</PresentationFormat>
  <Paragraphs>434</Paragraphs>
  <Slides>19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Arial</vt:lpstr>
      <vt:lpstr>宋体</vt:lpstr>
      <vt:lpstr>Wingdings</vt:lpstr>
      <vt:lpstr>Times New Roman</vt:lpstr>
      <vt:lpstr>Arial Narrow</vt:lpstr>
      <vt:lpstr>Tahoma</vt:lpstr>
      <vt:lpstr>Copperplate Gothic Light</vt:lpstr>
      <vt:lpstr>华文行楷</vt:lpstr>
      <vt:lpstr>楷体_GB2312</vt:lpstr>
      <vt:lpstr>新宋体</vt:lpstr>
      <vt:lpstr>Symbol</vt:lpstr>
      <vt:lpstr>黑体</vt:lpstr>
      <vt:lpstr>Symbol</vt:lpstr>
      <vt:lpstr>微软雅黑</vt:lpstr>
      <vt:lpstr>Arial Unicode MS</vt:lpstr>
      <vt:lpstr>自动机</vt:lpstr>
      <vt:lpstr>1_自动机</vt:lpstr>
      <vt:lpstr>Equation.3</vt:lpstr>
      <vt:lpstr>Equation.3</vt:lpstr>
      <vt:lpstr>Equation.3</vt:lpstr>
      <vt:lpstr>Equation.KSEE3</vt:lpstr>
      <vt:lpstr>§4.6 上下文无关语言的性质</vt:lpstr>
      <vt:lpstr>1.	2型语言的泵浦引理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§4.7  受限型上下文无关文法</vt:lpstr>
      <vt:lpstr>PowerPoint 演示文稿</vt:lpstr>
      <vt:lpstr>PowerPoint 演示文稿</vt:lpstr>
      <vt:lpstr>PowerPoint 演示文稿</vt:lpstr>
      <vt:lpstr>PowerPoint 演示文稿</vt:lpstr>
    </vt:vector>
  </TitlesOfParts>
  <Company>BUPT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 4.2  上下文无关文法的变换</dc:title>
  <dc:creator>wangbai</dc:creator>
  <cp:lastModifiedBy>杨娟</cp:lastModifiedBy>
  <cp:revision>194</cp:revision>
  <cp:lastPrinted>2001-10-15T13:50:00Z</cp:lastPrinted>
  <dcterms:created xsi:type="dcterms:W3CDTF">2002-10-11T06:00:00Z</dcterms:created>
  <dcterms:modified xsi:type="dcterms:W3CDTF">2024-05-12T09:46:47Z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3DA2BFA886AA4C7990E14B672117A0B5</vt:lpwstr>
  </property>
  <property fmtid="{D5CDD505-2E9C-101B-9397-08002B2CF9AE}" pid="3" name="KSOProductBuildVer">
    <vt:lpwstr>2052-11.1.0.15319</vt:lpwstr>
  </property>
</Properties>
</file>