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84" r:id="rId3"/>
    <p:sldId id="383" r:id="rId5"/>
    <p:sldId id="382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50" r:id="rId15"/>
    <p:sldId id="355" r:id="rId16"/>
    <p:sldId id="329" r:id="rId17"/>
    <p:sldId id="351" r:id="rId18"/>
    <p:sldId id="352" r:id="rId19"/>
    <p:sldId id="353" r:id="rId20"/>
    <p:sldId id="356" r:id="rId21"/>
    <p:sldId id="357" r:id="rId22"/>
    <p:sldId id="334" r:id="rId23"/>
    <p:sldId id="375" r:id="rId24"/>
    <p:sldId id="377" r:id="rId25"/>
    <p:sldId id="380" r:id="rId26"/>
    <p:sldId id="378" r:id="rId27"/>
    <p:sldId id="376" r:id="rId28"/>
  </p:sldIdLst>
  <p:sldSz cx="9144000" cy="6858000" type="screen4x3"/>
  <p:notesSz cx="6797675" cy="9926955"/>
  <p:custDataLst>
    <p:tags r:id="rId3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0099"/>
    <a:srgbClr val="FF6600"/>
    <a:srgbClr val="3366CC"/>
    <a:srgbClr val="FF3300"/>
    <a:srgbClr val="003399"/>
    <a:srgbClr val="3366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903"/>
  </p:normalViewPr>
  <p:slideViewPr>
    <p:cSldViewPr showGuides="1">
      <p:cViewPr varScale="1">
        <p:scale>
          <a:sx n="81" d="100"/>
          <a:sy n="81" d="100"/>
        </p:scale>
        <p:origin x="10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0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D3484D-D1CA-4C01-9660-3E5FEACB1CF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D74FA1-5790-42D9-8CCF-7A22222579E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1388" y="746125"/>
            <a:ext cx="4975225" cy="3730625"/>
          </a:xfrm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1388" y="746125"/>
            <a:ext cx="4975225" cy="3730625"/>
          </a:xfrm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1388" y="746125"/>
            <a:ext cx="4975225" cy="3730625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1388" y="746125"/>
            <a:ext cx="4975225" cy="3730625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递归语言是这样的语言，它们至少被一个在所有输入上都能停止的图灵机所接受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0"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一般而言，被图灵机计算的函数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（i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,i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,i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是部分递归函数，部分递归函数被一个在给定输入上可停可不停的图灵机计算。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E2E51-EB13-4493-A9CB-93F35350A031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9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0"/>
          <p:cNvSpPr>
            <a:spLocks noGrp="1"/>
          </p:cNvSpPr>
          <p:nvPr>
            <p:ph type="body"/>
          </p:nvPr>
        </p:nvSpPr>
        <p:spPr>
          <a:xfrm>
            <a:off x="381000" y="1295400"/>
            <a:ext cx="85344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 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58775"/>
            <a:ext cx="7793038" cy="838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第五章 图灵机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华文行楷" panose="02010800040101010101" pitchFamily="2" charset="-122"/>
                <a:cs typeface="+mj-cs"/>
              </a:rPr>
              <a:t>TM (Turing machine</a:t>
            </a: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华文行楷" panose="02010800040101010101" pitchFamily="2" charset="-122"/>
                <a:cs typeface="+mj-cs"/>
              </a:rPr>
              <a:t>) 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047038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A.Turing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在1936年介绍了这样一个通用的计算模型，该模型具有以下两个性质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该模型的每个过程都是有穷可描述的；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过程必须是由离散的、可以机械执行的步骤组成。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	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图灵机是简单又强大的数学计算模型，图灵证明了如果有足够的时间和内存，它可以执行任何计算，是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一台通用的计算机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/>
          <p:nvPr/>
        </p:nvSpPr>
        <p:spPr>
          <a:xfrm>
            <a:off x="1600200" y="457200"/>
            <a:ext cx="62484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图灵机举例</a:t>
            </a:r>
            <a:endParaRPr lang="en-US" altLang="zh-CN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5365" name="Rectangle 3"/>
          <p:cNvSpPr/>
          <p:nvPr/>
        </p:nvSpPr>
        <p:spPr>
          <a:xfrm>
            <a:off x="190500" y="1222375"/>
            <a:ext cx="8763000" cy="5203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例1：设语言 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L={a</a:t>
            </a:r>
            <a:r>
              <a:rPr lang="en-US" altLang="zh-CN" sz="2400" baseline="30000" dirty="0">
                <a:solidFill>
                  <a:srgbClr val="003399"/>
                </a:solidFill>
                <a:latin typeface="楷体_GB2312" pitchFamily="49" charset="-122"/>
              </a:rPr>
              <a:t>n 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b</a:t>
            </a:r>
            <a:r>
              <a:rPr lang="en-US" altLang="zh-CN" sz="2400" baseline="30000" dirty="0">
                <a:solidFill>
                  <a:srgbClr val="003399"/>
                </a:solidFill>
                <a:latin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│n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1}，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设计图灵机接受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L 。</a:t>
            </a:r>
            <a:endParaRPr lang="en-US" altLang="zh-CN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思路：最初带上为     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</a:rPr>
              <a:t>a a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6600"/>
                </a:solidFill>
              </a:rPr>
              <a:t>…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</a:rPr>
              <a:t>a  b b</a:t>
            </a:r>
            <a:r>
              <a:rPr lang="en-US" altLang="zh-CN" sz="2400" dirty="0">
                <a:solidFill>
                  <a:srgbClr val="FF6600"/>
                </a:solidFill>
              </a:rPr>
              <a:t>…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</a:rPr>
              <a:t> b B B B </a:t>
            </a:r>
            <a:r>
              <a:rPr lang="en-US" altLang="zh-CN" sz="2400" dirty="0">
                <a:solidFill>
                  <a:srgbClr val="FF6600"/>
                </a:solidFill>
              </a:rPr>
              <a:t>……</a:t>
            </a:r>
            <a:endParaRPr lang="en-US" altLang="zh-CN" sz="2400" dirty="0">
              <a:solidFill>
                <a:srgbClr val="FF6600"/>
              </a:solidFill>
              <a:latin typeface="楷体_GB2312" pitchFamily="49" charset="-122"/>
            </a:endParaRP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</a:rPr>
              <a:t>	    			n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个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</a:rPr>
              <a:t>a     n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个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</a:rPr>
              <a:t>b</a:t>
            </a:r>
            <a:endParaRPr lang="en-US" altLang="zh-CN" sz="2400" dirty="0">
              <a:solidFill>
                <a:srgbClr val="FF6600"/>
              </a:solidFill>
              <a:latin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首先用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替换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最左边的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a，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再右移至最左边的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用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y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替换之，左移寻找最右的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x，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然后右移一单元到最左的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a，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重复循环。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如果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（1）当在搜寻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时，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找到了空白符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B，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则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停止，不接受该串。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    （此时，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的个数大于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的个数）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（2）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当将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改为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y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后，左边再也找不到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a，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此时,若右边再无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b，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接受；若仍有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b，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则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的个数大于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的个数，不接受。 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3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7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9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4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4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80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200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107"/>
          <p:cNvSpPr/>
          <p:nvPr/>
        </p:nvSpPr>
        <p:spPr>
          <a:xfrm>
            <a:off x="1476375" y="533400"/>
            <a:ext cx="62960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例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  </a:t>
            </a: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L={a</a:t>
            </a:r>
            <a:r>
              <a:rPr lang="en-US" altLang="zh-CN" baseline="300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baseline="300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│n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1}</a:t>
            </a:r>
            <a:endParaRPr lang="zh-CN" altLang="en-US" dirty="0">
              <a:solidFill>
                <a:srgbClr val="80008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0700" name="Text Box 108"/>
          <p:cNvSpPr txBox="1"/>
          <p:nvPr/>
        </p:nvSpPr>
        <p:spPr>
          <a:xfrm>
            <a:off x="5270500" y="1227138"/>
            <a:ext cx="2743200" cy="451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,a)=(q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,x,R)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,y)=(q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,y,R)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,a)=(q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,a,R)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,y)=(q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,y,R)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,b)=(q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,y,L)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,a)=(q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,a,L)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,y)=(q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,y,L)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,x)=(q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,x,R)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,y)=(q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,y,R)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,B)=(q</a:t>
            </a:r>
            <a:r>
              <a:rPr lang="en-US" altLang="zh-CN" sz="20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,B,R)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50701" name="Text Box 109"/>
          <p:cNvSpPr txBox="1"/>
          <p:nvPr/>
        </p:nvSpPr>
        <p:spPr>
          <a:xfrm>
            <a:off x="304800" y="5341938"/>
            <a:ext cx="7467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例：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aabb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的接收格局序列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6375" y="5862638"/>
            <a:ext cx="11953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xq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abb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1425" y="5864225"/>
            <a:ext cx="11969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aq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bb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650" y="5840413"/>
            <a:ext cx="8461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q</a:t>
            </a:r>
            <a:r>
              <a:rPr lang="en-US" altLang="zh-CN" b="1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aabb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63938" y="5865813"/>
            <a:ext cx="11953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0" y="5862638"/>
            <a:ext cx="11953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yb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14988" y="5862638"/>
            <a:ext cx="11969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xq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ayb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5288" y="6276975"/>
            <a:ext cx="11969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xx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yq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84950" y="5840413"/>
            <a:ext cx="1195388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xq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yb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76375" y="6302375"/>
            <a:ext cx="1195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xx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y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46350" y="6302375"/>
            <a:ext cx="1195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y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82988" y="6310313"/>
            <a:ext cx="11953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xq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yy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92638" y="6319838"/>
            <a:ext cx="11969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xx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yq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y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80063" y="6327775"/>
            <a:ext cx="13128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├ xxy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yq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08763" y="6310313"/>
            <a:ext cx="137160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 ├xxyy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</a:rPr>
              <a:t>Bq</a:t>
            </a:r>
            <a:r>
              <a:rPr lang="en-US" altLang="zh-CN" b="1" baseline="-30000" dirty="0">
                <a:solidFill>
                  <a:srgbClr val="7030A0"/>
                </a:solidFill>
                <a:latin typeface="宋体" panose="02010600030101010101" pitchFamily="2" charset="-122"/>
              </a:rPr>
              <a:t>4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87" name="组合 1086"/>
          <p:cNvGrpSpPr/>
          <p:nvPr/>
        </p:nvGrpSpPr>
        <p:grpSpPr>
          <a:xfrm>
            <a:off x="1765300" y="2028825"/>
            <a:ext cx="1144588" cy="400050"/>
            <a:chOff x="1765987" y="2029228"/>
            <a:chExt cx="1143938" cy="400110"/>
          </a:xfrm>
        </p:grpSpPr>
        <p:cxnSp>
          <p:nvCxnSpPr>
            <p:cNvPr id="17474" name="直接连接符 431"/>
            <p:cNvCxnSpPr>
              <a:endCxn id="459" idx="2"/>
            </p:cNvCxnSpPr>
            <p:nvPr/>
          </p:nvCxnSpPr>
          <p:spPr>
            <a:xfrm flipV="1">
              <a:off x="1765987" y="2412213"/>
              <a:ext cx="1143938" cy="13888"/>
            </a:xfrm>
            <a:prstGeom prst="line">
              <a:avLst/>
            </a:prstGeom>
            <a:ln w="19050" cap="flat" cmpd="sng">
              <a:solidFill>
                <a:srgbClr val="4472C4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433" name="文本框 432"/>
            <p:cNvSpPr txBox="1"/>
            <p:nvPr/>
          </p:nvSpPr>
          <p:spPr>
            <a:xfrm>
              <a:off x="1893700" y="2029228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a/</a:t>
              </a:r>
              <a:r>
                <a:rPr kumimoji="0" lang="en-US" altLang="zh-CN" sz="2000" kern="0" cap="none" spc="0" normalizeH="0" baseline="0" noProof="0" dirty="0" err="1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x,R</a:t>
              </a:r>
              <a:endParaRPr kumimoji="0" lang="zh-CN" altLang="en-US" sz="2000" kern="0" cap="none" spc="0" normalizeH="0" baseline="0" noProof="0" dirty="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157538" y="2636838"/>
            <a:ext cx="755650" cy="534987"/>
            <a:chOff x="3157339" y="2637479"/>
            <a:chExt cx="755673" cy="533557"/>
          </a:xfrm>
        </p:grpSpPr>
        <p:cxnSp>
          <p:nvCxnSpPr>
            <p:cNvPr id="17472" name="直接连接符 434"/>
            <p:cNvCxnSpPr>
              <a:stCxn id="459" idx="4"/>
              <a:endCxn id="457" idx="0"/>
            </p:cNvCxnSpPr>
            <p:nvPr/>
          </p:nvCxnSpPr>
          <p:spPr>
            <a:xfrm>
              <a:off x="3157339" y="2690422"/>
              <a:ext cx="8172" cy="480614"/>
            </a:xfrm>
            <a:prstGeom prst="line">
              <a:avLst/>
            </a:prstGeom>
            <a:ln w="19050" cap="flat" cmpd="sng">
              <a:solidFill>
                <a:srgbClr val="4472C4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438" name="文本框 437"/>
            <p:cNvSpPr txBox="1"/>
            <p:nvPr/>
          </p:nvSpPr>
          <p:spPr>
            <a:xfrm>
              <a:off x="3189737" y="2637479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b/</a:t>
              </a:r>
              <a:r>
                <a:rPr kumimoji="0" lang="en-US" altLang="zh-CN" sz="2000" kern="0" cap="none" spc="0" normalizeH="0" baseline="0" noProof="0" dirty="0" err="1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y,L</a:t>
              </a:r>
              <a:endParaRPr kumimoji="0" lang="zh-CN" altLang="en-US" sz="2000" kern="0" cap="none" spc="0" normalizeH="0" baseline="0" noProof="0" dirty="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157538" y="1389063"/>
            <a:ext cx="1133475" cy="944562"/>
            <a:chOff x="3157338" y="1389540"/>
            <a:chExt cx="1133500" cy="944488"/>
          </a:xfrm>
        </p:grpSpPr>
        <p:sp>
          <p:nvSpPr>
            <p:cNvPr id="424" name="文本框 423"/>
            <p:cNvSpPr txBox="1"/>
            <p:nvPr/>
          </p:nvSpPr>
          <p:spPr>
            <a:xfrm>
              <a:off x="3519107" y="1389540"/>
              <a:ext cx="718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a/</a:t>
              </a:r>
              <a:r>
                <a:rPr kumimoji="0" lang="en-US" altLang="zh-CN" sz="2000" kern="0" cap="none" spc="0" normalizeH="0" baseline="0" noProof="0" dirty="0" err="1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a,R</a:t>
              </a:r>
              <a:endParaRPr kumimoji="0" lang="zh-CN" altLang="en-US" sz="2000" kern="0" cap="none" spc="0" normalizeH="0" baseline="0" noProof="0" dirty="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1" name="弧形 440"/>
            <p:cNvSpPr/>
            <p:nvPr/>
          </p:nvSpPr>
          <p:spPr>
            <a:xfrm>
              <a:off x="3157338" y="1973665"/>
              <a:ext cx="494827" cy="360363"/>
            </a:xfrm>
            <a:prstGeom prst="arc">
              <a:avLst>
                <a:gd name="adj1" fmla="val 11293988"/>
                <a:gd name="adj2" fmla="val 5171281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2" name="文本框 441"/>
            <p:cNvSpPr txBox="1"/>
            <p:nvPr/>
          </p:nvSpPr>
          <p:spPr>
            <a:xfrm>
              <a:off x="3543518" y="1643435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y/</a:t>
              </a:r>
              <a:r>
                <a:rPr kumimoji="0" lang="en-US" altLang="zh-CN" sz="2000" kern="0" cap="none" spc="0" normalizeH="0" baseline="0" noProof="0" dirty="0" err="1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y,R</a:t>
              </a:r>
              <a:endParaRPr kumimoji="0" lang="zh-CN" altLang="en-US" sz="2000" kern="0" cap="none" spc="0" normalizeH="0" baseline="0" noProof="0" dirty="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698625" y="2601913"/>
            <a:ext cx="1219200" cy="847725"/>
            <a:chOff x="1699402" y="2602285"/>
            <a:chExt cx="1218695" cy="846961"/>
          </a:xfrm>
        </p:grpSpPr>
        <p:cxnSp>
          <p:nvCxnSpPr>
            <p:cNvPr id="17467" name="直接连接符 436"/>
            <p:cNvCxnSpPr>
              <a:stCxn id="457" idx="2"/>
            </p:cNvCxnSpPr>
            <p:nvPr/>
          </p:nvCxnSpPr>
          <p:spPr>
            <a:xfrm flipH="1" flipV="1">
              <a:off x="1699402" y="2620571"/>
              <a:ext cx="1218695" cy="828675"/>
            </a:xfrm>
            <a:prstGeom prst="line">
              <a:avLst/>
            </a:prstGeom>
            <a:ln w="19050" cap="flat" cmpd="sng">
              <a:solidFill>
                <a:srgbClr val="4472C4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439" name="文本框 438"/>
            <p:cNvSpPr txBox="1"/>
            <p:nvPr/>
          </p:nvSpPr>
          <p:spPr>
            <a:xfrm>
              <a:off x="2056588" y="2602285"/>
              <a:ext cx="7899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x/</a:t>
              </a:r>
              <a:r>
                <a:rPr kumimoji="0" lang="en-US" altLang="zh-CN" sz="2000" kern="0" cap="none" spc="0" normalizeH="0" baseline="0" noProof="0" dirty="0" err="1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x,R</a:t>
              </a:r>
              <a:endParaRPr kumimoji="0" lang="zh-CN" altLang="en-US" sz="2000" kern="0" cap="none" spc="0" normalizeH="0" baseline="0" noProof="0" dirty="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32" name="组合 426"/>
          <p:cNvGrpSpPr/>
          <p:nvPr/>
        </p:nvGrpSpPr>
        <p:grpSpPr>
          <a:xfrm>
            <a:off x="2909888" y="2133600"/>
            <a:ext cx="495300" cy="557213"/>
            <a:chOff x="8666634" y="2532063"/>
            <a:chExt cx="494828" cy="556419"/>
          </a:xfrm>
        </p:grpSpPr>
        <p:sp>
          <p:nvSpPr>
            <p:cNvPr id="459" name="椭圆 458"/>
            <p:cNvSpPr/>
            <p:nvPr/>
          </p:nvSpPr>
          <p:spPr>
            <a:xfrm>
              <a:off x="8666634" y="2532063"/>
              <a:ext cx="494828" cy="556419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q0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706701" y="2567610"/>
              <a:ext cx="4310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kern="0" cap="none" spc="0" normalizeH="0" baseline="-25000" noProof="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2000" b="1" kern="0" cap="none" spc="0" normalizeH="0" baseline="-25000" noProof="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433" name="组合 427"/>
          <p:cNvGrpSpPr/>
          <p:nvPr/>
        </p:nvGrpSpPr>
        <p:grpSpPr>
          <a:xfrm>
            <a:off x="2917825" y="3171825"/>
            <a:ext cx="495300" cy="555625"/>
            <a:chOff x="8645497" y="3579854"/>
            <a:chExt cx="494828" cy="556419"/>
          </a:xfrm>
        </p:grpSpPr>
        <p:sp>
          <p:nvSpPr>
            <p:cNvPr id="457" name="椭圆 456"/>
            <p:cNvSpPr/>
            <p:nvPr/>
          </p:nvSpPr>
          <p:spPr>
            <a:xfrm>
              <a:off x="8645497" y="3579854"/>
              <a:ext cx="494828" cy="556419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q0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677392" y="3637287"/>
              <a:ext cx="4310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kern="0" cap="none" spc="0" normalizeH="0" baseline="-25000" noProof="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2000" b="1" kern="0" cap="none" spc="0" normalizeH="0" baseline="-25000" noProof="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434" name="组合 428"/>
          <p:cNvGrpSpPr/>
          <p:nvPr/>
        </p:nvGrpSpPr>
        <p:grpSpPr>
          <a:xfrm>
            <a:off x="1233488" y="3357563"/>
            <a:ext cx="495300" cy="555625"/>
            <a:chOff x="6992472" y="2575719"/>
            <a:chExt cx="494828" cy="556419"/>
          </a:xfrm>
        </p:grpSpPr>
        <p:sp>
          <p:nvSpPr>
            <p:cNvPr id="455" name="椭圆 454"/>
            <p:cNvSpPr/>
            <p:nvPr/>
          </p:nvSpPr>
          <p:spPr>
            <a:xfrm>
              <a:off x="6992472" y="2575719"/>
              <a:ext cx="494828" cy="556419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q0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7032539" y="2611266"/>
              <a:ext cx="4310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kern="0" cap="none" spc="0" normalizeH="0" baseline="-25000" noProof="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2000" b="1" kern="0" cap="none" spc="0" normalizeH="0" baseline="-25000" noProof="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435" name="组合 106"/>
          <p:cNvGrpSpPr/>
          <p:nvPr/>
        </p:nvGrpSpPr>
        <p:grpSpPr>
          <a:xfrm>
            <a:off x="1116013" y="4546600"/>
            <a:ext cx="674687" cy="708025"/>
            <a:chOff x="1243012" y="4546600"/>
            <a:chExt cx="674689" cy="708480"/>
          </a:xfrm>
        </p:grpSpPr>
        <p:pic>
          <p:nvPicPr>
            <p:cNvPr id="1745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3013" y="4546600"/>
              <a:ext cx="674688" cy="6731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6" name="椭圆 425"/>
            <p:cNvSpPr/>
            <p:nvPr/>
          </p:nvSpPr>
          <p:spPr>
            <a:xfrm>
              <a:off x="1243012" y="4581981"/>
              <a:ext cx="674689" cy="673099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q0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7458" name="组合 429"/>
            <p:cNvGrpSpPr/>
            <p:nvPr/>
          </p:nvGrpSpPr>
          <p:grpSpPr>
            <a:xfrm>
              <a:off x="1340868" y="4621071"/>
              <a:ext cx="494828" cy="588484"/>
              <a:chOff x="6996805" y="2611266"/>
              <a:chExt cx="494828" cy="588484"/>
            </a:xfrm>
          </p:grpSpPr>
          <p:sp>
            <p:nvSpPr>
              <p:cNvPr id="453" name="椭圆 452"/>
              <p:cNvSpPr/>
              <p:nvPr/>
            </p:nvSpPr>
            <p:spPr>
              <a:xfrm>
                <a:off x="6996805" y="2643331"/>
                <a:ext cx="494828" cy="556419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q0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4" name="文本框 453"/>
              <p:cNvSpPr txBox="1"/>
              <p:nvPr/>
            </p:nvSpPr>
            <p:spPr>
              <a:xfrm>
                <a:off x="7032539" y="2611266"/>
                <a:ext cx="43103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0" cap="none" spc="0" normalizeH="0" baseline="0" noProof="0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2000" b="1" kern="0" cap="none" spc="0" normalizeH="0" baseline="-25000" noProof="0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4</a:t>
                </a:r>
                <a:endParaRPr kumimoji="0" lang="zh-CN" altLang="en-US" sz="2000" b="1" kern="0" cap="none" spc="0" normalizeH="0" baseline="-25000" noProof="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436" name="组合 430"/>
          <p:cNvGrpSpPr/>
          <p:nvPr/>
        </p:nvGrpSpPr>
        <p:grpSpPr>
          <a:xfrm>
            <a:off x="568325" y="2178050"/>
            <a:ext cx="1162050" cy="555625"/>
            <a:chOff x="6325496" y="2575719"/>
            <a:chExt cx="1161804" cy="556419"/>
          </a:xfrm>
        </p:grpSpPr>
        <p:grpSp>
          <p:nvGrpSpPr>
            <p:cNvPr id="17452" name="组合 448"/>
            <p:cNvGrpSpPr/>
            <p:nvPr/>
          </p:nvGrpSpPr>
          <p:grpSpPr>
            <a:xfrm>
              <a:off x="6992472" y="2575719"/>
              <a:ext cx="494828" cy="556419"/>
              <a:chOff x="6992472" y="2575719"/>
              <a:chExt cx="494828" cy="556419"/>
            </a:xfrm>
          </p:grpSpPr>
          <p:sp>
            <p:nvSpPr>
              <p:cNvPr id="451" name="椭圆 450"/>
              <p:cNvSpPr/>
              <p:nvPr/>
            </p:nvSpPr>
            <p:spPr>
              <a:xfrm>
                <a:off x="6992472" y="2575719"/>
                <a:ext cx="494828" cy="556419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q0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7032539" y="2611266"/>
                <a:ext cx="43103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0" cap="none" spc="0" normalizeH="0" baseline="0" noProof="0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2000" b="1" kern="0" cap="none" spc="0" normalizeH="0" baseline="-25000" noProof="0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0</a:t>
                </a:r>
                <a:endParaRPr kumimoji="0" lang="zh-CN" altLang="en-US" sz="2000" b="1" kern="0" cap="none" spc="0" normalizeH="0" baseline="-25000" noProof="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7453" name="直接连接符 449"/>
            <p:cNvCxnSpPr>
              <a:endCxn id="451" idx="2"/>
            </p:cNvCxnSpPr>
            <p:nvPr/>
          </p:nvCxnSpPr>
          <p:spPr>
            <a:xfrm>
              <a:off x="6325496" y="2853928"/>
              <a:ext cx="666976" cy="1"/>
            </a:xfrm>
            <a:prstGeom prst="line">
              <a:avLst/>
            </a:prstGeom>
            <a:ln w="19050" cap="flat" cmpd="sng">
              <a:solidFill>
                <a:srgbClr val="4472C4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  <p:grpSp>
        <p:nvGrpSpPr>
          <p:cNvPr id="110" name="组合 109"/>
          <p:cNvGrpSpPr/>
          <p:nvPr/>
        </p:nvGrpSpPr>
        <p:grpSpPr>
          <a:xfrm>
            <a:off x="730250" y="2733675"/>
            <a:ext cx="833438" cy="658813"/>
            <a:chOff x="730402" y="2734078"/>
            <a:chExt cx="833883" cy="658461"/>
          </a:xfrm>
        </p:grpSpPr>
        <p:cxnSp>
          <p:nvCxnSpPr>
            <p:cNvPr id="17450" name="直接连接符 433"/>
            <p:cNvCxnSpPr>
              <a:stCxn id="451" idx="4"/>
              <a:endCxn id="456" idx="0"/>
            </p:cNvCxnSpPr>
            <p:nvPr/>
          </p:nvCxnSpPr>
          <p:spPr>
            <a:xfrm>
              <a:off x="1483177" y="2734078"/>
              <a:ext cx="5967" cy="658461"/>
            </a:xfrm>
            <a:prstGeom prst="line">
              <a:avLst/>
            </a:prstGeom>
            <a:ln w="19050" cap="flat" cmpd="sng">
              <a:solidFill>
                <a:srgbClr val="4472C4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440" name="文本框 439"/>
            <p:cNvSpPr txBox="1"/>
            <p:nvPr/>
          </p:nvSpPr>
          <p:spPr>
            <a:xfrm>
              <a:off x="730402" y="2786457"/>
              <a:ext cx="833883" cy="40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y/</a:t>
              </a:r>
              <a:r>
                <a:rPr kumimoji="0" lang="en-US" altLang="zh-CN" sz="2000" kern="0" cap="none" spc="0" normalizeH="0" baseline="0" noProof="0" dirty="0" err="1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y,R</a:t>
              </a:r>
              <a:endParaRPr kumimoji="0" lang="zh-CN" altLang="en-US" sz="2000" kern="0" cap="none" spc="0" normalizeH="0" baseline="0" noProof="0" dirty="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2938" y="3913188"/>
            <a:ext cx="835025" cy="668337"/>
            <a:chOff x="643304" y="3913411"/>
            <a:chExt cx="833883" cy="668570"/>
          </a:xfrm>
        </p:grpSpPr>
        <p:cxnSp>
          <p:nvCxnSpPr>
            <p:cNvPr id="17448" name="直接连接符 435"/>
            <p:cNvCxnSpPr>
              <a:endCxn id="426" idx="0"/>
            </p:cNvCxnSpPr>
            <p:nvPr/>
          </p:nvCxnSpPr>
          <p:spPr>
            <a:xfrm flipH="1">
              <a:off x="1452961" y="3913411"/>
              <a:ext cx="7925" cy="668570"/>
            </a:xfrm>
            <a:prstGeom prst="line">
              <a:avLst/>
            </a:prstGeom>
            <a:ln w="19050" cap="flat" cmpd="sng">
              <a:solidFill>
                <a:srgbClr val="4472C4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443" name="文本框 442"/>
            <p:cNvSpPr txBox="1"/>
            <p:nvPr/>
          </p:nvSpPr>
          <p:spPr>
            <a:xfrm>
              <a:off x="643304" y="3995737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B/B,R</a:t>
              </a:r>
              <a:endParaRPr kumimoji="0" lang="zh-CN" altLang="en-US" sz="2000" kern="0" cap="none" spc="0" normalizeH="0" baseline="0" noProof="0" dirty="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736725" y="3346450"/>
            <a:ext cx="1195388" cy="500063"/>
            <a:chOff x="1695537" y="3256993"/>
            <a:chExt cx="1196006" cy="500370"/>
          </a:xfrm>
        </p:grpSpPr>
        <p:sp>
          <p:nvSpPr>
            <p:cNvPr id="444" name="弧形 443"/>
            <p:cNvSpPr/>
            <p:nvPr/>
          </p:nvSpPr>
          <p:spPr>
            <a:xfrm>
              <a:off x="1695537" y="3256993"/>
              <a:ext cx="503953" cy="413710"/>
            </a:xfrm>
            <a:prstGeom prst="arc">
              <a:avLst>
                <a:gd name="adj1" fmla="val 11293988"/>
                <a:gd name="adj2" fmla="val 9421618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8" name="文本框 447"/>
            <p:cNvSpPr txBox="1"/>
            <p:nvPr/>
          </p:nvSpPr>
          <p:spPr>
            <a:xfrm>
              <a:off x="2130441" y="3357253"/>
              <a:ext cx="761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y/</a:t>
              </a:r>
              <a:r>
                <a:rPr kumimoji="0" lang="en-US" altLang="zh-CN" sz="2000" kern="0" cap="none" spc="0" normalizeH="0" baseline="0" noProof="0" dirty="0" err="1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y,R</a:t>
              </a:r>
              <a:endParaRPr kumimoji="0" lang="zh-CN" altLang="en-US" sz="2000" kern="0" cap="none" spc="0" normalizeH="0" baseline="0" noProof="0" dirty="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381375" y="3171825"/>
            <a:ext cx="1211263" cy="674688"/>
            <a:chOff x="3381031" y="3171796"/>
            <a:chExt cx="1212171" cy="675420"/>
          </a:xfrm>
        </p:grpSpPr>
        <p:sp>
          <p:nvSpPr>
            <p:cNvPr id="445" name="弧形 444"/>
            <p:cNvSpPr/>
            <p:nvPr/>
          </p:nvSpPr>
          <p:spPr>
            <a:xfrm>
              <a:off x="3381031" y="3286798"/>
              <a:ext cx="494827" cy="360363"/>
            </a:xfrm>
            <a:prstGeom prst="arc">
              <a:avLst>
                <a:gd name="adj1" fmla="val 12164326"/>
                <a:gd name="adj2" fmla="val 9805340"/>
              </a:avLst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7442" name="组合 110"/>
            <p:cNvGrpSpPr/>
            <p:nvPr/>
          </p:nvGrpSpPr>
          <p:grpSpPr>
            <a:xfrm>
              <a:off x="3381031" y="3171796"/>
              <a:ext cx="1212171" cy="675420"/>
              <a:chOff x="3381031" y="3171796"/>
              <a:chExt cx="1212171" cy="675420"/>
            </a:xfrm>
          </p:grpSpPr>
          <p:sp>
            <p:nvSpPr>
              <p:cNvPr id="446" name="文本框 445"/>
              <p:cNvSpPr txBox="1"/>
              <p:nvPr/>
            </p:nvSpPr>
            <p:spPr>
              <a:xfrm>
                <a:off x="3875858" y="3171796"/>
                <a:ext cx="7162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y/</a:t>
                </a:r>
                <a:r>
                  <a:rPr kumimoji="0" lang="en-US" altLang="zh-CN" sz="2000" kern="0" cap="none" spc="0" normalizeH="0" baseline="0" noProof="0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y,L</a:t>
                </a:r>
                <a:endParaRPr kumimoji="0" lang="zh-CN" altLang="en-US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3874736" y="3447106"/>
                <a:ext cx="7184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a/</a:t>
                </a:r>
                <a:r>
                  <a:rPr kumimoji="0" lang="en-US" altLang="zh-CN" sz="2000" kern="0" cap="none" spc="0" normalizeH="0" baseline="0" noProof="0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a,L</a:t>
                </a:r>
                <a:endParaRPr kumimoji="0" lang="zh-CN" altLang="en-US" sz="2000" kern="0" cap="none" spc="0" normalizeH="0" baseline="0" noProof="0" dirty="0">
                  <a:solidFill>
                    <a:srgbClr val="7030A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4" name="弧形 463"/>
              <p:cNvSpPr/>
              <p:nvPr/>
            </p:nvSpPr>
            <p:spPr>
              <a:xfrm>
                <a:off x="3381031" y="3286896"/>
                <a:ext cx="494827" cy="372646"/>
              </a:xfrm>
              <a:prstGeom prst="arc">
                <a:avLst>
                  <a:gd name="adj1" fmla="val 12164326"/>
                  <a:gd name="adj2" fmla="val 9805340"/>
                </a:avLst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700" grpId="0"/>
      <p:bldP spid="750701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60" name="Object 105"/>
          <p:cNvGraphicFramePr>
            <a:graphicFrameLocks noChangeAspect="1"/>
          </p:cNvGraphicFramePr>
          <p:nvPr/>
        </p:nvGraphicFramePr>
        <p:xfrm>
          <a:off x="628650" y="1557338"/>
          <a:ext cx="7239000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704715" imgH="3120390" progId="Word.Picture.8">
                  <p:embed/>
                </p:oleObj>
              </mc:Choice>
              <mc:Fallback>
                <p:oleObj name="" r:id="rId1" imgW="4704715" imgH="312039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650" y="1557338"/>
                        <a:ext cx="7239000" cy="501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107"/>
          <p:cNvSpPr/>
          <p:nvPr/>
        </p:nvSpPr>
        <p:spPr>
          <a:xfrm>
            <a:off x="1476375" y="533400"/>
            <a:ext cx="62960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   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L={a</a:t>
            </a:r>
            <a:r>
              <a:rPr lang="en-US" altLang="zh-CN" baseline="300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baseline="300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│n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1}</a:t>
            </a:r>
            <a:endParaRPr lang="zh-CN" altLang="en-US" dirty="0">
              <a:solidFill>
                <a:srgbClr val="80008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62886" name="Object 6"/>
          <p:cNvGraphicFramePr>
            <a:graphicFrameLocks noChangeAspect="1"/>
          </p:cNvGraphicFramePr>
          <p:nvPr/>
        </p:nvGraphicFramePr>
        <p:xfrm>
          <a:off x="611188" y="1484313"/>
          <a:ext cx="6075362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840095" imgH="2940050" progId="Visio.Drawing.6">
                  <p:embed/>
                </p:oleObj>
              </mc:Choice>
              <mc:Fallback>
                <p:oleObj name="" r:id="rId1" imgW="5840095" imgH="2940050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484313"/>
                        <a:ext cx="6075362" cy="305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7" name="Text Box 7"/>
          <p:cNvSpPr txBox="1"/>
          <p:nvPr/>
        </p:nvSpPr>
        <p:spPr>
          <a:xfrm>
            <a:off x="5292725" y="3500438"/>
            <a:ext cx="3657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对于输入字符串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001122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，该图灵机可以有如下推导步：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62888" name="Rectangle 8"/>
          <p:cNvSpPr/>
          <p:nvPr/>
        </p:nvSpPr>
        <p:spPr>
          <a:xfrm>
            <a:off x="609600" y="5011738"/>
            <a:ext cx="113982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001122</a:t>
            </a:r>
            <a:endParaRPr lang="en-US" altLang="zh-CN" sz="2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89" name="Rectangle 9"/>
          <p:cNvSpPr/>
          <p:nvPr/>
        </p:nvSpPr>
        <p:spPr>
          <a:xfrm>
            <a:off x="1747838" y="4970463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0" name="Rectangle 10"/>
          <p:cNvSpPr/>
          <p:nvPr/>
        </p:nvSpPr>
        <p:spPr>
          <a:xfrm>
            <a:off x="2333625" y="4997450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01122</a:t>
            </a:r>
            <a:endParaRPr lang="en-US" altLang="zh-CN" sz="2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1" name="Rectangle 11"/>
          <p:cNvSpPr/>
          <p:nvPr/>
        </p:nvSpPr>
        <p:spPr>
          <a:xfrm>
            <a:off x="3500438" y="4984750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2" name="Rectangle 12"/>
          <p:cNvSpPr/>
          <p:nvPr/>
        </p:nvSpPr>
        <p:spPr>
          <a:xfrm>
            <a:off x="4086225" y="5011738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X0q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1122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3" name="Rectangle 13"/>
          <p:cNvSpPr/>
          <p:nvPr/>
        </p:nvSpPr>
        <p:spPr>
          <a:xfrm>
            <a:off x="5253038" y="4968875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4" name="Rectangle 14"/>
          <p:cNvSpPr/>
          <p:nvPr/>
        </p:nvSpPr>
        <p:spPr>
          <a:xfrm>
            <a:off x="5791200" y="498475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X0Yq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122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5" name="Rectangle 15"/>
          <p:cNvSpPr/>
          <p:nvPr/>
        </p:nvSpPr>
        <p:spPr>
          <a:xfrm>
            <a:off x="7005638" y="4953000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6" name="Rectangle 16"/>
          <p:cNvSpPr/>
          <p:nvPr/>
        </p:nvSpPr>
        <p:spPr>
          <a:xfrm>
            <a:off x="7543800" y="4968875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X0Y1q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22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7" name="Rectangle 17"/>
          <p:cNvSpPr/>
          <p:nvPr/>
        </p:nvSpPr>
        <p:spPr>
          <a:xfrm>
            <a:off x="1143000" y="5376863"/>
            <a:ext cx="690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8" name="Rectangle 18"/>
          <p:cNvSpPr/>
          <p:nvPr/>
        </p:nvSpPr>
        <p:spPr>
          <a:xfrm>
            <a:off x="1681163" y="5392738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X0Yq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1Z2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899" name="Rectangle 19"/>
          <p:cNvSpPr/>
          <p:nvPr/>
        </p:nvSpPr>
        <p:spPr>
          <a:xfrm>
            <a:off x="2890838" y="5376863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├*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0" name="Rectangle 20"/>
          <p:cNvSpPr/>
          <p:nvPr/>
        </p:nvSpPr>
        <p:spPr>
          <a:xfrm>
            <a:off x="3505200" y="5392738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X0Y1Z2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1" name="Rectangle 21"/>
          <p:cNvSpPr/>
          <p:nvPr/>
        </p:nvSpPr>
        <p:spPr>
          <a:xfrm>
            <a:off x="4719638" y="5332413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2" name="Rectangle 22"/>
          <p:cNvSpPr/>
          <p:nvPr/>
        </p:nvSpPr>
        <p:spPr>
          <a:xfrm>
            <a:off x="5257800" y="5392738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0Y1Z2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3" name="Rectangle 23"/>
          <p:cNvSpPr/>
          <p:nvPr/>
        </p:nvSpPr>
        <p:spPr>
          <a:xfrm>
            <a:off x="6472238" y="5392738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├*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4" name="Rectangle 24"/>
          <p:cNvSpPr/>
          <p:nvPr/>
        </p:nvSpPr>
        <p:spPr>
          <a:xfrm>
            <a:off x="7086600" y="5392738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XXYYZq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5" name="Rectangle 25"/>
          <p:cNvSpPr/>
          <p:nvPr/>
        </p:nvSpPr>
        <p:spPr>
          <a:xfrm>
            <a:off x="1138238" y="5713413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6" name="Rectangle 26"/>
          <p:cNvSpPr/>
          <p:nvPr/>
        </p:nvSpPr>
        <p:spPr>
          <a:xfrm>
            <a:off x="1676400" y="5773738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XXYYq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ZZ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7" name="Rectangle 27"/>
          <p:cNvSpPr/>
          <p:nvPr/>
        </p:nvSpPr>
        <p:spPr>
          <a:xfrm>
            <a:off x="2895600" y="5773738"/>
            <a:ext cx="690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├*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8" name="Rectangle 28"/>
          <p:cNvSpPr/>
          <p:nvPr/>
        </p:nvSpPr>
        <p:spPr>
          <a:xfrm>
            <a:off x="3505200" y="5789613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XYYZZ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09" name="Rectangle 29"/>
          <p:cNvSpPr/>
          <p:nvPr/>
        </p:nvSpPr>
        <p:spPr>
          <a:xfrm>
            <a:off x="4724400" y="5713413"/>
            <a:ext cx="690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10" name="Rectangle 30"/>
          <p:cNvSpPr/>
          <p:nvPr/>
        </p:nvSpPr>
        <p:spPr>
          <a:xfrm>
            <a:off x="5257800" y="5773738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YYZZ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11" name="Rectangle 31"/>
          <p:cNvSpPr/>
          <p:nvPr/>
        </p:nvSpPr>
        <p:spPr>
          <a:xfrm>
            <a:off x="6477000" y="5773738"/>
            <a:ext cx="690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├*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12" name="Rectangle 32"/>
          <p:cNvSpPr/>
          <p:nvPr/>
        </p:nvSpPr>
        <p:spPr>
          <a:xfrm>
            <a:off x="7086600" y="5773738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XXYYq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ZZ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13" name="Rectangle 33"/>
          <p:cNvSpPr/>
          <p:nvPr/>
        </p:nvSpPr>
        <p:spPr>
          <a:xfrm>
            <a:off x="1143000" y="6096000"/>
            <a:ext cx="690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14" name="Rectangle 34"/>
          <p:cNvSpPr/>
          <p:nvPr/>
        </p:nvSpPr>
        <p:spPr>
          <a:xfrm>
            <a:off x="1676400" y="6156325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XXYYZq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Z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15" name="Rectangle 35"/>
          <p:cNvSpPr/>
          <p:nvPr/>
        </p:nvSpPr>
        <p:spPr>
          <a:xfrm>
            <a:off x="2971800" y="6096000"/>
            <a:ext cx="690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16" name="Rectangle 36"/>
          <p:cNvSpPr/>
          <p:nvPr/>
        </p:nvSpPr>
        <p:spPr>
          <a:xfrm>
            <a:off x="3505200" y="6156325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XXYYZZq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17" name="Rectangle 37"/>
          <p:cNvSpPr/>
          <p:nvPr/>
        </p:nvSpPr>
        <p:spPr>
          <a:xfrm>
            <a:off x="4953000" y="6096000"/>
            <a:ext cx="690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i="1" baseline="-25000" dirty="0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2918" name="Rectangle 38"/>
          <p:cNvSpPr/>
          <p:nvPr/>
        </p:nvSpPr>
        <p:spPr>
          <a:xfrm>
            <a:off x="5486400" y="6156325"/>
            <a:ext cx="1905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XXYYZZBq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000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17" name="Rectangle 39"/>
          <p:cNvSpPr/>
          <p:nvPr/>
        </p:nvSpPr>
        <p:spPr>
          <a:xfrm>
            <a:off x="1476375" y="381000"/>
            <a:ext cx="65246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例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= 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.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7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6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6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76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6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76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76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76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76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7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7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76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76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7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76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76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76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76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76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76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76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76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500"/>
                                        <p:tgtEl>
                                          <p:spTgt spid="76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76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76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76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500"/>
                                        <p:tgtEl>
                                          <p:spTgt spid="76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7" dur="500"/>
                                        <p:tgtEl>
                                          <p:spTgt spid="76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7" grpId="0"/>
      <p:bldP spid="762888" grpId="0"/>
      <p:bldP spid="762889" grpId="0"/>
      <p:bldP spid="762890" grpId="0"/>
      <p:bldP spid="762891" grpId="0"/>
      <p:bldP spid="762892" grpId="0"/>
      <p:bldP spid="762893" grpId="0"/>
      <p:bldP spid="762894" grpId="0"/>
      <p:bldP spid="762895" grpId="0"/>
      <p:bldP spid="762896" grpId="0"/>
      <p:bldP spid="762897" grpId="0"/>
      <p:bldP spid="762898" grpId="0"/>
      <p:bldP spid="762899" grpId="0"/>
      <p:bldP spid="762900" grpId="0"/>
      <p:bldP spid="762901" grpId="0"/>
      <p:bldP spid="762902" grpId="0"/>
      <p:bldP spid="762903" grpId="0"/>
      <p:bldP spid="762904" grpId="0"/>
      <p:bldP spid="762905" grpId="0"/>
      <p:bldP spid="762906" grpId="0"/>
      <p:bldP spid="762907" grpId="0"/>
      <p:bldP spid="762908" grpId="0"/>
      <p:bldP spid="762909" grpId="0"/>
      <p:bldP spid="762910" grpId="0"/>
      <p:bldP spid="762911" grpId="0"/>
      <p:bldP spid="762912" grpId="0"/>
      <p:bldP spid="762913" grpId="0"/>
      <p:bldP spid="762914" grpId="0"/>
      <p:bldP spid="762915" grpId="0"/>
      <p:bldP spid="762916" grpId="0"/>
      <p:bldP spid="762917" grpId="0"/>
      <p:bldP spid="7629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7"/>
          <p:cNvSpPr/>
          <p:nvPr/>
        </p:nvSpPr>
        <p:spPr>
          <a:xfrm>
            <a:off x="1143000" y="53340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00080"/>
                </a:solidFill>
                <a:ea typeface="华文行楷" panose="020108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转移图与转移表</a:t>
            </a:r>
            <a:endParaRPr lang="zh-CN" altLang="en-US" i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723976" name="Object 8"/>
          <p:cNvGraphicFramePr>
            <a:graphicFrameLocks noChangeAspect="1"/>
          </p:cNvGraphicFramePr>
          <p:nvPr/>
        </p:nvGraphicFramePr>
        <p:xfrm>
          <a:off x="3962400" y="228600"/>
          <a:ext cx="5181600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840095" imgH="2940050" progId="Visio.Drawing.6">
                  <p:embed/>
                </p:oleObj>
              </mc:Choice>
              <mc:Fallback>
                <p:oleObj name="" r:id="rId1" imgW="5840095" imgH="294005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228600"/>
                        <a:ext cx="5181600" cy="2859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7" name="Object 9"/>
          <p:cNvGraphicFramePr>
            <a:graphicFrameLocks noChangeAspect="1"/>
          </p:cNvGraphicFramePr>
          <p:nvPr/>
        </p:nvGraphicFramePr>
        <p:xfrm>
          <a:off x="685800" y="3276600"/>
          <a:ext cx="762000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312025" imgH="2689860" progId="Visio.Drawing.6">
                  <p:embed/>
                </p:oleObj>
              </mc:Choice>
              <mc:Fallback>
                <p:oleObj name="" r:id="rId3" imgW="7312025" imgH="2689860" progId="Visio.Drawing.6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276600"/>
                        <a:ext cx="7620000" cy="307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1350963" y="260350"/>
            <a:ext cx="7793037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  作为整数函数计算机的图灵机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>
          <a:xfrm>
            <a:off x="0" y="1295400"/>
            <a:ext cx="8839200" cy="556260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</a:rPr>
              <a:t>预备知识：</a:t>
            </a:r>
            <a:r>
              <a:rPr lang="zh-CN" altLang="en-US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图灵机除了作为语言接受器外，还可看作整数到整数的函数计算机。</a:t>
            </a:r>
            <a:endParaRPr lang="zh-CN" altLang="en-US" sz="2400" b="0" dirty="0">
              <a:solidFill>
                <a:srgbClr val="003399"/>
              </a:solidFill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</a:rPr>
              <a:t>传统方法把整数表示成一进制</a:t>
            </a:r>
            <a:endParaRPr lang="zh-CN" altLang="en-US" sz="2400" dirty="0">
              <a:solidFill>
                <a:srgbClr val="80008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solidFill>
                  <a:srgbClr val="003399"/>
                </a:solidFill>
                <a:cs typeface="Times New Roman" panose="02020603050405020304" pitchFamily="18" charset="0"/>
              </a:rPr>
              <a:t>		</a:t>
            </a:r>
            <a:r>
              <a:rPr lang="zh-CN" altLang="en-US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整数 </a:t>
            </a:r>
            <a:r>
              <a:rPr lang="en-US" altLang="zh-CN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i </a:t>
            </a:r>
            <a:r>
              <a:rPr lang="en-US" altLang="zh-CN" sz="2400" b="0" dirty="0">
                <a:solidFill>
                  <a:srgbClr val="00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0 </a:t>
            </a:r>
            <a:r>
              <a:rPr lang="zh-CN" altLang="en-US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用字符串 0</a:t>
            </a:r>
            <a:r>
              <a:rPr lang="en-US" altLang="zh-CN" sz="2400" b="0" baseline="30000" dirty="0">
                <a:solidFill>
                  <a:srgbClr val="003399"/>
                </a:solidFill>
                <a:cs typeface="Times New Roman" panose="02020603050405020304" pitchFamily="18" charset="0"/>
              </a:rPr>
              <a:t>i </a:t>
            </a:r>
            <a:r>
              <a:rPr lang="zh-CN" altLang="en-US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表示</a:t>
            </a:r>
            <a:endParaRPr lang="zh-CN" altLang="en-US" sz="2400" b="0" dirty="0">
              <a:solidFill>
                <a:srgbClr val="003399"/>
              </a:solidFill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如果一个函数有</a:t>
            </a:r>
            <a:r>
              <a:rPr lang="en-US" altLang="zh-CN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个自变量，</a:t>
            </a:r>
            <a:r>
              <a:rPr lang="en-US" altLang="zh-CN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400" b="0" baseline="-30000" dirty="0">
                <a:solidFill>
                  <a:srgbClr val="003399"/>
                </a:solidFill>
                <a:cs typeface="Times New Roman" panose="02020603050405020304" pitchFamily="18" charset="0"/>
              </a:rPr>
              <a:t>1,</a:t>
            </a:r>
            <a:r>
              <a:rPr lang="en-US" altLang="zh-CN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400" b="0" baseline="-30000" dirty="0">
                <a:solidFill>
                  <a:srgbClr val="003399"/>
                </a:solidFill>
                <a:cs typeface="Times New Roman" panose="02020603050405020304" pitchFamily="18" charset="0"/>
              </a:rPr>
              <a:t>2 ,</a:t>
            </a:r>
            <a:r>
              <a:rPr lang="en-US" altLang="zh-CN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…i</a:t>
            </a:r>
            <a:r>
              <a:rPr lang="en-US" altLang="zh-CN" sz="2400" b="0" baseline="-30000" dirty="0">
                <a:solidFill>
                  <a:srgbClr val="003399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那么这些整数开始时被放在带上，并用1把他们分隔开。	</a:t>
            </a:r>
            <a:endParaRPr lang="zh-CN" altLang="en-US" sz="2400" b="0" dirty="0">
              <a:solidFill>
                <a:srgbClr val="00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400" b="0" dirty="0">
                <a:solidFill>
                  <a:srgbClr val="003399"/>
                </a:solidFill>
                <a:cs typeface="Times New Roman" panose="02020603050405020304" pitchFamily="18" charset="0"/>
              </a:rPr>
              <a:t>		形如</a:t>
            </a:r>
            <a:endParaRPr lang="en-US" altLang="zh-CN" sz="2400" b="0" baseline="30000" dirty="0">
              <a:solidFill>
                <a:srgbClr val="003399"/>
              </a:solidFill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如果图灵机停止(不论是否在一个接受状态上)且带上为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 0</a:t>
            </a:r>
            <a:r>
              <a:rPr lang="en-US" altLang="zh-CN" sz="2400" b="0" baseline="30000" dirty="0">
                <a:solidFill>
                  <a:schemeClr val="tx2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则 </a:t>
            </a:r>
            <a:r>
              <a:rPr lang="en-US" altLang="zh-CN" sz="2400" b="0" i="1" dirty="0">
                <a:solidFill>
                  <a:schemeClr val="tx2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(i</a:t>
            </a:r>
            <a:r>
              <a:rPr lang="en-US" altLang="zh-CN" sz="2400" b="0" baseline="-30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,i</a:t>
            </a:r>
            <a:r>
              <a:rPr lang="en-US" altLang="zh-CN" sz="2400" b="0" baseline="-30000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…,i</a:t>
            </a:r>
            <a:r>
              <a:rPr lang="en-US" altLang="zh-CN" sz="2400" b="0" baseline="-30000" dirty="0">
                <a:solidFill>
                  <a:schemeClr val="tx2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)= m    f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是被图灵机计算的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元函数</a:t>
            </a:r>
            <a:endParaRPr lang="zh-CN" altLang="en-US" sz="24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400" b="0" i="1" dirty="0">
                <a:solidFill>
                  <a:schemeClr val="tx2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（i</a:t>
            </a:r>
            <a:r>
              <a:rPr lang="en-US" altLang="zh-CN" sz="2400" b="0" baseline="-30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,i</a:t>
            </a:r>
            <a:r>
              <a:rPr lang="en-US" altLang="zh-CN" sz="2400" b="0" baseline="-30000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…,i</a:t>
            </a:r>
            <a:r>
              <a:rPr lang="en-US" altLang="zh-CN" sz="2400" b="0" baseline="-30000" dirty="0">
                <a:solidFill>
                  <a:schemeClr val="tx2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对所有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400" b="0" baseline="-30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,i</a:t>
            </a:r>
            <a:r>
              <a:rPr lang="en-US" altLang="zh-CN" sz="2400" b="0" baseline="-30000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…,i</a:t>
            </a:r>
            <a:r>
              <a:rPr lang="en-US" altLang="zh-CN" sz="2400" b="0" baseline="-30000" dirty="0">
                <a:solidFill>
                  <a:schemeClr val="tx2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有定义, 那么称</a:t>
            </a:r>
            <a:r>
              <a:rPr lang="en-US" altLang="zh-CN" sz="2400" b="0" i="1" dirty="0">
                <a:solidFill>
                  <a:schemeClr val="tx2"/>
                </a:solidFill>
                <a:cs typeface="Times New Roman" panose="02020603050405020304" pitchFamily="18" charset="0"/>
              </a:rPr>
              <a:t>f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是一个全递归函数。全递归函数对应于递归语言，因为它总是被能停下来的图灵机所计算。</a:t>
            </a:r>
            <a:endParaRPr lang="zh-CN" altLang="en-US" sz="24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所有常用的整数算术函数都是全递归函数。</a:t>
            </a:r>
            <a:endParaRPr lang="zh-CN" altLang="en-US" sz="24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979613" y="3776663"/>
          <a:ext cx="2016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97000" imgH="292100" progId="Equation.DSMT4">
                  <p:embed/>
                </p:oleObj>
              </mc:Choice>
              <mc:Fallback>
                <p:oleObj name="" r:id="rId1" imgW="1397000" imgH="292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3776663"/>
                        <a:ext cx="201612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1350963" y="333375"/>
            <a:ext cx="7397750" cy="693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：设计图灵机求真减法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472440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2200" dirty="0">
                <a:solidFill>
                  <a:srgbClr val="990099"/>
                </a:solidFill>
                <a:latin typeface="楷体_GB2312" pitchFamily="49" charset="-122"/>
              </a:rPr>
              <a:t>思路： </a:t>
            </a:r>
            <a:endParaRPr lang="zh-CN" altLang="en-US" sz="2200" dirty="0">
              <a:solidFill>
                <a:srgbClr val="990099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zh-CN" altLang="en-US" sz="2200" dirty="0">
                <a:solidFill>
                  <a:schemeClr val="tx2"/>
                </a:solidFill>
                <a:latin typeface="楷体_GB2312" pitchFamily="49" charset="-122"/>
              </a:rPr>
              <a:t>1. 用空白符</a:t>
            </a:r>
            <a:r>
              <a:rPr lang="en-US" altLang="zh-CN" sz="2200" dirty="0">
                <a:solidFill>
                  <a:schemeClr val="tx2"/>
                </a:solidFill>
                <a:latin typeface="楷体_GB2312" pitchFamily="49" charset="-122"/>
              </a:rPr>
              <a:t>B</a:t>
            </a:r>
            <a:r>
              <a:rPr lang="zh-CN" altLang="en-US" sz="2200" dirty="0">
                <a:solidFill>
                  <a:schemeClr val="tx2"/>
                </a:solidFill>
                <a:latin typeface="楷体_GB2312" pitchFamily="49" charset="-122"/>
              </a:rPr>
              <a:t>代替带上的最左端的0</a:t>
            </a:r>
            <a:endParaRPr lang="zh-CN" altLang="en-US" sz="2200" dirty="0">
              <a:solidFill>
                <a:schemeClr val="tx2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zh-CN" altLang="en-US" sz="2200" dirty="0">
                <a:solidFill>
                  <a:schemeClr val="tx2"/>
                </a:solidFill>
                <a:latin typeface="楷体_GB2312" pitchFamily="49" charset="-122"/>
              </a:rPr>
              <a:t>2．右移至紧跟1后的0,将其改为1</a:t>
            </a:r>
            <a:endParaRPr lang="zh-CN" altLang="en-US" sz="2200" dirty="0">
              <a:solidFill>
                <a:schemeClr val="tx2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zh-CN" altLang="en-US" sz="2200" dirty="0">
                <a:solidFill>
                  <a:schemeClr val="tx2"/>
                </a:solidFill>
                <a:latin typeface="楷体_GB2312" pitchFamily="49" charset="-122"/>
              </a:rPr>
              <a:t>3．左移找到</a:t>
            </a:r>
            <a:r>
              <a:rPr lang="en-US" altLang="zh-CN" sz="2200" dirty="0">
                <a:solidFill>
                  <a:schemeClr val="tx2"/>
                </a:solidFill>
                <a:latin typeface="楷体_GB2312" pitchFamily="49" charset="-122"/>
              </a:rPr>
              <a:t>B，</a:t>
            </a:r>
            <a:r>
              <a:rPr lang="zh-CN" altLang="en-US" sz="2200" dirty="0">
                <a:solidFill>
                  <a:schemeClr val="tx2"/>
                </a:solidFill>
                <a:latin typeface="楷体_GB2312" pitchFamily="49" charset="-122"/>
              </a:rPr>
              <a:t>将</a:t>
            </a:r>
            <a:r>
              <a:rPr lang="en-US" altLang="zh-CN" sz="2200" dirty="0">
                <a:solidFill>
                  <a:schemeClr val="tx2"/>
                </a:solidFill>
                <a:latin typeface="楷体_GB2312" pitchFamily="49" charset="-122"/>
              </a:rPr>
              <a:t>B</a:t>
            </a:r>
            <a:r>
              <a:rPr lang="zh-CN" altLang="en-US" sz="2200" dirty="0">
                <a:solidFill>
                  <a:schemeClr val="tx2"/>
                </a:solidFill>
                <a:latin typeface="楷体_GB2312" pitchFamily="49" charset="-122"/>
              </a:rPr>
              <a:t>之后的0改为</a:t>
            </a:r>
            <a:r>
              <a:rPr lang="en-US" altLang="zh-CN" sz="2200" dirty="0">
                <a:solidFill>
                  <a:schemeClr val="tx2"/>
                </a:solidFill>
                <a:latin typeface="楷体_GB2312" pitchFamily="49" charset="-122"/>
              </a:rPr>
              <a:t>B</a:t>
            </a:r>
            <a:endParaRPr lang="en-US" altLang="zh-CN" sz="2200" dirty="0">
              <a:solidFill>
                <a:schemeClr val="tx2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en-US" altLang="zh-CN" sz="2200" dirty="0">
                <a:solidFill>
                  <a:schemeClr val="tx2"/>
                </a:solidFill>
                <a:latin typeface="楷体_GB2312" pitchFamily="49" charset="-122"/>
              </a:rPr>
              <a:t>4．</a:t>
            </a:r>
            <a:r>
              <a:rPr lang="zh-CN" altLang="en-US" sz="2200" dirty="0">
                <a:solidFill>
                  <a:schemeClr val="tx2"/>
                </a:solidFill>
                <a:latin typeface="楷体_GB2312" pitchFamily="49" charset="-122"/>
              </a:rPr>
              <a:t>重复上述过程</a:t>
            </a:r>
            <a:endParaRPr lang="zh-CN" altLang="en-US" sz="2200" dirty="0">
              <a:solidFill>
                <a:schemeClr val="tx2"/>
              </a:solidFill>
              <a:latin typeface="楷体_GB2312" pitchFamily="49" charset="-122"/>
            </a:endParaRPr>
          </a:p>
          <a:p>
            <a:pPr algn="just" eaLnBrk="1" hangingPunct="1">
              <a:buNone/>
            </a:pPr>
            <a:r>
              <a:rPr lang="zh-CN" altLang="en-US" sz="2200" dirty="0">
                <a:solidFill>
                  <a:srgbClr val="990099"/>
                </a:solidFill>
                <a:latin typeface="楷体_GB2312" pitchFamily="49" charset="-122"/>
              </a:rPr>
              <a:t>如果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（1）右移找0时，遇到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B，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意味着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m&gt;n</a:t>
            </a:r>
            <a:endParaRPr lang="en-US" altLang="zh-CN" sz="2200" b="0" dirty="0">
              <a:solidFill>
                <a:schemeClr val="tx2"/>
              </a:solidFill>
              <a:latin typeface="楷体_GB2312" pitchFamily="49" charset="-122"/>
            </a:endParaRPr>
          </a:p>
          <a:p>
            <a:pPr algn="just" eaLnBrk="1" hangingPunct="1">
              <a:buNone/>
            </a:pP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BB…B  0 </a:t>
            </a:r>
            <a:r>
              <a:rPr lang="en-US" altLang="zh-CN" sz="2200" b="0" baseline="30000" dirty="0">
                <a:solidFill>
                  <a:srgbClr val="990099"/>
                </a:solidFill>
                <a:ea typeface="宋体" panose="02010600030101010101" pitchFamily="2" charset="-122"/>
              </a:rPr>
              <a:t>m-(n+1)</a:t>
            </a: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1 11…1</a:t>
            </a:r>
            <a:endParaRPr lang="en-US" altLang="zh-CN" sz="2200" b="0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 n+1                       n</a:t>
            </a:r>
            <a:r>
              <a:rPr lang="zh-CN" altLang="en-US" sz="2200" b="0" dirty="0">
                <a:solidFill>
                  <a:srgbClr val="990099"/>
                </a:solidFill>
                <a:ea typeface="宋体" panose="02010600030101010101" pitchFamily="2" charset="-122"/>
              </a:rPr>
              <a:t>个</a:t>
            </a:r>
            <a:endParaRPr lang="zh-CN" altLang="en-US" sz="2200" b="0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将后面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n+1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个1变为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B，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将左侧最后一个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B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变0，形如</a:t>
            </a:r>
            <a:endParaRPr lang="zh-CN" altLang="en-US" sz="2200" b="0" dirty="0">
              <a:solidFill>
                <a:schemeClr val="tx2"/>
              </a:solidFill>
              <a:latin typeface="楷体_GB2312" pitchFamily="49" charset="-122"/>
            </a:endParaRPr>
          </a:p>
          <a:p>
            <a:pPr algn="just" eaLnBrk="1" hangingPunct="1">
              <a:buNone/>
            </a:pP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BB…B 0 0 </a:t>
            </a:r>
            <a:r>
              <a:rPr lang="en-US" altLang="zh-CN" sz="2200" b="0" baseline="30000" dirty="0">
                <a:solidFill>
                  <a:srgbClr val="990099"/>
                </a:solidFill>
                <a:ea typeface="宋体" panose="02010600030101010101" pitchFamily="2" charset="-122"/>
              </a:rPr>
              <a:t>m-(n+1)</a:t>
            </a: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 BB…B</a:t>
            </a:r>
            <a:endParaRPr lang="en-US" altLang="zh-CN" sz="2200" b="0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 n</a:t>
            </a:r>
            <a:r>
              <a:rPr lang="zh-CN" altLang="en-US" sz="2200" b="0" dirty="0">
                <a:solidFill>
                  <a:srgbClr val="990099"/>
                </a:solidFill>
                <a:ea typeface="宋体" panose="02010600030101010101" pitchFamily="2" charset="-122"/>
              </a:rPr>
              <a:t>个       </a:t>
            </a: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n+1</a:t>
            </a:r>
            <a:r>
              <a:rPr lang="zh-CN" altLang="en-US" sz="2200" b="0" dirty="0">
                <a:solidFill>
                  <a:srgbClr val="990099"/>
                </a:solidFill>
                <a:ea typeface="宋体" panose="02010600030101010101" pitchFamily="2" charset="-122"/>
              </a:rPr>
              <a:t>个</a:t>
            </a:r>
            <a:r>
              <a:rPr lang="zh-CN" altLang="en-US" sz="2200" b="0" dirty="0">
                <a:solidFill>
                  <a:schemeClr val="tx2"/>
                </a:solidFill>
                <a:ea typeface="宋体" panose="02010600030101010101" pitchFamily="2" charset="-122"/>
              </a:rPr>
              <a:t>            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这时，带上留下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m-n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个0，即结果为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m-n</a:t>
            </a:r>
            <a:endParaRPr lang="zh-CN" altLang="en-US" sz="2200" b="0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1600200" y="1255713"/>
          <a:ext cx="2895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295400" imgH="457200" progId="Equation.DSMT4">
                  <p:embed/>
                </p:oleObj>
              </mc:Choice>
              <mc:Fallback>
                <p:oleObj name="" r:id="rId1" imgW="1295400" imgH="457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255713"/>
                        <a:ext cx="2895600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6"/>
          <p:cNvSpPr txBox="1"/>
          <p:nvPr/>
        </p:nvSpPr>
        <p:spPr>
          <a:xfrm>
            <a:off x="5410200" y="1447800"/>
            <a:ext cx="3289300" cy="849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r>
              <a:rPr lang="zh-CN" altLang="en-US" dirty="0">
                <a:ea typeface="宋体" panose="02010600030101010101" pitchFamily="2" charset="-122"/>
              </a:rPr>
              <a:t>  </a:t>
            </a:r>
            <a:r>
              <a:rPr lang="zh-CN" altLang="en-US" b="0" dirty="0">
                <a:ea typeface="宋体" panose="02010600030101010101" pitchFamily="2" charset="-122"/>
              </a:rPr>
              <a:t>初始带 </a:t>
            </a:r>
            <a:r>
              <a:rPr lang="en-US" altLang="zh-CN" b="0" dirty="0">
                <a:ea typeface="宋体" panose="02010600030101010101" pitchFamily="2" charset="-122"/>
              </a:rPr>
              <a:t>0</a:t>
            </a:r>
            <a:r>
              <a:rPr lang="en-US" altLang="zh-CN" b="0" baseline="30000" dirty="0">
                <a:ea typeface="宋体" panose="02010600030101010101" pitchFamily="2" charset="-122"/>
              </a:rPr>
              <a:t>m </a:t>
            </a:r>
            <a:r>
              <a:rPr lang="en-US" altLang="zh-CN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0" dirty="0">
                <a:ea typeface="宋体" panose="02010600030101010101" pitchFamily="2" charset="-122"/>
              </a:rPr>
              <a:t>0</a:t>
            </a:r>
            <a:r>
              <a:rPr lang="en-US" altLang="zh-CN" b="0" baseline="30000" dirty="0">
                <a:ea typeface="宋体" panose="02010600030101010101" pitchFamily="2" charset="-122"/>
              </a:rPr>
              <a:t>n</a:t>
            </a:r>
            <a:endParaRPr lang="zh-CN" altLang="en-US" b="0" dirty="0"/>
          </a:p>
          <a:p>
            <a:pPr marL="0" lvl="0" indent="0" algn="r"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求真减法（续）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501650" y="1196975"/>
            <a:ext cx="8534400" cy="15240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2200" b="0" dirty="0">
                <a:solidFill>
                  <a:schemeClr val="tx2"/>
                </a:solidFill>
                <a:ea typeface="宋体" panose="02010600030101010101" pitchFamily="2" charset="-122"/>
              </a:rPr>
              <a:t>(2)  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M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左移找不到0，意味着 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n 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m，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形如</a:t>
            </a:r>
            <a:endParaRPr lang="zh-CN" altLang="en-US" sz="2200" b="0" dirty="0">
              <a:solidFill>
                <a:schemeClr val="tx2"/>
              </a:solidFill>
              <a:latin typeface="楷体_GB2312" pitchFamily="49" charset="-122"/>
            </a:endParaRPr>
          </a:p>
          <a:p>
            <a:pPr algn="just" eaLnBrk="1" hangingPunct="1">
              <a:buNone/>
            </a:pP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BB…B  1  11…1    0…0</a:t>
            </a:r>
            <a:endParaRPr lang="en-US" altLang="zh-CN" sz="2200" b="0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 m</a:t>
            </a:r>
            <a:r>
              <a:rPr lang="zh-CN" altLang="en-US" sz="2200" b="0" dirty="0">
                <a:solidFill>
                  <a:srgbClr val="990099"/>
                </a:solidFill>
                <a:ea typeface="宋体" panose="02010600030101010101" pitchFamily="2" charset="-122"/>
              </a:rPr>
              <a:t>个   </a:t>
            </a: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200" b="0" dirty="0">
                <a:solidFill>
                  <a:srgbClr val="990099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200" b="0" dirty="0">
                <a:solidFill>
                  <a:srgbClr val="990099"/>
                </a:solidFill>
                <a:ea typeface="宋体" panose="02010600030101010101" pitchFamily="2" charset="-122"/>
              </a:rPr>
              <a:t>个      </a:t>
            </a:r>
            <a:r>
              <a:rPr lang="en-US" altLang="zh-CN" sz="2200" b="0" dirty="0">
                <a:solidFill>
                  <a:srgbClr val="990099"/>
                </a:solidFill>
                <a:ea typeface="宋体" panose="02010600030101010101" pitchFamily="2" charset="-122"/>
              </a:rPr>
              <a:t>n-m</a:t>
            </a:r>
            <a:r>
              <a:rPr lang="zh-CN" altLang="en-US" sz="2200" b="0" dirty="0">
                <a:solidFill>
                  <a:srgbClr val="990099"/>
                </a:solidFill>
                <a:ea typeface="宋体" panose="02010600030101010101" pitchFamily="2" charset="-122"/>
              </a:rPr>
              <a:t>个</a:t>
            </a:r>
            <a:r>
              <a:rPr lang="zh-CN" altLang="en-US" sz="2200" b="0" dirty="0">
                <a:solidFill>
                  <a:schemeClr val="tx2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此时, 用</a:t>
            </a:r>
            <a:r>
              <a:rPr lang="en-US" altLang="zh-CN" sz="2200" b="0" dirty="0">
                <a:solidFill>
                  <a:schemeClr val="tx2"/>
                </a:solidFill>
                <a:latin typeface="楷体_GB2312" pitchFamily="49" charset="-122"/>
              </a:rPr>
              <a:t>B</a:t>
            </a:r>
            <a:r>
              <a:rPr lang="zh-CN" altLang="en-US" sz="2200" b="0" dirty="0">
                <a:solidFill>
                  <a:schemeClr val="tx2"/>
                </a:solidFill>
                <a:latin typeface="楷体_GB2312" pitchFamily="49" charset="-122"/>
              </a:rPr>
              <a:t>替换所有剩余的1和0</a:t>
            </a:r>
            <a:endParaRPr lang="zh-CN" altLang="en-US" sz="2200" b="0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pic>
        <p:nvPicPr>
          <p:cNvPr id="2560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636838"/>
            <a:ext cx="6176963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1403350" y="404813"/>
            <a:ext cx="6769100" cy="693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L= 0 </a:t>
            </a:r>
            <a:r>
              <a:rPr lang="en-US" altLang="zh-CN" sz="3200" b="1" baseline="30000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200" b="1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 m=2</a:t>
            </a:r>
            <a:r>
              <a:rPr lang="en-US" altLang="zh-CN" sz="3200" b="1" baseline="30000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n  0</a:t>
            </a:r>
            <a:endParaRPr lang="zh-CN" altLang="en-US" sz="3200" b="1" dirty="0">
              <a:solidFill>
                <a:srgbClr val="33339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63907" name="Rectangle 3"/>
          <p:cNvSpPr>
            <a:spLocks noGrp="1"/>
          </p:cNvSpPr>
          <p:nvPr>
            <p:ph idx="1"/>
          </p:nvPr>
        </p:nvSpPr>
        <p:spPr>
          <a:xfrm>
            <a:off x="250825" y="1557338"/>
            <a:ext cx="8534400" cy="3313112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设计思路：对输入串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w</a:t>
            </a:r>
            <a:r>
              <a:rPr lang="en-US" altLang="zh-CN" sz="4000" dirty="0">
                <a:solidFill>
                  <a:srgbClr val="990099"/>
                </a:solidFill>
                <a:latin typeface="楷体_GB2312" pitchFamily="49" charset="-122"/>
              </a:rPr>
              <a:t> </a:t>
            </a:r>
            <a:endParaRPr lang="en-US" altLang="zh-CN" sz="4000" dirty="0">
              <a:solidFill>
                <a:srgbClr val="990099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1. 从左到右扫描带，隔一个消一个0；</a:t>
            </a:r>
            <a:endParaRPr lang="zh-CN" altLang="en-US" dirty="0">
              <a:solidFill>
                <a:schemeClr val="tx2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2．若带上只剩唯一一个0,接受；</a:t>
            </a:r>
            <a:endParaRPr lang="zh-CN" altLang="en-US" dirty="0">
              <a:solidFill>
                <a:schemeClr val="tx2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3．若带上不止一个0,且个数为奇数，拒绝；</a:t>
            </a:r>
            <a:endParaRPr lang="en-US" altLang="zh-CN" dirty="0">
              <a:solidFill>
                <a:schemeClr val="tx2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4．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让读写头返回带的最左端；</a:t>
            </a:r>
            <a:endParaRPr lang="zh-CN" altLang="en-US" dirty="0">
              <a:solidFill>
                <a:schemeClr val="tx2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5. 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转第一步。</a:t>
            </a:r>
            <a:endParaRPr lang="zh-CN" altLang="en-US" dirty="0">
              <a:solidFill>
                <a:schemeClr val="tx2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charRg st="1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charRg st="4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charRg st="7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charRg st="8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椭圆 76"/>
          <p:cNvSpPr/>
          <p:nvPr/>
        </p:nvSpPr>
        <p:spPr>
          <a:xfrm>
            <a:off x="4230688" y="4241800"/>
            <a:ext cx="792162" cy="717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椭圆 75"/>
          <p:cNvSpPr/>
          <p:nvPr/>
        </p:nvSpPr>
        <p:spPr>
          <a:xfrm>
            <a:off x="2289175" y="4868863"/>
            <a:ext cx="792163" cy="717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54" name="Group 99"/>
          <p:cNvGrpSpPr/>
          <p:nvPr/>
        </p:nvGrpSpPr>
        <p:grpSpPr>
          <a:xfrm>
            <a:off x="1692275" y="333375"/>
            <a:ext cx="6180138" cy="5492750"/>
            <a:chOff x="991" y="210"/>
            <a:chExt cx="3508" cy="3460"/>
          </a:xfrm>
        </p:grpSpPr>
        <p:sp>
          <p:nvSpPr>
            <p:cNvPr id="27657" name="Rectangle 8"/>
            <p:cNvSpPr/>
            <p:nvPr/>
          </p:nvSpPr>
          <p:spPr>
            <a:xfrm>
              <a:off x="999" y="1919"/>
              <a:ext cx="213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Start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8" name="Line 9"/>
            <p:cNvSpPr/>
            <p:nvPr/>
          </p:nvSpPr>
          <p:spPr>
            <a:xfrm>
              <a:off x="991" y="2099"/>
              <a:ext cx="294" cy="2"/>
            </a:xfrm>
            <a:prstGeom prst="line">
              <a:avLst/>
            </a:prstGeom>
            <a:ln w="1588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9" name="Freeform 10"/>
            <p:cNvSpPr/>
            <p:nvPr/>
          </p:nvSpPr>
          <p:spPr>
            <a:xfrm>
              <a:off x="1278" y="2070"/>
              <a:ext cx="86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21"/>
                </a:cxn>
                <a:cxn ang="0">
                  <a:pos x="0" y="42"/>
                </a:cxn>
                <a:cxn ang="0">
                  <a:pos x="0" y="0"/>
                </a:cxn>
              </a:cxnLst>
              <a:pathLst>
                <a:path w="101" h="68">
                  <a:moveTo>
                    <a:pt x="0" y="0"/>
                  </a:moveTo>
                  <a:lnTo>
                    <a:pt x="101" y="34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0" name="Line 11"/>
            <p:cNvSpPr/>
            <p:nvPr/>
          </p:nvSpPr>
          <p:spPr>
            <a:xfrm>
              <a:off x="1735" y="2099"/>
              <a:ext cx="663" cy="2"/>
            </a:xfrm>
            <a:prstGeom prst="line">
              <a:avLst/>
            </a:prstGeom>
            <a:ln w="1588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1" name="Freeform 12"/>
            <p:cNvSpPr/>
            <p:nvPr/>
          </p:nvSpPr>
          <p:spPr>
            <a:xfrm>
              <a:off x="2391" y="2070"/>
              <a:ext cx="84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21"/>
                </a:cxn>
                <a:cxn ang="0">
                  <a:pos x="0" y="42"/>
                </a:cxn>
                <a:cxn ang="0">
                  <a:pos x="0" y="0"/>
                </a:cxn>
              </a:cxnLst>
              <a:pathLst>
                <a:path w="101" h="68">
                  <a:moveTo>
                    <a:pt x="0" y="0"/>
                  </a:moveTo>
                  <a:lnTo>
                    <a:pt x="101" y="34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2" name="Line 13"/>
            <p:cNvSpPr/>
            <p:nvPr/>
          </p:nvSpPr>
          <p:spPr>
            <a:xfrm>
              <a:off x="2846" y="2099"/>
              <a:ext cx="666" cy="2"/>
            </a:xfrm>
            <a:prstGeom prst="line">
              <a:avLst/>
            </a:prstGeom>
            <a:ln w="1588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3" name="Freeform 14"/>
            <p:cNvSpPr/>
            <p:nvPr/>
          </p:nvSpPr>
          <p:spPr>
            <a:xfrm>
              <a:off x="3505" y="2070"/>
              <a:ext cx="86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21"/>
                </a:cxn>
                <a:cxn ang="0">
                  <a:pos x="0" y="42"/>
                </a:cxn>
                <a:cxn ang="0">
                  <a:pos x="0" y="0"/>
                </a:cxn>
              </a:cxnLst>
              <a:pathLst>
                <a:path w="101" h="68">
                  <a:moveTo>
                    <a:pt x="0" y="0"/>
                  </a:moveTo>
                  <a:lnTo>
                    <a:pt x="101" y="34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4" name="Freeform 15"/>
            <p:cNvSpPr/>
            <p:nvPr/>
          </p:nvSpPr>
          <p:spPr>
            <a:xfrm>
              <a:off x="3903" y="1913"/>
              <a:ext cx="333" cy="371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3" y="232"/>
                </a:cxn>
                <a:cxn ang="0">
                  <a:pos x="6" y="238"/>
                </a:cxn>
                <a:cxn ang="0">
                  <a:pos x="14" y="245"/>
                </a:cxn>
                <a:cxn ang="0">
                  <a:pos x="25" y="250"/>
                </a:cxn>
                <a:cxn ang="0">
                  <a:pos x="38" y="255"/>
                </a:cxn>
                <a:cxn ang="0">
                  <a:pos x="53" y="258"/>
                </a:cxn>
                <a:cxn ang="0">
                  <a:pos x="68" y="261"/>
                </a:cxn>
                <a:cxn ang="0">
                  <a:pos x="86" y="262"/>
                </a:cxn>
                <a:cxn ang="0">
                  <a:pos x="105" y="264"/>
                </a:cxn>
                <a:cxn ang="0">
                  <a:pos x="127" y="261"/>
                </a:cxn>
                <a:cxn ang="0">
                  <a:pos x="146" y="257"/>
                </a:cxn>
                <a:cxn ang="0">
                  <a:pos x="166" y="250"/>
                </a:cxn>
                <a:cxn ang="0">
                  <a:pos x="183" y="238"/>
                </a:cxn>
                <a:cxn ang="0">
                  <a:pos x="199" y="224"/>
                </a:cxn>
                <a:cxn ang="0">
                  <a:pos x="213" y="209"/>
                </a:cxn>
                <a:cxn ang="0">
                  <a:pos x="224" y="192"/>
                </a:cxn>
                <a:cxn ang="0">
                  <a:pos x="232" y="172"/>
                </a:cxn>
                <a:cxn ang="0">
                  <a:pos x="236" y="152"/>
                </a:cxn>
                <a:cxn ang="0">
                  <a:pos x="237" y="132"/>
                </a:cxn>
                <a:cxn ang="0">
                  <a:pos x="236" y="111"/>
                </a:cxn>
                <a:cxn ang="0">
                  <a:pos x="232" y="92"/>
                </a:cxn>
                <a:cxn ang="0">
                  <a:pos x="224" y="72"/>
                </a:cxn>
                <a:cxn ang="0">
                  <a:pos x="213" y="55"/>
                </a:cxn>
                <a:cxn ang="0">
                  <a:pos x="199" y="39"/>
                </a:cxn>
                <a:cxn ang="0">
                  <a:pos x="183" y="25"/>
                </a:cxn>
                <a:cxn ang="0">
                  <a:pos x="166" y="14"/>
                </a:cxn>
                <a:cxn ang="0">
                  <a:pos x="146" y="6"/>
                </a:cxn>
                <a:cxn ang="0">
                  <a:pos x="127" y="3"/>
                </a:cxn>
                <a:cxn ang="0">
                  <a:pos x="105" y="0"/>
                </a:cxn>
                <a:cxn ang="0">
                  <a:pos x="90" y="2"/>
                </a:cxn>
                <a:cxn ang="0">
                  <a:pos x="75" y="3"/>
                </a:cxn>
                <a:cxn ang="0">
                  <a:pos x="60" y="4"/>
                </a:cxn>
                <a:cxn ang="0">
                  <a:pos x="46" y="7"/>
                </a:cxn>
              </a:cxnLst>
              <a:pathLst>
                <a:path w="394" h="440">
                  <a:moveTo>
                    <a:pt x="0" y="375"/>
                  </a:moveTo>
                  <a:lnTo>
                    <a:pt x="3" y="387"/>
                  </a:lnTo>
                  <a:lnTo>
                    <a:pt x="10" y="397"/>
                  </a:lnTo>
                  <a:lnTo>
                    <a:pt x="23" y="408"/>
                  </a:lnTo>
                  <a:lnTo>
                    <a:pt x="41" y="416"/>
                  </a:lnTo>
                  <a:lnTo>
                    <a:pt x="63" y="425"/>
                  </a:lnTo>
                  <a:lnTo>
                    <a:pt x="88" y="431"/>
                  </a:lnTo>
                  <a:lnTo>
                    <a:pt x="114" y="435"/>
                  </a:lnTo>
                  <a:lnTo>
                    <a:pt x="143" y="438"/>
                  </a:lnTo>
                  <a:lnTo>
                    <a:pt x="174" y="440"/>
                  </a:lnTo>
                  <a:lnTo>
                    <a:pt x="209" y="437"/>
                  </a:lnTo>
                  <a:lnTo>
                    <a:pt x="243" y="429"/>
                  </a:lnTo>
                  <a:lnTo>
                    <a:pt x="274" y="416"/>
                  </a:lnTo>
                  <a:lnTo>
                    <a:pt x="303" y="397"/>
                  </a:lnTo>
                  <a:lnTo>
                    <a:pt x="329" y="375"/>
                  </a:lnTo>
                  <a:lnTo>
                    <a:pt x="353" y="349"/>
                  </a:lnTo>
                  <a:lnTo>
                    <a:pt x="370" y="320"/>
                  </a:lnTo>
                  <a:lnTo>
                    <a:pt x="383" y="287"/>
                  </a:lnTo>
                  <a:lnTo>
                    <a:pt x="391" y="254"/>
                  </a:lnTo>
                  <a:lnTo>
                    <a:pt x="394" y="220"/>
                  </a:lnTo>
                  <a:lnTo>
                    <a:pt x="391" y="186"/>
                  </a:lnTo>
                  <a:lnTo>
                    <a:pt x="383" y="153"/>
                  </a:lnTo>
                  <a:lnTo>
                    <a:pt x="370" y="120"/>
                  </a:lnTo>
                  <a:lnTo>
                    <a:pt x="353" y="91"/>
                  </a:lnTo>
                  <a:lnTo>
                    <a:pt x="329" y="65"/>
                  </a:lnTo>
                  <a:lnTo>
                    <a:pt x="303" y="43"/>
                  </a:lnTo>
                  <a:lnTo>
                    <a:pt x="274" y="24"/>
                  </a:lnTo>
                  <a:lnTo>
                    <a:pt x="243" y="10"/>
                  </a:lnTo>
                  <a:lnTo>
                    <a:pt x="209" y="3"/>
                  </a:lnTo>
                  <a:lnTo>
                    <a:pt x="174" y="0"/>
                  </a:lnTo>
                  <a:lnTo>
                    <a:pt x="149" y="2"/>
                  </a:lnTo>
                  <a:lnTo>
                    <a:pt x="124" y="3"/>
                  </a:lnTo>
                  <a:lnTo>
                    <a:pt x="99" y="7"/>
                  </a:lnTo>
                  <a:lnTo>
                    <a:pt x="77" y="12"/>
                  </a:lnTo>
                </a:path>
              </a:pathLst>
            </a:custGeom>
            <a:noFill/>
            <a:ln w="1588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5" name="Freeform 16"/>
            <p:cNvSpPr/>
            <p:nvPr/>
          </p:nvSpPr>
          <p:spPr>
            <a:xfrm>
              <a:off x="3907" y="1898"/>
              <a:ext cx="86" cy="74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0" y="52"/>
                </a:cxn>
                <a:cxn ang="0">
                  <a:pos x="37" y="0"/>
                </a:cxn>
                <a:cxn ang="0">
                  <a:pos x="62" y="32"/>
                </a:cxn>
              </a:cxnLst>
              <a:pathLst>
                <a:path w="101" h="88">
                  <a:moveTo>
                    <a:pt x="101" y="53"/>
                  </a:moveTo>
                  <a:lnTo>
                    <a:pt x="0" y="88"/>
                  </a:lnTo>
                  <a:lnTo>
                    <a:pt x="60" y="0"/>
                  </a:lnTo>
                  <a:lnTo>
                    <a:pt x="101" y="53"/>
                  </a:lnTo>
                  <a:close/>
                </a:path>
              </a:pathLst>
            </a:custGeom>
            <a:solidFill>
              <a:srgbClr val="8000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6" name="Freeform 17"/>
            <p:cNvSpPr/>
            <p:nvPr/>
          </p:nvSpPr>
          <p:spPr>
            <a:xfrm>
              <a:off x="3606" y="2976"/>
              <a:ext cx="371" cy="371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3" y="112"/>
                </a:cxn>
                <a:cxn ang="0">
                  <a:pos x="6" y="91"/>
                </a:cxn>
                <a:cxn ang="0">
                  <a:pos x="14" y="72"/>
                </a:cxn>
                <a:cxn ang="0">
                  <a:pos x="25" y="55"/>
                </a:cxn>
                <a:cxn ang="0">
                  <a:pos x="39" y="39"/>
                </a:cxn>
                <a:cxn ang="0">
                  <a:pos x="55" y="25"/>
                </a:cxn>
                <a:cxn ang="0">
                  <a:pos x="72" y="15"/>
                </a:cxn>
                <a:cxn ang="0">
                  <a:pos x="90" y="7"/>
                </a:cxn>
                <a:cxn ang="0">
                  <a:pos x="111" y="3"/>
                </a:cxn>
                <a:cxn ang="0">
                  <a:pos x="132" y="0"/>
                </a:cxn>
                <a:cxn ang="0">
                  <a:pos x="152" y="3"/>
                </a:cxn>
                <a:cxn ang="0">
                  <a:pos x="172" y="7"/>
                </a:cxn>
                <a:cxn ang="0">
                  <a:pos x="192" y="15"/>
                </a:cxn>
                <a:cxn ang="0">
                  <a:pos x="209" y="25"/>
                </a:cxn>
                <a:cxn ang="0">
                  <a:pos x="224" y="39"/>
                </a:cxn>
                <a:cxn ang="0">
                  <a:pos x="238" y="55"/>
                </a:cxn>
                <a:cxn ang="0">
                  <a:pos x="250" y="72"/>
                </a:cxn>
                <a:cxn ang="0">
                  <a:pos x="257" y="91"/>
                </a:cxn>
                <a:cxn ang="0">
                  <a:pos x="261" y="112"/>
                </a:cxn>
                <a:cxn ang="0">
                  <a:pos x="264" y="133"/>
                </a:cxn>
                <a:cxn ang="0">
                  <a:pos x="261" y="155"/>
                </a:cxn>
                <a:cxn ang="0">
                  <a:pos x="257" y="173"/>
                </a:cxn>
                <a:cxn ang="0">
                  <a:pos x="250" y="193"/>
                </a:cxn>
                <a:cxn ang="0">
                  <a:pos x="238" y="210"/>
                </a:cxn>
                <a:cxn ang="0">
                  <a:pos x="224" y="226"/>
                </a:cxn>
                <a:cxn ang="0">
                  <a:pos x="209" y="240"/>
                </a:cxn>
                <a:cxn ang="0">
                  <a:pos x="192" y="251"/>
                </a:cxn>
                <a:cxn ang="0">
                  <a:pos x="172" y="259"/>
                </a:cxn>
                <a:cxn ang="0">
                  <a:pos x="152" y="263"/>
                </a:cxn>
                <a:cxn ang="0">
                  <a:pos x="132" y="265"/>
                </a:cxn>
                <a:cxn ang="0">
                  <a:pos x="111" y="263"/>
                </a:cxn>
                <a:cxn ang="0">
                  <a:pos x="90" y="259"/>
                </a:cxn>
                <a:cxn ang="0">
                  <a:pos x="72" y="251"/>
                </a:cxn>
                <a:cxn ang="0">
                  <a:pos x="55" y="240"/>
                </a:cxn>
                <a:cxn ang="0">
                  <a:pos x="39" y="226"/>
                </a:cxn>
                <a:cxn ang="0">
                  <a:pos x="25" y="210"/>
                </a:cxn>
                <a:cxn ang="0">
                  <a:pos x="14" y="193"/>
                </a:cxn>
                <a:cxn ang="0">
                  <a:pos x="6" y="173"/>
                </a:cxn>
                <a:cxn ang="0">
                  <a:pos x="3" y="155"/>
                </a:cxn>
                <a:cxn ang="0">
                  <a:pos x="0" y="133"/>
                </a:cxn>
              </a:cxnLst>
              <a:pathLst>
                <a:path w="440" h="439">
                  <a:moveTo>
                    <a:pt x="0" y="220"/>
                  </a:moveTo>
                  <a:lnTo>
                    <a:pt x="3" y="186"/>
                  </a:lnTo>
                  <a:lnTo>
                    <a:pt x="10" y="152"/>
                  </a:lnTo>
                  <a:lnTo>
                    <a:pt x="24" y="120"/>
                  </a:lnTo>
                  <a:lnTo>
                    <a:pt x="41" y="91"/>
                  </a:lnTo>
                  <a:lnTo>
                    <a:pt x="65" y="64"/>
                  </a:lnTo>
                  <a:lnTo>
                    <a:pt x="91" y="42"/>
                  </a:lnTo>
                  <a:lnTo>
                    <a:pt x="120" y="25"/>
                  </a:lnTo>
                  <a:lnTo>
                    <a:pt x="151" y="12"/>
                  </a:lnTo>
                  <a:lnTo>
                    <a:pt x="185" y="3"/>
                  </a:lnTo>
                  <a:lnTo>
                    <a:pt x="220" y="0"/>
                  </a:lnTo>
                  <a:lnTo>
                    <a:pt x="254" y="3"/>
                  </a:lnTo>
                  <a:lnTo>
                    <a:pt x="287" y="12"/>
                  </a:lnTo>
                  <a:lnTo>
                    <a:pt x="320" y="25"/>
                  </a:lnTo>
                  <a:lnTo>
                    <a:pt x="349" y="42"/>
                  </a:lnTo>
                  <a:lnTo>
                    <a:pt x="375" y="64"/>
                  </a:lnTo>
                  <a:lnTo>
                    <a:pt x="397" y="91"/>
                  </a:lnTo>
                  <a:lnTo>
                    <a:pt x="416" y="120"/>
                  </a:lnTo>
                  <a:lnTo>
                    <a:pt x="429" y="152"/>
                  </a:lnTo>
                  <a:lnTo>
                    <a:pt x="437" y="186"/>
                  </a:lnTo>
                  <a:lnTo>
                    <a:pt x="440" y="220"/>
                  </a:lnTo>
                  <a:lnTo>
                    <a:pt x="437" y="255"/>
                  </a:lnTo>
                  <a:lnTo>
                    <a:pt x="429" y="288"/>
                  </a:lnTo>
                  <a:lnTo>
                    <a:pt x="416" y="319"/>
                  </a:lnTo>
                  <a:lnTo>
                    <a:pt x="397" y="349"/>
                  </a:lnTo>
                  <a:lnTo>
                    <a:pt x="375" y="375"/>
                  </a:lnTo>
                  <a:lnTo>
                    <a:pt x="349" y="398"/>
                  </a:lnTo>
                  <a:lnTo>
                    <a:pt x="320" y="416"/>
                  </a:lnTo>
                  <a:lnTo>
                    <a:pt x="287" y="429"/>
                  </a:lnTo>
                  <a:lnTo>
                    <a:pt x="254" y="436"/>
                  </a:lnTo>
                  <a:lnTo>
                    <a:pt x="220" y="439"/>
                  </a:lnTo>
                  <a:lnTo>
                    <a:pt x="185" y="436"/>
                  </a:lnTo>
                  <a:lnTo>
                    <a:pt x="151" y="429"/>
                  </a:lnTo>
                  <a:lnTo>
                    <a:pt x="120" y="416"/>
                  </a:lnTo>
                  <a:lnTo>
                    <a:pt x="91" y="398"/>
                  </a:lnTo>
                  <a:lnTo>
                    <a:pt x="65" y="375"/>
                  </a:lnTo>
                  <a:lnTo>
                    <a:pt x="41" y="349"/>
                  </a:lnTo>
                  <a:lnTo>
                    <a:pt x="24" y="319"/>
                  </a:lnTo>
                  <a:lnTo>
                    <a:pt x="10" y="288"/>
                  </a:lnTo>
                  <a:lnTo>
                    <a:pt x="3" y="255"/>
                  </a:lnTo>
                  <a:lnTo>
                    <a:pt x="0" y="220"/>
                  </a:lnTo>
                </a:path>
              </a:pathLst>
            </a:custGeom>
            <a:noFill/>
            <a:ln w="11113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7" name="Rectangle 18"/>
            <p:cNvSpPr/>
            <p:nvPr/>
          </p:nvSpPr>
          <p:spPr>
            <a:xfrm>
              <a:off x="3739" y="3067"/>
              <a:ext cx="57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8" name="Rectangle 19"/>
            <p:cNvSpPr/>
            <p:nvPr/>
          </p:nvSpPr>
          <p:spPr>
            <a:xfrm>
              <a:off x="3830" y="3203"/>
              <a:ext cx="34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8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9" name="Freeform 20"/>
            <p:cNvSpPr/>
            <p:nvPr/>
          </p:nvSpPr>
          <p:spPr>
            <a:xfrm>
              <a:off x="2475" y="1913"/>
              <a:ext cx="371" cy="371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11"/>
                </a:cxn>
                <a:cxn ang="0">
                  <a:pos x="6" y="92"/>
                </a:cxn>
                <a:cxn ang="0">
                  <a:pos x="14" y="72"/>
                </a:cxn>
                <a:cxn ang="0">
                  <a:pos x="25" y="55"/>
                </a:cxn>
                <a:cxn ang="0">
                  <a:pos x="39" y="39"/>
                </a:cxn>
                <a:cxn ang="0">
                  <a:pos x="55" y="25"/>
                </a:cxn>
                <a:cxn ang="0">
                  <a:pos x="72" y="14"/>
                </a:cxn>
                <a:cxn ang="0">
                  <a:pos x="90" y="6"/>
                </a:cxn>
                <a:cxn ang="0">
                  <a:pos x="111" y="3"/>
                </a:cxn>
                <a:cxn ang="0">
                  <a:pos x="132" y="0"/>
                </a:cxn>
                <a:cxn ang="0">
                  <a:pos x="152" y="3"/>
                </a:cxn>
                <a:cxn ang="0">
                  <a:pos x="172" y="6"/>
                </a:cxn>
                <a:cxn ang="0">
                  <a:pos x="192" y="14"/>
                </a:cxn>
                <a:cxn ang="0">
                  <a:pos x="209" y="25"/>
                </a:cxn>
                <a:cxn ang="0">
                  <a:pos x="224" y="39"/>
                </a:cxn>
                <a:cxn ang="0">
                  <a:pos x="238" y="55"/>
                </a:cxn>
                <a:cxn ang="0">
                  <a:pos x="250" y="72"/>
                </a:cxn>
                <a:cxn ang="0">
                  <a:pos x="257" y="92"/>
                </a:cxn>
                <a:cxn ang="0">
                  <a:pos x="261" y="111"/>
                </a:cxn>
                <a:cxn ang="0">
                  <a:pos x="264" y="132"/>
                </a:cxn>
                <a:cxn ang="0">
                  <a:pos x="261" y="152"/>
                </a:cxn>
                <a:cxn ang="0">
                  <a:pos x="257" y="172"/>
                </a:cxn>
                <a:cxn ang="0">
                  <a:pos x="250" y="192"/>
                </a:cxn>
                <a:cxn ang="0">
                  <a:pos x="238" y="209"/>
                </a:cxn>
                <a:cxn ang="0">
                  <a:pos x="224" y="224"/>
                </a:cxn>
                <a:cxn ang="0">
                  <a:pos x="209" y="238"/>
                </a:cxn>
                <a:cxn ang="0">
                  <a:pos x="192" y="250"/>
                </a:cxn>
                <a:cxn ang="0">
                  <a:pos x="172" y="257"/>
                </a:cxn>
                <a:cxn ang="0">
                  <a:pos x="152" y="261"/>
                </a:cxn>
                <a:cxn ang="0">
                  <a:pos x="132" y="264"/>
                </a:cxn>
                <a:cxn ang="0">
                  <a:pos x="111" y="261"/>
                </a:cxn>
                <a:cxn ang="0">
                  <a:pos x="90" y="257"/>
                </a:cxn>
                <a:cxn ang="0">
                  <a:pos x="72" y="250"/>
                </a:cxn>
                <a:cxn ang="0">
                  <a:pos x="55" y="238"/>
                </a:cxn>
                <a:cxn ang="0">
                  <a:pos x="39" y="224"/>
                </a:cxn>
                <a:cxn ang="0">
                  <a:pos x="25" y="209"/>
                </a:cxn>
                <a:cxn ang="0">
                  <a:pos x="14" y="192"/>
                </a:cxn>
                <a:cxn ang="0">
                  <a:pos x="6" y="172"/>
                </a:cxn>
                <a:cxn ang="0">
                  <a:pos x="3" y="152"/>
                </a:cxn>
                <a:cxn ang="0">
                  <a:pos x="0" y="132"/>
                </a:cxn>
              </a:cxnLst>
              <a:pathLst>
                <a:path w="440" h="440">
                  <a:moveTo>
                    <a:pt x="0" y="220"/>
                  </a:moveTo>
                  <a:lnTo>
                    <a:pt x="3" y="186"/>
                  </a:lnTo>
                  <a:lnTo>
                    <a:pt x="10" y="153"/>
                  </a:lnTo>
                  <a:lnTo>
                    <a:pt x="24" y="120"/>
                  </a:lnTo>
                  <a:lnTo>
                    <a:pt x="41" y="91"/>
                  </a:lnTo>
                  <a:lnTo>
                    <a:pt x="65" y="65"/>
                  </a:lnTo>
                  <a:lnTo>
                    <a:pt x="91" y="43"/>
                  </a:lnTo>
                  <a:lnTo>
                    <a:pt x="120" y="24"/>
                  </a:lnTo>
                  <a:lnTo>
                    <a:pt x="151" y="10"/>
                  </a:lnTo>
                  <a:lnTo>
                    <a:pt x="185" y="3"/>
                  </a:lnTo>
                  <a:lnTo>
                    <a:pt x="220" y="0"/>
                  </a:lnTo>
                  <a:lnTo>
                    <a:pt x="254" y="3"/>
                  </a:lnTo>
                  <a:lnTo>
                    <a:pt x="287" y="10"/>
                  </a:lnTo>
                  <a:lnTo>
                    <a:pt x="320" y="24"/>
                  </a:lnTo>
                  <a:lnTo>
                    <a:pt x="349" y="43"/>
                  </a:lnTo>
                  <a:lnTo>
                    <a:pt x="375" y="65"/>
                  </a:lnTo>
                  <a:lnTo>
                    <a:pt x="397" y="91"/>
                  </a:lnTo>
                  <a:lnTo>
                    <a:pt x="416" y="120"/>
                  </a:lnTo>
                  <a:lnTo>
                    <a:pt x="429" y="153"/>
                  </a:lnTo>
                  <a:lnTo>
                    <a:pt x="437" y="186"/>
                  </a:lnTo>
                  <a:lnTo>
                    <a:pt x="440" y="220"/>
                  </a:lnTo>
                  <a:lnTo>
                    <a:pt x="437" y="254"/>
                  </a:lnTo>
                  <a:lnTo>
                    <a:pt x="429" y="287"/>
                  </a:lnTo>
                  <a:lnTo>
                    <a:pt x="416" y="320"/>
                  </a:lnTo>
                  <a:lnTo>
                    <a:pt x="397" y="349"/>
                  </a:lnTo>
                  <a:lnTo>
                    <a:pt x="375" y="375"/>
                  </a:lnTo>
                  <a:lnTo>
                    <a:pt x="349" y="397"/>
                  </a:lnTo>
                  <a:lnTo>
                    <a:pt x="320" y="416"/>
                  </a:lnTo>
                  <a:lnTo>
                    <a:pt x="287" y="429"/>
                  </a:lnTo>
                  <a:lnTo>
                    <a:pt x="254" y="437"/>
                  </a:lnTo>
                  <a:lnTo>
                    <a:pt x="220" y="440"/>
                  </a:lnTo>
                  <a:lnTo>
                    <a:pt x="185" y="437"/>
                  </a:lnTo>
                  <a:lnTo>
                    <a:pt x="151" y="429"/>
                  </a:lnTo>
                  <a:lnTo>
                    <a:pt x="120" y="416"/>
                  </a:lnTo>
                  <a:lnTo>
                    <a:pt x="91" y="397"/>
                  </a:lnTo>
                  <a:lnTo>
                    <a:pt x="65" y="375"/>
                  </a:lnTo>
                  <a:lnTo>
                    <a:pt x="41" y="349"/>
                  </a:lnTo>
                  <a:lnTo>
                    <a:pt x="24" y="320"/>
                  </a:lnTo>
                  <a:lnTo>
                    <a:pt x="10" y="287"/>
                  </a:lnTo>
                  <a:lnTo>
                    <a:pt x="3" y="254"/>
                  </a:lnTo>
                  <a:lnTo>
                    <a:pt x="0" y="220"/>
                  </a:lnTo>
                </a:path>
              </a:pathLst>
            </a:custGeom>
            <a:noFill/>
            <a:ln w="11113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0" name="Rectangle 21"/>
            <p:cNvSpPr/>
            <p:nvPr/>
          </p:nvSpPr>
          <p:spPr>
            <a:xfrm>
              <a:off x="2692" y="2011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1" name="Rectangle 22"/>
            <p:cNvSpPr/>
            <p:nvPr/>
          </p:nvSpPr>
          <p:spPr>
            <a:xfrm>
              <a:off x="2756" y="2101"/>
              <a:ext cx="3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8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2" name="Freeform 23"/>
            <p:cNvSpPr/>
            <p:nvPr/>
          </p:nvSpPr>
          <p:spPr>
            <a:xfrm>
              <a:off x="1364" y="1913"/>
              <a:ext cx="371" cy="371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1" y="111"/>
                </a:cxn>
                <a:cxn ang="0">
                  <a:pos x="6" y="92"/>
                </a:cxn>
                <a:cxn ang="0">
                  <a:pos x="14" y="72"/>
                </a:cxn>
                <a:cxn ang="0">
                  <a:pos x="25" y="55"/>
                </a:cxn>
                <a:cxn ang="0">
                  <a:pos x="38" y="39"/>
                </a:cxn>
                <a:cxn ang="0">
                  <a:pos x="53" y="25"/>
                </a:cxn>
                <a:cxn ang="0">
                  <a:pos x="72" y="14"/>
                </a:cxn>
                <a:cxn ang="0">
                  <a:pos x="91" y="6"/>
                </a:cxn>
                <a:cxn ang="0">
                  <a:pos x="111" y="3"/>
                </a:cxn>
                <a:cxn ang="0">
                  <a:pos x="132" y="0"/>
                </a:cxn>
                <a:cxn ang="0">
                  <a:pos x="153" y="3"/>
                </a:cxn>
                <a:cxn ang="0">
                  <a:pos x="173" y="6"/>
                </a:cxn>
                <a:cxn ang="0">
                  <a:pos x="193" y="14"/>
                </a:cxn>
                <a:cxn ang="0">
                  <a:pos x="210" y="25"/>
                </a:cxn>
                <a:cxn ang="0">
                  <a:pos x="226" y="39"/>
                </a:cxn>
                <a:cxn ang="0">
                  <a:pos x="240" y="55"/>
                </a:cxn>
                <a:cxn ang="0">
                  <a:pos x="250" y="72"/>
                </a:cxn>
                <a:cxn ang="0">
                  <a:pos x="259" y="92"/>
                </a:cxn>
                <a:cxn ang="0">
                  <a:pos x="263" y="111"/>
                </a:cxn>
                <a:cxn ang="0">
                  <a:pos x="265" y="132"/>
                </a:cxn>
                <a:cxn ang="0">
                  <a:pos x="263" y="152"/>
                </a:cxn>
                <a:cxn ang="0">
                  <a:pos x="259" y="172"/>
                </a:cxn>
                <a:cxn ang="0">
                  <a:pos x="250" y="192"/>
                </a:cxn>
                <a:cxn ang="0">
                  <a:pos x="240" y="209"/>
                </a:cxn>
                <a:cxn ang="0">
                  <a:pos x="226" y="224"/>
                </a:cxn>
                <a:cxn ang="0">
                  <a:pos x="210" y="238"/>
                </a:cxn>
                <a:cxn ang="0">
                  <a:pos x="193" y="250"/>
                </a:cxn>
                <a:cxn ang="0">
                  <a:pos x="173" y="257"/>
                </a:cxn>
                <a:cxn ang="0">
                  <a:pos x="153" y="261"/>
                </a:cxn>
                <a:cxn ang="0">
                  <a:pos x="132" y="264"/>
                </a:cxn>
                <a:cxn ang="0">
                  <a:pos x="111" y="261"/>
                </a:cxn>
                <a:cxn ang="0">
                  <a:pos x="91" y="257"/>
                </a:cxn>
                <a:cxn ang="0">
                  <a:pos x="72" y="250"/>
                </a:cxn>
                <a:cxn ang="0">
                  <a:pos x="53" y="238"/>
                </a:cxn>
                <a:cxn ang="0">
                  <a:pos x="38" y="224"/>
                </a:cxn>
                <a:cxn ang="0">
                  <a:pos x="25" y="209"/>
                </a:cxn>
                <a:cxn ang="0">
                  <a:pos x="14" y="192"/>
                </a:cxn>
                <a:cxn ang="0">
                  <a:pos x="6" y="172"/>
                </a:cxn>
                <a:cxn ang="0">
                  <a:pos x="1" y="152"/>
                </a:cxn>
                <a:cxn ang="0">
                  <a:pos x="0" y="132"/>
                </a:cxn>
              </a:cxnLst>
              <a:pathLst>
                <a:path w="439" h="440">
                  <a:moveTo>
                    <a:pt x="0" y="220"/>
                  </a:moveTo>
                  <a:lnTo>
                    <a:pt x="1" y="186"/>
                  </a:lnTo>
                  <a:lnTo>
                    <a:pt x="10" y="153"/>
                  </a:lnTo>
                  <a:lnTo>
                    <a:pt x="23" y="120"/>
                  </a:lnTo>
                  <a:lnTo>
                    <a:pt x="41" y="91"/>
                  </a:lnTo>
                  <a:lnTo>
                    <a:pt x="63" y="65"/>
                  </a:lnTo>
                  <a:lnTo>
                    <a:pt x="89" y="43"/>
                  </a:lnTo>
                  <a:lnTo>
                    <a:pt x="118" y="24"/>
                  </a:lnTo>
                  <a:lnTo>
                    <a:pt x="151" y="10"/>
                  </a:lnTo>
                  <a:lnTo>
                    <a:pt x="184" y="3"/>
                  </a:lnTo>
                  <a:lnTo>
                    <a:pt x="219" y="0"/>
                  </a:lnTo>
                  <a:lnTo>
                    <a:pt x="253" y="3"/>
                  </a:lnTo>
                  <a:lnTo>
                    <a:pt x="287" y="10"/>
                  </a:lnTo>
                  <a:lnTo>
                    <a:pt x="319" y="24"/>
                  </a:lnTo>
                  <a:lnTo>
                    <a:pt x="348" y="43"/>
                  </a:lnTo>
                  <a:lnTo>
                    <a:pt x="375" y="65"/>
                  </a:lnTo>
                  <a:lnTo>
                    <a:pt x="397" y="91"/>
                  </a:lnTo>
                  <a:lnTo>
                    <a:pt x="414" y="120"/>
                  </a:lnTo>
                  <a:lnTo>
                    <a:pt x="428" y="153"/>
                  </a:lnTo>
                  <a:lnTo>
                    <a:pt x="436" y="186"/>
                  </a:lnTo>
                  <a:lnTo>
                    <a:pt x="439" y="220"/>
                  </a:lnTo>
                  <a:lnTo>
                    <a:pt x="436" y="254"/>
                  </a:lnTo>
                  <a:lnTo>
                    <a:pt x="428" y="287"/>
                  </a:lnTo>
                  <a:lnTo>
                    <a:pt x="414" y="320"/>
                  </a:lnTo>
                  <a:lnTo>
                    <a:pt x="397" y="349"/>
                  </a:lnTo>
                  <a:lnTo>
                    <a:pt x="375" y="375"/>
                  </a:lnTo>
                  <a:lnTo>
                    <a:pt x="348" y="397"/>
                  </a:lnTo>
                  <a:lnTo>
                    <a:pt x="319" y="416"/>
                  </a:lnTo>
                  <a:lnTo>
                    <a:pt x="287" y="429"/>
                  </a:lnTo>
                  <a:lnTo>
                    <a:pt x="253" y="437"/>
                  </a:lnTo>
                  <a:lnTo>
                    <a:pt x="219" y="440"/>
                  </a:lnTo>
                  <a:lnTo>
                    <a:pt x="184" y="437"/>
                  </a:lnTo>
                  <a:lnTo>
                    <a:pt x="151" y="429"/>
                  </a:lnTo>
                  <a:lnTo>
                    <a:pt x="118" y="416"/>
                  </a:lnTo>
                  <a:lnTo>
                    <a:pt x="89" y="397"/>
                  </a:lnTo>
                  <a:lnTo>
                    <a:pt x="63" y="375"/>
                  </a:lnTo>
                  <a:lnTo>
                    <a:pt x="41" y="349"/>
                  </a:lnTo>
                  <a:lnTo>
                    <a:pt x="23" y="320"/>
                  </a:lnTo>
                  <a:lnTo>
                    <a:pt x="10" y="287"/>
                  </a:lnTo>
                  <a:lnTo>
                    <a:pt x="1" y="254"/>
                  </a:lnTo>
                  <a:lnTo>
                    <a:pt x="0" y="220"/>
                  </a:lnTo>
                </a:path>
              </a:pathLst>
            </a:custGeom>
            <a:noFill/>
            <a:ln w="11113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3" name="Rectangle 24"/>
            <p:cNvSpPr/>
            <p:nvPr/>
          </p:nvSpPr>
          <p:spPr>
            <a:xfrm>
              <a:off x="1580" y="2011"/>
              <a:ext cx="57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4" name="Rectangle 25"/>
            <p:cNvSpPr/>
            <p:nvPr/>
          </p:nvSpPr>
          <p:spPr>
            <a:xfrm>
              <a:off x="1643" y="2101"/>
              <a:ext cx="32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8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5" name="Freeform 26"/>
            <p:cNvSpPr/>
            <p:nvPr/>
          </p:nvSpPr>
          <p:spPr>
            <a:xfrm>
              <a:off x="2475" y="1635"/>
              <a:ext cx="269" cy="332"/>
            </a:xfrm>
            <a:custGeom>
              <a:avLst/>
              <a:gdLst/>
              <a:ahLst/>
              <a:cxnLst>
                <a:cxn ang="0">
                  <a:pos x="86" y="235"/>
                </a:cxn>
                <a:cxn ang="0">
                  <a:pos x="89" y="233"/>
                </a:cxn>
                <a:cxn ang="0">
                  <a:pos x="91" y="228"/>
                </a:cxn>
                <a:cxn ang="0">
                  <a:pos x="93" y="220"/>
                </a:cxn>
                <a:cxn ang="0">
                  <a:pos x="95" y="210"/>
                </a:cxn>
                <a:cxn ang="0">
                  <a:pos x="97" y="198"/>
                </a:cxn>
                <a:cxn ang="0">
                  <a:pos x="98" y="182"/>
                </a:cxn>
                <a:cxn ang="0">
                  <a:pos x="100" y="166"/>
                </a:cxn>
                <a:cxn ang="0">
                  <a:pos x="100" y="149"/>
                </a:cxn>
                <a:cxn ang="0">
                  <a:pos x="100" y="130"/>
                </a:cxn>
                <a:cxn ang="0">
                  <a:pos x="100" y="109"/>
                </a:cxn>
                <a:cxn ang="0">
                  <a:pos x="98" y="91"/>
                </a:cxn>
                <a:cxn ang="0">
                  <a:pos x="95" y="72"/>
                </a:cxn>
                <a:cxn ang="0">
                  <a:pos x="91" y="54"/>
                </a:cxn>
                <a:cxn ang="0">
                  <a:pos x="86" y="39"/>
                </a:cxn>
                <a:cxn ang="0">
                  <a:pos x="79" y="25"/>
                </a:cxn>
                <a:cxn ang="0">
                  <a:pos x="73" y="14"/>
                </a:cxn>
                <a:cxn ang="0">
                  <a:pos x="65" y="7"/>
                </a:cxn>
                <a:cxn ang="0">
                  <a:pos x="58" y="3"/>
                </a:cxn>
                <a:cxn ang="0">
                  <a:pos x="51" y="0"/>
                </a:cxn>
                <a:cxn ang="0">
                  <a:pos x="42" y="3"/>
                </a:cxn>
                <a:cxn ang="0">
                  <a:pos x="34" y="7"/>
                </a:cxn>
                <a:cxn ang="0">
                  <a:pos x="28" y="14"/>
                </a:cxn>
                <a:cxn ang="0">
                  <a:pos x="21" y="25"/>
                </a:cxn>
                <a:cxn ang="0">
                  <a:pos x="15" y="39"/>
                </a:cxn>
                <a:cxn ang="0">
                  <a:pos x="9" y="54"/>
                </a:cxn>
                <a:cxn ang="0">
                  <a:pos x="6" y="72"/>
                </a:cxn>
                <a:cxn ang="0">
                  <a:pos x="2" y="91"/>
                </a:cxn>
                <a:cxn ang="0">
                  <a:pos x="1" y="109"/>
                </a:cxn>
                <a:cxn ang="0">
                  <a:pos x="0" y="130"/>
                </a:cxn>
                <a:cxn ang="0">
                  <a:pos x="0" y="145"/>
                </a:cxn>
                <a:cxn ang="0">
                  <a:pos x="1" y="161"/>
                </a:cxn>
                <a:cxn ang="0">
                  <a:pos x="2" y="175"/>
                </a:cxn>
                <a:cxn ang="0">
                  <a:pos x="2" y="188"/>
                </a:cxn>
              </a:cxnLst>
              <a:pathLst>
                <a:path w="440" h="395">
                  <a:moveTo>
                    <a:pt x="375" y="395"/>
                  </a:moveTo>
                  <a:lnTo>
                    <a:pt x="387" y="392"/>
                  </a:lnTo>
                  <a:lnTo>
                    <a:pt x="397" y="384"/>
                  </a:lnTo>
                  <a:lnTo>
                    <a:pt x="407" y="371"/>
                  </a:lnTo>
                  <a:lnTo>
                    <a:pt x="416" y="354"/>
                  </a:lnTo>
                  <a:lnTo>
                    <a:pt x="425" y="332"/>
                  </a:lnTo>
                  <a:lnTo>
                    <a:pt x="431" y="307"/>
                  </a:lnTo>
                  <a:lnTo>
                    <a:pt x="435" y="280"/>
                  </a:lnTo>
                  <a:lnTo>
                    <a:pt x="438" y="251"/>
                  </a:lnTo>
                  <a:lnTo>
                    <a:pt x="440" y="220"/>
                  </a:lnTo>
                  <a:lnTo>
                    <a:pt x="437" y="185"/>
                  </a:lnTo>
                  <a:lnTo>
                    <a:pt x="429" y="153"/>
                  </a:lnTo>
                  <a:lnTo>
                    <a:pt x="416" y="121"/>
                  </a:lnTo>
                  <a:lnTo>
                    <a:pt x="397" y="91"/>
                  </a:lnTo>
                  <a:lnTo>
                    <a:pt x="375" y="65"/>
                  </a:lnTo>
                  <a:lnTo>
                    <a:pt x="349" y="43"/>
                  </a:lnTo>
                  <a:lnTo>
                    <a:pt x="320" y="24"/>
                  </a:lnTo>
                  <a:lnTo>
                    <a:pt x="287" y="11"/>
                  </a:lnTo>
                  <a:lnTo>
                    <a:pt x="254" y="3"/>
                  </a:lnTo>
                  <a:lnTo>
                    <a:pt x="220" y="0"/>
                  </a:lnTo>
                  <a:lnTo>
                    <a:pt x="185" y="3"/>
                  </a:lnTo>
                  <a:lnTo>
                    <a:pt x="151" y="11"/>
                  </a:lnTo>
                  <a:lnTo>
                    <a:pt x="120" y="24"/>
                  </a:lnTo>
                  <a:lnTo>
                    <a:pt x="91" y="43"/>
                  </a:lnTo>
                  <a:lnTo>
                    <a:pt x="65" y="65"/>
                  </a:lnTo>
                  <a:lnTo>
                    <a:pt x="41" y="91"/>
                  </a:lnTo>
                  <a:lnTo>
                    <a:pt x="24" y="121"/>
                  </a:lnTo>
                  <a:lnTo>
                    <a:pt x="10" y="153"/>
                  </a:lnTo>
                  <a:lnTo>
                    <a:pt x="3" y="185"/>
                  </a:lnTo>
                  <a:lnTo>
                    <a:pt x="0" y="220"/>
                  </a:lnTo>
                  <a:lnTo>
                    <a:pt x="0" y="245"/>
                  </a:lnTo>
                  <a:lnTo>
                    <a:pt x="3" y="270"/>
                  </a:lnTo>
                  <a:lnTo>
                    <a:pt x="8" y="295"/>
                  </a:lnTo>
                  <a:lnTo>
                    <a:pt x="12" y="317"/>
                  </a:lnTo>
                </a:path>
              </a:pathLst>
            </a:custGeom>
            <a:noFill/>
            <a:ln w="1588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6" name="Freeform 27"/>
            <p:cNvSpPr/>
            <p:nvPr/>
          </p:nvSpPr>
          <p:spPr>
            <a:xfrm>
              <a:off x="2458" y="1880"/>
              <a:ext cx="76" cy="84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6" y="58"/>
                </a:cxn>
                <a:cxn ang="0">
                  <a:pos x="0" y="23"/>
                </a:cxn>
                <a:cxn ang="0">
                  <a:pos x="33" y="0"/>
                </a:cxn>
              </a:cxnLst>
              <a:pathLst>
                <a:path w="89" h="101">
                  <a:moveTo>
                    <a:pt x="54" y="0"/>
                  </a:moveTo>
                  <a:lnTo>
                    <a:pt x="89" y="101"/>
                  </a:lnTo>
                  <a:lnTo>
                    <a:pt x="0" y="4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00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7" name="Rectangle 28"/>
            <p:cNvSpPr/>
            <p:nvPr/>
          </p:nvSpPr>
          <p:spPr>
            <a:xfrm>
              <a:off x="1818" y="1933"/>
              <a:ext cx="277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/ #,R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8" name="Line 29"/>
            <p:cNvSpPr/>
            <p:nvPr/>
          </p:nvSpPr>
          <p:spPr>
            <a:xfrm>
              <a:off x="1549" y="2284"/>
              <a:ext cx="14" cy="783"/>
            </a:xfrm>
            <a:prstGeom prst="line">
              <a:avLst/>
            </a:prstGeom>
            <a:ln w="1588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9" name="Freeform 31"/>
            <p:cNvSpPr/>
            <p:nvPr/>
          </p:nvSpPr>
          <p:spPr>
            <a:xfrm>
              <a:off x="1367" y="3117"/>
              <a:ext cx="371" cy="371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3" y="112"/>
                </a:cxn>
                <a:cxn ang="0">
                  <a:pos x="6" y="91"/>
                </a:cxn>
                <a:cxn ang="0">
                  <a:pos x="14" y="72"/>
                </a:cxn>
                <a:cxn ang="0">
                  <a:pos x="25" y="55"/>
                </a:cxn>
                <a:cxn ang="0">
                  <a:pos x="39" y="39"/>
                </a:cxn>
                <a:cxn ang="0">
                  <a:pos x="55" y="25"/>
                </a:cxn>
                <a:cxn ang="0">
                  <a:pos x="72" y="15"/>
                </a:cxn>
                <a:cxn ang="0">
                  <a:pos x="90" y="7"/>
                </a:cxn>
                <a:cxn ang="0">
                  <a:pos x="111" y="3"/>
                </a:cxn>
                <a:cxn ang="0">
                  <a:pos x="132" y="0"/>
                </a:cxn>
                <a:cxn ang="0">
                  <a:pos x="152" y="3"/>
                </a:cxn>
                <a:cxn ang="0">
                  <a:pos x="172" y="7"/>
                </a:cxn>
                <a:cxn ang="0">
                  <a:pos x="191" y="15"/>
                </a:cxn>
                <a:cxn ang="0">
                  <a:pos x="209" y="25"/>
                </a:cxn>
                <a:cxn ang="0">
                  <a:pos x="224" y="39"/>
                </a:cxn>
                <a:cxn ang="0">
                  <a:pos x="238" y="55"/>
                </a:cxn>
                <a:cxn ang="0">
                  <a:pos x="249" y="72"/>
                </a:cxn>
                <a:cxn ang="0">
                  <a:pos x="256" y="91"/>
                </a:cxn>
                <a:cxn ang="0">
                  <a:pos x="261" y="112"/>
                </a:cxn>
                <a:cxn ang="0">
                  <a:pos x="264" y="133"/>
                </a:cxn>
                <a:cxn ang="0">
                  <a:pos x="261" y="155"/>
                </a:cxn>
                <a:cxn ang="0">
                  <a:pos x="256" y="173"/>
                </a:cxn>
                <a:cxn ang="0">
                  <a:pos x="249" y="193"/>
                </a:cxn>
                <a:cxn ang="0">
                  <a:pos x="238" y="210"/>
                </a:cxn>
                <a:cxn ang="0">
                  <a:pos x="224" y="226"/>
                </a:cxn>
                <a:cxn ang="0">
                  <a:pos x="209" y="240"/>
                </a:cxn>
                <a:cxn ang="0">
                  <a:pos x="191" y="251"/>
                </a:cxn>
                <a:cxn ang="0">
                  <a:pos x="172" y="259"/>
                </a:cxn>
                <a:cxn ang="0">
                  <a:pos x="152" y="263"/>
                </a:cxn>
                <a:cxn ang="0">
                  <a:pos x="132" y="265"/>
                </a:cxn>
                <a:cxn ang="0">
                  <a:pos x="111" y="263"/>
                </a:cxn>
                <a:cxn ang="0">
                  <a:pos x="90" y="259"/>
                </a:cxn>
                <a:cxn ang="0">
                  <a:pos x="72" y="251"/>
                </a:cxn>
                <a:cxn ang="0">
                  <a:pos x="55" y="240"/>
                </a:cxn>
                <a:cxn ang="0">
                  <a:pos x="39" y="226"/>
                </a:cxn>
                <a:cxn ang="0">
                  <a:pos x="25" y="210"/>
                </a:cxn>
                <a:cxn ang="0">
                  <a:pos x="14" y="193"/>
                </a:cxn>
                <a:cxn ang="0">
                  <a:pos x="6" y="173"/>
                </a:cxn>
                <a:cxn ang="0">
                  <a:pos x="3" y="155"/>
                </a:cxn>
                <a:cxn ang="0">
                  <a:pos x="0" y="133"/>
                </a:cxn>
              </a:cxnLst>
              <a:pathLst>
                <a:path w="440" h="439">
                  <a:moveTo>
                    <a:pt x="0" y="220"/>
                  </a:moveTo>
                  <a:lnTo>
                    <a:pt x="3" y="186"/>
                  </a:lnTo>
                  <a:lnTo>
                    <a:pt x="10" y="152"/>
                  </a:lnTo>
                  <a:lnTo>
                    <a:pt x="24" y="120"/>
                  </a:lnTo>
                  <a:lnTo>
                    <a:pt x="41" y="91"/>
                  </a:lnTo>
                  <a:lnTo>
                    <a:pt x="65" y="64"/>
                  </a:lnTo>
                  <a:lnTo>
                    <a:pt x="91" y="42"/>
                  </a:lnTo>
                  <a:lnTo>
                    <a:pt x="120" y="25"/>
                  </a:lnTo>
                  <a:lnTo>
                    <a:pt x="151" y="12"/>
                  </a:lnTo>
                  <a:lnTo>
                    <a:pt x="185" y="3"/>
                  </a:lnTo>
                  <a:lnTo>
                    <a:pt x="220" y="0"/>
                  </a:lnTo>
                  <a:lnTo>
                    <a:pt x="254" y="3"/>
                  </a:lnTo>
                  <a:lnTo>
                    <a:pt x="287" y="12"/>
                  </a:lnTo>
                  <a:lnTo>
                    <a:pt x="319" y="25"/>
                  </a:lnTo>
                  <a:lnTo>
                    <a:pt x="349" y="42"/>
                  </a:lnTo>
                  <a:lnTo>
                    <a:pt x="375" y="64"/>
                  </a:lnTo>
                  <a:lnTo>
                    <a:pt x="397" y="91"/>
                  </a:lnTo>
                  <a:lnTo>
                    <a:pt x="415" y="120"/>
                  </a:lnTo>
                  <a:lnTo>
                    <a:pt x="428" y="152"/>
                  </a:lnTo>
                  <a:lnTo>
                    <a:pt x="437" y="186"/>
                  </a:lnTo>
                  <a:lnTo>
                    <a:pt x="440" y="220"/>
                  </a:lnTo>
                  <a:lnTo>
                    <a:pt x="437" y="255"/>
                  </a:lnTo>
                  <a:lnTo>
                    <a:pt x="428" y="288"/>
                  </a:lnTo>
                  <a:lnTo>
                    <a:pt x="415" y="319"/>
                  </a:lnTo>
                  <a:lnTo>
                    <a:pt x="397" y="349"/>
                  </a:lnTo>
                  <a:lnTo>
                    <a:pt x="375" y="375"/>
                  </a:lnTo>
                  <a:lnTo>
                    <a:pt x="349" y="398"/>
                  </a:lnTo>
                  <a:lnTo>
                    <a:pt x="319" y="416"/>
                  </a:lnTo>
                  <a:lnTo>
                    <a:pt x="287" y="429"/>
                  </a:lnTo>
                  <a:lnTo>
                    <a:pt x="254" y="436"/>
                  </a:lnTo>
                  <a:lnTo>
                    <a:pt x="220" y="439"/>
                  </a:lnTo>
                  <a:lnTo>
                    <a:pt x="185" y="436"/>
                  </a:lnTo>
                  <a:lnTo>
                    <a:pt x="151" y="429"/>
                  </a:lnTo>
                  <a:lnTo>
                    <a:pt x="120" y="416"/>
                  </a:lnTo>
                  <a:lnTo>
                    <a:pt x="91" y="398"/>
                  </a:lnTo>
                  <a:lnTo>
                    <a:pt x="65" y="375"/>
                  </a:lnTo>
                  <a:lnTo>
                    <a:pt x="41" y="349"/>
                  </a:lnTo>
                  <a:lnTo>
                    <a:pt x="24" y="319"/>
                  </a:lnTo>
                  <a:lnTo>
                    <a:pt x="10" y="288"/>
                  </a:lnTo>
                  <a:lnTo>
                    <a:pt x="3" y="255"/>
                  </a:lnTo>
                  <a:lnTo>
                    <a:pt x="0" y="220"/>
                  </a:lnTo>
                </a:path>
              </a:pathLst>
            </a:custGeom>
            <a:noFill/>
            <a:ln w="11113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0" name="Rectangle 32"/>
            <p:cNvSpPr/>
            <p:nvPr/>
          </p:nvSpPr>
          <p:spPr>
            <a:xfrm>
              <a:off x="1470" y="3203"/>
              <a:ext cx="57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1" name="Rectangle 33"/>
            <p:cNvSpPr/>
            <p:nvPr/>
          </p:nvSpPr>
          <p:spPr>
            <a:xfrm>
              <a:off x="1508" y="3306"/>
              <a:ext cx="173" cy="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9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reject</a:t>
              </a:r>
              <a:endParaRPr lang="en-US" altLang="zh-CN" sz="24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2" name="Line 34"/>
            <p:cNvSpPr/>
            <p:nvPr/>
          </p:nvSpPr>
          <p:spPr>
            <a:xfrm>
              <a:off x="2653" y="2296"/>
              <a:ext cx="13" cy="363"/>
            </a:xfrm>
            <a:prstGeom prst="line">
              <a:avLst/>
            </a:prstGeom>
            <a:ln w="1588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83" name="Rectangle 41"/>
            <p:cNvSpPr/>
            <p:nvPr/>
          </p:nvSpPr>
          <p:spPr>
            <a:xfrm>
              <a:off x="2228" y="1525"/>
              <a:ext cx="271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 /X,R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4" name="Freeform 50"/>
            <p:cNvSpPr/>
            <p:nvPr/>
          </p:nvSpPr>
          <p:spPr>
            <a:xfrm>
              <a:off x="1746" y="3339"/>
              <a:ext cx="2041" cy="331"/>
            </a:xfrm>
            <a:custGeom>
              <a:avLst/>
              <a:gdLst/>
              <a:ahLst/>
              <a:cxnLst>
                <a:cxn ang="0">
                  <a:pos x="1801" y="0"/>
                </a:cxn>
                <a:cxn ang="0">
                  <a:pos x="1734" y="51"/>
                </a:cxn>
                <a:cxn ang="0">
                  <a:pos x="1663" y="98"/>
                </a:cxn>
                <a:cxn ang="0">
                  <a:pos x="1596" y="139"/>
                </a:cxn>
                <a:cxn ang="0">
                  <a:pos x="1525" y="176"/>
                </a:cxn>
                <a:cxn ang="0">
                  <a:pos x="1454" y="208"/>
                </a:cxn>
                <a:cxn ang="0">
                  <a:pos x="1384" y="236"/>
                </a:cxn>
                <a:cxn ang="0">
                  <a:pos x="1308" y="261"/>
                </a:cxn>
                <a:cxn ang="0">
                  <a:pos x="1234" y="279"/>
                </a:cxn>
                <a:cxn ang="0">
                  <a:pos x="1159" y="296"/>
                </a:cxn>
                <a:cxn ang="0">
                  <a:pos x="1083" y="307"/>
                </a:cxn>
                <a:cxn ang="0">
                  <a:pos x="1006" y="312"/>
                </a:cxn>
                <a:cxn ang="0">
                  <a:pos x="927" y="315"/>
                </a:cxn>
                <a:cxn ang="0">
                  <a:pos x="849" y="313"/>
                </a:cxn>
                <a:cxn ang="0">
                  <a:pos x="768" y="307"/>
                </a:cxn>
                <a:cxn ang="0">
                  <a:pos x="688" y="296"/>
                </a:cxn>
                <a:cxn ang="0">
                  <a:pos x="605" y="281"/>
                </a:cxn>
                <a:cxn ang="0">
                  <a:pos x="520" y="261"/>
                </a:cxn>
                <a:cxn ang="0">
                  <a:pos x="437" y="237"/>
                </a:cxn>
                <a:cxn ang="0">
                  <a:pos x="352" y="209"/>
                </a:cxn>
                <a:cxn ang="0">
                  <a:pos x="265" y="177"/>
                </a:cxn>
                <a:cxn ang="0">
                  <a:pos x="178" y="140"/>
                </a:cxn>
                <a:cxn ang="0">
                  <a:pos x="89" y="98"/>
                </a:cxn>
                <a:cxn ang="0">
                  <a:pos x="0" y="53"/>
                </a:cxn>
              </a:cxnLst>
              <a:pathLst>
                <a:path w="2173" h="339">
                  <a:moveTo>
                    <a:pt x="2173" y="0"/>
                  </a:moveTo>
                  <a:lnTo>
                    <a:pt x="2092" y="54"/>
                  </a:lnTo>
                  <a:lnTo>
                    <a:pt x="2008" y="104"/>
                  </a:lnTo>
                  <a:lnTo>
                    <a:pt x="1926" y="148"/>
                  </a:lnTo>
                  <a:lnTo>
                    <a:pt x="1841" y="188"/>
                  </a:lnTo>
                  <a:lnTo>
                    <a:pt x="1755" y="223"/>
                  </a:lnTo>
                  <a:lnTo>
                    <a:pt x="1669" y="254"/>
                  </a:lnTo>
                  <a:lnTo>
                    <a:pt x="1579" y="280"/>
                  </a:lnTo>
                  <a:lnTo>
                    <a:pt x="1490" y="300"/>
                  </a:lnTo>
                  <a:lnTo>
                    <a:pt x="1399" y="318"/>
                  </a:lnTo>
                  <a:lnTo>
                    <a:pt x="1307" y="330"/>
                  </a:lnTo>
                  <a:lnTo>
                    <a:pt x="1214" y="336"/>
                  </a:lnTo>
                  <a:lnTo>
                    <a:pt x="1119" y="339"/>
                  </a:lnTo>
                  <a:lnTo>
                    <a:pt x="1024" y="337"/>
                  </a:lnTo>
                  <a:lnTo>
                    <a:pt x="927" y="330"/>
                  </a:lnTo>
                  <a:lnTo>
                    <a:pt x="829" y="318"/>
                  </a:lnTo>
                  <a:lnTo>
                    <a:pt x="730" y="302"/>
                  </a:lnTo>
                  <a:lnTo>
                    <a:pt x="628" y="280"/>
                  </a:lnTo>
                  <a:lnTo>
                    <a:pt x="527" y="255"/>
                  </a:lnTo>
                  <a:lnTo>
                    <a:pt x="425" y="224"/>
                  </a:lnTo>
                  <a:lnTo>
                    <a:pt x="319" y="189"/>
                  </a:lnTo>
                  <a:lnTo>
                    <a:pt x="214" y="150"/>
                  </a:lnTo>
                  <a:lnTo>
                    <a:pt x="108" y="104"/>
                  </a:lnTo>
                  <a:lnTo>
                    <a:pt x="0" y="56"/>
                  </a:lnTo>
                </a:path>
              </a:pathLst>
            </a:custGeom>
            <a:noFill/>
            <a:ln w="1588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5" name="Rectangle 57"/>
            <p:cNvSpPr/>
            <p:nvPr/>
          </p:nvSpPr>
          <p:spPr>
            <a:xfrm>
              <a:off x="1027" y="2523"/>
              <a:ext cx="255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B/B,R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6" name="Freeform 66"/>
            <p:cNvSpPr/>
            <p:nvPr/>
          </p:nvSpPr>
          <p:spPr>
            <a:xfrm>
              <a:off x="3591" y="1913"/>
              <a:ext cx="370" cy="371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11"/>
                </a:cxn>
                <a:cxn ang="0">
                  <a:pos x="7" y="92"/>
                </a:cxn>
                <a:cxn ang="0">
                  <a:pos x="15" y="72"/>
                </a:cxn>
                <a:cxn ang="0">
                  <a:pos x="25" y="55"/>
                </a:cxn>
                <a:cxn ang="0">
                  <a:pos x="39" y="39"/>
                </a:cxn>
                <a:cxn ang="0">
                  <a:pos x="55" y="25"/>
                </a:cxn>
                <a:cxn ang="0">
                  <a:pos x="72" y="14"/>
                </a:cxn>
                <a:cxn ang="0">
                  <a:pos x="91" y="6"/>
                </a:cxn>
                <a:cxn ang="0">
                  <a:pos x="111" y="3"/>
                </a:cxn>
                <a:cxn ang="0">
                  <a:pos x="131" y="0"/>
                </a:cxn>
                <a:cxn ang="0">
                  <a:pos x="153" y="3"/>
                </a:cxn>
                <a:cxn ang="0">
                  <a:pos x="174" y="6"/>
                </a:cxn>
                <a:cxn ang="0">
                  <a:pos x="191" y="14"/>
                </a:cxn>
                <a:cxn ang="0">
                  <a:pos x="209" y="25"/>
                </a:cxn>
                <a:cxn ang="0">
                  <a:pos x="224" y="39"/>
                </a:cxn>
                <a:cxn ang="0">
                  <a:pos x="238" y="55"/>
                </a:cxn>
                <a:cxn ang="0">
                  <a:pos x="249" y="72"/>
                </a:cxn>
                <a:cxn ang="0">
                  <a:pos x="257" y="92"/>
                </a:cxn>
                <a:cxn ang="0">
                  <a:pos x="261" y="111"/>
                </a:cxn>
                <a:cxn ang="0">
                  <a:pos x="263" y="132"/>
                </a:cxn>
                <a:cxn ang="0">
                  <a:pos x="261" y="152"/>
                </a:cxn>
                <a:cxn ang="0">
                  <a:pos x="257" y="172"/>
                </a:cxn>
                <a:cxn ang="0">
                  <a:pos x="249" y="192"/>
                </a:cxn>
                <a:cxn ang="0">
                  <a:pos x="238" y="209"/>
                </a:cxn>
                <a:cxn ang="0">
                  <a:pos x="224" y="224"/>
                </a:cxn>
                <a:cxn ang="0">
                  <a:pos x="209" y="238"/>
                </a:cxn>
                <a:cxn ang="0">
                  <a:pos x="191" y="250"/>
                </a:cxn>
                <a:cxn ang="0">
                  <a:pos x="174" y="257"/>
                </a:cxn>
                <a:cxn ang="0">
                  <a:pos x="153" y="261"/>
                </a:cxn>
                <a:cxn ang="0">
                  <a:pos x="131" y="264"/>
                </a:cxn>
                <a:cxn ang="0">
                  <a:pos x="111" y="261"/>
                </a:cxn>
                <a:cxn ang="0">
                  <a:pos x="91" y="257"/>
                </a:cxn>
                <a:cxn ang="0">
                  <a:pos x="72" y="250"/>
                </a:cxn>
                <a:cxn ang="0">
                  <a:pos x="55" y="238"/>
                </a:cxn>
                <a:cxn ang="0">
                  <a:pos x="39" y="224"/>
                </a:cxn>
                <a:cxn ang="0">
                  <a:pos x="25" y="209"/>
                </a:cxn>
                <a:cxn ang="0">
                  <a:pos x="15" y="192"/>
                </a:cxn>
                <a:cxn ang="0">
                  <a:pos x="7" y="172"/>
                </a:cxn>
                <a:cxn ang="0">
                  <a:pos x="3" y="152"/>
                </a:cxn>
                <a:cxn ang="0">
                  <a:pos x="0" y="132"/>
                </a:cxn>
              </a:cxnLst>
              <a:pathLst>
                <a:path w="439" h="440">
                  <a:moveTo>
                    <a:pt x="0" y="220"/>
                  </a:moveTo>
                  <a:lnTo>
                    <a:pt x="3" y="186"/>
                  </a:lnTo>
                  <a:lnTo>
                    <a:pt x="12" y="153"/>
                  </a:lnTo>
                  <a:lnTo>
                    <a:pt x="25" y="120"/>
                  </a:lnTo>
                  <a:lnTo>
                    <a:pt x="43" y="91"/>
                  </a:lnTo>
                  <a:lnTo>
                    <a:pt x="64" y="65"/>
                  </a:lnTo>
                  <a:lnTo>
                    <a:pt x="91" y="43"/>
                  </a:lnTo>
                  <a:lnTo>
                    <a:pt x="120" y="24"/>
                  </a:lnTo>
                  <a:lnTo>
                    <a:pt x="152" y="10"/>
                  </a:lnTo>
                  <a:lnTo>
                    <a:pt x="186" y="3"/>
                  </a:lnTo>
                  <a:lnTo>
                    <a:pt x="220" y="0"/>
                  </a:lnTo>
                  <a:lnTo>
                    <a:pt x="255" y="3"/>
                  </a:lnTo>
                  <a:lnTo>
                    <a:pt x="289" y="10"/>
                  </a:lnTo>
                  <a:lnTo>
                    <a:pt x="319" y="24"/>
                  </a:lnTo>
                  <a:lnTo>
                    <a:pt x="349" y="43"/>
                  </a:lnTo>
                  <a:lnTo>
                    <a:pt x="375" y="65"/>
                  </a:lnTo>
                  <a:lnTo>
                    <a:pt x="398" y="91"/>
                  </a:lnTo>
                  <a:lnTo>
                    <a:pt x="416" y="120"/>
                  </a:lnTo>
                  <a:lnTo>
                    <a:pt x="429" y="153"/>
                  </a:lnTo>
                  <a:lnTo>
                    <a:pt x="437" y="186"/>
                  </a:lnTo>
                  <a:lnTo>
                    <a:pt x="439" y="220"/>
                  </a:lnTo>
                  <a:lnTo>
                    <a:pt x="437" y="254"/>
                  </a:lnTo>
                  <a:lnTo>
                    <a:pt x="429" y="287"/>
                  </a:lnTo>
                  <a:lnTo>
                    <a:pt x="416" y="320"/>
                  </a:lnTo>
                  <a:lnTo>
                    <a:pt x="398" y="349"/>
                  </a:lnTo>
                  <a:lnTo>
                    <a:pt x="375" y="375"/>
                  </a:lnTo>
                  <a:lnTo>
                    <a:pt x="349" y="397"/>
                  </a:lnTo>
                  <a:lnTo>
                    <a:pt x="319" y="416"/>
                  </a:lnTo>
                  <a:lnTo>
                    <a:pt x="289" y="429"/>
                  </a:lnTo>
                  <a:lnTo>
                    <a:pt x="255" y="437"/>
                  </a:lnTo>
                  <a:lnTo>
                    <a:pt x="220" y="440"/>
                  </a:lnTo>
                  <a:lnTo>
                    <a:pt x="186" y="437"/>
                  </a:lnTo>
                  <a:lnTo>
                    <a:pt x="152" y="429"/>
                  </a:lnTo>
                  <a:lnTo>
                    <a:pt x="120" y="416"/>
                  </a:lnTo>
                  <a:lnTo>
                    <a:pt x="91" y="397"/>
                  </a:lnTo>
                  <a:lnTo>
                    <a:pt x="64" y="375"/>
                  </a:lnTo>
                  <a:lnTo>
                    <a:pt x="43" y="349"/>
                  </a:lnTo>
                  <a:lnTo>
                    <a:pt x="25" y="320"/>
                  </a:lnTo>
                  <a:lnTo>
                    <a:pt x="12" y="287"/>
                  </a:lnTo>
                  <a:lnTo>
                    <a:pt x="3" y="254"/>
                  </a:lnTo>
                  <a:lnTo>
                    <a:pt x="0" y="220"/>
                  </a:lnTo>
                </a:path>
              </a:pathLst>
            </a:custGeom>
            <a:noFill/>
            <a:ln w="11113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7" name="Rectangle 67"/>
            <p:cNvSpPr/>
            <p:nvPr/>
          </p:nvSpPr>
          <p:spPr>
            <a:xfrm>
              <a:off x="3808" y="2011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8" name="Rectangle 68"/>
            <p:cNvSpPr/>
            <p:nvPr/>
          </p:nvSpPr>
          <p:spPr>
            <a:xfrm>
              <a:off x="3873" y="2101"/>
              <a:ext cx="32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8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9" name="Freeform 73"/>
            <p:cNvSpPr/>
            <p:nvPr/>
          </p:nvSpPr>
          <p:spPr>
            <a:xfrm>
              <a:off x="2472" y="2704"/>
              <a:ext cx="371" cy="371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3" y="112"/>
                </a:cxn>
                <a:cxn ang="0">
                  <a:pos x="6" y="91"/>
                </a:cxn>
                <a:cxn ang="0">
                  <a:pos x="14" y="72"/>
                </a:cxn>
                <a:cxn ang="0">
                  <a:pos x="25" y="55"/>
                </a:cxn>
                <a:cxn ang="0">
                  <a:pos x="39" y="39"/>
                </a:cxn>
                <a:cxn ang="0">
                  <a:pos x="55" y="25"/>
                </a:cxn>
                <a:cxn ang="0">
                  <a:pos x="72" y="15"/>
                </a:cxn>
                <a:cxn ang="0">
                  <a:pos x="90" y="7"/>
                </a:cxn>
                <a:cxn ang="0">
                  <a:pos x="111" y="3"/>
                </a:cxn>
                <a:cxn ang="0">
                  <a:pos x="132" y="0"/>
                </a:cxn>
                <a:cxn ang="0">
                  <a:pos x="152" y="3"/>
                </a:cxn>
                <a:cxn ang="0">
                  <a:pos x="172" y="7"/>
                </a:cxn>
                <a:cxn ang="0">
                  <a:pos x="191" y="15"/>
                </a:cxn>
                <a:cxn ang="0">
                  <a:pos x="209" y="25"/>
                </a:cxn>
                <a:cxn ang="0">
                  <a:pos x="224" y="39"/>
                </a:cxn>
                <a:cxn ang="0">
                  <a:pos x="238" y="55"/>
                </a:cxn>
                <a:cxn ang="0">
                  <a:pos x="249" y="72"/>
                </a:cxn>
                <a:cxn ang="0">
                  <a:pos x="256" y="91"/>
                </a:cxn>
                <a:cxn ang="0">
                  <a:pos x="261" y="112"/>
                </a:cxn>
                <a:cxn ang="0">
                  <a:pos x="264" y="133"/>
                </a:cxn>
                <a:cxn ang="0">
                  <a:pos x="261" y="155"/>
                </a:cxn>
                <a:cxn ang="0">
                  <a:pos x="256" y="173"/>
                </a:cxn>
                <a:cxn ang="0">
                  <a:pos x="249" y="193"/>
                </a:cxn>
                <a:cxn ang="0">
                  <a:pos x="238" y="210"/>
                </a:cxn>
                <a:cxn ang="0">
                  <a:pos x="224" y="226"/>
                </a:cxn>
                <a:cxn ang="0">
                  <a:pos x="209" y="240"/>
                </a:cxn>
                <a:cxn ang="0">
                  <a:pos x="191" y="251"/>
                </a:cxn>
                <a:cxn ang="0">
                  <a:pos x="172" y="259"/>
                </a:cxn>
                <a:cxn ang="0">
                  <a:pos x="152" y="263"/>
                </a:cxn>
                <a:cxn ang="0">
                  <a:pos x="132" y="265"/>
                </a:cxn>
                <a:cxn ang="0">
                  <a:pos x="111" y="263"/>
                </a:cxn>
                <a:cxn ang="0">
                  <a:pos x="90" y="259"/>
                </a:cxn>
                <a:cxn ang="0">
                  <a:pos x="72" y="251"/>
                </a:cxn>
                <a:cxn ang="0">
                  <a:pos x="55" y="240"/>
                </a:cxn>
                <a:cxn ang="0">
                  <a:pos x="39" y="226"/>
                </a:cxn>
                <a:cxn ang="0">
                  <a:pos x="25" y="210"/>
                </a:cxn>
                <a:cxn ang="0">
                  <a:pos x="14" y="193"/>
                </a:cxn>
                <a:cxn ang="0">
                  <a:pos x="6" y="173"/>
                </a:cxn>
                <a:cxn ang="0">
                  <a:pos x="3" y="155"/>
                </a:cxn>
                <a:cxn ang="0">
                  <a:pos x="0" y="133"/>
                </a:cxn>
              </a:cxnLst>
              <a:pathLst>
                <a:path w="440" h="439">
                  <a:moveTo>
                    <a:pt x="0" y="220"/>
                  </a:moveTo>
                  <a:lnTo>
                    <a:pt x="3" y="186"/>
                  </a:lnTo>
                  <a:lnTo>
                    <a:pt x="10" y="152"/>
                  </a:lnTo>
                  <a:lnTo>
                    <a:pt x="24" y="120"/>
                  </a:lnTo>
                  <a:lnTo>
                    <a:pt x="41" y="91"/>
                  </a:lnTo>
                  <a:lnTo>
                    <a:pt x="65" y="64"/>
                  </a:lnTo>
                  <a:lnTo>
                    <a:pt x="91" y="42"/>
                  </a:lnTo>
                  <a:lnTo>
                    <a:pt x="120" y="25"/>
                  </a:lnTo>
                  <a:lnTo>
                    <a:pt x="151" y="12"/>
                  </a:lnTo>
                  <a:lnTo>
                    <a:pt x="185" y="3"/>
                  </a:lnTo>
                  <a:lnTo>
                    <a:pt x="220" y="0"/>
                  </a:lnTo>
                  <a:lnTo>
                    <a:pt x="254" y="3"/>
                  </a:lnTo>
                  <a:lnTo>
                    <a:pt x="287" y="12"/>
                  </a:lnTo>
                  <a:lnTo>
                    <a:pt x="319" y="25"/>
                  </a:lnTo>
                  <a:lnTo>
                    <a:pt x="349" y="42"/>
                  </a:lnTo>
                  <a:lnTo>
                    <a:pt x="375" y="64"/>
                  </a:lnTo>
                  <a:lnTo>
                    <a:pt x="397" y="91"/>
                  </a:lnTo>
                  <a:lnTo>
                    <a:pt x="415" y="120"/>
                  </a:lnTo>
                  <a:lnTo>
                    <a:pt x="428" y="152"/>
                  </a:lnTo>
                  <a:lnTo>
                    <a:pt x="437" y="186"/>
                  </a:lnTo>
                  <a:lnTo>
                    <a:pt x="440" y="220"/>
                  </a:lnTo>
                  <a:lnTo>
                    <a:pt x="437" y="255"/>
                  </a:lnTo>
                  <a:lnTo>
                    <a:pt x="428" y="288"/>
                  </a:lnTo>
                  <a:lnTo>
                    <a:pt x="415" y="319"/>
                  </a:lnTo>
                  <a:lnTo>
                    <a:pt x="397" y="349"/>
                  </a:lnTo>
                  <a:lnTo>
                    <a:pt x="375" y="375"/>
                  </a:lnTo>
                  <a:lnTo>
                    <a:pt x="349" y="398"/>
                  </a:lnTo>
                  <a:lnTo>
                    <a:pt x="319" y="416"/>
                  </a:lnTo>
                  <a:lnTo>
                    <a:pt x="287" y="429"/>
                  </a:lnTo>
                  <a:lnTo>
                    <a:pt x="254" y="436"/>
                  </a:lnTo>
                  <a:lnTo>
                    <a:pt x="220" y="439"/>
                  </a:lnTo>
                  <a:lnTo>
                    <a:pt x="185" y="436"/>
                  </a:lnTo>
                  <a:lnTo>
                    <a:pt x="151" y="429"/>
                  </a:lnTo>
                  <a:lnTo>
                    <a:pt x="120" y="416"/>
                  </a:lnTo>
                  <a:lnTo>
                    <a:pt x="91" y="398"/>
                  </a:lnTo>
                  <a:lnTo>
                    <a:pt x="65" y="375"/>
                  </a:lnTo>
                  <a:lnTo>
                    <a:pt x="41" y="349"/>
                  </a:lnTo>
                  <a:lnTo>
                    <a:pt x="24" y="319"/>
                  </a:lnTo>
                  <a:lnTo>
                    <a:pt x="10" y="288"/>
                  </a:lnTo>
                  <a:lnTo>
                    <a:pt x="3" y="255"/>
                  </a:lnTo>
                  <a:lnTo>
                    <a:pt x="0" y="220"/>
                  </a:lnTo>
                </a:path>
              </a:pathLst>
            </a:custGeom>
            <a:noFill/>
            <a:ln w="11113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90" name="Rectangle 74"/>
            <p:cNvSpPr/>
            <p:nvPr/>
          </p:nvSpPr>
          <p:spPr>
            <a:xfrm>
              <a:off x="2321" y="2478"/>
              <a:ext cx="255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B/B,R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91" name="Rectangle 75"/>
            <p:cNvSpPr/>
            <p:nvPr/>
          </p:nvSpPr>
          <p:spPr>
            <a:xfrm>
              <a:off x="2598" y="2886"/>
              <a:ext cx="205" cy="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9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accept</a:t>
              </a:r>
              <a:endParaRPr lang="en-US" altLang="zh-CN" sz="24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92" name="Rectangle 78"/>
            <p:cNvSpPr/>
            <p:nvPr/>
          </p:nvSpPr>
          <p:spPr>
            <a:xfrm>
              <a:off x="2558" y="2795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93" name="Freeform 79"/>
            <p:cNvSpPr/>
            <p:nvPr/>
          </p:nvSpPr>
          <p:spPr>
            <a:xfrm>
              <a:off x="3288" y="845"/>
              <a:ext cx="371" cy="371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3" y="112"/>
                </a:cxn>
                <a:cxn ang="0">
                  <a:pos x="6" y="91"/>
                </a:cxn>
                <a:cxn ang="0">
                  <a:pos x="14" y="72"/>
                </a:cxn>
                <a:cxn ang="0">
                  <a:pos x="25" y="55"/>
                </a:cxn>
                <a:cxn ang="0">
                  <a:pos x="39" y="39"/>
                </a:cxn>
                <a:cxn ang="0">
                  <a:pos x="55" y="25"/>
                </a:cxn>
                <a:cxn ang="0">
                  <a:pos x="72" y="15"/>
                </a:cxn>
                <a:cxn ang="0">
                  <a:pos x="90" y="7"/>
                </a:cxn>
                <a:cxn ang="0">
                  <a:pos x="111" y="3"/>
                </a:cxn>
                <a:cxn ang="0">
                  <a:pos x="132" y="0"/>
                </a:cxn>
                <a:cxn ang="0">
                  <a:pos x="152" y="3"/>
                </a:cxn>
                <a:cxn ang="0">
                  <a:pos x="172" y="7"/>
                </a:cxn>
                <a:cxn ang="0">
                  <a:pos x="192" y="15"/>
                </a:cxn>
                <a:cxn ang="0">
                  <a:pos x="209" y="25"/>
                </a:cxn>
                <a:cxn ang="0">
                  <a:pos x="224" y="39"/>
                </a:cxn>
                <a:cxn ang="0">
                  <a:pos x="238" y="55"/>
                </a:cxn>
                <a:cxn ang="0">
                  <a:pos x="250" y="72"/>
                </a:cxn>
                <a:cxn ang="0">
                  <a:pos x="257" y="91"/>
                </a:cxn>
                <a:cxn ang="0">
                  <a:pos x="261" y="112"/>
                </a:cxn>
                <a:cxn ang="0">
                  <a:pos x="264" y="133"/>
                </a:cxn>
                <a:cxn ang="0">
                  <a:pos x="261" y="155"/>
                </a:cxn>
                <a:cxn ang="0">
                  <a:pos x="257" y="173"/>
                </a:cxn>
                <a:cxn ang="0">
                  <a:pos x="250" y="193"/>
                </a:cxn>
                <a:cxn ang="0">
                  <a:pos x="238" y="210"/>
                </a:cxn>
                <a:cxn ang="0">
                  <a:pos x="224" y="226"/>
                </a:cxn>
                <a:cxn ang="0">
                  <a:pos x="209" y="240"/>
                </a:cxn>
                <a:cxn ang="0">
                  <a:pos x="192" y="251"/>
                </a:cxn>
                <a:cxn ang="0">
                  <a:pos x="172" y="259"/>
                </a:cxn>
                <a:cxn ang="0">
                  <a:pos x="152" y="263"/>
                </a:cxn>
                <a:cxn ang="0">
                  <a:pos x="132" y="265"/>
                </a:cxn>
                <a:cxn ang="0">
                  <a:pos x="111" y="263"/>
                </a:cxn>
                <a:cxn ang="0">
                  <a:pos x="90" y="259"/>
                </a:cxn>
                <a:cxn ang="0">
                  <a:pos x="72" y="251"/>
                </a:cxn>
                <a:cxn ang="0">
                  <a:pos x="55" y="240"/>
                </a:cxn>
                <a:cxn ang="0">
                  <a:pos x="39" y="226"/>
                </a:cxn>
                <a:cxn ang="0">
                  <a:pos x="25" y="210"/>
                </a:cxn>
                <a:cxn ang="0">
                  <a:pos x="14" y="193"/>
                </a:cxn>
                <a:cxn ang="0">
                  <a:pos x="6" y="173"/>
                </a:cxn>
                <a:cxn ang="0">
                  <a:pos x="3" y="155"/>
                </a:cxn>
                <a:cxn ang="0">
                  <a:pos x="0" y="133"/>
                </a:cxn>
              </a:cxnLst>
              <a:pathLst>
                <a:path w="440" h="439">
                  <a:moveTo>
                    <a:pt x="0" y="220"/>
                  </a:moveTo>
                  <a:lnTo>
                    <a:pt x="3" y="186"/>
                  </a:lnTo>
                  <a:lnTo>
                    <a:pt x="10" y="152"/>
                  </a:lnTo>
                  <a:lnTo>
                    <a:pt x="24" y="120"/>
                  </a:lnTo>
                  <a:lnTo>
                    <a:pt x="41" y="91"/>
                  </a:lnTo>
                  <a:lnTo>
                    <a:pt x="65" y="64"/>
                  </a:lnTo>
                  <a:lnTo>
                    <a:pt x="91" y="42"/>
                  </a:lnTo>
                  <a:lnTo>
                    <a:pt x="120" y="25"/>
                  </a:lnTo>
                  <a:lnTo>
                    <a:pt x="151" y="12"/>
                  </a:lnTo>
                  <a:lnTo>
                    <a:pt x="185" y="3"/>
                  </a:lnTo>
                  <a:lnTo>
                    <a:pt x="220" y="0"/>
                  </a:lnTo>
                  <a:lnTo>
                    <a:pt x="254" y="3"/>
                  </a:lnTo>
                  <a:lnTo>
                    <a:pt x="287" y="12"/>
                  </a:lnTo>
                  <a:lnTo>
                    <a:pt x="320" y="25"/>
                  </a:lnTo>
                  <a:lnTo>
                    <a:pt x="349" y="42"/>
                  </a:lnTo>
                  <a:lnTo>
                    <a:pt x="375" y="64"/>
                  </a:lnTo>
                  <a:lnTo>
                    <a:pt x="397" y="91"/>
                  </a:lnTo>
                  <a:lnTo>
                    <a:pt x="416" y="120"/>
                  </a:lnTo>
                  <a:lnTo>
                    <a:pt x="429" y="152"/>
                  </a:lnTo>
                  <a:lnTo>
                    <a:pt x="437" y="186"/>
                  </a:lnTo>
                  <a:lnTo>
                    <a:pt x="440" y="220"/>
                  </a:lnTo>
                  <a:lnTo>
                    <a:pt x="437" y="255"/>
                  </a:lnTo>
                  <a:lnTo>
                    <a:pt x="429" y="288"/>
                  </a:lnTo>
                  <a:lnTo>
                    <a:pt x="416" y="319"/>
                  </a:lnTo>
                  <a:lnTo>
                    <a:pt x="397" y="349"/>
                  </a:lnTo>
                  <a:lnTo>
                    <a:pt x="375" y="375"/>
                  </a:lnTo>
                  <a:lnTo>
                    <a:pt x="349" y="398"/>
                  </a:lnTo>
                  <a:lnTo>
                    <a:pt x="320" y="416"/>
                  </a:lnTo>
                  <a:lnTo>
                    <a:pt x="287" y="429"/>
                  </a:lnTo>
                  <a:lnTo>
                    <a:pt x="254" y="436"/>
                  </a:lnTo>
                  <a:lnTo>
                    <a:pt x="220" y="439"/>
                  </a:lnTo>
                  <a:lnTo>
                    <a:pt x="185" y="436"/>
                  </a:lnTo>
                  <a:lnTo>
                    <a:pt x="151" y="429"/>
                  </a:lnTo>
                  <a:lnTo>
                    <a:pt x="120" y="416"/>
                  </a:lnTo>
                  <a:lnTo>
                    <a:pt x="91" y="398"/>
                  </a:lnTo>
                  <a:lnTo>
                    <a:pt x="65" y="375"/>
                  </a:lnTo>
                  <a:lnTo>
                    <a:pt x="41" y="349"/>
                  </a:lnTo>
                  <a:lnTo>
                    <a:pt x="24" y="319"/>
                  </a:lnTo>
                  <a:lnTo>
                    <a:pt x="10" y="288"/>
                  </a:lnTo>
                  <a:lnTo>
                    <a:pt x="3" y="255"/>
                  </a:lnTo>
                  <a:lnTo>
                    <a:pt x="0" y="220"/>
                  </a:lnTo>
                </a:path>
              </a:pathLst>
            </a:custGeom>
            <a:noFill/>
            <a:ln w="11113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94" name="Rectangle 81"/>
            <p:cNvSpPr/>
            <p:nvPr/>
          </p:nvSpPr>
          <p:spPr>
            <a:xfrm>
              <a:off x="3375" y="935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95" name="Rectangle 82"/>
            <p:cNvSpPr/>
            <p:nvPr/>
          </p:nvSpPr>
          <p:spPr>
            <a:xfrm>
              <a:off x="3512" y="1071"/>
              <a:ext cx="34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8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96" name="Line 83"/>
            <p:cNvSpPr/>
            <p:nvPr/>
          </p:nvSpPr>
          <p:spPr>
            <a:xfrm flipH="1">
              <a:off x="2789" y="1207"/>
              <a:ext cx="590" cy="726"/>
            </a:xfrm>
            <a:prstGeom prst="line">
              <a:avLst/>
            </a:prstGeom>
            <a:ln w="9525" cap="flat" cmpd="sng">
              <a:solidFill>
                <a:srgbClr val="99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97" name="Line 84"/>
            <p:cNvSpPr/>
            <p:nvPr/>
          </p:nvSpPr>
          <p:spPr>
            <a:xfrm flipH="1" flipV="1">
              <a:off x="3515" y="1207"/>
              <a:ext cx="272" cy="681"/>
            </a:xfrm>
            <a:prstGeom prst="line">
              <a:avLst/>
            </a:prstGeom>
            <a:ln w="9525" cap="flat" cmpd="sng">
              <a:solidFill>
                <a:srgbClr val="99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98" name="Rectangle 85"/>
            <p:cNvSpPr/>
            <p:nvPr/>
          </p:nvSpPr>
          <p:spPr>
            <a:xfrm>
              <a:off x="2771" y="1344"/>
              <a:ext cx="276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# / #,R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99" name="Rectangle 86"/>
            <p:cNvSpPr/>
            <p:nvPr/>
          </p:nvSpPr>
          <p:spPr>
            <a:xfrm>
              <a:off x="3691" y="1434"/>
              <a:ext cx="245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B/B,L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00" name="Freeform 87"/>
            <p:cNvSpPr/>
            <p:nvPr/>
          </p:nvSpPr>
          <p:spPr>
            <a:xfrm>
              <a:off x="3334" y="618"/>
              <a:ext cx="363" cy="332"/>
            </a:xfrm>
            <a:custGeom>
              <a:avLst/>
              <a:gdLst/>
              <a:ahLst/>
              <a:cxnLst>
                <a:cxn ang="0">
                  <a:pos x="210" y="235"/>
                </a:cxn>
                <a:cxn ang="0">
                  <a:pos x="217" y="233"/>
                </a:cxn>
                <a:cxn ang="0">
                  <a:pos x="224" y="228"/>
                </a:cxn>
                <a:cxn ang="0">
                  <a:pos x="229" y="220"/>
                </a:cxn>
                <a:cxn ang="0">
                  <a:pos x="233" y="210"/>
                </a:cxn>
                <a:cxn ang="0">
                  <a:pos x="239" y="198"/>
                </a:cxn>
                <a:cxn ang="0">
                  <a:pos x="243" y="182"/>
                </a:cxn>
                <a:cxn ang="0">
                  <a:pos x="244" y="166"/>
                </a:cxn>
                <a:cxn ang="0">
                  <a:pos x="246" y="149"/>
                </a:cxn>
                <a:cxn ang="0">
                  <a:pos x="247" y="130"/>
                </a:cxn>
                <a:cxn ang="0">
                  <a:pos x="246" y="109"/>
                </a:cxn>
                <a:cxn ang="0">
                  <a:pos x="241" y="91"/>
                </a:cxn>
                <a:cxn ang="0">
                  <a:pos x="233" y="72"/>
                </a:cxn>
                <a:cxn ang="0">
                  <a:pos x="224" y="54"/>
                </a:cxn>
                <a:cxn ang="0">
                  <a:pos x="210" y="39"/>
                </a:cxn>
                <a:cxn ang="0">
                  <a:pos x="196" y="25"/>
                </a:cxn>
                <a:cxn ang="0">
                  <a:pos x="180" y="14"/>
                </a:cxn>
                <a:cxn ang="0">
                  <a:pos x="162" y="7"/>
                </a:cxn>
                <a:cxn ang="0">
                  <a:pos x="143" y="3"/>
                </a:cxn>
                <a:cxn ang="0">
                  <a:pos x="124" y="0"/>
                </a:cxn>
                <a:cxn ang="0">
                  <a:pos x="104" y="3"/>
                </a:cxn>
                <a:cxn ang="0">
                  <a:pos x="85" y="7"/>
                </a:cxn>
                <a:cxn ang="0">
                  <a:pos x="68" y="14"/>
                </a:cxn>
                <a:cxn ang="0">
                  <a:pos x="51" y="25"/>
                </a:cxn>
                <a:cxn ang="0">
                  <a:pos x="37" y="39"/>
                </a:cxn>
                <a:cxn ang="0">
                  <a:pos x="23" y="54"/>
                </a:cxn>
                <a:cxn ang="0">
                  <a:pos x="14" y="72"/>
                </a:cxn>
                <a:cxn ang="0">
                  <a:pos x="6" y="91"/>
                </a:cxn>
                <a:cxn ang="0">
                  <a:pos x="2" y="109"/>
                </a:cxn>
                <a:cxn ang="0">
                  <a:pos x="0" y="130"/>
                </a:cxn>
                <a:cxn ang="0">
                  <a:pos x="0" y="145"/>
                </a:cxn>
                <a:cxn ang="0">
                  <a:pos x="2" y="161"/>
                </a:cxn>
                <a:cxn ang="0">
                  <a:pos x="5" y="175"/>
                </a:cxn>
                <a:cxn ang="0">
                  <a:pos x="7" y="188"/>
                </a:cxn>
              </a:cxnLst>
              <a:pathLst>
                <a:path w="440" h="395">
                  <a:moveTo>
                    <a:pt x="375" y="395"/>
                  </a:moveTo>
                  <a:lnTo>
                    <a:pt x="387" y="392"/>
                  </a:lnTo>
                  <a:lnTo>
                    <a:pt x="397" y="384"/>
                  </a:lnTo>
                  <a:lnTo>
                    <a:pt x="407" y="371"/>
                  </a:lnTo>
                  <a:lnTo>
                    <a:pt x="416" y="354"/>
                  </a:lnTo>
                  <a:lnTo>
                    <a:pt x="425" y="332"/>
                  </a:lnTo>
                  <a:lnTo>
                    <a:pt x="431" y="307"/>
                  </a:lnTo>
                  <a:lnTo>
                    <a:pt x="435" y="280"/>
                  </a:lnTo>
                  <a:lnTo>
                    <a:pt x="438" y="251"/>
                  </a:lnTo>
                  <a:lnTo>
                    <a:pt x="440" y="220"/>
                  </a:lnTo>
                  <a:lnTo>
                    <a:pt x="437" y="185"/>
                  </a:lnTo>
                  <a:lnTo>
                    <a:pt x="429" y="153"/>
                  </a:lnTo>
                  <a:lnTo>
                    <a:pt x="416" y="121"/>
                  </a:lnTo>
                  <a:lnTo>
                    <a:pt x="397" y="91"/>
                  </a:lnTo>
                  <a:lnTo>
                    <a:pt x="375" y="65"/>
                  </a:lnTo>
                  <a:lnTo>
                    <a:pt x="349" y="43"/>
                  </a:lnTo>
                  <a:lnTo>
                    <a:pt x="320" y="24"/>
                  </a:lnTo>
                  <a:lnTo>
                    <a:pt x="287" y="11"/>
                  </a:lnTo>
                  <a:lnTo>
                    <a:pt x="254" y="3"/>
                  </a:lnTo>
                  <a:lnTo>
                    <a:pt x="220" y="0"/>
                  </a:lnTo>
                  <a:lnTo>
                    <a:pt x="185" y="3"/>
                  </a:lnTo>
                  <a:lnTo>
                    <a:pt x="151" y="11"/>
                  </a:lnTo>
                  <a:lnTo>
                    <a:pt x="120" y="24"/>
                  </a:lnTo>
                  <a:lnTo>
                    <a:pt x="91" y="43"/>
                  </a:lnTo>
                  <a:lnTo>
                    <a:pt x="65" y="65"/>
                  </a:lnTo>
                  <a:lnTo>
                    <a:pt x="41" y="91"/>
                  </a:lnTo>
                  <a:lnTo>
                    <a:pt x="24" y="121"/>
                  </a:lnTo>
                  <a:lnTo>
                    <a:pt x="10" y="153"/>
                  </a:lnTo>
                  <a:lnTo>
                    <a:pt x="3" y="185"/>
                  </a:lnTo>
                  <a:lnTo>
                    <a:pt x="0" y="220"/>
                  </a:lnTo>
                  <a:lnTo>
                    <a:pt x="0" y="245"/>
                  </a:lnTo>
                  <a:lnTo>
                    <a:pt x="3" y="270"/>
                  </a:lnTo>
                  <a:lnTo>
                    <a:pt x="8" y="295"/>
                  </a:lnTo>
                  <a:lnTo>
                    <a:pt x="12" y="317"/>
                  </a:lnTo>
                </a:path>
              </a:pathLst>
            </a:custGeom>
            <a:noFill/>
            <a:ln w="1588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01" name="Rectangle 88"/>
            <p:cNvSpPr/>
            <p:nvPr/>
          </p:nvSpPr>
          <p:spPr>
            <a:xfrm>
              <a:off x="3464" y="391"/>
              <a:ext cx="260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 /X,L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02" name="Rectangle 89"/>
            <p:cNvSpPr/>
            <p:nvPr/>
          </p:nvSpPr>
          <p:spPr>
            <a:xfrm>
              <a:off x="3454" y="210"/>
              <a:ext cx="240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/0,L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03" name="Rectangle 90"/>
            <p:cNvSpPr/>
            <p:nvPr/>
          </p:nvSpPr>
          <p:spPr>
            <a:xfrm>
              <a:off x="2987" y="1933"/>
              <a:ext cx="287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/ X,R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04" name="Rectangle 91"/>
            <p:cNvSpPr/>
            <p:nvPr/>
          </p:nvSpPr>
          <p:spPr>
            <a:xfrm>
              <a:off x="4229" y="1842"/>
              <a:ext cx="270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 /X,R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05" name="Freeform 92"/>
            <p:cNvSpPr/>
            <p:nvPr/>
          </p:nvSpPr>
          <p:spPr>
            <a:xfrm>
              <a:off x="3878" y="3067"/>
              <a:ext cx="333" cy="272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3" y="91"/>
                </a:cxn>
                <a:cxn ang="0">
                  <a:pos x="6" y="93"/>
                </a:cxn>
                <a:cxn ang="0">
                  <a:pos x="14" y="96"/>
                </a:cxn>
                <a:cxn ang="0">
                  <a:pos x="25" y="98"/>
                </a:cxn>
                <a:cxn ang="0">
                  <a:pos x="38" y="101"/>
                </a:cxn>
                <a:cxn ang="0">
                  <a:pos x="53" y="101"/>
                </a:cxn>
                <a:cxn ang="0">
                  <a:pos x="68" y="103"/>
                </a:cxn>
                <a:cxn ang="0">
                  <a:pos x="86" y="104"/>
                </a:cxn>
                <a:cxn ang="0">
                  <a:pos x="105" y="104"/>
                </a:cxn>
                <a:cxn ang="0">
                  <a:pos x="127" y="103"/>
                </a:cxn>
                <a:cxn ang="0">
                  <a:pos x="146" y="101"/>
                </a:cxn>
                <a:cxn ang="0">
                  <a:pos x="166" y="98"/>
                </a:cxn>
                <a:cxn ang="0">
                  <a:pos x="183" y="93"/>
                </a:cxn>
                <a:cxn ang="0">
                  <a:pos x="199" y="88"/>
                </a:cxn>
                <a:cxn ang="0">
                  <a:pos x="213" y="83"/>
                </a:cxn>
                <a:cxn ang="0">
                  <a:pos x="224" y="75"/>
                </a:cxn>
                <a:cxn ang="0">
                  <a:pos x="232" y="67"/>
                </a:cxn>
                <a:cxn ang="0">
                  <a:pos x="236" y="60"/>
                </a:cxn>
                <a:cxn ang="0">
                  <a:pos x="237" y="52"/>
                </a:cxn>
                <a:cxn ang="0">
                  <a:pos x="236" y="44"/>
                </a:cxn>
                <a:cxn ang="0">
                  <a:pos x="232" y="36"/>
                </a:cxn>
                <a:cxn ang="0">
                  <a:pos x="224" y="28"/>
                </a:cxn>
                <a:cxn ang="0">
                  <a:pos x="213" y="22"/>
                </a:cxn>
                <a:cxn ang="0">
                  <a:pos x="199" y="15"/>
                </a:cxn>
                <a:cxn ang="0">
                  <a:pos x="183" y="11"/>
                </a:cxn>
                <a:cxn ang="0">
                  <a:pos x="166" y="6"/>
                </a:cxn>
                <a:cxn ang="0">
                  <a:pos x="146" y="2"/>
                </a:cxn>
                <a:cxn ang="0">
                  <a:pos x="127" y="1"/>
                </a:cxn>
                <a:cxn ang="0">
                  <a:pos x="105" y="0"/>
                </a:cxn>
                <a:cxn ang="0">
                  <a:pos x="90" y="1"/>
                </a:cxn>
                <a:cxn ang="0">
                  <a:pos x="75" y="1"/>
                </a:cxn>
                <a:cxn ang="0">
                  <a:pos x="60" y="1"/>
                </a:cxn>
                <a:cxn ang="0">
                  <a:pos x="46" y="2"/>
                </a:cxn>
              </a:cxnLst>
              <a:pathLst>
                <a:path w="394" h="440">
                  <a:moveTo>
                    <a:pt x="0" y="375"/>
                  </a:moveTo>
                  <a:lnTo>
                    <a:pt x="3" y="387"/>
                  </a:lnTo>
                  <a:lnTo>
                    <a:pt x="10" y="397"/>
                  </a:lnTo>
                  <a:lnTo>
                    <a:pt x="23" y="408"/>
                  </a:lnTo>
                  <a:lnTo>
                    <a:pt x="41" y="416"/>
                  </a:lnTo>
                  <a:lnTo>
                    <a:pt x="63" y="425"/>
                  </a:lnTo>
                  <a:lnTo>
                    <a:pt x="88" y="431"/>
                  </a:lnTo>
                  <a:lnTo>
                    <a:pt x="114" y="435"/>
                  </a:lnTo>
                  <a:lnTo>
                    <a:pt x="143" y="438"/>
                  </a:lnTo>
                  <a:lnTo>
                    <a:pt x="174" y="440"/>
                  </a:lnTo>
                  <a:lnTo>
                    <a:pt x="209" y="437"/>
                  </a:lnTo>
                  <a:lnTo>
                    <a:pt x="243" y="429"/>
                  </a:lnTo>
                  <a:lnTo>
                    <a:pt x="274" y="416"/>
                  </a:lnTo>
                  <a:lnTo>
                    <a:pt x="303" y="397"/>
                  </a:lnTo>
                  <a:lnTo>
                    <a:pt x="329" y="375"/>
                  </a:lnTo>
                  <a:lnTo>
                    <a:pt x="353" y="349"/>
                  </a:lnTo>
                  <a:lnTo>
                    <a:pt x="370" y="320"/>
                  </a:lnTo>
                  <a:lnTo>
                    <a:pt x="383" y="287"/>
                  </a:lnTo>
                  <a:lnTo>
                    <a:pt x="391" y="254"/>
                  </a:lnTo>
                  <a:lnTo>
                    <a:pt x="394" y="220"/>
                  </a:lnTo>
                  <a:lnTo>
                    <a:pt x="391" y="186"/>
                  </a:lnTo>
                  <a:lnTo>
                    <a:pt x="383" y="153"/>
                  </a:lnTo>
                  <a:lnTo>
                    <a:pt x="370" y="120"/>
                  </a:lnTo>
                  <a:lnTo>
                    <a:pt x="353" y="91"/>
                  </a:lnTo>
                  <a:lnTo>
                    <a:pt x="329" y="65"/>
                  </a:lnTo>
                  <a:lnTo>
                    <a:pt x="303" y="43"/>
                  </a:lnTo>
                  <a:lnTo>
                    <a:pt x="274" y="24"/>
                  </a:lnTo>
                  <a:lnTo>
                    <a:pt x="243" y="10"/>
                  </a:lnTo>
                  <a:lnTo>
                    <a:pt x="209" y="3"/>
                  </a:lnTo>
                  <a:lnTo>
                    <a:pt x="174" y="0"/>
                  </a:lnTo>
                  <a:lnTo>
                    <a:pt x="149" y="2"/>
                  </a:lnTo>
                  <a:lnTo>
                    <a:pt x="124" y="3"/>
                  </a:lnTo>
                  <a:lnTo>
                    <a:pt x="99" y="7"/>
                  </a:lnTo>
                  <a:lnTo>
                    <a:pt x="77" y="12"/>
                  </a:lnTo>
                </a:path>
              </a:pathLst>
            </a:custGeom>
            <a:noFill/>
            <a:ln w="1588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06" name="Rectangle 93"/>
            <p:cNvSpPr/>
            <p:nvPr/>
          </p:nvSpPr>
          <p:spPr>
            <a:xfrm>
              <a:off x="4225" y="3203"/>
              <a:ext cx="270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 /X,R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07" name="Freeform 95"/>
            <p:cNvSpPr/>
            <p:nvPr/>
          </p:nvSpPr>
          <p:spPr>
            <a:xfrm rot="-5400000">
              <a:off x="3538" y="2545"/>
              <a:ext cx="680" cy="182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4" y="9"/>
                </a:cxn>
                <a:cxn ang="0">
                  <a:pos x="62" y="16"/>
                </a:cxn>
                <a:cxn ang="0">
                  <a:pos x="59" y="23"/>
                </a:cxn>
                <a:cxn ang="0">
                  <a:pos x="56" y="29"/>
                </a:cxn>
                <a:cxn ang="0">
                  <a:pos x="54" y="34"/>
                </a:cxn>
                <a:cxn ang="0">
                  <a:pos x="51" y="39"/>
                </a:cxn>
                <a:cxn ang="0">
                  <a:pos x="49" y="43"/>
                </a:cxn>
                <a:cxn ang="0">
                  <a:pos x="46" y="46"/>
                </a:cxn>
                <a:cxn ang="0">
                  <a:pos x="43" y="49"/>
                </a:cxn>
                <a:cxn ang="0">
                  <a:pos x="40" y="51"/>
                </a:cxn>
                <a:cxn ang="0">
                  <a:pos x="37" y="52"/>
                </a:cxn>
                <a:cxn ang="0">
                  <a:pos x="34" y="53"/>
                </a:cxn>
                <a:cxn ang="0">
                  <a:pos x="31" y="52"/>
                </a:cxn>
                <a:cxn ang="0">
                  <a:pos x="28" y="51"/>
                </a:cxn>
                <a:cxn ang="0">
                  <a:pos x="25" y="49"/>
                </a:cxn>
                <a:cxn ang="0">
                  <a:pos x="22" y="47"/>
                </a:cxn>
                <a:cxn ang="0">
                  <a:pos x="19" y="43"/>
                </a:cxn>
                <a:cxn ang="0">
                  <a:pos x="16" y="40"/>
                </a:cxn>
                <a:cxn ang="0">
                  <a:pos x="13" y="34"/>
                </a:cxn>
                <a:cxn ang="0">
                  <a:pos x="10" y="29"/>
                </a:cxn>
                <a:cxn ang="0">
                  <a:pos x="7" y="23"/>
                </a:cxn>
                <a:cxn ang="0">
                  <a:pos x="3" y="16"/>
                </a:cxn>
                <a:cxn ang="0">
                  <a:pos x="0" y="9"/>
                </a:cxn>
              </a:cxnLst>
              <a:pathLst>
                <a:path w="2173" h="339">
                  <a:moveTo>
                    <a:pt x="2173" y="0"/>
                  </a:moveTo>
                  <a:lnTo>
                    <a:pt x="2092" y="54"/>
                  </a:lnTo>
                  <a:lnTo>
                    <a:pt x="2008" y="104"/>
                  </a:lnTo>
                  <a:lnTo>
                    <a:pt x="1926" y="148"/>
                  </a:lnTo>
                  <a:lnTo>
                    <a:pt x="1841" y="188"/>
                  </a:lnTo>
                  <a:lnTo>
                    <a:pt x="1755" y="223"/>
                  </a:lnTo>
                  <a:lnTo>
                    <a:pt x="1669" y="254"/>
                  </a:lnTo>
                  <a:lnTo>
                    <a:pt x="1579" y="280"/>
                  </a:lnTo>
                  <a:lnTo>
                    <a:pt x="1490" y="300"/>
                  </a:lnTo>
                  <a:lnTo>
                    <a:pt x="1399" y="318"/>
                  </a:lnTo>
                  <a:lnTo>
                    <a:pt x="1307" y="330"/>
                  </a:lnTo>
                  <a:lnTo>
                    <a:pt x="1214" y="336"/>
                  </a:lnTo>
                  <a:lnTo>
                    <a:pt x="1119" y="339"/>
                  </a:lnTo>
                  <a:lnTo>
                    <a:pt x="1024" y="337"/>
                  </a:lnTo>
                  <a:lnTo>
                    <a:pt x="927" y="330"/>
                  </a:lnTo>
                  <a:lnTo>
                    <a:pt x="829" y="318"/>
                  </a:lnTo>
                  <a:lnTo>
                    <a:pt x="730" y="302"/>
                  </a:lnTo>
                  <a:lnTo>
                    <a:pt x="628" y="280"/>
                  </a:lnTo>
                  <a:lnTo>
                    <a:pt x="527" y="255"/>
                  </a:lnTo>
                  <a:lnTo>
                    <a:pt x="425" y="224"/>
                  </a:lnTo>
                  <a:lnTo>
                    <a:pt x="319" y="189"/>
                  </a:lnTo>
                  <a:lnTo>
                    <a:pt x="214" y="150"/>
                  </a:lnTo>
                  <a:lnTo>
                    <a:pt x="108" y="104"/>
                  </a:lnTo>
                  <a:lnTo>
                    <a:pt x="0" y="56"/>
                  </a:lnTo>
                </a:path>
              </a:pathLst>
            </a:custGeom>
            <a:noFill/>
            <a:ln w="1588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08" name="Freeform 96"/>
            <p:cNvSpPr/>
            <p:nvPr/>
          </p:nvSpPr>
          <p:spPr>
            <a:xfrm rot="-5400000" flipH="1" flipV="1">
              <a:off x="3309" y="2545"/>
              <a:ext cx="665" cy="16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0" y="6"/>
                </a:cxn>
                <a:cxn ang="0">
                  <a:pos x="58" y="12"/>
                </a:cxn>
                <a:cxn ang="0">
                  <a:pos x="55" y="17"/>
                </a:cxn>
                <a:cxn ang="0">
                  <a:pos x="53" y="22"/>
                </a:cxn>
                <a:cxn ang="0">
                  <a:pos x="50" y="26"/>
                </a:cxn>
                <a:cxn ang="0">
                  <a:pos x="48" y="29"/>
                </a:cxn>
                <a:cxn ang="0">
                  <a:pos x="45" y="32"/>
                </a:cxn>
                <a:cxn ang="0">
                  <a:pos x="43" y="35"/>
                </a:cxn>
                <a:cxn ang="0">
                  <a:pos x="40" y="37"/>
                </a:cxn>
                <a:cxn ang="0">
                  <a:pos x="37" y="38"/>
                </a:cxn>
                <a:cxn ang="0">
                  <a:pos x="35" y="39"/>
                </a:cxn>
                <a:cxn ang="0">
                  <a:pos x="32" y="39"/>
                </a:cxn>
                <a:cxn ang="0">
                  <a:pos x="29" y="39"/>
                </a:cxn>
                <a:cxn ang="0">
                  <a:pos x="27" y="38"/>
                </a:cxn>
                <a:cxn ang="0">
                  <a:pos x="24" y="37"/>
                </a:cxn>
                <a:cxn ang="0">
                  <a:pos x="21" y="35"/>
                </a:cxn>
                <a:cxn ang="0">
                  <a:pos x="18" y="32"/>
                </a:cxn>
                <a:cxn ang="0">
                  <a:pos x="15" y="29"/>
                </a:cxn>
                <a:cxn ang="0">
                  <a:pos x="12" y="26"/>
                </a:cxn>
                <a:cxn ang="0">
                  <a:pos x="9" y="22"/>
                </a:cxn>
                <a:cxn ang="0">
                  <a:pos x="6" y="18"/>
                </a:cxn>
                <a:cxn ang="0">
                  <a:pos x="3" y="12"/>
                </a:cxn>
                <a:cxn ang="0">
                  <a:pos x="0" y="6"/>
                </a:cxn>
              </a:cxnLst>
              <a:pathLst>
                <a:path w="2173" h="339">
                  <a:moveTo>
                    <a:pt x="2173" y="0"/>
                  </a:moveTo>
                  <a:lnTo>
                    <a:pt x="2092" y="54"/>
                  </a:lnTo>
                  <a:lnTo>
                    <a:pt x="2008" y="104"/>
                  </a:lnTo>
                  <a:lnTo>
                    <a:pt x="1926" y="148"/>
                  </a:lnTo>
                  <a:lnTo>
                    <a:pt x="1841" y="188"/>
                  </a:lnTo>
                  <a:lnTo>
                    <a:pt x="1755" y="223"/>
                  </a:lnTo>
                  <a:lnTo>
                    <a:pt x="1669" y="254"/>
                  </a:lnTo>
                  <a:lnTo>
                    <a:pt x="1579" y="280"/>
                  </a:lnTo>
                  <a:lnTo>
                    <a:pt x="1490" y="300"/>
                  </a:lnTo>
                  <a:lnTo>
                    <a:pt x="1399" y="318"/>
                  </a:lnTo>
                  <a:lnTo>
                    <a:pt x="1307" y="330"/>
                  </a:lnTo>
                  <a:lnTo>
                    <a:pt x="1214" y="336"/>
                  </a:lnTo>
                  <a:lnTo>
                    <a:pt x="1119" y="339"/>
                  </a:lnTo>
                  <a:lnTo>
                    <a:pt x="1024" y="337"/>
                  </a:lnTo>
                  <a:lnTo>
                    <a:pt x="927" y="330"/>
                  </a:lnTo>
                  <a:lnTo>
                    <a:pt x="829" y="318"/>
                  </a:lnTo>
                  <a:lnTo>
                    <a:pt x="730" y="302"/>
                  </a:lnTo>
                  <a:lnTo>
                    <a:pt x="628" y="280"/>
                  </a:lnTo>
                  <a:lnTo>
                    <a:pt x="527" y="255"/>
                  </a:lnTo>
                  <a:lnTo>
                    <a:pt x="425" y="224"/>
                  </a:lnTo>
                  <a:lnTo>
                    <a:pt x="319" y="189"/>
                  </a:lnTo>
                  <a:lnTo>
                    <a:pt x="214" y="150"/>
                  </a:lnTo>
                  <a:lnTo>
                    <a:pt x="108" y="104"/>
                  </a:lnTo>
                  <a:lnTo>
                    <a:pt x="0" y="56"/>
                  </a:lnTo>
                </a:path>
              </a:pathLst>
            </a:custGeom>
            <a:noFill/>
            <a:ln w="1588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09" name="Rectangle 97"/>
            <p:cNvSpPr/>
            <p:nvPr/>
          </p:nvSpPr>
          <p:spPr>
            <a:xfrm>
              <a:off x="3995" y="2568"/>
              <a:ext cx="287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/ X,R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10" name="Rectangle 98"/>
            <p:cNvSpPr/>
            <p:nvPr/>
          </p:nvSpPr>
          <p:spPr>
            <a:xfrm>
              <a:off x="3262" y="2523"/>
              <a:ext cx="250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3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/0,R</a:t>
              </a:r>
              <a:endParaRPr lang="en-US" altLang="zh-CN" sz="20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7655" name="Rectangle 100"/>
          <p:cNvSpPr/>
          <p:nvPr/>
        </p:nvSpPr>
        <p:spPr>
          <a:xfrm>
            <a:off x="611188" y="5949950"/>
            <a:ext cx="6769100" cy="5746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识别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L= 0 </a:t>
            </a:r>
            <a:r>
              <a:rPr lang="en-US" altLang="zh-CN" baseline="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 m=2</a:t>
            </a:r>
            <a:r>
              <a:rPr lang="en-US" altLang="zh-CN" baseline="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n  0</a:t>
            </a:r>
            <a:r>
              <a:rPr lang="zh-CN" altLang="en-US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  <a:sym typeface="Symbol" panose="05050102010706020507" pitchFamily="18" charset="2"/>
              </a:rPr>
              <a:t>图灵机</a:t>
            </a:r>
            <a:endParaRPr lang="zh-CN" altLang="en-US" dirty="0">
              <a:solidFill>
                <a:srgbClr val="333399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7656" name="Rectangle 74"/>
          <p:cNvSpPr/>
          <p:nvPr/>
        </p:nvSpPr>
        <p:spPr>
          <a:xfrm>
            <a:off x="4572000" y="5589588"/>
            <a:ext cx="449263" cy="1984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3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B/B,R</a:t>
            </a:r>
            <a:endParaRPr lang="en-US" altLang="zh-CN" sz="20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>
              <a:buNone/>
            </a:pPr>
            <a:r>
              <a:rPr lang="zh-CN" altLang="en-US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阿兰</a:t>
            </a:r>
            <a:r>
              <a:rPr lang="en-US" altLang="zh-CN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麦席森</a:t>
            </a:r>
            <a:r>
              <a:rPr lang="en-US" altLang="zh-CN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图灵 </a:t>
            </a:r>
            <a:endParaRPr lang="zh-CN" altLang="en-US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14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2850" y="1270000"/>
            <a:ext cx="2667000" cy="3352800"/>
          </a:xfrm>
        </p:spPr>
      </p:pic>
      <p:sp>
        <p:nvSpPr>
          <p:cNvPr id="614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2850" y="4941888"/>
            <a:ext cx="2919413" cy="70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Alan Mathison Turing</a:t>
            </a:r>
            <a:endParaRPr kumimoji="0" lang="en-US" altLang="zh-CN" sz="2000" kern="1200" cap="none" spc="0" normalizeH="0" baseline="0" noProof="0" dirty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kern="1200" cap="none" spc="0" normalizeH="0" baseline="0" noProof="0" dirty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1912.6.23-1954.6.7</a:t>
            </a:r>
            <a:r>
              <a:rPr kumimoji="0" lang="zh-CN" altLang="en-US" sz="2000" kern="1200" cap="none" spc="0" normalizeH="0" baseline="0" noProof="0" dirty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000" kern="1200" cap="none" spc="0" normalizeH="0" baseline="0" noProof="0" dirty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 </a:t>
            </a:r>
            <a:endParaRPr kumimoji="0" lang="zh-CN" altLang="en-US" sz="2000" kern="1200" cap="none" spc="0" normalizeH="0" baseline="0" noProof="0" dirty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1270000"/>
            <a:ext cx="6292850" cy="4523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3399"/>
                </a:solidFill>
                <a:latin typeface="楷体_GB2312" pitchFamily="49" charset="-122"/>
                <a:ea typeface="+mn-ea"/>
                <a:cs typeface="+mn-cs"/>
              </a:rPr>
              <a:t>英国数学家、逻辑学家</a:t>
            </a:r>
            <a:endParaRPr kumimoji="0" lang="en-US" altLang="zh-CN" sz="2400" kern="1200" cap="none" spc="0" normalizeH="0" baseline="0" noProof="0" dirty="0">
              <a:solidFill>
                <a:srgbClr val="003399"/>
              </a:solidFill>
              <a:latin typeface="楷体_GB2312" pitchFamily="49" charset="-122"/>
              <a:ea typeface="+mn-ea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3399"/>
                </a:solidFill>
                <a:latin typeface="楷体_GB2312" pitchFamily="49" charset="-122"/>
                <a:ea typeface="+mn-ea"/>
                <a:cs typeface="+mn-cs"/>
              </a:rPr>
              <a:t>1936</a:t>
            </a:r>
            <a:r>
              <a:rPr kumimoji="0" lang="zh-CN" altLang="en-US" sz="2400" kern="1200" cap="none" spc="0" normalizeH="0" baseline="0" noProof="0" dirty="0">
                <a:solidFill>
                  <a:srgbClr val="003399"/>
                </a:solidFill>
                <a:latin typeface="楷体_GB2312" pitchFamily="49" charset="-122"/>
                <a:ea typeface="+mn-ea"/>
                <a:cs typeface="+mn-cs"/>
              </a:rPr>
              <a:t>年，图</a:t>
            </a:r>
            <a:r>
              <a:rPr kumimoji="0" lang="zh-CN" altLang="en-US" sz="2400" kern="1200" cap="none" spc="0" normalizeH="0" baseline="0" noProof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  <a:cs typeface="+mn-cs"/>
              </a:rPr>
              <a:t>灵</a:t>
            </a:r>
            <a:r>
              <a:rPr kumimoji="0" lang="zh-CN" altLang="en-US" sz="2400" kern="1200" cap="none" spc="0" normalizeH="0" baseline="0" noProof="0" dirty="0">
                <a:solidFill>
                  <a:srgbClr val="003399"/>
                </a:solidFill>
                <a:latin typeface="楷体_GB2312" pitchFamily="49" charset="-122"/>
                <a:ea typeface="+mn-ea"/>
                <a:cs typeface="+mn-cs"/>
              </a:rPr>
              <a:t>证明了判定问题的算法是不存在的，作为副产品，对计算过程的分析产生了通用计算机的数学模型，</a:t>
            </a: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楷体_GB2312" pitchFamily="49" charset="-122"/>
                <a:ea typeface="+mn-ea"/>
                <a:cs typeface="+mn-cs"/>
              </a:rPr>
              <a:t>图灵机</a:t>
            </a:r>
            <a:r>
              <a:rPr kumimoji="0" lang="zh-CN" altLang="en-US" sz="2400" kern="1200" cap="none" spc="0" normalizeH="0" baseline="0" noProof="0" dirty="0">
                <a:solidFill>
                  <a:srgbClr val="003399"/>
                </a:solidFill>
                <a:latin typeface="楷体_GB2312" pitchFamily="49" charset="-122"/>
                <a:ea typeface="+mn-ea"/>
                <a:cs typeface="+mn-cs"/>
              </a:rPr>
              <a:t>。</a:t>
            </a:r>
            <a:endParaRPr kumimoji="0" lang="en-US" altLang="zh-CN" sz="2400" kern="1200" cap="none" spc="0" normalizeH="0" baseline="0" noProof="0" dirty="0">
              <a:solidFill>
                <a:srgbClr val="003399"/>
              </a:solidFill>
              <a:latin typeface="楷体_GB2312" pitchFamily="49" charset="-122"/>
              <a:ea typeface="+mn-ea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>
                <a:srgbClr val="003399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楷体_GB2312" pitchFamily="49" charset="-122"/>
                <a:ea typeface="+mn-ea"/>
                <a:cs typeface="+mn-cs"/>
              </a:rPr>
              <a:t>停机问题</a:t>
            </a:r>
            <a:r>
              <a:rPr kumimoji="0" lang="zh-CN" altLang="en-US" sz="2400" kern="1200" cap="none" spc="0" normalizeH="0" baseline="0" noProof="0" dirty="0">
                <a:solidFill>
                  <a:srgbClr val="003399"/>
                </a:solidFill>
                <a:latin typeface="楷体_GB2312" pitchFamily="49" charset="-122"/>
                <a:ea typeface="+mn-ea"/>
                <a:cs typeface="+mn-cs"/>
              </a:rPr>
              <a:t>是不可判定的</a:t>
            </a:r>
            <a:endParaRPr kumimoji="0" lang="en-US" altLang="zh-CN" sz="2400" kern="1200" cap="none" spc="0" normalizeH="0" baseline="0" noProof="0" dirty="0">
              <a:solidFill>
                <a:srgbClr val="003399"/>
              </a:solidFill>
              <a:latin typeface="楷体_GB2312" pitchFamily="49" charset="-122"/>
              <a:ea typeface="+mn-ea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3399"/>
                </a:solidFill>
                <a:latin typeface="楷体_GB2312" pitchFamily="49" charset="-122"/>
                <a:ea typeface="+mn-ea"/>
                <a:cs typeface="+mn-cs"/>
              </a:rPr>
              <a:t>提出了一种用判定机器是否具有智能的测试方法，即</a:t>
            </a: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楷体_GB2312" pitchFamily="49" charset="-122"/>
                <a:ea typeface="+mn-ea"/>
                <a:cs typeface="+mn-cs"/>
              </a:rPr>
              <a:t>图灵测试</a:t>
            </a:r>
            <a:endParaRPr kumimoji="0" lang="en-US" altLang="zh-CN" sz="2400" kern="1200" cap="none" spc="0" normalizeH="0" baseline="0" noProof="0" dirty="0">
              <a:solidFill>
                <a:srgbClr val="C00000"/>
              </a:solidFill>
              <a:latin typeface="楷体_GB2312" pitchFamily="49" charset="-122"/>
              <a:ea typeface="+mn-ea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3399"/>
                </a:solidFill>
                <a:latin typeface="楷体_GB2312" pitchFamily="49" charset="-122"/>
                <a:ea typeface="+mn-ea"/>
                <a:cs typeface="+mn-cs"/>
              </a:rPr>
              <a:t>计算机科学之父，人工智能之父</a:t>
            </a:r>
            <a:endParaRPr kumimoji="0" lang="zh-CN" altLang="en-US" sz="2400" kern="1200" cap="none" spc="0" normalizeH="0" baseline="0" noProof="0" dirty="0">
              <a:solidFill>
                <a:srgbClr val="003399"/>
              </a:solidFill>
              <a:latin typeface="楷体_GB2312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7"/>
          <p:cNvSpPr/>
          <p:nvPr/>
        </p:nvSpPr>
        <p:spPr>
          <a:xfrm>
            <a:off x="304800" y="1219200"/>
            <a:ext cx="8458200" cy="566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</a:rPr>
              <a:t>任给图灵机 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</a:rPr>
              <a:t> = (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Q,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</a:rPr>
              <a:t> T,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, 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, B</a:t>
            </a:r>
            <a:r>
              <a:rPr lang="en-US" altLang="zh-CN" sz="20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, F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</a:rPr>
              <a:t>) ，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</a:rPr>
              <a:t>以及输入字符串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w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T*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</a:rPr>
              <a:t>. 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</a:rPr>
              <a:t>试问：对于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w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M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</a:rPr>
              <a:t>是否停机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</a:rPr>
              <a:t>？ 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</a:rPr>
              <a:t>停机是指图灵机不存在下一个移动步（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move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</a:rPr>
              <a:t>.</a:t>
            </a:r>
            <a:endParaRPr lang="en-US" altLang="zh-CN" sz="20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000" dirty="0">
                <a:solidFill>
                  <a:srgbClr val="800080"/>
                </a:solidFill>
                <a:latin typeface="Arial" panose="020B0604020202020204" pitchFamily="34" charset="0"/>
              </a:rPr>
              <a:t> 结论 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</a:rPr>
              <a:t>图灵机的停机问题是不可解的（即不可判定的）.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利用反证法证明</a:t>
            </a:r>
            <a:endParaRPr lang="en-US" altLang="zh-CN" sz="1800" b="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假定存在一个能够判定任意一台图灵机是否停机的万能图灵机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H(M),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如果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M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最终停机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H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输出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"halt";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如果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M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不停机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H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输出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"loop".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我们把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H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当作子程序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构造如下程序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P:</a:t>
            </a:r>
            <a:endParaRPr lang="en-US" altLang="zh-CN" sz="1800" b="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function P(M) { </a:t>
            </a:r>
            <a:b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</a:b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if (H(M)= ="loop") return "halt"; </a:t>
            </a:r>
            <a:b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</a:b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else if (H(M)= ="halt") while(true); // loop forever </a:t>
            </a:r>
            <a:b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</a:b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} </a:t>
            </a:r>
            <a:b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</a:b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因为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P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本身也是一台图灵机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可以表示为一个字符串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所以我们可以把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P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输入给它自己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然后问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P(P)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是否停机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按照程序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P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的流程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如果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P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不停机无限循环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那么它就停机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输出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"halt";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如果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P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停机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那么它就无限循环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不停机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;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这样无论如何我们都将得到一个矛盾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所以假设前提不成立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即不存在这样的 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H.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或者说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图灵机停机问题是不可判定的</a:t>
            </a:r>
            <a:r>
              <a:rPr lang="en-US" altLang="zh-CN" sz="1800" b="0" dirty="0">
                <a:solidFill>
                  <a:schemeClr val="folHlink"/>
                </a:solidFill>
                <a:ea typeface="宋体" panose="02010600030101010101" pitchFamily="2" charset="-122"/>
              </a:rPr>
              <a:t>(undecidable). </a:t>
            </a:r>
            <a:r>
              <a:rPr lang="zh-CN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11"/>
          <p:cNvSpPr/>
          <p:nvPr/>
        </p:nvSpPr>
        <p:spPr>
          <a:xfrm>
            <a:off x="685800" y="6019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8678" name="Text Box 12"/>
          <p:cNvSpPr txBox="1"/>
          <p:nvPr/>
        </p:nvSpPr>
        <p:spPr>
          <a:xfrm>
            <a:off x="1866900" y="411163"/>
            <a:ext cx="36258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图灵机的停机问题</a:t>
            </a:r>
            <a:r>
              <a:rPr lang="zh-CN" altLang="en-US" dirty="0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endParaRPr lang="zh-CN" altLang="en-US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800080"/>
                </a:solidFill>
              </a:rPr>
              <a:t>结论  </a:t>
            </a:r>
            <a:r>
              <a:rPr lang="zh-CN" altLang="en-US" dirty="0">
                <a:solidFill>
                  <a:srgbClr val="333399"/>
                </a:solidFill>
              </a:rPr>
              <a:t>任给图灵机 </a:t>
            </a:r>
            <a:r>
              <a:rPr lang="en-US" altLang="zh-CN" i="1" dirty="0">
                <a:solidFill>
                  <a:srgbClr val="333399"/>
                </a:solidFill>
              </a:rPr>
              <a:t>M</a:t>
            </a:r>
            <a:r>
              <a:rPr lang="en-US" altLang="zh-CN" dirty="0">
                <a:solidFill>
                  <a:srgbClr val="333399"/>
                </a:solidFill>
              </a:rPr>
              <a:t> ，</a:t>
            </a:r>
            <a:r>
              <a:rPr lang="zh-CN" altLang="en-US" dirty="0">
                <a:solidFill>
                  <a:srgbClr val="333399"/>
                </a:solidFill>
              </a:rPr>
              <a:t>很容易构造一个图灵机 </a:t>
            </a:r>
            <a:r>
              <a:rPr lang="en-US" altLang="zh-CN" i="1" dirty="0">
                <a:solidFill>
                  <a:srgbClr val="333399"/>
                </a:solidFill>
              </a:rPr>
              <a:t>M</a:t>
            </a:r>
            <a:r>
              <a:rPr lang="en-US" altLang="zh-CN" i="1" dirty="0">
                <a:solidFill>
                  <a:srgbClr val="333399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333399"/>
                </a:solidFill>
              </a:rPr>
              <a:t>，</a:t>
            </a:r>
            <a:r>
              <a:rPr lang="zh-CN" altLang="en-US" dirty="0">
                <a:solidFill>
                  <a:srgbClr val="333399"/>
                </a:solidFill>
              </a:rPr>
              <a:t>使得</a:t>
            </a:r>
            <a:r>
              <a:rPr lang="en-US" altLang="zh-CN" i="1" dirty="0">
                <a:solidFill>
                  <a:srgbClr val="333399"/>
                </a:solidFill>
              </a:rPr>
              <a:t>L(M)= L(M</a:t>
            </a:r>
            <a:r>
              <a:rPr lang="en-US" altLang="zh-CN" i="1" dirty="0">
                <a:solidFill>
                  <a:srgbClr val="333399"/>
                </a:solidFill>
                <a:sym typeface="Symbol" panose="05050102010706020507" pitchFamily="18" charset="2"/>
              </a:rPr>
              <a:t> </a:t>
            </a:r>
            <a:r>
              <a:rPr lang="en-US" altLang="zh-CN" i="1" dirty="0">
                <a:solidFill>
                  <a:srgbClr val="333399"/>
                </a:solidFill>
              </a:rPr>
              <a:t>)</a:t>
            </a:r>
            <a:r>
              <a:rPr lang="en-US" altLang="zh-CN" dirty="0">
                <a:solidFill>
                  <a:srgbClr val="333399"/>
                </a:solidFill>
              </a:rPr>
              <a:t>，</a:t>
            </a:r>
            <a:r>
              <a:rPr lang="zh-CN" altLang="en-US" dirty="0">
                <a:solidFill>
                  <a:srgbClr val="333399"/>
                </a:solidFill>
              </a:rPr>
              <a:t>并满足：如果</a:t>
            </a:r>
            <a:r>
              <a:rPr lang="en-US" altLang="zh-CN" i="1" dirty="0">
                <a:solidFill>
                  <a:srgbClr val="333399"/>
                </a:solidFill>
              </a:rPr>
              <a:t>w</a:t>
            </a:r>
            <a:r>
              <a:rPr lang="en-US" altLang="zh-CN" dirty="0">
                <a:solidFill>
                  <a:srgbClr val="333399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</a:rPr>
              <a:t>L(M)</a:t>
            </a:r>
            <a:r>
              <a:rPr lang="en-US" altLang="zh-CN" dirty="0">
                <a:solidFill>
                  <a:srgbClr val="3333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</a:rPr>
              <a:t>，</a:t>
            </a:r>
            <a:r>
              <a:rPr lang="zh-CN" altLang="en-US" dirty="0">
                <a:solidFill>
                  <a:srgbClr val="333399"/>
                </a:solidFill>
              </a:rPr>
              <a:t>则对于 </a:t>
            </a:r>
            <a:r>
              <a:rPr lang="en-US" altLang="zh-CN" i="1" dirty="0">
                <a:solidFill>
                  <a:srgbClr val="333399"/>
                </a:solidFill>
              </a:rPr>
              <a:t>w</a:t>
            </a:r>
            <a:r>
              <a:rPr lang="en-US" altLang="zh-CN" dirty="0">
                <a:solidFill>
                  <a:srgbClr val="333399"/>
                </a:solidFill>
              </a:rPr>
              <a:t>，</a:t>
            </a:r>
            <a:r>
              <a:rPr lang="en-US" altLang="zh-CN" i="1" dirty="0">
                <a:solidFill>
                  <a:srgbClr val="333399"/>
                </a:solidFill>
              </a:rPr>
              <a:t>M</a:t>
            </a:r>
            <a:r>
              <a:rPr lang="en-US" altLang="zh-CN" i="1" dirty="0">
                <a:solidFill>
                  <a:srgbClr val="333399"/>
                </a:solidFill>
                <a:sym typeface="Symbol" panose="05050102010706020507" pitchFamily="18" charset="2"/>
              </a:rPr>
              <a:t> </a:t>
            </a:r>
            <a:r>
              <a:rPr lang="zh-CN" altLang="en-US" dirty="0">
                <a:solidFill>
                  <a:srgbClr val="333399"/>
                </a:solidFill>
              </a:rPr>
              <a:t>接受</a:t>
            </a:r>
            <a:r>
              <a:rPr lang="en-US" altLang="zh-CN" i="1" dirty="0">
                <a:solidFill>
                  <a:srgbClr val="333399"/>
                </a:solidFill>
              </a:rPr>
              <a:t>w</a:t>
            </a:r>
            <a:r>
              <a:rPr lang="zh-CN" altLang="en-US" dirty="0">
                <a:solidFill>
                  <a:srgbClr val="333399"/>
                </a:solidFill>
              </a:rPr>
              <a:t>并一定停机.</a:t>
            </a:r>
            <a:endParaRPr lang="zh-CN" altLang="en-US" dirty="0">
              <a:solidFill>
                <a:srgbClr val="333399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333399"/>
                </a:solidFill>
              </a:rPr>
              <a:t>      如果没有特别指出，总是假定图灵机到达终态（接受态）后一定停机.</a:t>
            </a:r>
            <a:endParaRPr lang="zh-CN" altLang="en-US" dirty="0">
              <a:solidFill>
                <a:srgbClr val="333399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800080"/>
                </a:solidFill>
              </a:rPr>
              <a:t>      但是</a:t>
            </a:r>
            <a:r>
              <a:rPr lang="zh-CN" altLang="en-US" dirty="0">
                <a:solidFill>
                  <a:srgbClr val="333399"/>
                </a:solidFill>
              </a:rPr>
              <a:t> ，</a:t>
            </a:r>
            <a:r>
              <a:rPr lang="zh-CN" altLang="en-US" dirty="0">
                <a:solidFill>
                  <a:srgbClr val="003399"/>
                </a:solidFill>
              </a:rPr>
              <a:t>对不能接受的字符串，图灵机可能永不停止.（只要</a:t>
            </a:r>
            <a:r>
              <a:rPr lang="en-US" altLang="zh-CN" dirty="0">
                <a:solidFill>
                  <a:srgbClr val="003399"/>
                </a:solidFill>
              </a:rPr>
              <a:t>M</a:t>
            </a:r>
            <a:r>
              <a:rPr lang="zh-CN" altLang="en-US" dirty="0">
                <a:solidFill>
                  <a:srgbClr val="003399"/>
                </a:solidFill>
              </a:rPr>
              <a:t>还在某个输入上运行，我们无法知道是因为运行的时间不够长而没有被接受，还是根本就不会停机）</a:t>
            </a:r>
            <a:endParaRPr lang="en-US" altLang="zh-CN" dirty="0">
              <a:solidFill>
                <a:srgbClr val="003399"/>
              </a:solidFill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1447800" y="6413500"/>
            <a:ext cx="6400800" cy="457200"/>
          </a:xfrm>
        </p:spPr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xfrm>
            <a:off x="2700338" y="404813"/>
            <a:ext cx="3455987" cy="693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课堂练习</a:t>
            </a:r>
            <a:endParaRPr lang="zh-CN" altLang="en-US" sz="3200" b="1" dirty="0">
              <a:solidFill>
                <a:srgbClr val="33339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>
          <a:xfrm>
            <a:off x="250825" y="1341438"/>
            <a:ext cx="8534400" cy="172720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设计一个状态数不超过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3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的图灵机，它能够接受语言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L=a(a+b)</a:t>
            </a:r>
            <a:r>
              <a:rPr lang="en-US" altLang="zh-CN" baseline="30000" dirty="0">
                <a:solidFill>
                  <a:srgbClr val="990099"/>
                </a:solidFill>
                <a:latin typeface="楷体_GB2312" pitchFamily="49" charset="-122"/>
              </a:rPr>
              <a:t>* 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，若假定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T={a,b}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（带上只可能输入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a,b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）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,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两个状态的图灵机能否接受该语言？</a:t>
            </a:r>
            <a:endParaRPr lang="en-US" altLang="zh-CN" sz="4000" dirty="0">
              <a:solidFill>
                <a:srgbClr val="990099"/>
              </a:solidFill>
              <a:latin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1550" y="2720975"/>
            <a:ext cx="6045200" cy="2014538"/>
            <a:chOff x="971600" y="2720924"/>
            <a:chExt cx="6044877" cy="2013956"/>
          </a:xfrm>
        </p:grpSpPr>
        <p:pic>
          <p:nvPicPr>
            <p:cNvPr id="30730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1600" y="2782548"/>
              <a:ext cx="6044877" cy="19523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31" name="文本框 2"/>
            <p:cNvSpPr txBox="1"/>
            <p:nvPr/>
          </p:nvSpPr>
          <p:spPr>
            <a:xfrm>
              <a:off x="3203848" y="3717254"/>
              <a:ext cx="66556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a/a,R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32" name="文本框 7"/>
            <p:cNvSpPr txBox="1"/>
            <p:nvPr/>
          </p:nvSpPr>
          <p:spPr>
            <a:xfrm>
              <a:off x="4095547" y="2720924"/>
              <a:ext cx="691215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a/a,R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b/b,R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33" name="文本框 8"/>
            <p:cNvSpPr txBox="1"/>
            <p:nvPr/>
          </p:nvSpPr>
          <p:spPr>
            <a:xfrm>
              <a:off x="5027951" y="3717254"/>
              <a:ext cx="82999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B/B,R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19450" y="4746625"/>
            <a:ext cx="4778375" cy="2092325"/>
            <a:chOff x="3219501" y="4747411"/>
            <a:chExt cx="4778278" cy="2092159"/>
          </a:xfrm>
        </p:grpSpPr>
        <p:pic>
          <p:nvPicPr>
            <p:cNvPr id="30728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501" y="4747411"/>
              <a:ext cx="4778278" cy="20921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9" name="文本框 11"/>
            <p:cNvSpPr txBox="1"/>
            <p:nvPr/>
          </p:nvSpPr>
          <p:spPr>
            <a:xfrm>
              <a:off x="5490758" y="5383174"/>
              <a:ext cx="66556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a/a,R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College of Computer Science &amp; Technology,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5"/>
          <p:cNvSpPr/>
          <p:nvPr/>
        </p:nvSpPr>
        <p:spPr>
          <a:xfrm>
            <a:off x="76200" y="1419225"/>
            <a:ext cx="9144000" cy="9540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对于语言</a:t>
            </a:r>
            <a:r>
              <a:rPr lang="en-US" altLang="zh-CN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L={0</a:t>
            </a:r>
            <a:r>
              <a:rPr lang="en-US" altLang="zh-CN" baseline="300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baseline="300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|n&gt;1}</a:t>
            </a:r>
            <a:r>
              <a:rPr lang="zh-CN" altLang="zh-CN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构造图灵机识别该语言，并采用格局的方式识别</a:t>
            </a:r>
            <a:r>
              <a:rPr lang="en-US" altLang="zh-CN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0011</a:t>
            </a:r>
            <a:r>
              <a:rPr lang="zh-CN" altLang="zh-CN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749" name="Rectangle 2"/>
          <p:cNvSpPr/>
          <p:nvPr/>
        </p:nvSpPr>
        <p:spPr>
          <a:xfrm>
            <a:off x="971550" y="585788"/>
            <a:ext cx="3313113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课堂练习</a:t>
            </a:r>
            <a:endParaRPr lang="zh-CN" altLang="en-US" sz="3200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31750" name="Rectangle 7"/>
          <p:cNvSpPr/>
          <p:nvPr/>
        </p:nvSpPr>
        <p:spPr>
          <a:xfrm>
            <a:off x="2427288" y="3789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511" name="对象 2"/>
          <p:cNvGraphicFramePr>
            <a:graphicFrameLocks noChangeAspect="1"/>
          </p:cNvGraphicFramePr>
          <p:nvPr/>
        </p:nvGraphicFramePr>
        <p:xfrm>
          <a:off x="1619250" y="2708275"/>
          <a:ext cx="5529263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785100" imgH="3911600" progId="Visio.Drawing.11">
                  <p:embed/>
                </p:oleObj>
              </mc:Choice>
              <mc:Fallback>
                <p:oleObj name="" r:id="rId1" imgW="7785100" imgH="39116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2708275"/>
                        <a:ext cx="5529263" cy="277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258888" y="5732463"/>
            <a:ext cx="7200900" cy="37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1800" b="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0011|-Xq</a:t>
            </a:r>
            <a:r>
              <a:rPr lang="en-US" altLang="zh-CN" sz="1800" b="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011|-XXq</a:t>
            </a:r>
            <a:r>
              <a:rPr lang="en-US" altLang="zh-CN" sz="1800" b="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11|-Xq</a:t>
            </a:r>
            <a:r>
              <a:rPr lang="en-US" altLang="zh-CN" sz="1800" b="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1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XY1|-XXq</a:t>
            </a:r>
            <a:r>
              <a:rPr lang="en-US" altLang="zh-CN" sz="1800" b="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Y1|-XXYq</a:t>
            </a:r>
            <a:r>
              <a:rPr lang="en-US" altLang="zh-CN" sz="1800" b="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1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1|-XXYYq</a:t>
            </a:r>
            <a:r>
              <a:rPr lang="en-US" altLang="zh-CN" sz="1800" b="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1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|-XXYYBq</a:t>
            </a:r>
            <a:r>
              <a:rPr lang="en-US" altLang="zh-CN" sz="1800" b="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1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14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xfrm>
            <a:off x="2700338" y="404813"/>
            <a:ext cx="3455987" cy="693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推荐学习材料</a:t>
            </a:r>
            <a:endParaRPr lang="zh-CN" altLang="en-US" sz="3200" b="1" dirty="0">
              <a:solidFill>
                <a:srgbClr val="33339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3363" name="Rectangle 3"/>
          <p:cNvSpPr>
            <a:spLocks noGrp="1"/>
          </p:cNvSpPr>
          <p:nvPr>
            <p:ph idx="1"/>
          </p:nvPr>
        </p:nvSpPr>
        <p:spPr>
          <a:xfrm>
            <a:off x="160338" y="1557338"/>
            <a:ext cx="8534400" cy="172720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百度“计算机科学速成课 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B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站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”,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 看中英双语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40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讲 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“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第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15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讲 阿兰 图灵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”</a:t>
            </a:r>
            <a:endParaRPr lang="en-US" altLang="zh-CN" dirty="0">
              <a:solidFill>
                <a:srgbClr val="990099"/>
              </a:solidFill>
              <a:latin typeface="楷体_GB2312" pitchFamily="49" charset="-122"/>
            </a:endParaRPr>
          </a:p>
          <a:p>
            <a:pPr algn="just" eaLnBrk="1" hangingPunct="1"/>
            <a:endParaRPr lang="en-US" altLang="zh-CN" dirty="0">
              <a:solidFill>
                <a:srgbClr val="990099"/>
              </a:solidFill>
              <a:latin typeface="楷体_GB2312" pitchFamily="49" charset="-122"/>
            </a:endParaRPr>
          </a:p>
          <a:p>
            <a:pPr algn="just" eaLnBrk="1" hangingPunct="1"/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其他各讲也非常值得学习</a:t>
            </a:r>
            <a:r>
              <a:rPr lang="en-US" altLang="zh-CN" dirty="0">
                <a:solidFill>
                  <a:srgbClr val="990099"/>
                </a:solidFill>
                <a:latin typeface="楷体_GB2312" pitchFamily="49" charset="-122"/>
              </a:rPr>
              <a:t>!</a:t>
            </a:r>
            <a:endParaRPr lang="en-US" altLang="zh-CN" dirty="0">
              <a:solidFill>
                <a:srgbClr val="990099"/>
              </a:solidFill>
              <a:latin typeface="楷体_GB2312" pitchFamily="49" charset="-122"/>
            </a:endParaRPr>
          </a:p>
          <a:p>
            <a:pPr algn="just" eaLnBrk="1" hangingPunct="1"/>
            <a:endParaRPr lang="en-US" altLang="zh-CN" dirty="0">
              <a:solidFill>
                <a:srgbClr val="990099"/>
              </a:solidFill>
              <a:latin typeface="楷体_GB2312" pitchFamily="49" charset="-122"/>
            </a:endParaRPr>
          </a:p>
          <a:p>
            <a:pPr algn="just" eaLnBrk="1" hangingPunct="1"/>
            <a:endParaRPr lang="en-US" altLang="zh-CN" sz="4000" dirty="0">
              <a:solidFill>
                <a:srgbClr val="99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259840" y="377825"/>
            <a:ext cx="7092950" cy="838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4000" i="1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4000" i="1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xercise</a:t>
            </a:r>
            <a:endParaRPr lang="en-US" altLang="zh-CN" sz="4000" i="1" dirty="0">
              <a:solidFill>
                <a:srgbClr val="99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3379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8" y="1628775"/>
            <a:ext cx="8804275" cy="3960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964488" cy="914400"/>
          </a:xfrm>
        </p:spPr>
        <p:txBody>
          <a:bodyPr vert="horz" wrap="square" lIns="91440" tIns="45720" rIns="91440" bIns="45720" anchor="b" anchorCtr="0"/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5.1 </a:t>
            </a:r>
            <a:r>
              <a:rPr lang="zh-CN" altLang="en-US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基本图灵机</a:t>
            </a:r>
            <a:endParaRPr lang="zh-CN" altLang="en-US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基本图灵机的定义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基本图灵机的格局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基本图灵机接受的语言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基本图灵机的构造技术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重点及难点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</a:rPr>
              <a:t>重点: 基本图灵机的定义、格局及构造。 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</a:rPr>
              <a:t>难点: 基本图灵机的构造。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5" name="Group 64"/>
          <p:cNvGrpSpPr/>
          <p:nvPr/>
        </p:nvGrpSpPr>
        <p:grpSpPr>
          <a:xfrm>
            <a:off x="1144588" y="292100"/>
            <a:ext cx="7967662" cy="3119438"/>
            <a:chOff x="1483" y="1885"/>
            <a:chExt cx="4085" cy="1965"/>
          </a:xfrm>
        </p:grpSpPr>
        <p:sp>
          <p:nvSpPr>
            <p:cNvPr id="8199" name="Rectangle 32"/>
            <p:cNvSpPr/>
            <p:nvPr/>
          </p:nvSpPr>
          <p:spPr>
            <a:xfrm>
              <a:off x="2663" y="1885"/>
              <a:ext cx="869" cy="430"/>
            </a:xfrm>
            <a:prstGeom prst="rect">
              <a:avLst/>
            </a:prstGeom>
            <a:solidFill>
              <a:srgbClr val="FFFFFF"/>
            </a:solidFill>
            <a:ln w="4763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0" name="Rectangle 33"/>
            <p:cNvSpPr/>
            <p:nvPr/>
          </p:nvSpPr>
          <p:spPr>
            <a:xfrm>
              <a:off x="3120" y="1937"/>
              <a:ext cx="29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Finite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1" name="Rectangle 34"/>
            <p:cNvSpPr/>
            <p:nvPr/>
          </p:nvSpPr>
          <p:spPr>
            <a:xfrm>
              <a:off x="3104" y="2098"/>
              <a:ext cx="37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control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2" name="Line 35"/>
            <p:cNvSpPr/>
            <p:nvPr/>
          </p:nvSpPr>
          <p:spPr>
            <a:xfrm flipV="1">
              <a:off x="1632" y="2928"/>
              <a:ext cx="3693" cy="9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3" name="Line 36"/>
            <p:cNvSpPr/>
            <p:nvPr/>
          </p:nvSpPr>
          <p:spPr>
            <a:xfrm>
              <a:off x="1632" y="3168"/>
              <a:ext cx="3693" cy="9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4" name="Line 37"/>
            <p:cNvSpPr/>
            <p:nvPr/>
          </p:nvSpPr>
          <p:spPr>
            <a:xfrm>
              <a:off x="2282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5" name="Line 38"/>
            <p:cNvSpPr/>
            <p:nvPr/>
          </p:nvSpPr>
          <p:spPr>
            <a:xfrm>
              <a:off x="1956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6" name="Line 39"/>
            <p:cNvSpPr/>
            <p:nvPr/>
          </p:nvSpPr>
          <p:spPr>
            <a:xfrm flipV="1">
              <a:off x="4022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7" name="Line 40"/>
            <p:cNvSpPr/>
            <p:nvPr/>
          </p:nvSpPr>
          <p:spPr>
            <a:xfrm>
              <a:off x="1630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8" name="Line 41"/>
            <p:cNvSpPr/>
            <p:nvPr/>
          </p:nvSpPr>
          <p:spPr>
            <a:xfrm>
              <a:off x="4348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9" name="Line 42"/>
            <p:cNvSpPr/>
            <p:nvPr/>
          </p:nvSpPr>
          <p:spPr>
            <a:xfrm>
              <a:off x="4673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0" name="Line 43"/>
            <p:cNvSpPr/>
            <p:nvPr/>
          </p:nvSpPr>
          <p:spPr>
            <a:xfrm>
              <a:off x="4999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1" name="Rectangle 47"/>
            <p:cNvSpPr/>
            <p:nvPr/>
          </p:nvSpPr>
          <p:spPr>
            <a:xfrm>
              <a:off x="1829" y="2964"/>
              <a:ext cx="7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2" name="Rectangle 48"/>
            <p:cNvSpPr/>
            <p:nvPr/>
          </p:nvSpPr>
          <p:spPr>
            <a:xfrm>
              <a:off x="1905" y="3049"/>
              <a:ext cx="40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zh-CN" altLang="en-US" sz="11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3" name="Rectangle 49"/>
            <p:cNvSpPr/>
            <p:nvPr/>
          </p:nvSpPr>
          <p:spPr>
            <a:xfrm>
              <a:off x="4604" y="2964"/>
              <a:ext cx="80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4" name="Rectangle 50"/>
            <p:cNvSpPr/>
            <p:nvPr/>
          </p:nvSpPr>
          <p:spPr>
            <a:xfrm>
              <a:off x="4929" y="2964"/>
              <a:ext cx="80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Rectangle 52"/>
            <p:cNvSpPr/>
            <p:nvPr/>
          </p:nvSpPr>
          <p:spPr>
            <a:xfrm>
              <a:off x="5256" y="2921"/>
              <a:ext cx="93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zh-CN" altLang="en-US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...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54"/>
            <p:cNvSpPr/>
            <p:nvPr/>
          </p:nvSpPr>
          <p:spPr>
            <a:xfrm>
              <a:off x="3116" y="2315"/>
              <a:ext cx="132" cy="559"/>
            </a:xfrm>
            <a:custGeom>
              <a:avLst/>
              <a:gdLst>
                <a:gd name="txL" fmla="*/ 0 w 132"/>
                <a:gd name="txT" fmla="*/ 0 h 559"/>
                <a:gd name="txR" fmla="*/ 132 w 132"/>
                <a:gd name="txB" fmla="*/ 559 h 559"/>
              </a:gdLst>
              <a:ahLst/>
              <a:cxnLst>
                <a:cxn ang="0">
                  <a:pos x="35" y="0"/>
                </a:cxn>
                <a:cxn ang="0">
                  <a:pos x="63" y="9"/>
                </a:cxn>
                <a:cxn ang="0">
                  <a:pos x="83" y="20"/>
                </a:cxn>
                <a:cxn ang="0">
                  <a:pos x="100" y="32"/>
                </a:cxn>
                <a:cxn ang="0">
                  <a:pos x="113" y="45"/>
                </a:cxn>
                <a:cxn ang="0">
                  <a:pos x="124" y="59"/>
                </a:cxn>
                <a:cxn ang="0">
                  <a:pos x="129" y="74"/>
                </a:cxn>
                <a:cxn ang="0">
                  <a:pos x="132" y="89"/>
                </a:cxn>
                <a:cxn ang="0">
                  <a:pos x="132" y="105"/>
                </a:cxn>
                <a:cxn ang="0">
                  <a:pos x="131" y="123"/>
                </a:cxn>
                <a:cxn ang="0">
                  <a:pos x="126" y="139"/>
                </a:cxn>
                <a:cxn ang="0">
                  <a:pos x="121" y="156"/>
                </a:cxn>
                <a:cxn ang="0">
                  <a:pos x="113" y="173"/>
                </a:cxn>
                <a:cxn ang="0">
                  <a:pos x="106" y="189"/>
                </a:cxn>
                <a:cxn ang="0">
                  <a:pos x="97" y="206"/>
                </a:cxn>
                <a:cxn ang="0">
                  <a:pos x="71" y="249"/>
                </a:cxn>
                <a:cxn ang="0">
                  <a:pos x="55" y="274"/>
                </a:cxn>
                <a:cxn ang="0">
                  <a:pos x="41" y="298"/>
                </a:cxn>
                <a:cxn ang="0">
                  <a:pos x="28" y="321"/>
                </a:cxn>
                <a:cxn ang="0">
                  <a:pos x="16" y="342"/>
                </a:cxn>
                <a:cxn ang="0">
                  <a:pos x="8" y="362"/>
                </a:cxn>
                <a:cxn ang="0">
                  <a:pos x="3" y="383"/>
                </a:cxn>
                <a:cxn ang="0">
                  <a:pos x="0" y="402"/>
                </a:cxn>
                <a:cxn ang="0">
                  <a:pos x="3" y="423"/>
                </a:cxn>
                <a:cxn ang="0">
                  <a:pos x="9" y="444"/>
                </a:cxn>
                <a:cxn ang="0">
                  <a:pos x="21" y="464"/>
                </a:cxn>
                <a:cxn ang="0">
                  <a:pos x="38" y="486"/>
                </a:cxn>
                <a:cxn ang="0">
                  <a:pos x="61" y="508"/>
                </a:cxn>
                <a:cxn ang="0">
                  <a:pos x="90" y="532"/>
                </a:cxn>
                <a:cxn ang="0">
                  <a:pos x="126" y="559"/>
                </a:cxn>
              </a:cxnLst>
              <a:rect l="txL" t="txT" r="txR" b="txB"/>
              <a:pathLst>
                <a:path w="132" h="559">
                  <a:moveTo>
                    <a:pt x="35" y="0"/>
                  </a:moveTo>
                  <a:lnTo>
                    <a:pt x="63" y="9"/>
                  </a:lnTo>
                  <a:lnTo>
                    <a:pt x="83" y="20"/>
                  </a:lnTo>
                  <a:lnTo>
                    <a:pt x="100" y="32"/>
                  </a:lnTo>
                  <a:lnTo>
                    <a:pt x="113" y="45"/>
                  </a:lnTo>
                  <a:lnTo>
                    <a:pt x="124" y="59"/>
                  </a:lnTo>
                  <a:lnTo>
                    <a:pt x="129" y="74"/>
                  </a:lnTo>
                  <a:lnTo>
                    <a:pt x="132" y="89"/>
                  </a:lnTo>
                  <a:lnTo>
                    <a:pt x="132" y="105"/>
                  </a:lnTo>
                  <a:lnTo>
                    <a:pt x="131" y="123"/>
                  </a:lnTo>
                  <a:lnTo>
                    <a:pt x="126" y="139"/>
                  </a:lnTo>
                  <a:lnTo>
                    <a:pt x="121" y="156"/>
                  </a:lnTo>
                  <a:lnTo>
                    <a:pt x="113" y="173"/>
                  </a:lnTo>
                  <a:lnTo>
                    <a:pt x="106" y="189"/>
                  </a:lnTo>
                  <a:lnTo>
                    <a:pt x="97" y="206"/>
                  </a:lnTo>
                  <a:lnTo>
                    <a:pt x="71" y="249"/>
                  </a:lnTo>
                  <a:lnTo>
                    <a:pt x="55" y="274"/>
                  </a:lnTo>
                  <a:lnTo>
                    <a:pt x="41" y="298"/>
                  </a:lnTo>
                  <a:lnTo>
                    <a:pt x="28" y="321"/>
                  </a:lnTo>
                  <a:lnTo>
                    <a:pt x="16" y="342"/>
                  </a:lnTo>
                  <a:lnTo>
                    <a:pt x="8" y="362"/>
                  </a:lnTo>
                  <a:lnTo>
                    <a:pt x="3" y="383"/>
                  </a:lnTo>
                  <a:lnTo>
                    <a:pt x="0" y="402"/>
                  </a:lnTo>
                  <a:lnTo>
                    <a:pt x="3" y="423"/>
                  </a:lnTo>
                  <a:lnTo>
                    <a:pt x="9" y="444"/>
                  </a:lnTo>
                  <a:lnTo>
                    <a:pt x="21" y="464"/>
                  </a:lnTo>
                  <a:lnTo>
                    <a:pt x="38" y="486"/>
                  </a:lnTo>
                  <a:lnTo>
                    <a:pt x="61" y="508"/>
                  </a:lnTo>
                  <a:lnTo>
                    <a:pt x="90" y="532"/>
                  </a:lnTo>
                  <a:lnTo>
                    <a:pt x="126" y="559"/>
                  </a:lnTo>
                </a:path>
              </a:pathLst>
            </a:custGeom>
            <a:noFill/>
            <a:ln w="4763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7" name="Freeform 55"/>
            <p:cNvSpPr/>
            <p:nvPr/>
          </p:nvSpPr>
          <p:spPr>
            <a:xfrm>
              <a:off x="3215" y="2848"/>
              <a:ext cx="100" cy="70"/>
            </a:xfrm>
            <a:custGeom>
              <a:avLst/>
              <a:gdLst>
                <a:gd name="txL" fmla="*/ 0 w 100"/>
                <a:gd name="txT" fmla="*/ 0 h 70"/>
                <a:gd name="txR" fmla="*/ 100 w 100"/>
                <a:gd name="txB" fmla="*/ 70 h 70"/>
              </a:gdLst>
              <a:ahLst/>
              <a:cxnLst>
                <a:cxn ang="0">
                  <a:pos x="40" y="0"/>
                </a:cxn>
                <a:cxn ang="0">
                  <a:pos x="100" y="70"/>
                </a:cxn>
                <a:cxn ang="0">
                  <a:pos x="0" y="43"/>
                </a:cxn>
                <a:cxn ang="0">
                  <a:pos x="40" y="0"/>
                </a:cxn>
              </a:cxnLst>
              <a:rect l="txL" t="txT" r="txR" b="txB"/>
              <a:pathLst>
                <a:path w="100" h="70">
                  <a:moveTo>
                    <a:pt x="40" y="0"/>
                  </a:moveTo>
                  <a:lnTo>
                    <a:pt x="100" y="70"/>
                  </a:lnTo>
                  <a:lnTo>
                    <a:pt x="0" y="4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000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8" name="Rectangle 56"/>
            <p:cNvSpPr/>
            <p:nvPr/>
          </p:nvSpPr>
          <p:spPr>
            <a:xfrm>
              <a:off x="2155" y="2964"/>
              <a:ext cx="7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Rectangle 57"/>
            <p:cNvSpPr/>
            <p:nvPr/>
          </p:nvSpPr>
          <p:spPr>
            <a:xfrm>
              <a:off x="2230" y="3049"/>
              <a:ext cx="40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zh-CN" altLang="en-US" sz="11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0" name="Rectangle 58"/>
            <p:cNvSpPr/>
            <p:nvPr/>
          </p:nvSpPr>
          <p:spPr>
            <a:xfrm>
              <a:off x="4216" y="2964"/>
              <a:ext cx="7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1" name="Rectangle 59"/>
            <p:cNvSpPr/>
            <p:nvPr/>
          </p:nvSpPr>
          <p:spPr>
            <a:xfrm>
              <a:off x="4294" y="304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1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2" name="Rectangle 60"/>
            <p:cNvSpPr/>
            <p:nvPr/>
          </p:nvSpPr>
          <p:spPr>
            <a:xfrm>
              <a:off x="3365" y="2964"/>
              <a:ext cx="7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3" name="Rectangle 61"/>
            <p:cNvSpPr/>
            <p:nvPr/>
          </p:nvSpPr>
          <p:spPr>
            <a:xfrm>
              <a:off x="3426" y="3049"/>
              <a:ext cx="20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1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Line 62"/>
            <p:cNvSpPr/>
            <p:nvPr/>
          </p:nvSpPr>
          <p:spPr>
            <a:xfrm flipV="1">
              <a:off x="3168" y="2928"/>
              <a:ext cx="0" cy="240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5" name="Line 63"/>
            <p:cNvSpPr/>
            <p:nvPr/>
          </p:nvSpPr>
          <p:spPr>
            <a:xfrm flipH="1">
              <a:off x="3552" y="2928"/>
              <a:ext cx="0" cy="240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226" name="Group 18"/>
            <p:cNvGrpSpPr/>
            <p:nvPr/>
          </p:nvGrpSpPr>
          <p:grpSpPr>
            <a:xfrm>
              <a:off x="1483" y="2222"/>
              <a:ext cx="1373" cy="686"/>
              <a:chOff x="1317" y="2072"/>
              <a:chExt cx="1588" cy="858"/>
            </a:xfrm>
          </p:grpSpPr>
          <p:sp>
            <p:nvSpPr>
              <p:cNvPr id="8234" name="Text Box 19"/>
              <p:cNvSpPr txBox="1"/>
              <p:nvPr/>
            </p:nvSpPr>
            <p:spPr>
              <a:xfrm>
                <a:off x="1317" y="2072"/>
                <a:ext cx="910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带（</a:t>
                </a:r>
                <a:r>
                  <a:rPr lang="en-US" altLang="zh-CN" sz="2000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tape</a:t>
                </a:r>
                <a:r>
                  <a:rPr lang="en-US" altLang="zh-CN" sz="2000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）</a:t>
                </a:r>
                <a:endParaRPr lang="en-US" altLang="zh-CN" sz="2000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8235" name="Line 20"/>
              <p:cNvSpPr/>
              <p:nvPr/>
            </p:nvSpPr>
            <p:spPr>
              <a:xfrm>
                <a:off x="1657" y="2402"/>
                <a:ext cx="1248" cy="528"/>
              </a:xfrm>
              <a:prstGeom prst="line">
                <a:avLst/>
              </a:prstGeom>
              <a:ln w="9525" cap="flat" cmpd="sng">
                <a:solidFill>
                  <a:srgbClr val="333399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grpSp>
          <p:nvGrpSpPr>
            <p:cNvPr id="8227" name="Group 21"/>
            <p:cNvGrpSpPr/>
            <p:nvPr/>
          </p:nvGrpSpPr>
          <p:grpSpPr>
            <a:xfrm>
              <a:off x="2592" y="3120"/>
              <a:ext cx="1104" cy="730"/>
              <a:chOff x="2592" y="3206"/>
              <a:chExt cx="1104" cy="949"/>
            </a:xfrm>
          </p:grpSpPr>
          <p:sp>
            <p:nvSpPr>
              <p:cNvPr id="8232" name="Text Box 22"/>
              <p:cNvSpPr txBox="1"/>
              <p:nvPr/>
            </p:nvSpPr>
            <p:spPr>
              <a:xfrm>
                <a:off x="2592" y="3830"/>
                <a:ext cx="1104" cy="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单元格（</a:t>
                </a:r>
                <a:r>
                  <a:rPr lang="en-US" altLang="zh-CN" sz="2000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cell</a:t>
                </a:r>
                <a:r>
                  <a:rPr lang="en-US" altLang="zh-CN" sz="2000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）</a:t>
                </a:r>
                <a:endParaRPr lang="en-US" altLang="zh-CN" sz="2000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8233" name="Line 23"/>
              <p:cNvSpPr/>
              <p:nvPr/>
            </p:nvSpPr>
            <p:spPr>
              <a:xfrm flipV="1">
                <a:off x="2976" y="3206"/>
                <a:ext cx="288" cy="576"/>
              </a:xfrm>
              <a:prstGeom prst="line">
                <a:avLst/>
              </a:prstGeom>
              <a:ln w="9525" cap="flat" cmpd="sng">
                <a:solidFill>
                  <a:srgbClr val="333399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grpSp>
          <p:nvGrpSpPr>
            <p:cNvPr id="8228" name="Group 27"/>
            <p:cNvGrpSpPr/>
            <p:nvPr/>
          </p:nvGrpSpPr>
          <p:grpSpPr>
            <a:xfrm>
              <a:off x="3408" y="3110"/>
              <a:ext cx="2160" cy="737"/>
              <a:chOff x="3408" y="3110"/>
              <a:chExt cx="2160" cy="944"/>
            </a:xfrm>
          </p:grpSpPr>
          <p:sp>
            <p:nvSpPr>
              <p:cNvPr id="8229" name="Text Box 28"/>
              <p:cNvSpPr txBox="1"/>
              <p:nvPr/>
            </p:nvSpPr>
            <p:spPr>
              <a:xfrm>
                <a:off x="3984" y="3734"/>
                <a:ext cx="1584" cy="3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带符（</a:t>
                </a:r>
                <a:r>
                  <a:rPr lang="en-US" altLang="zh-CN" sz="2000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tape symbol</a:t>
                </a:r>
                <a:r>
                  <a:rPr lang="en-US" altLang="zh-CN" sz="2000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）</a:t>
                </a:r>
                <a:endParaRPr lang="en-US" altLang="zh-CN" sz="2000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8230" name="Line 29"/>
              <p:cNvSpPr/>
              <p:nvPr/>
            </p:nvSpPr>
            <p:spPr>
              <a:xfrm flipV="1">
                <a:off x="4752" y="3110"/>
                <a:ext cx="96" cy="672"/>
              </a:xfrm>
              <a:prstGeom prst="line">
                <a:avLst/>
              </a:prstGeom>
              <a:ln w="9525" cap="flat" cmpd="sng">
                <a:solidFill>
                  <a:srgbClr val="333399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8231" name="Line 30"/>
              <p:cNvSpPr/>
              <p:nvPr/>
            </p:nvSpPr>
            <p:spPr>
              <a:xfrm flipH="1" flipV="1">
                <a:off x="3408" y="3110"/>
                <a:ext cx="1104" cy="672"/>
              </a:xfrm>
              <a:prstGeom prst="line">
                <a:avLst/>
              </a:prstGeom>
              <a:ln w="9525" cap="flat" cmpd="sng">
                <a:solidFill>
                  <a:srgbClr val="333399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</p:grpSp>
      <p:sp>
        <p:nvSpPr>
          <p:cNvPr id="9221" name="Text Box 65"/>
          <p:cNvSpPr txBox="1">
            <a:spLocks noChangeArrowheads="1"/>
          </p:cNvSpPr>
          <p:nvPr/>
        </p:nvSpPr>
        <p:spPr bwMode="auto">
          <a:xfrm>
            <a:off x="381000" y="3479800"/>
            <a:ext cx="8763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 带的每个单元可容纳一个带符号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宋体" panose="02010600030101010101" pitchFamily="2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 带有一个最左单元，向右则是无限的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 读写头在每一时刻扫描带上的一个单元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开始时，最左边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个单元装着输入符号，余下的有穷个单元都存放空白符，它是一个特殊的带符号，但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不是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输入符号。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6"/>
          <p:cNvSpPr>
            <a:spLocks noChangeArrowheads="1"/>
          </p:cNvSpPr>
          <p:nvPr/>
        </p:nvSpPr>
        <p:spPr bwMode="auto">
          <a:xfrm>
            <a:off x="5292725" y="260350"/>
            <a:ext cx="3492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图灵机的基本模型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8198" name="Text Box 19"/>
          <p:cNvSpPr txBox="1"/>
          <p:nvPr/>
        </p:nvSpPr>
        <p:spPr>
          <a:xfrm>
            <a:off x="3411538" y="285750"/>
            <a:ext cx="10715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有限</a:t>
            </a:r>
            <a:endParaRPr lang="en-US" altLang="zh-CN" sz="20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控制器</a:t>
            </a:r>
            <a:endParaRPr lang="en-US" altLang="zh-CN" sz="20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idx="1"/>
          </p:nvPr>
        </p:nvSpPr>
        <p:spPr>
          <a:xfrm>
            <a:off x="250825" y="2451100"/>
            <a:ext cx="8229600" cy="5029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</a:rPr>
              <a:t>	在一个图灵机的动作中，图灵机根据读写头所扫描的符号和有限控制器的状态可能</a:t>
            </a: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</a:rPr>
              <a:t>做</a:t>
            </a:r>
            <a:endParaRPr lang="zh-CN" altLang="en-US" dirty="0">
              <a:solidFill>
                <a:srgbClr val="003399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</a:rPr>
              <a:t>改变状态</a:t>
            </a:r>
            <a:endParaRPr lang="zh-CN" altLang="en-US" dirty="0">
              <a:solidFill>
                <a:srgbClr val="003399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</a:rPr>
              <a:t>在被扫描的带单元上重新写一个符号，以代替原来写在该单元上的符号</a:t>
            </a:r>
            <a:endParaRPr lang="zh-CN" altLang="en-US" dirty="0">
              <a:solidFill>
                <a:srgbClr val="003399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</a:rPr>
              <a:t>将读写头向左或者右移一个单元</a:t>
            </a:r>
            <a:endParaRPr lang="zh-CN" altLang="en-US" dirty="0">
              <a:solidFill>
                <a:srgbClr val="003399"/>
              </a:solidFill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</a:rPr>
              <a:t> 图灵机和双向有限自动机的区别：图灵机能改变它带上的符号。 </a:t>
            </a:r>
            <a:endParaRPr lang="zh-CN" altLang="en-US" dirty="0">
              <a:solidFill>
                <a:srgbClr val="003399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title"/>
          </p:nvPr>
        </p:nvSpPr>
        <p:spPr>
          <a:xfrm>
            <a:off x="3405188" y="400050"/>
            <a:ext cx="5735637" cy="838200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图灵机的工作机制</a:t>
            </a:r>
            <a:endParaRPr lang="zh-CN" altLang="en-US" sz="3200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10245" name="Group 64"/>
          <p:cNvGrpSpPr/>
          <p:nvPr/>
        </p:nvGrpSpPr>
        <p:grpSpPr>
          <a:xfrm>
            <a:off x="468313" y="620713"/>
            <a:ext cx="6911975" cy="1506537"/>
            <a:chOff x="1630" y="1885"/>
            <a:chExt cx="3719" cy="1292"/>
          </a:xfrm>
        </p:grpSpPr>
        <p:sp>
          <p:nvSpPr>
            <p:cNvPr id="10247" name="Rectangle 32"/>
            <p:cNvSpPr/>
            <p:nvPr/>
          </p:nvSpPr>
          <p:spPr>
            <a:xfrm>
              <a:off x="2663" y="1885"/>
              <a:ext cx="869" cy="430"/>
            </a:xfrm>
            <a:prstGeom prst="rect">
              <a:avLst/>
            </a:prstGeom>
            <a:solidFill>
              <a:srgbClr val="FFFFFF"/>
            </a:solidFill>
            <a:ln w="4763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48" name="Rectangle 33"/>
            <p:cNvSpPr/>
            <p:nvPr/>
          </p:nvSpPr>
          <p:spPr>
            <a:xfrm>
              <a:off x="3120" y="1937"/>
              <a:ext cx="29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Finite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49" name="Rectangle 34"/>
            <p:cNvSpPr/>
            <p:nvPr/>
          </p:nvSpPr>
          <p:spPr>
            <a:xfrm>
              <a:off x="3104" y="2098"/>
              <a:ext cx="37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control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0" name="Line 35"/>
            <p:cNvSpPr/>
            <p:nvPr/>
          </p:nvSpPr>
          <p:spPr>
            <a:xfrm flipV="1">
              <a:off x="1632" y="2928"/>
              <a:ext cx="3693" cy="9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1" name="Line 36"/>
            <p:cNvSpPr/>
            <p:nvPr/>
          </p:nvSpPr>
          <p:spPr>
            <a:xfrm>
              <a:off x="1632" y="3168"/>
              <a:ext cx="3693" cy="9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2" name="Line 37"/>
            <p:cNvSpPr/>
            <p:nvPr/>
          </p:nvSpPr>
          <p:spPr>
            <a:xfrm>
              <a:off x="2282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3" name="Line 38"/>
            <p:cNvSpPr/>
            <p:nvPr/>
          </p:nvSpPr>
          <p:spPr>
            <a:xfrm>
              <a:off x="1956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4" name="Line 39"/>
            <p:cNvSpPr/>
            <p:nvPr/>
          </p:nvSpPr>
          <p:spPr>
            <a:xfrm flipV="1">
              <a:off x="4022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5" name="Line 40"/>
            <p:cNvSpPr/>
            <p:nvPr/>
          </p:nvSpPr>
          <p:spPr>
            <a:xfrm>
              <a:off x="1630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Line 41"/>
            <p:cNvSpPr/>
            <p:nvPr/>
          </p:nvSpPr>
          <p:spPr>
            <a:xfrm>
              <a:off x="4348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7" name="Line 42"/>
            <p:cNvSpPr/>
            <p:nvPr/>
          </p:nvSpPr>
          <p:spPr>
            <a:xfrm>
              <a:off x="4673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8" name="Line 43"/>
            <p:cNvSpPr/>
            <p:nvPr/>
          </p:nvSpPr>
          <p:spPr>
            <a:xfrm>
              <a:off x="4999" y="2918"/>
              <a:ext cx="1" cy="258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9" name="Rectangle 47"/>
            <p:cNvSpPr/>
            <p:nvPr/>
          </p:nvSpPr>
          <p:spPr>
            <a:xfrm>
              <a:off x="1829" y="2964"/>
              <a:ext cx="7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0" name="Rectangle 48"/>
            <p:cNvSpPr/>
            <p:nvPr/>
          </p:nvSpPr>
          <p:spPr>
            <a:xfrm>
              <a:off x="1905" y="3049"/>
              <a:ext cx="40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zh-CN" altLang="en-US" sz="11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1" name="Rectangle 49"/>
            <p:cNvSpPr/>
            <p:nvPr/>
          </p:nvSpPr>
          <p:spPr>
            <a:xfrm>
              <a:off x="4604" y="2964"/>
              <a:ext cx="80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2" name="Rectangle 50"/>
            <p:cNvSpPr/>
            <p:nvPr/>
          </p:nvSpPr>
          <p:spPr>
            <a:xfrm>
              <a:off x="4929" y="2964"/>
              <a:ext cx="80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3" name="Rectangle 52"/>
            <p:cNvSpPr/>
            <p:nvPr/>
          </p:nvSpPr>
          <p:spPr>
            <a:xfrm>
              <a:off x="5256" y="2921"/>
              <a:ext cx="93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zh-CN" altLang="en-US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...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4" name="Freeform 54"/>
            <p:cNvSpPr/>
            <p:nvPr/>
          </p:nvSpPr>
          <p:spPr>
            <a:xfrm>
              <a:off x="3116" y="2315"/>
              <a:ext cx="132" cy="559"/>
            </a:xfrm>
            <a:custGeom>
              <a:avLst/>
              <a:gdLst>
                <a:gd name="txL" fmla="*/ 0 w 132"/>
                <a:gd name="txT" fmla="*/ 0 h 559"/>
                <a:gd name="txR" fmla="*/ 132 w 132"/>
                <a:gd name="txB" fmla="*/ 559 h 559"/>
              </a:gdLst>
              <a:ahLst/>
              <a:cxnLst>
                <a:cxn ang="0">
                  <a:pos x="35" y="0"/>
                </a:cxn>
                <a:cxn ang="0">
                  <a:pos x="63" y="9"/>
                </a:cxn>
                <a:cxn ang="0">
                  <a:pos x="83" y="20"/>
                </a:cxn>
                <a:cxn ang="0">
                  <a:pos x="100" y="32"/>
                </a:cxn>
                <a:cxn ang="0">
                  <a:pos x="113" y="45"/>
                </a:cxn>
                <a:cxn ang="0">
                  <a:pos x="124" y="59"/>
                </a:cxn>
                <a:cxn ang="0">
                  <a:pos x="129" y="74"/>
                </a:cxn>
                <a:cxn ang="0">
                  <a:pos x="132" y="89"/>
                </a:cxn>
                <a:cxn ang="0">
                  <a:pos x="132" y="105"/>
                </a:cxn>
                <a:cxn ang="0">
                  <a:pos x="131" y="123"/>
                </a:cxn>
                <a:cxn ang="0">
                  <a:pos x="126" y="139"/>
                </a:cxn>
                <a:cxn ang="0">
                  <a:pos x="121" y="156"/>
                </a:cxn>
                <a:cxn ang="0">
                  <a:pos x="113" y="173"/>
                </a:cxn>
                <a:cxn ang="0">
                  <a:pos x="106" y="189"/>
                </a:cxn>
                <a:cxn ang="0">
                  <a:pos x="97" y="206"/>
                </a:cxn>
                <a:cxn ang="0">
                  <a:pos x="71" y="249"/>
                </a:cxn>
                <a:cxn ang="0">
                  <a:pos x="55" y="274"/>
                </a:cxn>
                <a:cxn ang="0">
                  <a:pos x="41" y="298"/>
                </a:cxn>
                <a:cxn ang="0">
                  <a:pos x="28" y="321"/>
                </a:cxn>
                <a:cxn ang="0">
                  <a:pos x="16" y="342"/>
                </a:cxn>
                <a:cxn ang="0">
                  <a:pos x="8" y="362"/>
                </a:cxn>
                <a:cxn ang="0">
                  <a:pos x="3" y="383"/>
                </a:cxn>
                <a:cxn ang="0">
                  <a:pos x="0" y="402"/>
                </a:cxn>
                <a:cxn ang="0">
                  <a:pos x="3" y="423"/>
                </a:cxn>
                <a:cxn ang="0">
                  <a:pos x="9" y="444"/>
                </a:cxn>
                <a:cxn ang="0">
                  <a:pos x="21" y="464"/>
                </a:cxn>
                <a:cxn ang="0">
                  <a:pos x="38" y="486"/>
                </a:cxn>
                <a:cxn ang="0">
                  <a:pos x="61" y="508"/>
                </a:cxn>
                <a:cxn ang="0">
                  <a:pos x="90" y="532"/>
                </a:cxn>
                <a:cxn ang="0">
                  <a:pos x="126" y="559"/>
                </a:cxn>
              </a:cxnLst>
              <a:rect l="txL" t="txT" r="txR" b="txB"/>
              <a:pathLst>
                <a:path w="132" h="559">
                  <a:moveTo>
                    <a:pt x="35" y="0"/>
                  </a:moveTo>
                  <a:lnTo>
                    <a:pt x="63" y="9"/>
                  </a:lnTo>
                  <a:lnTo>
                    <a:pt x="83" y="20"/>
                  </a:lnTo>
                  <a:lnTo>
                    <a:pt x="100" y="32"/>
                  </a:lnTo>
                  <a:lnTo>
                    <a:pt x="113" y="45"/>
                  </a:lnTo>
                  <a:lnTo>
                    <a:pt x="124" y="59"/>
                  </a:lnTo>
                  <a:lnTo>
                    <a:pt x="129" y="74"/>
                  </a:lnTo>
                  <a:lnTo>
                    <a:pt x="132" y="89"/>
                  </a:lnTo>
                  <a:lnTo>
                    <a:pt x="132" y="105"/>
                  </a:lnTo>
                  <a:lnTo>
                    <a:pt x="131" y="123"/>
                  </a:lnTo>
                  <a:lnTo>
                    <a:pt x="126" y="139"/>
                  </a:lnTo>
                  <a:lnTo>
                    <a:pt x="121" y="156"/>
                  </a:lnTo>
                  <a:lnTo>
                    <a:pt x="113" y="173"/>
                  </a:lnTo>
                  <a:lnTo>
                    <a:pt x="106" y="189"/>
                  </a:lnTo>
                  <a:lnTo>
                    <a:pt x="97" y="206"/>
                  </a:lnTo>
                  <a:lnTo>
                    <a:pt x="71" y="249"/>
                  </a:lnTo>
                  <a:lnTo>
                    <a:pt x="55" y="274"/>
                  </a:lnTo>
                  <a:lnTo>
                    <a:pt x="41" y="298"/>
                  </a:lnTo>
                  <a:lnTo>
                    <a:pt x="28" y="321"/>
                  </a:lnTo>
                  <a:lnTo>
                    <a:pt x="16" y="342"/>
                  </a:lnTo>
                  <a:lnTo>
                    <a:pt x="8" y="362"/>
                  </a:lnTo>
                  <a:lnTo>
                    <a:pt x="3" y="383"/>
                  </a:lnTo>
                  <a:lnTo>
                    <a:pt x="0" y="402"/>
                  </a:lnTo>
                  <a:lnTo>
                    <a:pt x="3" y="423"/>
                  </a:lnTo>
                  <a:lnTo>
                    <a:pt x="9" y="444"/>
                  </a:lnTo>
                  <a:lnTo>
                    <a:pt x="21" y="464"/>
                  </a:lnTo>
                  <a:lnTo>
                    <a:pt x="38" y="486"/>
                  </a:lnTo>
                  <a:lnTo>
                    <a:pt x="61" y="508"/>
                  </a:lnTo>
                  <a:lnTo>
                    <a:pt x="90" y="532"/>
                  </a:lnTo>
                  <a:lnTo>
                    <a:pt x="126" y="559"/>
                  </a:lnTo>
                </a:path>
              </a:pathLst>
            </a:custGeom>
            <a:noFill/>
            <a:ln w="4763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5" name="Freeform 55"/>
            <p:cNvSpPr/>
            <p:nvPr/>
          </p:nvSpPr>
          <p:spPr>
            <a:xfrm>
              <a:off x="3215" y="2848"/>
              <a:ext cx="100" cy="70"/>
            </a:xfrm>
            <a:custGeom>
              <a:avLst/>
              <a:gdLst>
                <a:gd name="txL" fmla="*/ 0 w 100"/>
                <a:gd name="txT" fmla="*/ 0 h 70"/>
                <a:gd name="txR" fmla="*/ 100 w 100"/>
                <a:gd name="txB" fmla="*/ 70 h 70"/>
              </a:gdLst>
              <a:ahLst/>
              <a:cxnLst>
                <a:cxn ang="0">
                  <a:pos x="40" y="0"/>
                </a:cxn>
                <a:cxn ang="0">
                  <a:pos x="100" y="70"/>
                </a:cxn>
                <a:cxn ang="0">
                  <a:pos x="0" y="43"/>
                </a:cxn>
                <a:cxn ang="0">
                  <a:pos x="40" y="0"/>
                </a:cxn>
              </a:cxnLst>
              <a:rect l="txL" t="txT" r="txR" b="txB"/>
              <a:pathLst>
                <a:path w="100" h="70">
                  <a:moveTo>
                    <a:pt x="40" y="0"/>
                  </a:moveTo>
                  <a:lnTo>
                    <a:pt x="100" y="70"/>
                  </a:lnTo>
                  <a:lnTo>
                    <a:pt x="0" y="4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000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6" name="Rectangle 56"/>
            <p:cNvSpPr/>
            <p:nvPr/>
          </p:nvSpPr>
          <p:spPr>
            <a:xfrm>
              <a:off x="2155" y="2964"/>
              <a:ext cx="7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7" name="Rectangle 57"/>
            <p:cNvSpPr/>
            <p:nvPr/>
          </p:nvSpPr>
          <p:spPr>
            <a:xfrm>
              <a:off x="2230" y="3049"/>
              <a:ext cx="40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zh-CN" altLang="en-US" sz="11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8" name="Rectangle 58"/>
            <p:cNvSpPr/>
            <p:nvPr/>
          </p:nvSpPr>
          <p:spPr>
            <a:xfrm>
              <a:off x="4216" y="2964"/>
              <a:ext cx="7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9" name="Rectangle 59"/>
            <p:cNvSpPr/>
            <p:nvPr/>
          </p:nvSpPr>
          <p:spPr>
            <a:xfrm>
              <a:off x="4294" y="304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1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70" name="Rectangle 60"/>
            <p:cNvSpPr/>
            <p:nvPr/>
          </p:nvSpPr>
          <p:spPr>
            <a:xfrm>
              <a:off x="3365" y="2964"/>
              <a:ext cx="7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7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71" name="Rectangle 61"/>
            <p:cNvSpPr/>
            <p:nvPr/>
          </p:nvSpPr>
          <p:spPr>
            <a:xfrm>
              <a:off x="3426" y="3049"/>
              <a:ext cx="20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1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72" name="Line 62"/>
            <p:cNvSpPr/>
            <p:nvPr/>
          </p:nvSpPr>
          <p:spPr>
            <a:xfrm flipV="1">
              <a:off x="3168" y="2928"/>
              <a:ext cx="0" cy="240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3" name="Line 63"/>
            <p:cNvSpPr/>
            <p:nvPr/>
          </p:nvSpPr>
          <p:spPr>
            <a:xfrm flipH="1">
              <a:off x="3552" y="2928"/>
              <a:ext cx="0" cy="240"/>
            </a:xfrm>
            <a:prstGeom prst="line">
              <a:avLst/>
            </a:prstGeom>
            <a:ln w="4763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46" name="Text Box 19"/>
          <p:cNvSpPr txBox="1"/>
          <p:nvPr/>
        </p:nvSpPr>
        <p:spPr>
          <a:xfrm>
            <a:off x="2341563" y="560388"/>
            <a:ext cx="98425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有限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控制器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/>
          <p:nvPr/>
        </p:nvSpPr>
        <p:spPr>
          <a:xfrm>
            <a:off x="838200" y="533400"/>
            <a:ext cx="8001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图灵机的形式化描述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1268" name="Text Box 7"/>
          <p:cNvSpPr txBox="1"/>
          <p:nvPr/>
        </p:nvSpPr>
        <p:spPr>
          <a:xfrm>
            <a:off x="304800" y="2286000"/>
            <a:ext cx="3379788" cy="3900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 有限状态集</a:t>
            </a:r>
            <a:endParaRPr lang="zh-CN" altLang="en-US" b="0" i="1" baseline="-2500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900" b="0" dirty="0">
                <a:solidFill>
                  <a:srgbClr val="003399"/>
                </a:solidFill>
                <a:latin typeface="楷体_GB2312" pitchFamily="49" charset="-122"/>
              </a:rPr>
              <a:t> </a:t>
            </a:r>
            <a:endParaRPr lang="zh-CN" altLang="en-US" sz="900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 有限输入符号集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900" b="0" dirty="0">
                <a:solidFill>
                  <a:srgbClr val="003399"/>
                </a:solidFill>
                <a:latin typeface="楷体_GB2312" pitchFamily="49" charset="-122"/>
              </a:rPr>
              <a:t> </a:t>
            </a:r>
            <a:endParaRPr lang="zh-CN" altLang="en-US" sz="900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 有限带符号集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900" b="0" dirty="0">
                <a:solidFill>
                  <a:srgbClr val="003399"/>
                </a:solidFill>
                <a:latin typeface="楷体_GB2312" pitchFamily="49" charset="-122"/>
              </a:rPr>
              <a:t> </a:t>
            </a:r>
            <a:endParaRPr lang="zh-CN" altLang="en-US" sz="900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 转移函数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900" b="0" dirty="0">
                <a:solidFill>
                  <a:srgbClr val="003399"/>
                </a:solidFill>
                <a:latin typeface="楷体_GB2312" pitchFamily="49" charset="-122"/>
              </a:rPr>
              <a:t> </a:t>
            </a:r>
            <a:endParaRPr lang="zh-CN" altLang="en-US" sz="900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 开始状态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900" b="0" dirty="0">
                <a:solidFill>
                  <a:srgbClr val="003399"/>
                </a:solidFill>
                <a:latin typeface="楷体_GB2312" pitchFamily="49" charset="-122"/>
              </a:rPr>
              <a:t> </a:t>
            </a:r>
            <a:endParaRPr lang="zh-CN" altLang="en-US" sz="900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 特殊带符:空白符</a:t>
            </a:r>
            <a:endParaRPr lang="zh-CN" altLang="en-US" sz="1200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900" b="0" dirty="0">
                <a:solidFill>
                  <a:srgbClr val="003399"/>
                </a:solidFill>
                <a:latin typeface="楷体_GB2312" pitchFamily="49" charset="-122"/>
              </a:rPr>
              <a:t> </a:t>
            </a:r>
            <a:endParaRPr lang="zh-CN" altLang="en-US" sz="900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 终态集合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</p:txBody>
      </p:sp>
      <p:grpSp>
        <p:nvGrpSpPr>
          <p:cNvPr id="11269" name="Group 8"/>
          <p:cNvGrpSpPr/>
          <p:nvPr/>
        </p:nvGrpSpPr>
        <p:grpSpPr>
          <a:xfrm>
            <a:off x="3443288" y="2284413"/>
            <a:ext cx="804862" cy="331787"/>
            <a:chOff x="2448" y="1968"/>
            <a:chExt cx="864" cy="240"/>
          </a:xfrm>
        </p:grpSpPr>
        <p:sp>
          <p:nvSpPr>
            <p:cNvPr id="11291" name="Line 9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92" name="Line 10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1270" name="Group 11"/>
          <p:cNvGrpSpPr/>
          <p:nvPr/>
        </p:nvGrpSpPr>
        <p:grpSpPr>
          <a:xfrm>
            <a:off x="3443288" y="2284413"/>
            <a:ext cx="1528762" cy="1409700"/>
            <a:chOff x="2880" y="1968"/>
            <a:chExt cx="1056" cy="576"/>
          </a:xfrm>
        </p:grpSpPr>
        <p:sp>
          <p:nvSpPr>
            <p:cNvPr id="11289" name="Line 12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90" name="Line 13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1271" name="Group 14"/>
          <p:cNvGrpSpPr/>
          <p:nvPr/>
        </p:nvGrpSpPr>
        <p:grpSpPr>
          <a:xfrm>
            <a:off x="3443288" y="2284413"/>
            <a:ext cx="1931987" cy="1908175"/>
            <a:chOff x="2880" y="1968"/>
            <a:chExt cx="1056" cy="576"/>
          </a:xfrm>
        </p:grpSpPr>
        <p:sp>
          <p:nvSpPr>
            <p:cNvPr id="11287" name="Line 15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88" name="Line 16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1272" name="Group 17"/>
          <p:cNvGrpSpPr/>
          <p:nvPr/>
        </p:nvGrpSpPr>
        <p:grpSpPr>
          <a:xfrm>
            <a:off x="3443288" y="2284413"/>
            <a:ext cx="2333625" cy="2489200"/>
            <a:chOff x="2880" y="1968"/>
            <a:chExt cx="1056" cy="576"/>
          </a:xfrm>
        </p:grpSpPr>
        <p:sp>
          <p:nvSpPr>
            <p:cNvPr id="11285" name="Line 18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86" name="Line 19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1273" name="Group 20"/>
          <p:cNvGrpSpPr/>
          <p:nvPr/>
        </p:nvGrpSpPr>
        <p:grpSpPr>
          <a:xfrm>
            <a:off x="3443288" y="2284413"/>
            <a:ext cx="2816225" cy="2986087"/>
            <a:chOff x="2880" y="1968"/>
            <a:chExt cx="1056" cy="576"/>
          </a:xfrm>
        </p:grpSpPr>
        <p:sp>
          <p:nvSpPr>
            <p:cNvPr id="11283" name="Line 21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84" name="Line 22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1274" name="Text Box 23"/>
          <p:cNvSpPr txBox="1"/>
          <p:nvPr/>
        </p:nvSpPr>
        <p:spPr>
          <a:xfrm>
            <a:off x="7224713" y="3643313"/>
            <a:ext cx="1530350" cy="2009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i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</a:rPr>
              <a:t> </a:t>
            </a:r>
            <a:endParaRPr lang="en-US" altLang="zh-CN" sz="1000" dirty="0">
              <a:solidFill>
                <a:srgbClr val="333399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T  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endParaRPr lang="en-US" altLang="zh-CN" sz="2400" dirty="0">
              <a:solidFill>
                <a:srgbClr val="800080"/>
              </a:solidFill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000" dirty="0">
                <a:solidFill>
                  <a:srgbClr val="333399"/>
                </a:solidFill>
              </a:rPr>
              <a:t> </a:t>
            </a:r>
            <a:endParaRPr lang="en-US" altLang="zh-CN" sz="1000" dirty="0">
              <a:solidFill>
                <a:srgbClr val="333399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FF66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en-US" altLang="zh-CN" sz="2400" dirty="0">
                <a:solidFill>
                  <a:srgbClr val="FF660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dirty="0">
                <a:solidFill>
                  <a:srgbClr val="FF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 </a:t>
            </a:r>
            <a:r>
              <a:rPr lang="en-US" altLang="zh-CN" sz="2400" dirty="0">
                <a:solidFill>
                  <a:srgbClr val="FF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– T</a:t>
            </a:r>
            <a:endParaRPr lang="en-US" altLang="zh-CN" sz="2400" dirty="0">
              <a:solidFill>
                <a:srgbClr val="FF6600"/>
              </a:solidFill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</a:rPr>
              <a:t> </a:t>
            </a:r>
            <a:endParaRPr lang="en-US" altLang="zh-CN" sz="1000" dirty="0">
              <a:solidFill>
                <a:srgbClr val="333399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F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 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i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275" name="Rectangle 24"/>
          <p:cNvSpPr/>
          <p:nvPr/>
        </p:nvSpPr>
        <p:spPr>
          <a:xfrm>
            <a:off x="1981200" y="6019800"/>
            <a:ext cx="6921500" cy="455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</a:rPr>
              <a:t>转移函数</a:t>
            </a: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 :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 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 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L,R 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} </a:t>
            </a:r>
            <a:endParaRPr lang="en-US" altLang="zh-CN" sz="2400" dirty="0">
              <a:solidFill>
                <a:srgbClr val="80008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276" name="Rectangle 25"/>
          <p:cNvSpPr/>
          <p:nvPr/>
        </p:nvSpPr>
        <p:spPr>
          <a:xfrm>
            <a:off x="304800" y="1371600"/>
            <a:ext cx="8610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</a:rPr>
              <a:t> 形式定义   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一个图灵机 </a:t>
            </a:r>
            <a:r>
              <a:rPr lang="en-US" altLang="zh-CN" sz="20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TM (Turing machine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是一个七元组  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                      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 (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Q,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T, 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B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F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11277" name="Group 26"/>
          <p:cNvGrpSpPr/>
          <p:nvPr/>
        </p:nvGrpSpPr>
        <p:grpSpPr>
          <a:xfrm>
            <a:off x="3443288" y="2284413"/>
            <a:ext cx="1127125" cy="830262"/>
            <a:chOff x="2448" y="1968"/>
            <a:chExt cx="864" cy="240"/>
          </a:xfrm>
        </p:grpSpPr>
        <p:sp>
          <p:nvSpPr>
            <p:cNvPr id="11281" name="Line 27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82" name="Line 28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1278" name="Group 29"/>
          <p:cNvGrpSpPr/>
          <p:nvPr/>
        </p:nvGrpSpPr>
        <p:grpSpPr>
          <a:xfrm>
            <a:off x="3443288" y="2284413"/>
            <a:ext cx="3298825" cy="3567112"/>
            <a:chOff x="2880" y="1968"/>
            <a:chExt cx="1056" cy="576"/>
          </a:xfrm>
        </p:grpSpPr>
        <p:sp>
          <p:nvSpPr>
            <p:cNvPr id="11279" name="Line 30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80" name="Line 31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idx="1"/>
          </p:nvPr>
        </p:nvSpPr>
        <p:spPr>
          <a:xfrm>
            <a:off x="381000" y="1295400"/>
            <a:ext cx="8512175" cy="556260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δ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函数示例：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  Q×∑ → Q×∑×{L ,R}</a:t>
            </a:r>
            <a:endParaRPr lang="en-US" altLang="zh-CN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楷体_GB2312" pitchFamily="49" charset="-122"/>
              </a:rPr>
              <a:t> δ(q,a</a:t>
            </a:r>
            <a:r>
              <a:rPr lang="en-US" altLang="zh-CN" sz="2400" b="1" baseline="-30000" dirty="0">
                <a:solidFill>
                  <a:srgbClr val="003399"/>
                </a:solidFill>
                <a:latin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3399"/>
                </a:solidFill>
                <a:latin typeface="楷体_GB2312" pitchFamily="49" charset="-122"/>
              </a:rPr>
              <a:t>)=(p,b,L)   q, p ∈Q</a:t>
            </a:r>
            <a:endParaRPr lang="en-US" altLang="zh-CN" sz="2400" b="1" dirty="0">
              <a:solidFill>
                <a:srgbClr val="003399"/>
              </a:solidFill>
              <a:latin typeface="楷体_GB2312" pitchFamily="49" charset="-122"/>
            </a:endParaRPr>
          </a:p>
          <a:p>
            <a:pPr lvl="1" algn="just" eaLnBrk="1" hangingPunct="1"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 δ(q,a</a:t>
            </a:r>
            <a:r>
              <a:rPr lang="en-US" altLang="zh-CN" sz="2400" b="1" baseline="-300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)=(p,b,R)    a</a:t>
            </a:r>
            <a:r>
              <a:rPr lang="en-US" altLang="zh-CN" sz="2400" b="1" baseline="-300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∈∑   b∈∑</a:t>
            </a:r>
            <a:r>
              <a:rPr lang="en-US" altLang="zh-CN" sz="2400" b="1" dirty="0">
                <a:solidFill>
                  <a:srgbClr val="003399"/>
                </a:solidFill>
                <a:latin typeface="楷体_GB2312" pitchFamily="49" charset="-122"/>
              </a:rPr>
              <a:t> </a:t>
            </a:r>
            <a:endParaRPr lang="en-US" altLang="zh-CN" sz="2400" b="1" dirty="0">
              <a:solidFill>
                <a:srgbClr val="003399"/>
              </a:solidFill>
              <a:latin typeface="楷体_GB2312" pitchFamily="49" charset="-122"/>
            </a:endParaRPr>
          </a:p>
          <a:p>
            <a:pPr algn="just" eaLnBrk="1" hangingPunct="1"/>
            <a:endParaRPr lang="en-US" altLang="zh-CN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algn="just" eaLnBrk="1" hangingPunct="1"/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格局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用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w</a:t>
            </a:r>
            <a:r>
              <a:rPr lang="en-US" altLang="zh-CN" sz="2400" baseline="-30000" dirty="0">
                <a:solidFill>
                  <a:srgbClr val="003399"/>
                </a:solidFill>
                <a:latin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q w</a:t>
            </a:r>
            <a:r>
              <a:rPr lang="en-US" altLang="zh-CN" sz="2400" baseline="-30000" dirty="0">
                <a:solidFill>
                  <a:srgbClr val="003399"/>
                </a:solidFill>
                <a:latin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描述图灵机的瞬间工作状态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q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的当前状态， 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w</a:t>
            </a:r>
            <a:r>
              <a:rPr lang="en-US" altLang="zh-CN" sz="2400" baseline="-30000" dirty="0">
                <a:solidFill>
                  <a:srgbClr val="003399"/>
                </a:solidFill>
                <a:latin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w</a:t>
            </a:r>
            <a:r>
              <a:rPr lang="en-US" altLang="zh-CN" sz="2400" baseline="-30000" dirty="0">
                <a:solidFill>
                  <a:srgbClr val="003399"/>
                </a:solidFill>
                <a:latin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∈∑</a:t>
            </a:r>
            <a:r>
              <a:rPr lang="en-US" altLang="zh-CN" sz="2400" baseline="30000" dirty="0">
                <a:solidFill>
                  <a:srgbClr val="003399"/>
                </a:solidFill>
                <a:latin typeface="楷体_GB2312" pitchFamily="49" charset="-122"/>
              </a:rPr>
              <a:t>*</a:t>
            </a:r>
            <a:endParaRPr lang="en-US" altLang="zh-CN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lvl="1" algn="just" eaLnBrk="1" hangingPunct="1">
              <a:lnSpc>
                <a:spcPct val="120000"/>
              </a:lnSpc>
              <a:buNone/>
            </a:pP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约定：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w</a:t>
            </a:r>
            <a:r>
              <a:rPr lang="en-US" altLang="zh-CN" sz="2400" baseline="-30000" dirty="0">
                <a:solidFill>
                  <a:srgbClr val="003399"/>
                </a:solidFill>
                <a:latin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q w</a:t>
            </a:r>
            <a:r>
              <a:rPr lang="en-US" altLang="zh-CN" sz="2400" baseline="-30000" dirty="0">
                <a:solidFill>
                  <a:srgbClr val="003399"/>
                </a:solidFill>
                <a:latin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表示读写头正扫描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</a:rPr>
              <a:t>w</a:t>
            </a:r>
            <a:r>
              <a:rPr lang="en-US" altLang="zh-CN" sz="2400" baseline="-30000" dirty="0">
                <a:solidFill>
                  <a:srgbClr val="003399"/>
                </a:solidFill>
                <a:latin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</a:rPr>
              <a:t>的最左字符。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		w</a:t>
            </a:r>
            <a:r>
              <a:rPr lang="en-US" altLang="zh-CN" sz="2400" baseline="-300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则表示读写头正扫描一个空白字符。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title"/>
          </p:nvPr>
        </p:nvSpPr>
        <p:spPr>
          <a:xfrm>
            <a:off x="1350963" y="304800"/>
            <a:ext cx="5735637" cy="838200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图灵机的函数与格局</a:t>
            </a:r>
            <a:endParaRPr lang="zh-CN" altLang="en-US" sz="3200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0" y="2084388"/>
            <a:ext cx="1655763" cy="652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63" y="1565275"/>
            <a:ext cx="1760537" cy="69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8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8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10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12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15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/>
          <p:nvPr/>
        </p:nvSpPr>
        <p:spPr>
          <a:xfrm>
            <a:off x="457200" y="533400"/>
            <a:ext cx="8001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图灵机的格局</a:t>
            </a:r>
            <a:endParaRPr lang="en-US" altLang="zh-CN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3317" name="Rectangle 11"/>
          <p:cNvSpPr/>
          <p:nvPr/>
        </p:nvSpPr>
        <p:spPr>
          <a:xfrm>
            <a:off x="304800" y="1295400"/>
            <a:ext cx="8001000" cy="526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给定图灵机 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400" i="1" baseline="-25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 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，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定义格局之间的推导关系</a:t>
            </a:r>
            <a:r>
              <a:rPr lang="zh-CN" altLang="en-US" sz="24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rgbClr val="800080"/>
              </a:buClr>
              <a:buSzTx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设 </a:t>
            </a:r>
            <a:r>
              <a:rPr lang="zh-CN" altLang="en-US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(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q,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(p, Y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L )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则有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i-1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qX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i+1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i-2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i-1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但有如下两个例外</a:t>
            </a:r>
            <a:r>
              <a:rPr lang="zh-CN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（</a:t>
            </a:r>
            <a:r>
              <a:rPr lang="zh-CN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i=1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时，  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qX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pY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和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（</a:t>
            </a:r>
            <a:r>
              <a:rPr lang="zh-CN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i=n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及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时，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qX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n-2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0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rgbClr val="800080"/>
              </a:buClr>
              <a:buSzTx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设 </a:t>
            </a:r>
            <a:r>
              <a:rPr lang="zh-CN" altLang="en-US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(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q,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(p, Y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R )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则有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i-1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q X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i+1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i-1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i+1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但有如下两个例外</a:t>
            </a:r>
            <a:r>
              <a:rPr lang="zh-CN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（</a:t>
            </a:r>
            <a:r>
              <a:rPr lang="zh-CN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i=n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时，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q 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 p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0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和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（</a:t>
            </a:r>
            <a:r>
              <a:rPr lang="zh-CN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i=1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及 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时，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q X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000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42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6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203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260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293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350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369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421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/>
          <p:nvPr/>
        </p:nvSpPr>
        <p:spPr>
          <a:xfrm>
            <a:off x="1524000" y="457200"/>
            <a:ext cx="62484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图灵机接受的语言</a:t>
            </a:r>
            <a:endParaRPr lang="en-US" altLang="zh-CN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381000" y="1371600"/>
            <a:ext cx="8534400" cy="416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L(M) = {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ω│ω∈T</a:t>
            </a:r>
            <a:r>
              <a:rPr lang="en-US" altLang="zh-CN" sz="2400" baseline="30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400" baseline="-30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ω├</a:t>
            </a:r>
            <a:r>
              <a:rPr lang="en-US" altLang="zh-CN" sz="2400" baseline="30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α</a:t>
            </a:r>
            <a:r>
              <a:rPr lang="en-US" altLang="zh-CN" sz="2400" baseline="-30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 α</a:t>
            </a:r>
            <a:r>
              <a:rPr lang="en-US" altLang="zh-CN" sz="2400" baseline="-30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,p∈F, α</a:t>
            </a:r>
            <a:r>
              <a:rPr lang="en-US" altLang="zh-CN" sz="2400" baseline="-30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α</a:t>
            </a:r>
            <a:r>
              <a:rPr lang="en-US" altLang="zh-CN" sz="2400" baseline="-30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∈∑</a:t>
            </a:r>
            <a:r>
              <a:rPr lang="en-US" altLang="zh-CN" sz="2400" baseline="30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    图灵机接受的语言是输入字母表中这样一些字符串的集合，初始时，这些字符串放在</a:t>
            </a:r>
            <a:r>
              <a:rPr lang="en-US" altLang="zh-CN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M</a:t>
            </a:r>
            <a:r>
              <a:rPr lang="zh-CN" altLang="en-US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的带上，</a:t>
            </a:r>
            <a:r>
              <a:rPr lang="en-US" altLang="zh-CN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M</a:t>
            </a:r>
            <a:r>
              <a:rPr lang="zh-CN" altLang="en-US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处于状态</a:t>
            </a:r>
            <a:r>
              <a:rPr lang="en-US" altLang="zh-CN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且</a:t>
            </a:r>
            <a:r>
              <a:rPr lang="en-US" altLang="zh-CN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M</a:t>
            </a:r>
            <a:r>
              <a:rPr lang="zh-CN" altLang="en-US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的带头处在最左单元上，这些字符串将使</a:t>
            </a:r>
            <a:r>
              <a:rPr lang="en-US" altLang="zh-CN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M</a:t>
            </a:r>
            <a:r>
              <a:rPr lang="zh-CN" altLang="en-US" sz="2400" b="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进入某个终止状态。</a:t>
            </a:r>
            <a:endParaRPr lang="zh-CN" altLang="en-US" sz="2400" b="0" dirty="0">
              <a:solidFill>
                <a:srgbClr val="003399"/>
              </a:solidFill>
              <a:latin typeface="楷体_GB2312" pitchFamily="49" charset="-122"/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ea typeface="楷体" panose="02010609060101010101" pitchFamily="49" charset="-122"/>
              </a:rPr>
              <a:t>     </a:t>
            </a:r>
            <a:r>
              <a:rPr lang="zh-CN" altLang="en-US" sz="2400" b="0" dirty="0">
                <a:solidFill>
                  <a:srgbClr val="FF0000"/>
                </a:solidFill>
                <a:ea typeface="楷体" panose="02010609060101010101" pitchFamily="49" charset="-122"/>
              </a:rPr>
              <a:t>只要在工作过程中能进入终止状态（之一），则可以判断该串被接受并停机。</a:t>
            </a:r>
            <a:endParaRPr lang="zh-CN" altLang="en-US" sz="2400" b="0" dirty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_GB2312" pitchFamily="49" charset="-122"/>
                <a:ea typeface="宋体" panose="02010600030101010101" pitchFamily="2" charset="-122"/>
              </a:rPr>
              <a:t>当输入被接受时，图灵机将停止，没有下一个动作。</a:t>
            </a:r>
            <a:endParaRPr lang="zh-CN" altLang="en-US" sz="2400" dirty="0">
              <a:solidFill>
                <a:srgbClr val="003399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p="http://schemas.openxmlformats.org/presentationml/2006/main">
  <p:tag name="KSO_WPP_MARK_KEY" val="9cbaf577-fb28-42cf-9fb1-c8e8d891496b"/>
  <p:tag name="COMMONDATA" val="eyJoZGlkIjoiYjZhMmY1NGQwZjE0MWY4MTkzZjM4YzBiNDA1ZmM3ZDEifQ=="/>
</p:tagLst>
</file>

<file path=ppt/theme/theme1.xml><?xml version="1.0" encoding="utf-8"?>
<a:theme xmlns:a="http://schemas.openxmlformats.org/drawingml/2006/main" name="自动机">
  <a:themeElements>
    <a:clrScheme name="自动机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动机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动机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Settings\wang bai\Application Data\Microsoft\Templates\自动机.pot</Template>
  <TotalTime>0</TotalTime>
  <Words>5173</Words>
  <Application>WPS 演示</Application>
  <PresentationFormat/>
  <Paragraphs>566</Paragraphs>
  <Slides>25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华文行楷</vt:lpstr>
      <vt:lpstr>楷体_GB2312</vt:lpstr>
      <vt:lpstr>新宋体</vt:lpstr>
      <vt:lpstr>Symbol</vt:lpstr>
      <vt:lpstr>楷体</vt:lpstr>
      <vt:lpstr>微软雅黑</vt:lpstr>
      <vt:lpstr>Arial Unicode MS</vt:lpstr>
      <vt:lpstr>等线</vt:lpstr>
      <vt:lpstr>华文楷体</vt:lpstr>
      <vt:lpstr>楷体_GB2312</vt:lpstr>
      <vt:lpstr>自动机</vt:lpstr>
      <vt:lpstr>Word.Picture.8</vt:lpstr>
      <vt:lpstr>Visio.Drawing.6</vt:lpstr>
      <vt:lpstr>Visio.Drawing.6</vt:lpstr>
      <vt:lpstr>Visio.Drawing.6</vt:lpstr>
      <vt:lpstr>Equation.DSMT4</vt:lpstr>
      <vt:lpstr>Equation.DSMT4</vt:lpstr>
      <vt:lpstr>Visio.Drawing.11</vt:lpstr>
      <vt:lpstr>第五章 图灵机TM (Turing machine) </vt:lpstr>
      <vt:lpstr>阿兰·麦席森·图灵 </vt:lpstr>
      <vt:lpstr>5.1 基本图灵机</vt:lpstr>
      <vt:lpstr>PowerPoint 演示文稿</vt:lpstr>
      <vt:lpstr>图灵机的工作机制</vt:lpstr>
      <vt:lpstr>PowerPoint 演示文稿</vt:lpstr>
      <vt:lpstr>图灵机的函数与格局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作为整数函数计算机的图灵机</vt:lpstr>
      <vt:lpstr>例3：设计图灵机求真减法</vt:lpstr>
      <vt:lpstr>求真减法（续）</vt:lpstr>
      <vt:lpstr>例4：L= 0 m  m=2n, n  0</vt:lpstr>
      <vt:lpstr>PowerPoint 演示文稿</vt:lpstr>
      <vt:lpstr>PowerPoint 演示文稿</vt:lpstr>
      <vt:lpstr>PowerPoint 演示文稿</vt:lpstr>
      <vt:lpstr>课堂练习</vt:lpstr>
      <vt:lpstr>PowerPoint 演示文稿</vt:lpstr>
      <vt:lpstr>推荐学习材料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图灵机</dc:title>
  <dc:creator>wangbai</dc:creator>
  <cp:lastModifiedBy>杨娟</cp:lastModifiedBy>
  <cp:revision>87</cp:revision>
  <cp:lastPrinted>2001-10-15T13:50:00Z</cp:lastPrinted>
  <dcterms:created xsi:type="dcterms:W3CDTF">2002-11-08T07:44:00Z</dcterms:created>
  <dcterms:modified xsi:type="dcterms:W3CDTF">2024-05-26T14:51:09Z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015A58ACA86C49FF9524F056DF9DBF18</vt:lpwstr>
  </property>
  <property fmtid="{D5CDD505-2E9C-101B-9397-08002B2CF9AE}" pid="3" name="KSOProductBuildVer">
    <vt:lpwstr>2052-11.1.0.15319</vt:lpwstr>
  </property>
</Properties>
</file>