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8" r:id="rId3"/>
    <p:sldId id="365" r:id="rId4"/>
    <p:sldId id="366" r:id="rId5"/>
    <p:sldId id="359" r:id="rId6"/>
    <p:sldId id="367" r:id="rId7"/>
    <p:sldId id="360" r:id="rId8"/>
    <p:sldId id="369" r:id="rId9"/>
    <p:sldId id="370" r:id="rId10"/>
    <p:sldId id="371" r:id="rId11"/>
    <p:sldId id="372" r:id="rId12"/>
    <p:sldId id="373" r:id="rId13"/>
    <p:sldId id="368" r:id="rId14"/>
    <p:sldId id="378" r:id="rId15"/>
  </p:sldIdLst>
  <p:sldSz cx="9144000" cy="6858000" type="screen4x3"/>
  <p:notesSz cx="6797675" cy="9926955"/>
  <p:custDataLst>
    <p:tags r:id="rId2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6600"/>
    <a:srgbClr val="3366CC"/>
    <a:srgbClr val="FF3300"/>
    <a:srgbClr val="003399"/>
    <a:srgbClr val="336699"/>
    <a:srgbClr val="008080"/>
    <a:srgbClr val="0099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85935"/>
  </p:normalViewPr>
  <p:slideViewPr>
    <p:cSldViewPr showGuides="1">
      <p:cViewPr varScale="1">
        <p:scale>
          <a:sx n="95" d="100"/>
          <a:sy n="95" d="100"/>
        </p:scale>
        <p:origin x="1104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50B38D-019D-43EC-AD93-90A31ED0D74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FED219-4835-41C6-911E-FB55E92B545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9C36E9-5B70-4CFD-8B1A-7F10A748AA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/>
          <p:nvPr/>
        </p:nvSpPr>
        <p:spPr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/>
          <p:nvPr/>
        </p:nvSpPr>
        <p:spPr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/>
          <p:nvPr/>
        </p:nvSpPr>
        <p:spPr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/>
          <p:nvPr/>
        </p:nvSpPr>
        <p:spPr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/>
          <p:nvPr/>
        </p:nvSpPr>
        <p:spPr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/>
          <p:nvPr/>
        </p:nvSpPr>
        <p:spPr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/>
          <p:nvPr/>
        </p:nvSpPr>
        <p:spPr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09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755650" y="476250"/>
            <a:ext cx="7532688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/>
            <a:r>
              <a:rPr lang="en-US" altLang="zh-CN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5.2  </a:t>
            </a:r>
            <a:r>
              <a:rPr lang="zh-CN" altLang="en-US" sz="32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图灵机的构造技术</a:t>
            </a:r>
            <a:endParaRPr lang="en-US" altLang="zh-CN" sz="3200" dirty="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765958" name="Rectangle 6"/>
          <p:cNvSpPr/>
          <p:nvPr/>
        </p:nvSpPr>
        <p:spPr>
          <a:xfrm>
            <a:off x="539750" y="2205038"/>
            <a:ext cx="8280400" cy="282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在设计图灵机的过程中，写出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δ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函数很麻烦，为了构造复杂的图灵机，需探讨图灵机的若干构造技术，并引入一些新的概念和工具。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目的：设计时方便，但这些构造技术并未增加图灵机的功能。 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331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/>
          <p:nvPr/>
        </p:nvSpPr>
        <p:spPr>
          <a:xfrm>
            <a:off x="1476375" y="476250"/>
            <a:ext cx="7451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ea typeface="华文行楷" panose="02010800040101010101" pitchFamily="2" charset="-122"/>
              </a:rPr>
              <a:t>5.2.4  </a:t>
            </a: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移位</a:t>
            </a:r>
            <a:endParaRPr lang="zh-CN" altLang="en-US" sz="3200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13317" name="Rectangle 3"/>
          <p:cNvSpPr/>
          <p:nvPr/>
        </p:nvSpPr>
        <p:spPr>
          <a:xfrm>
            <a:off x="250825" y="1773238"/>
            <a:ext cx="8424863" cy="3765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可以让图灵机具备移位的功能，即对输入带上的字符进行移位操作。当需要在输入带上留出一部分空间时，可将输入带上的非空白符右移若干单元。</a:t>
            </a:r>
            <a:endParaRPr lang="zh-CN" altLang="en-US" sz="28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假设需要输入带上的非空白字符右移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个单元，则可让控制器状态的第二个元素具有存储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单元的功能（</a:t>
            </a:r>
            <a:r>
              <a:rPr lang="en-US" altLang="zh-CN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是有限数）</a:t>
            </a:r>
            <a:endParaRPr lang="zh-CN" altLang="en-US" sz="28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433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1116013" y="476250"/>
            <a:ext cx="74517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例：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构造图灵机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</a:rPr>
              <a:t>，要求它将带上非空白符向右移动两个单元</a:t>
            </a:r>
            <a:endParaRPr lang="zh-CN" altLang="en-US" sz="2000" dirty="0">
              <a:solidFill>
                <a:srgbClr val="333399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3"/>
          <p:cNvSpPr/>
          <p:nvPr/>
        </p:nvSpPr>
        <p:spPr>
          <a:xfrm>
            <a:off x="250825" y="1216025"/>
            <a:ext cx="8424863" cy="526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400" dirty="0">
                <a:solidFill>
                  <a:srgbClr val="990099"/>
                </a:solidFill>
                <a:ea typeface="宋体" panose="02010600030101010101" pitchFamily="2" charset="-122"/>
              </a:rPr>
              <a:t>原带为   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a b c d B</a:t>
            </a:r>
            <a:r>
              <a:rPr lang="zh-CN" altLang="en-US" sz="2400" dirty="0">
                <a:solidFill>
                  <a:srgbClr val="990099"/>
                </a:solidFill>
                <a:ea typeface="宋体" panose="02010600030101010101" pitchFamily="2" charset="-122"/>
              </a:rPr>
              <a:t>，         移后为 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z z a b c d B</a:t>
            </a:r>
            <a:endParaRPr lang="en-US" altLang="zh-CN" sz="240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M=(Q, T, ∑, δ, 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B, F)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； 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Q={[q, D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] │q=q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且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,D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∈∑}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初始：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[q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B, B],  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终态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[q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B, B]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δ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定义：</a:t>
            </a:r>
            <a:endParaRPr lang="zh-CN" altLang="en-US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B, B],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)=([q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Z, R)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)=([q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Z, R)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)=([q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R)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], B)=([q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R)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B], B)=([q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B, B], D</a:t>
            </a:r>
            <a:r>
              <a:rPr lang="en-US" altLang="zh-CN" sz="2400" b="1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, L)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D∈∑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－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{ B, Z}:</a:t>
            </a:r>
            <a:endParaRPr lang="en-US" altLang="zh-CN" sz="2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δ([q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B, B],D)=([q</a:t>
            </a:r>
            <a:r>
              <a:rPr lang="en-US" altLang="zh-CN" sz="2400" baseline="-25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, B, B], D, L) </a:t>
            </a:r>
            <a:r>
              <a:rPr lang="zh-CN" altLang="en-US" sz="2400" dirty="0">
                <a:solidFill>
                  <a:schemeClr val="tx2"/>
                </a:solidFill>
                <a:ea typeface="宋体" panose="02010600030101010101" pitchFamily="2" charset="-122"/>
              </a:rPr>
              <a:t>回到输入点</a:t>
            </a:r>
            <a:endParaRPr lang="zh-CN" altLang="en-US" sz="24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536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/>
          <p:nvPr/>
        </p:nvSpPr>
        <p:spPr>
          <a:xfrm>
            <a:off x="990600" y="642938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5.2.5  </a:t>
            </a:r>
            <a:r>
              <a:rPr lang="zh-CN" altLang="en-US" sz="2400" b="1" dirty="0">
                <a:solidFill>
                  <a:srgbClr val="3366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子程序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（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subroutines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）的设计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65" name="Rectangle 3"/>
          <p:cNvSpPr/>
          <p:nvPr/>
        </p:nvSpPr>
        <p:spPr>
          <a:xfrm>
            <a:off x="611188" y="4797425"/>
            <a:ext cx="7808912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左上图的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图灵机表示子程序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copy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，右上图的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图灵机表示可以调用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copy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的主程序 ，完成两个正整数的乘法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初始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时，带上的符号串形如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10</a:t>
            </a:r>
            <a:r>
              <a:rPr lang="en-US" altLang="zh-CN" sz="2000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，而结束时，带上的符号串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变为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mn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539750" y="1628775"/>
          <a:ext cx="3581400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6273800" imgH="4584700" progId="Visio.Drawing.11">
                  <p:embed/>
                </p:oleObj>
              </mc:Choice>
              <mc:Fallback>
                <p:oleObj name="" r:id="rId1" imgW="6273800" imgH="45847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628775"/>
                        <a:ext cx="3581400" cy="2614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4643438" y="1484313"/>
          <a:ext cx="40386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408420" imgH="4625340" progId="Visio.Drawing.6">
                  <p:embed/>
                </p:oleObj>
              </mc:Choice>
              <mc:Fallback>
                <p:oleObj name="" r:id="rId3" imgW="6408420" imgH="462534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1484313"/>
                        <a:ext cx="4038600" cy="291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638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6388" name="矩形 1"/>
          <p:cNvSpPr/>
          <p:nvPr/>
        </p:nvSpPr>
        <p:spPr>
          <a:xfrm>
            <a:off x="1187450" y="249238"/>
            <a:ext cx="7561263" cy="523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作业： 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ch5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习题. </a:t>
            </a:r>
            <a:r>
              <a:rPr lang="en-US" altLang="en-US" sz="2800" b="1" dirty="0">
                <a:solidFill>
                  <a:schemeClr val="tx2"/>
                </a:solidFill>
                <a:latin typeface="楷体_GB2312" pitchFamily="49" charset="-122"/>
              </a:rPr>
              <a:t>3(1)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  <p:pic>
        <p:nvPicPr>
          <p:cNvPr id="1638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1541780"/>
            <a:ext cx="4638675" cy="203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512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990600" y="549275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5.2.1. 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利用带存储区的状态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（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storage in the state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）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74148" name="Rectangle 4"/>
          <p:cNvSpPr/>
          <p:nvPr/>
        </p:nvSpPr>
        <p:spPr>
          <a:xfrm>
            <a:off x="468313" y="3644900"/>
            <a:ext cx="8169275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此类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图灵机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(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0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B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中，状态中可以包含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一个具有有限个取值的存储单元，即状态集合为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= S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T = { [q,a]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| q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T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endParaRPr lang="zh-CN" altLang="en-US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其中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S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通常表示控制状态，而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</a:rPr>
              <a:t>T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通常表示数据元素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一般情况下，有限控制器内允许存储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个字符，即状态的第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个元素可存储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个字符。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5126" name="Group 7"/>
          <p:cNvGrpSpPr/>
          <p:nvPr/>
        </p:nvGrpSpPr>
        <p:grpSpPr>
          <a:xfrm>
            <a:off x="1835150" y="1557338"/>
            <a:ext cx="5241925" cy="2016125"/>
            <a:chOff x="1248" y="1162"/>
            <a:chExt cx="3302" cy="1270"/>
          </a:xfrm>
        </p:grpSpPr>
        <p:graphicFrame>
          <p:nvGraphicFramePr>
            <p:cNvPr id="5127" name="Object 5"/>
            <p:cNvGraphicFramePr>
              <a:graphicFrameLocks noChangeAspect="1"/>
            </p:cNvGraphicFramePr>
            <p:nvPr/>
          </p:nvGraphicFramePr>
          <p:xfrm>
            <a:off x="1338" y="1162"/>
            <a:ext cx="3212" cy="1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5100955" imgH="1905000" progId="Visio.Drawing.6">
                    <p:embed/>
                  </p:oleObj>
                </mc:Choice>
                <mc:Fallback>
                  <p:oleObj name="" r:id="rId1" imgW="5100955" imgH="1905000" progId="Visio.Drawing.6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38" y="1162"/>
                          <a:ext cx="3212" cy="1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8" name="Rectangle 6"/>
            <p:cNvSpPr/>
            <p:nvPr/>
          </p:nvSpPr>
          <p:spPr>
            <a:xfrm>
              <a:off x="1248" y="2024"/>
              <a:ext cx="817" cy="40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775171" name="Rectangle 3"/>
          <p:cNvSpPr/>
          <p:nvPr/>
        </p:nvSpPr>
        <p:spPr>
          <a:xfrm>
            <a:off x="611188" y="1341438"/>
            <a:ext cx="8064500" cy="493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例：设计一个图灵机，读写头将扫视第一个字符存入有限控制器内，然后扫视整个带，若找不到与第一个相同的字符，则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接受该字符串，否则不接受。</a:t>
            </a:r>
            <a:endParaRPr lang="zh-CN" alt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构造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M=(Q,{a,b},{a,b,B},δ,q0,B,F)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其中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Q={q0,q1}×{a,b,B}={[q0,a],[q0,b],[q0,B][q1,a][q1,b][q1,B]}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初态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[q0,B]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终态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F={[q1,B]} 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函数：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δ([q0,B],a)=([ q1,a],a,R)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δ([q0,B],b)=([ q1,b],b,R)   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存第一个字符</a:t>
            </a:r>
            <a:endParaRPr lang="zh-CN" alt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δ([q1,a],b)=([ q1,a],b,R)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δ([q1,b],a)=([ q1,b],a,R)    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后面符号与第一个不等，继续右移</a:t>
            </a:r>
            <a:endParaRPr lang="zh-CN" alt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δ([q1,a],B)=([ q1,B],B,L)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δ([q1,b],B)=([ q1,B],B,L)     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进入终态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[q1,B]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δ([q1,a],a)=Ф</a:t>
            </a:r>
            <a:endParaRPr lang="en-US" altLang="zh-CN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δ([q1,b],b)=Ф               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遇到相同符号，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δ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无定义</a:t>
            </a:r>
            <a:endParaRPr lang="zh-CN" alt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                                          </a:t>
            </a:r>
            <a:r>
              <a:rPr lang="en-US" altLang="zh-CN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pitchFamily="18" charset="0"/>
              </a:rPr>
              <a:t>停机，不接受</a:t>
            </a:r>
            <a:endParaRPr lang="zh-CN" altLang="en-US" b="1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717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7172" name="Rectangle 5"/>
          <p:cNvSpPr/>
          <p:nvPr/>
        </p:nvSpPr>
        <p:spPr>
          <a:xfrm>
            <a:off x="1476375" y="549275"/>
            <a:ext cx="72532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5.2.2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多道（</a:t>
            </a:r>
            <a:r>
              <a:rPr lang="en-US" altLang="zh-CN" sz="2400" b="1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multiple tracks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）图灵机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1979613" y="3644900"/>
          <a:ext cx="4956175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56175" imgH="2438400" progId="Visio.Drawing.6">
                  <p:embed/>
                </p:oleObj>
              </mc:Choice>
              <mc:Fallback>
                <p:oleObj name="" r:id="rId1" imgW="4956175" imgH="243840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3644900"/>
                        <a:ext cx="4956175" cy="243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8"/>
          <p:cNvSpPr/>
          <p:nvPr/>
        </p:nvSpPr>
        <p:spPr>
          <a:xfrm>
            <a:off x="684213" y="1484313"/>
            <a:ext cx="7878762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把图灵机的输入带分成两层或多层，这样，原来的每一单元变成了上下两个或多个单元。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/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对含有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层的输入带来说，读写头一次可同时读出并改写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个单元的字符，这样的图灵机称为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道机。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819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/>
          <p:nvPr/>
        </p:nvSpPr>
        <p:spPr>
          <a:xfrm>
            <a:off x="2411413" y="476250"/>
            <a:ext cx="4248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例： 多道图灵机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76195" name="Rectangle 3"/>
          <p:cNvSpPr/>
          <p:nvPr/>
        </p:nvSpPr>
        <p:spPr>
          <a:xfrm>
            <a:off x="539750" y="1412875"/>
            <a:ext cx="8208963" cy="4855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例：用三道机，检查某个数</a:t>
            </a:r>
            <a:r>
              <a:rPr lang="en-US" altLang="zh-CN" sz="2000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i="1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&gt;2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）是否为素数。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思路：将被检查的数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以二进制形式写在输入带的第一道上，数的两端分别用￥和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Ф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定界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允许的输入符号为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￥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,B,B],[0,B,B],[1,B,B],[Ф,B,B]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]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分别代表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带上的内容。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检查方法：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在第二道上写下一个二进制数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把第一道上的数复制到第三道上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将第三道上的数减去第二道上的数，余数留在第三道上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若余数为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，被检查的数不是素数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若余数不为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，将第二道数加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，将第一道数复制到第三道，重复上述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过程</a:t>
            </a:r>
            <a:endParaRPr lang="zh-CN" altLang="en-US" sz="2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lvl="0" indent="-457200"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</a:rPr>
              <a:t>当一，二道数相等时，该数是素数。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921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9220" name="Rectangle 5"/>
          <p:cNvSpPr/>
          <p:nvPr/>
        </p:nvSpPr>
        <p:spPr>
          <a:xfrm>
            <a:off x="1476375" y="476250"/>
            <a:ext cx="7451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ea typeface="华文行楷" panose="02010800040101010101" pitchFamily="2" charset="-122"/>
              </a:rPr>
              <a:t>5.2.3  </a:t>
            </a: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核对符</a:t>
            </a:r>
            <a:endParaRPr lang="zh-CN" altLang="en-US" sz="3200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9221" name="Rectangle 6"/>
          <p:cNvSpPr/>
          <p:nvPr/>
        </p:nvSpPr>
        <p:spPr>
          <a:xfrm>
            <a:off x="395288" y="1773238"/>
            <a:ext cx="8281987" cy="279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 当用图灵机识别语言时，如果语言中存在有重复性或可逆性等类型的句子时，为了判定某个字符串是否属于语句中的句子，可以使用一个核对符，以此增加图灵机的灵活性。</a:t>
            </a:r>
            <a:endParaRPr lang="zh-CN" altLang="en-US" sz="24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4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  考虑用一个双道机，在第二道上使用核对符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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，在第一道上放要被检查的字符串</a:t>
            </a:r>
            <a:r>
              <a:rPr lang="en-US" altLang="zh-CN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当字符串中某个字符一旦被核对以后</a:t>
            </a:r>
            <a:r>
              <a:rPr lang="en-US" altLang="zh-CN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可以在第二道上对应位置写上核对符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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400" b="1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024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/>
          <p:nvPr/>
        </p:nvSpPr>
        <p:spPr>
          <a:xfrm>
            <a:off x="1476375" y="476250"/>
            <a:ext cx="7451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例：  </a:t>
            </a: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核对符</a:t>
            </a:r>
            <a:endParaRPr lang="zh-CN" altLang="en-US" sz="3200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10245" name="Rectangle 3"/>
          <p:cNvSpPr/>
          <p:nvPr/>
        </p:nvSpPr>
        <p:spPr>
          <a:xfrm>
            <a:off x="468313" y="1557338"/>
            <a:ext cx="8281987" cy="396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zh-CN" sz="2400" dirty="0">
                <a:solidFill>
                  <a:schemeClr val="tx2"/>
                </a:solidFill>
                <a:latin typeface="楷体_GB2312" pitchFamily="49" charset="-122"/>
              </a:rPr>
              <a:t>例：设计一个图灵机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M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，能够识别语言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{wtw│w∈{a,b}*}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思路：以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t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为分界符，一个一个比较。</a:t>
            </a:r>
            <a:endParaRPr lang="zh-CN" altLang="en-US" sz="2400" dirty="0">
              <a:solidFill>
                <a:schemeClr val="tx2"/>
              </a:solidFill>
              <a:latin typeface="楷体_GB2312" pitchFamily="49" charset="-122"/>
            </a:endParaRPr>
          </a:p>
          <a:p>
            <a:pPr marL="0" lvl="0" indent="0"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解：构造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M=(Q,T, ∑, δ,q</a:t>
            </a:r>
            <a:r>
              <a:rPr lang="en-US" altLang="zh-CN" sz="2400" baseline="-25000" dirty="0">
                <a:solidFill>
                  <a:schemeClr val="tx2"/>
                </a:solidFill>
                <a:latin typeface="楷体_GB2312" pitchFamily="49" charset="-122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B,F)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其中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Q={[q</a:t>
            </a:r>
            <a:r>
              <a:rPr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i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,c] │i=1,2,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,9,c=a,b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B}</a:t>
            </a:r>
            <a:endParaRPr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状态第二元素可存储一个字符。</a:t>
            </a:r>
            <a:endParaRPr lang="zh-CN" altLang="en-US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T={[c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B]} │c=a,b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t} 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两道与一道不同的表示法</a:t>
            </a:r>
            <a:endParaRPr lang="zh-CN" altLang="en-US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∑＝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{[c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Y]} │c=a,b,t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B,Y=B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或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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}</a:t>
            </a:r>
            <a:endParaRPr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q</a:t>
            </a:r>
            <a:r>
              <a:rPr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=[q</a:t>
            </a:r>
            <a:r>
              <a:rPr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,B],    F={[q</a:t>
            </a:r>
            <a:r>
              <a:rPr lang="en-US" altLang="zh-CN" sz="2400" b="1" baseline="-25000" dirty="0">
                <a:solidFill>
                  <a:schemeClr val="tx2"/>
                </a:solidFill>
                <a:latin typeface="楷体_GB2312" pitchFamily="49" charset="-122"/>
              </a:rPr>
              <a:t>9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,B]}</a:t>
            </a:r>
            <a:endParaRPr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marL="457200" lvl="1" indent="0"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空白符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在二道机下表示为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[B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B]</a:t>
            </a:r>
            <a:endParaRPr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126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1268" name="Rectangle 2"/>
          <p:cNvSpPr/>
          <p:nvPr/>
        </p:nvSpPr>
        <p:spPr>
          <a:xfrm>
            <a:off x="1476375" y="476250"/>
            <a:ext cx="7451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例：  </a:t>
            </a: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核对符</a:t>
            </a:r>
            <a:endParaRPr lang="zh-CN" altLang="en-US" sz="3200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0" y="1376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468313" y="1484313"/>
          <a:ext cx="7993062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283325" imgH="3308350" progId="Word.Picture.8">
                  <p:embed/>
                </p:oleObj>
              </mc:Choice>
              <mc:Fallback>
                <p:oleObj name="" r:id="rId1" imgW="6283325" imgH="330835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484313"/>
                        <a:ext cx="7993062" cy="470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229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2292" name="Rectangle 2"/>
          <p:cNvSpPr/>
          <p:nvPr/>
        </p:nvSpPr>
        <p:spPr>
          <a:xfrm>
            <a:off x="1476375" y="476250"/>
            <a:ext cx="7451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核对符例 ： </a:t>
            </a:r>
            <a:r>
              <a:rPr lang="en-US" altLang="zh-CN" sz="3200" dirty="0">
                <a:solidFill>
                  <a:srgbClr val="333399"/>
                </a:solidFill>
                <a:ea typeface="华文行楷" panose="02010800040101010101" pitchFamily="2" charset="-122"/>
              </a:rPr>
              <a:t>abtab</a:t>
            </a:r>
            <a:r>
              <a:rPr lang="zh-CN" altLang="en-US" sz="3200" dirty="0">
                <a:solidFill>
                  <a:srgbClr val="333399"/>
                </a:solidFill>
                <a:ea typeface="华文行楷" panose="02010800040101010101" pitchFamily="2" charset="-122"/>
              </a:rPr>
              <a:t>的分析过程</a:t>
            </a:r>
            <a:endParaRPr lang="zh-CN" altLang="en-US" sz="3200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  <p:sp>
        <p:nvSpPr>
          <p:cNvPr id="12293" name="Rectangle 3"/>
          <p:cNvSpPr/>
          <p:nvPr/>
        </p:nvSpPr>
        <p:spPr>
          <a:xfrm>
            <a:off x="0" y="1376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4" name="Rectangle 5"/>
          <p:cNvSpPr/>
          <p:nvPr/>
        </p:nvSpPr>
        <p:spPr>
          <a:xfrm>
            <a:off x="684213" y="1316990"/>
            <a:ext cx="7208520" cy="51733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,B]abtab├a[q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,a]btab├ab[q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,a]tab├abt[q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,a]ab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├ ab[q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,B]tab├a[q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,B]btab├[q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,B]abtab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├a[q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,B]btab├ab[q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,b]tab├abt[q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,b]ab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├abta[q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,b]b├abt[q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,B]ab├a[q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,B]btab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├ab[q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,B]tab├abt[q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,B]ab├abta[q</a:t>
            </a:r>
            <a:r>
              <a:rPr lang="en-US" altLang="zh-CN" sz="2800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,B]b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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2d3e16c-a6b5-4f43-9389-6f9776e07d0a"/>
  <p:tag name="COMMONDATA" val="eyJoZGlkIjoiYjZhMmY1NGQwZjE0MWY4MTkzZjM4YzBiNDA1ZmM3ZDEifQ==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0</TotalTime>
  <Words>3158</Words>
  <Application>WPS 演示</Application>
  <PresentationFormat>全屏显示(4:3)</PresentationFormat>
  <Paragraphs>165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华文行楷</vt:lpstr>
      <vt:lpstr>Symbol</vt:lpstr>
      <vt:lpstr>楷体_GB2312</vt:lpstr>
      <vt:lpstr>新宋体</vt:lpstr>
      <vt:lpstr>微软雅黑</vt:lpstr>
      <vt:lpstr>Arial Unicode MS</vt:lpstr>
      <vt:lpstr>自动机</vt:lpstr>
      <vt:lpstr>Visio.Drawing.6</vt:lpstr>
      <vt:lpstr>Visio.Drawing.6</vt:lpstr>
      <vt:lpstr>Word.Picture.8</vt:lpstr>
      <vt:lpstr>Visio.Drawing.11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图灵机</dc:title>
  <dc:creator>wangbai</dc:creator>
  <cp:lastModifiedBy>杨娟</cp:lastModifiedBy>
  <cp:revision>77</cp:revision>
  <cp:lastPrinted>2001-10-15T13:50:00Z</cp:lastPrinted>
  <dcterms:created xsi:type="dcterms:W3CDTF">2002-11-08T07:44:00Z</dcterms:created>
  <dcterms:modified xsi:type="dcterms:W3CDTF">2024-05-26T14:51:52Z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4E92C853D5E647A5B99F4A4FE9FA7918</vt:lpwstr>
  </property>
  <property fmtid="{D5CDD505-2E9C-101B-9397-08002B2CF9AE}" pid="3" name="KSOProductBuildVer">
    <vt:lpwstr>2052-11.1.0.15319</vt:lpwstr>
  </property>
</Properties>
</file>