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6"/>
  </p:notesMasterIdLst>
  <p:handoutMasterIdLst>
    <p:handoutMasterId r:id="rId67"/>
  </p:handoutMasterIdLst>
  <p:sldIdLst>
    <p:sldId id="256" r:id="rId2"/>
    <p:sldId id="272" r:id="rId3"/>
    <p:sldId id="273" r:id="rId4"/>
    <p:sldId id="276" r:id="rId5"/>
    <p:sldId id="288" r:id="rId6"/>
    <p:sldId id="315" r:id="rId7"/>
    <p:sldId id="316" r:id="rId8"/>
    <p:sldId id="289" r:id="rId9"/>
    <p:sldId id="317" r:id="rId10"/>
    <p:sldId id="290" r:id="rId11"/>
    <p:sldId id="278" r:id="rId12"/>
    <p:sldId id="291" r:id="rId13"/>
    <p:sldId id="292" r:id="rId14"/>
    <p:sldId id="293" r:id="rId15"/>
    <p:sldId id="294" r:id="rId16"/>
    <p:sldId id="318" r:id="rId17"/>
    <p:sldId id="277" r:id="rId18"/>
    <p:sldId id="271" r:id="rId19"/>
    <p:sldId id="275" r:id="rId20"/>
    <p:sldId id="257" r:id="rId21"/>
    <p:sldId id="258" r:id="rId22"/>
    <p:sldId id="260" r:id="rId23"/>
    <p:sldId id="285" r:id="rId24"/>
    <p:sldId id="270" r:id="rId25"/>
    <p:sldId id="295" r:id="rId26"/>
    <p:sldId id="296" r:id="rId27"/>
    <p:sldId id="297" r:id="rId28"/>
    <p:sldId id="298" r:id="rId29"/>
    <p:sldId id="299" r:id="rId30"/>
    <p:sldId id="300" r:id="rId31"/>
    <p:sldId id="301" r:id="rId32"/>
    <p:sldId id="302" r:id="rId33"/>
    <p:sldId id="303" r:id="rId34"/>
    <p:sldId id="304" r:id="rId35"/>
    <p:sldId id="308" r:id="rId36"/>
    <p:sldId id="310" r:id="rId37"/>
    <p:sldId id="311" r:id="rId38"/>
    <p:sldId id="312" r:id="rId39"/>
    <p:sldId id="313" r:id="rId40"/>
    <p:sldId id="314" r:id="rId41"/>
    <p:sldId id="305" r:id="rId42"/>
    <p:sldId id="306" r:id="rId43"/>
    <p:sldId id="307" r:id="rId44"/>
    <p:sldId id="320"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Lst>
  <p:sldSz cx="9144000" cy="6858000" type="screen4x3"/>
  <p:notesSz cx="6858000" cy="9144000"/>
  <p:defaultTextStyle>
    <a:defPPr>
      <a:defRPr lang="zh-CN"/>
    </a:defPPr>
    <a:lvl1pPr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35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a:latin typeface="Arial" pitchFamily="34" charset="0"/>
              </a:defRPr>
            </a:lvl1pPr>
          </a:lstStyle>
          <a:p>
            <a:endParaRPr lang="en-US" altLang="zh-CN"/>
          </a:p>
        </p:txBody>
      </p:sp>
      <p:sp>
        <p:nvSpPr>
          <p:cNvPr id="38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pitchFamily="34" charset="0"/>
              </a:defRPr>
            </a:lvl1pPr>
          </a:lstStyle>
          <a:p>
            <a:endParaRPr lang="en-US" altLang="zh-CN"/>
          </a:p>
        </p:txBody>
      </p:sp>
      <p:sp>
        <p:nvSpPr>
          <p:cNvPr id="38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pitchFamily="34" charset="0"/>
              </a:defRPr>
            </a:lvl1pPr>
          </a:lstStyle>
          <a:p>
            <a:r>
              <a:rPr lang="en-US" altLang="zh-CN"/>
              <a:t>1、＃</a:t>
            </a:r>
          </a:p>
        </p:txBody>
      </p:sp>
      <p:sp>
        <p:nvSpPr>
          <p:cNvPr id="38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pitchFamily="34" charset="0"/>
              </a:defRPr>
            </a:lvl1pPr>
          </a:lstStyle>
          <a:p>
            <a:fld id="{02AD4436-49AA-4FC0-BDA6-B20C8E7C0913}"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kumimoji="0" sz="1200">
                <a:latin typeface="Arial" pitchFamily="34" charset="0"/>
              </a:defRPr>
            </a:lvl1pPr>
          </a:lstStyle>
          <a:p>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0" sz="1200">
                <a:latin typeface="Arial" pitchFamily="34" charset="0"/>
              </a:defRPr>
            </a:lvl1pPr>
          </a:lstStyle>
          <a:p>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200">
                <a:latin typeface="Arial" pitchFamily="34" charset="0"/>
              </a:defRPr>
            </a:lvl1pPr>
          </a:lstStyle>
          <a:p>
            <a:r>
              <a:rPr lang="en-US" altLang="zh-CN"/>
              <a:t>1、＃</a:t>
            </a: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200">
                <a:latin typeface="Arial" pitchFamily="34" charset="0"/>
              </a:defRPr>
            </a:lvl1pPr>
          </a:lstStyle>
          <a:p>
            <a:fld id="{428C0A10-D832-4A18-9741-D19246473E94}" type="slidenum">
              <a:rPr lang="en-US" altLang="zh-CN"/>
              <a:pPr/>
              <a:t>‹#›</a:t>
            </a:fld>
            <a:endParaRPr lang="en-US" altLang="zh-CN"/>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7175" y="260350"/>
            <a:ext cx="2141538"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260350"/>
            <a:ext cx="62753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125538"/>
            <a:ext cx="4208462"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40250" y="1125538"/>
            <a:ext cx="4208463"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11188" y="260350"/>
            <a:ext cx="7772400" cy="865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179388" y="1125538"/>
            <a:ext cx="8569325"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0"/>
            <a:r>
              <a:rPr lang="zh-CN" altLang="en-US"/>
              <a:t>第二级</a:t>
            </a:r>
          </a:p>
          <a:p>
            <a:pPr lvl="0"/>
            <a:r>
              <a:rPr lang="zh-CN" altLang="en-US"/>
              <a:t>第三级</a:t>
            </a:r>
          </a:p>
          <a:p>
            <a:pPr lvl="0"/>
            <a:r>
              <a:rPr lang="zh-CN" altLang="en-US"/>
              <a:t>第四级</a:t>
            </a:r>
          </a:p>
          <a:p>
            <a:pPr lvl="0"/>
            <a:r>
              <a:rPr lang="zh-CN" altLang="en-US"/>
              <a:t>第五级</a:t>
            </a:r>
          </a:p>
        </p:txBody>
      </p:sp>
      <p:sp>
        <p:nvSpPr>
          <p:cNvPr id="4103" name="Line 7"/>
          <p:cNvSpPr>
            <a:spLocks noChangeShapeType="1"/>
          </p:cNvSpPr>
          <p:nvPr/>
        </p:nvSpPr>
        <p:spPr bwMode="auto">
          <a:xfrm>
            <a:off x="395288" y="1125538"/>
            <a:ext cx="7975600" cy="0"/>
          </a:xfrm>
          <a:prstGeom prst="line">
            <a:avLst/>
          </a:prstGeom>
          <a:noFill/>
          <a:ln w="50800">
            <a:solidFill>
              <a:srgbClr val="FF0000"/>
            </a:solidFill>
            <a:round/>
            <a:headEnd/>
            <a:tailEnd/>
          </a:ln>
          <a:effectLst/>
        </p:spPr>
        <p:txBody>
          <a:bodyPr wrap="none" anchor="ctr"/>
          <a:lstStyle/>
          <a:p>
            <a:endParaRPr lang="zh-CN" altLang="en-US"/>
          </a:p>
        </p:txBody>
      </p:sp>
      <p:sp>
        <p:nvSpPr>
          <p:cNvPr id="4104" name="Line 8"/>
          <p:cNvSpPr>
            <a:spLocks noChangeShapeType="1"/>
          </p:cNvSpPr>
          <p:nvPr userDrawn="1"/>
        </p:nvSpPr>
        <p:spPr bwMode="auto">
          <a:xfrm>
            <a:off x="0" y="6400800"/>
            <a:ext cx="7975600" cy="0"/>
          </a:xfrm>
          <a:prstGeom prst="line">
            <a:avLst/>
          </a:prstGeom>
          <a:noFill/>
          <a:ln w="50800">
            <a:solidFill>
              <a:srgbClr val="FF0000"/>
            </a:solidFill>
            <a:round/>
            <a:headEnd/>
            <a:tailEnd/>
          </a:ln>
          <a:effectLst/>
        </p:spPr>
        <p:txBody>
          <a:bodyPr wrap="none" anchor="ctr"/>
          <a:lstStyle/>
          <a:p>
            <a:endParaRPr lang="zh-CN" altLang="en-US"/>
          </a:p>
        </p:txBody>
      </p:sp>
      <p:sp>
        <p:nvSpPr>
          <p:cNvPr id="4105" name="Text Box 9"/>
          <p:cNvSpPr txBox="1">
            <a:spLocks noChangeArrowheads="1"/>
          </p:cNvSpPr>
          <p:nvPr/>
        </p:nvSpPr>
        <p:spPr bwMode="auto">
          <a:xfrm>
            <a:off x="152400" y="6400800"/>
            <a:ext cx="3505200" cy="304800"/>
          </a:xfrm>
          <a:prstGeom prst="rect">
            <a:avLst/>
          </a:prstGeom>
          <a:noFill/>
          <a:ln w="9525">
            <a:noFill/>
            <a:miter lim="800000"/>
            <a:headEnd/>
            <a:tailEnd/>
          </a:ln>
          <a:effectLst/>
        </p:spPr>
        <p:txBody>
          <a:bodyPr>
            <a:spAutoFit/>
          </a:bodyPr>
          <a:lstStyle/>
          <a:p>
            <a:pPr eaLnBrk="0" hangingPunct="0">
              <a:spcBef>
                <a:spcPct val="0"/>
              </a:spcBef>
            </a:pPr>
            <a:r>
              <a:rPr kumimoji="0" lang="en-US" altLang="zh-CN" sz="1400" b="1" dirty="0">
                <a:solidFill>
                  <a:srgbClr val="FF0000"/>
                </a:solidFill>
                <a:effectLst>
                  <a:outerShdw blurRad="38100" dist="38100" dir="2700000" algn="tl">
                    <a:srgbClr val="C0C0C0"/>
                  </a:outerShdw>
                </a:effectLst>
                <a:latin typeface="Arial" pitchFamily="34" charset="0"/>
                <a:sym typeface="Symbol" pitchFamily="18" charset="2"/>
              </a:rPr>
              <a:t></a:t>
            </a:r>
            <a:r>
              <a:rPr kumimoji="0" lang="en-US" altLang="zh-CN" sz="1400" b="1" dirty="0">
                <a:solidFill>
                  <a:srgbClr val="FF0000"/>
                </a:solidFill>
                <a:effectLst>
                  <a:outerShdw blurRad="38100" dist="38100" dir="2700000" algn="tl">
                    <a:srgbClr val="C0C0C0"/>
                  </a:outerShdw>
                </a:effectLst>
                <a:latin typeface="Arial" pitchFamily="34" charset="0"/>
              </a:rPr>
              <a:t> </a:t>
            </a:r>
            <a:r>
              <a:rPr kumimoji="0" lang="zh-CN" altLang="en-US" sz="1400" b="1" dirty="0">
                <a:solidFill>
                  <a:srgbClr val="FF0000"/>
                </a:solidFill>
                <a:effectLst>
                  <a:outerShdw blurRad="38100" dist="38100" dir="2700000" algn="tl">
                    <a:srgbClr val="C0C0C0"/>
                  </a:outerShdw>
                </a:effectLst>
                <a:latin typeface="Arial" pitchFamily="34" charset="0"/>
              </a:rPr>
              <a:t>程序设计竞赛基础</a:t>
            </a:r>
          </a:p>
        </p:txBody>
      </p:sp>
      <p:sp>
        <p:nvSpPr>
          <p:cNvPr id="4106" name="Rectangle 10"/>
          <p:cNvSpPr>
            <a:spLocks noChangeArrowheads="1"/>
          </p:cNvSpPr>
          <p:nvPr/>
        </p:nvSpPr>
        <p:spPr bwMode="auto">
          <a:xfrm>
            <a:off x="7772400" y="0"/>
            <a:ext cx="1371600" cy="381000"/>
          </a:xfrm>
          <a:prstGeom prst="rect">
            <a:avLst/>
          </a:prstGeom>
          <a:noFill/>
          <a:ln w="9525">
            <a:noFill/>
            <a:miter lim="800000"/>
            <a:headEnd/>
            <a:tailEnd/>
          </a:ln>
          <a:effectLst/>
        </p:spPr>
        <p:txBody>
          <a:bodyPr/>
          <a:lstStyle/>
          <a:p>
            <a:pPr algn="r" eaLnBrk="0" hangingPunct="0"/>
            <a:fld id="{3B3C8209-2A12-48EB-A718-17410E484079}" type="slidenum">
              <a:rPr kumimoji="0" lang="en-US" altLang="zh-CN" sz="1400" b="1">
                <a:solidFill>
                  <a:srgbClr val="FF0000"/>
                </a:solidFill>
                <a:effectLst>
                  <a:outerShdw blurRad="38100" dist="38100" dir="2700000" algn="tl">
                    <a:srgbClr val="C0C0C0"/>
                  </a:outerShdw>
                </a:effectLst>
                <a:latin typeface="Arial" pitchFamily="34" charset="0"/>
                <a:cs typeface="Times New Roman" pitchFamily="18" charset="0"/>
              </a:rPr>
              <a:pPr algn="r" eaLnBrk="0" hangingPunct="0"/>
              <a:t>‹#›</a:t>
            </a:fld>
            <a:endParaRPr kumimoji="0" lang="en-US" altLang="zh-CN" sz="1400" b="1">
              <a:solidFill>
                <a:srgbClr val="FF0000"/>
              </a:solidFill>
              <a:effectLst>
                <a:outerShdw blurRad="38100" dist="38100" dir="2700000" algn="tl">
                  <a:srgbClr val="C0C0C0"/>
                </a:outerShdw>
              </a:effectLst>
              <a:latin typeface="Arial" pitchFamily="34"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kumimoji="1" sz="4400" b="1">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2pPr>
      <a:lvl3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3pPr>
      <a:lvl4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4pPr>
      <a:lvl5pPr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C0C0C0"/>
            </a:outerShdw>
          </a:effectLst>
          <a:latin typeface="Arial" pitchFamily="34" charset="0"/>
          <a:ea typeface="宋体" pitchFamily="2" charset="-122"/>
        </a:defRPr>
      </a:lvl9pPr>
    </p:titleStyle>
    <p:bodyStyle>
      <a:lvl1pPr marL="342900" indent="-3429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defRPr kumimoji="1" sz="2400" b="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har char="»"/>
        <a:defRPr kumimoji="1" sz="24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baike.baidu.com/item/%E5%B7%A5%E4%B8%9A%E5%92%8C%E4%BF%A1%E6%81%AF%E5%8C%96%E9%83%A8%E4%BA%BA%E6%89%8D%E4%BA%A4%E6%B5%81%E4%B8%AD%E5%BF%83" TargetMode="External"/><Relationship Id="rId2" Type="http://schemas.openxmlformats.org/officeDocument/2006/relationships/hyperlink" Target="https://baike.baidu.com/item/%E8%BD%AF%E4%BB%B6%E5%BC%80%E5%8F%91%E6%8A%80%E6%9C%A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baike.baidu.com/item/PAT/3726831"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5720" y="1928802"/>
            <a:ext cx="8520281" cy="1631216"/>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rPr>
              <a:t>程序设计竞赛基础</a:t>
            </a:r>
            <a:endParaRPr lang="en-US" altLang="zh-CN"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endParaRPr>
          </a:p>
          <a:p>
            <a:pPr algn="ctr"/>
            <a:r>
              <a:rPr lang="zh-CN" altLang="en-US" sz="4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rPr>
              <a:t>竞赛简介</a:t>
            </a:r>
            <a:endParaRPr lang="zh-CN" alt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琥珀" pitchFamily="2" charset="-122"/>
              <a:ea typeface="华文琥珀" pitchFamily="2" charset="-122"/>
            </a:endParaRPr>
          </a:p>
        </p:txBody>
      </p:sp>
      <p:sp>
        <p:nvSpPr>
          <p:cNvPr id="6" name="矩形 5"/>
          <p:cNvSpPr/>
          <p:nvPr/>
        </p:nvSpPr>
        <p:spPr>
          <a:xfrm>
            <a:off x="2195736" y="3933056"/>
            <a:ext cx="4301177" cy="1631216"/>
          </a:xfrm>
          <a:prstGeom prst="rect">
            <a:avLst/>
          </a:prstGeom>
          <a:noFill/>
        </p:spPr>
        <p:txBody>
          <a:bodyPr wrap="square" lIns="91440" tIns="45720" rIns="91440" bIns="45720">
            <a:spAutoFit/>
          </a:bodyPr>
          <a:lstStyle/>
          <a:p>
            <a:pPr algn="ctr"/>
            <a:r>
              <a:rPr lang="zh-CN" altLang="en-US" sz="4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mn-ea"/>
                <a:ea typeface="+mn-ea"/>
              </a:rPr>
              <a:t>王晓茹</a:t>
            </a:r>
            <a:endParaRPr lang="en-US" altLang="zh-CN" sz="40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mn-ea"/>
              <a:ea typeface="+mn-ea"/>
            </a:endParaRPr>
          </a:p>
          <a:p>
            <a:pPr algn="ctr"/>
            <a:r>
              <a:rPr lang="zh-CN" altLang="en-US" sz="40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latin typeface="+mn-ea"/>
                <a:ea typeface="+mn-ea"/>
              </a:rPr>
              <a:t>计算机学院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4294967295"/>
          </p:nvPr>
        </p:nvSpPr>
        <p:spPr>
          <a:xfrm>
            <a:off x="6553200" y="6248400"/>
            <a:ext cx="1905000" cy="457200"/>
          </a:xfrm>
          <a:prstGeom prst="rect">
            <a:avLst/>
          </a:prstGeom>
        </p:spPr>
        <p:txBody>
          <a:bodyPr/>
          <a:lstStyle/>
          <a:p>
            <a:fld id="{B53B5C1C-0170-4B82-A1DF-D24D5EAFC110}" type="slidenum">
              <a:rPr lang="en-US" altLang="zh-CN"/>
              <a:pPr/>
              <a:t>10</a:t>
            </a:fld>
            <a:endParaRPr lang="en-US" altLang="zh-CN"/>
          </a:p>
        </p:txBody>
      </p:sp>
      <p:sp>
        <p:nvSpPr>
          <p:cNvPr id="626694" name="Rectangle 6"/>
          <p:cNvSpPr>
            <a:spLocks noGrp="1" noRot="1" noChangeArrowheads="1"/>
          </p:cNvSpPr>
          <p:nvPr>
            <p:ph type="body" idx="1"/>
          </p:nvPr>
        </p:nvSpPr>
        <p:spPr>
          <a:xfrm>
            <a:off x="214282" y="1500174"/>
            <a:ext cx="8540750" cy="4451362"/>
          </a:xfrm>
          <a:noFill/>
          <a:ln/>
        </p:spPr>
        <p:txBody>
          <a:bodyPr/>
          <a:lstStyle/>
          <a:p>
            <a:pPr>
              <a:lnSpc>
                <a:spcPct val="120000"/>
              </a:lnSpc>
            </a:pPr>
            <a:r>
              <a:rPr lang="zh-CN" altLang="en-US" b="1" dirty="0">
                <a:solidFill>
                  <a:srgbClr val="FF0000"/>
                </a:solidFill>
                <a:ea typeface="宋体" pitchFamily="2" charset="-122"/>
              </a:rPr>
              <a:t>支持语言：</a:t>
            </a:r>
            <a:r>
              <a:rPr lang="en-US" altLang="zh-CN" b="1" dirty="0">
                <a:ea typeface="宋体" pitchFamily="2" charset="-122"/>
              </a:rPr>
              <a:t>c/</a:t>
            </a:r>
            <a:r>
              <a:rPr lang="en-US" altLang="zh-CN" b="1" dirty="0" err="1">
                <a:ea typeface="宋体" pitchFamily="2" charset="-122"/>
              </a:rPr>
              <a:t>c++</a:t>
            </a:r>
            <a:r>
              <a:rPr lang="en-US" altLang="zh-CN" b="1" dirty="0">
                <a:ea typeface="宋体" pitchFamily="2" charset="-122"/>
              </a:rPr>
              <a:t>, java, </a:t>
            </a:r>
            <a:r>
              <a:rPr lang="en-US" altLang="zh-CN" b="1" dirty="0" err="1">
                <a:ea typeface="宋体" pitchFamily="2" charset="-122"/>
              </a:rPr>
              <a:t>pascal</a:t>
            </a:r>
            <a:endParaRPr lang="en-US" altLang="zh-CN" b="1" dirty="0">
              <a:ea typeface="宋体" pitchFamily="2" charset="-122"/>
            </a:endParaRPr>
          </a:p>
          <a:p>
            <a:pPr>
              <a:lnSpc>
                <a:spcPct val="120000"/>
              </a:lnSpc>
            </a:pPr>
            <a:r>
              <a:rPr lang="zh-CN" altLang="en-US" b="1" dirty="0">
                <a:solidFill>
                  <a:srgbClr val="FF0000"/>
                </a:solidFill>
                <a:ea typeface="宋体" pitchFamily="2" charset="-122"/>
              </a:rPr>
              <a:t>题目表达：</a:t>
            </a:r>
            <a:r>
              <a:rPr lang="zh-CN" altLang="en-US" b="1" dirty="0">
                <a:ea typeface="宋体" pitchFamily="2" charset="-122"/>
              </a:rPr>
              <a:t>英语</a:t>
            </a:r>
          </a:p>
          <a:p>
            <a:pPr>
              <a:lnSpc>
                <a:spcPct val="120000"/>
              </a:lnSpc>
            </a:pPr>
            <a:r>
              <a:rPr lang="zh-CN" altLang="en-US" b="1" dirty="0">
                <a:solidFill>
                  <a:srgbClr val="FF0000"/>
                </a:solidFill>
                <a:ea typeface="宋体" pitchFamily="2" charset="-122"/>
              </a:rPr>
              <a:t>时限：</a:t>
            </a:r>
            <a:r>
              <a:rPr lang="zh-CN" altLang="en-US" b="1" dirty="0">
                <a:ea typeface="宋体" pitchFamily="2" charset="-122"/>
              </a:rPr>
              <a:t>不公布，但通常为标程的</a:t>
            </a:r>
            <a:r>
              <a:rPr lang="en-US" altLang="zh-CN" b="1" dirty="0">
                <a:ea typeface="宋体" pitchFamily="2" charset="-122"/>
              </a:rPr>
              <a:t>3</a:t>
            </a:r>
            <a:r>
              <a:rPr lang="zh-CN" altLang="en-US" b="1" dirty="0">
                <a:ea typeface="宋体" pitchFamily="2" charset="-122"/>
              </a:rPr>
              <a:t>～</a:t>
            </a:r>
            <a:r>
              <a:rPr lang="en-US" altLang="zh-CN" b="1" dirty="0">
                <a:ea typeface="宋体" pitchFamily="2" charset="-122"/>
              </a:rPr>
              <a:t>5</a:t>
            </a:r>
            <a:r>
              <a:rPr lang="zh-CN" altLang="en-US" b="1" dirty="0">
                <a:ea typeface="宋体" pitchFamily="2" charset="-122"/>
              </a:rPr>
              <a:t>倍或更多</a:t>
            </a:r>
          </a:p>
          <a:p>
            <a:pPr>
              <a:lnSpc>
                <a:spcPct val="120000"/>
              </a:lnSpc>
            </a:pPr>
            <a:r>
              <a:rPr lang="zh-CN" altLang="en-US" b="1" dirty="0">
                <a:solidFill>
                  <a:srgbClr val="FF0000"/>
                </a:solidFill>
                <a:ea typeface="宋体" pitchFamily="2" charset="-122"/>
              </a:rPr>
              <a:t>内存限制</a:t>
            </a:r>
            <a:r>
              <a:rPr lang="zh-CN" altLang="en-US" b="1" dirty="0">
                <a:ea typeface="宋体" pitchFamily="2" charset="-122"/>
              </a:rPr>
              <a:t>：通常在此作特别的限制</a:t>
            </a:r>
          </a:p>
          <a:p>
            <a:pPr>
              <a:lnSpc>
                <a:spcPct val="120000"/>
              </a:lnSpc>
            </a:pPr>
            <a:r>
              <a:rPr lang="zh-CN" altLang="en-US" b="1" dirty="0">
                <a:solidFill>
                  <a:srgbClr val="FF0000"/>
                </a:solidFill>
                <a:ea typeface="宋体" pitchFamily="2" charset="-122"/>
              </a:rPr>
              <a:t>错误类型</a:t>
            </a:r>
            <a:r>
              <a:rPr lang="zh-CN" altLang="en-US" b="1" dirty="0">
                <a:ea typeface="宋体" pitchFamily="2" charset="-122"/>
              </a:rPr>
              <a:t>：与</a:t>
            </a:r>
            <a:r>
              <a:rPr lang="en-US" altLang="zh-CN" b="1" dirty="0">
                <a:ea typeface="宋体" pitchFamily="2" charset="-122"/>
              </a:rPr>
              <a:t>Online Judge</a:t>
            </a:r>
            <a:r>
              <a:rPr lang="zh-CN" altLang="en-US" b="1" dirty="0">
                <a:ea typeface="宋体" pitchFamily="2" charset="-122"/>
              </a:rPr>
              <a:t>相似</a:t>
            </a:r>
          </a:p>
          <a:p>
            <a:pPr>
              <a:lnSpc>
                <a:spcPct val="120000"/>
              </a:lnSpc>
            </a:pPr>
            <a:r>
              <a:rPr lang="zh-CN" altLang="en-US" b="1" dirty="0">
                <a:solidFill>
                  <a:srgbClr val="FF0000"/>
                </a:solidFill>
                <a:ea typeface="宋体" pitchFamily="2" charset="-122"/>
              </a:rPr>
              <a:t>输入输出</a:t>
            </a:r>
            <a:r>
              <a:rPr lang="zh-CN" altLang="en-US" b="1" dirty="0">
                <a:ea typeface="宋体" pitchFamily="2" charset="-122"/>
              </a:rPr>
              <a:t>：网络赛采用标准输入输出，现场赛多采用文本输入输出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solidFill>
                  <a:srgbClr val="FF0000"/>
                </a:solidFill>
              </a:rPr>
              <a:t>OJ</a:t>
            </a:r>
            <a:r>
              <a:rPr lang="zh-CN" altLang="en-US" dirty="0">
                <a:solidFill>
                  <a:srgbClr val="FF0000"/>
                </a:solidFill>
              </a:rPr>
              <a:t>常见返回结果</a:t>
            </a:r>
          </a:p>
        </p:txBody>
      </p:sp>
      <p:sp>
        <p:nvSpPr>
          <p:cNvPr id="4" name="内容占位符 4"/>
          <p:cNvSpPr>
            <a:spLocks noGrp="1"/>
          </p:cNvSpPr>
          <p:nvPr>
            <p:ph idx="1"/>
          </p:nvPr>
        </p:nvSpPr>
        <p:spPr>
          <a:xfrm>
            <a:off x="357158" y="1125686"/>
            <a:ext cx="8569325" cy="5327650"/>
          </a:xfrm>
          <a:solidFill>
            <a:schemeClr val="bg1">
              <a:alpha val="45999"/>
            </a:schemeClr>
          </a:solidFill>
        </p:spPr>
        <p:txBody>
          <a:bodyPr/>
          <a:lstStyle/>
          <a:p>
            <a:pPr>
              <a:buFont typeface="Wingdings 2" pitchFamily="18" charset="2"/>
              <a:buChar char=""/>
            </a:pPr>
            <a:r>
              <a:rPr lang="en-US" sz="2400" dirty="0">
                <a:solidFill>
                  <a:srgbClr val="00B050"/>
                </a:solidFill>
                <a:effectLst>
                  <a:outerShdw blurRad="38100" dist="38100" dir="2700000" algn="tl">
                    <a:srgbClr val="C0C0C0"/>
                  </a:outerShdw>
                </a:effectLst>
              </a:rPr>
              <a:t>Accept(AC)</a:t>
            </a:r>
            <a:r>
              <a:rPr lang="zh-CN" altLang="en-US" sz="2400" dirty="0">
                <a:effectLst>
                  <a:outerShdw blurRad="38100" dist="38100" dir="2700000" algn="tl">
                    <a:srgbClr val="C0C0C0"/>
                  </a:outerShdw>
                </a:effectLst>
              </a:rPr>
              <a:t>：答案正确，被系统接受</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Wrong Answer(WA</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：答案错误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990099"/>
                </a:solidFill>
                <a:effectLst>
                  <a:outerShdw blurRad="38100" dist="38100" dir="2700000" algn="tl">
                    <a:srgbClr val="C0C0C0"/>
                  </a:outerShdw>
                </a:effectLst>
              </a:rPr>
              <a:t>Runtime Error</a:t>
            </a:r>
            <a:r>
              <a:rPr lang="en-US" sz="2400" dirty="0">
                <a:effectLst>
                  <a:outerShdw blurRad="38100" dist="38100" dir="2700000" algn="tl">
                    <a:srgbClr val="C0C0C0"/>
                  </a:outerShdw>
                </a:effectLst>
              </a:rPr>
              <a:t>(RE)</a:t>
            </a:r>
            <a:r>
              <a:rPr lang="zh-CN" altLang="en-US" sz="2400" dirty="0">
                <a:effectLst>
                  <a:outerShdw blurRad="38100" dist="38100" dir="2700000" algn="tl">
                    <a:srgbClr val="C0C0C0"/>
                  </a:outerShdw>
                </a:effectLst>
              </a:rPr>
              <a:t>：运行时错误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Compile Error(CE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 ：编译错误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FF"/>
                </a:solidFill>
                <a:effectLst>
                  <a:outerShdw blurRad="38100" dist="38100" dir="2700000" algn="tl">
                    <a:srgbClr val="C0C0C0"/>
                  </a:outerShdw>
                </a:effectLst>
              </a:rPr>
              <a:t>Presentation Error</a:t>
            </a:r>
            <a:r>
              <a:rPr lang="en-US" sz="2400" dirty="0">
                <a:effectLst>
                  <a:outerShdw blurRad="38100" dist="38100" dir="2700000" algn="tl">
                    <a:srgbClr val="C0C0C0"/>
                  </a:outerShdw>
                </a:effectLst>
              </a:rPr>
              <a:t>(PE)</a:t>
            </a:r>
            <a:r>
              <a:rPr lang="zh-CN" altLang="en-US" sz="2400" dirty="0">
                <a:effectLst>
                  <a:outerShdw blurRad="38100" dist="38100" dir="2700000" algn="tl">
                    <a:srgbClr val="C0C0C0"/>
                  </a:outerShdw>
                </a:effectLst>
              </a:rPr>
              <a:t>：答案格式错误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Time Limit Exceeded(TLE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：超时</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Memory Limit Exceeded(MLE</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：超内存</a:t>
            </a:r>
            <a:endParaRPr lang="en-US" sz="2400" dirty="0">
              <a:effectLst>
                <a:outerShdw blurRad="38100" dist="38100" dir="2700000" algn="tl">
                  <a:srgbClr val="C0C0C0"/>
                </a:outerShdw>
              </a:effectLst>
            </a:endParaRPr>
          </a:p>
          <a:p>
            <a:pPr>
              <a:buFont typeface="Wingdings 2" pitchFamily="18" charset="2"/>
              <a:buChar char=""/>
            </a:pPr>
            <a:r>
              <a:rPr lang="en-US" sz="2400" dirty="0">
                <a:effectLst>
                  <a:outerShdw blurRad="38100" dist="38100" dir="2700000" algn="tl">
                    <a:srgbClr val="C0C0C0"/>
                  </a:outerShdw>
                </a:effectLst>
              </a:rPr>
              <a:t>Output Limit Exceeded(OLE)</a:t>
            </a:r>
            <a:r>
              <a:rPr lang="zh-CN" altLang="en-US" sz="2400" dirty="0">
                <a:effectLst>
                  <a:outerShdw blurRad="38100" dist="38100" dir="2700000" algn="tl">
                    <a:srgbClr val="C0C0C0"/>
                  </a:outerShdw>
                </a:effectLst>
              </a:rPr>
              <a:t>：超输出</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Restrict Function Call(RFC</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：使用不允许的</a:t>
            </a:r>
            <a:r>
              <a:rPr lang="en-US" sz="2400" dirty="0">
                <a:effectLst>
                  <a:outerShdw blurRad="38100" dist="38100" dir="2700000" algn="tl">
                    <a:srgbClr val="C0C0C0"/>
                  </a:outerShdw>
                </a:effectLst>
              </a:rPr>
              <a:t>API</a:t>
            </a:r>
          </a:p>
          <a:p>
            <a:pPr>
              <a:buFont typeface="Wingdings 2" pitchFamily="18" charset="2"/>
              <a:buChar char=""/>
            </a:pPr>
            <a:r>
              <a:rPr lang="en-US" sz="2400" dirty="0">
                <a:solidFill>
                  <a:srgbClr val="0076A3"/>
                </a:solidFill>
                <a:effectLst>
                  <a:outerShdw blurRad="38100" dist="38100" dir="2700000" algn="tl">
                    <a:srgbClr val="C0C0C0"/>
                  </a:outerShdw>
                </a:effectLst>
              </a:rPr>
              <a:t>System Error</a:t>
            </a:r>
            <a:r>
              <a:rPr lang="zh-CN" altLang="en-US" sz="2400" dirty="0">
                <a:effectLst>
                  <a:outerShdw blurRad="38100" dist="38100" dir="2700000" algn="tl">
                    <a:srgbClr val="C0C0C0"/>
                  </a:outerShdw>
                </a:effectLst>
              </a:rPr>
              <a:t>：系统错误</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Queuing</a:t>
            </a:r>
            <a:r>
              <a:rPr lang="zh-CN" altLang="en-US" sz="2400" dirty="0">
                <a:effectLst>
                  <a:outerShdw blurRad="38100" dist="38100" dir="2700000" algn="tl">
                    <a:srgbClr val="C0C0C0"/>
                  </a:outerShdw>
                </a:effectLst>
              </a:rPr>
              <a:t>：排队等待系统测评</a:t>
            </a:r>
            <a:endParaRPr lang="en-US" sz="2400" dirty="0">
              <a:effectLst>
                <a:outerShdw blurRad="38100" dist="38100" dir="2700000" algn="tl">
                  <a:srgbClr val="C0C0C0"/>
                </a:outerShdw>
              </a:effectLst>
            </a:endParaRPr>
          </a:p>
          <a:p>
            <a:pPr>
              <a:buFont typeface="Wingdings 2" pitchFamily="18" charset="2"/>
              <a:buChar char=""/>
            </a:pPr>
            <a:r>
              <a:rPr lang="en-US" sz="2400" dirty="0">
                <a:solidFill>
                  <a:srgbClr val="FF0000"/>
                </a:solidFill>
                <a:effectLst>
                  <a:outerShdw blurRad="38100" dist="38100" dir="2700000" algn="tl">
                    <a:srgbClr val="C0C0C0"/>
                  </a:outerShdw>
                </a:effectLst>
              </a:rPr>
              <a:t>Judging</a:t>
            </a:r>
            <a:r>
              <a:rPr lang="zh-CN" altLang="en-US" sz="2400" dirty="0">
                <a:effectLst>
                  <a:outerShdw blurRad="38100" dist="38100" dir="2700000" algn="tl">
                    <a:srgbClr val="C0C0C0"/>
                  </a:outerShdw>
                </a:effectLst>
              </a:rPr>
              <a:t>：评测中</a:t>
            </a:r>
            <a:endParaRPr lang="en-US" sz="2400" dirty="0">
              <a:effectLst>
                <a:outerShdw blurRad="38100" dist="38100" dir="2700000" algn="tl">
                  <a:srgbClr val="C0C0C0"/>
                </a:outerShdw>
              </a:effectLst>
            </a:endParaRPr>
          </a:p>
          <a:p>
            <a:endParaRPr lang="en-US" sz="2400" b="1" dirty="0">
              <a:solidFill>
                <a:srgbClr val="C00000"/>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500"/>
                                        <p:tgtEl>
                                          <p:spTgt spid="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0" end="10"/>
                                            </p:txEl>
                                          </p:spTgt>
                                        </p:tgtEl>
                                        <p:attrNameLst>
                                          <p:attrName>style.visibility</p:attrName>
                                        </p:attrNameLst>
                                      </p:cBhvr>
                                      <p:to>
                                        <p:strVal val="visible"/>
                                      </p:to>
                                    </p:set>
                                    <p:animEffect transition="in" filter="fade">
                                      <p:cBhvr>
                                        <p:cTn id="62" dur="500"/>
                                        <p:tgtEl>
                                          <p:spTgt spid="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animEffect transition="in" filter="fade">
                                      <p:cBhvr>
                                        <p:cTn id="6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627F659E-A8E1-4383-8F6A-B2F2466B53ED}" type="slidenum">
              <a:rPr lang="en-US" altLang="zh-CN"/>
              <a:pPr/>
              <a:t>12</a:t>
            </a:fld>
            <a:endParaRPr lang="en-US" altLang="zh-CN"/>
          </a:p>
        </p:txBody>
      </p:sp>
      <p:sp>
        <p:nvSpPr>
          <p:cNvPr id="93188" name="Rectangle 4"/>
          <p:cNvSpPr>
            <a:spLocks noGrp="1" noChangeArrowheads="1"/>
          </p:cNvSpPr>
          <p:nvPr>
            <p:ph type="body" idx="1"/>
          </p:nvPr>
        </p:nvSpPr>
        <p:spPr>
          <a:xfrm>
            <a:off x="179388" y="1160463"/>
            <a:ext cx="8964612" cy="5472112"/>
          </a:xfrm>
          <a:noFill/>
          <a:ln/>
        </p:spPr>
        <p:txBody>
          <a:bodyPr lIns="182562" tIns="46038" rIns="182562" bIns="46038"/>
          <a:lstStyle/>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首先根据解题数目进行排名。</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如果多支队伍解题数量相同，则根据总用时加上惩罚时间进行排名。</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总用时和惩罚时间由每道解答正确的试题的用时加上惩罚时间而成。</a:t>
            </a:r>
          </a:p>
          <a:p>
            <a:pPr marL="384175" indent="-384175">
              <a:lnSpc>
                <a:spcPct val="120000"/>
              </a:lnSpc>
              <a:spcBef>
                <a:spcPct val="0"/>
              </a:spcBef>
              <a:buClr>
                <a:srgbClr val="FF0000"/>
              </a:buClr>
              <a:buFont typeface="Wingdings" pitchFamily="2" charset="2"/>
              <a:buChar char="n"/>
            </a:pPr>
            <a:r>
              <a:rPr kumimoji="1" lang="zh-CN" altLang="en-US" b="1" dirty="0">
                <a:latin typeface="宋体" pitchFamily="2" charset="-122"/>
                <a:ea typeface="宋体" pitchFamily="2" charset="-122"/>
              </a:rPr>
              <a:t>每道试题用时将从竞赛开始到试题解答被判定为正确为止，其间每一次错误的运行将被加罚</a:t>
            </a:r>
            <a:r>
              <a:rPr kumimoji="1" lang="en-US" altLang="zh-CN" b="1" dirty="0">
                <a:latin typeface="宋体" pitchFamily="2" charset="-122"/>
                <a:ea typeface="宋体" pitchFamily="2" charset="-122"/>
              </a:rPr>
              <a:t>20</a:t>
            </a:r>
            <a:r>
              <a:rPr kumimoji="1" lang="zh-CN" altLang="en-US" b="1" dirty="0">
                <a:latin typeface="宋体" pitchFamily="2" charset="-122"/>
                <a:ea typeface="宋体" pitchFamily="2" charset="-122"/>
              </a:rPr>
              <a:t>分钟时间，未正确解答的试题不记时。</a:t>
            </a:r>
          </a:p>
        </p:txBody>
      </p:sp>
      <p:sp>
        <p:nvSpPr>
          <p:cNvPr id="93189" name="Text Box 5"/>
          <p:cNvSpPr txBox="1">
            <a:spLocks noChangeArrowheads="1"/>
          </p:cNvSpPr>
          <p:nvPr/>
        </p:nvSpPr>
        <p:spPr bwMode="auto">
          <a:xfrm>
            <a:off x="1476375" y="152400"/>
            <a:ext cx="4067175" cy="823913"/>
          </a:xfrm>
          <a:prstGeom prst="rect">
            <a:avLst/>
          </a:prstGeom>
          <a:noFill/>
          <a:ln w="9525">
            <a:noFill/>
            <a:miter lim="800000"/>
            <a:headEnd/>
            <a:tailEnd/>
          </a:ln>
          <a:effectLst/>
        </p:spPr>
        <p:txBody>
          <a:bodyPr>
            <a:spAutoFit/>
          </a:bodyPr>
          <a:lstStyle/>
          <a:p>
            <a:pPr eaLnBrk="0" hangingPunct="0">
              <a:spcBef>
                <a:spcPct val="50000"/>
              </a:spcBef>
            </a:pPr>
            <a:r>
              <a:rPr lang="zh-CN" altLang="en-US" sz="4800" b="1" dirty="0">
                <a:solidFill>
                  <a:srgbClr val="FF0000"/>
                </a:solidFill>
                <a:latin typeface="Times New Roman" pitchFamily="18" charset="0"/>
                <a:ea typeface="黑体" pitchFamily="49" charset="-122"/>
              </a:rPr>
              <a:t>如何排名？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wipe(up)">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4916A194-088D-4ED5-8384-4357C6093F3B}" type="slidenum">
              <a:rPr lang="en-US" altLang="zh-CN"/>
              <a:pPr/>
              <a:t>13</a:t>
            </a:fld>
            <a:endParaRPr lang="en-US" altLang="zh-CN"/>
          </a:p>
        </p:txBody>
      </p:sp>
      <p:sp>
        <p:nvSpPr>
          <p:cNvPr id="505858" name="Rectangle 2"/>
          <p:cNvSpPr>
            <a:spLocks noGrp="1" noChangeArrowheads="1"/>
          </p:cNvSpPr>
          <p:nvPr>
            <p:ph type="title"/>
          </p:nvPr>
        </p:nvSpPr>
        <p:spPr/>
        <p:txBody>
          <a:bodyPr/>
          <a:lstStyle/>
          <a:p>
            <a:r>
              <a:rPr lang="en-US" altLang="zh-CN" b="1" dirty="0">
                <a:ea typeface="宋体" pitchFamily="2" charset="-122"/>
              </a:rPr>
              <a:t>ICPC .vs. </a:t>
            </a:r>
            <a:r>
              <a:rPr lang="zh-CN" altLang="en-US" b="1" dirty="0">
                <a:ea typeface="宋体" pitchFamily="2" charset="-122"/>
              </a:rPr>
              <a:t>其他程序设计竞赛</a:t>
            </a:r>
          </a:p>
        </p:txBody>
      </p:sp>
      <p:sp>
        <p:nvSpPr>
          <p:cNvPr id="505859" name="Rectangle 3"/>
          <p:cNvSpPr>
            <a:spLocks noGrp="1" noChangeArrowheads="1"/>
          </p:cNvSpPr>
          <p:nvPr>
            <p:ph type="body" idx="1"/>
          </p:nvPr>
        </p:nvSpPr>
        <p:spPr>
          <a:xfrm>
            <a:off x="467544" y="1408113"/>
            <a:ext cx="7772400" cy="4840287"/>
          </a:xfrm>
        </p:spPr>
        <p:txBody>
          <a:bodyPr/>
          <a:lstStyle/>
          <a:p>
            <a:r>
              <a:rPr lang="en-US" altLang="zh-CN" sz="3600" b="1" dirty="0">
                <a:ea typeface="宋体" pitchFamily="2" charset="-122"/>
              </a:rPr>
              <a:t>ICPC</a:t>
            </a:r>
            <a:r>
              <a:rPr lang="zh-CN" altLang="en-US" sz="3600" b="1" dirty="0">
                <a:ea typeface="宋体" pitchFamily="2" charset="-122"/>
              </a:rPr>
              <a:t>竞赛</a:t>
            </a:r>
          </a:p>
          <a:p>
            <a:pPr lvl="1"/>
            <a:r>
              <a:rPr lang="zh-CN" altLang="en-US" sz="3200" b="1" dirty="0">
                <a:ea typeface="宋体" pitchFamily="2" charset="-122"/>
              </a:rPr>
              <a:t>团队合作精神</a:t>
            </a:r>
          </a:p>
          <a:p>
            <a:pPr lvl="1"/>
            <a:r>
              <a:rPr lang="zh-CN" altLang="en-US" sz="3200" b="1" dirty="0">
                <a:ea typeface="宋体" pitchFamily="2" charset="-122"/>
              </a:rPr>
              <a:t>即时提交，通过所有数据才能得分</a:t>
            </a:r>
          </a:p>
          <a:p>
            <a:pPr lvl="1"/>
            <a:r>
              <a:rPr lang="zh-CN" altLang="en-US" sz="3200" b="1" dirty="0">
                <a:ea typeface="宋体" pitchFamily="2" charset="-122"/>
              </a:rPr>
              <a:t>全英文题目，题目考察范围广</a:t>
            </a:r>
          </a:p>
          <a:p>
            <a:r>
              <a:rPr lang="zh-CN" altLang="en-US" sz="3600" b="1" dirty="0">
                <a:ea typeface="宋体" pitchFamily="2" charset="-122"/>
              </a:rPr>
              <a:t>校程序设计竞赛</a:t>
            </a:r>
          </a:p>
          <a:p>
            <a:pPr lvl="1"/>
            <a:r>
              <a:rPr lang="zh-CN" altLang="en-US" sz="3200" b="1" dirty="0">
                <a:ea typeface="宋体" pitchFamily="2" charset="-122"/>
              </a:rPr>
              <a:t>个人编程能力的比拼</a:t>
            </a:r>
          </a:p>
          <a:p>
            <a:pPr lvl="1"/>
            <a:r>
              <a:rPr lang="zh-CN" altLang="en-US" sz="3200" b="1" dirty="0">
                <a:ea typeface="宋体" pitchFamily="2" charset="-122"/>
              </a:rPr>
              <a:t>中</a:t>
            </a:r>
            <a:r>
              <a:rPr lang="en-US" altLang="zh-CN" sz="3200" b="1" dirty="0">
                <a:ea typeface="宋体" pitchFamily="2" charset="-122"/>
              </a:rPr>
              <a:t>/</a:t>
            </a:r>
            <a:r>
              <a:rPr lang="zh-CN" altLang="en-US" sz="3200" b="1" dirty="0">
                <a:ea typeface="宋体" pitchFamily="2" charset="-122"/>
              </a:rPr>
              <a:t>英文考察编程基本功</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359743C-7AD6-4946-9D0D-FA5992DFD500}" type="slidenum">
              <a:rPr lang="en-US" altLang="zh-CN"/>
              <a:pPr/>
              <a:t>14</a:t>
            </a:fld>
            <a:endParaRPr lang="en-US" altLang="zh-CN"/>
          </a:p>
        </p:txBody>
      </p:sp>
      <p:sp>
        <p:nvSpPr>
          <p:cNvPr id="506882" name="Rectangle 2"/>
          <p:cNvSpPr>
            <a:spLocks noGrp="1" noChangeArrowheads="1"/>
          </p:cNvSpPr>
          <p:nvPr>
            <p:ph type="title"/>
          </p:nvPr>
        </p:nvSpPr>
        <p:spPr/>
        <p:txBody>
          <a:bodyPr/>
          <a:lstStyle/>
          <a:p>
            <a:r>
              <a:rPr lang="en-US" altLang="zh-CN" b="1" dirty="0">
                <a:ea typeface="宋体" pitchFamily="2" charset="-122"/>
              </a:rPr>
              <a:t>ICPC</a:t>
            </a:r>
            <a:r>
              <a:rPr lang="zh-CN" altLang="en-US" b="1" dirty="0">
                <a:ea typeface="宋体" pitchFamily="2" charset="-122"/>
              </a:rPr>
              <a:t>队员的基本原则</a:t>
            </a:r>
          </a:p>
        </p:txBody>
      </p:sp>
      <p:sp>
        <p:nvSpPr>
          <p:cNvPr id="506883" name="Rectangle 3"/>
          <p:cNvSpPr>
            <a:spLocks noGrp="1" noChangeArrowheads="1"/>
          </p:cNvSpPr>
          <p:nvPr>
            <p:ph type="body" idx="1"/>
          </p:nvPr>
        </p:nvSpPr>
        <p:spPr>
          <a:xfrm>
            <a:off x="611188" y="1296769"/>
            <a:ext cx="7772400" cy="4953000"/>
          </a:xfrm>
        </p:spPr>
        <p:txBody>
          <a:bodyPr/>
          <a:lstStyle/>
          <a:p>
            <a:r>
              <a:rPr lang="zh-CN" altLang="en-US" sz="3600" b="1" dirty="0">
                <a:ea typeface="宋体" pitchFamily="2" charset="-122"/>
              </a:rPr>
              <a:t>基本要求</a:t>
            </a:r>
          </a:p>
          <a:p>
            <a:pPr lvl="1"/>
            <a:r>
              <a:rPr lang="zh-CN" altLang="en-US" sz="3200" b="1" dirty="0">
                <a:ea typeface="宋体" pitchFamily="2" charset="-122"/>
              </a:rPr>
              <a:t>人品好</a:t>
            </a:r>
          </a:p>
          <a:p>
            <a:pPr lvl="1"/>
            <a:r>
              <a:rPr lang="zh-CN" altLang="en-US" sz="3200" b="1" dirty="0">
                <a:ea typeface="宋体" pitchFamily="2" charset="-122"/>
              </a:rPr>
              <a:t>愿意花时间在这项赛事上</a:t>
            </a:r>
          </a:p>
          <a:p>
            <a:pPr lvl="1"/>
            <a:r>
              <a:rPr lang="zh-CN" altLang="en-US" sz="3200" b="1" dirty="0">
                <a:ea typeface="宋体" pitchFamily="2" charset="-122"/>
              </a:rPr>
              <a:t>有团队合作精神</a:t>
            </a:r>
          </a:p>
          <a:p>
            <a:r>
              <a:rPr lang="zh-CN" altLang="en-US" sz="3600" b="1" dirty="0">
                <a:ea typeface="宋体" pitchFamily="2" charset="-122"/>
              </a:rPr>
              <a:t>能力要求</a:t>
            </a:r>
          </a:p>
          <a:p>
            <a:pPr lvl="1"/>
            <a:r>
              <a:rPr lang="zh-CN" altLang="en-US" sz="3200" b="1" dirty="0">
                <a:solidFill>
                  <a:srgbClr val="FF0000"/>
                </a:solidFill>
                <a:ea typeface="宋体" pitchFamily="2" charset="-122"/>
              </a:rPr>
              <a:t>程序设计</a:t>
            </a:r>
            <a:endParaRPr lang="en-US" altLang="zh-CN" sz="3200" b="1" dirty="0">
              <a:solidFill>
                <a:srgbClr val="FF0000"/>
              </a:solidFill>
              <a:ea typeface="宋体" pitchFamily="2" charset="-122"/>
            </a:endParaRPr>
          </a:p>
          <a:p>
            <a:pPr lvl="1"/>
            <a:r>
              <a:rPr lang="zh-CN" altLang="en-US" sz="3200" dirty="0">
                <a:solidFill>
                  <a:srgbClr val="00B050"/>
                </a:solidFill>
                <a:ea typeface="宋体" pitchFamily="2" charset="-122"/>
              </a:rPr>
              <a:t>算法</a:t>
            </a:r>
            <a:endParaRPr lang="zh-CN" altLang="en-US" sz="3200" b="1" dirty="0">
              <a:solidFill>
                <a:srgbClr val="00B050"/>
              </a:solidFill>
              <a:ea typeface="宋体" pitchFamily="2" charset="-122"/>
            </a:endParaRPr>
          </a:p>
          <a:p>
            <a:pPr lvl="1"/>
            <a:r>
              <a:rPr lang="zh-CN" altLang="en-US" sz="3200" b="1" dirty="0">
                <a:solidFill>
                  <a:srgbClr val="00B050"/>
                </a:solidFill>
                <a:ea typeface="宋体" pitchFamily="2" charset="-122"/>
              </a:rPr>
              <a:t>数学</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FAD10FC-2C60-4F26-99A1-852FE1DA071F}" type="slidenum">
              <a:rPr lang="en-US" altLang="zh-CN"/>
              <a:pPr/>
              <a:t>15</a:t>
            </a:fld>
            <a:endParaRPr lang="en-US" altLang="zh-CN"/>
          </a:p>
        </p:txBody>
      </p:sp>
      <p:sp>
        <p:nvSpPr>
          <p:cNvPr id="54274" name="Rectangle 2"/>
          <p:cNvSpPr>
            <a:spLocks noGrp="1" noChangeArrowheads="1"/>
          </p:cNvSpPr>
          <p:nvPr>
            <p:ph type="title"/>
          </p:nvPr>
        </p:nvSpPr>
        <p:spPr>
          <a:xfrm>
            <a:off x="993775" y="225425"/>
            <a:ext cx="7373938" cy="749300"/>
          </a:xfrm>
        </p:spPr>
        <p:txBody>
          <a:bodyPr/>
          <a:lstStyle/>
          <a:p>
            <a:r>
              <a:rPr lang="zh-CN" altLang="en-US" sz="4800" b="1">
                <a:latin typeface="Times New Roman" pitchFamily="18" charset="0"/>
                <a:ea typeface="楷体_GB2312" pitchFamily="49" charset="-122"/>
              </a:rPr>
              <a:t>开课目的</a:t>
            </a:r>
          </a:p>
        </p:txBody>
      </p:sp>
      <p:sp>
        <p:nvSpPr>
          <p:cNvPr id="54275" name="Rectangle 3"/>
          <p:cNvSpPr>
            <a:spLocks noGrp="1" noChangeArrowheads="1"/>
          </p:cNvSpPr>
          <p:nvPr>
            <p:ph type="body" idx="1"/>
          </p:nvPr>
        </p:nvSpPr>
        <p:spPr>
          <a:xfrm>
            <a:off x="179388" y="1484313"/>
            <a:ext cx="8605837" cy="4608512"/>
          </a:xfrm>
        </p:spPr>
        <p:txBody>
          <a:bodyPr/>
          <a:lstStyle/>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为我校</a:t>
            </a:r>
            <a:r>
              <a:rPr lang="zh-CN" altLang="en-US" sz="3200" dirty="0">
                <a:latin typeface="楷体_GB2312" pitchFamily="49" charset="-122"/>
                <a:ea typeface="楷体_GB2312" pitchFamily="49" charset="-122"/>
              </a:rPr>
              <a:t>程序竞赛</a:t>
            </a:r>
            <a:r>
              <a:rPr lang="zh-CN" altLang="en-US" sz="3200" b="1" dirty="0">
                <a:latin typeface="楷体_GB2312" pitchFamily="49" charset="-122"/>
                <a:ea typeface="楷体_GB2312" pitchFamily="49" charset="-122"/>
              </a:rPr>
              <a:t>培养后备人才</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提高分析问题和应用计算机编程解决问题的能力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培养必要的创新能力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培养学生的协调和沟通能力</a:t>
            </a:r>
          </a:p>
          <a:p>
            <a:pPr marL="990600" lvl="1" indent="-533400">
              <a:lnSpc>
                <a:spcPct val="120000"/>
              </a:lnSpc>
              <a:buClr>
                <a:srgbClr val="FF0000"/>
              </a:buClr>
              <a:buFont typeface="Wingdings" pitchFamily="2" charset="2"/>
              <a:buChar char="n"/>
            </a:pPr>
            <a:r>
              <a:rPr lang="zh-CN" altLang="en-US" sz="3200" b="1" dirty="0">
                <a:latin typeface="楷体_GB2312" pitchFamily="49" charset="-122"/>
                <a:ea typeface="楷体_GB2312" pitchFamily="49" charset="-122"/>
              </a:rPr>
              <a:t>体会学习编程的快乐</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我校</a:t>
            </a:r>
            <a:r>
              <a:rPr lang="en-US" altLang="zh-CN" dirty="0"/>
              <a:t>OJ</a:t>
            </a:r>
            <a:r>
              <a:rPr lang="zh-CN" altLang="en-US" dirty="0"/>
              <a:t>介绍</a:t>
            </a:r>
          </a:p>
        </p:txBody>
      </p:sp>
      <p:sp>
        <p:nvSpPr>
          <p:cNvPr id="3" name="内容占位符 2"/>
          <p:cNvSpPr>
            <a:spLocks noGrp="1"/>
          </p:cNvSpPr>
          <p:nvPr>
            <p:ph idx="1"/>
          </p:nvPr>
        </p:nvSpPr>
        <p:spPr/>
        <p:txBody>
          <a:bodyPr/>
          <a:lstStyle/>
          <a:p>
            <a:r>
              <a:rPr lang="en-US" altLang="zh-CN" dirty="0"/>
              <a:t>1.</a:t>
            </a:r>
            <a:r>
              <a:rPr lang="zh-CN" altLang="en-US" dirty="0"/>
              <a:t>学校</a:t>
            </a:r>
            <a:r>
              <a:rPr lang="en-US" altLang="zh-CN" dirty="0"/>
              <a:t>OJ</a:t>
            </a:r>
            <a:br>
              <a:rPr lang="en-US" altLang="zh-CN" dirty="0"/>
            </a:br>
            <a:r>
              <a:rPr lang="en-US" altLang="zh-CN" dirty="0"/>
              <a:t>http://10.105.242.83/announcement/1/</a:t>
            </a:r>
            <a:br>
              <a:rPr lang="en-US" altLang="zh-CN" dirty="0"/>
            </a:br>
            <a:r>
              <a:rPr lang="zh-CN" altLang="en-US" dirty="0"/>
              <a:t>这里面是详细的说明。</a:t>
            </a:r>
            <a:br>
              <a:rPr lang="zh-CN" altLang="en-US" dirty="0"/>
            </a:br>
            <a:r>
              <a:rPr lang="zh-CN" altLang="en-US" dirty="0"/>
              <a:t>好处是可以自己添加试题和数据</a:t>
            </a:r>
            <a:endParaRPr lang="en-US" altLang="zh-CN" dirty="0"/>
          </a:p>
          <a:p>
            <a:r>
              <a:rPr lang="en-US" altLang="zh-CN" dirty="0"/>
              <a:t>2.Vjudge</a:t>
            </a:r>
            <a:br>
              <a:rPr lang="en-US" altLang="zh-CN" dirty="0"/>
            </a:br>
            <a:r>
              <a:rPr lang="en-US" altLang="zh-CN" dirty="0"/>
              <a:t>https://vjudge.net/</a:t>
            </a:r>
            <a:br>
              <a:rPr lang="en-US" altLang="zh-CN" dirty="0"/>
            </a:br>
            <a:r>
              <a:rPr lang="zh-CN" altLang="en-US" dirty="0"/>
              <a:t>这个</a:t>
            </a:r>
            <a:r>
              <a:rPr lang="en-US" altLang="zh-CN" dirty="0"/>
              <a:t>OJ</a:t>
            </a:r>
            <a:r>
              <a:rPr lang="zh-CN" altLang="en-US" dirty="0"/>
              <a:t>是利用爬虫技术把其它</a:t>
            </a:r>
            <a:r>
              <a:rPr lang="en-US" altLang="zh-CN" dirty="0" err="1"/>
              <a:t>oj</a:t>
            </a:r>
            <a:r>
              <a:rPr lang="zh-CN" altLang="en-US" dirty="0"/>
              <a:t>的试题爬下来了，然后通过</a:t>
            </a:r>
            <a:r>
              <a:rPr lang="en-US" altLang="zh-CN" dirty="0"/>
              <a:t>bot</a:t>
            </a:r>
            <a:r>
              <a:rPr lang="zh-CN" altLang="en-US" dirty="0"/>
              <a:t>提交到其它</a:t>
            </a:r>
            <a:r>
              <a:rPr lang="en-US" altLang="zh-CN" dirty="0" err="1"/>
              <a:t>oj</a:t>
            </a:r>
            <a:r>
              <a:rPr lang="zh-CN" altLang="en-US" dirty="0"/>
              <a:t>上评测并能把结果反馈下来。</a:t>
            </a:r>
            <a:br>
              <a:rPr lang="zh-CN" altLang="en-US" dirty="0"/>
            </a:br>
            <a:r>
              <a:rPr lang="zh-CN" altLang="en-US" dirty="0"/>
              <a:t>在上面可以自由创建比赛，可以收录不同</a:t>
            </a:r>
            <a:r>
              <a:rPr lang="en-US" altLang="zh-CN" dirty="0" err="1"/>
              <a:t>oj</a:t>
            </a:r>
            <a:r>
              <a:rPr lang="zh-CN" altLang="en-US" dirty="0"/>
              <a:t>的题目，非常好用</a:t>
            </a:r>
            <a:endParaRPr lang="en-US" altLang="zh-CN" dirty="0"/>
          </a:p>
          <a:p>
            <a:r>
              <a:rPr lang="en-US" altLang="zh-CN" dirty="0"/>
              <a:t>3.codeforeces</a:t>
            </a:r>
            <a:br>
              <a:rPr lang="en-US" altLang="zh-CN" dirty="0"/>
            </a:br>
            <a:r>
              <a:rPr lang="en-US" altLang="zh-CN" dirty="0"/>
              <a:t>http://codeforces.com/contests</a:t>
            </a:r>
            <a:br>
              <a:rPr lang="en-US" altLang="zh-CN" dirty="0"/>
            </a:br>
            <a:r>
              <a:rPr lang="zh-CN" altLang="en-US" dirty="0"/>
              <a:t>里面有很多</a:t>
            </a:r>
            <a:r>
              <a:rPr lang="en-US" altLang="zh-CN" dirty="0"/>
              <a:t>educational round</a:t>
            </a:r>
            <a:br>
              <a:rPr lang="en-US" altLang="zh-CN" dirty="0"/>
            </a:br>
            <a:r>
              <a:rPr lang="zh-CN" altLang="en-US" dirty="0"/>
              <a:t>题目质量很高，而且有详细的题解和讨论</a:t>
            </a:r>
            <a:br>
              <a:rPr lang="zh-CN" altLang="en-US" dirty="0"/>
            </a:br>
            <a:endParaRPr lang="zh-CN" altLang="en-US" dirty="0"/>
          </a:p>
          <a:p>
            <a:endParaRPr lang="zh-CN" altLang="en-US" dirty="0"/>
          </a:p>
        </p:txBody>
      </p:sp>
    </p:spTree>
    <p:extLst>
      <p:ext uri="{BB962C8B-B14F-4D97-AF65-F5344CB8AC3E}">
        <p14:creationId xmlns:p14="http://schemas.microsoft.com/office/powerpoint/2010/main" val="3751497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常见的</a:t>
            </a:r>
            <a:r>
              <a:rPr lang="en-US" altLang="zh-CN" dirty="0">
                <a:solidFill>
                  <a:srgbClr val="FF0000"/>
                </a:solidFill>
              </a:rPr>
              <a:t>OJ</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a:solidFill>
                  <a:srgbClr val="0B5395"/>
                </a:solidFill>
              </a:rPr>
              <a:t>杭州电子科技大学 </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http://acm.hdu.edu.cn/</a:t>
            </a:r>
          </a:p>
          <a:p>
            <a:r>
              <a:rPr lang="zh-CN" altLang="en-US" dirty="0">
                <a:solidFill>
                  <a:srgbClr val="0B5395"/>
                </a:solidFill>
              </a:rPr>
              <a:t>北京大学</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http://poj.org/</a:t>
            </a:r>
          </a:p>
          <a:p>
            <a:r>
              <a:rPr lang="zh-CN" altLang="en-US" dirty="0">
                <a:solidFill>
                  <a:srgbClr val="0B5395"/>
                </a:solidFill>
              </a:rPr>
              <a:t>福州大学</a:t>
            </a:r>
            <a:endParaRPr lang="en-US" dirty="0">
              <a:solidFill>
                <a:srgbClr val="0B5395"/>
              </a:solidFill>
            </a:endParaRPr>
          </a:p>
          <a:p>
            <a:pPr>
              <a:buFont typeface="Arial" pitchFamily="34" charset="0"/>
              <a:buNone/>
            </a:pPr>
            <a:r>
              <a:rPr lang="en-US" dirty="0">
                <a:solidFill>
                  <a:srgbClr val="C00000"/>
                </a:solidFill>
              </a:rPr>
              <a:t>    http://acm.fzu.edu.cn/</a:t>
            </a:r>
          </a:p>
          <a:p>
            <a:r>
              <a:rPr lang="zh-CN" altLang="en-US" dirty="0">
                <a:solidFill>
                  <a:srgbClr val="0B5395"/>
                </a:solidFill>
              </a:rPr>
              <a:t>华中科技大学</a:t>
            </a:r>
            <a:endParaRPr lang="en-US" dirty="0">
              <a:solidFill>
                <a:srgbClr val="0B5395"/>
              </a:solidFill>
            </a:endParaRPr>
          </a:p>
          <a:p>
            <a:pPr>
              <a:buFont typeface="Arial" pitchFamily="34" charset="0"/>
              <a:buNone/>
            </a:pPr>
            <a:r>
              <a:rPr lang="en-US" dirty="0">
                <a:solidFill>
                  <a:srgbClr val="0B5395"/>
                </a:solidFill>
              </a:rPr>
              <a:t>    </a:t>
            </a:r>
            <a:r>
              <a:rPr lang="en-US" dirty="0">
                <a:solidFill>
                  <a:srgbClr val="C00000"/>
                </a:solidFill>
              </a:rPr>
              <a:t>http://acm.hust.edu.cn</a:t>
            </a:r>
          </a:p>
          <a:p>
            <a:r>
              <a:rPr lang="zh-CN" altLang="en-US" dirty="0">
                <a:solidFill>
                  <a:srgbClr val="0B5395"/>
                </a:solidFill>
              </a:rPr>
              <a:t>浙江大学</a:t>
            </a:r>
            <a:endParaRPr lang="en-US" altLang="zh-CN" dirty="0">
              <a:solidFill>
                <a:srgbClr val="0B5395"/>
              </a:solidFill>
            </a:endParaRPr>
          </a:p>
          <a:p>
            <a:pPr>
              <a:buNone/>
            </a:pPr>
            <a:r>
              <a:rPr lang="zh-CN" altLang="en-US" dirty="0">
                <a:solidFill>
                  <a:srgbClr val="C00000"/>
                </a:solidFill>
              </a:rPr>
              <a:t>    </a:t>
            </a:r>
            <a:r>
              <a:rPr lang="en-US" dirty="0">
                <a:solidFill>
                  <a:srgbClr val="C00000"/>
                </a:solidFill>
              </a:rPr>
              <a:t>http://acm.zju.edu.cn/onlinejudge/</a:t>
            </a:r>
          </a:p>
          <a:p>
            <a:r>
              <a:rPr lang="zh-CN" altLang="en-US" dirty="0">
                <a:solidFill>
                  <a:srgbClr val="0B5395"/>
                </a:solidFill>
              </a:rPr>
              <a:t>南京信息工程大学</a:t>
            </a:r>
            <a:endParaRPr lang="en-US" altLang="zh-CN" dirty="0">
              <a:solidFill>
                <a:srgbClr val="0B5395"/>
              </a:solidFill>
            </a:endParaRPr>
          </a:p>
          <a:p>
            <a:r>
              <a:rPr lang="zh-CN" altLang="en-US" dirty="0">
                <a:solidFill>
                  <a:srgbClr val="FF0000"/>
                </a:solidFill>
              </a:rPr>
              <a:t>    </a:t>
            </a:r>
            <a:r>
              <a:rPr lang="en-US" altLang="zh-CN" dirty="0">
                <a:solidFill>
                  <a:srgbClr val="FF0000"/>
                </a:solidFill>
              </a:rPr>
              <a:t>http://172.16.102.75/nuistoj/home.php</a:t>
            </a:r>
          </a:p>
          <a:p>
            <a:pPr>
              <a:buNone/>
            </a:pPr>
            <a:endParaRPr lang="en-US" dirty="0">
              <a:solidFill>
                <a:srgbClr val="C00000"/>
              </a:solidFill>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dirty="0"/>
              <a:t>课程目标</a:t>
            </a:r>
            <a:endParaRPr lang="zh-CN" altLang="zh-CN" dirty="0"/>
          </a:p>
        </p:txBody>
      </p:sp>
      <p:sp>
        <p:nvSpPr>
          <p:cNvPr id="54275" name="Rectangle 3"/>
          <p:cNvSpPr>
            <a:spLocks noGrp="1" noChangeArrowheads="1"/>
          </p:cNvSpPr>
          <p:nvPr>
            <p:ph type="body" idx="1"/>
          </p:nvPr>
        </p:nvSpPr>
        <p:spPr/>
        <p:txBody>
          <a:bodyPr/>
          <a:lstStyle/>
          <a:p>
            <a:r>
              <a:rPr lang="zh-CN" altLang="en-US" dirty="0">
                <a:solidFill>
                  <a:srgbClr val="FF3300"/>
                </a:solidFill>
              </a:rPr>
              <a:t>学习目的：</a:t>
            </a:r>
          </a:p>
          <a:p>
            <a:r>
              <a:rPr lang="zh-CN" altLang="en-US" dirty="0"/>
              <a:t>	</a:t>
            </a:r>
            <a:r>
              <a:rPr lang="zh-CN" altLang="en-US" b="0" dirty="0"/>
              <a:t>通过教学，使学生能掌握</a:t>
            </a:r>
            <a:r>
              <a:rPr lang="en-US" altLang="zh-CN" b="0" dirty="0"/>
              <a:t>ACM</a:t>
            </a:r>
            <a:r>
              <a:rPr lang="zh-CN" altLang="en-US" b="0" dirty="0"/>
              <a:t>竞赛的基本知识，强化计算机编程语言、掌握与了解高级数据结构、离散数学、初等数论、数值计算、计算机算法、人工智能、时空权衡、图算法、计算几何等等内容。并能综合运用这些知识，利用程序语言进行</a:t>
            </a:r>
            <a:r>
              <a:rPr lang="en-US" altLang="zh-CN" b="0" dirty="0"/>
              <a:t>ACM</a:t>
            </a:r>
            <a:r>
              <a:rPr lang="zh-CN" altLang="en-US" b="0" dirty="0"/>
              <a:t>竞赛题目的设计与编写。</a:t>
            </a:r>
          </a:p>
          <a:p>
            <a:r>
              <a:rPr lang="zh-CN" altLang="en-US" dirty="0">
                <a:solidFill>
                  <a:srgbClr val="FF3300"/>
                </a:solidFill>
              </a:rPr>
              <a:t>推荐学习资料：</a:t>
            </a:r>
          </a:p>
          <a:p>
            <a:pPr>
              <a:buFont typeface="Arial" panose="020B0604020202020204" pitchFamily="34" charset="0"/>
              <a:buChar char="•"/>
            </a:pPr>
            <a:r>
              <a:rPr lang="zh-CN" altLang="en-US" sz="2000" dirty="0"/>
              <a:t>俞经善 </a:t>
            </a:r>
            <a:r>
              <a:rPr lang="en-US" altLang="zh-CN" sz="2000" dirty="0"/>
              <a:t>《ACM</a:t>
            </a:r>
            <a:r>
              <a:rPr lang="zh-CN" altLang="en-US" sz="2000" dirty="0"/>
              <a:t>程序设计竞赛基础</a:t>
            </a:r>
            <a:r>
              <a:rPr lang="en-US" altLang="zh-CN" sz="2000" dirty="0"/>
              <a:t>》</a:t>
            </a:r>
            <a:r>
              <a:rPr lang="zh-CN" altLang="en-US" sz="2000" dirty="0"/>
              <a:t>第</a:t>
            </a:r>
            <a:r>
              <a:rPr lang="en-US" altLang="zh-CN" sz="2000" dirty="0"/>
              <a:t>2</a:t>
            </a:r>
            <a:r>
              <a:rPr lang="zh-CN" altLang="en-US" sz="2000" dirty="0"/>
              <a:t>版</a:t>
            </a:r>
            <a:endParaRPr lang="en-US" altLang="zh-CN" sz="2000" dirty="0"/>
          </a:p>
          <a:p>
            <a:pPr>
              <a:buFont typeface="Arial" panose="020B0604020202020204" pitchFamily="34" charset="0"/>
              <a:buChar char="•"/>
            </a:pPr>
            <a:r>
              <a:rPr lang="zh-CN" altLang="en-US" sz="2000" b="0" dirty="0"/>
              <a:t>刘汝佳，黄亮 著 ，算法艺术与信息学竞赛 ，清华大学出版社 ，</a:t>
            </a:r>
            <a:r>
              <a:rPr lang="en-US" altLang="zh-CN" sz="2000" b="0" dirty="0"/>
              <a:t>2004</a:t>
            </a:r>
            <a:r>
              <a:rPr lang="zh-CN" altLang="en-US" sz="2000" b="0" dirty="0"/>
              <a:t>年</a:t>
            </a:r>
            <a:r>
              <a:rPr lang="en-US" altLang="zh-CN" sz="2000" b="0" dirty="0"/>
              <a:t>1</a:t>
            </a:r>
            <a:r>
              <a:rPr lang="zh-CN" altLang="en-US" sz="2000" b="0" dirty="0"/>
              <a:t>月出版 </a:t>
            </a:r>
          </a:p>
          <a:p>
            <a:pPr>
              <a:buFont typeface="Arial" panose="020B0604020202020204" pitchFamily="34" charset="0"/>
              <a:buChar char="•"/>
            </a:pPr>
            <a:r>
              <a:rPr lang="zh-CN" altLang="en-US" sz="2000" b="0" dirty="0"/>
              <a:t>郭嵩山等著，</a:t>
            </a:r>
            <a:r>
              <a:rPr lang="en-US" altLang="zh-CN" sz="2000" b="0" dirty="0"/>
              <a:t>《</a:t>
            </a:r>
            <a:r>
              <a:rPr lang="zh-CN" altLang="en-US" sz="2000" b="0" dirty="0"/>
              <a:t>国际大学生程序设计竞赛辅导教程</a:t>
            </a:r>
            <a:r>
              <a:rPr lang="en-US" altLang="zh-CN" sz="2000" b="0" dirty="0"/>
              <a:t>》</a:t>
            </a:r>
            <a:r>
              <a:rPr lang="zh-CN" altLang="en-US" sz="2000" b="0" dirty="0"/>
              <a:t>，北京大学出版社，</a:t>
            </a:r>
            <a:r>
              <a:rPr lang="en-US" altLang="zh-CN" sz="2000" b="0" dirty="0"/>
              <a:t>2001</a:t>
            </a:r>
            <a:r>
              <a:rPr lang="zh-CN" altLang="en-US" sz="2000" b="0" dirty="0"/>
              <a:t>年</a:t>
            </a:r>
            <a:r>
              <a:rPr lang="en-US" altLang="zh-CN" sz="2000" b="0" dirty="0"/>
              <a:t>12</a:t>
            </a:r>
            <a:r>
              <a:rPr lang="zh-CN" altLang="en-US" sz="2000" b="0" dirty="0"/>
              <a:t>月第</a:t>
            </a:r>
            <a:r>
              <a:rPr lang="en-US" altLang="zh-CN" sz="2000" b="0" dirty="0"/>
              <a:t>1</a:t>
            </a:r>
            <a:r>
              <a:rPr lang="zh-CN" altLang="en-US" sz="2000" b="0" dirty="0"/>
              <a:t>版 </a:t>
            </a:r>
            <a:endParaRPr lang="en-US" altLang="zh-CN" sz="2000" b="0" dirty="0"/>
          </a:p>
          <a:p>
            <a:pPr>
              <a:buFont typeface="Arial" panose="020B0604020202020204" pitchFamily="34" charset="0"/>
              <a:buChar char="•"/>
            </a:pPr>
            <a:r>
              <a:rPr lang="en-US" altLang="zh-CN" sz="2000" b="0" dirty="0"/>
              <a:t>《</a:t>
            </a:r>
            <a:r>
              <a:rPr lang="zh-CN" altLang="en-US" sz="2000" b="0" dirty="0"/>
              <a:t>组合数学</a:t>
            </a:r>
            <a:r>
              <a:rPr lang="en-US" altLang="zh-CN" sz="2000" b="0" dirty="0"/>
              <a:t>》</a:t>
            </a:r>
          </a:p>
          <a:p>
            <a:pPr>
              <a:buFont typeface="Arial" panose="020B0604020202020204" pitchFamily="34" charset="0"/>
              <a:buChar char="•"/>
            </a:pPr>
            <a:r>
              <a:rPr lang="en-US" altLang="zh-CN" sz="2000" b="0" dirty="0"/>
              <a:t>《</a:t>
            </a:r>
            <a:r>
              <a:rPr lang="zh-CN" altLang="en-US" sz="2000" b="0" dirty="0"/>
              <a:t>计算几何</a:t>
            </a:r>
            <a:r>
              <a:rPr lang="en-US" altLang="zh-CN" sz="2000" b="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相关的知识</a:t>
            </a:r>
          </a:p>
        </p:txBody>
      </p:sp>
      <p:pic>
        <p:nvPicPr>
          <p:cNvPr id="59397" name="Picture 5" descr="cover"/>
          <p:cNvPicPr>
            <a:picLocks noChangeAspect="1" noChangeArrowheads="1"/>
          </p:cNvPicPr>
          <p:nvPr/>
        </p:nvPicPr>
        <p:blipFill>
          <a:blip r:embed="rId2"/>
          <a:srcRect/>
          <a:stretch>
            <a:fillRect/>
          </a:stretch>
        </p:blipFill>
        <p:spPr bwMode="auto">
          <a:xfrm>
            <a:off x="2559050" y="1314450"/>
            <a:ext cx="1577975" cy="2286000"/>
          </a:xfrm>
          <a:prstGeom prst="rect">
            <a:avLst/>
          </a:prstGeom>
          <a:noFill/>
        </p:spPr>
      </p:pic>
      <p:pic>
        <p:nvPicPr>
          <p:cNvPr id="59398" name="Picture 6" descr="cover"/>
          <p:cNvPicPr>
            <a:picLocks noChangeAspect="1" noChangeArrowheads="1"/>
          </p:cNvPicPr>
          <p:nvPr/>
        </p:nvPicPr>
        <p:blipFill>
          <a:blip r:embed="rId3"/>
          <a:srcRect/>
          <a:stretch>
            <a:fillRect/>
          </a:stretch>
        </p:blipFill>
        <p:spPr bwMode="auto">
          <a:xfrm>
            <a:off x="1476375" y="3717925"/>
            <a:ext cx="1752600" cy="2286000"/>
          </a:xfrm>
          <a:prstGeom prst="rect">
            <a:avLst/>
          </a:prstGeom>
          <a:noFill/>
        </p:spPr>
      </p:pic>
      <p:pic>
        <p:nvPicPr>
          <p:cNvPr id="59399" name="Picture 7" descr="cover"/>
          <p:cNvPicPr>
            <a:picLocks noChangeAspect="1" noChangeArrowheads="1"/>
          </p:cNvPicPr>
          <p:nvPr/>
        </p:nvPicPr>
        <p:blipFill>
          <a:blip r:embed="rId4"/>
          <a:srcRect/>
          <a:stretch>
            <a:fillRect/>
          </a:stretch>
        </p:blipFill>
        <p:spPr bwMode="auto">
          <a:xfrm>
            <a:off x="3348038" y="3717925"/>
            <a:ext cx="1611312" cy="2286000"/>
          </a:xfrm>
          <a:prstGeom prst="rect">
            <a:avLst/>
          </a:prstGeom>
          <a:noFill/>
        </p:spPr>
      </p:pic>
      <p:pic>
        <p:nvPicPr>
          <p:cNvPr id="59400" name="Picture 8" descr="cover"/>
          <p:cNvPicPr>
            <a:picLocks noChangeAspect="1" noChangeArrowheads="1"/>
          </p:cNvPicPr>
          <p:nvPr/>
        </p:nvPicPr>
        <p:blipFill>
          <a:blip r:embed="rId5"/>
          <a:srcRect/>
          <a:stretch>
            <a:fillRect/>
          </a:stretch>
        </p:blipFill>
        <p:spPr bwMode="auto">
          <a:xfrm>
            <a:off x="5148263" y="3717925"/>
            <a:ext cx="1584325" cy="2303463"/>
          </a:xfrm>
          <a:prstGeom prst="rect">
            <a:avLst/>
          </a:prstGeom>
          <a:noFill/>
        </p:spPr>
      </p:pic>
      <p:pic>
        <p:nvPicPr>
          <p:cNvPr id="59401" name="Picture 9" descr="cover"/>
          <p:cNvPicPr>
            <a:picLocks noChangeAspect="1" noChangeArrowheads="1"/>
          </p:cNvPicPr>
          <p:nvPr/>
        </p:nvPicPr>
        <p:blipFill>
          <a:blip r:embed="rId6"/>
          <a:srcRect/>
          <a:stretch>
            <a:fillRect/>
          </a:stretch>
        </p:blipFill>
        <p:spPr bwMode="auto">
          <a:xfrm>
            <a:off x="4353099" y="1346529"/>
            <a:ext cx="1592262" cy="223202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dirty="0"/>
              <a:t>ICPC</a:t>
            </a:r>
            <a:r>
              <a:rPr lang="zh-CN" altLang="en-US" dirty="0"/>
              <a:t>竞赛简介</a:t>
            </a:r>
            <a:endParaRPr lang="zh-CN" altLang="zh-CN" dirty="0"/>
          </a:p>
        </p:txBody>
      </p:sp>
      <p:sp>
        <p:nvSpPr>
          <p:cNvPr id="55299" name="Rectangle 3"/>
          <p:cNvSpPr>
            <a:spLocks noGrp="1" noChangeArrowheads="1"/>
          </p:cNvSpPr>
          <p:nvPr>
            <p:ph type="body" idx="1"/>
          </p:nvPr>
        </p:nvSpPr>
        <p:spPr>
          <a:xfrm>
            <a:off x="323155" y="1125538"/>
            <a:ext cx="8569325" cy="5327650"/>
          </a:xfrm>
        </p:spPr>
        <p:txBody>
          <a:bodyPr/>
          <a:lstStyle/>
          <a:p>
            <a:r>
              <a:rPr lang="en-US" altLang="zh-CN" dirty="0">
                <a:effectLst/>
              </a:rPr>
              <a:t>ACM</a:t>
            </a:r>
            <a:r>
              <a:rPr lang="zh-CN" altLang="en-US" dirty="0">
                <a:effectLst/>
              </a:rPr>
              <a:t>：</a:t>
            </a:r>
            <a:r>
              <a:rPr lang="en-US" altLang="zh-CN" dirty="0">
                <a:solidFill>
                  <a:srgbClr val="FF0000"/>
                </a:solidFill>
                <a:effectLst/>
              </a:rPr>
              <a:t>Association for Computing Machinery</a:t>
            </a:r>
            <a:r>
              <a:rPr lang="en-US" altLang="zh-CN" b="0" dirty="0">
                <a:solidFill>
                  <a:srgbClr val="FF0000"/>
                </a:solidFill>
                <a:effectLst/>
              </a:rPr>
              <a:t> </a:t>
            </a:r>
          </a:p>
          <a:p>
            <a:r>
              <a:rPr lang="en-US" altLang="zh-CN" dirty="0">
                <a:effectLst/>
              </a:rPr>
              <a:t>              </a:t>
            </a:r>
            <a:r>
              <a:rPr lang="zh-CN" altLang="en-US" dirty="0">
                <a:effectLst/>
              </a:rPr>
              <a:t>美国计算机协会</a:t>
            </a:r>
            <a:r>
              <a:rPr lang="zh-CN" altLang="en-US" b="0" dirty="0">
                <a:effectLst/>
              </a:rPr>
              <a:t> </a:t>
            </a:r>
          </a:p>
          <a:p>
            <a:r>
              <a:rPr lang="en-US" altLang="zh-CN" dirty="0">
                <a:effectLst/>
              </a:rPr>
              <a:t>ICPC</a:t>
            </a:r>
            <a:r>
              <a:rPr lang="zh-CN" altLang="en-US" dirty="0">
                <a:effectLst/>
              </a:rPr>
              <a:t>：</a:t>
            </a:r>
            <a:r>
              <a:rPr lang="en-US" altLang="zh-CN" dirty="0">
                <a:solidFill>
                  <a:srgbClr val="FF0000"/>
                </a:solidFill>
                <a:effectLst/>
              </a:rPr>
              <a:t>International Collegiate Programming   Contest </a:t>
            </a:r>
          </a:p>
          <a:p>
            <a:r>
              <a:rPr lang="en-US" altLang="zh-CN" dirty="0">
                <a:effectLst/>
              </a:rPr>
              <a:t>            </a:t>
            </a:r>
            <a:r>
              <a:rPr lang="zh-CN" altLang="en-US" dirty="0">
                <a:effectLst/>
              </a:rPr>
              <a:t>国际大学生程序设计竞赛</a:t>
            </a:r>
            <a:r>
              <a:rPr lang="zh-CN" altLang="en-US" b="0" dirty="0">
                <a:effectLst/>
              </a:rPr>
              <a:t> </a:t>
            </a:r>
          </a:p>
          <a:p>
            <a:r>
              <a:rPr lang="en-US" altLang="zh-CN" dirty="0">
                <a:effectLst/>
              </a:rPr>
              <a:t>ACM/ ICPC </a:t>
            </a:r>
          </a:p>
          <a:p>
            <a:r>
              <a:rPr lang="en-US" altLang="zh-CN" dirty="0">
                <a:effectLst/>
              </a:rPr>
              <a:t>		</a:t>
            </a:r>
            <a:r>
              <a:rPr lang="zh-CN" altLang="en-US" dirty="0">
                <a:effectLst/>
              </a:rPr>
              <a:t>由美国计算机协会主办的国际大学生程序设计竞赛</a:t>
            </a:r>
          </a:p>
          <a:p>
            <a:r>
              <a:rPr lang="zh-CN" altLang="en-US" dirty="0">
                <a:effectLst/>
              </a:rPr>
              <a:t>		</a:t>
            </a:r>
            <a:r>
              <a:rPr lang="en-US" altLang="zh-CN" dirty="0">
                <a:effectLst/>
              </a:rPr>
              <a:t>ACM/ICPC </a:t>
            </a:r>
            <a:r>
              <a:rPr lang="zh-CN" altLang="en-US" dirty="0">
                <a:effectLst/>
              </a:rPr>
              <a:t>是世界上公认的历史悠久、规模最大、水平最高的国际大学生程序设计竞赛。</a:t>
            </a:r>
          </a:p>
          <a:p>
            <a:endParaRPr lang="zh-CN" altLang="en-US" b="0" dirty="0">
              <a:effectLst/>
            </a:endParaRPr>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dirty="0"/>
              <a:t>ACM</a:t>
            </a:r>
            <a:r>
              <a:rPr lang="zh-CN" altLang="en-US" dirty="0"/>
              <a:t>需要哪些数学知识</a:t>
            </a:r>
          </a:p>
        </p:txBody>
      </p:sp>
      <p:sp>
        <p:nvSpPr>
          <p:cNvPr id="10243" name="Rectangle 3"/>
          <p:cNvSpPr>
            <a:spLocks noGrp="1" noChangeArrowheads="1"/>
          </p:cNvSpPr>
          <p:nvPr>
            <p:ph type="body" idx="1"/>
          </p:nvPr>
        </p:nvSpPr>
        <p:spPr/>
        <p:txBody>
          <a:bodyPr/>
          <a:lstStyle/>
          <a:p>
            <a:r>
              <a:rPr lang="en-US" altLang="zh-CN" dirty="0"/>
              <a:t>1</a:t>
            </a:r>
            <a:r>
              <a:rPr lang="zh-CN" altLang="en-US" dirty="0"/>
              <a:t>、</a:t>
            </a:r>
            <a:r>
              <a:rPr lang="zh-CN" altLang="en-US" b="0" dirty="0"/>
              <a:t>离散数学</a:t>
            </a:r>
          </a:p>
          <a:p>
            <a:r>
              <a:rPr lang="zh-CN" altLang="en-US" b="0" dirty="0"/>
              <a:t>		作为计算机学科的基础，离散数学是竞赛中涉及最多的数学分支，其重中之重又在于</a:t>
            </a:r>
            <a:r>
              <a:rPr lang="zh-CN" altLang="en-US" b="0" dirty="0">
                <a:solidFill>
                  <a:srgbClr val="FF0000"/>
                </a:solidFill>
              </a:rPr>
              <a:t>图论</a:t>
            </a:r>
            <a:r>
              <a:rPr lang="zh-CN" altLang="en-US" b="0" dirty="0"/>
              <a:t>和</a:t>
            </a:r>
            <a:r>
              <a:rPr lang="zh-CN" altLang="en-US" b="0" dirty="0">
                <a:solidFill>
                  <a:srgbClr val="FF0000"/>
                </a:solidFill>
              </a:rPr>
              <a:t>组合数学</a:t>
            </a:r>
            <a:r>
              <a:rPr lang="zh-CN" altLang="en-US" b="0" dirty="0"/>
              <a:t>，尤其是图论。</a:t>
            </a:r>
          </a:p>
          <a:p>
            <a:r>
              <a:rPr lang="zh-CN" altLang="en-US" b="0" dirty="0"/>
              <a:t>	</a:t>
            </a:r>
            <a:r>
              <a:rPr lang="zh-CN" altLang="en-US" dirty="0">
                <a:solidFill>
                  <a:srgbClr val="FF0000"/>
                </a:solidFill>
              </a:rPr>
              <a:t>图论</a:t>
            </a:r>
            <a:r>
              <a:rPr lang="zh-CN" altLang="en-US" b="0" dirty="0"/>
              <a:t>之所以运用最多是因为它的变化最多，而且可以轻易地结合基本数据结构和许多算法的基本思想，较多用到的知识包括连通性判断、</a:t>
            </a:r>
            <a:r>
              <a:rPr lang="en-US" altLang="zh-CN" b="0" dirty="0"/>
              <a:t>DFS</a:t>
            </a:r>
            <a:r>
              <a:rPr lang="zh-CN" altLang="en-US" b="0" dirty="0"/>
              <a:t>和</a:t>
            </a:r>
            <a:r>
              <a:rPr lang="en-US" altLang="zh-CN" b="0" dirty="0"/>
              <a:t>BFS</a:t>
            </a:r>
            <a:r>
              <a:rPr lang="zh-CN" altLang="en-US" b="0" dirty="0"/>
              <a:t>，关节点和关键路径、欧拉回路、最小生成树、最短路径、差分约束、二部图匹配和网络流等等。这部分的比重很大 ，往往也是竞赛中的难题所在。</a:t>
            </a:r>
            <a:r>
              <a:rPr lang="zh-CN" altLang="en-US" dirty="0">
                <a:solidFill>
                  <a:srgbClr val="FF0000"/>
                </a:solidFill>
              </a:rPr>
              <a:t>组合数学</a:t>
            </a:r>
            <a:r>
              <a:rPr lang="zh-CN" altLang="en-US" b="0" dirty="0">
                <a:solidFill>
                  <a:srgbClr val="FF0000"/>
                </a:solidFill>
              </a:rPr>
              <a:t>，</a:t>
            </a:r>
            <a:r>
              <a:rPr lang="zh-CN" altLang="en-US" b="0" dirty="0"/>
              <a:t>竞赛中设计的组合计数问题大都需要用组合数学来解决，组合数学中的知识相比于图论要简单一些，但有一部分知识要先对代数结构中的群论有初步了解才能进行学习。</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dirty="0"/>
              <a:t>ACM</a:t>
            </a:r>
            <a:r>
              <a:rPr lang="zh-CN" altLang="en-US" dirty="0"/>
              <a:t>需要哪些数学知识</a:t>
            </a:r>
            <a:endParaRPr lang="zh-CN" altLang="zh-CN" dirty="0"/>
          </a:p>
        </p:txBody>
      </p:sp>
      <p:sp>
        <p:nvSpPr>
          <p:cNvPr id="40963" name="Rectangle 3"/>
          <p:cNvSpPr>
            <a:spLocks noGrp="1" noChangeArrowheads="1"/>
          </p:cNvSpPr>
          <p:nvPr>
            <p:ph type="body" idx="1"/>
          </p:nvPr>
        </p:nvSpPr>
        <p:spPr/>
        <p:txBody>
          <a:bodyPr/>
          <a:lstStyle/>
          <a:p>
            <a:r>
              <a:rPr lang="en-US" altLang="zh-CN" dirty="0">
                <a:solidFill>
                  <a:srgbClr val="FF3300"/>
                </a:solidFill>
              </a:rPr>
              <a:t>2</a:t>
            </a:r>
            <a:r>
              <a:rPr lang="zh-CN" altLang="en-US" dirty="0">
                <a:solidFill>
                  <a:srgbClr val="FF3300"/>
                </a:solidFill>
              </a:rPr>
              <a:t>、数论</a:t>
            </a:r>
          </a:p>
          <a:p>
            <a:r>
              <a:rPr lang="zh-CN" altLang="en-US" dirty="0"/>
              <a:t>	</a:t>
            </a:r>
            <a:r>
              <a:rPr lang="zh-CN" altLang="en-US" b="0" dirty="0"/>
              <a:t>以素数判断和同余为模型构造出来的题目往往需要较多的数论知识来解决，这部分在竞赛中的比重并不大，但难度很高。素数判断和同余最常见的是在以密码学为背景的题目中出现，在运用密码学常识确定解答过程之后，核心算法往往要涉及数论的内容。 </a:t>
            </a:r>
          </a:p>
          <a:p>
            <a:r>
              <a:rPr lang="en-US" altLang="zh-CN" dirty="0">
                <a:solidFill>
                  <a:srgbClr val="FF3300"/>
                </a:solidFill>
              </a:rPr>
              <a:t>3</a:t>
            </a:r>
            <a:r>
              <a:rPr lang="zh-CN" altLang="en-US" dirty="0">
                <a:solidFill>
                  <a:srgbClr val="FF3300"/>
                </a:solidFill>
              </a:rPr>
              <a:t>、计算几何</a:t>
            </a:r>
            <a:endParaRPr lang="zh-CN" altLang="en-US" dirty="0"/>
          </a:p>
          <a:p>
            <a:r>
              <a:rPr lang="zh-CN" altLang="en-US" dirty="0"/>
              <a:t>	</a:t>
            </a:r>
            <a:r>
              <a:rPr lang="zh-CN" altLang="en-US" b="0" dirty="0"/>
              <a:t>计算几何相比于其它部分来说是比较独立的，就是说它和其它的知识点很少有过多的结合，较常用到的部分包括</a:t>
            </a:r>
            <a:r>
              <a:rPr lang="en-US" altLang="zh-CN" b="0" dirty="0">
                <a:latin typeface="Times New Roman"/>
              </a:rPr>
              <a:t>——</a:t>
            </a:r>
            <a:r>
              <a:rPr lang="zh-CN" altLang="en-US" b="0" dirty="0"/>
              <a:t>线段相交的判断、多边形面积的计算、内点外点的判断、凸包等等。</a:t>
            </a:r>
          </a:p>
          <a:p>
            <a:r>
              <a:rPr lang="en-US" altLang="zh-CN" dirty="0">
                <a:solidFill>
                  <a:srgbClr val="FF3300"/>
                </a:solidFill>
              </a:rPr>
              <a:t>4</a:t>
            </a:r>
            <a:r>
              <a:rPr lang="zh-CN" altLang="en-US" dirty="0">
                <a:solidFill>
                  <a:srgbClr val="FF3300"/>
                </a:solidFill>
              </a:rPr>
              <a:t>、线性代数、概率论 、高等数学</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最常见题型</a:t>
            </a:r>
          </a:p>
        </p:txBody>
      </p:sp>
      <p:sp>
        <p:nvSpPr>
          <p:cNvPr id="43011" name="Rectangle 3"/>
          <p:cNvSpPr>
            <a:spLocks noGrp="1" noChangeArrowheads="1"/>
          </p:cNvSpPr>
          <p:nvPr>
            <p:ph type="body" idx="1"/>
          </p:nvPr>
        </p:nvSpPr>
        <p:spPr>
          <a:xfrm>
            <a:off x="179388" y="1269702"/>
            <a:ext cx="8569325" cy="5327650"/>
          </a:xfrm>
        </p:spPr>
        <p:txBody>
          <a:bodyPr/>
          <a:lstStyle/>
          <a:p>
            <a:pPr>
              <a:lnSpc>
                <a:spcPct val="80000"/>
              </a:lnSpc>
            </a:pPr>
            <a:r>
              <a:rPr lang="en-US" altLang="zh-CN" sz="2000" dirty="0"/>
              <a:t>Dynamic Programming(</a:t>
            </a:r>
            <a:r>
              <a:rPr lang="zh-CN" altLang="en-US" sz="2000" dirty="0"/>
              <a:t>动态规划</a:t>
            </a:r>
            <a:r>
              <a:rPr lang="en-US" altLang="zh-CN" sz="2000" dirty="0"/>
              <a:t>)</a:t>
            </a:r>
          </a:p>
          <a:p>
            <a:pPr>
              <a:lnSpc>
                <a:spcPct val="80000"/>
              </a:lnSpc>
            </a:pPr>
            <a:r>
              <a:rPr lang="en-US" altLang="zh-CN" sz="2000" dirty="0"/>
              <a:t>Greedy(</a:t>
            </a:r>
            <a:r>
              <a:rPr lang="zh-CN" altLang="en-US" sz="2000" dirty="0"/>
              <a:t>贪心</a:t>
            </a:r>
            <a:r>
              <a:rPr lang="en-US" altLang="zh-CN" sz="2000" dirty="0"/>
              <a:t>)  </a:t>
            </a:r>
          </a:p>
          <a:p>
            <a:pPr>
              <a:lnSpc>
                <a:spcPct val="80000"/>
              </a:lnSpc>
            </a:pPr>
            <a:r>
              <a:rPr lang="en-US" altLang="zh-CN" sz="2000" dirty="0"/>
              <a:t>Complete Search(</a:t>
            </a:r>
            <a:r>
              <a:rPr lang="zh-CN" altLang="en-US" sz="2000" dirty="0"/>
              <a:t>穷举</a:t>
            </a:r>
            <a:r>
              <a:rPr lang="en-US" altLang="zh-CN" sz="2000" dirty="0"/>
              <a:t>) </a:t>
            </a:r>
          </a:p>
          <a:p>
            <a:pPr>
              <a:lnSpc>
                <a:spcPct val="80000"/>
              </a:lnSpc>
            </a:pPr>
            <a:r>
              <a:rPr lang="en-US" altLang="zh-CN" sz="2000" dirty="0"/>
              <a:t>Flood Fill (</a:t>
            </a:r>
            <a:r>
              <a:rPr lang="zh-CN" altLang="en-US" sz="2000" dirty="0"/>
              <a:t>种子填充</a:t>
            </a:r>
            <a:r>
              <a:rPr lang="en-US" altLang="zh-CN" sz="2000" dirty="0"/>
              <a:t>)</a:t>
            </a:r>
          </a:p>
          <a:p>
            <a:pPr>
              <a:lnSpc>
                <a:spcPct val="80000"/>
              </a:lnSpc>
            </a:pPr>
            <a:r>
              <a:rPr lang="en-US" altLang="zh-CN" sz="2000" dirty="0"/>
              <a:t>Shortest Path (</a:t>
            </a:r>
            <a:r>
              <a:rPr lang="zh-CN" altLang="en-US" sz="2000" dirty="0"/>
              <a:t>最短路径</a:t>
            </a:r>
            <a:r>
              <a:rPr lang="en-US" altLang="zh-CN" sz="2000" dirty="0"/>
              <a:t>)</a:t>
            </a:r>
          </a:p>
          <a:p>
            <a:pPr>
              <a:lnSpc>
                <a:spcPct val="80000"/>
              </a:lnSpc>
            </a:pPr>
            <a:r>
              <a:rPr lang="en-US" altLang="zh-CN" sz="2000" dirty="0"/>
              <a:t>Recursive Search Techniques (</a:t>
            </a:r>
            <a:r>
              <a:rPr lang="zh-CN" altLang="en-US" sz="2000" dirty="0"/>
              <a:t>回溯）</a:t>
            </a:r>
          </a:p>
          <a:p>
            <a:pPr>
              <a:lnSpc>
                <a:spcPct val="80000"/>
              </a:lnSpc>
            </a:pPr>
            <a:r>
              <a:rPr lang="en-US" altLang="zh-CN" sz="2000" dirty="0"/>
              <a:t>Minimum Spanning Tree </a:t>
            </a:r>
            <a:r>
              <a:rPr lang="zh-CN" altLang="en-US" sz="2000" dirty="0"/>
              <a:t>（最小生成树）</a:t>
            </a:r>
          </a:p>
          <a:p>
            <a:pPr>
              <a:lnSpc>
                <a:spcPct val="80000"/>
              </a:lnSpc>
            </a:pPr>
            <a:r>
              <a:rPr lang="en-US" altLang="zh-CN" sz="2000" dirty="0"/>
              <a:t>Knapsack</a:t>
            </a:r>
            <a:r>
              <a:rPr lang="zh-CN" altLang="en-US" sz="2000" dirty="0"/>
              <a:t>（背包）  </a:t>
            </a:r>
          </a:p>
          <a:p>
            <a:pPr>
              <a:lnSpc>
                <a:spcPct val="80000"/>
              </a:lnSpc>
            </a:pPr>
            <a:r>
              <a:rPr lang="en-US" altLang="zh-CN" sz="2000" dirty="0"/>
              <a:t>Computational Geometry(</a:t>
            </a:r>
            <a:r>
              <a:rPr lang="zh-CN" altLang="en-US" sz="2000" dirty="0"/>
              <a:t>计算几何</a:t>
            </a:r>
            <a:r>
              <a:rPr lang="en-US" altLang="zh-CN" sz="2000" dirty="0"/>
              <a:t>) </a:t>
            </a:r>
          </a:p>
          <a:p>
            <a:pPr>
              <a:lnSpc>
                <a:spcPct val="80000"/>
              </a:lnSpc>
            </a:pPr>
            <a:r>
              <a:rPr lang="en-US" altLang="zh-CN" sz="2000" dirty="0"/>
              <a:t>Network Flow(</a:t>
            </a:r>
            <a:r>
              <a:rPr lang="zh-CN" altLang="en-US" sz="2000" dirty="0"/>
              <a:t>网络流</a:t>
            </a:r>
            <a:r>
              <a:rPr lang="en-US" altLang="zh-CN" sz="2000" dirty="0"/>
              <a:t>) </a:t>
            </a:r>
          </a:p>
          <a:p>
            <a:pPr>
              <a:lnSpc>
                <a:spcPct val="80000"/>
              </a:lnSpc>
            </a:pPr>
            <a:r>
              <a:rPr lang="en-US" altLang="zh-CN" sz="2000" dirty="0" err="1"/>
              <a:t>Eulerian</a:t>
            </a:r>
            <a:r>
              <a:rPr lang="en-US" altLang="zh-CN" sz="2000" dirty="0"/>
              <a:t> Path (</a:t>
            </a:r>
            <a:r>
              <a:rPr lang="zh-CN" altLang="en-US" sz="2000" dirty="0"/>
              <a:t>欧拉回路</a:t>
            </a:r>
            <a:r>
              <a:rPr lang="en-US" altLang="zh-CN" sz="2000" dirty="0"/>
              <a:t>)</a:t>
            </a:r>
          </a:p>
          <a:p>
            <a:pPr>
              <a:lnSpc>
                <a:spcPct val="80000"/>
              </a:lnSpc>
            </a:pPr>
            <a:r>
              <a:rPr lang="en-US" altLang="zh-CN" sz="2000" dirty="0"/>
              <a:t>Two-Dimensional Convex Hull (</a:t>
            </a:r>
            <a:r>
              <a:rPr lang="zh-CN" altLang="en-US" sz="2000" dirty="0"/>
              <a:t>二维凸包</a:t>
            </a:r>
            <a:r>
              <a:rPr lang="en-US" altLang="zh-CN" sz="2000" dirty="0"/>
              <a:t>)</a:t>
            </a:r>
          </a:p>
          <a:p>
            <a:pPr>
              <a:lnSpc>
                <a:spcPct val="80000"/>
              </a:lnSpc>
            </a:pPr>
            <a:r>
              <a:rPr lang="en-US" altLang="zh-CN" sz="2000" dirty="0" err="1"/>
              <a:t>BigNums</a:t>
            </a:r>
            <a:r>
              <a:rPr lang="en-US" altLang="zh-CN" sz="2000" dirty="0"/>
              <a:t> (</a:t>
            </a:r>
            <a:r>
              <a:rPr lang="zh-CN" altLang="en-US" sz="2000" dirty="0"/>
              <a:t>大数</a:t>
            </a:r>
            <a:r>
              <a:rPr lang="en-US" altLang="zh-CN" sz="2000" dirty="0"/>
              <a:t>)</a:t>
            </a:r>
          </a:p>
          <a:p>
            <a:pPr>
              <a:lnSpc>
                <a:spcPct val="80000"/>
              </a:lnSpc>
            </a:pPr>
            <a:r>
              <a:rPr lang="en-US" altLang="zh-CN" sz="2000" dirty="0"/>
              <a:t>Heuristic Search(</a:t>
            </a:r>
            <a:r>
              <a:rPr lang="zh-CN" altLang="en-US" sz="2000" dirty="0"/>
              <a:t>启发式搜索</a:t>
            </a:r>
            <a:r>
              <a:rPr lang="en-US" altLang="zh-CN" sz="2000" dirty="0"/>
              <a:t>) </a:t>
            </a:r>
          </a:p>
          <a:p>
            <a:pPr>
              <a:lnSpc>
                <a:spcPct val="80000"/>
              </a:lnSpc>
            </a:pPr>
            <a:r>
              <a:rPr lang="en-US" altLang="zh-CN" sz="2000" dirty="0"/>
              <a:t>Approximate Search (</a:t>
            </a:r>
            <a:r>
              <a:rPr lang="zh-CN" altLang="en-US" sz="2000" dirty="0"/>
              <a:t>近似搜索</a:t>
            </a:r>
            <a:r>
              <a:rPr lang="en-US" altLang="zh-CN" sz="2000" dirty="0"/>
              <a:t>)</a:t>
            </a:r>
          </a:p>
          <a:p>
            <a:pPr>
              <a:lnSpc>
                <a:spcPct val="80000"/>
              </a:lnSpc>
            </a:pPr>
            <a:r>
              <a:rPr lang="en-US" altLang="zh-CN" sz="2000" dirty="0"/>
              <a:t>Ad Hoc Problems(</a:t>
            </a:r>
            <a:r>
              <a:rPr lang="zh-CN" altLang="en-US" sz="2000" dirty="0"/>
              <a:t>杂题</a:t>
            </a:r>
            <a:r>
              <a:rPr lang="en-US" altLang="zh-CN" sz="20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p:cNvSpPr>
          <p:nvPr>
            <p:ph type="title" idx="4294967295"/>
          </p:nvPr>
        </p:nvSpPr>
        <p:spPr>
          <a:xfrm>
            <a:off x="539750" y="260350"/>
            <a:ext cx="8064500" cy="582613"/>
          </a:xfrm>
        </p:spPr>
        <p:txBody>
          <a:bodyPr/>
          <a:lstStyle/>
          <a:p>
            <a:r>
              <a:rPr lang="zh-CN" altLang="en-US" dirty="0">
                <a:effectLst>
                  <a:outerShdw blurRad="38100" dist="38100" dir="2700000" algn="tl">
                    <a:srgbClr val="C0C0C0"/>
                  </a:outerShdw>
                </a:effectLst>
              </a:rPr>
              <a:t>训练方法 </a:t>
            </a:r>
            <a:r>
              <a:rPr lang="en-US" dirty="0">
                <a:effectLst>
                  <a:outerShdw blurRad="38100" dist="38100" dir="2700000" algn="tl">
                    <a:srgbClr val="C0C0C0"/>
                  </a:outerShdw>
                </a:effectLst>
              </a:rPr>
              <a:t>- OJ</a:t>
            </a:r>
            <a:endParaRPr lang="zh-CN" altLang="en-US" dirty="0">
              <a:effectLst>
                <a:outerShdw blurRad="38100" dist="38100" dir="2700000" algn="tl">
                  <a:srgbClr val="C0C0C0"/>
                </a:outerShdw>
              </a:effectLst>
            </a:endParaRPr>
          </a:p>
        </p:txBody>
      </p:sp>
      <p:sp>
        <p:nvSpPr>
          <p:cNvPr id="49156" name="内容占位符 4"/>
          <p:cNvSpPr>
            <a:spLocks noGrp="1"/>
          </p:cNvSpPr>
          <p:nvPr>
            <p:ph idx="4294967295"/>
          </p:nvPr>
        </p:nvSpPr>
        <p:spPr>
          <a:xfrm>
            <a:off x="785786" y="1214422"/>
            <a:ext cx="7489825" cy="5097462"/>
          </a:xfrm>
          <a:solidFill>
            <a:schemeClr val="bg1">
              <a:alpha val="45999"/>
            </a:schemeClr>
          </a:solidFill>
        </p:spPr>
        <p:txBody>
          <a:bodyPr/>
          <a:lstStyle/>
          <a:p>
            <a:r>
              <a:rPr lang="en-US" sz="2800" b="1" dirty="0">
                <a:effectLst>
                  <a:outerShdw blurRad="38100" dist="38100" dir="2700000" algn="tl">
                    <a:srgbClr val="C0C0C0"/>
                  </a:outerShdw>
                </a:effectLst>
              </a:rPr>
              <a:t>OJ</a:t>
            </a:r>
            <a:r>
              <a:rPr lang="zh-CN" altLang="en-US" sz="2800" b="1" dirty="0">
                <a:effectLst>
                  <a:outerShdw blurRad="38100" dist="38100" dir="2700000" algn="tl">
                    <a:srgbClr val="C0C0C0"/>
                  </a:outerShdw>
                </a:effectLst>
              </a:rPr>
              <a:t>的多组输入</a:t>
            </a:r>
            <a:r>
              <a:rPr lang="en-US" sz="2800" b="1"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题目一</a:t>
            </a:r>
            <a:r>
              <a:rPr lang="en-US" sz="2800"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输入</a:t>
            </a:r>
            <a:r>
              <a:rPr lang="en-US" sz="2800" dirty="0">
                <a:effectLst>
                  <a:outerShdw blurRad="38100" dist="38100" dir="2700000" algn="tl">
                    <a:srgbClr val="C0C0C0"/>
                  </a:outerShdw>
                </a:effectLst>
              </a:rPr>
              <a:t>2</a:t>
            </a:r>
            <a:r>
              <a:rPr lang="zh-CN" altLang="en-US" sz="2800" dirty="0">
                <a:effectLst>
                  <a:outerShdw blurRad="38100" dist="38100" dir="2700000" algn="tl">
                    <a:srgbClr val="C0C0C0"/>
                  </a:outerShdw>
                </a:effectLst>
              </a:rPr>
              <a:t>个数</a:t>
            </a:r>
            <a:r>
              <a:rPr lang="en-US" sz="2800" dirty="0">
                <a:effectLst>
                  <a:outerShdw blurRad="38100" dist="38100" dir="2700000" algn="tl">
                    <a:srgbClr val="C0C0C0"/>
                  </a:outerShdw>
                </a:effectLst>
              </a:rPr>
              <a:t>a b,</a:t>
            </a:r>
            <a:r>
              <a:rPr lang="zh-CN" altLang="en-US" sz="2800" dirty="0">
                <a:effectLst>
                  <a:outerShdw blurRad="38100" dist="38100" dir="2700000" algn="tl">
                    <a:srgbClr val="C0C0C0"/>
                  </a:outerShdw>
                </a:effectLst>
              </a:rPr>
              <a:t>输出</a:t>
            </a:r>
            <a:r>
              <a:rPr lang="en-US" sz="2800" dirty="0" err="1">
                <a:effectLst>
                  <a:outerShdw blurRad="38100" dist="38100" dir="2700000" algn="tl">
                    <a:srgbClr val="C0C0C0"/>
                  </a:outerShdw>
                </a:effectLst>
              </a:rPr>
              <a:t>a+b</a:t>
            </a:r>
            <a:r>
              <a:rPr lang="zh-CN" altLang="en-US" sz="2800" dirty="0">
                <a:effectLst>
                  <a:outerShdw blurRad="38100" dist="38100" dir="2700000" algn="tl">
                    <a:srgbClr val="C0C0C0"/>
                  </a:outerShdw>
                </a:effectLst>
              </a:rPr>
              <a:t>的和</a:t>
            </a:r>
            <a:r>
              <a:rPr lang="en-US" sz="2800" dirty="0">
                <a:effectLst>
                  <a:outerShdw blurRad="38100" dist="38100" dir="2700000" algn="tl">
                    <a:srgbClr val="C0C0C0"/>
                  </a:outerShdw>
                </a:effectLst>
              </a:rPr>
              <a:t>.</a:t>
            </a:r>
          </a:p>
          <a:p>
            <a:r>
              <a:rPr lang="zh-CN" altLang="en-US" sz="2800" dirty="0">
                <a:effectLst>
                  <a:outerShdw blurRad="38100" dist="38100" dir="2700000" algn="tl">
                    <a:srgbClr val="C0C0C0"/>
                  </a:outerShdw>
                </a:effectLst>
              </a:rPr>
              <a:t>输入包括多组数据</a:t>
            </a:r>
            <a:r>
              <a:rPr lang="en-US" sz="2800" dirty="0">
                <a:effectLst>
                  <a:outerShdw blurRad="38100" dist="38100" dir="2700000" algn="tl">
                    <a:srgbClr val="C0C0C0"/>
                  </a:outerShdw>
                </a:effectLst>
              </a:rPr>
              <a:t>,</a:t>
            </a:r>
            <a:r>
              <a:rPr lang="zh-CN" altLang="en-US" sz="2800" dirty="0">
                <a:effectLst>
                  <a:outerShdw blurRad="38100" dist="38100" dir="2700000" algn="tl">
                    <a:srgbClr val="C0C0C0"/>
                  </a:outerShdw>
                </a:effectLst>
              </a:rPr>
              <a:t>处理至文件结束</a:t>
            </a:r>
            <a:endParaRPr lang="en-US" sz="2800" dirty="0">
              <a:effectLst>
                <a:outerShdw blurRad="38100" dist="38100" dir="2700000" algn="tl">
                  <a:srgbClr val="C0C0C0"/>
                </a:outerShdw>
              </a:effectLst>
            </a:endParaRPr>
          </a:p>
          <a:p>
            <a:endParaRPr lang="en-US" sz="2400" dirty="0">
              <a:effectLst>
                <a:outerShdw blurRad="38100" dist="38100" dir="2700000" algn="tl">
                  <a:srgbClr val="C0C0C0"/>
                </a:outerShdw>
              </a:effectLst>
            </a:endParaRPr>
          </a:p>
          <a:p>
            <a:r>
              <a:rPr lang="en-US" sz="2400" b="1" dirty="0">
                <a:effectLst>
                  <a:outerShdw blurRad="38100" dist="38100" dir="2700000" algn="tl">
                    <a:srgbClr val="C0C0C0"/>
                  </a:outerShdw>
                </a:effectLst>
              </a:rPr>
              <a:t>5 </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8</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13</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6 </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9</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15</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9</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 3</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12</a:t>
            </a:r>
            <a:endParaRPr lang="en-US" sz="2400" b="1" dirty="0">
              <a:effectLst>
                <a:outerShdw blurRad="38100" dist="38100" dir="2700000" algn="tl">
                  <a:srgbClr val="C0C0C0"/>
                </a:outerShdw>
              </a:effectLst>
            </a:endParaRPr>
          </a:p>
          <a:p>
            <a:r>
              <a:rPr lang="en-US" sz="2400" b="1" dirty="0">
                <a:effectLst>
                  <a:outerShdw blurRad="38100" dist="38100" dir="2700000" algn="tl">
                    <a:srgbClr val="C0C0C0"/>
                  </a:outerShdw>
                </a:effectLst>
              </a:rPr>
              <a:t>1</a:t>
            </a:r>
            <a:r>
              <a:rPr lang="zh-CN" altLang="en-US" sz="2400" b="1" dirty="0">
                <a:effectLst>
                  <a:outerShdw blurRad="38100" dist="38100" dir="2700000" algn="tl">
                    <a:srgbClr val="C0C0C0"/>
                  </a:outerShdw>
                </a:effectLst>
              </a:rPr>
              <a:t>  </a:t>
            </a:r>
            <a:r>
              <a:rPr lang="en-US" sz="2400" b="1" dirty="0">
                <a:effectLst>
                  <a:outerShdw blurRad="38100" dist="38100" dir="2700000" algn="tl">
                    <a:srgbClr val="C0C0C0"/>
                  </a:outerShdw>
                </a:effectLst>
              </a:rPr>
              <a:t> 2</a:t>
            </a:r>
            <a:r>
              <a:rPr lang="zh-CN" altLang="en-US" sz="2400" b="1" dirty="0">
                <a:effectLst>
                  <a:outerShdw blurRad="38100" dist="38100" dir="2700000" algn="tl">
                    <a:srgbClr val="C0C0C0"/>
                  </a:outerShdw>
                </a:effectLst>
              </a:rPr>
              <a:t>         </a:t>
            </a:r>
            <a:r>
              <a:rPr lang="en-US" altLang="zh-CN" sz="2400" b="1" dirty="0">
                <a:effectLst>
                  <a:outerShdw blurRad="38100" dist="38100" dir="2700000" algn="tl">
                    <a:srgbClr val="C0C0C0"/>
                  </a:outerShdw>
                </a:effectLst>
              </a:rPr>
              <a:t>3</a:t>
            </a:r>
            <a:r>
              <a:rPr lang="en-US" sz="2400" b="1" dirty="0">
                <a:effectLst>
                  <a:outerShdw blurRad="38100" dist="38100" dir="2700000" algn="tl">
                    <a:srgbClr val="C0C0C0"/>
                  </a:outerShdw>
                </a:effectLst>
              </a:rPr>
              <a:t> </a:t>
            </a:r>
          </a:p>
          <a:p>
            <a:endParaRPr lang="en-US" sz="2400" b="1" dirty="0">
              <a:solidFill>
                <a:srgbClr val="C00000"/>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a:p>
            <a:endParaRPr lang="en-US" sz="2400" b="1" dirty="0">
              <a:solidFill>
                <a:srgbClr val="0B5395"/>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bg/>
                                          </p:spTgt>
                                        </p:tgtEl>
                                        <p:attrNameLst>
                                          <p:attrName>style.visibility</p:attrName>
                                        </p:attrNameLst>
                                      </p:cBhvr>
                                      <p:to>
                                        <p:strVal val="visible"/>
                                      </p:to>
                                    </p:set>
                                    <p:animEffect transition="in" filter="fade">
                                      <p:cBhvr>
                                        <p:cTn id="7" dur="500"/>
                                        <p:tgtEl>
                                          <p:spTgt spid="4915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6">
                                            <p:txEl>
                                              <p:pRg st="0" end="0"/>
                                            </p:txEl>
                                          </p:spTgt>
                                        </p:tgtEl>
                                        <p:attrNameLst>
                                          <p:attrName>style.visibility</p:attrName>
                                        </p:attrNameLst>
                                      </p:cBhvr>
                                      <p:to>
                                        <p:strVal val="visible"/>
                                      </p:to>
                                    </p:set>
                                    <p:animEffect transition="in" filter="fade">
                                      <p:cBhvr>
                                        <p:cTn id="12" dur="500"/>
                                        <p:tgtEl>
                                          <p:spTgt spid="491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6">
                                            <p:txEl>
                                              <p:pRg st="1" end="1"/>
                                            </p:txEl>
                                          </p:spTgt>
                                        </p:tgtEl>
                                        <p:attrNameLst>
                                          <p:attrName>style.visibility</p:attrName>
                                        </p:attrNameLst>
                                      </p:cBhvr>
                                      <p:to>
                                        <p:strVal val="visible"/>
                                      </p:to>
                                    </p:set>
                                    <p:animEffect transition="in" filter="fade">
                                      <p:cBhvr>
                                        <p:cTn id="17" dur="500"/>
                                        <p:tgtEl>
                                          <p:spTgt spid="491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6">
                                            <p:txEl>
                                              <p:pRg st="2" end="2"/>
                                            </p:txEl>
                                          </p:spTgt>
                                        </p:tgtEl>
                                        <p:attrNameLst>
                                          <p:attrName>style.visibility</p:attrName>
                                        </p:attrNameLst>
                                      </p:cBhvr>
                                      <p:to>
                                        <p:strVal val="visible"/>
                                      </p:to>
                                    </p:set>
                                    <p:animEffect transition="in" filter="fade">
                                      <p:cBhvr>
                                        <p:cTn id="22" dur="500"/>
                                        <p:tgtEl>
                                          <p:spTgt spid="491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56">
                                            <p:txEl>
                                              <p:pRg st="3" end="3"/>
                                            </p:txEl>
                                          </p:spTgt>
                                        </p:tgtEl>
                                        <p:attrNameLst>
                                          <p:attrName>style.visibility</p:attrName>
                                        </p:attrNameLst>
                                      </p:cBhvr>
                                      <p:to>
                                        <p:strVal val="visible"/>
                                      </p:to>
                                    </p:set>
                                    <p:animEffect transition="in" filter="fade">
                                      <p:cBhvr>
                                        <p:cTn id="27" dur="500"/>
                                        <p:tgtEl>
                                          <p:spTgt spid="491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156">
                                            <p:txEl>
                                              <p:pRg st="5" end="5"/>
                                            </p:txEl>
                                          </p:spTgt>
                                        </p:tgtEl>
                                        <p:attrNameLst>
                                          <p:attrName>style.visibility</p:attrName>
                                        </p:attrNameLst>
                                      </p:cBhvr>
                                      <p:to>
                                        <p:strVal val="visible"/>
                                      </p:to>
                                    </p:set>
                                    <p:animEffect transition="in" filter="fade">
                                      <p:cBhvr>
                                        <p:cTn id="32" dur="500"/>
                                        <p:tgtEl>
                                          <p:spTgt spid="49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156">
                                            <p:txEl>
                                              <p:pRg st="6" end="6"/>
                                            </p:txEl>
                                          </p:spTgt>
                                        </p:tgtEl>
                                        <p:attrNameLst>
                                          <p:attrName>style.visibility</p:attrName>
                                        </p:attrNameLst>
                                      </p:cBhvr>
                                      <p:to>
                                        <p:strVal val="visible"/>
                                      </p:to>
                                    </p:set>
                                    <p:animEffect transition="in" filter="fade">
                                      <p:cBhvr>
                                        <p:cTn id="37" dur="500"/>
                                        <p:tgtEl>
                                          <p:spTgt spid="491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9156">
                                            <p:txEl>
                                              <p:pRg st="7" end="7"/>
                                            </p:txEl>
                                          </p:spTgt>
                                        </p:tgtEl>
                                        <p:attrNameLst>
                                          <p:attrName>style.visibility</p:attrName>
                                        </p:attrNameLst>
                                      </p:cBhvr>
                                      <p:to>
                                        <p:strVal val="visible"/>
                                      </p:to>
                                    </p:set>
                                    <p:animEffect transition="in" filter="fade">
                                      <p:cBhvr>
                                        <p:cTn id="42" dur="500"/>
                                        <p:tgtEl>
                                          <p:spTgt spid="4915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9156">
                                            <p:txEl>
                                              <p:pRg st="8" end="8"/>
                                            </p:txEl>
                                          </p:spTgt>
                                        </p:tgtEl>
                                        <p:attrNameLst>
                                          <p:attrName>style.visibility</p:attrName>
                                        </p:attrNameLst>
                                      </p:cBhvr>
                                      <p:to>
                                        <p:strVal val="visible"/>
                                      </p:to>
                                    </p:set>
                                    <p:animEffect transition="in" filter="fade">
                                      <p:cBhvr>
                                        <p:cTn id="47" dur="500"/>
                                        <p:tgtEl>
                                          <p:spTgt spid="4915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p:txBody>
          <a:bodyPr/>
          <a:lstStyle/>
          <a:p>
            <a:r>
              <a:rPr lang="en-US" sz="2800" dirty="0"/>
              <a:t>#include&lt;</a:t>
            </a:r>
            <a:r>
              <a:rPr lang="en-US" sz="2800" dirty="0" err="1"/>
              <a:t>stdio.h</a:t>
            </a:r>
            <a:r>
              <a:rPr lang="en-US" sz="2800" dirty="0"/>
              <a:t>&gt;</a:t>
            </a:r>
          </a:p>
          <a:p>
            <a:r>
              <a:rPr lang="en-US" dirty="0" err="1"/>
              <a:t>int</a:t>
            </a:r>
            <a:r>
              <a:rPr lang="en-US" dirty="0"/>
              <a:t> main()</a:t>
            </a:r>
          </a:p>
          <a:p>
            <a:r>
              <a:rPr lang="en-US" dirty="0"/>
              <a:t>{</a:t>
            </a:r>
          </a:p>
          <a:p>
            <a:r>
              <a:rPr lang="en-US" dirty="0"/>
              <a:t>    </a:t>
            </a:r>
            <a:r>
              <a:rPr lang="en-US" dirty="0" err="1"/>
              <a:t>int</a:t>
            </a:r>
            <a:r>
              <a:rPr lang="en-US" dirty="0"/>
              <a:t> a, b;</a:t>
            </a:r>
          </a:p>
          <a:p>
            <a:r>
              <a:rPr lang="en-US" dirty="0"/>
              <a:t>    </a:t>
            </a:r>
            <a:r>
              <a:rPr lang="en-US" dirty="0">
                <a:solidFill>
                  <a:srgbClr val="FF0000"/>
                </a:solidFill>
              </a:rPr>
              <a:t>while(</a:t>
            </a:r>
            <a:r>
              <a:rPr lang="en-US" dirty="0" err="1">
                <a:solidFill>
                  <a:srgbClr val="FF0000"/>
                </a:solidFill>
              </a:rPr>
              <a:t>scanf</a:t>
            </a:r>
            <a:r>
              <a:rPr lang="en-US" dirty="0">
                <a:solidFill>
                  <a:srgbClr val="FF0000"/>
                </a:solidFill>
              </a:rPr>
              <a:t>("%</a:t>
            </a:r>
            <a:r>
              <a:rPr lang="en-US" dirty="0" err="1">
                <a:solidFill>
                  <a:srgbClr val="FF0000"/>
                </a:solidFill>
              </a:rPr>
              <a:t>d%d</a:t>
            </a:r>
            <a:r>
              <a:rPr lang="en-US" dirty="0">
                <a:solidFill>
                  <a:srgbClr val="FF0000"/>
                </a:solidFill>
              </a:rPr>
              <a:t>", &amp;a, &amp;b) != EOF)</a:t>
            </a:r>
          </a:p>
          <a:p>
            <a:r>
              <a:rPr lang="en-US" dirty="0"/>
              <a:t>    {</a:t>
            </a:r>
          </a:p>
          <a:p>
            <a:r>
              <a:rPr lang="en-US" dirty="0"/>
              <a:t>           </a:t>
            </a:r>
            <a:r>
              <a:rPr lang="en-US" dirty="0" err="1"/>
              <a:t>printf</a:t>
            </a:r>
            <a:r>
              <a:rPr lang="en-US" dirty="0"/>
              <a:t>("%d\n", a + b);</a:t>
            </a:r>
          </a:p>
          <a:p>
            <a:r>
              <a:rPr lang="en-US" dirty="0"/>
              <a:t>    }</a:t>
            </a:r>
          </a:p>
          <a:p>
            <a:r>
              <a:rPr lang="zh-CN" altLang="en-US" dirty="0"/>
              <a:t>    </a:t>
            </a:r>
            <a:r>
              <a:rPr lang="en-US" altLang="zh-CN" dirty="0"/>
              <a:t>return 0;</a:t>
            </a:r>
            <a:endParaRPr lang="en-US" dirty="0"/>
          </a:p>
          <a:p>
            <a:r>
              <a:rPr lang="en-US" dirty="0"/>
              <a:t>}</a:t>
            </a:r>
            <a:endParaRPr lang="zh-CN"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sz="2800" dirty="0"/>
              <a:t>#include&lt;</a:t>
            </a:r>
            <a:r>
              <a:rPr lang="en-US" altLang="zh-CN" sz="2800" dirty="0" err="1"/>
              <a:t>iostream</a:t>
            </a:r>
            <a:r>
              <a:rPr lang="en-US" sz="2800" dirty="0"/>
              <a:t>&gt;</a:t>
            </a:r>
          </a:p>
          <a:p>
            <a:r>
              <a:rPr lang="en-US" sz="2800" dirty="0"/>
              <a:t>using namespace std;</a:t>
            </a:r>
          </a:p>
          <a:p>
            <a:r>
              <a:rPr lang="en-US" dirty="0" err="1"/>
              <a:t>int</a:t>
            </a:r>
            <a:r>
              <a:rPr lang="en-US" dirty="0"/>
              <a:t> main()</a:t>
            </a:r>
          </a:p>
          <a:p>
            <a:r>
              <a:rPr lang="en-US" dirty="0"/>
              <a:t>{</a:t>
            </a:r>
          </a:p>
          <a:p>
            <a:r>
              <a:rPr lang="en-US" dirty="0"/>
              <a:t>    </a:t>
            </a:r>
            <a:r>
              <a:rPr lang="en-US" dirty="0" err="1"/>
              <a:t>int</a:t>
            </a:r>
            <a:r>
              <a:rPr lang="en-US" dirty="0"/>
              <a:t> a, b;</a:t>
            </a:r>
          </a:p>
          <a:p>
            <a:r>
              <a:rPr lang="en-US" dirty="0"/>
              <a:t>    </a:t>
            </a:r>
            <a:r>
              <a:rPr lang="en-US" dirty="0">
                <a:solidFill>
                  <a:srgbClr val="FF0000"/>
                </a:solidFill>
              </a:rPr>
              <a:t>while(</a:t>
            </a:r>
            <a:r>
              <a:rPr lang="en-US" dirty="0" err="1">
                <a:solidFill>
                  <a:srgbClr val="FF0000"/>
                </a:solidFill>
              </a:rPr>
              <a:t>cin</a:t>
            </a:r>
            <a:r>
              <a:rPr lang="en-US" dirty="0">
                <a:solidFill>
                  <a:srgbClr val="FF0000"/>
                </a:solidFill>
              </a:rPr>
              <a:t>&gt;&gt;a&gt;&gt;b)</a:t>
            </a:r>
          </a:p>
          <a:p>
            <a:r>
              <a:rPr lang="en-US" dirty="0"/>
              <a:t>    {</a:t>
            </a:r>
          </a:p>
          <a:p>
            <a:r>
              <a:rPr lang="en-US" dirty="0"/>
              <a:t>           </a:t>
            </a:r>
            <a:r>
              <a:rPr lang="en-US" dirty="0" err="1"/>
              <a:t>cout</a:t>
            </a:r>
            <a:r>
              <a:rPr lang="en-US" dirty="0"/>
              <a:t>&lt;&lt;a + b&lt;&lt;</a:t>
            </a:r>
            <a:r>
              <a:rPr lang="en-US" dirty="0" err="1"/>
              <a:t>endl</a:t>
            </a:r>
            <a:r>
              <a:rPr lang="en-US" dirty="0"/>
              <a:t>;</a:t>
            </a:r>
          </a:p>
          <a:p>
            <a:r>
              <a:rPr lang="en-US" dirty="0"/>
              <a:t>    }</a:t>
            </a:r>
          </a:p>
          <a:p>
            <a:r>
              <a:rPr lang="zh-CN" altLang="en-US" dirty="0"/>
              <a:t>    </a:t>
            </a:r>
            <a:r>
              <a:rPr lang="en-US" altLang="zh-CN" dirty="0"/>
              <a:t>return 0;</a:t>
            </a:r>
            <a:endParaRPr lang="en-US" dirty="0"/>
          </a:p>
          <a:p>
            <a:r>
              <a:rPr lang="en-US" dirty="0"/>
              <a:t>}</a:t>
            </a:r>
            <a:endParaRPr lang="zh-CN" altLang="zh-CN"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647700" y="0"/>
            <a:ext cx="7772400" cy="1066800"/>
          </a:xfrm>
        </p:spPr>
        <p:txBody>
          <a:bodyPr/>
          <a:lstStyle/>
          <a:p>
            <a:r>
              <a:rPr lang="zh-CN" altLang="en-US" b="1">
                <a:ea typeface="宋体" pitchFamily="2" charset="-122"/>
              </a:rPr>
              <a:t>输入输出</a:t>
            </a:r>
          </a:p>
        </p:txBody>
      </p:sp>
      <p:sp>
        <p:nvSpPr>
          <p:cNvPr id="641027" name="Rectangle 3"/>
          <p:cNvSpPr>
            <a:spLocks noChangeArrowheads="1"/>
          </p:cNvSpPr>
          <p:nvPr/>
        </p:nvSpPr>
        <p:spPr bwMode="auto">
          <a:xfrm>
            <a:off x="250825" y="1125538"/>
            <a:ext cx="8534400" cy="5486400"/>
          </a:xfrm>
          <a:prstGeom prst="rect">
            <a:avLst/>
          </a:prstGeom>
          <a:noFill/>
          <a:ln w="9525">
            <a:noFill/>
            <a:miter lim="800000"/>
            <a:headEnd/>
            <a:tailEnd/>
          </a:ln>
          <a:effectLst/>
        </p:spPr>
        <p:txBody>
          <a:bodyPr/>
          <a:lstStyle/>
          <a:p>
            <a:pPr marL="342900" indent="-342900">
              <a:spcBef>
                <a:spcPct val="20000"/>
              </a:spcBef>
              <a:buFontTx/>
              <a:buChar char="•"/>
            </a:pPr>
            <a:r>
              <a:rPr lang="en-US" altLang="zh-CN" sz="3600" b="1" dirty="0"/>
              <a:t>C:	</a:t>
            </a:r>
          </a:p>
          <a:p>
            <a:pPr marL="742950" lvl="1" indent="-285750">
              <a:spcBef>
                <a:spcPct val="20000"/>
              </a:spcBef>
              <a:buFontTx/>
              <a:buChar char="–"/>
            </a:pPr>
            <a:r>
              <a:rPr lang="en-US" altLang="zh-CN" sz="3200" b="1" dirty="0" err="1"/>
              <a:t>scanf</a:t>
            </a:r>
            <a:r>
              <a:rPr lang="en-US" altLang="zh-CN" sz="3200" b="1" dirty="0"/>
              <a:t>	</a:t>
            </a:r>
            <a:r>
              <a:rPr lang="zh-CN" altLang="en-US" sz="3200" b="1" dirty="0"/>
              <a:t>速度快</a:t>
            </a:r>
          </a:p>
          <a:p>
            <a:pPr marL="742950" lvl="1" indent="-285750">
              <a:spcBef>
                <a:spcPct val="20000"/>
              </a:spcBef>
              <a:buFontTx/>
              <a:buChar char="–"/>
            </a:pPr>
            <a:r>
              <a:rPr lang="zh-CN" altLang="en-US" sz="3200" b="1" baseline="16000" dirty="0"/>
              <a:t> </a:t>
            </a:r>
            <a:r>
              <a:rPr lang="en-US" altLang="zh-CN" sz="3200" b="1" dirty="0" err="1"/>
              <a:t>printf</a:t>
            </a:r>
            <a:r>
              <a:rPr lang="en-US" altLang="zh-CN" sz="3200" b="1" dirty="0"/>
              <a:t> </a:t>
            </a:r>
            <a:r>
              <a:rPr lang="zh-CN" altLang="en-US" sz="3200" b="1" dirty="0"/>
              <a:t>格式容易控制</a:t>
            </a:r>
            <a:endParaRPr lang="zh-CN" altLang="en-US" sz="3200" b="1" baseline="16000" dirty="0"/>
          </a:p>
          <a:p>
            <a:pPr marL="342900" indent="-342900">
              <a:spcBef>
                <a:spcPct val="20000"/>
              </a:spcBef>
              <a:buFontTx/>
              <a:buChar char="•"/>
            </a:pPr>
            <a:r>
              <a:rPr lang="en-US" altLang="zh-CN" sz="3600" b="1" dirty="0"/>
              <a:t>C++:</a:t>
            </a:r>
          </a:p>
          <a:p>
            <a:pPr marL="742950" lvl="1" indent="-285750">
              <a:spcBef>
                <a:spcPct val="20000"/>
              </a:spcBef>
              <a:buFontTx/>
              <a:buChar char="–"/>
            </a:pPr>
            <a:r>
              <a:rPr lang="en-US" altLang="zh-CN" sz="3200" b="1" dirty="0"/>
              <a:t> </a:t>
            </a:r>
            <a:r>
              <a:rPr lang="en-US" altLang="zh-CN" sz="3200" b="1" dirty="0" err="1"/>
              <a:t>cin</a:t>
            </a:r>
            <a:r>
              <a:rPr lang="en-US" altLang="zh-CN" sz="3200" b="1" dirty="0"/>
              <a:t>	</a:t>
            </a:r>
            <a:r>
              <a:rPr lang="zh-CN" altLang="en-US" sz="3200" b="1" dirty="0"/>
              <a:t>使用简单</a:t>
            </a:r>
            <a:r>
              <a:rPr lang="en-US" altLang="zh-CN" sz="3200" b="1" dirty="0"/>
              <a:t>, </a:t>
            </a:r>
            <a:r>
              <a:rPr lang="zh-CN" altLang="en-US" sz="3200" b="1" dirty="0"/>
              <a:t>自动识别类型</a:t>
            </a:r>
          </a:p>
          <a:p>
            <a:pPr marL="742950" lvl="1" indent="-285750">
              <a:spcBef>
                <a:spcPct val="20000"/>
              </a:spcBef>
              <a:buFontTx/>
              <a:buChar char="–"/>
            </a:pPr>
            <a:r>
              <a:rPr lang="zh-CN" altLang="en-US" sz="3200" b="1" dirty="0"/>
              <a:t> </a:t>
            </a:r>
            <a:r>
              <a:rPr lang="en-US" altLang="zh-CN" sz="3200" b="1" dirty="0" err="1"/>
              <a:t>cout</a:t>
            </a:r>
            <a:r>
              <a:rPr lang="en-US" altLang="zh-CN" sz="3200" b="1" dirty="0"/>
              <a:t>	</a:t>
            </a:r>
            <a:r>
              <a:rPr lang="zh-CN" altLang="en-US" sz="3200" b="1" dirty="0"/>
              <a:t>格式控制较麻烦</a:t>
            </a:r>
          </a:p>
          <a:p>
            <a:pPr marL="342900" indent="-342900">
              <a:spcBef>
                <a:spcPct val="20000"/>
              </a:spcBef>
            </a:pPr>
            <a:r>
              <a:rPr lang="zh-CN" altLang="en-US" sz="3600" b="1" dirty="0"/>
              <a:t>		数据规模较大时</a:t>
            </a:r>
            <a:r>
              <a:rPr lang="en-US" altLang="zh-CN" sz="3600" b="1" dirty="0"/>
              <a:t>, </a:t>
            </a:r>
            <a:r>
              <a:rPr lang="zh-CN" altLang="en-US" sz="3600" b="1" dirty="0"/>
              <a:t>推荐</a:t>
            </a:r>
            <a:r>
              <a:rPr lang="en-US" altLang="zh-CN" sz="3600" b="1" dirty="0"/>
              <a:t>(</a:t>
            </a:r>
            <a:r>
              <a:rPr lang="zh-CN" altLang="en-US" sz="3600" b="1" dirty="0"/>
              <a:t>必须</a:t>
            </a:r>
            <a:r>
              <a:rPr lang="en-US" altLang="zh-CN" sz="3600" b="1" dirty="0"/>
              <a:t>)</a:t>
            </a:r>
            <a:r>
              <a:rPr lang="zh-CN" altLang="en-US" sz="3600" b="1" dirty="0"/>
              <a:t>使用</a:t>
            </a:r>
            <a:r>
              <a:rPr lang="en-US" altLang="zh-CN" sz="3600" b="1" dirty="0" err="1"/>
              <a:t>scanf</a:t>
            </a:r>
            <a:r>
              <a:rPr lang="en-US" altLang="zh-CN" sz="3600" b="1" dirty="0"/>
              <a:t> </a:t>
            </a:r>
            <a:r>
              <a:rPr lang="zh-CN" altLang="en-US" sz="3600" b="1" dirty="0"/>
              <a:t>以避免超时</a:t>
            </a:r>
            <a:r>
              <a:rPr lang="en-US" altLang="zh-CN" sz="3600" b="1" dirty="0"/>
              <a:t>(TLE)	</a:t>
            </a:r>
          </a:p>
        </p:txBody>
      </p:sp>
      <p:sp>
        <p:nvSpPr>
          <p:cNvPr id="641028" name="Rectangle 4"/>
          <p:cNvSpPr>
            <a:spLocks noChangeArrowheads="1"/>
          </p:cNvSpPr>
          <p:nvPr/>
        </p:nvSpPr>
        <p:spPr bwMode="auto">
          <a:xfrm>
            <a:off x="1403350" y="1160463"/>
            <a:ext cx="7559675" cy="720725"/>
          </a:xfrm>
          <a:prstGeom prst="rect">
            <a:avLst/>
          </a:prstGeom>
          <a:solidFill>
            <a:srgbClr val="FFFF00"/>
          </a:solidFill>
          <a:ln w="9525">
            <a:noFill/>
            <a:miter lim="800000"/>
            <a:headEnd/>
            <a:tailEnd/>
          </a:ln>
          <a:effectLst/>
        </p:spPr>
        <p:txBody>
          <a:bodyPr/>
          <a:lstStyle/>
          <a:p>
            <a:pPr marL="342900" indent="-342900">
              <a:spcBef>
                <a:spcPct val="20000"/>
              </a:spcBef>
            </a:pPr>
            <a:r>
              <a:rPr lang="en-US" altLang="zh-CN" sz="4000" b="1"/>
              <a:t>	C</a:t>
            </a:r>
            <a:r>
              <a:rPr lang="zh-CN" altLang="en-US" sz="4000" b="1"/>
              <a:t>和</a:t>
            </a:r>
            <a:r>
              <a:rPr lang="en-US" altLang="zh-CN" sz="4000" b="1"/>
              <a:t>C++</a:t>
            </a:r>
            <a:r>
              <a:rPr lang="zh-CN" altLang="en-US" sz="4000" b="1"/>
              <a:t>的输入输出混合使用</a:t>
            </a:r>
          </a:p>
        </p:txBody>
      </p:sp>
      <p:sp>
        <p:nvSpPr>
          <p:cNvPr id="641029" name="AutoShape 5"/>
          <p:cNvSpPr>
            <a:spLocks noChangeArrowheads="1"/>
          </p:cNvSpPr>
          <p:nvPr/>
        </p:nvSpPr>
        <p:spPr bwMode="auto">
          <a:xfrm>
            <a:off x="4392613" y="549275"/>
            <a:ext cx="2160587" cy="208915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3300"/>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animEffect transition="in" filter="blinds(horizontal)">
                                      <p:cBhvr>
                                        <p:cTn id="7" dur="500"/>
                                        <p:tgtEl>
                                          <p:spTgt spid="641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1029"/>
                                        </p:tgtEl>
                                        <p:attrNameLst>
                                          <p:attrName>style.visibility</p:attrName>
                                        </p:attrNameLst>
                                      </p:cBhvr>
                                      <p:to>
                                        <p:strVal val="visible"/>
                                      </p:to>
                                    </p:set>
                                    <p:animEffect transition="in" filter="blinds(horizontal)">
                                      <p:cBhvr>
                                        <p:cTn id="12" dur="500"/>
                                        <p:tgtEl>
                                          <p:spTgt spid="64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animBg="1"/>
      <p:bldP spid="64102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12434DC8-05AF-4E20-80F1-DCD328AC20AB}" type="slidenum">
              <a:rPr lang="en-US" altLang="zh-CN"/>
              <a:pPr/>
              <a:t>27</a:t>
            </a:fld>
            <a:endParaRPr lang="en-US" altLang="zh-CN"/>
          </a:p>
        </p:txBody>
      </p:sp>
      <p:sp>
        <p:nvSpPr>
          <p:cNvPr id="647170" name="Rectangle 2"/>
          <p:cNvSpPr>
            <a:spLocks noGrp="1" noChangeArrowheads="1"/>
          </p:cNvSpPr>
          <p:nvPr>
            <p:ph type="title"/>
          </p:nvPr>
        </p:nvSpPr>
        <p:spPr/>
        <p:txBody>
          <a:bodyPr/>
          <a:lstStyle/>
          <a:p>
            <a:r>
              <a:rPr lang="zh-CN" altLang="en-US" b="1">
                <a:ea typeface="宋体" pitchFamily="2" charset="-122"/>
              </a:rPr>
              <a:t>输入输出</a:t>
            </a:r>
          </a:p>
        </p:txBody>
      </p:sp>
      <p:sp>
        <p:nvSpPr>
          <p:cNvPr id="647171" name="Rectangle 3"/>
          <p:cNvSpPr>
            <a:spLocks noGrp="1" noChangeArrowheads="1"/>
          </p:cNvSpPr>
          <p:nvPr>
            <p:ph type="body" idx="1"/>
          </p:nvPr>
        </p:nvSpPr>
        <p:spPr/>
        <p:txBody>
          <a:bodyPr/>
          <a:lstStyle/>
          <a:p>
            <a:r>
              <a:rPr lang="zh-CN" altLang="en-US" b="1">
                <a:ea typeface="宋体" pitchFamily="2" charset="-122"/>
              </a:rPr>
              <a:t>同理</a:t>
            </a:r>
            <a:r>
              <a:rPr lang="en-US" altLang="zh-CN" b="1">
                <a:ea typeface="宋体" pitchFamily="2" charset="-122"/>
              </a:rPr>
              <a:t>,</a:t>
            </a:r>
            <a:r>
              <a:rPr lang="zh-CN" altLang="en-US" b="1">
                <a:ea typeface="宋体" pitchFamily="2" charset="-122"/>
              </a:rPr>
              <a:t>我们也可以用其它字符来扫描其它类型的无关输入</a:t>
            </a:r>
          </a:p>
          <a:p>
            <a:pPr lvl="1"/>
            <a:r>
              <a:rPr lang="zh-CN" altLang="en-US" b="1">
                <a:ea typeface="宋体" pitchFamily="2" charset="-122"/>
              </a:rPr>
              <a:t>比如</a:t>
            </a:r>
            <a:r>
              <a:rPr lang="en-US" altLang="zh-CN" b="1">
                <a:ea typeface="宋体" pitchFamily="2" charset="-122"/>
              </a:rPr>
              <a:t>,</a:t>
            </a:r>
            <a:r>
              <a:rPr lang="zh-CN" altLang="en-US" b="1">
                <a:ea typeface="宋体" pitchFamily="2" charset="-122"/>
              </a:rPr>
              <a:t>输入年月日的信息</a:t>
            </a:r>
          </a:p>
          <a:p>
            <a:pPr lvl="2">
              <a:buFontTx/>
              <a:buNone/>
            </a:pPr>
            <a:r>
              <a:rPr lang="en-US" altLang="zh-CN" b="1">
                <a:ea typeface="宋体" pitchFamily="2" charset="-122"/>
              </a:rPr>
              <a:t>2007-08-03</a:t>
            </a:r>
          </a:p>
          <a:p>
            <a:pPr lvl="2">
              <a:buFontTx/>
              <a:buNone/>
            </a:pPr>
            <a:r>
              <a:rPr lang="en-US" altLang="zh-CN" b="1">
                <a:ea typeface="宋体" pitchFamily="2" charset="-122"/>
              </a:rPr>
              <a:t>scanf(“%d-%d-%d”, &amp;y, &amp;m, &amp;d);</a:t>
            </a:r>
          </a:p>
          <a:p>
            <a:pPr lvl="2">
              <a:buFontTx/>
              <a:buNone/>
            </a:pPr>
            <a:r>
              <a:rPr lang="zh-CN" altLang="en-US" b="1">
                <a:ea typeface="宋体" pitchFamily="2" charset="-122"/>
              </a:rPr>
              <a:t>其它类似</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314991D7-353E-4071-92BE-0A56E59E5A8A}" type="slidenum">
              <a:rPr lang="en-US" altLang="zh-CN"/>
              <a:pPr/>
              <a:t>28</a:t>
            </a:fld>
            <a:endParaRPr lang="en-US" altLang="zh-CN"/>
          </a:p>
        </p:txBody>
      </p:sp>
      <p:sp>
        <p:nvSpPr>
          <p:cNvPr id="550914" name="Rectangle 2"/>
          <p:cNvSpPr>
            <a:spLocks noGrp="1" noChangeArrowheads="1"/>
          </p:cNvSpPr>
          <p:nvPr>
            <p:ph type="title"/>
          </p:nvPr>
        </p:nvSpPr>
        <p:spPr/>
        <p:txBody>
          <a:bodyPr/>
          <a:lstStyle/>
          <a:p>
            <a:r>
              <a:rPr lang="zh-CN" altLang="en-US" b="1">
                <a:ea typeface="黑体" pitchFamily="49" charset="-122"/>
              </a:rPr>
              <a:t>输入</a:t>
            </a:r>
            <a:r>
              <a:rPr lang="en-US" altLang="zh-CN" b="1">
                <a:ea typeface="黑体" pitchFamily="49" charset="-122"/>
              </a:rPr>
              <a:t>_</a:t>
            </a:r>
            <a:r>
              <a:rPr lang="zh-CN" altLang="en-US" b="1">
                <a:ea typeface="黑体" pitchFamily="49" charset="-122"/>
              </a:rPr>
              <a:t>第一类：</a:t>
            </a:r>
          </a:p>
        </p:txBody>
      </p:sp>
      <p:sp>
        <p:nvSpPr>
          <p:cNvPr id="550915" name="Rectangle 3"/>
          <p:cNvSpPr>
            <a:spLocks noGrp="1" noChangeArrowheads="1"/>
          </p:cNvSpPr>
          <p:nvPr>
            <p:ph type="body" idx="1"/>
          </p:nvPr>
        </p:nvSpPr>
        <p:spPr>
          <a:xfrm>
            <a:off x="179388" y="1125538"/>
            <a:ext cx="8569325" cy="446074"/>
          </a:xfrm>
        </p:spPr>
        <p:txBody>
          <a:bodyPr/>
          <a:lstStyle/>
          <a:p>
            <a:r>
              <a:rPr lang="zh-CN" altLang="en-US" dirty="0">
                <a:ea typeface="宋体" pitchFamily="2" charset="-122"/>
              </a:rPr>
              <a:t>输入不说明有多少个</a:t>
            </a:r>
            <a:r>
              <a:rPr lang="en-US" altLang="zh-CN" dirty="0">
                <a:ea typeface="宋体" pitchFamily="2" charset="-122"/>
              </a:rPr>
              <a:t>Input Block,</a:t>
            </a:r>
            <a:r>
              <a:rPr lang="zh-CN" altLang="en-US" dirty="0">
                <a:ea typeface="宋体" pitchFamily="2" charset="-122"/>
              </a:rPr>
              <a:t>以</a:t>
            </a:r>
            <a:r>
              <a:rPr lang="en-US" altLang="zh-CN" dirty="0">
                <a:ea typeface="宋体" pitchFamily="2" charset="-122"/>
              </a:rPr>
              <a:t>EOF</a:t>
            </a:r>
            <a:r>
              <a:rPr lang="zh-CN" altLang="en-US" dirty="0">
                <a:ea typeface="宋体" pitchFamily="2" charset="-122"/>
              </a:rPr>
              <a:t>为结束标志。</a:t>
            </a:r>
            <a:endParaRPr lang="en-US" altLang="zh-CN" dirty="0">
              <a:ea typeface="宋体" pitchFamily="2" charset="-122"/>
            </a:endParaRPr>
          </a:p>
          <a:p>
            <a:r>
              <a:rPr lang="zh-CN" altLang="en-US" dirty="0">
                <a:ea typeface="宋体" pitchFamily="2" charset="-122"/>
              </a:rPr>
              <a:t> </a:t>
            </a:r>
            <a:br>
              <a:rPr lang="zh-CN" altLang="en-US" dirty="0">
                <a:ea typeface="宋体" pitchFamily="2" charset="-122"/>
              </a:rPr>
            </a:br>
            <a:endParaRPr lang="en-US" altLang="zh-CN" dirty="0">
              <a:ea typeface="宋体" pitchFamily="2" charset="-122"/>
            </a:endParaRPr>
          </a:p>
        </p:txBody>
      </p:sp>
      <p:sp>
        <p:nvSpPr>
          <p:cNvPr id="13314" name="Rectangle 2"/>
          <p:cNvSpPr>
            <a:spLocks noChangeArrowheads="1"/>
          </p:cNvSpPr>
          <p:nvPr/>
        </p:nvSpPr>
        <p:spPr bwMode="auto">
          <a:xfrm>
            <a:off x="142844" y="1928802"/>
            <a:ext cx="8643998" cy="42780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Too easy?! Of course! I specially designed the problem for ACM beginners.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 must have found that some problems have the same titles with this one, yes, all these problems were designed for the same aim.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The input will consist of a series of pairs of integers a and b, separated by a space, one pair of integers per line.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6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B5F3159C-22F2-4FC7-953D-EBFEF49D371B}" type="slidenum">
              <a:rPr lang="en-US" altLang="zh-CN"/>
              <a:pPr/>
              <a:t>29</a:t>
            </a:fld>
            <a:endParaRPr lang="en-US" altLang="zh-CN"/>
          </a:p>
        </p:txBody>
      </p:sp>
      <p:sp>
        <p:nvSpPr>
          <p:cNvPr id="551938" name="Rectangle 2"/>
          <p:cNvSpPr>
            <a:spLocks noGrp="1" noChangeArrowheads="1"/>
          </p:cNvSpPr>
          <p:nvPr>
            <p:ph type="title"/>
          </p:nvPr>
        </p:nvSpPr>
        <p:spPr/>
        <p:txBody>
          <a:bodyPr/>
          <a:lstStyle/>
          <a:p>
            <a:r>
              <a:rPr lang="zh-CN" altLang="en-US" dirty="0">
                <a:ea typeface="宋体" pitchFamily="2" charset="-122"/>
              </a:rPr>
              <a:t>源代码：</a:t>
            </a:r>
          </a:p>
        </p:txBody>
      </p:sp>
      <p:sp>
        <p:nvSpPr>
          <p:cNvPr id="551939" name="Rectangle 3"/>
          <p:cNvSpPr>
            <a:spLocks noGrp="1" noChangeArrowheads="1"/>
          </p:cNvSpPr>
          <p:nvPr>
            <p:ph type="body" idx="1"/>
          </p:nvPr>
        </p:nvSpPr>
        <p:spPr>
          <a:xfrm>
            <a:off x="500034" y="1142984"/>
            <a:ext cx="5295908" cy="2500330"/>
          </a:xfrm>
          <a:ln w="22225">
            <a:solidFill>
              <a:srgbClr val="C00000"/>
            </a:solidFill>
          </a:ln>
        </p:spPr>
        <p:txBody>
          <a:bodyPr/>
          <a:lstStyle/>
          <a:p>
            <a:pPr>
              <a:lnSpc>
                <a:spcPct val="80000"/>
              </a:lnSpc>
              <a:buFontTx/>
              <a:buNone/>
            </a:pPr>
            <a:r>
              <a:rPr lang="en-US" altLang="zh-CN" sz="2000" dirty="0">
                <a:ea typeface="宋体" pitchFamily="2" charset="-122"/>
              </a:rPr>
              <a:t>#include &lt;</a:t>
            </a:r>
            <a:r>
              <a:rPr lang="en-US" altLang="zh-CN" sz="2000" dirty="0" err="1">
                <a:ea typeface="宋体" pitchFamily="2" charset="-122"/>
              </a:rPr>
              <a:t>stdio.h</a:t>
            </a:r>
            <a:r>
              <a:rPr lang="en-US" altLang="zh-CN" sz="2000" dirty="0">
                <a:ea typeface="宋体" pitchFamily="2" charset="-122"/>
              </a:rPr>
              <a:t>&gt;</a:t>
            </a:r>
          </a:p>
          <a:p>
            <a:pPr>
              <a:lnSpc>
                <a:spcPct val="80000"/>
              </a:lnSpc>
              <a:buFontTx/>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main()</a:t>
            </a:r>
          </a:p>
          <a:p>
            <a:pPr>
              <a:lnSpc>
                <a:spcPct val="80000"/>
              </a:lnSpc>
              <a:buFontTx/>
              <a:buNone/>
            </a:pPr>
            <a:r>
              <a:rPr lang="en-US" altLang="zh-CN" sz="2000" dirty="0">
                <a:ea typeface="宋体" pitchFamily="2" charset="-122"/>
              </a:rPr>
              <a:t> { </a:t>
            </a:r>
          </a:p>
          <a:p>
            <a:pPr>
              <a:lnSpc>
                <a:spcPct val="80000"/>
              </a:lnSpc>
              <a:buFontTx/>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a,b</a:t>
            </a:r>
            <a:r>
              <a:rPr lang="en-US" altLang="zh-CN" sz="2000" dirty="0">
                <a:ea typeface="宋体" pitchFamily="2" charset="-122"/>
              </a:rPr>
              <a:t>;</a:t>
            </a:r>
          </a:p>
          <a:p>
            <a:pPr>
              <a:lnSpc>
                <a:spcPct val="80000"/>
              </a:lnSpc>
              <a:buFontTx/>
              <a:buNone/>
            </a:pPr>
            <a:r>
              <a:rPr lang="en-US" altLang="zh-CN" sz="2000" dirty="0">
                <a:ea typeface="宋体" pitchFamily="2" charset="-122"/>
              </a:rPr>
              <a:t> 	  while(</a:t>
            </a:r>
            <a:r>
              <a:rPr lang="en-US" altLang="zh-CN" sz="2000" dirty="0" err="1">
                <a:ea typeface="宋体" pitchFamily="2" charset="-122"/>
              </a:rPr>
              <a:t>scanf</a:t>
            </a:r>
            <a:r>
              <a:rPr lang="en-US" altLang="zh-CN" sz="2000" dirty="0">
                <a:ea typeface="宋体" pitchFamily="2" charset="-122"/>
              </a:rPr>
              <a:t>("%d %</a:t>
            </a:r>
            <a:r>
              <a:rPr lang="en-US" altLang="zh-CN" sz="2000" dirty="0" err="1">
                <a:ea typeface="宋体" pitchFamily="2" charset="-122"/>
              </a:rPr>
              <a:t>d",&amp;a</a:t>
            </a:r>
            <a:r>
              <a:rPr lang="en-US" altLang="zh-CN" sz="2000" dirty="0">
                <a:ea typeface="宋体" pitchFamily="2" charset="-122"/>
              </a:rPr>
              <a:t>, &amp;b) </a:t>
            </a:r>
            <a:r>
              <a:rPr lang="en-US" altLang="zh-CN" sz="2000" dirty="0">
                <a:solidFill>
                  <a:srgbClr val="FF0000"/>
                </a:solidFill>
                <a:ea typeface="宋体" pitchFamily="2" charset="-122"/>
              </a:rPr>
              <a:t>!= EOF</a:t>
            </a:r>
            <a:r>
              <a:rPr lang="en-US" altLang="zh-CN" sz="2000" dirty="0">
                <a:ea typeface="宋体" pitchFamily="2" charset="-122"/>
              </a:rPr>
              <a:t>) </a:t>
            </a:r>
          </a:p>
          <a:p>
            <a:pPr>
              <a:lnSpc>
                <a:spcPct val="80000"/>
              </a:lnSpc>
              <a:buFontTx/>
              <a:buNone/>
            </a:pPr>
            <a:r>
              <a:rPr lang="zh-CN" altLang="en-US" sz="2000" dirty="0">
                <a:ea typeface="宋体" pitchFamily="2" charset="-122"/>
              </a:rPr>
              <a:t>      </a:t>
            </a:r>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("%d</a:t>
            </a:r>
            <a:r>
              <a:rPr lang="en-US" altLang="zh-CN" sz="2000" dirty="0">
                <a:solidFill>
                  <a:srgbClr val="FF0000"/>
                </a:solidFill>
                <a:ea typeface="宋体" pitchFamily="2" charset="-122"/>
              </a:rPr>
              <a:t>\</a:t>
            </a:r>
            <a:r>
              <a:rPr lang="en-US" altLang="zh-CN" sz="2000" dirty="0" err="1">
                <a:solidFill>
                  <a:srgbClr val="FF0000"/>
                </a:solidFill>
                <a:ea typeface="宋体" pitchFamily="2" charset="-122"/>
              </a:rPr>
              <a:t>n</a:t>
            </a:r>
            <a:r>
              <a:rPr lang="en-US" altLang="zh-CN" sz="2000" dirty="0" err="1">
                <a:ea typeface="宋体" pitchFamily="2" charset="-122"/>
              </a:rPr>
              <a:t>",a+b</a:t>
            </a:r>
            <a:r>
              <a:rPr lang="en-US" altLang="zh-CN" sz="2000" dirty="0">
                <a:ea typeface="宋体" pitchFamily="2" charset="-122"/>
              </a:rPr>
              <a:t>);</a:t>
            </a:r>
          </a:p>
          <a:p>
            <a:pPr>
              <a:lnSpc>
                <a:spcPct val="80000"/>
              </a:lnSpc>
              <a:buFontTx/>
              <a:buNone/>
            </a:pPr>
            <a:r>
              <a:rPr lang="zh-CN" altLang="en-US" sz="2000" dirty="0">
                <a:ea typeface="宋体" pitchFamily="2" charset="-122"/>
              </a:rPr>
              <a:t>       </a:t>
            </a:r>
            <a:r>
              <a:rPr lang="en-US" altLang="zh-CN" sz="2000" dirty="0">
                <a:ea typeface="宋体" pitchFamily="2" charset="-122"/>
              </a:rPr>
              <a:t>return 0;</a:t>
            </a:r>
          </a:p>
          <a:p>
            <a:pPr>
              <a:lnSpc>
                <a:spcPct val="80000"/>
              </a:lnSpc>
              <a:buFontTx/>
              <a:buNone/>
            </a:pPr>
            <a:r>
              <a:rPr lang="en-US" altLang="zh-CN" sz="2000" dirty="0">
                <a:ea typeface="宋体" pitchFamily="2" charset="-122"/>
              </a:rPr>
              <a:t> } </a:t>
            </a:r>
          </a:p>
        </p:txBody>
      </p:sp>
      <p:sp>
        <p:nvSpPr>
          <p:cNvPr id="5" name="Rectangle 3"/>
          <p:cNvSpPr txBox="1">
            <a:spLocks noChangeArrowheads="1"/>
          </p:cNvSpPr>
          <p:nvPr/>
        </p:nvSpPr>
        <p:spPr bwMode="auto">
          <a:xfrm>
            <a:off x="3286116" y="3786190"/>
            <a:ext cx="3929090" cy="2500330"/>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#include &lt;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iostream</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&gt;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using namespace std;</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main()</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while(</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cin</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&gt;&gt;a&gt;&gt;b)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endl</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return 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zh-CN" altLang="zh-CN"/>
          </a:p>
        </p:txBody>
      </p:sp>
      <p:sp>
        <p:nvSpPr>
          <p:cNvPr id="56323" name="Rectangle 3"/>
          <p:cNvSpPr>
            <a:spLocks noGrp="1" noChangeArrowheads="1"/>
          </p:cNvSpPr>
          <p:nvPr>
            <p:ph type="body" idx="1"/>
          </p:nvPr>
        </p:nvSpPr>
        <p:spPr/>
        <p:txBody>
          <a:bodyPr/>
          <a:lstStyle/>
          <a:p>
            <a:endParaRPr lang="zh-CN" altLang="zh-CN"/>
          </a:p>
        </p:txBody>
      </p:sp>
      <p:pic>
        <p:nvPicPr>
          <p:cNvPr id="56324" name="Picture 4"/>
          <p:cNvPicPr>
            <a:picLocks noChangeAspect="1" noChangeArrowheads="1"/>
          </p:cNvPicPr>
          <p:nvPr/>
        </p:nvPicPr>
        <p:blipFill>
          <a:blip r:embed="rId2"/>
          <a:srcRect/>
          <a:stretch>
            <a:fillRect/>
          </a:stretch>
        </p:blipFill>
        <p:spPr bwMode="auto">
          <a:xfrm>
            <a:off x="-33338" y="-19050"/>
            <a:ext cx="9210676" cy="68961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43073D45-E220-4313-ABC7-FED6E5FDA725}" type="slidenum">
              <a:rPr lang="en-US" altLang="zh-CN"/>
              <a:pPr/>
              <a:t>30</a:t>
            </a:fld>
            <a:endParaRPr lang="en-US" altLang="zh-CN"/>
          </a:p>
        </p:txBody>
      </p:sp>
      <p:sp>
        <p:nvSpPr>
          <p:cNvPr id="552962" name="Rectangle 2"/>
          <p:cNvSpPr>
            <a:spLocks noGrp="1" noChangeArrowheads="1"/>
          </p:cNvSpPr>
          <p:nvPr>
            <p:ph type="title"/>
          </p:nvPr>
        </p:nvSpPr>
        <p:spPr>
          <a:xfrm>
            <a:off x="962025" y="455613"/>
            <a:ext cx="7354888" cy="784225"/>
          </a:xfrm>
        </p:spPr>
        <p:txBody>
          <a:bodyPr/>
          <a:lstStyle/>
          <a:p>
            <a:r>
              <a:rPr lang="zh-CN" altLang="en-US" b="1">
                <a:ea typeface="黑体" pitchFamily="49" charset="-122"/>
              </a:rPr>
              <a:t>本类输入解决方案：</a:t>
            </a:r>
          </a:p>
        </p:txBody>
      </p:sp>
      <p:sp>
        <p:nvSpPr>
          <p:cNvPr id="552963" name="Rectangle 3"/>
          <p:cNvSpPr>
            <a:spLocks noGrp="1" noChangeArrowheads="1"/>
          </p:cNvSpPr>
          <p:nvPr>
            <p:ph type="body" idx="1"/>
          </p:nvPr>
        </p:nvSpPr>
        <p:spPr>
          <a:xfrm>
            <a:off x="682625" y="1628775"/>
            <a:ext cx="7772400" cy="4716463"/>
          </a:xfrm>
        </p:spPr>
        <p:txBody>
          <a:bodyPr/>
          <a:lstStyle/>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a:ea typeface="宋体" pitchFamily="2" charset="-122"/>
              </a:rPr>
              <a:t>while(</a:t>
            </a:r>
            <a:r>
              <a:rPr lang="en-US" altLang="zh-CN" b="1" dirty="0" err="1">
                <a:ea typeface="宋体" pitchFamily="2" charset="-122"/>
              </a:rPr>
              <a:t>scanf</a:t>
            </a:r>
            <a:r>
              <a:rPr lang="en-US" altLang="zh-CN" b="1" dirty="0">
                <a:ea typeface="宋体" pitchFamily="2" charset="-122"/>
              </a:rPr>
              <a:t>("%d %</a:t>
            </a:r>
            <a:r>
              <a:rPr lang="en-US" altLang="zh-CN" b="1" dirty="0" err="1">
                <a:ea typeface="宋体" pitchFamily="2" charset="-122"/>
              </a:rPr>
              <a:t>d",&amp;a</a:t>
            </a:r>
            <a:r>
              <a:rPr lang="en-US" altLang="zh-CN" b="1" dirty="0">
                <a:ea typeface="宋体" pitchFamily="2" charset="-122"/>
              </a:rPr>
              <a:t>, &amp;b) != EOF) </a:t>
            </a:r>
          </a:p>
          <a:p>
            <a:pPr>
              <a:lnSpc>
                <a:spcPct val="80000"/>
              </a:lnSpc>
              <a:buFontTx/>
              <a:buNone/>
            </a:pP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a:p>
            <a:pPr>
              <a:lnSpc>
                <a:spcPct val="80000"/>
              </a:lnSpc>
              <a:buFontTx/>
              <a:buNone/>
            </a:pPr>
            <a:endParaRPr lang="en-US" altLang="zh-CN" b="1" dirty="0">
              <a:ea typeface="宋体" pitchFamily="2" charset="-122"/>
            </a:endParaRPr>
          </a:p>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a:ea typeface="宋体" pitchFamily="2" charset="-122"/>
              </a:rPr>
              <a:t>while( </a:t>
            </a:r>
            <a:r>
              <a:rPr lang="en-US" altLang="zh-CN" b="1" dirty="0" err="1">
                <a:ea typeface="宋体" pitchFamily="2" charset="-122"/>
              </a:rPr>
              <a:t>cin</a:t>
            </a:r>
            <a:r>
              <a:rPr lang="en-US" altLang="zh-CN" b="1" dirty="0">
                <a:ea typeface="宋体" pitchFamily="2" charset="-122"/>
              </a:rPr>
              <a:t> &gt;&gt; a &gt;&gt; b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239FCCCE-8E86-4972-B516-53EE23C6D9CE}" type="slidenum">
              <a:rPr lang="en-US" altLang="zh-CN"/>
              <a:pPr/>
              <a:t>31</a:t>
            </a:fld>
            <a:endParaRPr lang="en-US" altLang="zh-CN"/>
          </a:p>
        </p:txBody>
      </p:sp>
      <p:sp>
        <p:nvSpPr>
          <p:cNvPr id="553986" name="Rectangle 2"/>
          <p:cNvSpPr>
            <a:spLocks noGrp="1" noChangeArrowheads="1"/>
          </p:cNvSpPr>
          <p:nvPr>
            <p:ph type="title"/>
          </p:nvPr>
        </p:nvSpPr>
        <p:spPr>
          <a:xfrm>
            <a:off x="647700" y="225425"/>
            <a:ext cx="7772400" cy="850900"/>
          </a:xfrm>
        </p:spPr>
        <p:txBody>
          <a:bodyPr/>
          <a:lstStyle/>
          <a:p>
            <a:r>
              <a:rPr lang="zh-CN" altLang="en-US" sz="4800" b="1">
                <a:latin typeface="黑体" pitchFamily="49" charset="-122"/>
                <a:ea typeface="黑体" pitchFamily="49" charset="-122"/>
              </a:rPr>
              <a:t>说明（</a:t>
            </a:r>
            <a:r>
              <a:rPr lang="en-US" altLang="zh-CN" sz="4800" b="1">
                <a:latin typeface="黑体" pitchFamily="49" charset="-122"/>
                <a:ea typeface="黑体" pitchFamily="49" charset="-122"/>
              </a:rPr>
              <a:t>1</a:t>
            </a:r>
            <a:r>
              <a:rPr lang="zh-CN" altLang="en-US" sz="4800" b="1">
                <a:latin typeface="黑体" pitchFamily="49" charset="-122"/>
                <a:ea typeface="黑体" pitchFamily="49" charset="-122"/>
              </a:rPr>
              <a:t>）：</a:t>
            </a:r>
          </a:p>
        </p:txBody>
      </p:sp>
      <p:sp>
        <p:nvSpPr>
          <p:cNvPr id="553987" name="Rectangle 3"/>
          <p:cNvSpPr>
            <a:spLocks noGrp="1" noChangeArrowheads="1"/>
          </p:cNvSpPr>
          <p:nvPr>
            <p:ph type="body" idx="1"/>
          </p:nvPr>
        </p:nvSpPr>
        <p:spPr>
          <a:xfrm>
            <a:off x="250825" y="1520825"/>
            <a:ext cx="8640763" cy="4681538"/>
          </a:xfrm>
        </p:spPr>
        <p:txBody>
          <a:bodyPr/>
          <a:lstStyle/>
          <a:p>
            <a:pPr marL="609600" indent="-609600">
              <a:lnSpc>
                <a:spcPct val="110000"/>
              </a:lnSpc>
              <a:buFont typeface="Wingdings" pitchFamily="2" charset="2"/>
              <a:buAutoNum type="arabicPeriod"/>
            </a:pPr>
            <a:r>
              <a:rPr lang="en-US" altLang="zh-CN" b="1" dirty="0" err="1">
                <a:ea typeface="宋体" pitchFamily="2" charset="-122"/>
              </a:rPr>
              <a:t>scanf</a:t>
            </a:r>
            <a:r>
              <a:rPr lang="zh-CN" altLang="en-US" b="1" dirty="0">
                <a:ea typeface="宋体" pitchFamily="2" charset="-122"/>
              </a:rPr>
              <a:t>函数返回值就是读出的变量个数，如：</a:t>
            </a:r>
            <a:r>
              <a:rPr lang="en-US" altLang="zh-CN" b="1" dirty="0" err="1">
                <a:ea typeface="宋体" pitchFamily="2" charset="-122"/>
              </a:rPr>
              <a:t>scanf</a:t>
            </a:r>
            <a:r>
              <a:rPr lang="en-US" altLang="zh-CN" b="1" dirty="0">
                <a:ea typeface="宋体" pitchFamily="2" charset="-122"/>
              </a:rPr>
              <a:t>( “%d  %d”, &amp;a, &amp;b ); </a:t>
            </a:r>
            <a:br>
              <a:rPr lang="en-US" altLang="zh-CN" b="1" dirty="0">
                <a:ea typeface="宋体" pitchFamily="2" charset="-122"/>
              </a:rPr>
            </a:br>
            <a:r>
              <a:rPr lang="zh-CN" altLang="en-US" b="1" dirty="0">
                <a:ea typeface="宋体" pitchFamily="2" charset="-122"/>
              </a:rPr>
              <a:t>如果只有一个整数输入，返回值是</a:t>
            </a:r>
            <a:r>
              <a:rPr lang="en-US" altLang="zh-CN" b="1" dirty="0">
                <a:ea typeface="宋体" pitchFamily="2" charset="-122"/>
              </a:rPr>
              <a:t>1</a:t>
            </a:r>
            <a:r>
              <a:rPr lang="zh-CN" altLang="en-US" b="1" dirty="0">
                <a:ea typeface="宋体" pitchFamily="2" charset="-122"/>
              </a:rPr>
              <a:t>，如果有两个整数输入，返回值是</a:t>
            </a:r>
            <a:r>
              <a:rPr lang="en-US" altLang="zh-CN" b="1" dirty="0">
                <a:ea typeface="宋体" pitchFamily="2" charset="-122"/>
              </a:rPr>
              <a:t>2</a:t>
            </a:r>
            <a:r>
              <a:rPr lang="zh-CN" altLang="en-US" b="1" dirty="0">
                <a:ea typeface="宋体" pitchFamily="2" charset="-122"/>
              </a:rPr>
              <a:t>，如果一个都没有，则返回值是</a:t>
            </a:r>
            <a:r>
              <a:rPr lang="en-US" altLang="zh-CN" b="1" dirty="0">
                <a:ea typeface="宋体" pitchFamily="2" charset="-122"/>
              </a:rPr>
              <a:t>-1</a:t>
            </a:r>
            <a:r>
              <a:rPr lang="zh-CN" altLang="en-US" b="1" dirty="0">
                <a:ea typeface="宋体" pitchFamily="2" charset="-122"/>
              </a:rPr>
              <a:t>。</a:t>
            </a:r>
          </a:p>
          <a:p>
            <a:pPr marL="609600" indent="-609600">
              <a:lnSpc>
                <a:spcPct val="110000"/>
              </a:lnSpc>
              <a:buFont typeface="Wingdings" pitchFamily="2" charset="2"/>
              <a:buAutoNum type="arabicPeriod"/>
            </a:pPr>
            <a:r>
              <a:rPr lang="en-US" altLang="zh-CN" b="1" dirty="0">
                <a:ea typeface="宋体" pitchFamily="2" charset="-122"/>
              </a:rPr>
              <a:t>EOF</a:t>
            </a:r>
            <a:r>
              <a:rPr lang="zh-CN" altLang="en-US" b="1" dirty="0">
                <a:ea typeface="宋体" pitchFamily="2" charset="-122"/>
              </a:rPr>
              <a:t>是一个预定义的常量，等于</a:t>
            </a:r>
            <a:r>
              <a:rPr lang="en-US" altLang="zh-CN" b="1" dirty="0">
                <a:ea typeface="宋体" pitchFamily="2" charset="-122"/>
              </a:rPr>
              <a:t>-1</a:t>
            </a:r>
            <a:r>
              <a:rPr lang="zh-CN" altLang="en-US" b="1" dirty="0">
                <a:ea typeface="宋体" pitchFamily="2" charset="-122"/>
              </a:rPr>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F5761A7-CDEF-431E-8E1C-BCD82CCD0A56}" type="slidenum">
              <a:rPr lang="en-US" altLang="zh-CN"/>
              <a:pPr/>
              <a:t>32</a:t>
            </a:fld>
            <a:endParaRPr lang="en-US" altLang="zh-CN"/>
          </a:p>
        </p:txBody>
      </p:sp>
      <p:sp>
        <p:nvSpPr>
          <p:cNvPr id="555010" name="Rectangle 2"/>
          <p:cNvSpPr>
            <a:spLocks noGrp="1" noChangeArrowheads="1"/>
          </p:cNvSpPr>
          <p:nvPr>
            <p:ph type="title"/>
          </p:nvPr>
        </p:nvSpPr>
        <p:spPr/>
        <p:txBody>
          <a:bodyPr/>
          <a:lstStyle/>
          <a:p>
            <a:r>
              <a:rPr lang="zh-CN" altLang="en-US" b="1" dirty="0">
                <a:ea typeface="黑体" pitchFamily="49" charset="-122"/>
              </a:rPr>
              <a:t>输入</a:t>
            </a:r>
            <a:r>
              <a:rPr lang="en-US" altLang="zh-CN" b="1" dirty="0">
                <a:ea typeface="黑体" pitchFamily="49" charset="-122"/>
              </a:rPr>
              <a:t>_</a:t>
            </a:r>
            <a:r>
              <a:rPr lang="zh-CN" altLang="en-US" b="1" dirty="0">
                <a:ea typeface="黑体" pitchFamily="49" charset="-122"/>
              </a:rPr>
              <a:t>第二类：</a:t>
            </a:r>
          </a:p>
        </p:txBody>
      </p:sp>
      <p:sp>
        <p:nvSpPr>
          <p:cNvPr id="555011" name="Rectangle 3"/>
          <p:cNvSpPr>
            <a:spLocks noGrp="1" noChangeArrowheads="1"/>
          </p:cNvSpPr>
          <p:nvPr>
            <p:ph type="body" idx="1"/>
          </p:nvPr>
        </p:nvSpPr>
        <p:spPr>
          <a:xfrm>
            <a:off x="179388" y="1125538"/>
            <a:ext cx="8569325" cy="517512"/>
          </a:xfrm>
        </p:spPr>
        <p:txBody>
          <a:bodyPr/>
          <a:lstStyle/>
          <a:p>
            <a:r>
              <a:rPr lang="zh-CN" altLang="en-US" b="1" dirty="0">
                <a:ea typeface="宋体" pitchFamily="2" charset="-122"/>
              </a:rPr>
              <a:t>输入一开始就会说有</a:t>
            </a:r>
            <a:r>
              <a:rPr lang="en-US" altLang="zh-CN" b="1" dirty="0">
                <a:ea typeface="宋体" pitchFamily="2" charset="-122"/>
              </a:rPr>
              <a:t>N</a:t>
            </a:r>
            <a:r>
              <a:rPr lang="zh-CN" altLang="en-US" b="1" dirty="0">
                <a:ea typeface="宋体" pitchFamily="2" charset="-122"/>
              </a:rPr>
              <a:t>个</a:t>
            </a:r>
            <a:r>
              <a:rPr lang="en-US" altLang="zh-CN" b="1" dirty="0">
                <a:ea typeface="宋体" pitchFamily="2" charset="-122"/>
              </a:rPr>
              <a:t>Input Block,</a:t>
            </a:r>
            <a:r>
              <a:rPr lang="zh-CN" altLang="en-US" b="1" dirty="0">
                <a:ea typeface="宋体" pitchFamily="2" charset="-122"/>
              </a:rPr>
              <a:t>下面接着是</a:t>
            </a:r>
            <a:r>
              <a:rPr lang="en-US" altLang="zh-CN" b="1" dirty="0">
                <a:ea typeface="宋体" pitchFamily="2" charset="-122"/>
              </a:rPr>
              <a:t>N</a:t>
            </a:r>
            <a:r>
              <a:rPr lang="zh-CN" altLang="en-US" b="1" dirty="0">
                <a:ea typeface="宋体" pitchFamily="2" charset="-122"/>
              </a:rPr>
              <a:t>个</a:t>
            </a:r>
            <a:r>
              <a:rPr lang="en-US" altLang="zh-CN" b="1" dirty="0">
                <a:ea typeface="宋体" pitchFamily="2" charset="-122"/>
              </a:rPr>
              <a:t>Input</a:t>
            </a:r>
          </a:p>
          <a:p>
            <a:pPr>
              <a:buFontTx/>
              <a:buNone/>
            </a:pPr>
            <a:endParaRPr lang="en-US" altLang="zh-CN" b="1" dirty="0">
              <a:ea typeface="宋体" pitchFamily="2" charset="-122"/>
            </a:endParaRPr>
          </a:p>
        </p:txBody>
      </p:sp>
      <p:sp>
        <p:nvSpPr>
          <p:cNvPr id="14337" name="Rectangle 1"/>
          <p:cNvSpPr>
            <a:spLocks noChangeArrowheads="1"/>
          </p:cNvSpPr>
          <p:nvPr/>
        </p:nvSpPr>
        <p:spPr bwMode="auto">
          <a:xfrm>
            <a:off x="142844" y="1571612"/>
            <a:ext cx="9001156"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consists of a pair of integers a and b, separated by a space, one pair of integers per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FD72874F-4F31-4DC9-B935-D073FB08AEB7}" type="slidenum">
              <a:rPr lang="en-US" altLang="zh-CN"/>
              <a:pPr/>
              <a:t>33</a:t>
            </a:fld>
            <a:endParaRPr lang="en-US" altLang="zh-CN"/>
          </a:p>
        </p:txBody>
      </p:sp>
      <p:sp>
        <p:nvSpPr>
          <p:cNvPr id="556034" name="Rectangle 2"/>
          <p:cNvSpPr>
            <a:spLocks noGrp="1" noChangeArrowheads="1"/>
          </p:cNvSpPr>
          <p:nvPr>
            <p:ph type="title"/>
          </p:nvPr>
        </p:nvSpPr>
        <p:spPr>
          <a:xfrm>
            <a:off x="996950" y="288925"/>
            <a:ext cx="7353300" cy="874713"/>
          </a:xfrm>
        </p:spPr>
        <p:txBody>
          <a:bodyPr/>
          <a:lstStyle/>
          <a:p>
            <a:r>
              <a:rPr lang="zh-CN" altLang="en-US" dirty="0">
                <a:ea typeface="宋体" pitchFamily="2" charset="-122"/>
              </a:rPr>
              <a:t>源代码：</a:t>
            </a:r>
          </a:p>
        </p:txBody>
      </p:sp>
      <p:sp>
        <p:nvSpPr>
          <p:cNvPr id="556035" name="Rectangle 3"/>
          <p:cNvSpPr>
            <a:spLocks noGrp="1" noChangeArrowheads="1"/>
          </p:cNvSpPr>
          <p:nvPr>
            <p:ph type="body" idx="1"/>
          </p:nvPr>
        </p:nvSpPr>
        <p:spPr>
          <a:xfrm>
            <a:off x="468313" y="1196975"/>
            <a:ext cx="4103687" cy="4089413"/>
          </a:xfrm>
          <a:ln w="22225">
            <a:solidFill>
              <a:srgbClr val="C00000"/>
            </a:solidFill>
          </a:ln>
        </p:spPr>
        <p:txBody>
          <a:bodyPr/>
          <a:lstStyle/>
          <a:p>
            <a:pPr>
              <a:lnSpc>
                <a:spcPct val="70000"/>
              </a:lnSpc>
              <a:buFontTx/>
              <a:buNone/>
            </a:pPr>
            <a:r>
              <a:rPr lang="en-US" altLang="zh-CN" sz="2000" b="1" dirty="0">
                <a:ea typeface="宋体" pitchFamily="2" charset="-122"/>
              </a:rPr>
              <a:t>#include &lt;</a:t>
            </a:r>
            <a:r>
              <a:rPr lang="en-US" altLang="zh-CN" sz="2000" b="1" dirty="0" err="1">
                <a:ea typeface="宋体" pitchFamily="2" charset="-122"/>
              </a:rPr>
              <a:t>stdio.h</a:t>
            </a:r>
            <a:r>
              <a:rPr lang="en-US" altLang="zh-CN" sz="2000" b="1" dirty="0">
                <a:ea typeface="宋体" pitchFamily="2" charset="-122"/>
              </a:rPr>
              <a:t>&gt;</a:t>
            </a:r>
          </a:p>
          <a:p>
            <a:pPr>
              <a:lnSpc>
                <a:spcPct val="70000"/>
              </a:lnSpc>
              <a:buFontTx/>
              <a:buNone/>
            </a:pPr>
            <a:r>
              <a:rPr lang="en-US" altLang="zh-CN" sz="2000" b="1" dirty="0">
                <a:ea typeface="宋体" pitchFamily="2" charset="-122"/>
              </a:rPr>
              <a:t> </a:t>
            </a:r>
            <a:r>
              <a:rPr lang="en-US" altLang="zh-CN" sz="2000" b="1" dirty="0" err="1">
                <a:ea typeface="宋体" pitchFamily="2" charset="-122"/>
              </a:rPr>
              <a:t>int</a:t>
            </a:r>
            <a:r>
              <a:rPr lang="en-US" altLang="zh-CN" sz="2000" b="1" dirty="0">
                <a:ea typeface="宋体" pitchFamily="2" charset="-122"/>
              </a:rPr>
              <a:t> main()</a:t>
            </a:r>
          </a:p>
          <a:p>
            <a:pPr>
              <a:lnSpc>
                <a:spcPct val="70000"/>
              </a:lnSpc>
              <a:buFontTx/>
              <a:buNone/>
            </a:pPr>
            <a:r>
              <a:rPr lang="en-US" altLang="zh-CN" sz="2000" b="1" dirty="0">
                <a:ea typeface="宋体" pitchFamily="2" charset="-122"/>
              </a:rPr>
              <a:t> { </a:t>
            </a:r>
          </a:p>
          <a:p>
            <a:pPr>
              <a:lnSpc>
                <a:spcPct val="70000"/>
              </a:lnSpc>
              <a:buFontTx/>
              <a:buNone/>
            </a:pPr>
            <a:r>
              <a:rPr lang="en-US" altLang="zh-CN" sz="2000" b="1" dirty="0">
                <a:ea typeface="宋体" pitchFamily="2" charset="-122"/>
              </a:rPr>
              <a:t>      </a:t>
            </a:r>
            <a:r>
              <a:rPr lang="en-US" altLang="zh-CN" sz="2000" b="1" dirty="0" err="1">
                <a:ea typeface="宋体" pitchFamily="2" charset="-122"/>
              </a:rPr>
              <a:t>int</a:t>
            </a:r>
            <a:r>
              <a:rPr lang="en-US" altLang="zh-CN" sz="2000" b="1" dirty="0">
                <a:ea typeface="宋体" pitchFamily="2" charset="-122"/>
              </a:rPr>
              <a:t> </a:t>
            </a:r>
            <a:r>
              <a:rPr lang="en-US" altLang="zh-CN" sz="2000" b="1" dirty="0" err="1">
                <a:ea typeface="宋体" pitchFamily="2" charset="-122"/>
              </a:rPr>
              <a:t>n,i,a,b</a:t>
            </a:r>
            <a:r>
              <a:rPr lang="en-US" altLang="zh-CN" sz="2000" b="1" dirty="0">
                <a:ea typeface="宋体" pitchFamily="2" charset="-122"/>
              </a:rPr>
              <a:t>;</a:t>
            </a:r>
          </a:p>
          <a:p>
            <a:pPr>
              <a:lnSpc>
                <a:spcPct val="70000"/>
              </a:lnSpc>
              <a:buFontTx/>
              <a:buNone/>
            </a:pPr>
            <a:r>
              <a:rPr lang="en-US" altLang="zh-CN" sz="2000" b="1" dirty="0">
                <a:ea typeface="宋体" pitchFamily="2" charset="-122"/>
              </a:rPr>
              <a:t>	 </a:t>
            </a:r>
            <a:r>
              <a:rPr lang="en-US" altLang="zh-CN" sz="2000" b="1" dirty="0" err="1">
                <a:solidFill>
                  <a:srgbClr val="FF0000"/>
                </a:solidFill>
                <a:ea typeface="宋体" pitchFamily="2" charset="-122"/>
              </a:rPr>
              <a:t>scanf</a:t>
            </a:r>
            <a:r>
              <a:rPr lang="en-US" altLang="zh-CN" sz="2000" b="1" dirty="0">
                <a:solidFill>
                  <a:srgbClr val="FF0000"/>
                </a:solidFill>
                <a:ea typeface="宋体" pitchFamily="2" charset="-122"/>
              </a:rPr>
              <a:t>("%</a:t>
            </a:r>
            <a:r>
              <a:rPr lang="en-US" altLang="zh-CN" sz="2000" b="1" dirty="0" err="1">
                <a:solidFill>
                  <a:srgbClr val="FF0000"/>
                </a:solidFill>
                <a:ea typeface="宋体" pitchFamily="2" charset="-122"/>
              </a:rPr>
              <a:t>d",&amp;n</a:t>
            </a:r>
            <a:r>
              <a:rPr lang="en-US" altLang="zh-CN" sz="2000" b="1" dirty="0">
                <a:solidFill>
                  <a:srgbClr val="FF0000"/>
                </a:solidFill>
                <a:ea typeface="宋体" pitchFamily="2" charset="-122"/>
              </a:rPr>
              <a:t>);</a:t>
            </a:r>
          </a:p>
          <a:p>
            <a:pPr lvl="1">
              <a:buFontTx/>
              <a:buNone/>
            </a:pPr>
            <a:r>
              <a:rPr lang="en-US" altLang="zh-CN" sz="2000" b="1" dirty="0">
                <a:solidFill>
                  <a:srgbClr val="FF0000"/>
                </a:solidFill>
                <a:ea typeface="宋体" pitchFamily="2" charset="-122"/>
              </a:rPr>
              <a:t>for(</a:t>
            </a:r>
            <a:r>
              <a:rPr lang="en-US" altLang="zh-CN" sz="2000" b="1" dirty="0" err="1">
                <a:solidFill>
                  <a:srgbClr val="FF0000"/>
                </a:solidFill>
                <a:ea typeface="宋体" pitchFamily="2" charset="-122"/>
              </a:rPr>
              <a:t>i</a:t>
            </a:r>
            <a:r>
              <a:rPr lang="en-US" altLang="zh-CN" sz="2000" b="1" dirty="0">
                <a:solidFill>
                  <a:srgbClr val="FF0000"/>
                </a:solidFill>
                <a:ea typeface="宋体" pitchFamily="2" charset="-122"/>
              </a:rPr>
              <a:t>=0;i&lt;</a:t>
            </a:r>
            <a:r>
              <a:rPr lang="en-US" altLang="zh-CN" sz="2000" b="1" dirty="0" err="1">
                <a:solidFill>
                  <a:srgbClr val="FF0000"/>
                </a:solidFill>
                <a:ea typeface="宋体" pitchFamily="2" charset="-122"/>
              </a:rPr>
              <a:t>n;i</a:t>
            </a:r>
            <a:r>
              <a:rPr lang="en-US" altLang="zh-CN" sz="2000" b="1" dirty="0">
                <a:solidFill>
                  <a:srgbClr val="FF0000"/>
                </a:solidFill>
                <a:ea typeface="宋体" pitchFamily="2" charset="-122"/>
              </a:rPr>
              <a:t>++)</a:t>
            </a:r>
          </a:p>
          <a:p>
            <a:pPr lvl="1">
              <a:buFontTx/>
              <a:buNone/>
            </a:pPr>
            <a:r>
              <a:rPr lang="en-US" altLang="zh-CN" sz="2000" b="1" dirty="0">
                <a:ea typeface="宋体" pitchFamily="2" charset="-122"/>
              </a:rPr>
              <a:t>{</a:t>
            </a:r>
          </a:p>
          <a:p>
            <a:pPr lvl="1">
              <a:buFontTx/>
              <a:buNone/>
            </a:pPr>
            <a:r>
              <a:rPr lang="en-US" altLang="zh-CN" sz="2000" b="1" dirty="0">
                <a:ea typeface="宋体" pitchFamily="2" charset="-122"/>
              </a:rPr>
              <a:t> 	 </a:t>
            </a:r>
            <a:r>
              <a:rPr lang="en-US" altLang="zh-CN" sz="2000" b="1" dirty="0" err="1">
                <a:ea typeface="宋体" pitchFamily="2" charset="-122"/>
              </a:rPr>
              <a:t>scanf</a:t>
            </a:r>
            <a:r>
              <a:rPr lang="en-US" altLang="zh-CN" sz="2000" b="1" dirty="0">
                <a:ea typeface="宋体" pitchFamily="2" charset="-122"/>
              </a:rPr>
              <a:t>("%d %</a:t>
            </a:r>
            <a:r>
              <a:rPr lang="en-US" altLang="zh-CN" sz="2000" b="1" dirty="0" err="1">
                <a:ea typeface="宋体" pitchFamily="2" charset="-122"/>
              </a:rPr>
              <a:t>d",&amp;a</a:t>
            </a:r>
            <a:r>
              <a:rPr lang="en-US" altLang="zh-CN" sz="2000" b="1" dirty="0">
                <a:ea typeface="宋体" pitchFamily="2" charset="-122"/>
              </a:rPr>
              <a:t>, &amp;b);</a:t>
            </a:r>
          </a:p>
          <a:p>
            <a:pPr lvl="1">
              <a:buFontTx/>
              <a:buNone/>
            </a:pPr>
            <a:r>
              <a:rPr lang="en-US" altLang="zh-CN" sz="2000" b="1" dirty="0">
                <a:ea typeface="宋体" pitchFamily="2" charset="-122"/>
              </a:rPr>
              <a:t>   	 </a:t>
            </a:r>
            <a:r>
              <a:rPr lang="en-US" altLang="zh-CN" sz="2000" b="1" dirty="0" err="1">
                <a:ea typeface="宋体" pitchFamily="2" charset="-122"/>
              </a:rPr>
              <a:t>printf</a:t>
            </a:r>
            <a:r>
              <a:rPr lang="en-US" altLang="zh-CN" sz="2000" b="1" dirty="0">
                <a:ea typeface="宋体" pitchFamily="2" charset="-122"/>
              </a:rPr>
              <a:t>("%d\</a:t>
            </a:r>
            <a:r>
              <a:rPr lang="en-US" altLang="zh-CN" sz="2000" b="1" dirty="0" err="1">
                <a:ea typeface="宋体" pitchFamily="2" charset="-122"/>
              </a:rPr>
              <a:t>n",a+b</a:t>
            </a:r>
            <a:r>
              <a:rPr lang="en-US" altLang="zh-CN" sz="2000" b="1" dirty="0">
                <a:ea typeface="宋体" pitchFamily="2" charset="-122"/>
              </a:rPr>
              <a:t>);</a:t>
            </a:r>
          </a:p>
          <a:p>
            <a:pPr lvl="1">
              <a:buFontTx/>
              <a:buNone/>
            </a:pPr>
            <a:r>
              <a:rPr lang="en-US" altLang="zh-CN" sz="2000" b="1" dirty="0">
                <a:ea typeface="宋体" pitchFamily="2" charset="-122"/>
              </a:rPr>
              <a:t> }</a:t>
            </a:r>
          </a:p>
          <a:p>
            <a:pPr lvl="1">
              <a:buFontTx/>
              <a:buNone/>
            </a:pPr>
            <a:r>
              <a:rPr lang="en-US" altLang="zh-CN" sz="2000" dirty="0">
                <a:ea typeface="宋体" pitchFamily="2" charset="-122"/>
              </a:rPr>
              <a:t>return 0;</a:t>
            </a:r>
            <a:endParaRPr lang="en-US" altLang="zh-CN" sz="2000" b="1" dirty="0">
              <a:ea typeface="宋体" pitchFamily="2" charset="-122"/>
            </a:endParaRPr>
          </a:p>
          <a:p>
            <a:pPr>
              <a:lnSpc>
                <a:spcPct val="70000"/>
              </a:lnSpc>
              <a:buFontTx/>
              <a:buNone/>
            </a:pPr>
            <a:r>
              <a:rPr lang="en-US" altLang="zh-CN" sz="2000" b="1" dirty="0">
                <a:ea typeface="宋体" pitchFamily="2" charset="-122"/>
              </a:rPr>
              <a:t> } </a:t>
            </a:r>
          </a:p>
        </p:txBody>
      </p:sp>
      <p:sp>
        <p:nvSpPr>
          <p:cNvPr id="5" name="Rectangle 3"/>
          <p:cNvSpPr txBox="1">
            <a:spLocks noChangeArrowheads="1"/>
          </p:cNvSpPr>
          <p:nvPr/>
        </p:nvSpPr>
        <p:spPr bwMode="auto">
          <a:xfrm>
            <a:off x="4643438" y="1214422"/>
            <a:ext cx="4286280" cy="4071966"/>
          </a:xfrm>
          <a:prstGeom prst="rect">
            <a:avLst/>
          </a:prstGeom>
          <a:noFill/>
          <a:ln w="22225">
            <a:solidFill>
              <a:srgbClr val="C00000"/>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#include &lt;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iostream</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&gt;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using namespace std;</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main()</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int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a,b,n</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       </a:t>
            </a:r>
            <a:r>
              <a:rPr lang="en-US" altLang="zh-CN" sz="2000" b="1" kern="0" dirty="0" err="1">
                <a:solidFill>
                  <a:srgbClr val="FF0000"/>
                </a:solidFill>
                <a:effectLst>
                  <a:outerShdw blurRad="38100" dist="38100" dir="2700000" algn="tl">
                    <a:srgbClr val="C0C0C0"/>
                  </a:outerShdw>
                </a:effectLst>
                <a:latin typeface="+mn-lt"/>
              </a:rPr>
              <a:t>cin</a:t>
            </a:r>
            <a:r>
              <a:rPr lang="en-US" altLang="zh-CN" sz="2000" b="1" kern="0" dirty="0">
                <a:solidFill>
                  <a:srgbClr val="FF0000"/>
                </a:solidFill>
                <a:effectLst>
                  <a:outerShdw blurRad="38100" dist="38100" dir="2700000" algn="tl">
                    <a:srgbClr val="C0C0C0"/>
                  </a:outerShdw>
                </a:effectLst>
                <a:latin typeface="+mn-lt"/>
              </a:rPr>
              <a:t>&gt;&gt;n;</a:t>
            </a:r>
            <a:endPar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endParaRPr>
          </a:p>
          <a:p>
            <a:pPr marL="342900" lvl="0" indent="-342900">
              <a:lnSpc>
                <a:spcPct val="80000"/>
              </a:lnSpc>
              <a:spcBef>
                <a:spcPct val="20000"/>
              </a:spcBef>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rPr>
              <a:t>while(n--) //</a:t>
            </a:r>
            <a:r>
              <a:rPr lang="en-US" altLang="zh-CN" sz="2000" b="1" dirty="0"/>
              <a:t> for( </a:t>
            </a:r>
            <a:r>
              <a:rPr lang="en-US" altLang="zh-CN" sz="2000" b="1" dirty="0" err="1"/>
              <a:t>i</a:t>
            </a:r>
            <a:r>
              <a:rPr lang="en-US" altLang="zh-CN" sz="2000" b="1" dirty="0"/>
              <a:t>=0 ; </a:t>
            </a:r>
            <a:r>
              <a:rPr lang="en-US" altLang="zh-CN" sz="2000" b="1" dirty="0" err="1"/>
              <a:t>i</a:t>
            </a:r>
            <a:r>
              <a:rPr lang="en-US" altLang="zh-CN" sz="2000" b="1" dirty="0"/>
              <a:t>&lt;n ; </a:t>
            </a:r>
            <a:r>
              <a:rPr lang="en-US" altLang="zh-CN" sz="2000" b="1" dirty="0" err="1"/>
              <a:t>i</a:t>
            </a:r>
            <a:r>
              <a:rPr lang="en-US" altLang="zh-CN" sz="2000" b="1" dirty="0"/>
              <a:t>++ ) </a:t>
            </a:r>
            <a:endPar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solidFill>
                  <a:srgbClr val="FF0000"/>
                </a:solidFill>
                <a:effectLst>
                  <a:outerShdw blurRad="38100" dist="38100" dir="2700000" algn="tl">
                    <a:srgbClr val="C0C0C0"/>
                  </a:outerShdw>
                </a:effectLst>
                <a:latin typeface="+mn-lt"/>
              </a:rPr>
              <a:t>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rgbClr val="FF0000"/>
                </a:solidFill>
                <a:effectLst>
                  <a:outerShdw blurRad="38100" dist="38100" dir="2700000" algn="tl">
                    <a:srgbClr val="C0C0C0"/>
                  </a:outerShdw>
                </a:effectLst>
                <a:uLnTx/>
                <a:uFillTx/>
                <a:latin typeface="+mn-lt"/>
                <a:ea typeface="宋体" pitchFamily="2" charset="-122"/>
                <a:cs typeface="+mn-cs"/>
              </a:rPr>
              <a:t>cin</a:t>
            </a:r>
            <a:r>
              <a:rPr kumimoji="1" lang="en-US" altLang="zh-CN" sz="2000" b="1" i="0" u="none" strike="noStrike" kern="0" cap="none" spc="0" normalizeH="0" baseline="0" noProof="0" dirty="0">
                <a:ln>
                  <a:noFill/>
                </a:ln>
                <a:solidFill>
                  <a:srgbClr val="FF0000"/>
                </a:solidFill>
                <a:effectLst>
                  <a:outerShdw blurRad="38100" dist="38100" dir="2700000" algn="tl">
                    <a:srgbClr val="C0C0C0"/>
                  </a:outerShdw>
                </a:effectLst>
                <a:uLnTx/>
                <a:uFillTx/>
                <a:latin typeface="+mn-lt"/>
                <a:ea typeface="宋体" pitchFamily="2" charset="-122"/>
                <a:cs typeface="+mn-cs"/>
              </a:rPr>
              <a:t>&gt;&gt;a&gt;&gt;b;</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cout</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a+b</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&lt;&lt;</a:t>
            </a:r>
            <a:r>
              <a:rPr kumimoji="1" lang="en-US" altLang="zh-CN" sz="20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mn-lt"/>
                <a:ea typeface="宋体" pitchFamily="2" charset="-122"/>
                <a:cs typeface="+mn-cs"/>
              </a:rPr>
              <a:t>endl</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lang="en-US" altLang="zh-CN" sz="2000" b="1" kern="0" dirty="0">
                <a:effectLst>
                  <a:outerShdw blurRad="38100" dist="38100" dir="2700000" algn="tl">
                    <a:srgbClr val="C0C0C0"/>
                  </a:outerShdw>
                </a:effectLst>
                <a:latin typeface="+mn-lt"/>
              </a:rPr>
              <a:t>        }</a:t>
            </a:r>
            <a:endPar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endParaRP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zh-CN" altLang="en-US"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a:t>
            </a: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return 0;</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1" lang="en-US" altLang="zh-CN" sz="2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宋体" pitchFamily="2" charset="-122"/>
                <a:cs typeface="+mn-cs"/>
              </a:rPr>
              <a:t> }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84A2F4C7-851B-4093-BF56-891D81040792}" type="slidenum">
              <a:rPr lang="en-US" altLang="zh-CN"/>
              <a:pPr/>
              <a:t>34</a:t>
            </a:fld>
            <a:endParaRPr lang="en-US" altLang="zh-CN"/>
          </a:p>
        </p:txBody>
      </p:sp>
      <p:sp>
        <p:nvSpPr>
          <p:cNvPr id="557058" name="Rectangle 2"/>
          <p:cNvSpPr>
            <a:spLocks noGrp="1" noChangeArrowheads="1"/>
          </p:cNvSpPr>
          <p:nvPr>
            <p:ph type="title"/>
          </p:nvPr>
        </p:nvSpPr>
        <p:spPr>
          <a:xfrm>
            <a:off x="971550" y="0"/>
            <a:ext cx="7354888" cy="784225"/>
          </a:xfrm>
        </p:spPr>
        <p:txBody>
          <a:bodyPr/>
          <a:lstStyle/>
          <a:p>
            <a:r>
              <a:rPr lang="zh-CN" altLang="en-US" b="1">
                <a:ea typeface="黑体" pitchFamily="49" charset="-122"/>
              </a:rPr>
              <a:t>本类输入解决方案：</a:t>
            </a:r>
          </a:p>
        </p:txBody>
      </p:sp>
      <p:sp>
        <p:nvSpPr>
          <p:cNvPr id="557059" name="Rectangle 3"/>
          <p:cNvSpPr>
            <a:spLocks noGrp="1" noChangeArrowheads="1"/>
          </p:cNvSpPr>
          <p:nvPr>
            <p:ph type="body" idx="1"/>
          </p:nvPr>
        </p:nvSpPr>
        <p:spPr>
          <a:xfrm>
            <a:off x="431800" y="1160463"/>
            <a:ext cx="8388350" cy="5545137"/>
          </a:xfrm>
        </p:spPr>
        <p:txBody>
          <a:bodyPr/>
          <a:lstStyle/>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err="1">
                <a:ea typeface="宋体" pitchFamily="2" charset="-122"/>
              </a:rPr>
              <a:t>scanf</a:t>
            </a:r>
            <a:r>
              <a:rPr lang="en-US" altLang="zh-CN" b="1" dirty="0">
                <a:ea typeface="宋体" pitchFamily="2" charset="-122"/>
              </a:rPr>
              <a:t>("%</a:t>
            </a:r>
            <a:r>
              <a:rPr lang="en-US" altLang="zh-CN" b="1" dirty="0" err="1">
                <a:ea typeface="宋体" pitchFamily="2" charset="-122"/>
              </a:rPr>
              <a:t>d",&amp;n</a:t>
            </a:r>
            <a:r>
              <a:rPr lang="en-US" altLang="zh-CN" b="1" dirty="0">
                <a:ea typeface="宋体" pitchFamily="2" charset="-122"/>
              </a:rPr>
              <a:t>) ; </a:t>
            </a:r>
          </a:p>
          <a:p>
            <a:pPr>
              <a:lnSpc>
                <a:spcPct val="80000"/>
              </a:lnSpc>
              <a:buFontTx/>
              <a:buNone/>
            </a:pPr>
            <a:r>
              <a:rPr lang="en-US" altLang="zh-CN" b="1" dirty="0">
                <a:ea typeface="宋体" pitchFamily="2" charset="-122"/>
              </a:rPr>
              <a:t>	for( </a:t>
            </a:r>
            <a:r>
              <a:rPr lang="en-US" altLang="zh-CN" b="1" dirty="0" err="1">
                <a:ea typeface="宋体" pitchFamily="2" charset="-122"/>
              </a:rPr>
              <a:t>i</a:t>
            </a:r>
            <a:r>
              <a:rPr lang="en-US" altLang="zh-CN" b="1" dirty="0">
                <a:ea typeface="宋体" pitchFamily="2" charset="-122"/>
              </a:rPr>
              <a:t>=0 ; </a:t>
            </a:r>
            <a:r>
              <a:rPr lang="en-US" altLang="zh-CN" b="1" dirty="0" err="1">
                <a:ea typeface="宋体" pitchFamily="2" charset="-122"/>
              </a:rPr>
              <a:t>i</a:t>
            </a:r>
            <a:r>
              <a:rPr lang="en-US" altLang="zh-CN" b="1" dirty="0">
                <a:ea typeface="宋体" pitchFamily="2" charset="-122"/>
              </a:rPr>
              <a:t>&lt;n ; </a:t>
            </a:r>
            <a:r>
              <a:rPr lang="en-US" altLang="zh-CN" b="1" dirty="0" err="1">
                <a:ea typeface="宋体" pitchFamily="2" charset="-122"/>
              </a:rPr>
              <a:t>i</a:t>
            </a: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a:p>
            <a:pPr>
              <a:lnSpc>
                <a:spcPct val="80000"/>
              </a:lnSpc>
            </a:pPr>
            <a:r>
              <a:rPr lang="en-US" altLang="zh-CN" b="1" dirty="0">
                <a:ea typeface="宋体" pitchFamily="2" charset="-122"/>
              </a:rPr>
              <a:t>C++</a:t>
            </a:r>
            <a:r>
              <a:rPr lang="zh-CN" altLang="en-US" b="1" dirty="0">
                <a:ea typeface="宋体" pitchFamily="2" charset="-122"/>
              </a:rPr>
              <a:t>语法：</a:t>
            </a:r>
          </a:p>
          <a:p>
            <a:pPr>
              <a:lnSpc>
                <a:spcPct val="80000"/>
              </a:lnSpc>
              <a:buFontTx/>
              <a:buNone/>
            </a:pPr>
            <a:r>
              <a:rPr lang="zh-CN" altLang="en-US" b="1" dirty="0">
                <a:ea typeface="宋体" pitchFamily="2" charset="-122"/>
              </a:rPr>
              <a:t>	</a:t>
            </a:r>
            <a:r>
              <a:rPr lang="en-US" altLang="zh-CN" b="1" dirty="0" err="1">
                <a:ea typeface="宋体" pitchFamily="2" charset="-122"/>
              </a:rPr>
              <a:t>cin</a:t>
            </a:r>
            <a:r>
              <a:rPr lang="en-US" altLang="zh-CN" b="1" dirty="0">
                <a:ea typeface="宋体" pitchFamily="2" charset="-122"/>
              </a:rPr>
              <a:t> &gt;&gt; n; </a:t>
            </a:r>
            <a:br>
              <a:rPr lang="en-US" altLang="zh-CN" b="1" dirty="0">
                <a:ea typeface="宋体" pitchFamily="2" charset="-122"/>
              </a:rPr>
            </a:br>
            <a:r>
              <a:rPr lang="en-US" altLang="zh-CN" b="1" dirty="0">
                <a:ea typeface="宋体" pitchFamily="2" charset="-122"/>
              </a:rPr>
              <a:t>for( </a:t>
            </a:r>
            <a:r>
              <a:rPr lang="en-US" altLang="zh-CN" b="1" dirty="0" err="1">
                <a:ea typeface="宋体" pitchFamily="2" charset="-122"/>
              </a:rPr>
              <a:t>i</a:t>
            </a:r>
            <a:r>
              <a:rPr lang="en-US" altLang="zh-CN" b="1" dirty="0">
                <a:ea typeface="宋体" pitchFamily="2" charset="-122"/>
              </a:rPr>
              <a:t>=0 ; </a:t>
            </a:r>
            <a:r>
              <a:rPr lang="en-US" altLang="zh-CN" b="1" dirty="0" err="1">
                <a:ea typeface="宋体" pitchFamily="2" charset="-122"/>
              </a:rPr>
              <a:t>i</a:t>
            </a:r>
            <a:r>
              <a:rPr lang="en-US" altLang="zh-CN" b="1" dirty="0">
                <a:ea typeface="宋体" pitchFamily="2" charset="-122"/>
              </a:rPr>
              <a:t>&lt;n ; </a:t>
            </a:r>
            <a:r>
              <a:rPr lang="en-US" altLang="zh-CN" b="1" dirty="0" err="1">
                <a:ea typeface="宋体" pitchFamily="2" charset="-122"/>
              </a:rPr>
              <a:t>i</a:t>
            </a: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br>
              <a:rPr lang="en-US" altLang="zh-CN" b="1" dirty="0">
                <a:ea typeface="宋体" pitchFamily="2" charset="-122"/>
              </a:rPr>
            </a:br>
            <a:r>
              <a:rPr lang="en-US" altLang="zh-CN" b="1" dirty="0">
                <a:ea typeface="宋体" pitchFamily="2" charset="-122"/>
              </a:rPr>
              <a:t>    .... </a:t>
            </a:r>
            <a:br>
              <a:rPr lang="en-US" altLang="zh-CN" b="1" dirty="0">
                <a:ea typeface="宋体" pitchFamily="2" charset="-122"/>
              </a:rPr>
            </a:br>
            <a:r>
              <a:rPr lang="en-US" altLang="zh-CN" b="1" dirty="0">
                <a:ea typeface="宋体" pitchFamily="2" charset="-122"/>
              </a:rPr>
              <a:t>}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第三类：</a:t>
            </a:r>
            <a:endParaRPr lang="zh-CN" altLang="en-US" dirty="0"/>
          </a:p>
        </p:txBody>
      </p:sp>
      <p:sp>
        <p:nvSpPr>
          <p:cNvPr id="3" name="内容占位符 2"/>
          <p:cNvSpPr>
            <a:spLocks noGrp="1"/>
          </p:cNvSpPr>
          <p:nvPr>
            <p:ph idx="1"/>
          </p:nvPr>
        </p:nvSpPr>
        <p:spPr>
          <a:xfrm>
            <a:off x="179388" y="1125538"/>
            <a:ext cx="8569325" cy="588950"/>
          </a:xfrm>
        </p:spPr>
        <p:txBody>
          <a:bodyPr/>
          <a:lstStyle/>
          <a:p>
            <a:r>
              <a:rPr lang="zh-CN" altLang="en-US" dirty="0"/>
              <a:t>要求输入结束标志</a:t>
            </a:r>
          </a:p>
        </p:txBody>
      </p:sp>
      <p:sp>
        <p:nvSpPr>
          <p:cNvPr id="11265" name="Rectangle 1"/>
          <p:cNvSpPr>
            <a:spLocks noChangeArrowheads="1"/>
          </p:cNvSpPr>
          <p:nvPr/>
        </p:nvSpPr>
        <p:spPr bwMode="auto">
          <a:xfrm>
            <a:off x="0" y="1643050"/>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Each test case contains a pair of integers a and b, one pair of integers per line. A test case containing 0 0 terminates the input and this test case is not to be processed.</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in one line, and with one line of output for each line in input.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0 0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第四类：</a:t>
            </a:r>
            <a:endParaRPr lang="zh-CN" altLang="en-US" dirty="0"/>
          </a:p>
        </p:txBody>
      </p:sp>
      <p:sp>
        <p:nvSpPr>
          <p:cNvPr id="3" name="内容占位符 2"/>
          <p:cNvSpPr>
            <a:spLocks noGrp="1"/>
          </p:cNvSpPr>
          <p:nvPr>
            <p:ph idx="1"/>
          </p:nvPr>
        </p:nvSpPr>
        <p:spPr>
          <a:xfrm>
            <a:off x="179388" y="1125538"/>
            <a:ext cx="8821768" cy="588950"/>
          </a:xfrm>
        </p:spPr>
        <p:txBody>
          <a:bodyPr/>
          <a:lstStyle/>
          <a:p>
            <a:r>
              <a:rPr lang="zh-CN" altLang="en-US" dirty="0"/>
              <a:t>要求多组数据，输入数据个数及其相应的数据，个数为</a:t>
            </a:r>
            <a:r>
              <a:rPr lang="en-US" altLang="zh-CN" dirty="0"/>
              <a:t>0</a:t>
            </a:r>
            <a:r>
              <a:rPr lang="zh-CN" altLang="en-US" dirty="0"/>
              <a:t>时结束</a:t>
            </a:r>
          </a:p>
        </p:txBody>
      </p:sp>
      <p:sp>
        <p:nvSpPr>
          <p:cNvPr id="10241" name="Rectangle 1"/>
          <p:cNvSpPr>
            <a:spLocks noChangeArrowheads="1"/>
          </p:cNvSpPr>
          <p:nvPr/>
        </p:nvSpPr>
        <p:spPr bwMode="auto">
          <a:xfrm>
            <a:off x="0" y="1571612"/>
            <a:ext cx="9144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Each test case contains a integer N, and then N integers follow in the same line. A test case starting with 0 terminates the input and this test case is not to be processed.</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0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第五类：</a:t>
            </a:r>
            <a:endParaRPr lang="zh-CN" altLang="en-US" dirty="0"/>
          </a:p>
        </p:txBody>
      </p:sp>
      <p:sp>
        <p:nvSpPr>
          <p:cNvPr id="3" name="内容占位符 2"/>
          <p:cNvSpPr>
            <a:spLocks noGrp="1"/>
          </p:cNvSpPr>
          <p:nvPr>
            <p:ph idx="1"/>
          </p:nvPr>
        </p:nvSpPr>
        <p:spPr>
          <a:xfrm>
            <a:off x="179388" y="1125538"/>
            <a:ext cx="8750330" cy="588950"/>
          </a:xfrm>
        </p:spPr>
        <p:txBody>
          <a:bodyPr/>
          <a:lstStyle/>
          <a:p>
            <a:r>
              <a:rPr lang="zh-CN" altLang="en-US" dirty="0"/>
              <a:t>要求多组数据，输入组数，每组数据个数及其相应的数据</a:t>
            </a:r>
          </a:p>
        </p:txBody>
      </p:sp>
      <p:sp>
        <p:nvSpPr>
          <p:cNvPr id="9217" name="Rectangle 1"/>
          <p:cNvSpPr>
            <a:spLocks noChangeArrowheads="1"/>
          </p:cNvSpPr>
          <p:nvPr/>
        </p:nvSpPr>
        <p:spPr bwMode="auto">
          <a:xfrm>
            <a:off x="0" y="1571612"/>
            <a:ext cx="91440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with one line of output for each line in input.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第六类：</a:t>
            </a:r>
            <a:endParaRPr lang="zh-CN" altLang="en-US" dirty="0"/>
          </a:p>
        </p:txBody>
      </p:sp>
      <p:sp>
        <p:nvSpPr>
          <p:cNvPr id="3" name="内容占位符 2"/>
          <p:cNvSpPr>
            <a:spLocks noGrp="1"/>
          </p:cNvSpPr>
          <p:nvPr>
            <p:ph idx="1"/>
          </p:nvPr>
        </p:nvSpPr>
        <p:spPr>
          <a:xfrm>
            <a:off x="179388" y="1125538"/>
            <a:ext cx="8569325" cy="446074"/>
          </a:xfrm>
        </p:spPr>
        <p:txBody>
          <a:bodyPr/>
          <a:lstStyle/>
          <a:p>
            <a:endParaRPr lang="zh-CN" altLang="en-US" dirty="0"/>
          </a:p>
        </p:txBody>
      </p:sp>
      <p:sp>
        <p:nvSpPr>
          <p:cNvPr id="8193" name="Rectangle 1"/>
          <p:cNvSpPr>
            <a:spLocks noChangeArrowheads="1"/>
          </p:cNvSpPr>
          <p:nvPr/>
        </p:nvSpPr>
        <p:spPr bwMode="auto">
          <a:xfrm>
            <a:off x="0" y="1714488"/>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and one case one line. Each case starts with an integer N, and then N integers follow in the same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test case you should output the sum of N integers in one line, and with one line of output for each line in input.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第七类：</a:t>
            </a:r>
            <a:endParaRPr lang="zh-CN" altLang="en-US" dirty="0"/>
          </a:p>
        </p:txBody>
      </p:sp>
      <p:sp>
        <p:nvSpPr>
          <p:cNvPr id="7169" name="Rectangle 1"/>
          <p:cNvSpPr>
            <a:spLocks noChangeArrowheads="1"/>
          </p:cNvSpPr>
          <p:nvPr/>
        </p:nvSpPr>
        <p:spPr bwMode="auto">
          <a:xfrm>
            <a:off x="0" y="1214422"/>
            <a:ext cx="914400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a + b.</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The input will consist of a series of pairs of integers a and b, separated by a space, one pair of integers per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pair of input integers a and b you should output the sum of a and b, and followed by a blank line. </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1 5</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10 20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20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30</a:t>
            </a:r>
            <a:endParaRPr kumimoji="0" lang="en-US" alt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endParaRPr lang="zh-CN" altLang="zh-CN"/>
          </a:p>
        </p:txBody>
      </p:sp>
      <p:sp>
        <p:nvSpPr>
          <p:cNvPr id="60419" name="Rectangle 3"/>
          <p:cNvSpPr>
            <a:spLocks noGrp="1" noChangeArrowheads="1"/>
          </p:cNvSpPr>
          <p:nvPr>
            <p:ph type="body" idx="1"/>
          </p:nvPr>
        </p:nvSpPr>
        <p:spPr/>
        <p:txBody>
          <a:bodyPr/>
          <a:lstStyle/>
          <a:p>
            <a:endParaRPr lang="zh-CN" altLang="zh-CN"/>
          </a:p>
        </p:txBody>
      </p:sp>
      <p:pic>
        <p:nvPicPr>
          <p:cNvPr id="60420" name="Picture 4" descr="image9"/>
          <p:cNvPicPr>
            <a:picLocks noChangeAspect="1" noChangeArrowheads="1"/>
          </p:cNvPicPr>
          <p:nvPr/>
        </p:nvPicPr>
        <p:blipFill>
          <a:blip r:embed="rId2"/>
          <a:srcRect/>
          <a:stretch>
            <a:fillRect/>
          </a:stretch>
        </p:blipFill>
        <p:spPr bwMode="auto">
          <a:xfrm>
            <a:off x="0" y="-1588"/>
            <a:ext cx="9144000" cy="686117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黑体" pitchFamily="49" charset="-122"/>
              </a:rPr>
              <a:t>输入</a:t>
            </a:r>
            <a:r>
              <a:rPr lang="en-US" altLang="zh-CN" dirty="0">
                <a:ea typeface="黑体" pitchFamily="49" charset="-122"/>
              </a:rPr>
              <a:t>_</a:t>
            </a:r>
            <a:r>
              <a:rPr lang="zh-CN" altLang="en-US" dirty="0">
                <a:ea typeface="黑体" pitchFamily="49" charset="-122"/>
              </a:rPr>
              <a:t>第八类：</a:t>
            </a:r>
            <a:endParaRPr lang="zh-CN" altLang="en-US" dirty="0"/>
          </a:p>
        </p:txBody>
      </p:sp>
      <p:sp>
        <p:nvSpPr>
          <p:cNvPr id="6145" name="Rectangle 1"/>
          <p:cNvSpPr>
            <a:spLocks noChangeArrowheads="1"/>
          </p:cNvSpPr>
          <p:nvPr/>
        </p:nvSpPr>
        <p:spPr bwMode="auto">
          <a:xfrm>
            <a:off x="0" y="1142984"/>
            <a:ext cx="9144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Your task is to calculate the sum of some integers.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an integer N in the first line, and then N lines follow. Each line starts with a integer M, and then M integers follow in the same line.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group of input integers you should output their sum in one line, and you must note that there is </a:t>
            </a:r>
            <a:r>
              <a:rPr kumimoji="0" lang="en-US" altLang="zh-CN" sz="1800" b="0" i="0" u="none" strike="noStrike" cap="none" normalizeH="0" baseline="0" dirty="0">
                <a:ln>
                  <a:noFill/>
                </a:ln>
                <a:solidFill>
                  <a:srgbClr val="FF0000"/>
                </a:solidFill>
                <a:effectLst/>
                <a:latin typeface="Calibri" pitchFamily="34" charset="0"/>
                <a:ea typeface="宋体" pitchFamily="2" charset="-122"/>
                <a:cs typeface="Times New Roman" pitchFamily="18" charset="0"/>
              </a:rPr>
              <a:t>a blank line </a:t>
            </a:r>
            <a:r>
              <a:rPr kumimoji="0" lang="en-US" altLang="zh-CN" sz="18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between outputs.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4 1 2 3 4</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5 1 2 3 4 5</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3 1 2 3</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10</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15</a:t>
            </a: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8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9A2F8912-E8CF-4410-996C-670E460CD9F7}" type="slidenum">
              <a:rPr lang="en-US" altLang="zh-CN"/>
              <a:pPr/>
              <a:t>41</a:t>
            </a:fld>
            <a:endParaRPr lang="en-US" altLang="zh-CN"/>
          </a:p>
        </p:txBody>
      </p:sp>
      <p:sp>
        <p:nvSpPr>
          <p:cNvPr id="584706" name="Rectangle 2"/>
          <p:cNvSpPr>
            <a:spLocks noGrp="1" noChangeArrowheads="1"/>
          </p:cNvSpPr>
          <p:nvPr>
            <p:ph type="title"/>
          </p:nvPr>
        </p:nvSpPr>
        <p:spPr/>
        <p:txBody>
          <a:bodyPr/>
          <a:lstStyle/>
          <a:p>
            <a:r>
              <a:rPr lang="zh-CN" altLang="en-US" sz="6000" b="1">
                <a:ea typeface="华文新魏" pitchFamily="2" charset="-122"/>
              </a:rPr>
              <a:t>二、小技巧</a:t>
            </a:r>
          </a:p>
        </p:txBody>
      </p:sp>
      <p:sp>
        <p:nvSpPr>
          <p:cNvPr id="584707" name="Rectangle 3"/>
          <p:cNvSpPr>
            <a:spLocks noGrp="1" noChangeArrowheads="1"/>
          </p:cNvSpPr>
          <p:nvPr>
            <p:ph type="body" idx="1"/>
          </p:nvPr>
        </p:nvSpPr>
        <p:spPr>
          <a:xfrm>
            <a:off x="250825" y="1376363"/>
            <a:ext cx="8640763" cy="1836737"/>
          </a:xfrm>
        </p:spPr>
        <p:txBody>
          <a:bodyPr/>
          <a:lstStyle/>
          <a:p>
            <a:pPr>
              <a:lnSpc>
                <a:spcPct val="140000"/>
              </a:lnSpc>
            </a:pPr>
            <a:r>
              <a:rPr lang="zh-CN" altLang="en-US" b="1" dirty="0">
                <a:ea typeface="宋体" pitchFamily="2" charset="-122"/>
              </a:rPr>
              <a:t>数据的拷贝（特别是输出的提示信息）</a:t>
            </a:r>
          </a:p>
          <a:p>
            <a:pPr>
              <a:lnSpc>
                <a:spcPct val="140000"/>
              </a:lnSpc>
            </a:pPr>
            <a:r>
              <a:rPr lang="zh-CN" altLang="en-US" b="1" dirty="0">
                <a:ea typeface="宋体" pitchFamily="2" charset="-122"/>
              </a:rPr>
              <a:t>调试的</a:t>
            </a:r>
            <a:r>
              <a:rPr lang="en-US" altLang="zh-CN" b="1" dirty="0">
                <a:ea typeface="宋体" pitchFamily="2" charset="-122"/>
              </a:rPr>
              <a:t>sample input</a:t>
            </a:r>
            <a:r>
              <a:rPr lang="zh-CN" altLang="en-US" b="1" dirty="0">
                <a:ea typeface="宋体" pitchFamily="2" charset="-122"/>
              </a:rPr>
              <a:t>的拷贝</a:t>
            </a:r>
          </a:p>
        </p:txBody>
      </p:sp>
      <p:sp>
        <p:nvSpPr>
          <p:cNvPr id="584708" name="Rectangle 4"/>
          <p:cNvSpPr>
            <a:spLocks noChangeArrowheads="1"/>
          </p:cNvSpPr>
          <p:nvPr/>
        </p:nvSpPr>
        <p:spPr bwMode="auto">
          <a:xfrm>
            <a:off x="250825" y="3284538"/>
            <a:ext cx="8640763" cy="2952750"/>
          </a:xfrm>
          <a:prstGeom prst="rect">
            <a:avLst/>
          </a:prstGeom>
          <a:noFill/>
          <a:ln w="9525">
            <a:noFill/>
            <a:miter lim="800000"/>
            <a:headEnd/>
            <a:tailEnd/>
          </a:ln>
        </p:spPr>
        <p:txBody>
          <a:bodyPr/>
          <a:lstStyle/>
          <a:p>
            <a:pPr marL="342900" indent="-342900">
              <a:spcBef>
                <a:spcPct val="20000"/>
              </a:spcBef>
              <a:buFontTx/>
              <a:buChar char="•"/>
            </a:pPr>
            <a:r>
              <a:rPr lang="zh-CN" altLang="en-US" sz="3200" b="1" dirty="0"/>
              <a:t>最好不要进行函数声明</a:t>
            </a:r>
          </a:p>
          <a:p>
            <a:pPr marL="342900" indent="-342900">
              <a:spcBef>
                <a:spcPct val="20000"/>
              </a:spcBef>
              <a:buFontTx/>
              <a:buChar char="•"/>
            </a:pPr>
            <a:r>
              <a:rPr lang="zh-CN" altLang="en-US" sz="3200" b="1" dirty="0"/>
              <a:t>变量定义在使用之前 避免</a:t>
            </a:r>
          </a:p>
          <a:p>
            <a:pPr marL="342900" indent="-342900">
              <a:spcBef>
                <a:spcPct val="20000"/>
              </a:spcBef>
            </a:pPr>
            <a:r>
              <a:rPr lang="zh-CN" altLang="en-US" sz="3200" b="1" dirty="0"/>
              <a:t>	</a:t>
            </a:r>
            <a:r>
              <a:rPr lang="en-US" altLang="zh-CN" sz="3200" b="1" dirty="0"/>
              <a:t>for(</a:t>
            </a:r>
            <a:r>
              <a:rPr lang="en-US" altLang="zh-CN" sz="3200" b="1" dirty="0" err="1"/>
              <a:t>int</a:t>
            </a:r>
            <a:r>
              <a:rPr lang="en-US" altLang="zh-CN" sz="3200" b="1" dirty="0"/>
              <a:t> </a:t>
            </a:r>
            <a:r>
              <a:rPr lang="en-US" altLang="zh-CN" sz="3200" b="1" dirty="0" err="1"/>
              <a:t>i</a:t>
            </a:r>
            <a:r>
              <a:rPr lang="en-US" altLang="zh-CN" sz="3200" b="1" dirty="0"/>
              <a:t> = 0;i &lt;n ;</a:t>
            </a:r>
            <a:r>
              <a:rPr lang="en-US" altLang="zh-CN" sz="3200" b="1" dirty="0" err="1"/>
              <a:t>i</a:t>
            </a:r>
            <a:r>
              <a:rPr lang="en-US" altLang="zh-CN" sz="3200" b="1" dirty="0"/>
              <a:t>++) </a:t>
            </a:r>
            <a:r>
              <a:rPr lang="en-US" altLang="zh-CN" sz="3200" b="1" dirty="0" err="1"/>
              <a:t>i</a:t>
            </a:r>
            <a:r>
              <a:rPr lang="zh-CN" altLang="en-US" sz="3200" b="1" dirty="0"/>
              <a:t>的使用范围仅仅在</a:t>
            </a:r>
            <a:r>
              <a:rPr lang="en-US" altLang="zh-CN" sz="3200" b="1" dirty="0"/>
              <a:t>for{}</a:t>
            </a:r>
            <a:r>
              <a:rPr lang="zh-CN" altLang="en-US" sz="3200" b="1" dirty="0"/>
              <a:t>内部，容易导致</a:t>
            </a:r>
            <a:r>
              <a:rPr lang="en-US" altLang="zh-CN" sz="3200" b="1" dirty="0"/>
              <a:t>CE</a:t>
            </a:r>
          </a:p>
          <a:p>
            <a:pPr marL="342900" indent="-342900">
              <a:spcBef>
                <a:spcPct val="20000"/>
              </a:spcBef>
              <a:buFontTx/>
              <a:buChar char="•"/>
            </a:pPr>
            <a:r>
              <a:rPr lang="zh-CN" altLang="en-US" sz="3200" b="1" dirty="0"/>
              <a:t>遇到问题首先自己查找资料，之后再提问</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E926EE82-6BC5-4659-8321-409D3128416F}" type="slidenum">
              <a:rPr lang="en-US" altLang="zh-CN"/>
              <a:pPr/>
              <a:t>42</a:t>
            </a:fld>
            <a:endParaRPr lang="en-US" altLang="zh-CN"/>
          </a:p>
        </p:txBody>
      </p:sp>
      <p:sp>
        <p:nvSpPr>
          <p:cNvPr id="585730" name="Rectangle 2"/>
          <p:cNvSpPr>
            <a:spLocks noGrp="1" noChangeArrowheads="1"/>
          </p:cNvSpPr>
          <p:nvPr>
            <p:ph type="title"/>
          </p:nvPr>
        </p:nvSpPr>
        <p:spPr>
          <a:xfrm>
            <a:off x="214282" y="214289"/>
            <a:ext cx="8512175" cy="714381"/>
          </a:xfrm>
        </p:spPr>
        <p:txBody>
          <a:bodyPr/>
          <a:lstStyle/>
          <a:p>
            <a:r>
              <a:rPr lang="zh-CN" altLang="en-US" sz="4000" b="1" dirty="0">
                <a:latin typeface="华文新魏" pitchFamily="2" charset="-122"/>
                <a:ea typeface="华文新魏" pitchFamily="2" charset="-122"/>
              </a:rPr>
              <a:t>三、</a:t>
            </a:r>
            <a:r>
              <a:rPr lang="en-US" altLang="zh-CN" sz="4000" b="1" dirty="0">
                <a:latin typeface="华文新魏" pitchFamily="2" charset="-122"/>
                <a:ea typeface="华文新魏" pitchFamily="2" charset="-122"/>
              </a:rPr>
              <a:t>C</a:t>
            </a:r>
            <a:r>
              <a:rPr lang="zh-CN" altLang="en-US" sz="4000" b="1" dirty="0">
                <a:latin typeface="华文新魏" pitchFamily="2" charset="-122"/>
                <a:ea typeface="华文新魏" pitchFamily="2" charset="-122"/>
              </a:rPr>
              <a:t>语言处理</a:t>
            </a:r>
            <a:r>
              <a:rPr lang="zh-CN" altLang="en-US" sz="4000" b="1" dirty="0">
                <a:latin typeface="Arial"/>
                <a:ea typeface="华文新魏" pitchFamily="2" charset="-122"/>
              </a:rPr>
              <a:t>“</a:t>
            </a:r>
            <a:r>
              <a:rPr lang="zh-CN" altLang="en-US" sz="4000" b="1" dirty="0">
                <a:latin typeface="华文新魏" pitchFamily="2" charset="-122"/>
                <a:ea typeface="华文新魏" pitchFamily="2" charset="-122"/>
              </a:rPr>
              <a:t>混合数据</a:t>
            </a:r>
            <a:r>
              <a:rPr lang="zh-CN" altLang="en-US" sz="4000" b="1" dirty="0">
                <a:latin typeface="Arial"/>
                <a:ea typeface="华文新魏" pitchFamily="2" charset="-122"/>
              </a:rPr>
              <a:t>”</a:t>
            </a:r>
            <a:r>
              <a:rPr lang="zh-CN" altLang="en-US" sz="4000" b="1" dirty="0">
                <a:latin typeface="华文新魏" pitchFamily="2" charset="-122"/>
                <a:ea typeface="华文新魏" pitchFamily="2" charset="-122"/>
              </a:rPr>
              <a:t>的问题</a:t>
            </a:r>
          </a:p>
        </p:txBody>
      </p:sp>
      <p:sp>
        <p:nvSpPr>
          <p:cNvPr id="2" name="Rectangle 1"/>
          <p:cNvSpPr>
            <a:spLocks noChangeArrowheads="1"/>
          </p:cNvSpPr>
          <p:nvPr/>
        </p:nvSpPr>
        <p:spPr bwMode="auto">
          <a:xfrm>
            <a:off x="0" y="1357298"/>
            <a:ext cx="9144000" cy="504753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Problem Description</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Give you an operator (+,-,*, / --denoting addition, subtraction, multiplication, division respectively) and two positive integers, your task is to output the result.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Is it very easy?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Come on, guy! PLMM will send you a beautiful Balloon right now!</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Good Luck!</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Input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Input contains multiple test cases. The first line of the input is a single integer T (0&lt;T&lt;1000) which is the number of test cases. T test cases follow. Each test case contains a char C (+,-,*, /) and two integers A and B(0&lt;A,B&lt;10000).Of course, we all know that A and B are operands and C is an operator. </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Output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alibri" pitchFamily="34" charset="0"/>
                <a:ea typeface="宋体" pitchFamily="2" charset="-122"/>
                <a:cs typeface="Times New Roman" pitchFamily="18" charset="0"/>
              </a:rPr>
              <a:t>For each case, print the operation result. The result should be rounded to 2 decimal places If and only if it is not an integer.</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Sample Input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4</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 1 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1" i="0" u="none" strike="noStrike" cap="none" normalizeH="0" baseline="0" dirty="0">
                <a:ln>
                  <a:noFill/>
                </a:ln>
                <a:solidFill>
                  <a:schemeClr val="tx1"/>
                </a:solidFill>
                <a:effectLst/>
                <a:latin typeface="Arial" pitchFamily="34" charset="0"/>
                <a:ea typeface="宋体" pitchFamily="2" charset="-122"/>
                <a:cs typeface="Arial" pitchFamily="34" charset="0"/>
              </a:rPr>
              <a:t>Sample Output</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3</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-1</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2</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Courier New" pitchFamily="49" charset="0"/>
                <a:ea typeface="宋体" pitchFamily="2" charset="-122"/>
                <a:cs typeface="Courier New" pitchFamily="49" charset="0"/>
              </a:rPr>
              <a:t>0.50</a:t>
            </a:r>
            <a:endParaRPr kumimoji="0" lang="en-US" altLang="zh-CN" sz="1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30AE26FE-6E6C-4C79-BF84-D4A6F32FA69E}" type="slidenum">
              <a:rPr lang="en-US" altLang="zh-CN"/>
              <a:pPr/>
              <a:t>43</a:t>
            </a:fld>
            <a:endParaRPr lang="en-US" altLang="zh-CN"/>
          </a:p>
        </p:txBody>
      </p:sp>
      <p:sp>
        <p:nvSpPr>
          <p:cNvPr id="586754" name="Rectangle 2"/>
          <p:cNvSpPr>
            <a:spLocks noGrp="1" noChangeArrowheads="1"/>
          </p:cNvSpPr>
          <p:nvPr>
            <p:ph type="title"/>
          </p:nvPr>
        </p:nvSpPr>
        <p:spPr>
          <a:xfrm>
            <a:off x="996950" y="288925"/>
            <a:ext cx="7353300" cy="817563"/>
          </a:xfrm>
        </p:spPr>
        <p:txBody>
          <a:bodyPr/>
          <a:lstStyle/>
          <a:p>
            <a:r>
              <a:rPr lang="zh-CN" altLang="en-US">
                <a:ea typeface="宋体" pitchFamily="2" charset="-122"/>
              </a:rPr>
              <a:t>常见的代码：</a:t>
            </a:r>
          </a:p>
        </p:txBody>
      </p:sp>
      <p:sp>
        <p:nvSpPr>
          <p:cNvPr id="586755" name="Rectangle 3"/>
          <p:cNvSpPr>
            <a:spLocks noGrp="1" noChangeArrowheads="1"/>
          </p:cNvSpPr>
          <p:nvPr>
            <p:ph type="body" idx="1"/>
          </p:nvPr>
        </p:nvSpPr>
        <p:spPr>
          <a:xfrm>
            <a:off x="682625" y="1304925"/>
            <a:ext cx="7772400" cy="4932363"/>
          </a:xfrm>
        </p:spPr>
        <p:txBody>
          <a:bodyPr/>
          <a:lstStyle/>
          <a:p>
            <a:pPr>
              <a:lnSpc>
                <a:spcPct val="120000"/>
              </a:lnSpc>
              <a:buFontTx/>
              <a:buNone/>
            </a:pPr>
            <a:r>
              <a:rPr lang="en-US" altLang="zh-CN" sz="2800" b="1">
                <a:ea typeface="宋体" pitchFamily="2" charset="-122"/>
              </a:rPr>
              <a:t>	……</a:t>
            </a:r>
          </a:p>
          <a:p>
            <a:pPr>
              <a:lnSpc>
                <a:spcPct val="120000"/>
              </a:lnSpc>
              <a:buFontTx/>
              <a:buNone/>
            </a:pPr>
            <a:r>
              <a:rPr lang="en-US" altLang="zh-CN" sz="2800" b="1">
                <a:ea typeface="宋体" pitchFamily="2" charset="-122"/>
              </a:rPr>
              <a:t>scanf("%d\n",&amp;icase);</a:t>
            </a:r>
          </a:p>
          <a:p>
            <a:pPr>
              <a:lnSpc>
                <a:spcPct val="120000"/>
              </a:lnSpc>
              <a:buFontTx/>
              <a:buNone/>
            </a:pPr>
            <a:r>
              <a:rPr lang="en-US" altLang="zh-CN" sz="2800" b="1">
                <a:ea typeface="宋体" pitchFamily="2" charset="-122"/>
              </a:rPr>
              <a:t>for (i=0;i&lt;icase;i++)</a:t>
            </a:r>
          </a:p>
          <a:p>
            <a:pPr>
              <a:lnSpc>
                <a:spcPct val="120000"/>
              </a:lnSpc>
              <a:buFontTx/>
              <a:buNone/>
            </a:pPr>
            <a:r>
              <a:rPr lang="en-US" altLang="zh-CN" sz="2800" b="1">
                <a:ea typeface="宋体" pitchFamily="2" charset="-122"/>
              </a:rPr>
              <a:t>{</a:t>
            </a:r>
          </a:p>
          <a:p>
            <a:pPr>
              <a:lnSpc>
                <a:spcPct val="120000"/>
              </a:lnSpc>
              <a:buFontTx/>
              <a:buNone/>
            </a:pPr>
            <a:r>
              <a:rPr lang="en-US" altLang="zh-CN" sz="2800" b="1">
                <a:ea typeface="宋体" pitchFamily="2" charset="-122"/>
              </a:rPr>
              <a:t>    scanf("%c%d%d",&amp;opera,&amp;num1,&amp;num2);</a:t>
            </a:r>
          </a:p>
          <a:p>
            <a:pPr>
              <a:lnSpc>
                <a:spcPct val="120000"/>
              </a:lnSpc>
              <a:buFontTx/>
              <a:buNone/>
            </a:pPr>
            <a:r>
              <a:rPr lang="en-US" altLang="zh-CN" sz="2800" b="1">
                <a:ea typeface="宋体" pitchFamily="2" charset="-122"/>
              </a:rPr>
              <a:t>   ……</a:t>
            </a:r>
          </a:p>
          <a:p>
            <a:pPr>
              <a:lnSpc>
                <a:spcPct val="120000"/>
              </a:lnSpc>
              <a:buFontTx/>
              <a:buNone/>
            </a:pPr>
            <a:r>
              <a:rPr lang="en-US" altLang="zh-CN" sz="2800" b="1">
                <a:ea typeface="宋体" pitchFamily="2" charset="-122"/>
              </a:rPr>
              <a:t>}</a:t>
            </a:r>
          </a:p>
          <a:p>
            <a:pPr>
              <a:lnSpc>
                <a:spcPct val="120000"/>
              </a:lnSpc>
              <a:buFontTx/>
              <a:buNone/>
            </a:pPr>
            <a:r>
              <a:rPr lang="en-US" altLang="zh-CN" sz="2800" b="1">
                <a:ea typeface="宋体" pitchFamily="2" charset="-122"/>
              </a:rPr>
              <a:t>……</a:t>
            </a:r>
          </a:p>
        </p:txBody>
      </p:sp>
      <p:sp>
        <p:nvSpPr>
          <p:cNvPr id="586756" name="Rectangle 4"/>
          <p:cNvSpPr>
            <a:spLocks noChangeArrowheads="1"/>
          </p:cNvSpPr>
          <p:nvPr/>
        </p:nvSpPr>
        <p:spPr bwMode="auto">
          <a:xfrm>
            <a:off x="713005" y="4869160"/>
            <a:ext cx="8080375" cy="1143000"/>
          </a:xfrm>
          <a:prstGeom prst="rect">
            <a:avLst/>
          </a:prstGeom>
          <a:noFill/>
          <a:ln w="9525">
            <a:noFill/>
            <a:miter lim="800000"/>
            <a:headEnd/>
            <a:tailEnd/>
          </a:ln>
        </p:spPr>
        <p:txBody>
          <a:bodyPr anchor="ctr"/>
          <a:lstStyle/>
          <a:p>
            <a:pPr algn="ctr"/>
            <a:r>
              <a:rPr lang="zh-CN" altLang="en-US" sz="8000" b="1" dirty="0">
                <a:solidFill>
                  <a:srgbClr val="FF3300"/>
                </a:solidFill>
                <a:ea typeface="楷体_GB2312" pitchFamily="49" charset="-122"/>
              </a:rPr>
              <a:t>有什么问题？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744"/>
            <a:ext cx="7772400" cy="1470025"/>
          </a:xfrm>
        </p:spPr>
        <p:txBody>
          <a:bodyPr/>
          <a:lstStyle/>
          <a:p>
            <a:r>
              <a:rPr lang="zh-CN" altLang="en-US" dirty="0"/>
              <a:t>问题求解与程序设计竞赛</a:t>
            </a:r>
          </a:p>
        </p:txBody>
      </p:sp>
      <p:sp>
        <p:nvSpPr>
          <p:cNvPr id="4" name="内容占位符 2"/>
          <p:cNvSpPr txBox="1">
            <a:spLocks/>
          </p:cNvSpPr>
          <p:nvPr/>
        </p:nvSpPr>
        <p:spPr bwMode="auto">
          <a:xfrm>
            <a:off x="6361" y="1700808"/>
            <a:ext cx="8569325" cy="14393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cs typeface="+mn-cs"/>
              </a:defRPr>
            </a:lvl1pPr>
            <a:lvl2pPr marL="4572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2pPr>
            <a:lvl3pPr marL="9144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3pPr>
            <a:lvl4pPr marL="13716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4pPr>
            <a:lvl5pPr marL="18288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5pPr>
            <a:lvl6pPr marL="22860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6pPr>
            <a:lvl7pPr marL="27432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7pPr>
            <a:lvl8pPr marL="32004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8pPr>
            <a:lvl9pPr marL="3657600" indent="0" algn="ctr" rtl="0" fontAlgn="base">
              <a:spcBef>
                <a:spcPct val="20000"/>
              </a:spcBef>
              <a:spcAft>
                <a:spcPct val="0"/>
              </a:spcAft>
              <a:buNone/>
              <a:defRPr kumimoji="1" sz="2400" b="1">
                <a:solidFill>
                  <a:schemeClr val="tx1"/>
                </a:solidFill>
                <a:effectLst>
                  <a:outerShdw blurRad="38100" dist="38100" dir="2700000" algn="tl">
                    <a:srgbClr val="C0C0C0"/>
                  </a:outerShdw>
                </a:effectLst>
                <a:latin typeface="+mn-lt"/>
                <a:ea typeface="+mn-ea"/>
              </a:defRPr>
            </a:lvl9pPr>
          </a:lstStyle>
          <a:p>
            <a:pPr lvl="1" algn="just"/>
            <a:r>
              <a:rPr lang="zh-CN" altLang="en-US" kern="0" dirty="0"/>
              <a:t>问题求解周期：</a:t>
            </a:r>
            <a:endParaRPr lang="en-US" altLang="zh-CN" kern="0" dirty="0"/>
          </a:p>
          <a:p>
            <a:pPr lvl="1" algn="just"/>
            <a:r>
              <a:rPr lang="zh-CN" altLang="en-US" kern="0" dirty="0"/>
              <a:t>从一个实际问题的提出，到计算机可以执行的程序代码的完成，可以看作</a:t>
            </a:r>
            <a:r>
              <a:rPr lang="en-US" altLang="zh-CN" kern="0" dirty="0"/>
              <a:t>”</a:t>
            </a:r>
            <a:r>
              <a:rPr lang="zh-CN" altLang="en-US" kern="0" dirty="0"/>
              <a:t>问题求解</a:t>
            </a:r>
            <a:r>
              <a:rPr lang="en-US" altLang="zh-CN" kern="0" dirty="0"/>
              <a:t>"</a:t>
            </a:r>
            <a:r>
              <a:rPr lang="zh-CN" altLang="en-US" kern="0" dirty="0"/>
              <a:t>的一个周期。</a:t>
            </a:r>
            <a:endParaRPr lang="en-US" altLang="zh-CN" kern="0" dirty="0"/>
          </a:p>
          <a:p>
            <a:pPr lvl="1" algn="just"/>
            <a:endParaRPr lang="en-US" altLang="zh-CN" kern="0" dirty="0"/>
          </a:p>
          <a:p>
            <a:pPr lvl="1" algn="just"/>
            <a:r>
              <a:rPr lang="zh-CN" altLang="en-US" dirty="0"/>
              <a:t>问题简化</a:t>
            </a:r>
            <a:r>
              <a:rPr lang="en-US" altLang="zh-CN" dirty="0"/>
              <a:t>: </a:t>
            </a:r>
          </a:p>
          <a:p>
            <a:pPr lvl="1" algn="just"/>
            <a:r>
              <a:rPr lang="zh-CN" altLang="en-US" dirty="0"/>
              <a:t>大多数实际问题涉及到的因素很多，在求解之前必须经过简化，得到问题的原型</a:t>
            </a:r>
            <a:r>
              <a:rPr lang="en-US" altLang="zh-CN" dirty="0"/>
              <a:t>(prototype) </a:t>
            </a:r>
            <a:r>
              <a:rPr lang="zh-CN" altLang="en-US" dirty="0"/>
              <a:t>。这个原型应当是没有歧义的，可以用前面介绍的</a:t>
            </a:r>
            <a:r>
              <a:rPr lang="en-US" altLang="zh-CN" dirty="0"/>
              <a:t>”</a:t>
            </a:r>
            <a:r>
              <a:rPr lang="zh-CN" altLang="en-US" dirty="0"/>
              <a:t>任务</a:t>
            </a:r>
            <a:r>
              <a:rPr lang="en-US" altLang="zh-CN" dirty="0"/>
              <a:t>-</a:t>
            </a:r>
            <a:r>
              <a:rPr lang="zh-CN" altLang="en-US" dirty="0"/>
              <a:t>输入</a:t>
            </a:r>
            <a:r>
              <a:rPr lang="en-US" altLang="zh-CN" dirty="0"/>
              <a:t>-</a:t>
            </a:r>
            <a:r>
              <a:rPr lang="zh-CN" altLang="en-US" dirty="0"/>
              <a:t>输出</a:t>
            </a:r>
            <a:r>
              <a:rPr lang="en-US" altLang="zh-CN" dirty="0"/>
              <a:t>-</a:t>
            </a:r>
            <a:r>
              <a:rPr lang="zh-CN" altLang="en-US" dirty="0"/>
              <a:t>样例</a:t>
            </a:r>
            <a:r>
              <a:rPr lang="en-US" altLang="zh-CN" dirty="0"/>
              <a:t>"</a:t>
            </a:r>
            <a:r>
              <a:rPr lang="zh-CN" altLang="en-US" dirty="0"/>
              <a:t>标准方法加以定义</a:t>
            </a:r>
          </a:p>
          <a:p>
            <a:pPr lvl="1" algn="just"/>
            <a:endParaRPr lang="en-US" altLang="zh-CN" kern="0" dirty="0"/>
          </a:p>
          <a:p>
            <a:pPr lvl="1"/>
            <a:endParaRPr lang="zh-CN" altLang="en-US" kern="0" dirty="0"/>
          </a:p>
        </p:txBody>
      </p:sp>
    </p:spTree>
    <p:extLst>
      <p:ext uri="{BB962C8B-B14F-4D97-AF65-F5344CB8AC3E}">
        <p14:creationId xmlns:p14="http://schemas.microsoft.com/office/powerpoint/2010/main" val="42256088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建模与分析</a:t>
            </a:r>
          </a:p>
        </p:txBody>
      </p:sp>
      <p:sp>
        <p:nvSpPr>
          <p:cNvPr id="3" name="内容占位符 2"/>
          <p:cNvSpPr>
            <a:spLocks noGrp="1"/>
          </p:cNvSpPr>
          <p:nvPr>
            <p:ph idx="1"/>
          </p:nvPr>
        </p:nvSpPr>
        <p:spPr>
          <a:xfrm>
            <a:off x="251520" y="1600200"/>
            <a:ext cx="8712968" cy="4525963"/>
          </a:xfrm>
        </p:spPr>
        <p:txBody>
          <a:bodyPr>
            <a:normAutofit/>
          </a:bodyPr>
          <a:lstStyle/>
          <a:p>
            <a:pPr algn="just"/>
            <a:r>
              <a:rPr lang="zh-CN" altLang="en-US" dirty="0"/>
              <a:t>问题的原型简洁的叙述了问题的条件、限制和求解目标，但是没有表明</a:t>
            </a:r>
            <a:r>
              <a:rPr lang="zh-CN" altLang="en-US" dirty="0">
                <a:solidFill>
                  <a:srgbClr val="FF0000"/>
                </a:solidFill>
              </a:rPr>
              <a:t>问题的本质；</a:t>
            </a:r>
            <a:endParaRPr lang="en-US" altLang="zh-CN" dirty="0">
              <a:solidFill>
                <a:srgbClr val="FF0000"/>
              </a:solidFill>
            </a:endParaRPr>
          </a:p>
          <a:p>
            <a:pPr algn="just"/>
            <a:r>
              <a:rPr lang="zh-CN" altLang="en-US" dirty="0"/>
              <a:t>完全不同的问题具有相同的本质</a:t>
            </a:r>
            <a:r>
              <a:rPr lang="en-US" altLang="zh-CN" dirty="0"/>
              <a:t>——</a:t>
            </a:r>
            <a:r>
              <a:rPr lang="zh-CN" altLang="en-US" dirty="0"/>
              <a:t>经典数学模型；</a:t>
            </a:r>
            <a:endParaRPr lang="en-US" altLang="zh-CN" dirty="0"/>
          </a:p>
          <a:p>
            <a:pPr algn="just"/>
            <a:r>
              <a:rPr lang="zh-CN" altLang="en-US" dirty="0"/>
              <a:t>经典模型前人已经做过详细而透彻的分析，学习“问题求解</a:t>
            </a:r>
            <a:r>
              <a:rPr lang="en-US" altLang="zh-CN" dirty="0"/>
              <a:t>”</a:t>
            </a:r>
            <a:r>
              <a:rPr lang="zh-CN" altLang="en-US" dirty="0"/>
              <a:t>应当尽量的积累这样的经典模型；</a:t>
            </a:r>
            <a:endParaRPr lang="en-US" altLang="zh-CN" dirty="0">
              <a:solidFill>
                <a:srgbClr val="FF0000"/>
              </a:solidFill>
            </a:endParaRPr>
          </a:p>
          <a:p>
            <a:pPr lvl="1"/>
            <a:endParaRPr lang="zh-CN" altLang="en-US" dirty="0">
              <a:solidFill>
                <a:srgbClr val="FF0000"/>
              </a:solidFill>
            </a:endParaRPr>
          </a:p>
        </p:txBody>
      </p:sp>
    </p:spTree>
    <p:extLst>
      <p:ext uri="{BB962C8B-B14F-4D97-AF65-F5344CB8AC3E}">
        <p14:creationId xmlns:p14="http://schemas.microsoft.com/office/powerpoint/2010/main" val="2343597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算法设计</a:t>
            </a:r>
          </a:p>
        </p:txBody>
      </p:sp>
      <p:sp>
        <p:nvSpPr>
          <p:cNvPr id="3" name="内容占位符 2"/>
          <p:cNvSpPr>
            <a:spLocks noGrp="1"/>
          </p:cNvSpPr>
          <p:nvPr>
            <p:ph idx="1"/>
          </p:nvPr>
        </p:nvSpPr>
        <p:spPr>
          <a:xfrm>
            <a:off x="179388" y="1125538"/>
            <a:ext cx="8569325" cy="1799406"/>
          </a:xfrm>
        </p:spPr>
        <p:txBody>
          <a:bodyPr/>
          <a:lstStyle/>
          <a:p>
            <a:pPr lvl="1" algn="just"/>
            <a:r>
              <a:rPr lang="zh-CN" altLang="en-US" dirty="0"/>
              <a:t>算法设计、数据结构、计算数学都能派上用场，</a:t>
            </a:r>
            <a:endParaRPr lang="en-US" altLang="zh-CN" dirty="0"/>
          </a:p>
          <a:p>
            <a:pPr lvl="1" algn="just"/>
            <a:r>
              <a:rPr lang="zh-CN" altLang="en-US" dirty="0"/>
              <a:t>目标只有一个：设计出最适合计算机求解的算法</a:t>
            </a:r>
            <a:endParaRPr lang="en-US" altLang="zh-CN" dirty="0"/>
          </a:p>
          <a:p>
            <a:pPr lvl="1" algn="just"/>
            <a:r>
              <a:rPr lang="zh-CN" altLang="en-US" dirty="0"/>
              <a:t>尽量积累经典模型的经典算法和程序；</a:t>
            </a:r>
          </a:p>
        </p:txBody>
      </p:sp>
    </p:spTree>
    <p:extLst>
      <p:ext uri="{BB962C8B-B14F-4D97-AF65-F5344CB8AC3E}">
        <p14:creationId xmlns:p14="http://schemas.microsoft.com/office/powerpoint/2010/main" val="3403362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程序设计、测试与微调</a:t>
            </a:r>
          </a:p>
        </p:txBody>
      </p:sp>
      <p:sp>
        <p:nvSpPr>
          <p:cNvPr id="3" name="内容占位符 2"/>
          <p:cNvSpPr>
            <a:spLocks noGrp="1"/>
          </p:cNvSpPr>
          <p:nvPr>
            <p:ph idx="1"/>
          </p:nvPr>
        </p:nvSpPr>
        <p:spPr/>
        <p:txBody>
          <a:bodyPr>
            <a:normAutofit/>
          </a:bodyPr>
          <a:lstStyle/>
          <a:p>
            <a:pPr lvl="1"/>
            <a:r>
              <a:rPr lang="zh-CN" altLang="en-US" dirty="0"/>
              <a:t>大多数算法在程序设计时都主要是“体力活</a:t>
            </a:r>
            <a:r>
              <a:rPr lang="en-US" altLang="zh-CN" dirty="0"/>
              <a:t>”</a:t>
            </a:r>
            <a:r>
              <a:rPr lang="zh-CN" altLang="en-US" dirty="0"/>
              <a:t>。有一些算法描述并未包含很多实现细节，而这些细节可能极大的影响程序的效率和空间消耗，需要在程序设计时仔细考虑。</a:t>
            </a:r>
            <a:endParaRPr lang="en-US" altLang="zh-CN" dirty="0"/>
          </a:p>
          <a:p>
            <a:pPr lvl="1"/>
            <a:r>
              <a:rPr lang="zh-CN" altLang="en-US" dirty="0"/>
              <a:t>算法和代码的效率有时候并不能只靠理论分析，而需要用实现测定，一些待定参数或者某些代码也需要根据实验结果微调。</a:t>
            </a:r>
          </a:p>
        </p:txBody>
      </p:sp>
    </p:spTree>
    <p:extLst>
      <p:ext uri="{BB962C8B-B14F-4D97-AF65-F5344CB8AC3E}">
        <p14:creationId xmlns:p14="http://schemas.microsoft.com/office/powerpoint/2010/main" val="34458616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5721499"/>
          </a:xfrm>
        </p:spPr>
        <p:txBody>
          <a:bodyPr>
            <a:normAutofit fontScale="85000" lnSpcReduction="20000"/>
          </a:bodyPr>
          <a:lstStyle/>
          <a:p>
            <a:r>
              <a:rPr lang="zh-CN" altLang="en-US" sz="4700" b="1" dirty="0"/>
              <a:t>程序设计竞赛积极关注</a:t>
            </a:r>
            <a:r>
              <a:rPr lang="en-US" altLang="zh-CN" sz="4700" b="1" dirty="0"/>
              <a:t>/</a:t>
            </a:r>
            <a:r>
              <a:rPr lang="zh-CN" altLang="en-US" sz="4700" b="1" dirty="0"/>
              <a:t>参与者：</a:t>
            </a:r>
            <a:endParaRPr lang="en-US" altLang="zh-CN" sz="4700" b="1" dirty="0"/>
          </a:p>
          <a:p>
            <a:br>
              <a:rPr lang="zh-CN" altLang="en-US" b="1" dirty="0"/>
            </a:br>
            <a:r>
              <a:rPr lang="zh-CN" altLang="en-US" dirty="0"/>
              <a:t>以竞赛为目的的，挑战你的智力极限，这类题目按难度分为以下多个级别 （下面的分类是比较公认的）：</a:t>
            </a:r>
            <a:endParaRPr lang="en-US" altLang="zh-CN" dirty="0"/>
          </a:p>
          <a:p>
            <a:r>
              <a:rPr lang="zh-CN" altLang="en-US" sz="3400" dirty="0"/>
              <a:t>☆</a:t>
            </a:r>
            <a:r>
              <a:rPr lang="zh-CN" altLang="en-US" sz="3400" dirty="0">
                <a:solidFill>
                  <a:srgbClr val="0070C0"/>
                </a:solidFill>
              </a:rPr>
              <a:t>送分题</a:t>
            </a:r>
            <a:r>
              <a:rPr lang="zh-CN" altLang="en-US" sz="3400" dirty="0"/>
              <a:t>：</a:t>
            </a:r>
            <a:r>
              <a:rPr lang="zh-CN" altLang="en-US" dirty="0"/>
              <a:t>这在省内比赛出现，是为了不至于剃光头而设置的。</a:t>
            </a:r>
            <a:br>
              <a:rPr lang="zh-CN" altLang="en-US" sz="3400" dirty="0"/>
            </a:br>
            <a:r>
              <a:rPr lang="zh-CN" altLang="en-US" sz="3400" dirty="0"/>
              <a:t>☆☆</a:t>
            </a:r>
            <a:r>
              <a:rPr lang="zh-CN" altLang="en-US" sz="3400" dirty="0">
                <a:solidFill>
                  <a:srgbClr val="0070C0"/>
                </a:solidFill>
              </a:rPr>
              <a:t>非常容易题</a:t>
            </a:r>
            <a:r>
              <a:rPr lang="zh-CN" altLang="en-US" sz="3400" dirty="0"/>
              <a:t>：</a:t>
            </a:r>
            <a:r>
              <a:rPr lang="zh-CN" altLang="en-US" dirty="0"/>
              <a:t>需要简单的算法、优化等。</a:t>
            </a:r>
            <a:br>
              <a:rPr lang="zh-CN" altLang="en-US" sz="3400" dirty="0"/>
            </a:br>
            <a:r>
              <a:rPr lang="zh-CN" altLang="en-US" sz="3400" dirty="0"/>
              <a:t>★</a:t>
            </a:r>
            <a:r>
              <a:rPr lang="zh-CN" altLang="en-US" sz="3400" dirty="0">
                <a:solidFill>
                  <a:srgbClr val="0070C0"/>
                </a:solidFill>
              </a:rPr>
              <a:t>容易题</a:t>
            </a:r>
            <a:r>
              <a:rPr lang="zh-CN" altLang="en-US" sz="3400" dirty="0"/>
              <a:t>：</a:t>
            </a:r>
            <a:r>
              <a:rPr lang="zh-CN" altLang="en-US" dirty="0"/>
              <a:t>国际</a:t>
            </a:r>
            <a:r>
              <a:rPr lang="en-US" altLang="zh-CN" dirty="0"/>
              <a:t>/</a:t>
            </a:r>
            <a:r>
              <a:rPr lang="zh-CN" altLang="en-US" dirty="0"/>
              <a:t>国内正式比赛的起步题目 。这类题目：（</a:t>
            </a:r>
            <a:r>
              <a:rPr lang="en-US" altLang="zh-CN" dirty="0"/>
              <a:t>1</a:t>
            </a:r>
            <a:r>
              <a:rPr lang="zh-CN" altLang="en-US" dirty="0"/>
              <a:t>）如果读了题目就有思路，那么实现肯定要有一定的编程技巧；（</a:t>
            </a:r>
            <a:r>
              <a:rPr lang="en-US" altLang="zh-CN" dirty="0"/>
              <a:t>2</a:t>
            </a:r>
            <a:r>
              <a:rPr lang="zh-CN" altLang="en-US" dirty="0"/>
              <a:t>）或者题目迷人眼，分析之后发现能比较方便地实现。</a:t>
            </a:r>
            <a:br>
              <a:rPr lang="zh-CN" altLang="en-US" sz="3400" dirty="0"/>
            </a:br>
            <a:r>
              <a:rPr lang="zh-CN" altLang="en-US" sz="3400" dirty="0"/>
              <a:t>★★</a:t>
            </a:r>
            <a:r>
              <a:rPr lang="zh-CN" altLang="en-US" sz="3400" dirty="0">
                <a:solidFill>
                  <a:srgbClr val="00B050"/>
                </a:solidFill>
              </a:rPr>
              <a:t>普通题</a:t>
            </a:r>
            <a:r>
              <a:rPr lang="zh-CN" altLang="en-US" sz="3400" dirty="0"/>
              <a:t>： </a:t>
            </a:r>
            <a:r>
              <a:rPr lang="zh-CN" altLang="en-US" dirty="0"/>
              <a:t>（</a:t>
            </a:r>
            <a:r>
              <a:rPr lang="en-US" altLang="zh-CN" dirty="0"/>
              <a:t>1</a:t>
            </a:r>
            <a:r>
              <a:rPr lang="zh-CN" altLang="en-US" dirty="0"/>
              <a:t>）需要花点时间才能找到切入点；（</a:t>
            </a:r>
            <a:r>
              <a:rPr lang="en-US" altLang="zh-CN" dirty="0"/>
              <a:t>2</a:t>
            </a:r>
            <a:r>
              <a:rPr lang="zh-CN" altLang="en-US" dirty="0"/>
              <a:t>）实现需要一定的编程方法或算法分析；（</a:t>
            </a:r>
            <a:r>
              <a:rPr lang="en-US" altLang="zh-CN" dirty="0"/>
              <a:t>3</a:t>
            </a:r>
            <a:r>
              <a:rPr lang="zh-CN" altLang="en-US" dirty="0"/>
              <a:t>）可能还要考虑较好的优化。</a:t>
            </a:r>
            <a:br>
              <a:rPr lang="zh-CN" altLang="en-US" sz="4000" dirty="0"/>
            </a:br>
            <a:r>
              <a:rPr lang="zh-CN" altLang="en-US" sz="4000" dirty="0"/>
              <a:t>★★★</a:t>
            </a:r>
            <a:r>
              <a:rPr lang="zh-CN" altLang="en-US" sz="4000" dirty="0">
                <a:solidFill>
                  <a:srgbClr val="FF0000"/>
                </a:solidFill>
              </a:rPr>
              <a:t>稍难题</a:t>
            </a:r>
            <a:r>
              <a:rPr lang="zh-CN" altLang="en-US" sz="4000" dirty="0"/>
              <a:t>：</a:t>
            </a:r>
            <a:r>
              <a:rPr lang="zh-CN" altLang="en-US" dirty="0"/>
              <a:t>（</a:t>
            </a:r>
            <a:r>
              <a:rPr lang="en-US" altLang="zh-CN" dirty="0"/>
              <a:t>1</a:t>
            </a:r>
            <a:r>
              <a:rPr lang="zh-CN" altLang="en-US" dirty="0"/>
              <a:t>）分析很花时间和精力；（</a:t>
            </a:r>
            <a:r>
              <a:rPr lang="en-US" altLang="zh-CN" dirty="0"/>
              <a:t>2</a:t>
            </a:r>
            <a:r>
              <a:rPr lang="zh-CN" altLang="en-US" dirty="0"/>
              <a:t>）实现时讲究算法；（</a:t>
            </a:r>
            <a:r>
              <a:rPr lang="en-US" altLang="zh-CN" dirty="0"/>
              <a:t>3</a:t>
            </a:r>
            <a:r>
              <a:rPr lang="zh-CN" altLang="en-US" dirty="0"/>
              <a:t>）优化非常重要 。</a:t>
            </a:r>
            <a:br>
              <a:rPr lang="zh-CN" altLang="en-US" sz="4000" dirty="0"/>
            </a:br>
            <a:r>
              <a:rPr lang="zh-CN" altLang="en-US" sz="4000" dirty="0"/>
              <a:t>★★★★</a:t>
            </a:r>
            <a:r>
              <a:rPr lang="zh-CN" altLang="en-US" sz="4000" dirty="0">
                <a:solidFill>
                  <a:srgbClr val="FF0000"/>
                </a:solidFill>
              </a:rPr>
              <a:t>难题</a:t>
            </a:r>
            <a:r>
              <a:rPr lang="zh-CN" altLang="en-US" sz="4000" dirty="0"/>
              <a:t>：</a:t>
            </a:r>
            <a:r>
              <a:rPr lang="zh-CN" altLang="en-US" dirty="0"/>
              <a:t>（</a:t>
            </a:r>
            <a:r>
              <a:rPr lang="en-US" altLang="zh-CN" dirty="0"/>
              <a:t>1</a:t>
            </a:r>
            <a:r>
              <a:rPr lang="zh-CN" altLang="en-US" dirty="0"/>
              <a:t>）题目变态；（</a:t>
            </a:r>
            <a:r>
              <a:rPr lang="en-US" altLang="zh-CN" dirty="0"/>
              <a:t>2</a:t>
            </a:r>
            <a:r>
              <a:rPr lang="zh-CN" altLang="en-US" dirty="0"/>
              <a:t>）可能需要很好的数学基础；（</a:t>
            </a:r>
            <a:r>
              <a:rPr lang="en-US" altLang="zh-CN" dirty="0"/>
              <a:t>3</a:t>
            </a:r>
            <a:r>
              <a:rPr lang="zh-CN" altLang="en-US" dirty="0"/>
              <a:t>）算法和优化不必说了；（</a:t>
            </a:r>
            <a:r>
              <a:rPr lang="en-US" altLang="zh-CN" dirty="0"/>
              <a:t>4</a:t>
            </a:r>
            <a:r>
              <a:rPr lang="zh-CN" altLang="en-US" dirty="0"/>
              <a:t>）头脑要保持清醒状态 。</a:t>
            </a:r>
            <a:br>
              <a:rPr lang="zh-CN" altLang="en-US" sz="4000" dirty="0"/>
            </a:br>
            <a:r>
              <a:rPr lang="zh-CN" altLang="en-US" sz="4000" dirty="0"/>
              <a:t>★★★★★</a:t>
            </a:r>
            <a:r>
              <a:rPr lang="zh-CN" altLang="en-US" sz="4000" dirty="0">
                <a:solidFill>
                  <a:srgbClr val="FF0000"/>
                </a:solidFill>
              </a:rPr>
              <a:t>极难题</a:t>
            </a:r>
            <a:r>
              <a:rPr lang="zh-CN" altLang="en-US" sz="4000" dirty="0"/>
              <a:t>：</a:t>
            </a:r>
            <a:r>
              <a:rPr lang="zh-CN" altLang="en-US" dirty="0"/>
              <a:t>（</a:t>
            </a:r>
            <a:r>
              <a:rPr lang="en-US" altLang="zh-CN" dirty="0"/>
              <a:t>1</a:t>
            </a:r>
            <a:r>
              <a:rPr lang="zh-CN" altLang="en-US" dirty="0"/>
              <a:t>）变态</a:t>
            </a:r>
            <a:r>
              <a:rPr lang="en-US" altLang="zh-CN" dirty="0"/>
              <a:t>+</a:t>
            </a:r>
            <a:r>
              <a:rPr lang="zh-CN" altLang="en-US" dirty="0"/>
              <a:t>变态；（</a:t>
            </a:r>
            <a:r>
              <a:rPr lang="en-US" altLang="zh-CN" dirty="0"/>
              <a:t>2</a:t>
            </a:r>
            <a:r>
              <a:rPr lang="zh-CN" altLang="en-US" dirty="0"/>
              <a:t>）还是变态。</a:t>
            </a:r>
          </a:p>
        </p:txBody>
      </p:sp>
    </p:spTree>
    <p:extLst>
      <p:ext uri="{BB962C8B-B14F-4D97-AF65-F5344CB8AC3E}">
        <p14:creationId xmlns:p14="http://schemas.microsoft.com/office/powerpoint/2010/main" val="296767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60648"/>
            <a:ext cx="7886700" cy="628525"/>
          </a:xfrm>
        </p:spPr>
        <p:txBody>
          <a:bodyPr/>
          <a:lstStyle/>
          <a:p>
            <a:r>
              <a:rPr kumimoji="1" lang="en-US" altLang="zh-CN" dirty="0" err="1"/>
              <a:t>ccpc</a:t>
            </a:r>
            <a:r>
              <a:rPr kumimoji="1" lang="zh-CN" altLang="en-US" dirty="0"/>
              <a:t>竞赛介绍</a:t>
            </a:r>
          </a:p>
        </p:txBody>
      </p:sp>
      <p:sp>
        <p:nvSpPr>
          <p:cNvPr id="3" name="内容占位符 2"/>
          <p:cNvSpPr>
            <a:spLocks noGrp="1"/>
          </p:cNvSpPr>
          <p:nvPr>
            <p:ph idx="1"/>
          </p:nvPr>
        </p:nvSpPr>
        <p:spPr>
          <a:xfrm>
            <a:off x="395536" y="1412776"/>
            <a:ext cx="8352928" cy="3730354"/>
          </a:xfrm>
        </p:spPr>
        <p:txBody>
          <a:bodyPr/>
          <a:lstStyle/>
          <a:p>
            <a:r>
              <a:rPr lang="zh-CN" altLang="en-US" dirty="0"/>
              <a:t>中国大学生程序设计竞赛（</a:t>
            </a:r>
            <a:r>
              <a:rPr lang="en-US" altLang="zh-CN" dirty="0"/>
              <a:t>China Collegiate Programming Contest</a:t>
            </a:r>
            <a:r>
              <a:rPr lang="zh-CN" altLang="en-US" dirty="0"/>
              <a:t>， </a:t>
            </a:r>
            <a:r>
              <a:rPr lang="en-US" altLang="zh-CN" dirty="0"/>
              <a:t>CCPC</a:t>
            </a:r>
            <a:r>
              <a:rPr lang="zh-CN" altLang="en-US" dirty="0"/>
              <a:t>）是由中国大学生程序设计竞赛协会主办的面向世界大学生的国际性年度赛事，旨在激励当代大学生运用计算机编程技术和技能来解决实际问题，激发其学习算法和程序设计的兴趣，培养其团队合作意识、创新能力和挑战精神。</a:t>
            </a:r>
          </a:p>
          <a:p>
            <a:endParaRPr kumimoji="1" lang="zh-CN" altLang="en-US" dirty="0"/>
          </a:p>
          <a:p>
            <a:r>
              <a:rPr lang="en-US" altLang="zh-CN" dirty="0"/>
              <a:t>CCPC</a:t>
            </a:r>
            <a:r>
              <a:rPr lang="zh-CN" altLang="en-US" dirty="0"/>
              <a:t>借鉴了国际大学生程序设计竞赛（</a:t>
            </a:r>
            <a:r>
              <a:rPr lang="en-US" altLang="zh-CN" dirty="0"/>
              <a:t>International Programming Contest/ICPC</a:t>
            </a:r>
            <a:r>
              <a:rPr lang="zh-CN" altLang="en-US" dirty="0"/>
              <a:t>）的规则与组织模式。</a:t>
            </a:r>
            <a:endParaRPr kumimoji="1" lang="zh-CN" altLang="en-US" dirty="0"/>
          </a:p>
        </p:txBody>
      </p:sp>
    </p:spTree>
    <p:extLst>
      <p:ext uri="{BB962C8B-B14F-4D97-AF65-F5344CB8AC3E}">
        <p14:creationId xmlns:p14="http://schemas.microsoft.com/office/powerpoint/2010/main" val="143518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6553200" y="6248400"/>
            <a:ext cx="1905000" cy="457200"/>
          </a:xfrm>
          <a:prstGeom prst="rect">
            <a:avLst/>
          </a:prstGeom>
        </p:spPr>
        <p:txBody>
          <a:bodyPr/>
          <a:lstStyle/>
          <a:p>
            <a:fld id="{ADADAC8D-8035-4E1F-A215-36E7EB8157D2}" type="slidenum">
              <a:rPr lang="en-US" altLang="zh-CN"/>
              <a:pPr/>
              <a:t>5</a:t>
            </a:fld>
            <a:endParaRPr lang="en-US" altLang="zh-CN"/>
          </a:p>
        </p:txBody>
      </p:sp>
      <p:sp>
        <p:nvSpPr>
          <p:cNvPr id="625666" name="Rectangle 2"/>
          <p:cNvSpPr>
            <a:spLocks noGrp="1" noChangeArrowheads="1"/>
          </p:cNvSpPr>
          <p:nvPr>
            <p:ph type="title"/>
          </p:nvPr>
        </p:nvSpPr>
        <p:spPr>
          <a:xfrm>
            <a:off x="971550" y="260350"/>
            <a:ext cx="7158038" cy="893763"/>
          </a:xfrm>
        </p:spPr>
        <p:txBody>
          <a:bodyPr/>
          <a:lstStyle/>
          <a:p>
            <a:r>
              <a:rPr lang="zh-CN" altLang="en-US" sz="4800" b="1" dirty="0">
                <a:solidFill>
                  <a:srgbClr val="FF0000"/>
                </a:solidFill>
                <a:ea typeface="宋体" pitchFamily="2" charset="-122"/>
              </a:rPr>
              <a:t>赛事等级</a:t>
            </a:r>
            <a:endParaRPr lang="en-US" altLang="zh-CN" sz="4800" b="1" dirty="0">
              <a:solidFill>
                <a:srgbClr val="FF0000"/>
              </a:solidFill>
              <a:ea typeface="宋体" pitchFamily="2" charset="-122"/>
            </a:endParaRPr>
          </a:p>
        </p:txBody>
      </p:sp>
      <p:sp>
        <p:nvSpPr>
          <p:cNvPr id="625667" name="Rectangle 3"/>
          <p:cNvSpPr>
            <a:spLocks noGrp="1" noChangeArrowheads="1"/>
          </p:cNvSpPr>
          <p:nvPr>
            <p:ph type="body" idx="1"/>
          </p:nvPr>
        </p:nvSpPr>
        <p:spPr>
          <a:xfrm>
            <a:off x="0" y="1449388"/>
            <a:ext cx="9144000" cy="5148262"/>
          </a:xfrm>
        </p:spPr>
        <p:txBody>
          <a:bodyPr/>
          <a:lstStyle/>
          <a:p>
            <a:pPr>
              <a:buFontTx/>
              <a:buNone/>
            </a:pPr>
            <a:r>
              <a:rPr lang="en-US" altLang="zh-CN" b="1" dirty="0">
                <a:latin typeface="楷体_GB2312" pitchFamily="49" charset="-122"/>
                <a:ea typeface="楷体_GB2312" pitchFamily="49" charset="-122"/>
              </a:rPr>
              <a:t>ACM/ICPC</a:t>
            </a:r>
            <a:r>
              <a:rPr lang="zh-CN" altLang="en-US" b="1" dirty="0">
                <a:latin typeface="楷体_GB2312" pitchFamily="49" charset="-122"/>
                <a:ea typeface="楷体_GB2312" pitchFamily="49" charset="-122"/>
              </a:rPr>
              <a:t>发展到目前已包括下列各等级的赛事</a:t>
            </a:r>
          </a:p>
          <a:p>
            <a:pPr>
              <a:buFontTx/>
              <a:buNone/>
            </a:pPr>
            <a:r>
              <a:rPr lang="zh-CN" altLang="en-US" b="1" dirty="0">
                <a:solidFill>
                  <a:srgbClr val="0033CC"/>
                </a:solidFill>
                <a:latin typeface="楷体_GB2312" pitchFamily="49" charset="-122"/>
                <a:ea typeface="楷体_GB2312" pitchFamily="49" charset="-122"/>
              </a:rPr>
              <a:t>本地赛</a:t>
            </a:r>
            <a:r>
              <a:rPr lang="zh-CN" altLang="en-US" b="1" dirty="0">
                <a:latin typeface="楷体_GB2312" pitchFamily="49" charset="-122"/>
                <a:ea typeface="楷体_GB2312" pitchFamily="49" charset="-122"/>
              </a:rPr>
              <a:t>      各所大学选拔队伍的比赛</a:t>
            </a:r>
          </a:p>
          <a:p>
            <a:pPr>
              <a:buFontTx/>
              <a:buNone/>
            </a:pPr>
            <a:r>
              <a:rPr lang="zh-CN" altLang="en-US" b="1" dirty="0">
                <a:solidFill>
                  <a:srgbClr val="0033CC"/>
                </a:solidFill>
                <a:latin typeface="楷体_GB2312" pitchFamily="49" charset="-122"/>
                <a:ea typeface="楷体_GB2312" pitchFamily="49" charset="-122"/>
              </a:rPr>
              <a:t>预赛</a:t>
            </a:r>
            <a:r>
              <a:rPr lang="zh-CN" altLang="en-US" b="1" dirty="0">
                <a:solidFill>
                  <a:schemeClr val="hlink"/>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        从各高校的代表队中选拔队伍参加区域赛</a:t>
            </a:r>
          </a:p>
          <a:p>
            <a:pPr>
              <a:buFontTx/>
              <a:buNone/>
            </a:pPr>
            <a:r>
              <a:rPr lang="zh-CN" altLang="en-US" b="1" dirty="0">
                <a:solidFill>
                  <a:srgbClr val="0033CC"/>
                </a:solidFill>
                <a:latin typeface="楷体_GB2312" pitchFamily="49" charset="-122"/>
                <a:ea typeface="楷体_GB2312" pitchFamily="49" charset="-122"/>
              </a:rPr>
              <a:t>区域赛</a:t>
            </a:r>
            <a:r>
              <a:rPr lang="zh-CN" altLang="en-US" b="1" dirty="0">
                <a:latin typeface="楷体_GB2312" pitchFamily="49" charset="-122"/>
                <a:ea typeface="楷体_GB2312" pitchFamily="49" charset="-122"/>
              </a:rPr>
              <a:t>     在每年</a:t>
            </a:r>
            <a:r>
              <a:rPr lang="en-US" altLang="zh-CN" b="1" dirty="0">
                <a:latin typeface="楷体_GB2312" pitchFamily="49" charset="-122"/>
                <a:ea typeface="楷体_GB2312" pitchFamily="49" charset="-122"/>
              </a:rPr>
              <a:t>9</a:t>
            </a:r>
            <a:r>
              <a:rPr lang="zh-CN" altLang="en-US" b="1" dirty="0">
                <a:latin typeface="楷体_GB2312" pitchFamily="49" charset="-122"/>
                <a:ea typeface="楷体_GB2312" pitchFamily="49" charset="-122"/>
              </a:rPr>
              <a:t>至</a:t>
            </a:r>
            <a:r>
              <a:rPr lang="en-US" altLang="zh-CN" b="1" dirty="0">
                <a:latin typeface="楷体_GB2312" pitchFamily="49" charset="-122"/>
                <a:ea typeface="楷体_GB2312" pitchFamily="49" charset="-122"/>
              </a:rPr>
              <a:t>12</a:t>
            </a:r>
            <a:r>
              <a:rPr lang="zh-CN" altLang="en-US" b="1" dirty="0">
                <a:latin typeface="楷体_GB2312" pitchFamily="49" charset="-122"/>
                <a:ea typeface="楷体_GB2312" pitchFamily="49" charset="-122"/>
              </a:rPr>
              <a:t>月举行，选拔队伍参加世界总决赛</a:t>
            </a:r>
          </a:p>
          <a:p>
            <a:pPr>
              <a:buFontTx/>
              <a:buNone/>
            </a:pPr>
            <a:r>
              <a:rPr lang="zh-CN" altLang="en-US" b="1" dirty="0">
                <a:solidFill>
                  <a:srgbClr val="0033CC"/>
                </a:solidFill>
                <a:latin typeface="楷体_GB2312" pitchFamily="49" charset="-122"/>
                <a:ea typeface="楷体_GB2312" pitchFamily="49" charset="-122"/>
              </a:rPr>
              <a:t>世界决赛</a:t>
            </a:r>
            <a:r>
              <a:rPr lang="zh-CN" altLang="en-US" b="1" dirty="0">
                <a:latin typeface="楷体_GB2312" pitchFamily="49" charset="-122"/>
                <a:ea typeface="楷体_GB2312" pitchFamily="49" charset="-122"/>
              </a:rPr>
              <a:t>  由来自世界各所高校的数十支队伍争夺世界总冠军</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32656"/>
            <a:ext cx="7886700" cy="628525"/>
          </a:xfrm>
        </p:spPr>
        <p:txBody>
          <a:bodyPr/>
          <a:lstStyle/>
          <a:p>
            <a:r>
              <a:rPr kumimoji="1" lang="zh-CN" altLang="en-US" dirty="0"/>
              <a:t>竞赛组成</a:t>
            </a:r>
          </a:p>
        </p:txBody>
      </p:sp>
      <p:sp>
        <p:nvSpPr>
          <p:cNvPr id="3" name="内容占位符 2"/>
          <p:cNvSpPr>
            <a:spLocks noGrp="1"/>
          </p:cNvSpPr>
          <p:nvPr>
            <p:ph idx="1"/>
          </p:nvPr>
        </p:nvSpPr>
        <p:spPr>
          <a:xfrm>
            <a:off x="251520" y="1340768"/>
            <a:ext cx="8644688" cy="3730354"/>
          </a:xfrm>
        </p:spPr>
        <p:txBody>
          <a:bodyPr>
            <a:noAutofit/>
          </a:bodyPr>
          <a:lstStyle/>
          <a:p>
            <a:r>
              <a:rPr lang="en-US" altLang="zh-CN" sz="2700" dirty="0"/>
              <a:t>1. </a:t>
            </a:r>
            <a:r>
              <a:rPr lang="zh-CN" altLang="en-US" sz="2700" dirty="0"/>
              <a:t>竞赛组成</a:t>
            </a:r>
          </a:p>
          <a:p>
            <a:r>
              <a:rPr lang="en-US" altLang="zh-CN" sz="2700" dirty="0"/>
              <a:t>1</a:t>
            </a:r>
            <a:r>
              <a:rPr lang="zh-CN" altLang="en-US" sz="2700" dirty="0"/>
              <a:t>） 每年</a:t>
            </a:r>
            <a:r>
              <a:rPr lang="en-US" altLang="zh-CN" sz="2700" dirty="0"/>
              <a:t>8</a:t>
            </a:r>
            <a:r>
              <a:rPr lang="zh-CN" altLang="en-US" sz="2700" dirty="0"/>
              <a:t>月举办</a:t>
            </a:r>
            <a:r>
              <a:rPr lang="en-US" altLang="zh-CN" sz="2700" dirty="0"/>
              <a:t>1</a:t>
            </a:r>
            <a:r>
              <a:rPr lang="zh-CN" altLang="en-US" sz="2700" dirty="0"/>
              <a:t>场网络赛；</a:t>
            </a:r>
          </a:p>
          <a:p>
            <a:r>
              <a:rPr lang="en-US" altLang="zh-CN" sz="2700" dirty="0"/>
              <a:t>2</a:t>
            </a:r>
            <a:r>
              <a:rPr lang="zh-CN" altLang="en-US" sz="2700" dirty="0"/>
              <a:t>） 每年</a:t>
            </a:r>
            <a:r>
              <a:rPr lang="en-US" altLang="zh-CN" sz="2700" dirty="0"/>
              <a:t>9</a:t>
            </a:r>
            <a:r>
              <a:rPr lang="zh-CN" altLang="en-US" sz="2700" dirty="0"/>
              <a:t>月</a:t>
            </a:r>
            <a:r>
              <a:rPr lang="en-US" altLang="zh-CN" sz="2700" dirty="0"/>
              <a:t>~11</a:t>
            </a:r>
            <a:r>
              <a:rPr lang="zh-CN" altLang="en-US" sz="2700" dirty="0"/>
              <a:t>月举办的</a:t>
            </a:r>
            <a:r>
              <a:rPr lang="en-US" altLang="zh-CN" sz="2700" dirty="0"/>
              <a:t>3~4</a:t>
            </a:r>
            <a:r>
              <a:rPr lang="zh-CN" altLang="en-US" sz="2700" dirty="0"/>
              <a:t>场分站赛；</a:t>
            </a:r>
          </a:p>
          <a:p>
            <a:r>
              <a:rPr lang="en-US" altLang="zh-CN" sz="2700" dirty="0"/>
              <a:t>3</a:t>
            </a:r>
            <a:r>
              <a:rPr lang="zh-CN" altLang="en-US" sz="2700" dirty="0"/>
              <a:t>） 每年</a:t>
            </a:r>
            <a:r>
              <a:rPr lang="en-US" altLang="zh-CN" sz="2700" dirty="0"/>
              <a:t>11</a:t>
            </a:r>
            <a:r>
              <a:rPr lang="zh-CN" altLang="en-US" sz="2700" dirty="0"/>
              <a:t>月</a:t>
            </a:r>
            <a:r>
              <a:rPr lang="en-US" altLang="zh-CN" sz="2700" dirty="0"/>
              <a:t>~12</a:t>
            </a:r>
            <a:r>
              <a:rPr lang="zh-CN" altLang="en-US" sz="2700" dirty="0"/>
              <a:t>月举办的年度总决赛；</a:t>
            </a:r>
          </a:p>
          <a:p>
            <a:r>
              <a:rPr lang="en-US" altLang="zh-CN" sz="2700" dirty="0"/>
              <a:t>4</a:t>
            </a:r>
            <a:r>
              <a:rPr lang="zh-CN" altLang="en-US" sz="2700" dirty="0"/>
              <a:t>） 每年举行的其他组委会认可的比赛，包括但不限于女生赛、省赛、地区邀请赛、全国邀请赛等。</a:t>
            </a:r>
          </a:p>
          <a:p>
            <a:r>
              <a:rPr lang="zh-CN" altLang="en-US" sz="2700" dirty="0"/>
              <a:t>网络赛、分站赛、年度总决赛的命题与裁判工作由组委会指定命题单位负责，其他比赛相关事项由比赛承办学校全权负责，组委会进行监督，保证比赛的公平公正公开。</a:t>
            </a:r>
          </a:p>
          <a:p>
            <a:endParaRPr lang="zh-CN" altLang="en-US" sz="2700" dirty="0"/>
          </a:p>
        </p:txBody>
      </p:sp>
    </p:spTree>
    <p:extLst>
      <p:ext uri="{BB962C8B-B14F-4D97-AF65-F5344CB8AC3E}">
        <p14:creationId xmlns:p14="http://schemas.microsoft.com/office/powerpoint/2010/main" val="78256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7911" y="476672"/>
            <a:ext cx="7886700" cy="502193"/>
          </a:xfrm>
        </p:spPr>
        <p:txBody>
          <a:bodyPr>
            <a:normAutofit fontScale="90000"/>
          </a:bodyPr>
          <a:lstStyle/>
          <a:p>
            <a:r>
              <a:rPr kumimoji="1" lang="zh-CN" altLang="en-US" dirty="0"/>
              <a:t>竞赛方式</a:t>
            </a:r>
          </a:p>
        </p:txBody>
      </p:sp>
      <p:sp>
        <p:nvSpPr>
          <p:cNvPr id="3" name="内容占位符 2"/>
          <p:cNvSpPr>
            <a:spLocks noGrp="1"/>
          </p:cNvSpPr>
          <p:nvPr>
            <p:ph idx="1"/>
          </p:nvPr>
        </p:nvSpPr>
        <p:spPr>
          <a:xfrm>
            <a:off x="181933" y="1196752"/>
            <a:ext cx="8945479" cy="4478881"/>
          </a:xfrm>
        </p:spPr>
        <p:txBody>
          <a:bodyPr>
            <a:noAutofit/>
          </a:bodyPr>
          <a:lstStyle/>
          <a:p>
            <a:pPr marL="0" indent="0"/>
            <a:r>
              <a:rPr lang="en-US" altLang="zh-CN" sz="2000" dirty="0"/>
              <a:t>1</a:t>
            </a:r>
            <a:r>
              <a:rPr lang="zh-CN" altLang="en-US" sz="2000" dirty="0"/>
              <a:t>） 比赛时长：</a:t>
            </a:r>
            <a:r>
              <a:rPr lang="en-US" altLang="zh-CN" sz="2000" dirty="0"/>
              <a:t>5</a:t>
            </a:r>
            <a:r>
              <a:rPr lang="zh-CN" altLang="en-US" sz="2000" dirty="0"/>
              <a:t>个小时。当比赛进行一定时间后，若出现不可预见的事件，组委会有权调整比赛时间长度，但必须及时通知所有参赛选手。</a:t>
            </a:r>
          </a:p>
          <a:p>
            <a:pPr marL="0" indent="0"/>
            <a:r>
              <a:rPr lang="en-US" altLang="zh-CN" sz="2000" dirty="0"/>
              <a:t>2</a:t>
            </a:r>
            <a:r>
              <a:rPr lang="zh-CN" altLang="en-US" sz="2000" dirty="0"/>
              <a:t>） 比赛模式：上机编程，实时评测，实时排名。</a:t>
            </a:r>
          </a:p>
          <a:p>
            <a:pPr marL="0" indent="0"/>
            <a:r>
              <a:rPr lang="en-US" altLang="zh-CN" sz="2000" dirty="0"/>
              <a:t>3</a:t>
            </a:r>
            <a:r>
              <a:rPr lang="zh-CN" altLang="en-US" sz="2000" dirty="0"/>
              <a:t>） 比赛题目：</a:t>
            </a:r>
            <a:r>
              <a:rPr lang="en-US" altLang="zh-CN" sz="2000" dirty="0"/>
              <a:t>10~13</a:t>
            </a:r>
            <a:r>
              <a:rPr lang="zh-CN" altLang="en-US" sz="2000" dirty="0"/>
              <a:t>题。年度总决赛、分站赛题目为英文描述（个别词句可附中文注释），其他比赛可采用中文描述。</a:t>
            </a:r>
          </a:p>
          <a:p>
            <a:pPr marL="0" indent="0"/>
            <a:r>
              <a:rPr lang="en-US" altLang="zh-CN" sz="2000" dirty="0"/>
              <a:t>4</a:t>
            </a:r>
            <a:r>
              <a:rPr lang="zh-CN" altLang="en-US" sz="2000" dirty="0"/>
              <a:t>） 比赛机器：每支参赛队共用</a:t>
            </a:r>
            <a:r>
              <a:rPr lang="en-US" altLang="zh-CN" sz="2000" dirty="0"/>
              <a:t>1</a:t>
            </a:r>
            <a:r>
              <a:rPr lang="zh-CN" altLang="en-US" sz="2000" dirty="0"/>
              <a:t>台机器。</a:t>
            </a:r>
          </a:p>
          <a:p>
            <a:pPr marL="0" indent="0"/>
            <a:r>
              <a:rPr lang="en-US" altLang="zh-CN" sz="2000" dirty="0"/>
              <a:t>5</a:t>
            </a:r>
            <a:r>
              <a:rPr lang="zh-CN" altLang="en-US" sz="2000" dirty="0"/>
              <a:t>） 比赛评测：采用机器实时评测，每通过一个题目升一个对应颜色的气球。</a:t>
            </a:r>
          </a:p>
          <a:p>
            <a:pPr marL="0" indent="0"/>
            <a:r>
              <a:rPr lang="en-US" altLang="zh-CN" sz="2000" dirty="0"/>
              <a:t>6</a:t>
            </a:r>
            <a:r>
              <a:rPr lang="zh-CN" altLang="en-US" sz="2000" dirty="0"/>
              <a:t>） 比赛封榜：比赛最后一小时不显示排名变化情况，但仍然升气球，颁奖后公布最终结果。</a:t>
            </a:r>
          </a:p>
          <a:p>
            <a:pPr marL="0" indent="0"/>
            <a:r>
              <a:rPr lang="en-US" altLang="zh-CN" sz="2000" dirty="0"/>
              <a:t>7</a:t>
            </a:r>
            <a:r>
              <a:rPr lang="zh-CN" altLang="en-US" sz="2000" dirty="0"/>
              <a:t>） 竞赛语言：至少支持</a:t>
            </a:r>
            <a:r>
              <a:rPr lang="en-US" altLang="zh-CN" sz="2000" dirty="0"/>
              <a:t>C</a:t>
            </a:r>
            <a:r>
              <a:rPr lang="zh-CN" altLang="en-US" sz="2000" dirty="0"/>
              <a:t>、</a:t>
            </a:r>
            <a:r>
              <a:rPr lang="en-US" altLang="zh-CN" sz="2000" dirty="0"/>
              <a:t>C++</a:t>
            </a:r>
            <a:r>
              <a:rPr lang="zh-CN" altLang="en-US" sz="2000" dirty="0"/>
              <a:t>、</a:t>
            </a:r>
            <a:r>
              <a:rPr lang="en-US" altLang="zh-CN" sz="2000" dirty="0"/>
              <a:t>Java</a:t>
            </a:r>
            <a:r>
              <a:rPr lang="zh-CN" altLang="en-US" sz="2000" dirty="0"/>
              <a:t>三种语言。</a:t>
            </a:r>
          </a:p>
          <a:p>
            <a:pPr marL="0" indent="0"/>
            <a:r>
              <a:rPr lang="en-US" altLang="zh-CN" sz="2000" dirty="0"/>
              <a:t>8</a:t>
            </a:r>
            <a:r>
              <a:rPr lang="zh-CN" altLang="en-US" sz="2000" dirty="0"/>
              <a:t>） 提交反馈：包括 </a:t>
            </a:r>
            <a:r>
              <a:rPr lang="en-US" altLang="zh-CN" sz="2000" dirty="0"/>
              <a:t>Compilation Error</a:t>
            </a:r>
            <a:r>
              <a:rPr lang="zh-CN" altLang="en-US" sz="2000" dirty="0"/>
              <a:t>（编译错误）、</a:t>
            </a:r>
            <a:r>
              <a:rPr lang="en-US" altLang="zh-CN" sz="2000" dirty="0"/>
              <a:t>Runtime Error</a:t>
            </a:r>
            <a:r>
              <a:rPr lang="zh-CN" altLang="en-US" sz="2000" dirty="0"/>
              <a:t>（运行错误）、</a:t>
            </a:r>
            <a:r>
              <a:rPr lang="en-US" altLang="zh-CN" sz="2000" dirty="0"/>
              <a:t>Wrong Answer</a:t>
            </a:r>
            <a:r>
              <a:rPr lang="zh-CN" altLang="en-US" sz="2000" dirty="0"/>
              <a:t>（答案错误）、</a:t>
            </a:r>
            <a:r>
              <a:rPr lang="en-US" altLang="zh-CN" sz="2000" dirty="0"/>
              <a:t>Time Limit Exceeded</a:t>
            </a:r>
            <a:r>
              <a:rPr lang="zh-CN" altLang="en-US" sz="2000" dirty="0"/>
              <a:t>（超时）、</a:t>
            </a:r>
            <a:r>
              <a:rPr lang="en-US" altLang="zh-CN" sz="2000" dirty="0"/>
              <a:t>Accepted</a:t>
            </a:r>
            <a:r>
              <a:rPr lang="zh-CN" altLang="en-US" sz="2000" dirty="0"/>
              <a:t>（正确）等。</a:t>
            </a:r>
          </a:p>
          <a:p>
            <a:endParaRPr kumimoji="1" lang="zh-CN" altLang="en-US" sz="2000" dirty="0"/>
          </a:p>
        </p:txBody>
      </p:sp>
    </p:spTree>
    <p:extLst>
      <p:ext uri="{BB962C8B-B14F-4D97-AF65-F5344CB8AC3E}">
        <p14:creationId xmlns:p14="http://schemas.microsoft.com/office/powerpoint/2010/main" val="23574616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886700" cy="448051"/>
          </a:xfrm>
        </p:spPr>
        <p:txBody>
          <a:bodyPr>
            <a:normAutofit fontScale="90000"/>
          </a:bodyPr>
          <a:lstStyle/>
          <a:p>
            <a:r>
              <a:rPr kumimoji="1" lang="zh-CN" altLang="en-US" dirty="0"/>
              <a:t>排名细则</a:t>
            </a:r>
          </a:p>
        </p:txBody>
      </p:sp>
      <p:sp>
        <p:nvSpPr>
          <p:cNvPr id="3" name="内容占位符 2"/>
          <p:cNvSpPr>
            <a:spLocks noGrp="1"/>
          </p:cNvSpPr>
          <p:nvPr>
            <p:ph idx="1"/>
          </p:nvPr>
        </p:nvSpPr>
        <p:spPr>
          <a:xfrm>
            <a:off x="252663" y="1579145"/>
            <a:ext cx="8262687" cy="3910828"/>
          </a:xfrm>
        </p:spPr>
        <p:txBody>
          <a:bodyPr>
            <a:noAutofit/>
          </a:bodyPr>
          <a:lstStyle/>
          <a:p>
            <a:r>
              <a:rPr lang="zh-CN" altLang="en-US" sz="2700" dirty="0"/>
              <a:t>所有正式参赛的参赛队按照解题数多少进行排名，解题数多的排名在前；若解题数相同，再比较总用时，总用时少的排名在前；若解题数和总用时都相同，则排名并列。</a:t>
            </a:r>
          </a:p>
          <a:p>
            <a:r>
              <a:rPr lang="zh-CN" altLang="en-US" sz="2700" dirty="0"/>
              <a:t>总用时为所有解出的赛题所用时间之和；每道赛题的用时是从竞赛开始到该题解答被判定为正确的提交时间为止，其间每一次被判为错误的提交将被加罚</a:t>
            </a:r>
            <a:r>
              <a:rPr lang="en-US" altLang="zh-CN" sz="2700" dirty="0"/>
              <a:t>20</a:t>
            </a:r>
            <a:r>
              <a:rPr lang="zh-CN" altLang="en-US" sz="2700" dirty="0"/>
              <a:t>分钟时间，没有解出的赛题不记罚时。</a:t>
            </a:r>
          </a:p>
          <a:p>
            <a:r>
              <a:rPr lang="zh-CN" altLang="en-US" sz="2700" dirty="0"/>
              <a:t>以各校排名第一队伍的名次为该学校的排名；各校其他队伍排名取相应位置的下一学校排名为并列名次。</a:t>
            </a:r>
          </a:p>
        </p:txBody>
      </p:sp>
    </p:spTree>
    <p:extLst>
      <p:ext uri="{BB962C8B-B14F-4D97-AF65-F5344CB8AC3E}">
        <p14:creationId xmlns:p14="http://schemas.microsoft.com/office/powerpoint/2010/main" val="2977015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765" y="404664"/>
            <a:ext cx="7886700" cy="484146"/>
          </a:xfrm>
        </p:spPr>
        <p:txBody>
          <a:bodyPr>
            <a:normAutofit fontScale="90000"/>
          </a:bodyPr>
          <a:lstStyle/>
          <a:p>
            <a:r>
              <a:rPr kumimoji="1" lang="zh-CN" altLang="en-US" dirty="0"/>
              <a:t>蓝桥杯</a:t>
            </a:r>
          </a:p>
        </p:txBody>
      </p:sp>
      <p:sp>
        <p:nvSpPr>
          <p:cNvPr id="3" name="内容占位符 2"/>
          <p:cNvSpPr>
            <a:spLocks noGrp="1"/>
          </p:cNvSpPr>
          <p:nvPr>
            <p:ph idx="1"/>
          </p:nvPr>
        </p:nvSpPr>
        <p:spPr>
          <a:xfrm>
            <a:off x="628650" y="1615241"/>
            <a:ext cx="7886700" cy="3874732"/>
          </a:xfrm>
        </p:spPr>
        <p:txBody>
          <a:bodyPr>
            <a:normAutofit/>
          </a:bodyPr>
          <a:lstStyle/>
          <a:p>
            <a:r>
              <a:rPr lang="zh-CN" altLang="en-US" sz="3300" dirty="0">
                <a:latin typeface="+mn-ea"/>
              </a:rPr>
              <a:t>为推动</a:t>
            </a:r>
            <a:r>
              <a:rPr lang="zh-CN" altLang="en-US" sz="3300" dirty="0">
                <a:latin typeface="+mn-ea"/>
                <a:hlinkClick r:id="rId2"/>
              </a:rPr>
              <a:t>软件开发技术</a:t>
            </a:r>
            <a:r>
              <a:rPr lang="zh-CN" altLang="en-US" sz="3300" dirty="0">
                <a:latin typeface="+mn-ea"/>
              </a:rPr>
              <a:t>的发展，促进软件专业技术人才培养，向软件行业输送具有创新能力和实践能力的高端人才，提升高校毕业生的就业竞争力，全面推动行业发展及人才培养进程，</a:t>
            </a:r>
            <a:r>
              <a:rPr lang="zh-CN" altLang="en-US" sz="3300" dirty="0">
                <a:latin typeface="+mn-ea"/>
                <a:hlinkClick r:id="rId3"/>
              </a:rPr>
              <a:t>工业和信息化部人才交流中心</a:t>
            </a:r>
            <a:r>
              <a:rPr lang="zh-CN" altLang="en-US" sz="3300" dirty="0">
                <a:latin typeface="+mn-ea"/>
              </a:rPr>
              <a:t>特举办“全国软件专业人才设计与创业大赛”，</a:t>
            </a:r>
          </a:p>
        </p:txBody>
      </p:sp>
    </p:spTree>
    <p:extLst>
      <p:ext uri="{BB962C8B-B14F-4D97-AF65-F5344CB8AC3E}">
        <p14:creationId xmlns:p14="http://schemas.microsoft.com/office/powerpoint/2010/main" val="1563383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4616" y="1127960"/>
            <a:ext cx="8280734" cy="4362012"/>
          </a:xfrm>
        </p:spPr>
        <p:txBody>
          <a:bodyPr>
            <a:normAutofit/>
          </a:bodyPr>
          <a:lstStyle/>
          <a:p>
            <a:r>
              <a:rPr lang="zh-CN" altLang="en-US" sz="3300" dirty="0"/>
              <a:t>大赛包括个人赛和团队赛两个比赛项目，</a:t>
            </a:r>
          </a:p>
          <a:p>
            <a:r>
              <a:rPr lang="zh-CN" altLang="en-US" sz="3300" dirty="0"/>
              <a:t>个人赛设置：</a:t>
            </a:r>
            <a:r>
              <a:rPr lang="en-US" altLang="zh-CN" sz="3300" dirty="0"/>
              <a:t>1</a:t>
            </a:r>
            <a:r>
              <a:rPr lang="zh-CN" altLang="en-US" sz="3300" dirty="0"/>
              <a:t>、</a:t>
            </a:r>
            <a:r>
              <a:rPr lang="en-US" altLang="zh-CN" sz="3300" dirty="0"/>
              <a:t>C/C++</a:t>
            </a:r>
            <a:r>
              <a:rPr lang="zh-CN" altLang="en-US" sz="3300" dirty="0"/>
              <a:t>程序设计（本科</a:t>
            </a:r>
            <a:r>
              <a:rPr lang="en-US" altLang="zh-CN" sz="3300" dirty="0"/>
              <a:t>A</a:t>
            </a:r>
            <a:r>
              <a:rPr lang="zh-CN" altLang="en-US" sz="3300" dirty="0"/>
              <a:t>组、本科</a:t>
            </a:r>
            <a:r>
              <a:rPr lang="en-US" altLang="zh-CN" sz="3300" dirty="0"/>
              <a:t>B</a:t>
            </a:r>
            <a:r>
              <a:rPr lang="zh-CN" altLang="en-US" sz="3300" dirty="0"/>
              <a:t>组、高职高专组）</a:t>
            </a:r>
            <a:r>
              <a:rPr lang="en-US" altLang="zh-CN" sz="3300" dirty="0"/>
              <a:t>2</a:t>
            </a:r>
            <a:r>
              <a:rPr lang="zh-CN" altLang="en-US" sz="3300" dirty="0"/>
              <a:t>、</a:t>
            </a:r>
            <a:r>
              <a:rPr lang="en-US" altLang="zh-CN" sz="3300" dirty="0"/>
              <a:t>Java</a:t>
            </a:r>
            <a:r>
              <a:rPr lang="zh-CN" altLang="en-US" sz="3300" dirty="0"/>
              <a:t>软件开发（本科</a:t>
            </a:r>
            <a:r>
              <a:rPr lang="en-US" altLang="zh-CN" sz="3300" dirty="0"/>
              <a:t>A</a:t>
            </a:r>
            <a:r>
              <a:rPr lang="zh-CN" altLang="en-US" sz="3300" dirty="0"/>
              <a:t>组、本科</a:t>
            </a:r>
            <a:r>
              <a:rPr lang="en-US" altLang="zh-CN" sz="3300" dirty="0"/>
              <a:t>B</a:t>
            </a:r>
            <a:r>
              <a:rPr lang="zh-CN" altLang="en-US" sz="3300" dirty="0"/>
              <a:t>组、高职高专组）</a:t>
            </a:r>
            <a:r>
              <a:rPr lang="en-US" altLang="zh-CN" sz="3300" dirty="0"/>
              <a:t>3</a:t>
            </a:r>
            <a:r>
              <a:rPr lang="zh-CN" altLang="en-US" sz="3300" dirty="0"/>
              <a:t>、嵌入式设计与开发（大学组、研究生组）</a:t>
            </a:r>
            <a:r>
              <a:rPr lang="en-US" altLang="zh-CN" sz="3300" dirty="0"/>
              <a:t>4</a:t>
            </a:r>
            <a:r>
              <a:rPr lang="zh-CN" altLang="en-US" sz="3300" dirty="0"/>
              <a:t>、单片机设计与开发（大学组）</a:t>
            </a:r>
            <a:r>
              <a:rPr lang="en-US" altLang="zh-CN" sz="3300" dirty="0"/>
              <a:t>5</a:t>
            </a:r>
            <a:r>
              <a:rPr lang="zh-CN" altLang="en-US" sz="3300" dirty="0"/>
              <a:t>、电子设计与开发（大学组），</a:t>
            </a:r>
          </a:p>
          <a:p>
            <a:r>
              <a:rPr lang="zh-CN" altLang="en-US" sz="3300" dirty="0"/>
              <a:t>团队赛设置：软件创业赛一个科目组别。</a:t>
            </a:r>
          </a:p>
          <a:p>
            <a:pPr marL="0" indent="0"/>
            <a:endParaRPr lang="zh-CN" altLang="en-US" sz="3300" dirty="0"/>
          </a:p>
        </p:txBody>
      </p:sp>
    </p:spTree>
    <p:extLst>
      <p:ext uri="{BB962C8B-B14F-4D97-AF65-F5344CB8AC3E}">
        <p14:creationId xmlns:p14="http://schemas.microsoft.com/office/powerpoint/2010/main" val="2184067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9749" y="476672"/>
            <a:ext cx="7886700" cy="520241"/>
          </a:xfrm>
        </p:spPr>
        <p:txBody>
          <a:bodyPr>
            <a:normAutofit fontScale="90000"/>
          </a:bodyPr>
          <a:lstStyle/>
          <a:p>
            <a:r>
              <a:rPr kumimoji="1" lang="zh-CN" altLang="en-US" dirty="0"/>
              <a:t>竞赛规则</a:t>
            </a:r>
          </a:p>
        </p:txBody>
      </p:sp>
      <p:sp>
        <p:nvSpPr>
          <p:cNvPr id="3" name="内容占位符 2"/>
          <p:cNvSpPr>
            <a:spLocks noGrp="1"/>
          </p:cNvSpPr>
          <p:nvPr>
            <p:ph idx="1"/>
          </p:nvPr>
        </p:nvSpPr>
        <p:spPr>
          <a:xfrm>
            <a:off x="639749" y="1340768"/>
            <a:ext cx="7886700" cy="3838637"/>
          </a:xfrm>
        </p:spPr>
        <p:txBody>
          <a:bodyPr>
            <a:normAutofit fontScale="92500" lnSpcReduction="10000"/>
          </a:bodyPr>
          <a:lstStyle/>
          <a:p>
            <a:pPr marL="0" indent="0"/>
            <a:r>
              <a:rPr lang="en-US" altLang="zh-CN" b="1" dirty="0"/>
              <a:t>1</a:t>
            </a:r>
            <a:r>
              <a:rPr lang="zh-CN" altLang="en-US" b="1" dirty="0"/>
              <a:t>、时长</a:t>
            </a:r>
            <a:endParaRPr lang="zh-CN" altLang="en-US" dirty="0"/>
          </a:p>
          <a:p>
            <a:pPr marL="0" indent="0"/>
            <a:r>
              <a:rPr lang="zh-CN" altLang="en-US" dirty="0"/>
              <a:t>软件比赛：</a:t>
            </a:r>
            <a:r>
              <a:rPr lang="en-US" altLang="zh-CN" dirty="0"/>
              <a:t>4</a:t>
            </a:r>
            <a:r>
              <a:rPr lang="zh-CN" altLang="en-US" dirty="0"/>
              <a:t>小时，全程封闭。</a:t>
            </a:r>
          </a:p>
          <a:p>
            <a:pPr marL="0" indent="0"/>
            <a:r>
              <a:rPr lang="zh-CN" altLang="en-US" dirty="0"/>
              <a:t>电子类比赛：</a:t>
            </a:r>
            <a:r>
              <a:rPr lang="en-US" altLang="zh-CN" dirty="0"/>
              <a:t>5</a:t>
            </a:r>
            <a:r>
              <a:rPr lang="zh-CN" altLang="en-US" dirty="0"/>
              <a:t>小时，全程封闭。</a:t>
            </a:r>
          </a:p>
          <a:p>
            <a:pPr marL="0" indent="0"/>
            <a:r>
              <a:rPr lang="en-US" altLang="zh-CN" b="1" dirty="0"/>
              <a:t>2</a:t>
            </a:r>
            <a:r>
              <a:rPr lang="zh-CN" altLang="en-US" b="1" dirty="0"/>
              <a:t>、形式</a:t>
            </a:r>
            <a:endParaRPr lang="zh-CN" altLang="en-US" dirty="0"/>
          </a:p>
          <a:p>
            <a:pPr marL="0" indent="0"/>
            <a:r>
              <a:rPr lang="zh-CN" altLang="en-US" dirty="0"/>
              <a:t>软件类：全程机考。</a:t>
            </a:r>
          </a:p>
          <a:p>
            <a:pPr marL="0" indent="0"/>
            <a:r>
              <a:rPr lang="zh-CN" altLang="en-US" dirty="0"/>
              <a:t>选手机器通过局域网连接到各个分赛区的竞赛服务器。</a:t>
            </a:r>
          </a:p>
          <a:p>
            <a:pPr marL="0" indent="0"/>
            <a:r>
              <a:rPr lang="zh-CN" altLang="en-US" dirty="0"/>
              <a:t>选手答题过程中无法访问互联网，也不允许使用本机以外的资源（如</a:t>
            </a:r>
            <a:r>
              <a:rPr lang="en-US" altLang="zh-CN" dirty="0"/>
              <a:t>USB</a:t>
            </a:r>
            <a:r>
              <a:rPr lang="zh-CN" altLang="en-US" dirty="0"/>
              <a:t>连接）</a:t>
            </a:r>
          </a:p>
          <a:p>
            <a:pPr marL="0" indent="0"/>
            <a:r>
              <a:rPr lang="zh-CN" altLang="en-US" dirty="0"/>
              <a:t>以“服务器</a:t>
            </a:r>
            <a:r>
              <a:rPr lang="en-US" altLang="zh-CN" dirty="0"/>
              <a:t>-</a:t>
            </a:r>
            <a:r>
              <a:rPr lang="zh-CN" altLang="en-US" dirty="0"/>
              <a:t>浏览器”方式发放试题、回收选手作答。</a:t>
            </a:r>
          </a:p>
          <a:p>
            <a:pPr marL="0" indent="0"/>
            <a:r>
              <a:rPr lang="zh-CN" altLang="en-US" dirty="0"/>
              <a:t>电子类：动手操作。</a:t>
            </a:r>
          </a:p>
          <a:p>
            <a:endParaRPr kumimoji="1" lang="zh-CN" altLang="en-US" dirty="0"/>
          </a:p>
        </p:txBody>
      </p:sp>
    </p:spTree>
    <p:extLst>
      <p:ext uri="{BB962C8B-B14F-4D97-AF65-F5344CB8AC3E}">
        <p14:creationId xmlns:p14="http://schemas.microsoft.com/office/powerpoint/2010/main" val="2276336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8680"/>
            <a:ext cx="7886700" cy="357815"/>
          </a:xfrm>
        </p:spPr>
        <p:txBody>
          <a:bodyPr>
            <a:normAutofit fontScale="90000"/>
          </a:bodyPr>
          <a:lstStyle/>
          <a:p>
            <a:r>
              <a:rPr kumimoji="1" lang="zh-CN" altLang="en-US" dirty="0"/>
              <a:t>题目形式</a:t>
            </a:r>
          </a:p>
        </p:txBody>
      </p:sp>
      <p:sp>
        <p:nvSpPr>
          <p:cNvPr id="3" name="内容占位符 2"/>
          <p:cNvSpPr>
            <a:spLocks noGrp="1"/>
          </p:cNvSpPr>
          <p:nvPr>
            <p:ph idx="1"/>
          </p:nvPr>
        </p:nvSpPr>
        <p:spPr>
          <a:xfrm>
            <a:off x="251520" y="1412776"/>
            <a:ext cx="8662737" cy="4132847"/>
          </a:xfrm>
        </p:spPr>
        <p:txBody>
          <a:bodyPr>
            <a:normAutofit fontScale="85000" lnSpcReduction="10000"/>
          </a:bodyPr>
          <a:lstStyle/>
          <a:p>
            <a:r>
              <a:rPr lang="zh-CN" altLang="en-US" dirty="0"/>
              <a:t>软件类竞赛题目完全为客观题型，选手所提交作答的运行结果为主要评分依据。</a:t>
            </a:r>
          </a:p>
          <a:p>
            <a:pPr marL="0" indent="0"/>
            <a:r>
              <a:rPr lang="zh-CN" altLang="en-US" dirty="0"/>
              <a:t>（</a:t>
            </a:r>
            <a:r>
              <a:rPr lang="en-US" altLang="zh-CN" dirty="0"/>
              <a:t>1</a:t>
            </a:r>
            <a:r>
              <a:rPr lang="zh-CN" altLang="en-US" dirty="0"/>
              <a:t>）填空题</a:t>
            </a:r>
          </a:p>
          <a:p>
            <a:pPr marL="0" indent="0"/>
            <a:r>
              <a:rPr lang="zh-CN" altLang="en-US" dirty="0"/>
              <a:t>题目为若干具有一定难度梯度、分值不等的结果填空题或代码完善填空题。</a:t>
            </a:r>
          </a:p>
          <a:p>
            <a:r>
              <a:rPr lang="zh-CN" altLang="en-US" dirty="0"/>
              <a:t>结果填空题</a:t>
            </a:r>
          </a:p>
          <a:p>
            <a:pPr marL="0" indent="0"/>
            <a:r>
              <a:rPr lang="zh-CN" altLang="en-US" dirty="0"/>
              <a:t>题目描述一个具有确定解的问题。要求选手对问题的解填空。</a:t>
            </a:r>
          </a:p>
          <a:p>
            <a:pPr marL="0" indent="0"/>
            <a:r>
              <a:rPr lang="zh-CN" altLang="en-US" dirty="0"/>
              <a:t>不要求解题过程，不限制解题手段，只要求填写确定的结果。</a:t>
            </a:r>
          </a:p>
          <a:p>
            <a:r>
              <a:rPr lang="zh-CN" altLang="en-US" dirty="0"/>
              <a:t>代码填空题</a:t>
            </a:r>
          </a:p>
          <a:p>
            <a:pPr marL="0" indent="0"/>
            <a:r>
              <a:rPr lang="zh-CN" altLang="en-US" dirty="0"/>
              <a:t>题目描述一个具有确定解的问题。</a:t>
            </a:r>
          </a:p>
          <a:p>
            <a:pPr marL="0" indent="0"/>
            <a:r>
              <a:rPr lang="zh-CN" altLang="en-US" dirty="0"/>
              <a:t>题目同时给出该问题的某一解法的代码，但其中有缺失部分。</a:t>
            </a:r>
          </a:p>
          <a:p>
            <a:pPr marL="0" indent="0"/>
            <a:r>
              <a:rPr lang="zh-CN" altLang="en-US" dirty="0"/>
              <a:t>要求选手读懂代码逻辑，对其中的空缺部分补充代码，使整段代码完整。</a:t>
            </a:r>
          </a:p>
          <a:p>
            <a:pPr marL="0" indent="0"/>
            <a:r>
              <a:rPr lang="zh-CN" altLang="en-US" dirty="0"/>
              <a:t>只填写空缺部分，不要填写完整句子。</a:t>
            </a:r>
          </a:p>
        </p:txBody>
      </p:sp>
    </p:spTree>
    <p:extLst>
      <p:ext uri="{BB962C8B-B14F-4D97-AF65-F5344CB8AC3E}">
        <p14:creationId xmlns:p14="http://schemas.microsoft.com/office/powerpoint/2010/main" val="38297437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539" y="476672"/>
            <a:ext cx="7886700" cy="357815"/>
          </a:xfrm>
        </p:spPr>
        <p:txBody>
          <a:bodyPr>
            <a:normAutofit fontScale="90000"/>
          </a:bodyPr>
          <a:lstStyle/>
          <a:p>
            <a:r>
              <a:rPr kumimoji="1" lang="zh-CN" altLang="en-US" dirty="0"/>
              <a:t>题目形式</a:t>
            </a:r>
          </a:p>
        </p:txBody>
      </p:sp>
      <p:sp>
        <p:nvSpPr>
          <p:cNvPr id="3" name="内容占位符 2"/>
          <p:cNvSpPr>
            <a:spLocks noGrp="1"/>
          </p:cNvSpPr>
          <p:nvPr>
            <p:ph idx="1"/>
          </p:nvPr>
        </p:nvSpPr>
        <p:spPr>
          <a:xfrm>
            <a:off x="198521" y="1380624"/>
            <a:ext cx="8662737" cy="4403557"/>
          </a:xfrm>
        </p:spPr>
        <p:txBody>
          <a:bodyPr>
            <a:normAutofit fontScale="92500" lnSpcReduction="10000"/>
          </a:bodyPr>
          <a:lstStyle/>
          <a:p>
            <a:pPr marL="0" indent="0"/>
            <a:r>
              <a:rPr lang="zh-CN" altLang="en-US" dirty="0"/>
              <a:t>（</a:t>
            </a:r>
            <a:r>
              <a:rPr lang="en-US" altLang="zh-CN" dirty="0"/>
              <a:t>2</a:t>
            </a:r>
            <a:r>
              <a:rPr lang="zh-CN" altLang="en-US" dirty="0"/>
              <a:t>）编程题</a:t>
            </a:r>
          </a:p>
          <a:p>
            <a:pPr marL="0" indent="0"/>
            <a:r>
              <a:rPr lang="zh-CN" altLang="en-US" dirty="0"/>
              <a:t>题目为若干具有一定难度梯度、分值不等的编程题目。这些题目的要求明确、答案客观。</a:t>
            </a:r>
          </a:p>
          <a:p>
            <a:pPr marL="0" indent="0"/>
            <a:r>
              <a:rPr lang="zh-CN" altLang="en-US" dirty="0"/>
              <a:t>题目一般要用到标准输入和输出。</a:t>
            </a:r>
          </a:p>
          <a:p>
            <a:pPr marL="0" indent="0"/>
            <a:r>
              <a:rPr lang="zh-CN" altLang="en-US" dirty="0"/>
              <a:t>要求选手通过编程，对给定的标准输入求解，并通过标准输出，按题目要求的格式输出解。题目一般会给出示例数据。</a:t>
            </a:r>
          </a:p>
          <a:p>
            <a:pPr marL="0" indent="0"/>
            <a:r>
              <a:rPr lang="zh-CN" altLang="en-US" dirty="0"/>
              <a:t>一般题目的难度主要集中于对算法的设计和逻辑的组织上。理论上，选手不可能通过猜测或其它非编程的手段获得问题的解。</a:t>
            </a:r>
          </a:p>
          <a:p>
            <a:pPr marL="0" indent="0"/>
            <a:r>
              <a:rPr lang="zh-CN" altLang="en-US" dirty="0"/>
              <a:t>选手给出的解法应具有普遍性，不能只适用于题目的示例数据（当然，至少应该适用于题目的示例数据）。</a:t>
            </a:r>
          </a:p>
          <a:p>
            <a:pPr marL="0" indent="0"/>
            <a:r>
              <a:rPr lang="zh-CN" altLang="en-US" dirty="0"/>
              <a:t>为了测试选手给出解法的性能，评分时用的测试用例可能包含大数据量的压力测试用例，选手选择算法时要充分考虑可行性的问题。</a:t>
            </a:r>
          </a:p>
          <a:p>
            <a:endParaRPr kumimoji="1" lang="zh-CN" altLang="en-US" dirty="0"/>
          </a:p>
        </p:txBody>
      </p:sp>
    </p:spTree>
    <p:extLst>
      <p:ext uri="{BB962C8B-B14F-4D97-AF65-F5344CB8AC3E}">
        <p14:creationId xmlns:p14="http://schemas.microsoft.com/office/powerpoint/2010/main" val="11449267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404664"/>
            <a:ext cx="7886700" cy="592430"/>
          </a:xfrm>
        </p:spPr>
        <p:txBody>
          <a:bodyPr/>
          <a:lstStyle/>
          <a:p>
            <a:r>
              <a:rPr lang="en-US" altLang="zh-CN" dirty="0"/>
              <a:t>CCF</a:t>
            </a:r>
            <a:r>
              <a:rPr lang="zh-CN" altLang="en-US" dirty="0"/>
              <a:t>计算机软件能力认证</a:t>
            </a:r>
            <a:endParaRPr kumimoji="1" lang="zh-CN" altLang="en-US" dirty="0"/>
          </a:p>
        </p:txBody>
      </p:sp>
      <p:sp>
        <p:nvSpPr>
          <p:cNvPr id="3" name="内容占位符 2"/>
          <p:cNvSpPr>
            <a:spLocks noGrp="1"/>
          </p:cNvSpPr>
          <p:nvPr>
            <p:ph idx="1"/>
          </p:nvPr>
        </p:nvSpPr>
        <p:spPr>
          <a:xfrm>
            <a:off x="179512" y="1412776"/>
            <a:ext cx="8752974" cy="3766448"/>
          </a:xfrm>
        </p:spPr>
        <p:txBody>
          <a:bodyPr>
            <a:normAutofit/>
          </a:bodyPr>
          <a:lstStyle/>
          <a:p>
            <a:r>
              <a:rPr lang="en-US" altLang="zh-CN" sz="3000" dirty="0"/>
              <a:t>CCF</a:t>
            </a:r>
            <a:r>
              <a:rPr lang="zh-CN" altLang="en-US" sz="3000" dirty="0"/>
              <a:t>计算机软件能力认证（简称</a:t>
            </a:r>
            <a:r>
              <a:rPr lang="en-US" altLang="zh-CN" sz="3000" dirty="0"/>
              <a:t>CCF CSP</a:t>
            </a:r>
            <a:r>
              <a:rPr lang="zh-CN" altLang="en-US" sz="3000" dirty="0"/>
              <a:t>认证）是</a:t>
            </a:r>
            <a:r>
              <a:rPr lang="en-US" altLang="zh-CN" sz="3000" dirty="0"/>
              <a:t>CCF</a:t>
            </a:r>
            <a:r>
              <a:rPr lang="zh-CN" altLang="en-US" sz="3000" dirty="0"/>
              <a:t>计算机职业资格认证系列中最早启动的一项认证。该项认证重点考察软件开发者实际编程能力，由中国计算机学会统一命题、统一评测，委托各地设立的考试机构进行认证考试。该项认证每年大约</a:t>
            </a:r>
            <a:r>
              <a:rPr lang="en-US" altLang="zh-CN" sz="3000" dirty="0"/>
              <a:t>3</a:t>
            </a:r>
            <a:r>
              <a:rPr lang="zh-CN" altLang="en-US" sz="3000" dirty="0"/>
              <a:t>、</a:t>
            </a:r>
            <a:r>
              <a:rPr lang="en-US" altLang="zh-CN" sz="3000" dirty="0"/>
              <a:t>9</a:t>
            </a:r>
            <a:r>
              <a:rPr lang="zh-CN" altLang="en-US" sz="3000" dirty="0"/>
              <a:t>、</a:t>
            </a:r>
            <a:r>
              <a:rPr lang="en-US" altLang="zh-CN" sz="3000" dirty="0"/>
              <a:t>12</a:t>
            </a:r>
            <a:r>
              <a:rPr lang="zh-CN" altLang="en-US" sz="3000" dirty="0"/>
              <a:t>月各举办一次，自</a:t>
            </a:r>
            <a:r>
              <a:rPr lang="en-US" altLang="zh-CN" sz="3000" dirty="0"/>
              <a:t>2014</a:t>
            </a:r>
            <a:r>
              <a:rPr lang="zh-CN" altLang="en-US" sz="3000" dirty="0"/>
              <a:t>年推出以来，短短三年内便先后曾共有</a:t>
            </a:r>
            <a:r>
              <a:rPr lang="en-US" altLang="zh-CN" sz="3000" dirty="0"/>
              <a:t>73</a:t>
            </a:r>
            <a:r>
              <a:rPr lang="zh-CN" altLang="en-US" sz="3000" dirty="0"/>
              <a:t>个考点，</a:t>
            </a:r>
            <a:r>
              <a:rPr lang="en-US" altLang="zh-CN" sz="3000" dirty="0"/>
              <a:t>43479</a:t>
            </a:r>
            <a:r>
              <a:rPr lang="zh-CN" altLang="en-US" sz="3000" dirty="0"/>
              <a:t>人次参加认证，认证影响力与日俱增。</a:t>
            </a:r>
          </a:p>
        </p:txBody>
      </p:sp>
    </p:spTree>
    <p:extLst>
      <p:ext uri="{BB962C8B-B14F-4D97-AF65-F5344CB8AC3E}">
        <p14:creationId xmlns:p14="http://schemas.microsoft.com/office/powerpoint/2010/main" val="23743931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32656"/>
            <a:ext cx="7886700" cy="538288"/>
          </a:xfrm>
        </p:spPr>
        <p:txBody>
          <a:bodyPr/>
          <a:lstStyle/>
          <a:p>
            <a:r>
              <a:rPr kumimoji="1" lang="zh-CN" altLang="en-US" dirty="0"/>
              <a:t>认证形式</a:t>
            </a:r>
          </a:p>
        </p:txBody>
      </p:sp>
      <p:sp>
        <p:nvSpPr>
          <p:cNvPr id="3" name="内容占位符 2"/>
          <p:cNvSpPr>
            <a:spLocks noGrp="1"/>
          </p:cNvSpPr>
          <p:nvPr>
            <p:ph idx="1"/>
          </p:nvPr>
        </p:nvSpPr>
        <p:spPr>
          <a:xfrm>
            <a:off x="179512" y="1268760"/>
            <a:ext cx="8734926" cy="3820591"/>
          </a:xfrm>
        </p:spPr>
        <p:txBody>
          <a:bodyPr>
            <a:normAutofit lnSpcReduction="10000"/>
          </a:bodyPr>
          <a:lstStyle/>
          <a:p>
            <a:r>
              <a:rPr lang="zh-CN" altLang="en-US" sz="3000" dirty="0"/>
              <a:t>认证考试全部采用上机编程方式，可供报考编程语言为</a:t>
            </a:r>
            <a:r>
              <a:rPr lang="en-US" altLang="zh-CN" sz="3000" dirty="0"/>
              <a:t>C/C++</a:t>
            </a:r>
            <a:r>
              <a:rPr lang="zh-CN" altLang="en-US" sz="3000" dirty="0"/>
              <a:t>、</a:t>
            </a:r>
            <a:r>
              <a:rPr lang="en-US" altLang="zh-CN" sz="3000" dirty="0"/>
              <a:t>Java</a:t>
            </a:r>
            <a:r>
              <a:rPr lang="zh-CN" altLang="en-US" sz="3000" dirty="0"/>
              <a:t>或</a:t>
            </a:r>
            <a:r>
              <a:rPr lang="en-US" altLang="zh-CN" sz="3000" dirty="0"/>
              <a:t>Python</a:t>
            </a:r>
            <a:r>
              <a:rPr lang="zh-CN" altLang="en-US" sz="3000" dirty="0"/>
              <a:t>，考生报名时需选择报考语言，考试时只得使用报名时的语言参加认证。考核为黑盒测试，以通过测试用例判断程序是否能够输出正确结果来进行评分。考试时间为</a:t>
            </a:r>
            <a:r>
              <a:rPr lang="en-US" altLang="zh-CN" sz="3000" dirty="0"/>
              <a:t>240</a:t>
            </a:r>
            <a:r>
              <a:rPr lang="zh-CN" altLang="en-US" sz="3000" dirty="0"/>
              <a:t>分钟。考生允许携带不限量纸质资料在认证过程中翻阅，但不得在认证过程中连接互联网或电子存储设备，不得在考试结束后使用电子存储设备拷贝自己作答的答案。</a:t>
            </a:r>
            <a:r>
              <a:rPr lang="zh-CN" altLang="en-US" sz="3000" baseline="30000" dirty="0"/>
              <a:t> </a:t>
            </a:r>
            <a:endParaRPr lang="zh-CN" altLang="en-US" sz="3000" dirty="0"/>
          </a:p>
        </p:txBody>
      </p:sp>
    </p:spTree>
    <p:extLst>
      <p:ext uri="{BB962C8B-B14F-4D97-AF65-F5344CB8AC3E}">
        <p14:creationId xmlns:p14="http://schemas.microsoft.com/office/powerpoint/2010/main" val="357410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2017</a:t>
            </a:r>
            <a:r>
              <a:rPr lang="zh-CN" altLang="en-US" dirty="0"/>
              <a:t>年我校的赛事</a:t>
            </a:r>
          </a:p>
        </p:txBody>
      </p:sp>
      <p:pic>
        <p:nvPicPr>
          <p:cNvPr id="3" name="图片 2"/>
          <p:cNvPicPr>
            <a:picLocks noChangeAspect="1"/>
          </p:cNvPicPr>
          <p:nvPr/>
        </p:nvPicPr>
        <p:blipFill>
          <a:blip r:embed="rId2"/>
          <a:stretch>
            <a:fillRect/>
          </a:stretch>
        </p:blipFill>
        <p:spPr>
          <a:xfrm>
            <a:off x="-25859" y="2132855"/>
            <a:ext cx="9169860" cy="2905869"/>
          </a:xfrm>
          <a:prstGeom prst="rect">
            <a:avLst/>
          </a:prstGeom>
        </p:spPr>
      </p:pic>
    </p:spTree>
    <p:extLst>
      <p:ext uri="{BB962C8B-B14F-4D97-AF65-F5344CB8AC3E}">
        <p14:creationId xmlns:p14="http://schemas.microsoft.com/office/powerpoint/2010/main" val="253162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76672"/>
            <a:ext cx="7886700" cy="520241"/>
          </a:xfrm>
        </p:spPr>
        <p:txBody>
          <a:bodyPr>
            <a:normAutofit fontScale="90000"/>
          </a:bodyPr>
          <a:lstStyle/>
          <a:p>
            <a:r>
              <a:rPr kumimoji="1" lang="zh-CN" altLang="en-US" dirty="0"/>
              <a:t>涉及知识点</a:t>
            </a:r>
          </a:p>
        </p:txBody>
      </p:sp>
      <p:sp>
        <p:nvSpPr>
          <p:cNvPr id="3" name="内容占位符 2"/>
          <p:cNvSpPr>
            <a:spLocks noGrp="1"/>
          </p:cNvSpPr>
          <p:nvPr>
            <p:ph idx="1"/>
          </p:nvPr>
        </p:nvSpPr>
        <p:spPr>
          <a:xfrm>
            <a:off x="179512" y="1484784"/>
            <a:ext cx="8752974" cy="3838637"/>
          </a:xfrm>
        </p:spPr>
        <p:txBody>
          <a:bodyPr>
            <a:normAutofit fontScale="92500" lnSpcReduction="20000"/>
          </a:bodyPr>
          <a:lstStyle/>
          <a:p>
            <a:pPr marL="0" indent="0"/>
            <a:r>
              <a:rPr lang="zh-CN" altLang="en-US" dirty="0"/>
              <a:t>认证内容主要覆盖大学计算机专业所学习的程序设计、数据结构、算法以及相关的数学基础知识。包括但不限于：</a:t>
            </a:r>
          </a:p>
          <a:p>
            <a:pPr marL="0" indent="0"/>
            <a:r>
              <a:rPr lang="zh-CN" altLang="en-US" dirty="0"/>
              <a:t>（</a:t>
            </a:r>
            <a:r>
              <a:rPr lang="en-US" altLang="zh-CN" dirty="0"/>
              <a:t>1</a:t>
            </a:r>
            <a:r>
              <a:rPr lang="zh-CN" altLang="en-US" dirty="0"/>
              <a:t>）程序设计基础</a:t>
            </a:r>
          </a:p>
          <a:p>
            <a:pPr marL="0" indent="0"/>
            <a:r>
              <a:rPr lang="zh-CN" altLang="en-US" dirty="0"/>
              <a:t>逻辑与数学运算，分支循环，过程调用</a:t>
            </a:r>
            <a:r>
              <a:rPr lang="en-US" altLang="zh-CN" dirty="0"/>
              <a:t>(</a:t>
            </a:r>
            <a:r>
              <a:rPr lang="zh-CN" altLang="en-US" dirty="0"/>
              <a:t>递归</a:t>
            </a:r>
            <a:r>
              <a:rPr lang="en-US" altLang="zh-CN" dirty="0"/>
              <a:t>)</a:t>
            </a:r>
            <a:r>
              <a:rPr lang="zh-CN" altLang="en-US" dirty="0"/>
              <a:t>，字符串操作，文件操作等。</a:t>
            </a:r>
          </a:p>
          <a:p>
            <a:pPr marL="0" indent="0"/>
            <a:r>
              <a:rPr lang="zh-CN" altLang="en-US" dirty="0"/>
              <a:t>（</a:t>
            </a:r>
            <a:r>
              <a:rPr lang="en-US" altLang="zh-CN" dirty="0"/>
              <a:t>2</a:t>
            </a:r>
            <a:r>
              <a:rPr lang="zh-CN" altLang="en-US" dirty="0"/>
              <a:t>）数据结构</a:t>
            </a:r>
          </a:p>
          <a:p>
            <a:pPr marL="0" indent="0"/>
            <a:r>
              <a:rPr lang="zh-CN" altLang="en-US" dirty="0"/>
              <a:t>线性表（数组、队列、栈、链表）、树（堆、排序二叉树）、哈希表、集合与映射、图。</a:t>
            </a:r>
          </a:p>
          <a:p>
            <a:pPr marL="0" indent="0"/>
            <a:r>
              <a:rPr lang="zh-CN" altLang="en-US" dirty="0"/>
              <a:t>（</a:t>
            </a:r>
            <a:r>
              <a:rPr lang="en-US" altLang="zh-CN" dirty="0"/>
              <a:t>3</a:t>
            </a:r>
            <a:r>
              <a:rPr lang="zh-CN" altLang="en-US" dirty="0"/>
              <a:t>）算法与算法设计策略</a:t>
            </a:r>
          </a:p>
          <a:p>
            <a:pPr marL="0" indent="0"/>
            <a:r>
              <a:rPr lang="zh-CN" altLang="en-US" dirty="0"/>
              <a:t>排序与查找，枚举，贪心策略，分治策略，递推与递归，动态规划，搜索，图论算法，计算几何，字符串匹配、线段树、随机算法，近似算法等。</a:t>
            </a:r>
          </a:p>
          <a:p>
            <a:endParaRPr kumimoji="1" lang="zh-CN" altLang="en-US" dirty="0"/>
          </a:p>
        </p:txBody>
      </p:sp>
    </p:spTree>
    <p:extLst>
      <p:ext uri="{BB962C8B-B14F-4D97-AF65-F5344CB8AC3E}">
        <p14:creationId xmlns:p14="http://schemas.microsoft.com/office/powerpoint/2010/main" val="4247724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886700" cy="484146"/>
          </a:xfrm>
        </p:spPr>
        <p:txBody>
          <a:bodyPr>
            <a:normAutofit fontScale="90000"/>
          </a:bodyPr>
          <a:lstStyle/>
          <a:p>
            <a:r>
              <a:rPr kumimoji="1" lang="zh-CN" altLang="en-US" dirty="0"/>
              <a:t>认证成绩及对应能力</a:t>
            </a:r>
          </a:p>
        </p:txBody>
      </p:sp>
      <p:sp>
        <p:nvSpPr>
          <p:cNvPr id="3" name="内容占位符 2"/>
          <p:cNvSpPr>
            <a:spLocks noGrp="1"/>
          </p:cNvSpPr>
          <p:nvPr>
            <p:ph idx="1"/>
          </p:nvPr>
        </p:nvSpPr>
        <p:spPr>
          <a:xfrm>
            <a:off x="611560" y="1412776"/>
            <a:ext cx="7886700" cy="3748401"/>
          </a:xfrm>
        </p:spPr>
        <p:txBody>
          <a:bodyPr>
            <a:normAutofit fontScale="92500" lnSpcReduction="10000"/>
          </a:bodyPr>
          <a:lstStyle/>
          <a:p>
            <a:r>
              <a:rPr lang="zh-CN" altLang="en-US" sz="3000" dirty="0"/>
              <a:t>每次认证共设</a:t>
            </a:r>
            <a:r>
              <a:rPr lang="en-US" altLang="zh-CN" sz="3000" dirty="0"/>
              <a:t>5</a:t>
            </a:r>
            <a:r>
              <a:rPr lang="zh-CN" altLang="en-US" sz="3000" dirty="0"/>
              <a:t>道编程题，难度依次递增。每道编程题设若干个测试用例，每题满分</a:t>
            </a:r>
            <a:r>
              <a:rPr lang="en-US" altLang="zh-CN" sz="3000" dirty="0"/>
              <a:t>100</a:t>
            </a:r>
            <a:r>
              <a:rPr lang="zh-CN" altLang="en-US" sz="3000" dirty="0"/>
              <a:t>分，认证满分</a:t>
            </a:r>
            <a:r>
              <a:rPr lang="en-US" altLang="zh-CN" sz="3000" dirty="0"/>
              <a:t>500</a:t>
            </a:r>
            <a:r>
              <a:rPr lang="zh-CN" altLang="en-US" sz="3000" dirty="0"/>
              <a:t>分。每通过一个测试用例可获得该测试用例对应的分数。认证以考试过程中最后一次提交的程序的运行结果进行评分，认证过程中不实时回显得分。</a:t>
            </a:r>
          </a:p>
          <a:p>
            <a:r>
              <a:rPr lang="zh-CN" altLang="en-US" sz="3000" dirty="0"/>
              <a:t>官网提供认证考试的模拟环境，历次认证题目均收录其中，已在官网注册的用户可在考前在此平台上进行模拟练习。</a:t>
            </a:r>
          </a:p>
        </p:txBody>
      </p:sp>
    </p:spTree>
    <p:extLst>
      <p:ext uri="{BB962C8B-B14F-4D97-AF65-F5344CB8AC3E}">
        <p14:creationId xmlns:p14="http://schemas.microsoft.com/office/powerpoint/2010/main" val="267855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218197"/>
            <a:ext cx="7886700" cy="4271775"/>
          </a:xfrm>
        </p:spPr>
        <p:txBody>
          <a:bodyPr/>
          <a:lstStyle/>
          <a:p>
            <a:r>
              <a:rPr lang="en-US" altLang="zh-CN" dirty="0">
                <a:solidFill>
                  <a:srgbClr val="333333"/>
                </a:solidFill>
                <a:effectLst/>
              </a:rPr>
              <a:t>CSP</a:t>
            </a:r>
            <a:r>
              <a:rPr lang="zh-CN" altLang="en-US" dirty="0">
                <a:solidFill>
                  <a:srgbClr val="333333"/>
                </a:solidFill>
                <a:effectLst/>
              </a:rPr>
              <a:t>成绩</a:t>
            </a:r>
          </a:p>
          <a:p>
            <a:r>
              <a:rPr lang="zh-CN" altLang="en-US" dirty="0">
                <a:solidFill>
                  <a:srgbClr val="333333"/>
                </a:solidFill>
                <a:effectLst/>
              </a:rPr>
              <a:t>对应能力</a:t>
            </a:r>
          </a:p>
          <a:p>
            <a:r>
              <a:rPr lang="en-US" altLang="zh-CN" dirty="0">
                <a:solidFill>
                  <a:srgbClr val="333333"/>
                </a:solidFill>
                <a:effectLst/>
              </a:rPr>
              <a:t>400-500</a:t>
            </a:r>
            <a:r>
              <a:rPr lang="zh-CN" altLang="en-US" dirty="0">
                <a:solidFill>
                  <a:srgbClr val="333333"/>
                </a:solidFill>
                <a:effectLst/>
              </a:rPr>
              <a:t>分</a:t>
            </a:r>
          </a:p>
          <a:p>
            <a:r>
              <a:rPr lang="zh-CN" altLang="en-US" dirty="0">
                <a:solidFill>
                  <a:srgbClr val="333333"/>
                </a:solidFill>
                <a:effectLst/>
              </a:rPr>
              <a:t>发散性算法编程</a:t>
            </a:r>
          </a:p>
          <a:p>
            <a:r>
              <a:rPr lang="en-US" altLang="zh-CN" dirty="0">
                <a:solidFill>
                  <a:srgbClr val="333333"/>
                </a:solidFill>
                <a:effectLst/>
              </a:rPr>
              <a:t>300-400</a:t>
            </a:r>
            <a:r>
              <a:rPr lang="zh-CN" altLang="en-US" dirty="0">
                <a:solidFill>
                  <a:srgbClr val="333333"/>
                </a:solidFill>
                <a:effectLst/>
              </a:rPr>
              <a:t>（不含）分</a:t>
            </a:r>
          </a:p>
          <a:p>
            <a:r>
              <a:rPr lang="zh-CN" altLang="en-US" dirty="0">
                <a:solidFill>
                  <a:srgbClr val="333333"/>
                </a:solidFill>
                <a:effectLst/>
              </a:rPr>
              <a:t>复杂问题分析解决能力</a:t>
            </a:r>
          </a:p>
          <a:p>
            <a:r>
              <a:rPr lang="en-US" altLang="zh-CN" dirty="0">
                <a:solidFill>
                  <a:srgbClr val="333333"/>
                </a:solidFill>
                <a:effectLst/>
              </a:rPr>
              <a:t>200-300</a:t>
            </a:r>
            <a:r>
              <a:rPr lang="zh-CN" altLang="en-US" dirty="0">
                <a:solidFill>
                  <a:srgbClr val="333333"/>
                </a:solidFill>
                <a:effectLst/>
              </a:rPr>
              <a:t>（不含）分</a:t>
            </a:r>
          </a:p>
          <a:p>
            <a:r>
              <a:rPr lang="zh-CN" altLang="en-US" dirty="0">
                <a:solidFill>
                  <a:srgbClr val="333333"/>
                </a:solidFill>
                <a:effectLst/>
              </a:rPr>
              <a:t>结构组织能力，模型构建能力</a:t>
            </a:r>
          </a:p>
          <a:p>
            <a:r>
              <a:rPr lang="en-US" altLang="zh-CN" dirty="0">
                <a:solidFill>
                  <a:srgbClr val="333333"/>
                </a:solidFill>
                <a:effectLst/>
              </a:rPr>
              <a:t>100-200</a:t>
            </a:r>
            <a:r>
              <a:rPr lang="zh-CN" altLang="en-US" dirty="0">
                <a:solidFill>
                  <a:srgbClr val="333333"/>
                </a:solidFill>
                <a:effectLst/>
              </a:rPr>
              <a:t>（不含）分</a:t>
            </a:r>
          </a:p>
          <a:p>
            <a:r>
              <a:rPr lang="zh-CN" altLang="en-US" dirty="0">
                <a:solidFill>
                  <a:srgbClr val="333333"/>
                </a:solidFill>
                <a:effectLst/>
              </a:rPr>
              <a:t>基础语言能力，简单算法能力</a:t>
            </a:r>
          </a:p>
          <a:p>
            <a:endParaRPr kumimoji="1" lang="zh-CN" altLang="en-US" dirty="0"/>
          </a:p>
        </p:txBody>
      </p:sp>
    </p:spTree>
    <p:extLst>
      <p:ext uri="{BB962C8B-B14F-4D97-AF65-F5344CB8AC3E}">
        <p14:creationId xmlns:p14="http://schemas.microsoft.com/office/powerpoint/2010/main" val="3775206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886700" cy="520241"/>
          </a:xfrm>
        </p:spPr>
        <p:txBody>
          <a:bodyPr>
            <a:normAutofit fontScale="90000"/>
          </a:bodyPr>
          <a:lstStyle/>
          <a:p>
            <a:r>
              <a:rPr lang="zh-CN" altLang="en-US" dirty="0"/>
              <a:t>团体程序设计天梯赛</a:t>
            </a:r>
            <a:endParaRPr kumimoji="1" lang="zh-CN" altLang="en-US" dirty="0"/>
          </a:p>
        </p:txBody>
      </p:sp>
      <p:sp>
        <p:nvSpPr>
          <p:cNvPr id="3" name="内容占位符 2"/>
          <p:cNvSpPr>
            <a:spLocks noGrp="1"/>
          </p:cNvSpPr>
          <p:nvPr>
            <p:ph idx="1"/>
          </p:nvPr>
        </p:nvSpPr>
        <p:spPr>
          <a:xfrm>
            <a:off x="179512" y="1196752"/>
            <a:ext cx="8734926" cy="3838637"/>
          </a:xfrm>
        </p:spPr>
        <p:txBody>
          <a:bodyPr>
            <a:noAutofit/>
          </a:bodyPr>
          <a:lstStyle/>
          <a:p>
            <a:r>
              <a:rPr lang="zh-CN" altLang="en-US" sz="2700" dirty="0"/>
              <a:t>团体程序设计天梯赛是中国高校计算机大赛的竞赛版块之一，赛旨在提升学生计算机问题求解水平，增强学生程序设计能力，培养团队合作精神，提高大学生的综合素质，同时丰富校园学术气氛，促进校际交流，提高全国高校的程序设计教学水平。</a:t>
            </a:r>
          </a:p>
          <a:p>
            <a:r>
              <a:rPr lang="zh-CN" altLang="en-US" sz="2700" dirty="0"/>
              <a:t>比赛重点考查参赛队伍的基础程序设计能力、数据结构与算法应用能力，并通过团体成绩体现高校在程序设计教学方面的整体水平。竞赛题目均为在线编程题，由搭建在网易服务器上的</a:t>
            </a:r>
            <a:r>
              <a:rPr lang="en-US" altLang="zh-CN" sz="2700" dirty="0">
                <a:hlinkClick r:id="rId2"/>
              </a:rPr>
              <a:t>PAT</a:t>
            </a:r>
            <a:r>
              <a:rPr lang="zh-CN" altLang="en-US" sz="2700" dirty="0"/>
              <a:t>在线裁判系统自动评判。</a:t>
            </a:r>
          </a:p>
          <a:p>
            <a:r>
              <a:rPr lang="zh-CN" altLang="en-US" sz="2700" dirty="0"/>
              <a:t>难度分</a:t>
            </a:r>
            <a:r>
              <a:rPr lang="en-US" altLang="zh-CN" sz="2700" dirty="0"/>
              <a:t>3</a:t>
            </a:r>
            <a:r>
              <a:rPr lang="zh-CN" altLang="en-US" sz="2700" dirty="0"/>
              <a:t>个梯级：基础级、进阶级、登顶级。以个人独立竞技、团体计分的方式进行排名。</a:t>
            </a:r>
          </a:p>
        </p:txBody>
      </p:sp>
    </p:spTree>
    <p:extLst>
      <p:ext uri="{BB962C8B-B14F-4D97-AF65-F5344CB8AC3E}">
        <p14:creationId xmlns:p14="http://schemas.microsoft.com/office/powerpoint/2010/main" val="490597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1196752"/>
            <a:ext cx="4176464" cy="5184576"/>
          </a:xfrm>
          <a:prstGeom prst="rect">
            <a:avLst/>
          </a:prstGeom>
        </p:spPr>
      </p:pic>
    </p:spTree>
    <p:extLst>
      <p:ext uri="{BB962C8B-B14F-4D97-AF65-F5344CB8AC3E}">
        <p14:creationId xmlns:p14="http://schemas.microsoft.com/office/powerpoint/2010/main" val="2496016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484783"/>
            <a:ext cx="2958768" cy="4104173"/>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957" y="1484784"/>
            <a:ext cx="5472231" cy="4104173"/>
          </a:xfrm>
          <a:prstGeom prst="rect">
            <a:avLst/>
          </a:prstGeom>
        </p:spPr>
      </p:pic>
    </p:spTree>
    <p:extLst>
      <p:ext uri="{BB962C8B-B14F-4D97-AF65-F5344CB8AC3E}">
        <p14:creationId xmlns:p14="http://schemas.microsoft.com/office/powerpoint/2010/main" val="149006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6553200" y="6248400"/>
            <a:ext cx="1905000" cy="457200"/>
          </a:xfrm>
          <a:prstGeom prst="rect">
            <a:avLst/>
          </a:prstGeom>
        </p:spPr>
        <p:txBody>
          <a:bodyPr/>
          <a:lstStyle/>
          <a:p>
            <a:fld id="{E384F24A-0C58-4D82-8A88-AF037B2D0A83}" type="slidenum">
              <a:rPr lang="en-US" altLang="zh-CN"/>
              <a:pPr/>
              <a:t>8</a:t>
            </a:fld>
            <a:endParaRPr lang="en-US" altLang="zh-CN"/>
          </a:p>
        </p:txBody>
      </p:sp>
      <p:sp>
        <p:nvSpPr>
          <p:cNvPr id="502787" name="Rectangle 3"/>
          <p:cNvSpPr>
            <a:spLocks noGrp="1" noChangeArrowheads="1"/>
          </p:cNvSpPr>
          <p:nvPr>
            <p:ph type="body" idx="1"/>
          </p:nvPr>
        </p:nvSpPr>
        <p:spPr>
          <a:xfrm>
            <a:off x="0" y="1142984"/>
            <a:ext cx="9144000" cy="5715016"/>
          </a:xfrm>
        </p:spPr>
        <p:txBody>
          <a:bodyPr/>
          <a:lstStyle/>
          <a:p>
            <a:pPr>
              <a:lnSpc>
                <a:spcPct val="110000"/>
              </a:lnSpc>
            </a:pPr>
            <a:r>
              <a:rPr lang="zh-CN" altLang="en-US" sz="2800" b="1" dirty="0">
                <a:solidFill>
                  <a:srgbClr val="FF0000"/>
                </a:solidFill>
                <a:ea typeface="宋体" pitchFamily="2" charset="-122"/>
              </a:rPr>
              <a:t>比赛形式</a:t>
            </a:r>
          </a:p>
          <a:p>
            <a:pPr lvl="1">
              <a:lnSpc>
                <a:spcPct val="110000"/>
              </a:lnSpc>
            </a:pPr>
            <a:r>
              <a:rPr lang="en-US" altLang="zh-CN" b="1" dirty="0">
                <a:ea typeface="宋体" pitchFamily="2" charset="-122"/>
              </a:rPr>
              <a:t>1</a:t>
            </a:r>
            <a:r>
              <a:rPr lang="zh-CN" altLang="en-US" b="1" dirty="0">
                <a:ea typeface="宋体" pitchFamily="2" charset="-122"/>
              </a:rPr>
              <a:t>支队伍</a:t>
            </a:r>
            <a:r>
              <a:rPr lang="en-US" altLang="zh-CN" b="1" dirty="0">
                <a:ea typeface="宋体" pitchFamily="2" charset="-122"/>
              </a:rPr>
              <a:t>1</a:t>
            </a:r>
            <a:r>
              <a:rPr lang="zh-CN" altLang="en-US" b="1" dirty="0">
                <a:ea typeface="宋体" pitchFamily="2" charset="-122"/>
              </a:rPr>
              <a:t>台机器（提供打印服务）</a:t>
            </a:r>
          </a:p>
          <a:p>
            <a:pPr lvl="1">
              <a:lnSpc>
                <a:spcPct val="110000"/>
              </a:lnSpc>
            </a:pPr>
            <a:r>
              <a:rPr lang="zh-CN" altLang="en-US" b="1" dirty="0">
                <a:ea typeface="宋体" pitchFamily="2" charset="-122"/>
              </a:rPr>
              <a:t>上机编程解决问题（</a:t>
            </a:r>
            <a:r>
              <a:rPr kumimoji="1" lang="zh-CN" altLang="en-US" sz="2400" b="1" dirty="0">
                <a:ea typeface="宋体" pitchFamily="2" charset="-122"/>
              </a:rPr>
              <a:t>可以携带诸如书、手册、 程序清单等参考资料；不能携带任何可用计算机处理的软件或数据、不能携带任何类型的通讯工具</a:t>
            </a:r>
            <a:r>
              <a:rPr lang="zh-CN" altLang="en-US" b="1" dirty="0">
                <a:ea typeface="宋体" pitchFamily="2" charset="-122"/>
              </a:rPr>
              <a:t>）</a:t>
            </a:r>
          </a:p>
          <a:p>
            <a:pPr lvl="1">
              <a:lnSpc>
                <a:spcPct val="110000"/>
              </a:lnSpc>
            </a:pPr>
            <a:r>
              <a:rPr lang="zh-CN" altLang="en-US" b="1" dirty="0">
                <a:solidFill>
                  <a:srgbClr val="FF0000"/>
                </a:solidFill>
                <a:ea typeface="宋体" pitchFamily="2" charset="-122"/>
              </a:rPr>
              <a:t>实时测试，动态排名</a:t>
            </a:r>
          </a:p>
          <a:p>
            <a:pPr>
              <a:lnSpc>
                <a:spcPct val="110000"/>
              </a:lnSpc>
            </a:pPr>
            <a:r>
              <a:rPr lang="zh-CN" altLang="en-US" sz="2800" b="1" dirty="0">
                <a:solidFill>
                  <a:srgbClr val="FF0000"/>
                </a:solidFill>
                <a:ea typeface="宋体" pitchFamily="2" charset="-122"/>
              </a:rPr>
              <a:t>试题</a:t>
            </a:r>
          </a:p>
          <a:p>
            <a:pPr lvl="1">
              <a:lnSpc>
                <a:spcPct val="110000"/>
              </a:lnSpc>
            </a:pPr>
            <a:r>
              <a:rPr lang="en-US" altLang="zh-CN" b="1" dirty="0">
                <a:ea typeface="宋体" pitchFamily="2" charset="-122"/>
              </a:rPr>
              <a:t>6-10</a:t>
            </a:r>
            <a:r>
              <a:rPr lang="zh-CN" altLang="en-US" b="1" dirty="0">
                <a:ea typeface="宋体" pitchFamily="2" charset="-122"/>
              </a:rPr>
              <a:t>题</a:t>
            </a:r>
          </a:p>
          <a:p>
            <a:pPr lvl="1">
              <a:lnSpc>
                <a:spcPct val="110000"/>
              </a:lnSpc>
            </a:pPr>
            <a:r>
              <a:rPr lang="zh-CN" altLang="en-US" b="1" dirty="0">
                <a:ea typeface="宋体" pitchFamily="2" charset="-122"/>
              </a:rPr>
              <a:t>全英文（可以带字典）</a:t>
            </a:r>
          </a:p>
          <a:p>
            <a:pPr>
              <a:lnSpc>
                <a:spcPct val="110000"/>
              </a:lnSpc>
            </a:pPr>
            <a:r>
              <a:rPr lang="zh-CN" altLang="en-US" sz="2800" b="1" dirty="0">
                <a:ea typeface="宋体" pitchFamily="2" charset="-122"/>
              </a:rPr>
              <a:t>时间：持续</a:t>
            </a:r>
            <a:r>
              <a:rPr lang="en-US" altLang="zh-CN" sz="2800" b="1" dirty="0">
                <a:ea typeface="宋体" pitchFamily="2" charset="-122"/>
              </a:rPr>
              <a:t>5</a:t>
            </a:r>
            <a:r>
              <a:rPr lang="zh-CN" altLang="en-US" sz="2800" b="1" dirty="0">
                <a:ea typeface="宋体" pitchFamily="2" charset="-122"/>
              </a:rPr>
              <a:t>个小时</a:t>
            </a:r>
            <a:r>
              <a:rPr kumimoji="1" lang="zh-CN" altLang="en-US" sz="2800" b="1" dirty="0">
                <a:ea typeface="宋体" pitchFamily="2" charset="-122"/>
              </a:rPr>
              <a:t>；</a:t>
            </a:r>
          </a:p>
        </p:txBody>
      </p:sp>
      <p:sp>
        <p:nvSpPr>
          <p:cNvPr id="502788" name="AutoShape 4"/>
          <p:cNvSpPr>
            <a:spLocks noChangeArrowheads="1"/>
          </p:cNvSpPr>
          <p:nvPr/>
        </p:nvSpPr>
        <p:spPr bwMode="auto">
          <a:xfrm flipH="1">
            <a:off x="0" y="0"/>
            <a:ext cx="2998788" cy="838200"/>
          </a:xfrm>
          <a:prstGeom prst="horizontalScroll">
            <a:avLst>
              <a:gd name="adj" fmla="val 12500"/>
            </a:avLst>
          </a:prstGeom>
          <a:gradFill rotWithShape="0">
            <a:gsLst>
              <a:gs pos="0">
                <a:srgbClr val="FF9900"/>
              </a:gs>
              <a:gs pos="50000">
                <a:srgbClr val="FFFF99"/>
              </a:gs>
              <a:gs pos="100000">
                <a:srgbClr val="FF9900"/>
              </a:gs>
            </a:gsLst>
            <a:lin ang="0" scaled="1"/>
          </a:gradFill>
          <a:ln w="9525">
            <a:solidFill>
              <a:schemeClr val="tx1"/>
            </a:solidFill>
            <a:round/>
            <a:headEnd/>
            <a:tailEnd/>
          </a:ln>
          <a:effectLst/>
        </p:spPr>
        <p:txBody>
          <a:bodyPr wrap="none" anchor="ctr"/>
          <a:lstStyle/>
          <a:p>
            <a:pPr algn="ctr"/>
            <a:r>
              <a:rPr kumimoji="1" lang="zh-CN" altLang="en-US" sz="3200" b="1">
                <a:latin typeface="Times New Roman" pitchFamily="18" charset="0"/>
                <a:ea typeface="楷体_GB2312" pitchFamily="49" charset="-122"/>
              </a:rPr>
              <a:t>如何比赛</a:t>
            </a:r>
            <a:r>
              <a:rPr kumimoji="1" lang="zh-CN" altLang="en-US" sz="3200" b="1">
                <a:latin typeface="Times New Roman" pitchFamily="18" charset="0"/>
              </a:rPr>
              <a:t>？</a:t>
            </a:r>
          </a:p>
        </p:txBody>
      </p:sp>
      <p:sp>
        <p:nvSpPr>
          <p:cNvPr id="502789" name="Rectangle 5"/>
          <p:cNvSpPr>
            <a:spLocks noChangeArrowheads="1"/>
          </p:cNvSpPr>
          <p:nvPr/>
        </p:nvSpPr>
        <p:spPr bwMode="auto">
          <a:xfrm>
            <a:off x="3167063" y="188913"/>
            <a:ext cx="2286000" cy="579437"/>
          </a:xfrm>
          <a:prstGeom prst="rect">
            <a:avLst/>
          </a:prstGeom>
          <a:noFill/>
          <a:ln w="9525">
            <a:noFill/>
            <a:miter lim="800000"/>
            <a:headEnd/>
            <a:tailEnd/>
          </a:ln>
          <a:effectLst/>
        </p:spPr>
        <p:txBody>
          <a:bodyPr>
            <a:spAutoFit/>
          </a:bodyPr>
          <a:lstStyle/>
          <a:p>
            <a:pPr algn="ctr"/>
            <a:r>
              <a:rPr kumimoji="1" lang="en-US" altLang="zh-CN" sz="3200" b="1" i="1" dirty="0">
                <a:solidFill>
                  <a:srgbClr val="FF0000"/>
                </a:solidFill>
                <a:effectLst>
                  <a:outerShdw blurRad="38100" dist="38100" dir="2700000" algn="tl">
                    <a:srgbClr val="C0C0C0"/>
                  </a:outerShdw>
                </a:effectLst>
                <a:latin typeface="宋体" pitchFamily="2" charset="-122"/>
                <a:sym typeface="Symbol" pitchFamily="18" charset="2"/>
              </a:rPr>
              <a:t></a:t>
            </a:r>
            <a:r>
              <a:rPr kumimoji="1" lang="en-US" altLang="zh-CN" sz="3200" b="1" dirty="0">
                <a:solidFill>
                  <a:srgbClr val="FF0000"/>
                </a:solidFill>
                <a:latin typeface="宋体" pitchFamily="2" charset="-122"/>
                <a:sym typeface="Symbol" pitchFamily="18" charset="2"/>
              </a:rPr>
              <a:t> </a:t>
            </a:r>
            <a:r>
              <a:rPr kumimoji="1" lang="en-US" altLang="zh-CN" sz="3200" b="1" dirty="0">
                <a:solidFill>
                  <a:srgbClr val="FF0000"/>
                </a:solidFill>
                <a:latin typeface="Times New Roman" pitchFamily="18" charset="0"/>
              </a:rPr>
              <a:t>3</a:t>
            </a:r>
            <a:r>
              <a:rPr kumimoji="1" lang="zh-CN" altLang="en-US" sz="3200" b="1" dirty="0">
                <a:solidFill>
                  <a:srgbClr val="FF0000"/>
                </a:solidFill>
                <a:latin typeface="宋体" pitchFamily="2" charset="-122"/>
              </a:rPr>
              <a:t>人组队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wipe(left)">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2789"/>
                                        </p:tgtEl>
                                        <p:attrNameLst>
                                          <p:attrName>style.visibility</p:attrName>
                                        </p:attrNameLst>
                                      </p:cBhvr>
                                      <p:to>
                                        <p:strVal val="visible"/>
                                      </p:to>
                                    </p:set>
                                    <p:animEffect transition="in" filter="wipe(up)">
                                      <p:cBhvr>
                                        <p:cTn id="12" dur="500"/>
                                        <p:tgtEl>
                                          <p:spTgt spid="502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autoUpdateAnimBg="0"/>
      <p:bldP spid="50278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5796"/>
            <a:ext cx="8640960" cy="6858000"/>
          </a:xfrm>
          <a:prstGeom prst="rect">
            <a:avLst/>
          </a:prstGeom>
        </p:spPr>
      </p:pic>
    </p:spTree>
    <p:extLst>
      <p:ext uri="{BB962C8B-B14F-4D97-AF65-F5344CB8AC3E}">
        <p14:creationId xmlns:p14="http://schemas.microsoft.com/office/powerpoint/2010/main" val="544032503"/>
      </p:ext>
    </p:extLst>
  </p:cSld>
  <p:clrMapOvr>
    <a:masterClrMapping/>
  </p:clrMapOvr>
</p:sld>
</file>

<file path=ppt/theme/theme1.xml><?xml version="1.0" encoding="utf-8"?>
<a:theme xmlns:a="http://schemas.openxmlformats.org/drawingml/2006/main" name="C语言总复习">
  <a:themeElements>
    <a:clrScheme name="C语言总复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语言总复习">
      <a:majorFont>
        <a:latin typeface="Arial"/>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语言总复习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语言总复习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语言总复习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语言总复习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语言总复习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语言总复习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语言总复习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C语言总复习</Template>
  <TotalTime>2009</TotalTime>
  <Words>5583</Words>
  <Application>Microsoft Office PowerPoint</Application>
  <PresentationFormat>全屏显示(4:3)</PresentationFormat>
  <Paragraphs>524</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黑体</vt:lpstr>
      <vt:lpstr>华文琥珀</vt:lpstr>
      <vt:lpstr>华文新魏</vt:lpstr>
      <vt:lpstr>楷体_GB2312</vt:lpstr>
      <vt:lpstr>宋体</vt:lpstr>
      <vt:lpstr>Arial</vt:lpstr>
      <vt:lpstr>Calibri</vt:lpstr>
      <vt:lpstr>Courier New</vt:lpstr>
      <vt:lpstr>Times New Roman</vt:lpstr>
      <vt:lpstr>Wingdings</vt:lpstr>
      <vt:lpstr>Wingdings 2</vt:lpstr>
      <vt:lpstr>C语言总复习</vt:lpstr>
      <vt:lpstr>PowerPoint 演示文稿</vt:lpstr>
      <vt:lpstr>ICPC竞赛简介</vt:lpstr>
      <vt:lpstr>PowerPoint 演示文稿</vt:lpstr>
      <vt:lpstr>PowerPoint 演示文稿</vt:lpstr>
      <vt:lpstr>赛事等级</vt:lpstr>
      <vt:lpstr>2017年我校的赛事</vt:lpstr>
      <vt:lpstr>PowerPoint 演示文稿</vt:lpstr>
      <vt:lpstr>PowerPoint 演示文稿</vt:lpstr>
      <vt:lpstr>PowerPoint 演示文稿</vt:lpstr>
      <vt:lpstr>PowerPoint 演示文稿</vt:lpstr>
      <vt:lpstr>OJ常见返回结果</vt:lpstr>
      <vt:lpstr>PowerPoint 演示文稿</vt:lpstr>
      <vt:lpstr>ICPC .vs. 其他程序设计竞赛</vt:lpstr>
      <vt:lpstr>ICPC队员的基本原则</vt:lpstr>
      <vt:lpstr>开课目的</vt:lpstr>
      <vt:lpstr>我校OJ介绍</vt:lpstr>
      <vt:lpstr>常见的OJ</vt:lpstr>
      <vt:lpstr>课程目标</vt:lpstr>
      <vt:lpstr>相关的知识</vt:lpstr>
      <vt:lpstr>ACM需要哪些数学知识</vt:lpstr>
      <vt:lpstr>ACM需要哪些数学知识</vt:lpstr>
      <vt:lpstr>最常见题型</vt:lpstr>
      <vt:lpstr>训练方法 - OJ</vt:lpstr>
      <vt:lpstr>PowerPoint 演示文稿</vt:lpstr>
      <vt:lpstr>PowerPoint 演示文稿</vt:lpstr>
      <vt:lpstr>输入输出</vt:lpstr>
      <vt:lpstr>输入输出</vt:lpstr>
      <vt:lpstr>输入_第一类：</vt:lpstr>
      <vt:lpstr>源代码：</vt:lpstr>
      <vt:lpstr>本类输入解决方案：</vt:lpstr>
      <vt:lpstr>说明（1）：</vt:lpstr>
      <vt:lpstr>输入_第二类：</vt:lpstr>
      <vt:lpstr>源代码：</vt:lpstr>
      <vt:lpstr>本类输入解决方案：</vt:lpstr>
      <vt:lpstr>输入_第三类：</vt:lpstr>
      <vt:lpstr>输入_第四类：</vt:lpstr>
      <vt:lpstr>输入_第五类：</vt:lpstr>
      <vt:lpstr>输入_第六类：</vt:lpstr>
      <vt:lpstr>输入_第七类：</vt:lpstr>
      <vt:lpstr>输入_第八类：</vt:lpstr>
      <vt:lpstr>二、小技巧</vt:lpstr>
      <vt:lpstr>三、C语言处理“混合数据”的问题</vt:lpstr>
      <vt:lpstr>常见的代码：</vt:lpstr>
      <vt:lpstr>问题求解与程序设计竞赛</vt:lpstr>
      <vt:lpstr>建模与分析</vt:lpstr>
      <vt:lpstr>算法设计</vt:lpstr>
      <vt:lpstr>程序设计、测试与微调</vt:lpstr>
      <vt:lpstr>PowerPoint 演示文稿</vt:lpstr>
      <vt:lpstr>ccpc竞赛介绍</vt:lpstr>
      <vt:lpstr>竞赛组成</vt:lpstr>
      <vt:lpstr>竞赛方式</vt:lpstr>
      <vt:lpstr>排名细则</vt:lpstr>
      <vt:lpstr>蓝桥杯</vt:lpstr>
      <vt:lpstr>PowerPoint 演示文稿</vt:lpstr>
      <vt:lpstr>竞赛规则</vt:lpstr>
      <vt:lpstr>题目形式</vt:lpstr>
      <vt:lpstr>题目形式</vt:lpstr>
      <vt:lpstr>CCF计算机软件能力认证</vt:lpstr>
      <vt:lpstr>认证形式</vt:lpstr>
      <vt:lpstr>涉及知识点</vt:lpstr>
      <vt:lpstr>认证成绩及对应能力</vt:lpstr>
      <vt:lpstr>PowerPoint 演示文稿</vt:lpstr>
      <vt:lpstr>团体程序设计天梯赛</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ACM讲义</dc:title>
  <dc:creator>雨林木风</dc:creator>
  <cp:lastModifiedBy>yyxxyy</cp:lastModifiedBy>
  <cp:revision>57</cp:revision>
  <dcterms:created xsi:type="dcterms:W3CDTF">2009-03-18T23:42:57Z</dcterms:created>
  <dcterms:modified xsi:type="dcterms:W3CDTF">2023-02-20T03:11:53Z</dcterms:modified>
</cp:coreProperties>
</file>