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70" r:id="rId5"/>
    <p:sldId id="271" r:id="rId6"/>
    <p:sldId id="258" r:id="rId7"/>
    <p:sldId id="259" r:id="rId8"/>
    <p:sldId id="261" r:id="rId9"/>
    <p:sldId id="262" r:id="rId10"/>
    <p:sldId id="268" r:id="rId11"/>
    <p:sldId id="269" r:id="rId12"/>
    <p:sldId id="263" r:id="rId13"/>
    <p:sldId id="264" r:id="rId14"/>
    <p:sldId id="272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7241-FD10-4CB9-BF16-B03210EC78C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78BB-859C-4EDA-93C7-962C3DDF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7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7241-FD10-4CB9-BF16-B03210EC78C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78BB-859C-4EDA-93C7-962C3DDF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3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7241-FD10-4CB9-BF16-B03210EC78C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78BB-859C-4EDA-93C7-962C3DDF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7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7241-FD10-4CB9-BF16-B03210EC78C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78BB-859C-4EDA-93C7-962C3DDF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09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7241-FD10-4CB9-BF16-B03210EC78C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78BB-859C-4EDA-93C7-962C3DDF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12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7241-FD10-4CB9-BF16-B03210EC78C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78BB-859C-4EDA-93C7-962C3DDF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6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7241-FD10-4CB9-BF16-B03210EC78C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78BB-859C-4EDA-93C7-962C3DDF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5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7241-FD10-4CB9-BF16-B03210EC78C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78BB-859C-4EDA-93C7-962C3DDF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09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7241-FD10-4CB9-BF16-B03210EC78C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78BB-859C-4EDA-93C7-962C3DDF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5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7241-FD10-4CB9-BF16-B03210EC78C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78BB-859C-4EDA-93C7-962C3DDF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9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7241-FD10-4CB9-BF16-B03210EC78C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78BB-859C-4EDA-93C7-962C3DDF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0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7241-FD10-4CB9-BF16-B03210EC78C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78BB-859C-4EDA-93C7-962C3DDF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5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/>
              <a:t>第二章 竞赛例题选讲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本讲将继续通过一些竞赛真题的讲解，让大家初步感受和了解一下竞赛真题的解题思路。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0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1628"/>
            <a:ext cx="12192000" cy="51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9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1" y="215125"/>
            <a:ext cx="11382653" cy="635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77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5131"/>
                <a:ext cx="10515600" cy="5941832"/>
              </a:xfrm>
            </p:spPr>
            <p:txBody>
              <a:bodyPr>
                <a:normAutofit/>
              </a:bodyPr>
              <a:lstStyle/>
              <a:p>
                <a:r>
                  <a:rPr lang="zh-CN" altLang="zh-CN" b="1" dirty="0"/>
                  <a:t>题目大意：</a:t>
                </a:r>
                <a:endParaRPr lang="zh-CN" altLang="zh-CN" dirty="0"/>
              </a:p>
              <a:p>
                <a:r>
                  <a:rPr lang="zh-CN" altLang="zh-CN" dirty="0"/>
                  <a:t>给定一个字符串</a:t>
                </a:r>
                <a14:m>
                  <m:oMath xmlns:m="http://schemas.openxmlformats.org/officeDocument/2006/math">
                    <m:r>
                      <a:rPr lang="en-US" altLang="zh-CN" i="1"/>
                      <m:t>𝑆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/>
                      <m:t>𝑛</m:t>
                    </m:r>
                  </m:oMath>
                </a14:m>
                <a:r>
                  <a:rPr lang="zh-CN" altLang="zh-CN" dirty="0"/>
                  <a:t>个母串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𝑆</m:t>
                        </m:r>
                      </m:e>
                      <m:sub>
                        <m:r>
                          <a:rPr lang="en-US" altLang="zh-CN" i="1"/>
                          <m:t>𝑡</m:t>
                        </m:r>
                      </m:sub>
                    </m:sSub>
                  </m:oMath>
                </a14:m>
                <a:r>
                  <a:rPr lang="zh-CN" altLang="zh-CN" dirty="0"/>
                  <a:t>，筛选出含有</a:t>
                </a:r>
                <a14:m>
                  <m:oMath xmlns:m="http://schemas.openxmlformats.org/officeDocument/2006/math">
                    <m:r>
                      <a:rPr lang="en-US" altLang="zh-CN" i="1"/>
                      <m:t>𝑆</m:t>
                    </m:r>
                  </m:oMath>
                </a14:m>
                <a:r>
                  <a:rPr lang="zh-CN" altLang="zh-CN" dirty="0"/>
                  <a:t>的所有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𝑆</m:t>
                        </m:r>
                      </m:e>
                      <m:sub>
                        <m:r>
                          <a:rPr lang="en-US" altLang="zh-CN" i="1"/>
                          <m:t>𝑡</m:t>
                        </m:r>
                      </m:sub>
                    </m:sSub>
                  </m:oMath>
                </a14:m>
                <a:r>
                  <a:rPr lang="zh-CN" altLang="zh-CN" dirty="0"/>
                  <a:t>。</a:t>
                </a:r>
              </a:p>
              <a:p>
                <a:r>
                  <a:rPr lang="en-US" altLang="zh-CN" dirty="0"/>
                  <a:t> </a:t>
                </a:r>
                <a:endParaRPr lang="zh-CN" altLang="zh-CN" dirty="0"/>
              </a:p>
              <a:p>
                <a:r>
                  <a:rPr lang="zh-CN" altLang="zh-CN" b="1" dirty="0"/>
                  <a:t>解题思路：</a:t>
                </a:r>
                <a:endParaRPr lang="zh-CN" altLang="zh-CN" dirty="0"/>
              </a:p>
              <a:p>
                <a:r>
                  <a:rPr lang="zh-CN" altLang="zh-CN" b="1" dirty="0"/>
                  <a:t>解法一：</a:t>
                </a:r>
                <a:endParaRPr lang="zh-CN" altLang="zh-CN" dirty="0"/>
              </a:p>
              <a:p>
                <a:r>
                  <a:rPr lang="zh-CN" altLang="zh-CN" dirty="0"/>
                  <a:t>朴素逐位比较法。对于区分大小写的情况，可以枚举每一个母串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𝑆</m:t>
                        </m:r>
                      </m:e>
                      <m:sub>
                        <m:r>
                          <a:rPr lang="en-US" altLang="zh-CN" i="1"/>
                          <m:t>𝑡</m:t>
                        </m:r>
                      </m:sub>
                    </m:sSub>
                  </m:oMath>
                </a14:m>
                <a:r>
                  <a:rPr lang="zh-CN" altLang="zh-CN" dirty="0"/>
                  <a:t>，依次扫描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𝑆</m:t>
                        </m:r>
                      </m:e>
                      <m:sub>
                        <m:r>
                          <a:rPr lang="en-US" altLang="zh-CN" i="1"/>
                          <m:t>𝑡</m:t>
                        </m:r>
                      </m:sub>
                    </m:sSub>
                  </m:oMath>
                </a14:m>
                <a:r>
                  <a:rPr lang="zh-CN" altLang="zh-CN" dirty="0"/>
                  <a:t>中的每一个位置，并判断在这个位置上</a:t>
                </a:r>
                <a14:m>
                  <m:oMath xmlns:m="http://schemas.openxmlformats.org/officeDocument/2006/math">
                    <m:r>
                      <a:rPr lang="en-US" altLang="zh-CN" i="1"/>
                      <m:t>𝑆</m:t>
                    </m:r>
                  </m:oMath>
                </a14:m>
                <a:r>
                  <a:rPr lang="zh-CN" altLang="zh-CN" dirty="0"/>
                  <a:t>是否匹配。如果匹配则说明</a:t>
                </a:r>
                <a14:m>
                  <m:oMath xmlns:m="http://schemas.openxmlformats.org/officeDocument/2006/math">
                    <m:r>
                      <a:rPr lang="en-US" altLang="zh-CN" i="1"/>
                      <m:t>𝑆</m:t>
                    </m:r>
                  </m:oMath>
                </a14:m>
                <a:r>
                  <a:rPr lang="zh-CN" altLang="zh-CN" dirty="0"/>
                  <a:t>是该母串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𝑆</m:t>
                        </m:r>
                      </m:e>
                      <m:sub>
                        <m:r>
                          <a:rPr lang="en-US" altLang="zh-CN" i="1"/>
                          <m:t>𝑡</m:t>
                        </m:r>
                      </m:sub>
                    </m:sSub>
                  </m:oMath>
                </a14:m>
                <a:r>
                  <a:rPr lang="zh-CN" altLang="zh-CN" dirty="0"/>
                  <a:t>的子串。对于不区分大小写的情况，可将</a:t>
                </a:r>
                <a14:m>
                  <m:oMath xmlns:m="http://schemas.openxmlformats.org/officeDocument/2006/math">
                    <m:r>
                      <a:rPr lang="en-US" altLang="zh-CN" i="1"/>
                      <m:t>𝑆</m:t>
                    </m:r>
                  </m:oMath>
                </a14:m>
                <a:r>
                  <a:rPr lang="zh-CN" altLang="zh-CN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/>
                        </m:ctrlPr>
                      </m:sSubPr>
                      <m:e>
                        <m:r>
                          <a:rPr lang="en-US" altLang="zh-CN" i="1"/>
                          <m:t>𝑆</m:t>
                        </m:r>
                      </m:e>
                      <m:sub>
                        <m:r>
                          <a:rPr lang="en-US" altLang="zh-CN" i="1"/>
                          <m:t>𝑡</m:t>
                        </m:r>
                      </m:sub>
                    </m:sSub>
                  </m:oMath>
                </a14:m>
                <a:r>
                  <a:rPr lang="zh-CN" altLang="zh-CN" dirty="0"/>
                  <a:t>都转化为大写，反之亦然，即可将问题转化为上一种情况。本解法的时间复杂度为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Ο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𝑆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zh-CN" altLang="zh-CN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𝑆</m:t>
                                </m:r>
                              </m:e>
                              <m:sub>
                                <m:r>
                                  <a:rPr lang="en-US" altLang="zh-CN" i="1"/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zh-CN" dirty="0"/>
                  <a:t>，当数据规模不大时，该方法可以通过测试。本解法的空间复杂度为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O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𝑆</m:t>
                            </m:r>
                          </m:e>
                        </m:d>
                        <m:r>
                          <a:rPr lang="en-US" altLang="zh-CN" i="1"/>
                          <m:t>+</m:t>
                        </m:r>
                        <m:r>
                          <a:rPr lang="en-US" altLang="zh-CN" i="1"/>
                          <m:t>𝑚𝑎𝑥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𝑆</m:t>
                                </m:r>
                              </m:e>
                              <m:sub>
                                <m:r>
                                  <a:rPr lang="en-US" altLang="zh-CN" i="1"/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zh-CN" dirty="0"/>
                  <a:t>。</a:t>
                </a:r>
              </a:p>
              <a:p>
                <a:r>
                  <a:rPr lang="en-US" altLang="zh-CN" dirty="0"/>
                  <a:t>C++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d2t3_1.CPP</a:t>
                </a:r>
                <a:r>
                  <a:rPr lang="zh-CN" altLang="zh-CN" dirty="0"/>
                  <a:t>；</a:t>
                </a:r>
                <a:r>
                  <a:rPr lang="en-US" altLang="zh-CN" dirty="0"/>
                  <a:t>java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d2t3_1.txt</a:t>
                </a:r>
                <a:r>
                  <a:rPr lang="zh-CN" altLang="zh-CN" dirty="0"/>
                  <a:t>；</a:t>
                </a:r>
                <a:r>
                  <a:rPr lang="en-US" altLang="zh-CN" dirty="0"/>
                  <a:t>Python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d2t3_1.py</a:t>
                </a:r>
                <a:r>
                  <a:rPr lang="zh-CN" altLang="zh-CN" dirty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5131"/>
                <a:ext cx="10515600" cy="5941832"/>
              </a:xfrm>
              <a:blipFill>
                <a:blip r:embed="rId2"/>
                <a:stretch>
                  <a:fillRect l="-1043" t="-1951" r="-4580" b="-1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884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5131"/>
                <a:ext cx="10515600" cy="5941832"/>
              </a:xfrm>
            </p:spPr>
            <p:txBody>
              <a:bodyPr/>
              <a:lstStyle/>
              <a:p>
                <a:r>
                  <a:rPr lang="zh-CN" altLang="zh-CN" b="1" dirty="0"/>
                  <a:t>解法二：</a:t>
                </a:r>
                <a:endParaRPr lang="zh-CN" altLang="zh-CN" dirty="0"/>
              </a:p>
              <a:p>
                <a:r>
                  <a:rPr lang="zh-CN" altLang="zh-CN" dirty="0"/>
                  <a:t>经典的</a:t>
                </a:r>
                <a:r>
                  <a:rPr lang="en-US" altLang="zh-CN" dirty="0"/>
                  <a:t>KMP</a:t>
                </a:r>
                <a:r>
                  <a:rPr lang="zh-CN" altLang="zh-CN" dirty="0"/>
                  <a:t>算法。对于大小写敏感的问题，只需修改</a:t>
                </a:r>
                <a:r>
                  <a:rPr lang="en-US" altLang="zh-CN" dirty="0"/>
                  <a:t>KMP</a:t>
                </a:r>
                <a:r>
                  <a:rPr lang="zh-CN" altLang="zh-CN" dirty="0"/>
                  <a:t>算法中对于</a:t>
                </a:r>
                <a:r>
                  <a:rPr lang="en-US" altLang="zh-CN" dirty="0"/>
                  <a:t>“</a:t>
                </a:r>
                <a:r>
                  <a:rPr lang="zh-CN" altLang="zh-CN" dirty="0"/>
                  <a:t>相等</a:t>
                </a:r>
                <a:r>
                  <a:rPr lang="en-US" altLang="zh-CN" dirty="0"/>
                  <a:t>”</a:t>
                </a:r>
                <a:r>
                  <a:rPr lang="zh-CN" altLang="zh-CN" dirty="0"/>
                  <a:t>的定义即可。本解法的时间复杂度为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O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𝑆</m:t>
                            </m:r>
                          </m:e>
                        </m:d>
                        <m:r>
                          <a:rPr lang="en-US" altLang="zh-CN" i="1"/>
                          <m:t>+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zh-CN" altLang="zh-CN" i="1"/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zh-CN" altLang="zh-CN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/>
                                    </m:ctrlPr>
                                  </m:sSubPr>
                                  <m:e>
                                    <m:r>
                                      <a:rPr lang="en-US" altLang="zh-CN" i="1"/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i="1"/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zh-CN" altLang="zh-CN" dirty="0"/>
                  <a:t>，空间复杂度为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O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/>
                            </m:ctrlPr>
                          </m:dPr>
                          <m:e>
                            <m:r>
                              <a:rPr lang="en-US" altLang="zh-CN" i="1"/>
                              <m:t>𝑆</m:t>
                            </m:r>
                          </m:e>
                        </m:d>
                        <m:r>
                          <a:rPr lang="en-US" altLang="zh-CN" i="1"/>
                          <m:t>+</m:t>
                        </m:r>
                        <m:r>
                          <a:rPr lang="en-US" altLang="zh-CN" i="1"/>
                          <m:t>𝑚𝑎𝑥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/>
                                </m:ctrlPr>
                              </m:sSubPr>
                              <m:e>
                                <m:r>
                                  <a:rPr lang="en-US" altLang="zh-CN" i="1"/>
                                  <m:t>𝑆</m:t>
                                </m:r>
                              </m:e>
                              <m:sub>
                                <m:r>
                                  <a:rPr lang="en-US" altLang="zh-CN" i="1"/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zh-CN" dirty="0"/>
                  <a:t>。</a:t>
                </a:r>
              </a:p>
              <a:p>
                <a:r>
                  <a:rPr lang="en-US" altLang="zh-CN" dirty="0"/>
                  <a:t>C++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d2t3_2.CPP</a:t>
                </a:r>
                <a:r>
                  <a:rPr lang="zh-CN" altLang="zh-CN" dirty="0"/>
                  <a:t>；</a:t>
                </a:r>
                <a:r>
                  <a:rPr lang="en-US" altLang="zh-CN" dirty="0"/>
                  <a:t>java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d2t3_2.txt</a:t>
                </a:r>
                <a:r>
                  <a:rPr lang="zh-CN" altLang="zh-CN" dirty="0"/>
                  <a:t>；</a:t>
                </a:r>
                <a:r>
                  <a:rPr lang="en-US" altLang="zh-CN" dirty="0"/>
                  <a:t>Python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d2t3_2.py</a:t>
                </a:r>
                <a:r>
                  <a:rPr lang="zh-CN" altLang="zh-CN" dirty="0"/>
                  <a:t>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5131"/>
                <a:ext cx="10515600" cy="5941832"/>
              </a:xfrm>
              <a:blipFill>
                <a:blip r:embed="rId2"/>
                <a:stretch>
                  <a:fillRect l="-1043" t="-1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83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386" y="255181"/>
            <a:ext cx="11780874" cy="6422066"/>
          </a:xfrm>
        </p:spPr>
        <p:txBody>
          <a:bodyPr>
            <a:normAutofit lnSpcReduction="10000"/>
          </a:bodyPr>
          <a:lstStyle/>
          <a:p>
            <a:r>
              <a:rPr lang="zh-CN" altLang="zh-CN" b="1" dirty="0"/>
              <a:t>编程要点：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）由于题目中使用了变长字符串，采用</a:t>
            </a:r>
            <a:r>
              <a:rPr lang="en-US" altLang="zh-CN" dirty="0"/>
              <a:t>C++</a:t>
            </a:r>
            <a:r>
              <a:rPr lang="zh-CN" altLang="zh-CN" dirty="0"/>
              <a:t>的</a:t>
            </a:r>
            <a:r>
              <a:rPr lang="en-US" altLang="zh-CN" dirty="0"/>
              <a:t>string</a:t>
            </a:r>
            <a:r>
              <a:rPr lang="zh-CN" altLang="zh-CN" dirty="0"/>
              <a:t>类型可以降低编程复杂度，故本题采用</a:t>
            </a:r>
            <a:r>
              <a:rPr lang="en-US" altLang="zh-CN" dirty="0"/>
              <a:t>C++</a:t>
            </a:r>
            <a:r>
              <a:rPr lang="zh-CN" altLang="zh-CN" dirty="0"/>
              <a:t>语言实现相对简便。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）由于</a:t>
            </a:r>
            <a:r>
              <a:rPr lang="en-US" altLang="zh-CN" dirty="0"/>
              <a:t>Python</a:t>
            </a:r>
            <a:r>
              <a:rPr lang="zh-CN" altLang="zh-CN" dirty="0"/>
              <a:t>语言内置了多个与字符串相关的函数。例如，</a:t>
            </a:r>
            <a:r>
              <a:rPr lang="en-US" altLang="zh-CN" dirty="0"/>
              <a:t>find()</a:t>
            </a:r>
            <a:r>
              <a:rPr lang="zh-CN" altLang="zh-CN" dirty="0"/>
              <a:t>函数能返回第一次匹配上的位置信息（不匹配则返回</a:t>
            </a:r>
            <a:r>
              <a:rPr lang="en-US" altLang="zh-CN" dirty="0"/>
              <a:t>-1</a:t>
            </a:r>
            <a:r>
              <a:rPr lang="zh-CN" altLang="zh-CN" dirty="0"/>
              <a:t>）。借助这些内置函数，可快速解决本问题。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）在使用</a:t>
            </a:r>
            <a:r>
              <a:rPr lang="en-US" altLang="zh-CN" dirty="0"/>
              <a:t>Java</a:t>
            </a:r>
            <a:r>
              <a:rPr lang="zh-CN" altLang="zh-CN" dirty="0"/>
              <a:t>语言所提供的</a:t>
            </a:r>
            <a:r>
              <a:rPr lang="en-US" altLang="zh-CN" dirty="0"/>
              <a:t>KMP</a:t>
            </a:r>
            <a:r>
              <a:rPr lang="zh-CN" altLang="zh-CN" dirty="0"/>
              <a:t>算法时，可通过</a:t>
            </a:r>
            <a:r>
              <a:rPr lang="en-US" altLang="zh-CN" dirty="0"/>
              <a:t>next</a:t>
            </a:r>
            <a:r>
              <a:rPr lang="zh-CN" altLang="zh-CN" dirty="0"/>
              <a:t>数组来优化失配后字符串需要移动的长度，但需注意</a:t>
            </a:r>
            <a:r>
              <a:rPr lang="en-US" altLang="zh-CN" dirty="0"/>
              <a:t>next</a:t>
            </a:r>
            <a:r>
              <a:rPr lang="zh-CN" altLang="zh-CN" dirty="0"/>
              <a:t>回溯的边界条件出现偏差。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易错点：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）本题中，区分</a:t>
            </a:r>
            <a:r>
              <a:rPr lang="en-US" altLang="zh-CN" dirty="0"/>
              <a:t>\</a:t>
            </a:r>
            <a:r>
              <a:rPr lang="zh-CN" altLang="zh-CN" dirty="0"/>
              <a:t>不区分大小写的情况都要计考虑。同时，还应保留文本串原有的格式输出，大小写保留；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）朴素匹配时的临界条件，比如枚举文本串起始匹配位置不当可能会引起越界的问题。此外，枚举初始位置时，注意初始位置的范围不要太靠后，使得范围越界。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988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5131"/>
            <a:ext cx="10515600" cy="5941832"/>
          </a:xfrm>
        </p:spPr>
        <p:txBody>
          <a:bodyPr/>
          <a:lstStyle/>
          <a:p>
            <a:r>
              <a:rPr lang="zh-CN" altLang="en-US" dirty="0" smtClean="0"/>
              <a:t>从这两到题目可以看出，当题目给出的数据范围和约束条件不同时，我们可以设计出不同复杂度的算法，从而满足题目的要求。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9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1972260" cy="901337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 smtClean="0"/>
              <a:t>我们来看一下</a:t>
            </a:r>
            <a:r>
              <a:rPr lang="en-US" altLang="zh-CN" sz="3200" b="1" dirty="0" smtClean="0"/>
              <a:t>2.2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《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命令行选项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》问题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，首先，我们给出题目的描述以及约束条件。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413" y="1314892"/>
            <a:ext cx="5003173" cy="394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7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0242"/>
            <a:ext cx="12157358" cy="472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4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567"/>
            <a:ext cx="11908465" cy="47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89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177" y="448402"/>
            <a:ext cx="6253494" cy="614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0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12651" y="595423"/>
                <a:ext cx="11979349" cy="5581540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zh-CN" b="1" dirty="0"/>
                  <a:t>题目大意：</a:t>
                </a:r>
                <a:endParaRPr lang="zh-CN" altLang="zh-CN" dirty="0"/>
              </a:p>
              <a:p>
                <a:r>
                  <a:rPr lang="zh-CN" altLang="zh-CN" dirty="0"/>
                  <a:t>题目给出一种命令行命令加入选项的方法，现给你</a:t>
                </a:r>
                <a:r>
                  <a:rPr lang="en-US" altLang="zh-CN" dirty="0"/>
                  <a:t> n </a:t>
                </a:r>
                <a:r>
                  <a:rPr lang="zh-CN" altLang="zh-CN" dirty="0"/>
                  <a:t>个输入的命令，试规范化命令，假定命令长度不超过</a:t>
                </a:r>
                <a:r>
                  <a:rPr lang="en-US" altLang="zh-CN" dirty="0"/>
                  <a:t> m</a:t>
                </a:r>
                <a:r>
                  <a:rPr lang="zh-CN" altLang="zh-CN" dirty="0"/>
                  <a:t>，去除无效部分，并对有效部分进行排序。</a:t>
                </a:r>
              </a:p>
              <a:p>
                <a:r>
                  <a:rPr lang="zh-CN" altLang="zh-CN" b="1" dirty="0"/>
                  <a:t>解题思路：</a:t>
                </a:r>
                <a:endParaRPr lang="zh-CN" altLang="zh-CN" dirty="0"/>
              </a:p>
              <a:p>
                <a:r>
                  <a:rPr lang="zh-CN" altLang="zh-CN" dirty="0"/>
                  <a:t>本题是一道有实际背景意义的题目，即是关于操作系统命令选项处理的问题，也是一道字符串处理的问题。对于</a:t>
                </a:r>
                <a:r>
                  <a:rPr lang="en-US" altLang="zh-CN" dirty="0"/>
                  <a:t>C++</a:t>
                </a:r>
                <a:r>
                  <a:rPr lang="zh-CN" altLang="zh-CN" dirty="0"/>
                  <a:t>，使用</a:t>
                </a:r>
                <a:r>
                  <a:rPr lang="en-US" altLang="zh-CN" dirty="0"/>
                  <a:t>string</a:t>
                </a:r>
                <a:r>
                  <a:rPr lang="zh-CN" altLang="zh-CN" dirty="0"/>
                  <a:t>来存储字符串，分别使用</a:t>
                </a:r>
                <a:r>
                  <a:rPr lang="en-US" altLang="zh-CN" dirty="0" err="1"/>
                  <a:t>cin</a:t>
                </a:r>
                <a:r>
                  <a:rPr lang="zh-CN" altLang="zh-CN" dirty="0"/>
                  <a:t>读取命令行工具名和使用</a:t>
                </a:r>
                <a:r>
                  <a:rPr lang="en-US" altLang="zh-CN" dirty="0" err="1"/>
                  <a:t>getchar</a:t>
                </a:r>
                <a:r>
                  <a:rPr lang="zh-CN" altLang="zh-CN" dirty="0"/>
                  <a:t>单字符的读取命令参数，使用回车作为每行结束判定条件。对于</a:t>
                </a:r>
                <a:r>
                  <a:rPr lang="en-US" altLang="zh-CN" dirty="0"/>
                  <a:t>Java</a:t>
                </a:r>
                <a:r>
                  <a:rPr lang="zh-CN" altLang="zh-CN" dirty="0"/>
                  <a:t>，读入行使用</a:t>
                </a:r>
                <a:r>
                  <a:rPr lang="en-US" altLang="zh-CN" dirty="0"/>
                  <a:t>Scanner</a:t>
                </a:r>
                <a:r>
                  <a:rPr lang="zh-CN" altLang="zh-CN" dirty="0"/>
                  <a:t>的</a:t>
                </a:r>
                <a:r>
                  <a:rPr lang="en-US" altLang="zh-CN" dirty="0" err="1"/>
                  <a:t>nextLine</a:t>
                </a:r>
                <a:r>
                  <a:rPr lang="zh-CN" altLang="zh-CN" dirty="0"/>
                  <a:t>函数。分割字符串使用</a:t>
                </a:r>
                <a:r>
                  <a:rPr lang="en-US" altLang="zh-CN" dirty="0"/>
                  <a:t>split</a:t>
                </a:r>
                <a:r>
                  <a:rPr lang="zh-CN" altLang="zh-CN" dirty="0"/>
                  <a:t>函数。分割后处理时选择一个选项一个选项的处理，对于有参数的选项一次要处理两个字符串。再用</a:t>
                </a:r>
                <a:r>
                  <a:rPr lang="en-US" altLang="zh-CN" dirty="0" err="1"/>
                  <a:t>hashMap</a:t>
                </a:r>
                <a:r>
                  <a:rPr lang="en-US" altLang="zh-CN" dirty="0"/>
                  <a:t>&lt;</a:t>
                </a:r>
                <a:r>
                  <a:rPr lang="en-US" altLang="zh-CN" dirty="0" err="1"/>
                  <a:t>string,string</a:t>
                </a:r>
                <a:r>
                  <a:rPr lang="en-US" altLang="zh-CN" dirty="0"/>
                  <a:t>&gt;</a:t>
                </a:r>
                <a:r>
                  <a:rPr lang="zh-CN" altLang="zh-CN" dirty="0"/>
                  <a:t>对各个选项进行排序。 对于</a:t>
                </a:r>
                <a:r>
                  <a:rPr lang="en-US" altLang="zh-CN" dirty="0"/>
                  <a:t>Python</a:t>
                </a:r>
                <a:r>
                  <a:rPr lang="zh-CN" altLang="zh-CN" dirty="0"/>
                  <a:t>，使用</a:t>
                </a:r>
                <a:r>
                  <a:rPr lang="en-US" altLang="zh-CN" dirty="0"/>
                  <a:t>input</a:t>
                </a:r>
                <a:r>
                  <a:rPr lang="zh-CN" altLang="zh-CN" dirty="0"/>
                  <a:t>读入一行字符，然后</a:t>
                </a:r>
                <a:r>
                  <a:rPr lang="en-US" altLang="zh-CN" dirty="0"/>
                  <a:t>split</a:t>
                </a:r>
                <a:r>
                  <a:rPr lang="zh-CN" altLang="zh-CN" dirty="0"/>
                  <a:t>分割字符串，根据方法进行模拟即可。时间复杂度为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Ο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𝑛𝑚</m:t>
                        </m:r>
                      </m:e>
                    </m:d>
                  </m:oMath>
                </a14:m>
                <a:r>
                  <a:rPr lang="zh-CN" altLang="zh-CN" dirty="0"/>
                  <a:t>，空间复杂度为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Ο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𝑚</m:t>
                        </m:r>
                      </m:e>
                    </m:d>
                  </m:oMath>
                </a14:m>
                <a:r>
                  <a:rPr lang="zh-CN" altLang="zh-CN" dirty="0"/>
                  <a:t>。</a:t>
                </a:r>
              </a:p>
              <a:p>
                <a:r>
                  <a:rPr lang="en-US" altLang="zh-CN" dirty="0"/>
                  <a:t>C++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d1t3_1.cpp</a:t>
                </a:r>
                <a:r>
                  <a:rPr lang="zh-CN" altLang="zh-CN" dirty="0"/>
                  <a:t>；</a:t>
                </a:r>
                <a:r>
                  <a:rPr lang="en-US" altLang="zh-CN" dirty="0"/>
                  <a:t>Java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d1t3_1.txt</a:t>
                </a:r>
                <a:r>
                  <a:rPr lang="zh-CN" altLang="zh-CN" dirty="0"/>
                  <a:t>；</a:t>
                </a:r>
                <a:r>
                  <a:rPr lang="en-US" altLang="zh-CN" dirty="0"/>
                  <a:t>Python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d1t3_1.py</a:t>
                </a:r>
                <a:r>
                  <a:rPr lang="zh-CN" altLang="zh-CN" dirty="0"/>
                  <a:t>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651" y="595423"/>
                <a:ext cx="11979349" cy="5581540"/>
              </a:xfrm>
              <a:blipFill>
                <a:blip r:embed="rId2"/>
                <a:stretch>
                  <a:fillRect l="-814" t="-1749" r="-2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21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59219"/>
            <a:ext cx="10515600" cy="5517744"/>
          </a:xfrm>
        </p:spPr>
        <p:txBody>
          <a:bodyPr/>
          <a:lstStyle/>
          <a:p>
            <a:r>
              <a:rPr lang="zh-CN" altLang="zh-CN" b="1" dirty="0"/>
              <a:t>编程要点：</a:t>
            </a:r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）由于题目中使用了变长字符串，采用</a:t>
            </a:r>
            <a:r>
              <a:rPr lang="en-US" altLang="zh-CN" dirty="0"/>
              <a:t>C++</a:t>
            </a:r>
            <a:r>
              <a:rPr lang="zh-CN" altLang="zh-CN" dirty="0"/>
              <a:t>的</a:t>
            </a:r>
            <a:r>
              <a:rPr lang="en-US" altLang="zh-CN" dirty="0"/>
              <a:t>string</a:t>
            </a:r>
            <a:r>
              <a:rPr lang="zh-CN" altLang="zh-CN" dirty="0"/>
              <a:t>类型可以降低编程复杂度。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）熟悉</a:t>
            </a:r>
            <a:r>
              <a:rPr lang="en-US" altLang="zh-CN" dirty="0"/>
              <a:t>JAVA</a:t>
            </a:r>
            <a:r>
              <a:rPr lang="zh-CN" altLang="zh-CN" dirty="0"/>
              <a:t>中</a:t>
            </a:r>
            <a:r>
              <a:rPr lang="en-US" altLang="zh-CN" dirty="0"/>
              <a:t>String</a:t>
            </a:r>
            <a:r>
              <a:rPr lang="zh-CN" altLang="zh-CN" dirty="0"/>
              <a:t>类的整行读入处理和</a:t>
            </a:r>
            <a:r>
              <a:rPr lang="en-US" altLang="zh-CN" dirty="0" err="1"/>
              <a:t>hashMap</a:t>
            </a:r>
            <a:r>
              <a:rPr lang="zh-CN" altLang="zh-CN" dirty="0"/>
              <a:t>的使用，</a:t>
            </a:r>
            <a:r>
              <a:rPr lang="en-US" altLang="zh-CN" dirty="0" err="1"/>
              <a:t>HashMap</a:t>
            </a:r>
            <a:r>
              <a:rPr lang="zh-CN" altLang="zh-CN" dirty="0"/>
              <a:t>的</a:t>
            </a:r>
            <a:r>
              <a:rPr lang="en-US" altLang="zh-CN" dirty="0" err="1"/>
              <a:t>keySet</a:t>
            </a:r>
            <a:r>
              <a:rPr lang="zh-CN" altLang="zh-CN" dirty="0"/>
              <a:t>内部并没有完成排序，所以不能直接</a:t>
            </a:r>
            <a:r>
              <a:rPr lang="en-US" altLang="zh-CN" dirty="0" err="1"/>
              <a:t>foreach</a:t>
            </a:r>
            <a:r>
              <a:rPr lang="zh-CN" altLang="zh-CN" dirty="0"/>
              <a:t>遍历。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）合理</a:t>
            </a:r>
            <a:r>
              <a:rPr lang="en-US" altLang="zh-CN" dirty="0"/>
              <a:t>Python</a:t>
            </a:r>
            <a:r>
              <a:rPr lang="zh-CN" altLang="zh-CN" dirty="0"/>
              <a:t>内置的</a:t>
            </a:r>
            <a:r>
              <a:rPr lang="en-US" altLang="zh-CN" dirty="0"/>
              <a:t>split</a:t>
            </a:r>
            <a:r>
              <a:rPr lang="zh-CN" altLang="zh-CN" dirty="0"/>
              <a:t>方法可以快速简便的处理字符串问题。</a:t>
            </a:r>
          </a:p>
          <a:p>
            <a:r>
              <a:rPr lang="zh-CN" altLang="zh-CN" b="1" dirty="0"/>
              <a:t>易错点： </a:t>
            </a:r>
            <a:endParaRPr lang="zh-CN" altLang="zh-CN" dirty="0"/>
          </a:p>
          <a:p>
            <a:r>
              <a:rPr lang="zh-CN" altLang="zh-CN" dirty="0"/>
              <a:t>参数的判定不能遗漏，注意处理带参数选项后面不跟参数的情况，注意没有选项的情况。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2144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接下来，在这道题的基础上，我们再来看一道类似的题目：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64772" y="2285366"/>
            <a:ext cx="10515600" cy="485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 dirty="0" smtClean="0"/>
              <a:t>《</a:t>
            </a:r>
            <a:r>
              <a:rPr lang="zh-CN" altLang="zh-CN" dirty="0"/>
              <a:t>字符串匹配</a:t>
            </a:r>
            <a:r>
              <a:rPr lang="zh-CN" altLang="zh-CN" b="1" dirty="0" smtClean="0"/>
              <a:t>》问题</a:t>
            </a:r>
            <a:r>
              <a:rPr lang="zh-CN" altLang="en-US" b="1" dirty="0" smtClean="0"/>
              <a:t>，同样我们先读一下题目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90" y="914400"/>
            <a:ext cx="10210188" cy="50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586</Words>
  <Application>Microsoft Office PowerPoint</Application>
  <PresentationFormat>宽屏</PresentationFormat>
  <Paragraphs>36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第二章 竞赛例题选讲 </vt:lpstr>
      <vt:lpstr>我们来看一下2.2《命令行选项》问题，首先，我们给出题目的描述以及约束条件。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接下来，在这道题的基础上，我们再来看一道类似的题目：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竞赛例题选讲</dc:title>
  <dc:creator>Windows 用户</dc:creator>
  <cp:lastModifiedBy>Windows 用户</cp:lastModifiedBy>
  <cp:revision>12</cp:revision>
  <dcterms:created xsi:type="dcterms:W3CDTF">2019-04-08T15:23:32Z</dcterms:created>
  <dcterms:modified xsi:type="dcterms:W3CDTF">2019-04-08T15:56:08Z</dcterms:modified>
</cp:coreProperties>
</file>