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7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37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9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128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26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25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09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15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69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0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67241-FD10-4CB9-BF16-B03210EC78C5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278BB-859C-4EDA-93C7-962C3DDF74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75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b="1" dirty="0"/>
              <a:t>第二章 竞赛例题选讲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本讲将通过一些竞赛真题的讲解，让大家初步感受和了解一下竞赛真题的解题思路。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70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5131"/>
                <a:ext cx="10515600" cy="5941832"/>
              </a:xfrm>
            </p:spPr>
            <p:txBody>
              <a:bodyPr/>
              <a:lstStyle/>
              <a:p>
                <a:r>
                  <a:rPr lang="zh-CN" altLang="zh-CN" b="1" dirty="0"/>
                  <a:t>解法三：</a:t>
                </a:r>
                <a:endParaRPr lang="zh-CN" altLang="zh-CN" dirty="0"/>
              </a:p>
              <a:p>
                <a:r>
                  <a:rPr lang="zh-CN" altLang="zh-CN" dirty="0"/>
                  <a:t>进一步考虑，与整数</a:t>
                </a:r>
                <a14:m>
                  <m:oMath xmlns:m="http://schemas.openxmlformats.org/officeDocument/2006/math">
                    <m:r>
                      <a:rPr lang="en-US" altLang="zh-CN" i="1"/>
                      <m:t>𝑥</m:t>
                    </m:r>
                  </m:oMath>
                </a14:m>
                <a:r>
                  <a:rPr lang="zh-CN" altLang="zh-CN" dirty="0"/>
                  <a:t>能构成合法数对的元素只有两个，因而并不需要排序，只需判断这两个元素是否在序列中出现过就可以。该方法需要额外开一个大小为</a:t>
                </a:r>
                <a:r>
                  <a:rPr lang="en-US" altLang="zh-CN" dirty="0"/>
                  <a:t>10001</a:t>
                </a:r>
                <a:r>
                  <a:rPr lang="zh-CN" altLang="zh-CN" dirty="0"/>
                  <a:t>的数组来记录元素的出现情况。本解法的时间复杂度为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Ο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𝑛</m:t>
                        </m:r>
                      </m:e>
                    </m:d>
                  </m:oMath>
                </a14:m>
                <a:r>
                  <a:rPr lang="zh-CN" altLang="zh-CN" dirty="0"/>
                  <a:t>，空间复杂度为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Ο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𝑚</m:t>
                        </m:r>
                      </m:e>
                    </m:d>
                  </m:oMath>
                </a14:m>
                <a:r>
                  <a:rPr lang="zh-CN" altLang="zh-CN" dirty="0"/>
                  <a:t>。（</a:t>
                </a:r>
                <a14:m>
                  <m:oMath xmlns:m="http://schemas.openxmlformats.org/officeDocument/2006/math">
                    <m:r>
                      <a:rPr lang="zh-CN" altLang="zh-CN"/>
                      <m:t>本题中，</m:t>
                    </m:r>
                    <m:r>
                      <m:rPr>
                        <m:sty m:val="p"/>
                      </m:rPr>
                      <a:rPr lang="en-US" altLang="zh-CN"/>
                      <m:t>m</m:t>
                    </m:r>
                    <m:r>
                      <a:rPr lang="en-US" altLang="zh-CN"/>
                      <m:t>≤10000</m:t>
                    </m:r>
                  </m:oMath>
                </a14:m>
                <a:r>
                  <a:rPr lang="zh-CN" altLang="zh-CN" dirty="0"/>
                  <a:t>）</a:t>
                </a:r>
              </a:p>
              <a:p>
                <a:r>
                  <a:rPr lang="en-US" altLang="zh-CN" dirty="0"/>
                  <a:t>C++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d2t1_3.CPP. Java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d2t1_3.txt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Python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d2t1_3.py.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5131"/>
                <a:ext cx="10515600" cy="5941832"/>
              </a:xfrm>
              <a:blipFill>
                <a:blip r:embed="rId2"/>
                <a:stretch>
                  <a:fillRect l="-1043" t="-1951" r="-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57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5131"/>
            <a:ext cx="10515600" cy="5941832"/>
          </a:xfrm>
        </p:spPr>
        <p:txBody>
          <a:bodyPr/>
          <a:lstStyle/>
          <a:p>
            <a:r>
              <a:rPr lang="zh-CN" altLang="en-US" dirty="0" smtClean="0"/>
              <a:t>从这两到题目可以看出，当题目给出的数据范围和约束条件不同时，我们可以设计出不同复杂度的算法，从而满足题目的要求。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99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9714" y="0"/>
            <a:ext cx="10123715" cy="901337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 smtClean="0"/>
              <a:t>我们来看一下</a:t>
            </a:r>
            <a:r>
              <a:rPr lang="en-US" altLang="zh-CN" sz="3200" b="1" dirty="0" smtClean="0"/>
              <a:t>2.1</a:t>
            </a:r>
            <a:r>
              <a:rPr lang="zh-CN" altLang="zh-CN" sz="3200" b="1" dirty="0">
                <a:solidFill>
                  <a:srgbClr val="FF0000"/>
                </a:solidFill>
              </a:rPr>
              <a:t>《相反数》</a:t>
            </a:r>
            <a:r>
              <a:rPr lang="zh-CN" altLang="zh-CN" sz="3200" b="1" dirty="0" smtClean="0">
                <a:solidFill>
                  <a:srgbClr val="FF0000"/>
                </a:solidFill>
              </a:rPr>
              <a:t>问题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/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zh-CN" altLang="en-US" sz="3200" b="1" dirty="0" smtClean="0">
                <a:solidFill>
                  <a:srgbClr val="FF0000"/>
                </a:solidFill>
              </a:rPr>
              <a:t>首先，我们给出题目的描述以及约束条件。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" y="1045030"/>
            <a:ext cx="10411097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7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5423"/>
                <a:ext cx="10515600" cy="5581540"/>
              </a:xfrm>
            </p:spPr>
            <p:txBody>
              <a:bodyPr/>
              <a:lstStyle/>
              <a:p>
                <a:r>
                  <a:rPr lang="zh-CN" altLang="zh-CN" b="1" dirty="0"/>
                  <a:t>题目大意：</a:t>
                </a:r>
                <a:endParaRPr lang="zh-CN" altLang="zh-CN" dirty="0"/>
              </a:p>
              <a:p>
                <a:r>
                  <a:rPr lang="zh-CN" altLang="zh-CN" dirty="0"/>
                  <a:t>有</a:t>
                </a:r>
                <a:r>
                  <a:rPr lang="en-US" altLang="zh-CN" dirty="0"/>
                  <a:t> N </a:t>
                </a:r>
                <a:r>
                  <a:rPr lang="zh-CN" altLang="zh-CN" dirty="0"/>
                  <a:t>个非零且各不相同的整数。请你编一个程序求出它们中有多少对相反数（设</a:t>
                </a:r>
                <a:r>
                  <a:rPr lang="en-US" altLang="zh-CN" dirty="0"/>
                  <a:t>a 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 -a </a:t>
                </a:r>
                <a:r>
                  <a:rPr lang="zh-CN" altLang="zh-CN" dirty="0"/>
                  <a:t>为一对相反数）。且数据保证每个数的绝对值不超过</a:t>
                </a:r>
                <a:r>
                  <a:rPr lang="en-US" altLang="zh-CN" dirty="0"/>
                  <a:t>1000,</a:t>
                </a:r>
                <a:r>
                  <a:rPr lang="zh-CN" altLang="zh-CN" dirty="0"/>
                  <a:t>这些整数各不相同。</a:t>
                </a:r>
              </a:p>
              <a:p>
                <a:r>
                  <a:rPr lang="zh-CN" altLang="zh-CN" b="1" dirty="0"/>
                  <a:t>解题思路：</a:t>
                </a:r>
                <a:endParaRPr lang="zh-CN" altLang="zh-CN" dirty="0"/>
              </a:p>
              <a:p>
                <a:r>
                  <a:rPr lang="zh-CN" altLang="zh-CN" b="1" dirty="0"/>
                  <a:t>解法一：</a:t>
                </a:r>
                <a:endParaRPr lang="zh-CN" altLang="zh-CN" dirty="0"/>
              </a:p>
              <a:p>
                <a:r>
                  <a:rPr lang="zh-CN" altLang="zh-CN" dirty="0"/>
                  <a:t>本题中由于</a:t>
                </a:r>
                <a:r>
                  <a:rPr lang="en-US" altLang="zh-CN" dirty="0"/>
                  <a:t>n&lt;=500</a:t>
                </a:r>
                <a:r>
                  <a:rPr lang="zh-CN" altLang="zh-CN" dirty="0"/>
                  <a:t>，朴素的方法是直接枚举，使用双重循环直接枚举所有的数对，并将绝对值相等的数对计入答案。本解法的时间复杂度为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Ο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𝑛</m:t>
                            </m:r>
                          </m:e>
                          <m:sup>
                            <m:r>
                              <a:rPr lang="en-US" altLang="zh-CN" i="1"/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zh-CN" dirty="0"/>
                  <a:t>，空间复杂度为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Ο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𝑛</m:t>
                        </m:r>
                      </m:e>
                    </m:d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en-US" altLang="zh-CN" dirty="0"/>
                  <a:t>C++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d1t1_1.cpp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Java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d1t1_1.txt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Python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d1t1_1.py</a:t>
                </a:r>
                <a:r>
                  <a:rPr lang="zh-CN" altLang="zh-CN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5423"/>
                <a:ext cx="10515600" cy="5581540"/>
              </a:xfrm>
              <a:blipFill>
                <a:blip r:embed="rId2"/>
                <a:stretch>
                  <a:fillRect l="-1043" t="-2077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221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659219"/>
                <a:ext cx="10515600" cy="5517744"/>
              </a:xfrm>
            </p:spPr>
            <p:txBody>
              <a:bodyPr/>
              <a:lstStyle/>
              <a:p>
                <a:r>
                  <a:rPr lang="zh-CN" altLang="zh-CN" b="1" dirty="0"/>
                  <a:t>解法二：</a:t>
                </a:r>
                <a:endParaRPr lang="zh-CN" altLang="zh-CN" dirty="0"/>
              </a:p>
              <a:p>
                <a:r>
                  <a:rPr lang="zh-CN" altLang="zh-CN" dirty="0"/>
                  <a:t>注意到题目中给定的整数各不相同，可以将其排序成有序数列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。分别从两端向中间扫描，起始可以令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=1</a:t>
                </a:r>
                <a:r>
                  <a:rPr lang="zh-CN" altLang="zh-CN" dirty="0"/>
                  <a:t>和</a:t>
                </a:r>
                <a:r>
                  <a:rPr lang="en-US" altLang="zh-CN" dirty="0"/>
                  <a:t>j=n</a:t>
                </a:r>
                <a:r>
                  <a:rPr lang="zh-CN" altLang="zh-CN" dirty="0"/>
                  <a:t>，如果</a:t>
                </a:r>
                <a14:m>
                  <m:oMath xmlns:m="http://schemas.openxmlformats.org/officeDocument/2006/math">
                    <m:r>
                      <a:rPr lang="zh-CN" altLang="zh-CN"/>
                      <m:t>∣</m:t>
                    </m:r>
                    <m:r>
                      <m:rPr>
                        <m:sty m:val="p"/>
                      </m:rPr>
                      <a:rPr lang="en-US" altLang="zh-CN"/>
                      <m:t>A</m:t>
                    </m:r>
                    <m:r>
                      <a:rPr lang="en-US" altLang="zh-CN"/>
                      <m:t>[</m:t>
                    </m:r>
                    <m:r>
                      <m:rPr>
                        <m:sty m:val="p"/>
                      </m:rPr>
                      <a:rPr lang="en-US" altLang="zh-CN"/>
                      <m:t>i</m:t>
                    </m:r>
                    <m:r>
                      <a:rPr lang="en-US" altLang="zh-CN"/>
                      <m:t>]</m:t>
                    </m:r>
                    <m:r>
                      <a:rPr lang="zh-CN" altLang="zh-CN"/>
                      <m:t>∣</m:t>
                    </m:r>
                  </m:oMath>
                </a14:m>
                <a:r>
                  <a:rPr lang="en-US" altLang="zh-CN" dirty="0"/>
                  <a:t>==</a:t>
                </a:r>
                <a14:m>
                  <m:oMath xmlns:m="http://schemas.openxmlformats.org/officeDocument/2006/math">
                    <m:r>
                      <a:rPr lang="zh-CN" altLang="zh-CN"/>
                      <m:t>∣</m:t>
                    </m:r>
                    <m:r>
                      <m:rPr>
                        <m:sty m:val="p"/>
                      </m:rPr>
                      <a:rPr lang="en-US" altLang="zh-CN"/>
                      <m:t>A</m:t>
                    </m:r>
                    <m:r>
                      <a:rPr lang="en-US" altLang="zh-CN"/>
                      <m:t>[</m:t>
                    </m:r>
                    <m:r>
                      <m:rPr>
                        <m:sty m:val="p"/>
                      </m:rPr>
                      <a:rPr lang="en-US" altLang="zh-CN"/>
                      <m:t>j</m:t>
                    </m:r>
                    <m:r>
                      <a:rPr lang="en-US" altLang="zh-CN"/>
                      <m:t>]</m:t>
                    </m:r>
                    <m:r>
                      <a:rPr lang="zh-CN" altLang="zh-CN"/>
                      <m:t>∣</m:t>
                    </m:r>
                  </m:oMath>
                </a14:m>
                <a:r>
                  <a:rPr lang="zh-CN" altLang="zh-CN" dirty="0"/>
                  <a:t>则计入答案，如果</a:t>
                </a:r>
                <a14:m>
                  <m:oMath xmlns:m="http://schemas.openxmlformats.org/officeDocument/2006/math">
                    <m:r>
                      <a:rPr lang="zh-CN" altLang="zh-CN"/>
                      <m:t>∣</m:t>
                    </m:r>
                    <m:r>
                      <m:rPr>
                        <m:sty m:val="p"/>
                      </m:rPr>
                      <a:rPr lang="en-US" altLang="zh-CN"/>
                      <m:t>A</m:t>
                    </m:r>
                    <m:r>
                      <a:rPr lang="en-US" altLang="zh-CN"/>
                      <m:t>[</m:t>
                    </m:r>
                    <m:r>
                      <m:rPr>
                        <m:sty m:val="p"/>
                      </m:rPr>
                      <a:rPr lang="en-US" altLang="zh-CN"/>
                      <m:t>i</m:t>
                    </m:r>
                    <m:r>
                      <a:rPr lang="en-US" altLang="zh-CN"/>
                      <m:t>]</m:t>
                    </m:r>
                    <m:r>
                      <a:rPr lang="zh-CN" altLang="zh-CN"/>
                      <m:t>∣</m:t>
                    </m:r>
                  </m:oMath>
                </a14:m>
                <a:r>
                  <a:rPr lang="en-US" altLang="zh-CN" dirty="0"/>
                  <a:t>&gt;</a:t>
                </a:r>
                <a14:m>
                  <m:oMath xmlns:m="http://schemas.openxmlformats.org/officeDocument/2006/math">
                    <m:r>
                      <a:rPr lang="zh-CN" altLang="zh-CN"/>
                      <m:t>∣</m:t>
                    </m:r>
                    <m:r>
                      <m:rPr>
                        <m:sty m:val="p"/>
                      </m:rPr>
                      <a:rPr lang="en-US" altLang="zh-CN"/>
                      <m:t>A</m:t>
                    </m:r>
                    <m:r>
                      <a:rPr lang="en-US" altLang="zh-CN"/>
                      <m:t>[</m:t>
                    </m:r>
                    <m:r>
                      <m:rPr>
                        <m:sty m:val="p"/>
                      </m:rPr>
                      <a:rPr lang="en-US" altLang="zh-CN"/>
                      <m:t>j</m:t>
                    </m:r>
                    <m:r>
                      <a:rPr lang="en-US" altLang="zh-CN"/>
                      <m:t>]</m:t>
                    </m:r>
                    <m:r>
                      <a:rPr lang="zh-CN" altLang="zh-CN"/>
                      <m:t>∣</m:t>
                    </m:r>
                  </m:oMath>
                </a14:m>
                <a:r>
                  <a:rPr lang="zh-CN" altLang="zh-CN" dirty="0"/>
                  <a:t>则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=i+1</a:t>
                </a:r>
                <a:r>
                  <a:rPr lang="zh-CN" altLang="zh-CN" dirty="0"/>
                  <a:t>，如果</a:t>
                </a:r>
                <a14:m>
                  <m:oMath xmlns:m="http://schemas.openxmlformats.org/officeDocument/2006/math">
                    <m:r>
                      <a:rPr lang="zh-CN" altLang="zh-CN"/>
                      <m:t>∣</m:t>
                    </m:r>
                    <m:r>
                      <m:rPr>
                        <m:sty m:val="p"/>
                      </m:rPr>
                      <a:rPr lang="en-US" altLang="zh-CN"/>
                      <m:t>A</m:t>
                    </m:r>
                    <m:r>
                      <a:rPr lang="en-US" altLang="zh-CN"/>
                      <m:t>[</m:t>
                    </m:r>
                    <m:r>
                      <m:rPr>
                        <m:sty m:val="p"/>
                      </m:rPr>
                      <a:rPr lang="en-US" altLang="zh-CN"/>
                      <m:t>i</m:t>
                    </m:r>
                    <m:r>
                      <a:rPr lang="en-US" altLang="zh-CN"/>
                      <m:t>]</m:t>
                    </m:r>
                    <m:r>
                      <a:rPr lang="zh-CN" altLang="zh-CN"/>
                      <m:t>∣</m:t>
                    </m:r>
                  </m:oMath>
                </a14:m>
                <a:r>
                  <a:rPr lang="en-US" altLang="zh-CN" dirty="0"/>
                  <a:t>&lt;</a:t>
                </a:r>
                <a14:m>
                  <m:oMath xmlns:m="http://schemas.openxmlformats.org/officeDocument/2006/math">
                    <m:r>
                      <a:rPr lang="zh-CN" altLang="zh-CN"/>
                      <m:t>∣</m:t>
                    </m:r>
                    <m:r>
                      <m:rPr>
                        <m:sty m:val="p"/>
                      </m:rPr>
                      <a:rPr lang="en-US" altLang="zh-CN"/>
                      <m:t>A</m:t>
                    </m:r>
                    <m:r>
                      <a:rPr lang="en-US" altLang="zh-CN"/>
                      <m:t>[</m:t>
                    </m:r>
                    <m:r>
                      <m:rPr>
                        <m:sty m:val="p"/>
                      </m:rPr>
                      <a:rPr lang="en-US" altLang="zh-CN"/>
                      <m:t>j</m:t>
                    </m:r>
                    <m:r>
                      <a:rPr lang="en-US" altLang="zh-CN"/>
                      <m:t>]</m:t>
                    </m:r>
                    <m:r>
                      <a:rPr lang="zh-CN" altLang="zh-CN"/>
                      <m:t>∣</m:t>
                    </m:r>
                  </m:oMath>
                </a14:m>
                <a:r>
                  <a:rPr lang="zh-CN" altLang="zh-CN" dirty="0"/>
                  <a:t>则</a:t>
                </a:r>
                <a:r>
                  <a:rPr lang="en-US" altLang="zh-CN" dirty="0"/>
                  <a:t>j=j-1</a:t>
                </a:r>
                <a:r>
                  <a:rPr lang="zh-CN" altLang="zh-CN" dirty="0"/>
                  <a:t>，直到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==j</a:t>
                </a:r>
                <a:r>
                  <a:rPr lang="zh-CN" altLang="zh-CN" dirty="0"/>
                  <a:t>。由于排序是本解法的主要步骤，因此本解法的时间复杂度为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Ο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𝑛</m:t>
                        </m:r>
                        <m:func>
                          <m:funcPr>
                            <m:ctrlPr>
                              <a:rPr lang="zh-CN" altLang="zh-CN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/>
                              <m:t>log</m:t>
                            </m:r>
                          </m:fName>
                          <m:e>
                            <m:r>
                              <a:rPr lang="en-US" altLang="zh-CN" i="1"/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zh-CN" dirty="0"/>
                  <a:t>，空间复杂度为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Ο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𝑛</m:t>
                        </m:r>
                      </m:e>
                    </m:d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en-US" altLang="zh-CN" dirty="0"/>
                  <a:t>C++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d1t1_2.cpp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Java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d1t1_2.txt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Python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d1t1_2.py</a:t>
                </a:r>
                <a:r>
                  <a:rPr lang="zh-CN" altLang="zh-CN" dirty="0"/>
                  <a:t>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59219"/>
                <a:ext cx="10515600" cy="5517744"/>
              </a:xfrm>
              <a:blipFill>
                <a:blip r:embed="rId2"/>
                <a:stretch>
                  <a:fillRect l="-1043" t="-1989" r="-1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44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531628"/>
                <a:ext cx="10515600" cy="5645335"/>
              </a:xfrm>
            </p:spPr>
            <p:txBody>
              <a:bodyPr/>
              <a:lstStyle/>
              <a:p>
                <a:r>
                  <a:rPr lang="zh-CN" altLang="zh-CN" b="1" dirty="0"/>
                  <a:t>解法三：</a:t>
                </a:r>
                <a:endParaRPr lang="zh-CN" altLang="zh-CN" dirty="0"/>
              </a:p>
              <a:p>
                <a:r>
                  <a:rPr lang="zh-CN" altLang="zh-CN" dirty="0"/>
                  <a:t>进一步考虑，与整数</a:t>
                </a:r>
                <a:r>
                  <a:rPr lang="en-US" altLang="zh-CN" dirty="0"/>
                  <a:t>a</a:t>
                </a:r>
                <a:r>
                  <a:rPr lang="zh-CN" altLang="zh-CN" dirty="0"/>
                  <a:t>构成相反数的元素只有一个，因而并不需要排序，只需要判断这个元素是否在序列中出现过就可以。可以使用</a:t>
                </a:r>
                <a:r>
                  <a:rPr lang="en-US" altLang="zh-CN" dirty="0"/>
                  <a:t>MAP</a:t>
                </a:r>
                <a:r>
                  <a:rPr lang="zh-CN" altLang="zh-CN" dirty="0"/>
                  <a:t>或</a:t>
                </a:r>
                <a:r>
                  <a:rPr lang="en-US" altLang="zh-CN" dirty="0"/>
                  <a:t>SET</a:t>
                </a:r>
                <a:r>
                  <a:rPr lang="zh-CN" altLang="zh-CN" dirty="0"/>
                  <a:t>来记录，但是注意到本题每个数的绝对值不超过</a:t>
                </a:r>
                <a:r>
                  <a:rPr lang="en-US" altLang="zh-CN" dirty="0"/>
                  <a:t>1000</a:t>
                </a:r>
                <a:r>
                  <a:rPr lang="zh-CN" altLang="zh-CN" dirty="0"/>
                  <a:t>，所以只需要额外开一个大小为</a:t>
                </a:r>
                <a:r>
                  <a:rPr lang="en-US" altLang="zh-CN" dirty="0"/>
                  <a:t>1001</a:t>
                </a:r>
                <a:r>
                  <a:rPr lang="zh-CN" altLang="zh-CN" dirty="0"/>
                  <a:t>的数组来记录元素出现情况。本解法的时间复杂度为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Ο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𝑛</m:t>
                        </m:r>
                      </m:e>
                    </m:d>
                  </m:oMath>
                </a14:m>
                <a:r>
                  <a:rPr lang="zh-CN" altLang="zh-CN" dirty="0"/>
                  <a:t>，空间复杂度为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Ο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𝑚</m:t>
                        </m:r>
                      </m:e>
                    </m:d>
                  </m:oMath>
                </a14:m>
                <a:r>
                  <a:rPr lang="zh-CN" altLang="zh-CN" dirty="0"/>
                  <a:t>，本题中</a:t>
                </a:r>
                <a:r>
                  <a:rPr lang="en-US" altLang="zh-CN" dirty="0"/>
                  <a:t>m</a:t>
                </a:r>
                <a:r>
                  <a:rPr lang="zh-CN" altLang="zh-CN" dirty="0"/>
                  <a:t>不大于</a:t>
                </a:r>
                <a:r>
                  <a:rPr lang="en-US" altLang="zh-CN" dirty="0"/>
                  <a:t>1001</a:t>
                </a:r>
                <a:r>
                  <a:rPr lang="zh-CN" altLang="zh-CN" dirty="0"/>
                  <a:t>。</a:t>
                </a:r>
              </a:p>
              <a:p>
                <a:r>
                  <a:rPr lang="en-US" altLang="zh-CN" dirty="0"/>
                  <a:t>C++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d1t1_3.cpp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Java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d1t1_3.txt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Python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d1t1_3.py</a:t>
                </a:r>
                <a:r>
                  <a:rPr lang="zh-CN" altLang="zh-CN" dirty="0"/>
                  <a:t>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31628"/>
                <a:ext cx="10515600" cy="5645335"/>
              </a:xfrm>
              <a:blipFill>
                <a:blip r:embed="rId2"/>
                <a:stretch>
                  <a:fillRect l="-1043" t="-1944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81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接下来，在这道题的基础上，我们再来看一道类似的题目：</a:t>
            </a:r>
            <a:endParaRPr lang="zh-CN" altLang="en-US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1164772" y="2285366"/>
            <a:ext cx="10515600" cy="485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b="1" smtClean="0"/>
              <a:t>《相邻数</a:t>
            </a:r>
            <a:r>
              <a:rPr lang="zh-CN" altLang="en-US" b="1" smtClean="0"/>
              <a:t>对</a:t>
            </a:r>
            <a:r>
              <a:rPr lang="zh-CN" altLang="zh-CN" b="1" smtClean="0"/>
              <a:t>》问题</a:t>
            </a:r>
            <a:r>
              <a:rPr lang="zh-CN" altLang="en-US" b="1" smtClean="0"/>
              <a:t>，同样我们读一下题目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22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31074" y="0"/>
            <a:ext cx="1005262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6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5131"/>
                <a:ext cx="10515600" cy="5941832"/>
              </a:xfrm>
            </p:spPr>
            <p:txBody>
              <a:bodyPr/>
              <a:lstStyle/>
              <a:p>
                <a:r>
                  <a:rPr lang="zh-CN" altLang="zh-CN" b="1" dirty="0"/>
                  <a:t>题目大意：</a:t>
                </a:r>
                <a:endParaRPr lang="zh-CN" altLang="zh-CN" dirty="0"/>
              </a:p>
              <a:p>
                <a:r>
                  <a:rPr lang="zh-CN" altLang="zh-CN" dirty="0"/>
                  <a:t>给定</a:t>
                </a:r>
                <a14:m>
                  <m:oMath xmlns:m="http://schemas.openxmlformats.org/officeDocument/2006/math">
                    <m:r>
                      <a:rPr lang="en-US" altLang="zh-CN" i="1"/>
                      <m:t>𝑛</m:t>
                    </m:r>
                  </m:oMath>
                </a14:m>
                <a:r>
                  <a:rPr lang="zh-CN" altLang="zh-CN" dirty="0"/>
                  <a:t>个不同的整数，求这些数中有多少对整数，它们的值正好相差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。</a:t>
                </a:r>
              </a:p>
              <a:p>
                <a:r>
                  <a:rPr lang="zh-CN" altLang="zh-CN" dirty="0"/>
                  <a:t>其中，评测用例规模约定为</a:t>
                </a:r>
                <a14:m>
                  <m:oMath xmlns:m="http://schemas.openxmlformats.org/officeDocument/2006/math">
                    <m:r>
                      <a:rPr lang="en-US" altLang="zh-CN"/>
                      <m:t>1≤</m:t>
                    </m:r>
                    <m:r>
                      <a:rPr lang="en-US" altLang="zh-CN" i="1"/>
                      <m:t>𝑛</m:t>
                    </m:r>
                    <m:r>
                      <a:rPr lang="en-US" altLang="zh-CN" i="1"/>
                      <m:t>≤1000</m:t>
                    </m:r>
                  </m:oMath>
                </a14:m>
                <a:r>
                  <a:rPr lang="zh-CN" altLang="zh-CN" dirty="0"/>
                  <a:t>，给定的整数均为不超过</a:t>
                </a:r>
                <a:r>
                  <a:rPr lang="en-US" altLang="zh-CN" dirty="0"/>
                  <a:t>10000</a:t>
                </a:r>
                <a:r>
                  <a:rPr lang="zh-CN" altLang="zh-CN" dirty="0"/>
                  <a:t>的非负整数。</a:t>
                </a:r>
              </a:p>
              <a:p>
                <a:r>
                  <a:rPr lang="zh-CN" altLang="zh-CN" b="1" dirty="0"/>
                  <a:t>解题思路：</a:t>
                </a:r>
                <a:endParaRPr lang="zh-CN" altLang="zh-CN" dirty="0"/>
              </a:p>
              <a:p>
                <a:r>
                  <a:rPr lang="zh-CN" altLang="zh-CN" b="1" dirty="0"/>
                  <a:t>解法一：</a:t>
                </a:r>
                <a:endParaRPr lang="zh-CN" altLang="zh-CN" dirty="0"/>
              </a:p>
              <a:p>
                <a:r>
                  <a:rPr lang="zh-CN" altLang="zh-CN" dirty="0"/>
                  <a:t>本题中，由于</a:t>
                </a:r>
                <a14:m>
                  <m:oMath xmlns:m="http://schemas.openxmlformats.org/officeDocument/2006/math">
                    <m:r>
                      <a:rPr lang="en-US" altLang="zh-CN" i="1"/>
                      <m:t>𝑛</m:t>
                    </m:r>
                    <m:r>
                      <a:rPr lang="en-US" altLang="zh-CN" i="1"/>
                      <m:t>≤1000</m:t>
                    </m:r>
                  </m:oMath>
                </a14:m>
                <a:r>
                  <a:rPr lang="zh-CN" altLang="zh-CN" dirty="0"/>
                  <a:t>，朴素的方法是采用枚举的方法。使用双重循环直接枚举所有的数对，并将绝对值相差为</a:t>
                </a:r>
                <a:r>
                  <a:rPr lang="en-US" altLang="zh-CN" dirty="0"/>
                  <a:t>1</a:t>
                </a:r>
                <a:r>
                  <a:rPr lang="zh-CN" altLang="zh-CN" dirty="0"/>
                  <a:t>的计入答案内。本解法的时间复杂度为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Ο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sSup>
                          <m:sSupPr>
                            <m:ctrlPr>
                              <a:rPr lang="zh-CN" altLang="zh-CN" i="1"/>
                            </m:ctrlPr>
                          </m:sSupPr>
                          <m:e>
                            <m:r>
                              <a:rPr lang="en-US" altLang="zh-CN" i="1"/>
                              <m:t>𝑛</m:t>
                            </m:r>
                          </m:e>
                          <m:sup>
                            <m:r>
                              <a:rPr lang="en-US" altLang="zh-CN" i="1"/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zh-CN" dirty="0"/>
                  <a:t>，空间复杂度为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Ο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𝑛</m:t>
                        </m:r>
                      </m:e>
                    </m:d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en-US" altLang="zh-CN" dirty="0"/>
                  <a:t>C++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d2t1_1.CPP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Java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d2t1_1.txt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Python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d2t1_1.py</a:t>
                </a:r>
                <a:r>
                  <a:rPr lang="zh-CN" altLang="zh-CN" dirty="0"/>
                  <a:t>。</a:t>
                </a: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5131"/>
                <a:ext cx="10515600" cy="5941832"/>
              </a:xfrm>
              <a:blipFill>
                <a:blip r:embed="rId2"/>
                <a:stretch>
                  <a:fillRect l="-1043" t="-1951" r="-1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88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5131"/>
                <a:ext cx="10515600" cy="5941832"/>
              </a:xfrm>
            </p:spPr>
            <p:txBody>
              <a:bodyPr/>
              <a:lstStyle/>
              <a:p>
                <a:r>
                  <a:rPr lang="zh-CN" altLang="zh-CN" b="1" dirty="0"/>
                  <a:t>解法二：</a:t>
                </a:r>
                <a:endParaRPr lang="zh-CN" altLang="zh-CN" dirty="0"/>
              </a:p>
              <a:p>
                <a:r>
                  <a:rPr lang="zh-CN" altLang="zh-CN" dirty="0"/>
                  <a:t>注意到题目中给定的整数各不相同，且排序后只有相邻位置的数字可能构成合法数对，从而可以先将所有元素排序，仅检查相邻元素是否构成合法的数对。本解法的时间复杂度为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Ο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𝑛</m:t>
                        </m:r>
                        <m:func>
                          <m:funcPr>
                            <m:ctrlPr>
                              <a:rPr lang="zh-CN" altLang="zh-CN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/>
                              <m:t>log</m:t>
                            </m:r>
                          </m:fName>
                          <m:e>
                            <m:r>
                              <a:rPr lang="en-US" altLang="zh-CN" i="1"/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zh-CN" dirty="0"/>
                  <a:t>，空间复杂度为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/>
                      <m:t>Ο</m:t>
                    </m:r>
                    <m:d>
                      <m:dPr>
                        <m:ctrlPr>
                          <a:rPr lang="zh-CN" altLang="zh-CN" i="1"/>
                        </m:ctrlPr>
                      </m:dPr>
                      <m:e>
                        <m:r>
                          <a:rPr lang="en-US" altLang="zh-CN" i="1"/>
                          <m:t>𝑛</m:t>
                        </m:r>
                      </m:e>
                    </m:d>
                  </m:oMath>
                </a14:m>
                <a:r>
                  <a:rPr lang="zh-CN" altLang="zh-CN" dirty="0"/>
                  <a:t>。</a:t>
                </a:r>
              </a:p>
              <a:p>
                <a:r>
                  <a:rPr lang="en-US" altLang="zh-CN" dirty="0"/>
                  <a:t>C++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d2t1_2.CPP. Java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d2t1_2.txt</a:t>
                </a:r>
                <a:r>
                  <a:rPr lang="zh-CN" altLang="zh-CN" dirty="0"/>
                  <a:t>；</a:t>
                </a:r>
                <a:r>
                  <a:rPr lang="en-US" altLang="zh-CN" dirty="0"/>
                  <a:t>Python</a:t>
                </a:r>
                <a:r>
                  <a:rPr lang="zh-CN" altLang="zh-CN" dirty="0"/>
                  <a:t>代码参见</a:t>
                </a:r>
                <a:r>
                  <a:rPr lang="en-US" altLang="zh-CN" dirty="0"/>
                  <a:t>d2t1_2.py</a:t>
                </a:r>
                <a:endParaRPr lang="zh-CN" altLang="zh-CN" dirty="0"/>
              </a:p>
              <a:p>
                <a:r>
                  <a:rPr lang="en-US" altLang="zh-CN" b="1" dirty="0"/>
                  <a:t> 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5131"/>
                <a:ext cx="10515600" cy="5941832"/>
              </a:xfrm>
              <a:blipFill>
                <a:blip r:embed="rId2"/>
                <a:stretch>
                  <a:fillRect l="-1043" t="-1951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837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632</Words>
  <Application>Microsoft Office PowerPoint</Application>
  <PresentationFormat>宽屏</PresentationFormat>
  <Paragraphs>32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第二章 竞赛例题选讲 </vt:lpstr>
      <vt:lpstr>我们来看一下2.1《相反数》问题 首先，我们给出题目的描述以及约束条件。</vt:lpstr>
      <vt:lpstr>PowerPoint 演示文稿</vt:lpstr>
      <vt:lpstr>PowerPoint 演示文稿</vt:lpstr>
      <vt:lpstr>PowerPoint 演示文稿</vt:lpstr>
      <vt:lpstr>接下来，在这道题的基础上，我们再来看一道类似的题目：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竞赛例题选讲 </dc:title>
  <dc:creator>Windows 用户</dc:creator>
  <cp:lastModifiedBy>Windows 用户</cp:lastModifiedBy>
  <cp:revision>4</cp:revision>
  <dcterms:created xsi:type="dcterms:W3CDTF">2019-04-08T15:23:32Z</dcterms:created>
  <dcterms:modified xsi:type="dcterms:W3CDTF">2019-04-08T15:33:37Z</dcterms:modified>
</cp:coreProperties>
</file>