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2" r:id="rId9"/>
    <p:sldId id="268" r:id="rId10"/>
    <p:sldId id="269" r:id="rId11"/>
    <p:sldId id="263" r:id="rId12"/>
    <p:sldId id="264" r:id="rId13"/>
    <p:sldId id="266" r:id="rId1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5" d="100"/>
          <a:sy n="45" d="100"/>
        </p:scale>
        <p:origin x="48" y="6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1155372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35183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4863774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290909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811128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923261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37382513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1848093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1798151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835691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97D67241-FD10-4CB9-BF16-B03210EC78C5}" type="datetimeFigureOut">
              <a:rPr lang="zh-CN" altLang="en-US" smtClean="0"/>
              <a:t>2019/4/8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2746807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D67241-FD10-4CB9-BF16-B03210EC78C5}" type="datetimeFigureOut">
              <a:rPr lang="zh-CN" altLang="en-US" smtClean="0"/>
              <a:t>2019/4/8</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278BB-859C-4EDA-93C7-962C3DDF749E}" type="slidenum">
              <a:rPr lang="zh-CN" altLang="en-US" smtClean="0"/>
              <a:t>‹#›</a:t>
            </a:fld>
            <a:endParaRPr lang="zh-CN" altLang="en-US"/>
          </a:p>
        </p:txBody>
      </p:sp>
    </p:spTree>
    <p:extLst>
      <p:ext uri="{BB962C8B-B14F-4D97-AF65-F5344CB8AC3E}">
        <p14:creationId xmlns:p14="http://schemas.microsoft.com/office/powerpoint/2010/main" val="14707546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zh-CN" b="1" dirty="0"/>
              <a:t>第二章 竞赛例题选讲</a:t>
            </a:r>
            <a:br>
              <a:rPr lang="zh-CN" altLang="zh-CN" b="1" dirty="0"/>
            </a:br>
            <a:endParaRPr lang="zh-CN" altLang="en-US" dirty="0"/>
          </a:p>
        </p:txBody>
      </p:sp>
      <p:sp>
        <p:nvSpPr>
          <p:cNvPr id="3" name="副标题 2"/>
          <p:cNvSpPr>
            <a:spLocks noGrp="1"/>
          </p:cNvSpPr>
          <p:nvPr>
            <p:ph type="subTitle" idx="1"/>
          </p:nvPr>
        </p:nvSpPr>
        <p:spPr/>
        <p:txBody>
          <a:bodyPr/>
          <a:lstStyle/>
          <a:p>
            <a:r>
              <a:rPr lang="zh-CN" altLang="en-US" dirty="0" smtClean="0"/>
              <a:t>本讲将继续通过一些竞赛真题的讲解，让大家初步感受和了解一下竞赛真题的解题思路。</a:t>
            </a:r>
            <a:endParaRPr lang="zh-CN" altLang="en-US" dirty="0"/>
          </a:p>
        </p:txBody>
      </p:sp>
    </p:spTree>
    <p:extLst>
      <p:ext uri="{BB962C8B-B14F-4D97-AF65-F5344CB8AC3E}">
        <p14:creationId xmlns:p14="http://schemas.microsoft.com/office/powerpoint/2010/main" val="35970167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335010" y="489098"/>
            <a:ext cx="11691355" cy="5677786"/>
          </a:xfrm>
          <a:prstGeom prst="rect">
            <a:avLst/>
          </a:prstGeom>
        </p:spPr>
      </p:pic>
    </p:spTree>
    <p:extLst>
      <p:ext uri="{BB962C8B-B14F-4D97-AF65-F5344CB8AC3E}">
        <p14:creationId xmlns:p14="http://schemas.microsoft.com/office/powerpoint/2010/main" val="35220774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235131"/>
                <a:ext cx="10515600" cy="5941832"/>
              </a:xfrm>
            </p:spPr>
            <p:txBody>
              <a:bodyPr>
                <a:normAutofit lnSpcReduction="10000"/>
              </a:bodyPr>
              <a:lstStyle/>
              <a:p>
                <a:r>
                  <a:rPr lang="zh-CN" altLang="zh-CN" b="1" dirty="0"/>
                  <a:t>题目大意：</a:t>
                </a:r>
                <a:endParaRPr lang="zh-CN" altLang="zh-CN" dirty="0"/>
              </a:p>
              <a:p>
                <a:r>
                  <a:rPr lang="zh-CN" altLang="zh-CN" dirty="0"/>
                  <a:t>给定</a:t>
                </a:r>
                <a14:m>
                  <m:oMath xmlns:m="http://schemas.openxmlformats.org/officeDocument/2006/math">
                    <m:r>
                      <a:rPr lang="en-US" altLang="zh-CN" i="1"/>
                      <m:t>𝑛</m:t>
                    </m:r>
                  </m:oMath>
                </a14:m>
                <a:r>
                  <a:rPr lang="zh-CN" altLang="zh-CN" dirty="0"/>
                  <a:t>个矩形，矩形内的所有点的横纵坐标均在</a:t>
                </a:r>
                <a14:m>
                  <m:oMath xmlns:m="http://schemas.openxmlformats.org/officeDocument/2006/math">
                    <m:d>
                      <m:dPr>
                        <m:begChr m:val="["/>
                        <m:endChr m:val="]"/>
                        <m:ctrlPr>
                          <a:rPr lang="zh-CN" altLang="zh-CN" i="1"/>
                        </m:ctrlPr>
                      </m:dPr>
                      <m:e>
                        <m:r>
                          <a:rPr lang="en-US" altLang="zh-CN" i="1"/>
                          <m:t>−</m:t>
                        </m:r>
                        <m:r>
                          <a:rPr lang="en-US" altLang="zh-CN" i="1"/>
                          <m:t>𝑚</m:t>
                        </m:r>
                        <m:r>
                          <a:rPr lang="en-US" altLang="zh-CN" i="1"/>
                          <m:t>,  </m:t>
                        </m:r>
                        <m:r>
                          <a:rPr lang="en-US" altLang="zh-CN" i="1"/>
                          <m:t>𝑚</m:t>
                        </m:r>
                      </m:e>
                    </m:d>
                  </m:oMath>
                </a14:m>
                <a:r>
                  <a:rPr lang="zh-CN" altLang="zh-CN" dirty="0"/>
                  <a:t>内，求这些矩形并的面积。</a:t>
                </a:r>
              </a:p>
              <a:p>
                <a:r>
                  <a:rPr lang="en-US" altLang="zh-CN" dirty="0"/>
                  <a:t> </a:t>
                </a:r>
                <a:endParaRPr lang="zh-CN" altLang="zh-CN" dirty="0"/>
              </a:p>
              <a:p>
                <a:r>
                  <a:rPr lang="zh-CN" altLang="zh-CN" b="1" dirty="0"/>
                  <a:t>解题思路：</a:t>
                </a:r>
                <a:endParaRPr lang="zh-CN" altLang="zh-CN" dirty="0"/>
              </a:p>
              <a:p>
                <a:r>
                  <a:rPr lang="zh-CN" altLang="zh-CN" b="1" dirty="0"/>
                  <a:t>解法一：</a:t>
                </a:r>
                <a:endParaRPr lang="zh-CN" altLang="zh-CN" dirty="0"/>
              </a:p>
              <a:p>
                <a:r>
                  <a:rPr lang="zh-CN" altLang="zh-CN" dirty="0"/>
                  <a:t>直观的方法是采用布尔数组来模拟这个过程：例如，生成一个</a:t>
                </a:r>
                <a:r>
                  <a:rPr lang="en-US" altLang="zh-CN" dirty="0"/>
                  <a:t>101*101</a:t>
                </a:r>
                <a:r>
                  <a:rPr lang="zh-CN" altLang="zh-CN" dirty="0"/>
                  <a:t>的数组，用于记录每个方格是否被染上颜色。初始时，所有的数组都被标记为</a:t>
                </a:r>
                <a:r>
                  <a:rPr lang="en-US" altLang="zh-CN" dirty="0"/>
                  <a:t>0</a:t>
                </a:r>
                <a:r>
                  <a:rPr lang="zh-CN" altLang="zh-CN" dirty="0"/>
                  <a:t>，当每次操作后将横坐标在</a:t>
                </a:r>
                <a14:m>
                  <m:oMath xmlns:m="http://schemas.openxmlformats.org/officeDocument/2006/math">
                    <m:d>
                      <m:dPr>
                        <m:begChr m:val="["/>
                        <m:endChr m:val="]"/>
                        <m:ctrlPr>
                          <a:rPr lang="zh-CN" altLang="zh-CN" i="1"/>
                        </m:ctrlPr>
                      </m:dPr>
                      <m:e>
                        <m:sSub>
                          <m:sSubPr>
                            <m:ctrlPr>
                              <a:rPr lang="zh-CN" altLang="zh-CN" i="1"/>
                            </m:ctrlPr>
                          </m:sSubPr>
                          <m:e>
                            <m:r>
                              <a:rPr lang="en-US" altLang="zh-CN" i="1"/>
                              <m:t>𝑥</m:t>
                            </m:r>
                          </m:e>
                          <m:sub>
                            <m:r>
                              <a:rPr lang="en-US" altLang="zh-CN" i="1"/>
                              <m:t>1</m:t>
                            </m:r>
                          </m:sub>
                        </m:sSub>
                        <m:r>
                          <a:rPr lang="en-US" altLang="zh-CN" i="1"/>
                          <m:t>, </m:t>
                        </m:r>
                        <m:sSub>
                          <m:sSubPr>
                            <m:ctrlPr>
                              <a:rPr lang="zh-CN" altLang="zh-CN" i="1"/>
                            </m:ctrlPr>
                          </m:sSubPr>
                          <m:e>
                            <m:r>
                              <a:rPr lang="en-US" altLang="zh-CN" i="1"/>
                              <m:t>𝑥</m:t>
                            </m:r>
                          </m:e>
                          <m:sub>
                            <m:r>
                              <a:rPr lang="en-US" altLang="zh-CN" i="1"/>
                              <m:t>2</m:t>
                            </m:r>
                          </m:sub>
                        </m:sSub>
                      </m:e>
                    </m:d>
                  </m:oMath>
                </a14:m>
                <a:r>
                  <a:rPr lang="zh-CN" altLang="zh-CN" dirty="0"/>
                  <a:t>且纵坐标在</a:t>
                </a:r>
                <a14:m>
                  <m:oMath xmlns:m="http://schemas.openxmlformats.org/officeDocument/2006/math">
                    <m:d>
                      <m:dPr>
                        <m:begChr m:val="["/>
                        <m:endChr m:val="]"/>
                        <m:ctrlPr>
                          <a:rPr lang="zh-CN" altLang="zh-CN" i="1"/>
                        </m:ctrlPr>
                      </m:dPr>
                      <m:e>
                        <m:sSub>
                          <m:sSubPr>
                            <m:ctrlPr>
                              <a:rPr lang="zh-CN" altLang="zh-CN" i="1"/>
                            </m:ctrlPr>
                          </m:sSubPr>
                          <m:e>
                            <m:r>
                              <a:rPr lang="en-US" altLang="zh-CN" i="1"/>
                              <m:t>𝑦</m:t>
                            </m:r>
                          </m:e>
                          <m:sub>
                            <m:r>
                              <a:rPr lang="en-US" altLang="zh-CN" i="1"/>
                              <m:t>1</m:t>
                            </m:r>
                          </m:sub>
                        </m:sSub>
                        <m:r>
                          <a:rPr lang="en-US" altLang="zh-CN" i="1"/>
                          <m:t>, </m:t>
                        </m:r>
                        <m:sSub>
                          <m:sSubPr>
                            <m:ctrlPr>
                              <a:rPr lang="zh-CN" altLang="zh-CN" i="1"/>
                            </m:ctrlPr>
                          </m:sSubPr>
                          <m:e>
                            <m:r>
                              <a:rPr lang="en-US" altLang="zh-CN" i="1"/>
                              <m:t>𝑦</m:t>
                            </m:r>
                          </m:e>
                          <m:sub>
                            <m:r>
                              <a:rPr lang="en-US" altLang="zh-CN" i="1"/>
                              <m:t>2</m:t>
                            </m:r>
                          </m:sub>
                        </m:sSub>
                      </m:e>
                    </m:d>
                  </m:oMath>
                </a14:m>
                <a:r>
                  <a:rPr lang="zh-CN" altLang="zh-CN" dirty="0"/>
                  <a:t>的位置覆盖为</a:t>
                </a:r>
                <a:r>
                  <a:rPr lang="en-US" altLang="zh-CN" dirty="0"/>
                  <a:t>1</a:t>
                </a:r>
                <a:r>
                  <a:rPr lang="zh-CN" altLang="zh-CN" dirty="0"/>
                  <a:t>。最后遍历所有的元素</a:t>
                </a:r>
                <a:r>
                  <a:rPr lang="en-US" altLang="zh-CN" dirty="0"/>
                  <a:t>1</a:t>
                </a:r>
                <a:r>
                  <a:rPr lang="zh-CN" altLang="zh-CN" dirty="0"/>
                  <a:t>的个数即为最后答案。本解法的时间复杂度为</a:t>
                </a:r>
                <a14:m>
                  <m:oMath xmlns:m="http://schemas.openxmlformats.org/officeDocument/2006/math">
                    <m:r>
                      <m:rPr>
                        <m:sty m:val="p"/>
                      </m:rPr>
                      <a:rPr lang="en-US" altLang="zh-CN"/>
                      <m:t>Ο</m:t>
                    </m:r>
                    <m:d>
                      <m:dPr>
                        <m:ctrlPr>
                          <a:rPr lang="zh-CN" altLang="zh-CN" i="1"/>
                        </m:ctrlPr>
                      </m:dPr>
                      <m:e>
                        <m:sSup>
                          <m:sSupPr>
                            <m:ctrlPr>
                              <a:rPr lang="zh-CN" altLang="zh-CN" i="1"/>
                            </m:ctrlPr>
                          </m:sSupPr>
                          <m:e>
                            <m:r>
                              <a:rPr lang="en-US" altLang="zh-CN" i="1"/>
                              <m:t>𝑛𝑚</m:t>
                            </m:r>
                          </m:e>
                          <m:sup>
                            <m:r>
                              <a:rPr lang="en-US" altLang="zh-CN" i="1"/>
                              <m:t>2</m:t>
                            </m:r>
                          </m:sup>
                        </m:sSup>
                      </m:e>
                    </m:d>
                  </m:oMath>
                </a14:m>
                <a:r>
                  <a:rPr lang="zh-CN" altLang="zh-CN" dirty="0"/>
                  <a:t>，染色花费的时间较长，空间复杂度</a:t>
                </a:r>
                <a14:m>
                  <m:oMath xmlns:m="http://schemas.openxmlformats.org/officeDocument/2006/math">
                    <m:r>
                      <m:rPr>
                        <m:sty m:val="p"/>
                      </m:rPr>
                      <a:rPr lang="en-US" altLang="zh-CN"/>
                      <m:t>Ο</m:t>
                    </m:r>
                    <m:d>
                      <m:dPr>
                        <m:ctrlPr>
                          <a:rPr lang="zh-CN" altLang="zh-CN" i="1"/>
                        </m:ctrlPr>
                      </m:dPr>
                      <m:e>
                        <m:sSup>
                          <m:sSupPr>
                            <m:ctrlPr>
                              <a:rPr lang="zh-CN" altLang="zh-CN" i="1"/>
                            </m:ctrlPr>
                          </m:sSupPr>
                          <m:e>
                            <m:r>
                              <a:rPr lang="en-US" altLang="zh-CN" i="1"/>
                              <m:t>𝑚</m:t>
                            </m:r>
                          </m:e>
                          <m:sup>
                            <m:r>
                              <a:rPr lang="en-US" altLang="zh-CN" i="1"/>
                              <m:t>2</m:t>
                            </m:r>
                          </m:sup>
                        </m:sSup>
                      </m:e>
                    </m:d>
                  </m:oMath>
                </a14:m>
                <a:r>
                  <a:rPr lang="en-US" altLang="zh-CN" dirty="0"/>
                  <a:t> </a:t>
                </a:r>
                <a:r>
                  <a:rPr lang="zh-CN" altLang="zh-CN" dirty="0"/>
                  <a:t>。</a:t>
                </a:r>
              </a:p>
              <a:p>
                <a:r>
                  <a:rPr lang="en-US" altLang="zh-CN" dirty="0"/>
                  <a:t>C++</a:t>
                </a:r>
                <a:r>
                  <a:rPr lang="zh-CN" altLang="zh-CN" dirty="0"/>
                  <a:t>代码参见</a:t>
                </a:r>
                <a:r>
                  <a:rPr lang="en-US" altLang="zh-CN" dirty="0"/>
                  <a:t>d2t2_1.CPP</a:t>
                </a:r>
                <a:r>
                  <a:rPr lang="zh-CN" altLang="zh-CN" dirty="0"/>
                  <a:t>；</a:t>
                </a:r>
                <a:r>
                  <a:rPr lang="en-US" altLang="zh-CN" dirty="0"/>
                  <a:t>Java</a:t>
                </a:r>
                <a:r>
                  <a:rPr lang="zh-CN" altLang="zh-CN" dirty="0"/>
                  <a:t>代码参见</a:t>
                </a:r>
                <a:r>
                  <a:rPr lang="en-US" altLang="zh-CN" dirty="0"/>
                  <a:t>d2t2_1.txt</a:t>
                </a:r>
                <a:r>
                  <a:rPr lang="zh-CN" altLang="zh-CN" dirty="0"/>
                  <a:t>；</a:t>
                </a:r>
                <a:r>
                  <a:rPr lang="en-US" altLang="zh-CN" dirty="0"/>
                  <a:t>Python</a:t>
                </a:r>
                <a:r>
                  <a:rPr lang="zh-CN" altLang="zh-CN" dirty="0"/>
                  <a:t>代码参见</a:t>
                </a:r>
                <a:r>
                  <a:rPr lang="en-US" altLang="zh-CN" dirty="0"/>
                  <a:t>d2t2_1.py</a:t>
                </a:r>
                <a:endParaRPr lang="zh-CN" altLang="zh-CN" dirty="0"/>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235131"/>
                <a:ext cx="10515600" cy="5941832"/>
              </a:xfrm>
              <a:blipFill>
                <a:blip r:embed="rId2"/>
                <a:stretch>
                  <a:fillRect l="-1043" t="-246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58844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235131"/>
                <a:ext cx="10515600" cy="5941832"/>
              </a:xfrm>
            </p:spPr>
            <p:txBody>
              <a:bodyPr/>
              <a:lstStyle/>
              <a:p>
                <a:r>
                  <a:rPr lang="zh-CN" altLang="zh-CN" b="1" dirty="0"/>
                  <a:t>解法二：</a:t>
                </a:r>
                <a:endParaRPr lang="zh-CN" altLang="zh-CN" dirty="0"/>
              </a:p>
              <a:p>
                <a:r>
                  <a:rPr lang="zh-CN" altLang="zh-CN" dirty="0"/>
                  <a:t>本题可采用基于线段树的扫描线方法。如下图所示，从左向右观察这些矩形，将纵向看作线段，将横向看作线段集合随时间的变化。考虑一条垂直的扫描线从平面的最左边扫到最右边。</a:t>
                </a:r>
              </a:p>
              <a:p>
                <a:r>
                  <a:rPr lang="zh-CN" altLang="zh-CN" dirty="0"/>
                  <a:t>每一个矩形可看做是左边界接触扫描线，右边界离开扫描线，从而将一个矩形变为一次线段插入和一次线段删除的操作。可采用数组来模拟这个过程。同时，考虑到所使用的坐标仅涉及矩形中出现的坐标，因此可以对这些坐标进行离散化处理，使得本解法的时间复杂度为</a:t>
                </a:r>
                <a14:m>
                  <m:oMath xmlns:m="http://schemas.openxmlformats.org/officeDocument/2006/math">
                    <m:r>
                      <m:rPr>
                        <m:sty m:val="p"/>
                      </m:rPr>
                      <a:rPr lang="en-US" altLang="zh-CN"/>
                      <m:t>Ο</m:t>
                    </m:r>
                    <m:d>
                      <m:dPr>
                        <m:ctrlPr>
                          <a:rPr lang="zh-CN" altLang="zh-CN" i="1"/>
                        </m:ctrlPr>
                      </m:dPr>
                      <m:e>
                        <m:r>
                          <a:rPr lang="en-US" altLang="zh-CN" i="1"/>
                          <m:t>𝑛</m:t>
                        </m:r>
                        <m:func>
                          <m:funcPr>
                            <m:ctrlPr>
                              <a:rPr lang="zh-CN" altLang="zh-CN" i="1"/>
                            </m:ctrlPr>
                          </m:funcPr>
                          <m:fName>
                            <m:r>
                              <m:rPr>
                                <m:sty m:val="p"/>
                              </m:rPr>
                              <a:rPr lang="en-US" altLang="zh-CN"/>
                              <m:t>log</m:t>
                            </m:r>
                          </m:fName>
                          <m:e>
                            <m:r>
                              <a:rPr lang="en-US" altLang="zh-CN" i="1"/>
                              <m:t>𝑛</m:t>
                            </m:r>
                          </m:e>
                        </m:func>
                      </m:e>
                    </m:d>
                  </m:oMath>
                </a14:m>
                <a:r>
                  <a:rPr lang="zh-CN" altLang="zh-CN" dirty="0"/>
                  <a:t>，空间复杂度</a:t>
                </a:r>
                <a14:m>
                  <m:oMath xmlns:m="http://schemas.openxmlformats.org/officeDocument/2006/math">
                    <m:r>
                      <m:rPr>
                        <m:sty m:val="p"/>
                      </m:rPr>
                      <a:rPr lang="en-US" altLang="zh-CN"/>
                      <m:t>Ο</m:t>
                    </m:r>
                    <m:d>
                      <m:dPr>
                        <m:ctrlPr>
                          <a:rPr lang="zh-CN" altLang="zh-CN" i="1"/>
                        </m:ctrlPr>
                      </m:dPr>
                      <m:e>
                        <m:r>
                          <a:rPr lang="en-US" altLang="zh-CN" i="1"/>
                          <m:t>𝑛</m:t>
                        </m:r>
                      </m:e>
                    </m:d>
                  </m:oMath>
                </a14:m>
                <a:r>
                  <a:rPr lang="en-US" altLang="zh-CN" dirty="0"/>
                  <a:t> </a:t>
                </a:r>
                <a:r>
                  <a:rPr lang="zh-CN" altLang="zh-CN" dirty="0"/>
                  <a:t>。</a:t>
                </a:r>
              </a:p>
              <a:p>
                <a:r>
                  <a:rPr lang="en-US" altLang="zh-CN" dirty="0"/>
                  <a:t>C++</a:t>
                </a:r>
                <a:r>
                  <a:rPr lang="zh-CN" altLang="zh-CN" dirty="0"/>
                  <a:t>代码参见</a:t>
                </a:r>
                <a:r>
                  <a:rPr lang="en-US" altLang="zh-CN" dirty="0"/>
                  <a:t>d2t2_2.CPP</a:t>
                </a:r>
                <a:r>
                  <a:rPr lang="zh-CN" altLang="zh-CN" dirty="0"/>
                  <a:t>；</a:t>
                </a:r>
                <a:r>
                  <a:rPr lang="en-US" altLang="zh-CN" dirty="0"/>
                  <a:t>Java</a:t>
                </a:r>
                <a:r>
                  <a:rPr lang="zh-CN" altLang="zh-CN" dirty="0"/>
                  <a:t>代码参见</a:t>
                </a:r>
                <a:r>
                  <a:rPr lang="en-US" altLang="zh-CN" dirty="0"/>
                  <a:t>d2t2_2.txt</a:t>
                </a:r>
                <a:r>
                  <a:rPr lang="zh-CN" altLang="zh-CN" dirty="0"/>
                  <a:t>；</a:t>
                </a:r>
                <a:r>
                  <a:rPr lang="en-US" altLang="zh-CN" dirty="0"/>
                  <a:t>Python</a:t>
                </a:r>
                <a:r>
                  <a:rPr lang="zh-CN" altLang="zh-CN" dirty="0"/>
                  <a:t>代码参见</a:t>
                </a:r>
                <a:r>
                  <a:rPr lang="en-US" altLang="zh-CN" dirty="0"/>
                  <a:t>d2t2_2.py</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235131"/>
                <a:ext cx="10515600" cy="5941832"/>
              </a:xfrm>
              <a:blipFill>
                <a:blip r:embed="rId2"/>
                <a:stretch>
                  <a:fillRect l="-1043" t="-195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148376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235131"/>
            <a:ext cx="10515600" cy="5941832"/>
          </a:xfrm>
        </p:spPr>
        <p:txBody>
          <a:bodyPr/>
          <a:lstStyle/>
          <a:p>
            <a:r>
              <a:rPr lang="zh-CN" altLang="en-US" dirty="0" smtClean="0"/>
              <a:t>从这两到题目可以看出，当题目给出的数据范围和约束条件不同时，我们可以设计出不同复杂度的算法，从而满足题目的要求。</a:t>
            </a:r>
            <a:endParaRPr lang="zh-CN" altLang="en-US" dirty="0"/>
          </a:p>
        </p:txBody>
      </p:sp>
    </p:spTree>
    <p:extLst>
      <p:ext uri="{BB962C8B-B14F-4D97-AF65-F5344CB8AC3E}">
        <p14:creationId xmlns:p14="http://schemas.microsoft.com/office/powerpoint/2010/main" val="146499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11972260" cy="901337"/>
          </a:xfrm>
        </p:spPr>
        <p:txBody>
          <a:bodyPr>
            <a:normAutofit fontScale="90000"/>
          </a:bodyPr>
          <a:lstStyle/>
          <a:p>
            <a:r>
              <a:rPr lang="zh-CN" altLang="en-US" sz="3200" b="1" dirty="0" smtClean="0"/>
              <a:t>我们来看一下</a:t>
            </a:r>
            <a:r>
              <a:rPr lang="en-US" altLang="zh-CN" sz="3200" b="1" dirty="0" smtClean="0"/>
              <a:t>2.2</a:t>
            </a:r>
            <a:r>
              <a:rPr lang="zh-CN" altLang="zh-CN" sz="3200" b="1" dirty="0" smtClean="0">
                <a:solidFill>
                  <a:srgbClr val="FF0000"/>
                </a:solidFill>
              </a:rPr>
              <a:t>《</a:t>
            </a:r>
            <a:r>
              <a:rPr lang="zh-CN" altLang="en-US" sz="3200" b="1" dirty="0" smtClean="0">
                <a:solidFill>
                  <a:srgbClr val="FF0000"/>
                </a:solidFill>
              </a:rPr>
              <a:t>窗口</a:t>
            </a:r>
            <a:r>
              <a:rPr lang="zh-CN" altLang="zh-CN" sz="3200" b="1" dirty="0" smtClean="0">
                <a:solidFill>
                  <a:srgbClr val="FF0000"/>
                </a:solidFill>
              </a:rPr>
              <a:t>》问题</a:t>
            </a:r>
            <a:r>
              <a:rPr lang="zh-CN" altLang="en-US" sz="3200" b="1" dirty="0" smtClean="0">
                <a:solidFill>
                  <a:srgbClr val="FF0000"/>
                </a:solidFill>
              </a:rPr>
              <a:t>，首先，我们给出题目的描述以及约束条件。</a:t>
            </a:r>
            <a:endParaRPr lang="zh-CN" altLang="en-US" sz="3200" dirty="0">
              <a:solidFill>
                <a:srgbClr val="FF0000"/>
              </a:solidFill>
            </a:endParaRPr>
          </a:p>
        </p:txBody>
      </p:sp>
      <p:pic>
        <p:nvPicPr>
          <p:cNvPr id="5" name="图片 4"/>
          <p:cNvPicPr/>
          <p:nvPr/>
        </p:nvPicPr>
        <p:blipFill>
          <a:blip r:embed="rId2"/>
          <a:stretch>
            <a:fillRect/>
          </a:stretch>
        </p:blipFill>
        <p:spPr>
          <a:xfrm>
            <a:off x="637953" y="646154"/>
            <a:ext cx="11079126" cy="6211846"/>
          </a:xfrm>
          <a:prstGeom prst="rect">
            <a:avLst/>
          </a:prstGeom>
        </p:spPr>
      </p:pic>
    </p:spTree>
    <p:extLst>
      <p:ext uri="{BB962C8B-B14F-4D97-AF65-F5344CB8AC3E}">
        <p14:creationId xmlns:p14="http://schemas.microsoft.com/office/powerpoint/2010/main" val="3743070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p:nvPr/>
        </p:nvPicPr>
        <p:blipFill>
          <a:blip r:embed="rId2"/>
          <a:stretch>
            <a:fillRect/>
          </a:stretch>
        </p:blipFill>
        <p:spPr>
          <a:xfrm>
            <a:off x="276447" y="0"/>
            <a:ext cx="10441172" cy="6858000"/>
          </a:xfrm>
          <a:prstGeom prst="rect">
            <a:avLst/>
          </a:prstGeom>
        </p:spPr>
      </p:pic>
    </p:spTree>
    <p:extLst>
      <p:ext uri="{BB962C8B-B14F-4D97-AF65-F5344CB8AC3E}">
        <p14:creationId xmlns:p14="http://schemas.microsoft.com/office/powerpoint/2010/main" val="29731491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12651" y="595423"/>
                <a:ext cx="11979349" cy="5581540"/>
              </a:xfrm>
            </p:spPr>
            <p:txBody>
              <a:bodyPr/>
              <a:lstStyle/>
              <a:p>
                <a:r>
                  <a:rPr lang="zh-CN" altLang="zh-CN" b="1" dirty="0"/>
                  <a:t>题目大意：</a:t>
                </a:r>
                <a:endParaRPr lang="zh-CN" altLang="zh-CN" dirty="0"/>
              </a:p>
              <a:p>
                <a:r>
                  <a:rPr lang="zh-CN" altLang="zh-CN" dirty="0"/>
                  <a:t>给定</a:t>
                </a:r>
                <a:r>
                  <a:rPr lang="en-US" altLang="zh-CN" dirty="0"/>
                  <a:t> n </a:t>
                </a:r>
                <a:r>
                  <a:rPr lang="zh-CN" altLang="zh-CN" dirty="0"/>
                  <a:t>个矩形窗口以及它们的层次，进行</a:t>
                </a:r>
                <a:r>
                  <a:rPr lang="en-US" altLang="zh-CN" dirty="0"/>
                  <a:t> m </a:t>
                </a:r>
                <a:r>
                  <a:rPr lang="zh-CN" altLang="zh-CN" dirty="0"/>
                  <a:t>次点击鼠标操作，求问每次鼠标点在哪个窗口上，被点击的窗口会放到最上面。</a:t>
                </a:r>
              </a:p>
              <a:p>
                <a:r>
                  <a:rPr lang="zh-CN" altLang="zh-CN" b="1" dirty="0"/>
                  <a:t>解题思路：</a:t>
                </a:r>
                <a:endParaRPr lang="zh-CN" altLang="zh-CN" dirty="0"/>
              </a:p>
              <a:p>
                <a:r>
                  <a:rPr lang="zh-CN" altLang="zh-CN" b="1" dirty="0"/>
                  <a:t>解法一：</a:t>
                </a:r>
                <a:endParaRPr lang="zh-CN" altLang="zh-CN" dirty="0"/>
              </a:p>
              <a:p>
                <a:r>
                  <a:rPr lang="zh-CN" altLang="zh-CN" dirty="0"/>
                  <a:t>本题是一道模拟题，模拟鼠标的点击过程。我们使用一个数组将窗口存下来，对于每次点击，从最顶层的窗口向最底层的窗口扫描，判断点击的坐标是否在窗口内，如果在窗口内则将此窗口置顶。将窗口置顶的操作，可以调整数组的顺序实现将当前窗口置顶。本解法的时间复杂度为</a:t>
                </a:r>
                <a14:m>
                  <m:oMath xmlns:m="http://schemas.openxmlformats.org/officeDocument/2006/math">
                    <m:r>
                      <m:rPr>
                        <m:sty m:val="p"/>
                      </m:rPr>
                      <a:rPr lang="en-US" altLang="zh-CN"/>
                      <m:t>Ο</m:t>
                    </m:r>
                    <m:d>
                      <m:dPr>
                        <m:ctrlPr>
                          <a:rPr lang="zh-CN" altLang="zh-CN" i="1"/>
                        </m:ctrlPr>
                      </m:dPr>
                      <m:e>
                        <m:r>
                          <a:rPr lang="en-US" altLang="zh-CN" i="1"/>
                          <m:t>𝑛𝑚</m:t>
                        </m:r>
                      </m:e>
                    </m:d>
                  </m:oMath>
                </a14:m>
                <a:r>
                  <a:rPr lang="zh-CN" altLang="zh-CN" dirty="0"/>
                  <a:t>，空间复杂度为</a:t>
                </a:r>
                <a14:m>
                  <m:oMath xmlns:m="http://schemas.openxmlformats.org/officeDocument/2006/math">
                    <m:r>
                      <m:rPr>
                        <m:sty m:val="p"/>
                      </m:rPr>
                      <a:rPr lang="en-US" altLang="zh-CN"/>
                      <m:t>Ο</m:t>
                    </m:r>
                    <m:d>
                      <m:dPr>
                        <m:ctrlPr>
                          <a:rPr lang="zh-CN" altLang="zh-CN" i="1"/>
                        </m:ctrlPr>
                      </m:dPr>
                      <m:e>
                        <m:r>
                          <a:rPr lang="en-US" altLang="zh-CN" i="1"/>
                          <m:t>𝑛</m:t>
                        </m:r>
                        <m:r>
                          <a:rPr lang="en-US" altLang="zh-CN" i="1"/>
                          <m:t>+</m:t>
                        </m:r>
                        <m:r>
                          <a:rPr lang="en-US" altLang="zh-CN" i="1"/>
                          <m:t>𝑚</m:t>
                        </m:r>
                      </m:e>
                    </m:d>
                  </m:oMath>
                </a14:m>
                <a:r>
                  <a:rPr lang="zh-CN" altLang="zh-CN" dirty="0"/>
                  <a:t>。</a:t>
                </a:r>
              </a:p>
              <a:p>
                <a:r>
                  <a:rPr lang="en-US" altLang="zh-CN" dirty="0"/>
                  <a:t>C++</a:t>
                </a:r>
                <a:r>
                  <a:rPr lang="zh-CN" altLang="zh-CN" dirty="0"/>
                  <a:t>代码参见</a:t>
                </a:r>
                <a:r>
                  <a:rPr lang="en-US" altLang="zh-CN" dirty="0"/>
                  <a:t>d1t2_1.cpp</a:t>
                </a:r>
                <a:r>
                  <a:rPr lang="zh-CN" altLang="zh-CN" dirty="0"/>
                  <a:t>；</a:t>
                </a:r>
                <a:r>
                  <a:rPr lang="en-US" altLang="zh-CN" dirty="0"/>
                  <a:t>Java</a:t>
                </a:r>
                <a:r>
                  <a:rPr lang="zh-CN" altLang="zh-CN" dirty="0"/>
                  <a:t>代码参见</a:t>
                </a:r>
                <a:r>
                  <a:rPr lang="en-US" altLang="zh-CN" dirty="0"/>
                  <a:t>d1t2_1.txt</a:t>
                </a:r>
                <a:r>
                  <a:rPr lang="zh-CN" altLang="zh-CN" dirty="0"/>
                  <a:t>；</a:t>
                </a:r>
                <a:r>
                  <a:rPr lang="en-US" altLang="zh-CN" dirty="0"/>
                  <a:t>Python</a:t>
                </a:r>
                <a:r>
                  <a:rPr lang="zh-CN" altLang="zh-CN" dirty="0"/>
                  <a:t>代码参见</a:t>
                </a:r>
                <a:r>
                  <a:rPr lang="en-US" altLang="zh-CN" dirty="0"/>
                  <a:t>d1t2_1.py</a:t>
                </a:r>
                <a:r>
                  <a:rPr lang="zh-CN" altLang="zh-CN" dirty="0"/>
                  <a:t>。</a:t>
                </a: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212651" y="595423"/>
                <a:ext cx="11979349" cy="5581540"/>
              </a:xfrm>
              <a:blipFill>
                <a:blip r:embed="rId2"/>
                <a:stretch>
                  <a:fillRect l="-916" t="-2077" r="-66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52215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659219"/>
                <a:ext cx="10515600" cy="5517744"/>
              </a:xfrm>
            </p:spPr>
            <p:txBody>
              <a:bodyPr/>
              <a:lstStyle/>
              <a:p>
                <a:r>
                  <a:rPr lang="zh-CN" altLang="zh-CN" b="1" dirty="0"/>
                  <a:t>解法二：</a:t>
                </a:r>
                <a:endParaRPr lang="zh-CN" altLang="zh-CN" dirty="0"/>
              </a:p>
              <a:p>
                <a:r>
                  <a:rPr lang="zh-CN" altLang="zh-CN" dirty="0"/>
                  <a:t>鼠标点击过程同解法一。对于将窗口置顶的操作，可以直接将点击中的窗口复制一份作为新窗口添加到数组中作为最顶层的窗口，这样编码实现变得更简单了。本解法的时间复杂度为</a:t>
                </a:r>
                <a14:m>
                  <m:oMath xmlns:m="http://schemas.openxmlformats.org/officeDocument/2006/math">
                    <m:r>
                      <m:rPr>
                        <m:sty m:val="p"/>
                      </m:rPr>
                      <a:rPr lang="en-US" altLang="zh-CN"/>
                      <m:t>Ο</m:t>
                    </m:r>
                    <m:d>
                      <m:dPr>
                        <m:ctrlPr>
                          <a:rPr lang="zh-CN" altLang="zh-CN" i="1"/>
                        </m:ctrlPr>
                      </m:dPr>
                      <m:e>
                        <m:d>
                          <m:dPr>
                            <m:ctrlPr>
                              <a:rPr lang="zh-CN" altLang="zh-CN" i="1"/>
                            </m:ctrlPr>
                          </m:dPr>
                          <m:e>
                            <m:r>
                              <a:rPr lang="en-US" altLang="zh-CN" i="1"/>
                              <m:t>𝑛</m:t>
                            </m:r>
                            <m:r>
                              <a:rPr lang="en-US" altLang="zh-CN" i="1"/>
                              <m:t>+</m:t>
                            </m:r>
                            <m:r>
                              <a:rPr lang="en-US" altLang="zh-CN" i="1"/>
                              <m:t>𝑚</m:t>
                            </m:r>
                          </m:e>
                        </m:d>
                        <m:r>
                          <a:rPr lang="en-US" altLang="zh-CN" i="1"/>
                          <m:t>∗</m:t>
                        </m:r>
                        <m:r>
                          <a:rPr lang="en-US" altLang="zh-CN" i="1"/>
                          <m:t>𝑚</m:t>
                        </m:r>
                      </m:e>
                    </m:d>
                  </m:oMath>
                </a14:m>
                <a:r>
                  <a:rPr lang="zh-CN" altLang="zh-CN" dirty="0"/>
                  <a:t>，空间复杂度为</a:t>
                </a:r>
                <a14:m>
                  <m:oMath xmlns:m="http://schemas.openxmlformats.org/officeDocument/2006/math">
                    <m:r>
                      <m:rPr>
                        <m:sty m:val="p"/>
                      </m:rPr>
                      <a:rPr lang="en-US" altLang="zh-CN"/>
                      <m:t>Ο</m:t>
                    </m:r>
                    <m:d>
                      <m:dPr>
                        <m:ctrlPr>
                          <a:rPr lang="zh-CN" altLang="zh-CN" i="1"/>
                        </m:ctrlPr>
                      </m:dPr>
                      <m:e>
                        <m:r>
                          <a:rPr lang="en-US" altLang="zh-CN" i="1"/>
                          <m:t>𝑛</m:t>
                        </m:r>
                        <m:r>
                          <a:rPr lang="en-US" altLang="zh-CN" i="1"/>
                          <m:t>+</m:t>
                        </m:r>
                        <m:r>
                          <a:rPr lang="en-US" altLang="zh-CN" i="1"/>
                          <m:t>𝑚</m:t>
                        </m:r>
                      </m:e>
                    </m:d>
                  </m:oMath>
                </a14:m>
                <a:r>
                  <a:rPr lang="zh-CN" altLang="zh-CN" dirty="0"/>
                  <a:t>。</a:t>
                </a:r>
              </a:p>
              <a:p>
                <a:r>
                  <a:rPr lang="en-US" altLang="zh-CN" dirty="0"/>
                  <a:t>C++</a:t>
                </a:r>
                <a:r>
                  <a:rPr lang="zh-CN" altLang="zh-CN" dirty="0"/>
                  <a:t>代码参见</a:t>
                </a:r>
                <a:r>
                  <a:rPr lang="en-US" altLang="zh-CN" dirty="0"/>
                  <a:t>d1t2_2.cpp</a:t>
                </a:r>
                <a:r>
                  <a:rPr lang="zh-CN" altLang="zh-CN" dirty="0"/>
                  <a:t>；</a:t>
                </a:r>
                <a:r>
                  <a:rPr lang="en-US" altLang="zh-CN" dirty="0"/>
                  <a:t>Java</a:t>
                </a:r>
                <a:r>
                  <a:rPr lang="zh-CN" altLang="zh-CN" dirty="0"/>
                  <a:t>代码参见</a:t>
                </a:r>
                <a:r>
                  <a:rPr lang="en-US" altLang="zh-CN" dirty="0"/>
                  <a:t>d1t2_2.txt</a:t>
                </a:r>
                <a:r>
                  <a:rPr lang="zh-CN" altLang="zh-CN" dirty="0"/>
                  <a:t>；</a:t>
                </a:r>
                <a:r>
                  <a:rPr lang="en-US" altLang="zh-CN" dirty="0"/>
                  <a:t>Python</a:t>
                </a:r>
                <a:r>
                  <a:rPr lang="zh-CN" altLang="zh-CN" dirty="0"/>
                  <a:t>代码参见</a:t>
                </a:r>
                <a:r>
                  <a:rPr lang="en-US" altLang="zh-CN" dirty="0"/>
                  <a:t>d1t2_2.py</a:t>
                </a:r>
                <a:r>
                  <a:rPr lang="zh-CN" altLang="zh-CN" dirty="0"/>
                  <a:t>。</a:t>
                </a: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659219"/>
                <a:ext cx="10515600" cy="5517744"/>
              </a:xfrm>
              <a:blipFill>
                <a:blip r:embed="rId2"/>
                <a:stretch>
                  <a:fillRect l="-1043" t="-1989" r="-318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1444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531628"/>
                <a:ext cx="10515600" cy="5645335"/>
              </a:xfrm>
            </p:spPr>
            <p:txBody>
              <a:bodyPr/>
              <a:lstStyle/>
              <a:p>
                <a:r>
                  <a:rPr lang="zh-CN" altLang="zh-CN" b="1" dirty="0"/>
                  <a:t>解法三：</a:t>
                </a:r>
                <a:endParaRPr lang="zh-CN" altLang="zh-CN" dirty="0"/>
              </a:p>
              <a:p>
                <a:r>
                  <a:rPr lang="zh-CN" altLang="zh-CN" dirty="0"/>
                  <a:t>记录下每一个窗口最后被点击的时间，对于每一次点击，找到所有包含该点击坐标的矩形窗口，最晚被点击的窗口即为所求，并更新此窗口的时间为最大时间值。本解法的时间复杂度为</a:t>
                </a:r>
                <a14:m>
                  <m:oMath xmlns:m="http://schemas.openxmlformats.org/officeDocument/2006/math">
                    <m:r>
                      <m:rPr>
                        <m:sty m:val="p"/>
                      </m:rPr>
                      <a:rPr lang="en-US" altLang="zh-CN"/>
                      <m:t>Ο</m:t>
                    </m:r>
                    <m:d>
                      <m:dPr>
                        <m:ctrlPr>
                          <a:rPr lang="zh-CN" altLang="zh-CN" i="1"/>
                        </m:ctrlPr>
                      </m:dPr>
                      <m:e>
                        <m:r>
                          <a:rPr lang="en-US" altLang="zh-CN" i="1"/>
                          <m:t>𝑛𝑚</m:t>
                        </m:r>
                      </m:e>
                    </m:d>
                  </m:oMath>
                </a14:m>
                <a:r>
                  <a:rPr lang="zh-CN" altLang="zh-CN" dirty="0"/>
                  <a:t>，空间复杂度为</a:t>
                </a:r>
                <a14:m>
                  <m:oMath xmlns:m="http://schemas.openxmlformats.org/officeDocument/2006/math">
                    <m:r>
                      <m:rPr>
                        <m:sty m:val="p"/>
                      </m:rPr>
                      <a:rPr lang="en-US" altLang="zh-CN"/>
                      <m:t>Ο</m:t>
                    </m:r>
                    <m:d>
                      <m:dPr>
                        <m:ctrlPr>
                          <a:rPr lang="zh-CN" altLang="zh-CN" i="1"/>
                        </m:ctrlPr>
                      </m:dPr>
                      <m:e>
                        <m:r>
                          <a:rPr lang="en-US" altLang="zh-CN" i="1"/>
                          <m:t>𝑛</m:t>
                        </m:r>
                        <m:r>
                          <a:rPr lang="en-US" altLang="zh-CN" i="1"/>
                          <m:t>+</m:t>
                        </m:r>
                        <m:r>
                          <a:rPr lang="en-US" altLang="zh-CN" i="1"/>
                          <m:t>𝑚</m:t>
                        </m:r>
                      </m:e>
                    </m:d>
                  </m:oMath>
                </a14:m>
                <a:r>
                  <a:rPr lang="zh-CN" altLang="zh-CN" dirty="0"/>
                  <a:t>。</a:t>
                </a:r>
              </a:p>
              <a:p>
                <a:r>
                  <a:rPr lang="en-US" altLang="zh-CN" dirty="0"/>
                  <a:t>C++</a:t>
                </a:r>
                <a:r>
                  <a:rPr lang="zh-CN" altLang="zh-CN" dirty="0"/>
                  <a:t>代码参见</a:t>
                </a:r>
                <a:r>
                  <a:rPr lang="en-US" altLang="zh-CN" dirty="0"/>
                  <a:t>d1t2_3.cpp</a:t>
                </a:r>
                <a:r>
                  <a:rPr lang="zh-CN" altLang="zh-CN" dirty="0"/>
                  <a:t>；</a:t>
                </a:r>
                <a:r>
                  <a:rPr lang="en-US" altLang="zh-CN" dirty="0"/>
                  <a:t>Java</a:t>
                </a:r>
                <a:r>
                  <a:rPr lang="zh-CN" altLang="zh-CN" dirty="0"/>
                  <a:t>代码参见</a:t>
                </a:r>
                <a:r>
                  <a:rPr lang="en-US" altLang="zh-CN" dirty="0"/>
                  <a:t>d1t2_3.txt</a:t>
                </a:r>
                <a:r>
                  <a:rPr lang="zh-CN" altLang="zh-CN" dirty="0"/>
                  <a:t>；</a:t>
                </a:r>
                <a:r>
                  <a:rPr lang="en-US" altLang="zh-CN" dirty="0"/>
                  <a:t>Python</a:t>
                </a:r>
                <a:r>
                  <a:rPr lang="zh-CN" altLang="zh-CN" dirty="0"/>
                  <a:t>代码参见</a:t>
                </a:r>
                <a:r>
                  <a:rPr lang="en-US" altLang="zh-CN" dirty="0"/>
                  <a:t>d1t2_3.py</a:t>
                </a:r>
                <a:r>
                  <a:rPr lang="zh-CN" altLang="zh-CN" dirty="0"/>
                  <a:t>。</a:t>
                </a:r>
              </a:p>
              <a:p>
                <a:r>
                  <a:rPr lang="en-US" altLang="zh-CN" dirty="0"/>
                  <a:t> </a:t>
                </a:r>
                <a:endParaRPr lang="zh-CN" altLang="zh-CN" dirty="0"/>
              </a:p>
              <a:p>
                <a:r>
                  <a:rPr lang="zh-CN" altLang="zh-CN" b="1" dirty="0"/>
                  <a:t>要点：</a:t>
                </a:r>
                <a:endParaRPr lang="zh-CN" altLang="zh-CN" dirty="0"/>
              </a:p>
              <a:p>
                <a:r>
                  <a:rPr lang="zh-CN" altLang="zh-CN" dirty="0"/>
                  <a:t>本题主要考察被点击的窗口如何置顶的操作。</a:t>
                </a:r>
              </a:p>
              <a:p>
                <a:pPr marL="0" indent="0">
                  <a:buNone/>
                </a:pPr>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838200" y="531628"/>
                <a:ext cx="10515600" cy="5645335"/>
              </a:xfrm>
              <a:blipFill>
                <a:blip r:embed="rId2"/>
                <a:stretch>
                  <a:fillRect l="-1043" t="-1944" r="-452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6681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接下来，在这道题的基础上，我们再来看一道类似的题目：</a:t>
            </a:r>
            <a:endParaRPr lang="zh-CN" altLang="en-US" dirty="0"/>
          </a:p>
        </p:txBody>
      </p:sp>
      <p:sp>
        <p:nvSpPr>
          <p:cNvPr id="4" name="标题 1"/>
          <p:cNvSpPr txBox="1">
            <a:spLocks/>
          </p:cNvSpPr>
          <p:nvPr/>
        </p:nvSpPr>
        <p:spPr>
          <a:xfrm>
            <a:off x="1164772" y="2285366"/>
            <a:ext cx="10515600" cy="485480"/>
          </a:xfrm>
          <a:prstGeom prst="rect">
            <a:avLst/>
          </a:prstGeom>
        </p:spPr>
        <p:txBody>
          <a:bodyPr vert="horz" lIns="91440" tIns="45720" rIns="91440" bIns="45720" rtlCol="0" anchor="ctr">
            <a:normAutofit fontScale="7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zh-CN" b="1" dirty="0" smtClean="0"/>
              <a:t>《</a:t>
            </a:r>
            <a:r>
              <a:rPr lang="zh-CN" altLang="en-US" b="1" dirty="0" smtClean="0"/>
              <a:t>画图</a:t>
            </a:r>
            <a:r>
              <a:rPr lang="zh-CN" altLang="zh-CN" b="1" dirty="0" smtClean="0"/>
              <a:t>》问题</a:t>
            </a:r>
            <a:r>
              <a:rPr lang="zh-CN" altLang="en-US" b="1" dirty="0" smtClean="0"/>
              <a:t>，同样我们先读一下题目</a:t>
            </a:r>
            <a:endParaRPr lang="zh-CN" altLang="en-US" dirty="0"/>
          </a:p>
        </p:txBody>
      </p:sp>
    </p:spTree>
    <p:extLst>
      <p:ext uri="{BB962C8B-B14F-4D97-AF65-F5344CB8AC3E}">
        <p14:creationId xmlns:p14="http://schemas.microsoft.com/office/powerpoint/2010/main" val="338223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0" y="829340"/>
            <a:ext cx="12117167" cy="3514503"/>
          </a:xfrm>
          <a:prstGeom prst="rect">
            <a:avLst/>
          </a:prstGeom>
        </p:spPr>
      </p:pic>
    </p:spTree>
    <p:extLst>
      <p:ext uri="{BB962C8B-B14F-4D97-AF65-F5344CB8AC3E}">
        <p14:creationId xmlns:p14="http://schemas.microsoft.com/office/powerpoint/2010/main" val="12588664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1517614" y="0"/>
            <a:ext cx="8943823" cy="6698512"/>
          </a:xfrm>
          <a:prstGeom prst="rect">
            <a:avLst/>
          </a:prstGeom>
        </p:spPr>
      </p:pic>
    </p:spTree>
    <p:extLst>
      <p:ext uri="{BB962C8B-B14F-4D97-AF65-F5344CB8AC3E}">
        <p14:creationId xmlns:p14="http://schemas.microsoft.com/office/powerpoint/2010/main" val="2848292607"/>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TotalTime>
  <Words>524</Words>
  <Application>Microsoft Office PowerPoint</Application>
  <PresentationFormat>宽屏</PresentationFormat>
  <Paragraphs>32</Paragraphs>
  <Slides>13</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13</vt:i4>
      </vt:variant>
    </vt:vector>
  </HeadingPairs>
  <TitlesOfParts>
    <vt:vector size="17" baseType="lpstr">
      <vt:lpstr>等线</vt:lpstr>
      <vt:lpstr>等线 Light</vt:lpstr>
      <vt:lpstr>Arial</vt:lpstr>
      <vt:lpstr>Office 主题​​</vt:lpstr>
      <vt:lpstr>第二章 竞赛例题选讲 </vt:lpstr>
      <vt:lpstr>我们来看一下2.2《窗口》问题，首先，我们给出题目的描述以及约束条件。</vt:lpstr>
      <vt:lpstr>PowerPoint 演示文稿</vt:lpstr>
      <vt:lpstr>PowerPoint 演示文稿</vt:lpstr>
      <vt:lpstr>PowerPoint 演示文稿</vt:lpstr>
      <vt:lpstr>PowerPoint 演示文稿</vt:lpstr>
      <vt:lpstr>接下来，在这道题的基础上，我们再来看一道类似的题目：</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竞赛例题选讲</dc:title>
  <dc:creator>Windows 用户</dc:creator>
  <cp:lastModifiedBy>Windows 用户</cp:lastModifiedBy>
  <cp:revision>8</cp:revision>
  <dcterms:created xsi:type="dcterms:W3CDTF">2019-04-08T15:23:32Z</dcterms:created>
  <dcterms:modified xsi:type="dcterms:W3CDTF">2019-04-08T15:45:46Z</dcterms:modified>
</cp:coreProperties>
</file>