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8" r:id="rId2"/>
    <p:sldId id="826" r:id="rId3"/>
    <p:sldId id="840" r:id="rId4"/>
    <p:sldId id="841" r:id="rId5"/>
    <p:sldId id="842" r:id="rId6"/>
    <p:sldId id="867" r:id="rId7"/>
    <p:sldId id="871" r:id="rId8"/>
    <p:sldId id="872" r:id="rId9"/>
    <p:sldId id="994" r:id="rId10"/>
    <p:sldId id="873" r:id="rId11"/>
    <p:sldId id="995" r:id="rId12"/>
    <p:sldId id="996" r:id="rId13"/>
    <p:sldId id="874" r:id="rId14"/>
    <p:sldId id="876" r:id="rId15"/>
    <p:sldId id="875" r:id="rId16"/>
    <p:sldId id="883" r:id="rId17"/>
    <p:sldId id="884" r:id="rId18"/>
    <p:sldId id="877" r:id="rId19"/>
    <p:sldId id="878" r:id="rId20"/>
    <p:sldId id="879" r:id="rId21"/>
    <p:sldId id="880" r:id="rId22"/>
    <p:sldId id="881" r:id="rId23"/>
    <p:sldId id="882" r:id="rId24"/>
    <p:sldId id="997" r:id="rId2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3333FF"/>
    <a:srgbClr val="FF00FF"/>
    <a:srgbClr val="B6D4ED"/>
    <a:srgbClr val="223D7B"/>
    <a:srgbClr val="AF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61722" autoAdjust="0"/>
  </p:normalViewPr>
  <p:slideViewPr>
    <p:cSldViewPr snapToGrid="0">
      <p:cViewPr varScale="1">
        <p:scale>
          <a:sx n="45" d="100"/>
          <a:sy n="45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9579-FC4C-43CA-90B7-6AD6DC85B494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9BBAD-F242-41CD-8B90-0F0E15491C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确定约束条件</a:t>
            </a:r>
          </a:p>
          <a:p>
            <a:pPr marL="0" indent="0">
              <a:lnSpc>
                <a:spcPct val="260000"/>
              </a:lnSpc>
            </a:pPr>
            <a:r>
              <a:rPr lang="zh-CN" altLang="zh-CN" b="1" dirty="0">
                <a:solidFill>
                  <a:srgbClr val="FF00FF"/>
                </a:solidFill>
                <a:sym typeface="+mn-ea"/>
              </a:rPr>
              <a:t>如何保证任何两个皇后不在同一条斜线上？设两个皇后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q1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q2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放在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(i,j)</a:t>
            </a:r>
            <a:r>
              <a:rPr lang="zh-CN" altLang="zh-CN" b="1" dirty="0">
                <a:solidFill>
                  <a:srgbClr val="FF00FF"/>
                </a:solidFill>
                <a:sym typeface="+mn-ea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(k,l)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位置上，如果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q1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q2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在斜率为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-1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的对角线上，那么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i-j=k-l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成立，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如果在斜率为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的对角线上，那么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i+j=k+l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成立，由此可知只要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|i-k|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≠|j-l|</a:t>
            </a:r>
            <a:r>
              <a:rPr lang="zh-CN" altLang="zh-CN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成立，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q1</a:t>
            </a:r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q2</a:t>
            </a:r>
            <a:r>
              <a:rPr lang="zh-CN" altLang="en-US" b="1" dirty="0">
                <a:solidFill>
                  <a:srgbClr val="FF00FF"/>
                </a:solidFill>
                <a:latin typeface="Arial" panose="020B0604020202020204" pitchFamily="34" charset="0"/>
                <a:sym typeface="+mn-ea"/>
              </a:rPr>
              <a:t>就不再同一条斜线上。</a:t>
            </a:r>
          </a:p>
          <a:p>
            <a:pPr marL="0" indent="0">
              <a:lnSpc>
                <a:spcPct val="260000"/>
              </a:lnSpc>
            </a:pPr>
            <a:endParaRPr lang="en-US" altLang="zh-CN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如何在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4*4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的棋盘上放置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个皇后，使他们互不攻击</a:t>
            </a:r>
          </a:p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首先先定义节点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-j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表示该节点为解空间树中第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行的第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个。解空间树中第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层节点各子树的值表示第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行皇后所在的列位置。</a:t>
            </a: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）初始化。将解向量初始化为空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sym typeface="+mn-ea"/>
              </a:rPr>
              <a:t>∅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，并将解空间数的根节点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设为当前访问节点。</a:t>
            </a:r>
          </a:p>
          <a:p>
            <a:pPr algn="l"/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）对根节点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的第一个孩子节点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进行搜索，得到部分解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｝。将节点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设置为当前访问节点，并对以节点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为根的子树进行搜索。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的孩子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节点进行搜索，得到部分解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｝。由于该部分解不满足约束，因此舍弃该节点为根的子树进行搜索，并沿着姐空间回溯到节点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2-1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的第二个孩子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进行搜索，得到部分解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｝。该部分解满足所有的约束条件，因此将节点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设置为当前访问节点，并对以该节点为根的子节点进行搜索。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）对节点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的第一个孩子节点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4-3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进行搜索，得到部分解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｝。检查发现该部分解不满足约束方程，因此舍弃对以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4-3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为根的子树进行搜索，并沿着解空间回溯到节点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6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）依次类推，最后可得到问题的一个可行解为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｝。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在实际中，并不需要生成问题的整个状态空间。通过使用限界函数来删除那些还没有生成其所有子结点的活结点。 如果用(x1， x2， …， xi)表示到当前E结点的路径，那么xi+1就是这样的一些结点，它使得(x1， x2， …， xi， xi+1)没有两个皇后处于相互攻击的棋盘格局。</a:t>
            </a:r>
          </a:p>
          <a:p>
            <a:pPr marL="0" indent="0">
              <a:lnSpc>
                <a:spcPct val="260000"/>
              </a:lnSpc>
            </a:pPr>
            <a:endParaRPr lang="zh-CN" altLang="en-US" dirty="0" smtClean="0">
              <a:sym typeface="+mn-ea"/>
            </a:endParaRPr>
          </a:p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扩展结点</a:t>
            </a:r>
            <a:r>
              <a:rPr lang="en-US" dirty="0" smtClean="0">
                <a:sym typeface="+mn-ea"/>
              </a:rPr>
              <a:t>E</a:t>
            </a:r>
          </a:p>
          <a:p>
            <a:pPr marL="0" indent="0">
              <a:lnSpc>
                <a:spcPct val="260000"/>
              </a:lnSpc>
            </a:pPr>
            <a:endParaRPr lang="en-US" b="1" dirty="0">
              <a:solidFill>
                <a:srgbClr val="FF00FF"/>
              </a:solidFill>
              <a:sym typeface="+mn-ea"/>
            </a:endParaRPr>
          </a:p>
          <a:p>
            <a:pPr marL="0" indent="0">
              <a:lnSpc>
                <a:spcPct val="260000"/>
              </a:lnSpc>
            </a:pPr>
            <a:r>
              <a:rPr lang="en-US" b="1" dirty="0">
                <a:solidFill>
                  <a:srgbClr val="FF00FF"/>
                </a:solidFill>
                <a:sym typeface="+mn-ea"/>
              </a:rPr>
              <a:t>新结点2变成一个活结点和新的E结点， 原来的E结点1仍然是一个活结点。结点2生成结点3，但立即被杀死。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扩展结点</a:t>
            </a:r>
            <a:r>
              <a:rPr lang="en-US" dirty="0" smtClean="0">
                <a:sym typeface="+mn-ea"/>
              </a:rPr>
              <a:t>E</a:t>
            </a: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扩展结点</a:t>
            </a:r>
            <a:r>
              <a:rPr lang="en-US" dirty="0" smtClean="0">
                <a:sym typeface="+mn-ea"/>
              </a:rPr>
              <a:t>E</a:t>
            </a: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扩展结点</a:t>
            </a:r>
            <a:r>
              <a:rPr lang="en-US" dirty="0" smtClean="0">
                <a:sym typeface="+mn-ea"/>
              </a:rPr>
              <a:t>E</a:t>
            </a: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dirty="0" smtClean="0">
                <a:sym typeface="+mn-ea"/>
              </a:rPr>
              <a:t>扩展结点</a:t>
            </a:r>
            <a:r>
              <a:rPr lang="en-US" dirty="0" smtClean="0">
                <a:sym typeface="+mn-ea"/>
              </a:rPr>
              <a:t>E</a:t>
            </a: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代表搜索的深度，层次</a:t>
            </a:r>
          </a:p>
          <a:p>
            <a:pPr marL="0" indent="0">
              <a:lnSpc>
                <a:spcPct val="260000"/>
              </a:lnSpc>
            </a:pP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循环作用：搜索遍当前扩展的所有未搜索过的子树。</a:t>
            </a:r>
          </a:p>
          <a:p>
            <a:pPr marL="0" indent="0">
              <a:lnSpc>
                <a:spcPct val="260000"/>
              </a:lnSpc>
            </a:pPr>
            <a:r>
              <a:rPr lang="en-US" altLang="zh-CN" dirty="0">
                <a:sym typeface="+mn-ea"/>
              </a:rPr>
              <a:t>Constraint(t)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Bound(t)</a:t>
            </a:r>
            <a:r>
              <a:rPr lang="zh-CN" altLang="en-US" dirty="0">
                <a:sym typeface="+mn-ea"/>
              </a:rPr>
              <a:t>表示当前扩展节点处的约束函数和限界函数。</a:t>
            </a:r>
            <a:endParaRPr lang="en-US" altLang="zh-CN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en-US" altLang="zh-CN" dirty="0">
                <a:latin typeface="Times New Roman" panose="02020603050405020304" charset="0"/>
                <a:sym typeface="+mn-ea"/>
              </a:rPr>
              <a:t>f(</a:t>
            </a:r>
            <a:r>
              <a:rPr lang="en-US" altLang="zh-CN" dirty="0" err="1">
                <a:latin typeface="Times New Roman" panose="02020603050405020304" charset="0"/>
                <a:sym typeface="+mn-ea"/>
              </a:rPr>
              <a:t>n,t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),g(</a:t>
            </a:r>
            <a:r>
              <a:rPr lang="en-US" altLang="zh-CN" dirty="0" err="1">
                <a:latin typeface="Times New Roman" panose="02020603050405020304" charset="0"/>
                <a:sym typeface="+mn-ea"/>
              </a:rPr>
              <a:t>n,t</a:t>
            </a:r>
            <a:r>
              <a:rPr lang="en-US" altLang="zh-CN" dirty="0">
                <a:latin typeface="Times New Roman" panose="02020603050405020304" charset="0"/>
                <a:sym typeface="+mn-ea"/>
              </a:rPr>
              <a:t>)</a:t>
            </a:r>
            <a:r>
              <a:rPr lang="zh-CN" altLang="en-US" dirty="0">
                <a:latin typeface="Times New Roman" panose="02020603050405020304" charset="0"/>
                <a:sym typeface="+mn-ea"/>
              </a:rPr>
              <a:t>分别表示在当前扩展结点处未搜索</a:t>
            </a:r>
            <a:r>
              <a:rPr lang="zh-CN" altLang="en-US" dirty="0" smtClean="0">
                <a:latin typeface="Times New Roman" panose="02020603050405020304" charset="0"/>
                <a:sym typeface="+mn-ea"/>
              </a:rPr>
              <a:t>过的子</a:t>
            </a:r>
            <a:r>
              <a:rPr lang="zh-CN" altLang="en-US" dirty="0">
                <a:latin typeface="Times New Roman" panose="02020603050405020304" charset="0"/>
                <a:sym typeface="+mn-ea"/>
              </a:rPr>
              <a:t>树的起始编号和终止编号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260000"/>
              </a:lnSpc>
            </a:pPr>
            <a:r>
              <a:rPr lang="en-US" altLang="zh-CN" dirty="0">
                <a:sym typeface="+mn-ea"/>
              </a:rPr>
              <a:t>Constraint(t)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Bound(t)</a:t>
            </a:r>
            <a:r>
              <a:rPr lang="zh-CN" altLang="en-US" dirty="0">
                <a:sym typeface="+mn-ea"/>
              </a:rPr>
              <a:t>表示当前扩展节点处的约束函数和限界函数。</a:t>
            </a:r>
          </a:p>
          <a:p>
            <a:pPr marL="0" indent="0">
              <a:lnSpc>
                <a:spcPct val="26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Solution(t)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：判断在当前扩展节点处是否已得到问题的可行解。它返回值为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时，当前扩展节点处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x[1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是问题的可行解。此时，由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记录或输出得到的可行解。</a:t>
            </a: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它的返回值为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时，在当前扩展结点处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x[1:t]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只是问题的部分解，还需向纵深方向继续搜索。</a:t>
            </a:r>
            <a:endParaRPr kumimoji="0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搜索边界：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n,t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n,t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endParaRPr lang="zh-CN" altLang="en-US" b="1" dirty="0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四皇后问题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给棋盘上的行和列从1到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编号，同时也给皇后从1到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编号。由于每一个皇后应放在不同的行上，不失一般性，假设皇后i放在第i行上，因此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皇后问题可以表示成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元组(x1， 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x2， …， x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)， 其中xi(i=1， 2， …， 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)表示皇后i所放置的列号。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用完全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n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叉树表示解空间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首先要把第一个皇后放到棋盘上由于第一个皇后有n列可以放，因此可扩展出n种情况。先选其中一列放下这个皇后；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然后开始放第二个皇后。同样第二个皇后也有n列可以放，因此也能扩展出n种情况，但第二个皇后可能会和第一个皇后发生攻击，而一旦发生攻击，就没有必要往下扩展第三个皇后，而如果没有发生攻击，则继续放第三个皇后； 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依此类推，直到n个皇后全都放下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确定约束条件</a:t>
            </a:r>
          </a:p>
          <a:p>
            <a:pPr marL="0" indent="0">
              <a:lnSpc>
                <a:spcPct val="260000"/>
              </a:lnSpc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后问题中，由于任意两个皇后不能在同一行，那么要想把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个皇后摆放在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行的棋盘中，棋盘的每一行都必须有且仅有一个皇后。使用解向量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X=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｛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x[1],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x[2], …,</a:t>
            </a:r>
            <a:r>
              <a:rPr lang="en-US" altLang="zh-CN" dirty="0" smtClean="0">
                <a:sym typeface="+mn-ea"/>
              </a:rPr>
              <a:t> x[n]}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表示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后问题的一个解。其中，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x[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]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表示皇后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放在棋盘的第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i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行的第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x[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i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]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列。又因为任意两个皇后都不能在同一列，即解向量中的任意两个元素的值不能相同，因此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+mj-cs"/>
                <a:sym typeface="+mn-ea"/>
              </a:rPr>
              <a:t>皇后问题的解空间数可以看做是一个排列树。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条件二：我们从第一行开始放皇后，第一行有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n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个位置可以放，我们用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x[1]</a:t>
            </a:r>
            <a:r>
              <a:rPr lang="zh-CN" altLang="zh-CN" b="1" dirty="0">
                <a:solidFill>
                  <a:srgbClr val="FF00FF"/>
                </a:solidFill>
                <a:sym typeface="+mn-ea"/>
              </a:rPr>
              <a:t>来表示第一行的皇后所在的列，第二行有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n-1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个位置可以放，我们用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x[2]</a:t>
            </a:r>
            <a:r>
              <a:rPr lang="zh-CN" altLang="zh-CN" b="1" dirty="0">
                <a:solidFill>
                  <a:srgbClr val="FF00FF"/>
                </a:solidFill>
                <a:sym typeface="+mn-ea"/>
              </a:rPr>
              <a:t>表示第二行皇后所在的列。。。</a:t>
            </a:r>
          </a:p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我们用一个数组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x[n]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来表示问题的解，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x[i]</a:t>
            </a:r>
            <a:r>
              <a:rPr lang="zh-CN" altLang="zh-CN" b="1" dirty="0">
                <a:solidFill>
                  <a:srgbClr val="FF00FF"/>
                </a:solidFill>
                <a:sym typeface="+mn-ea"/>
              </a:rPr>
              <a:t>表示皇后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放在第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i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行第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x[i]</a:t>
            </a:r>
            <a:r>
              <a:rPr lang="zh-CN" altLang="zh-CN" b="1" dirty="0">
                <a:solidFill>
                  <a:srgbClr val="FF00FF"/>
                </a:solidFill>
                <a:sym typeface="+mn-ea"/>
              </a:rPr>
              <a:t>列。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4234" y="5710767"/>
            <a:ext cx="12183533" cy="1147233"/>
          </a:xfrm>
          <a:custGeom>
            <a:avLst/>
            <a:gdLst>
              <a:gd name="connsiteX0" fmla="*/ 3825592 w 9138323"/>
              <a:gd name="connsiteY0" fmla="*/ 0 h 859537"/>
              <a:gd name="connsiteX1" fmla="*/ 4096303 w 9138323"/>
              <a:gd name="connsiteY1" fmla="*/ 83060 h 859537"/>
              <a:gd name="connsiteX2" fmla="*/ 4125154 w 9138323"/>
              <a:gd name="connsiteY2" fmla="*/ 106971 h 859537"/>
              <a:gd name="connsiteX3" fmla="*/ 4162050 w 9138323"/>
              <a:gd name="connsiteY3" fmla="*/ 76393 h 859537"/>
              <a:gd name="connsiteX4" fmla="*/ 4342300 w 9138323"/>
              <a:gd name="connsiteY4" fmla="*/ 21088 h 859537"/>
              <a:gd name="connsiteX5" fmla="*/ 4639354 w 9138323"/>
              <a:gd name="connsiteY5" fmla="*/ 218869 h 859537"/>
              <a:gd name="connsiteX6" fmla="*/ 4653136 w 9138323"/>
              <a:gd name="connsiteY6" fmla="*/ 287442 h 859537"/>
              <a:gd name="connsiteX7" fmla="*/ 4714569 w 9138323"/>
              <a:gd name="connsiteY7" fmla="*/ 293663 h 859537"/>
              <a:gd name="connsiteX8" fmla="*/ 4868055 w 9138323"/>
              <a:gd name="connsiteY8" fmla="*/ 354192 h 859537"/>
              <a:gd name="connsiteX9" fmla="*/ 4926135 w 9138323"/>
              <a:gd name="connsiteY9" fmla="*/ 396727 h 859537"/>
              <a:gd name="connsiteX10" fmla="*/ 4974485 w 9138323"/>
              <a:gd name="connsiteY10" fmla="*/ 370366 h 859537"/>
              <a:gd name="connsiteX11" fmla="*/ 5099974 w 9138323"/>
              <a:gd name="connsiteY11" fmla="*/ 344918 h 859537"/>
              <a:gd name="connsiteX12" fmla="*/ 5280224 w 9138323"/>
              <a:gd name="connsiteY12" fmla="*/ 400223 h 859537"/>
              <a:gd name="connsiteX13" fmla="*/ 5294059 w 9138323"/>
              <a:gd name="connsiteY13" fmla="*/ 411689 h 859537"/>
              <a:gd name="connsiteX14" fmla="*/ 5324701 w 9138323"/>
              <a:gd name="connsiteY14" fmla="*/ 386293 h 859537"/>
              <a:gd name="connsiteX15" fmla="*/ 5504952 w 9138323"/>
              <a:gd name="connsiteY15" fmla="*/ 330988 h 859537"/>
              <a:gd name="connsiteX16" fmla="*/ 5685202 w 9138323"/>
              <a:gd name="connsiteY16" fmla="*/ 386293 h 859537"/>
              <a:gd name="connsiteX17" fmla="*/ 5711865 w 9138323"/>
              <a:gd name="connsiteY17" fmla="*/ 408390 h 859537"/>
              <a:gd name="connsiteX18" fmla="*/ 5764783 w 9138323"/>
              <a:gd name="connsiteY18" fmla="*/ 343967 h 859537"/>
              <a:gd name="connsiteX19" fmla="*/ 6243258 w 9138323"/>
              <a:gd name="connsiteY19" fmla="*/ 144890 h 859537"/>
              <a:gd name="connsiteX20" fmla="*/ 6721733 w 9138323"/>
              <a:gd name="connsiteY20" fmla="*/ 343967 h 859537"/>
              <a:gd name="connsiteX21" fmla="*/ 6799757 w 9138323"/>
              <a:gd name="connsiteY21" fmla="*/ 438956 h 859537"/>
              <a:gd name="connsiteX22" fmla="*/ 6875686 w 9138323"/>
              <a:gd name="connsiteY22" fmla="*/ 397558 h 859537"/>
              <a:gd name="connsiteX23" fmla="*/ 7064152 w 9138323"/>
              <a:gd name="connsiteY23" fmla="*/ 359339 h 859537"/>
              <a:gd name="connsiteX24" fmla="*/ 7252617 w 9138323"/>
              <a:gd name="connsiteY24" fmla="*/ 397558 h 859537"/>
              <a:gd name="connsiteX25" fmla="*/ 7323961 w 9138323"/>
              <a:gd name="connsiteY25" fmla="*/ 436456 h 859537"/>
              <a:gd name="connsiteX26" fmla="*/ 7335578 w 9138323"/>
              <a:gd name="connsiteY26" fmla="*/ 414961 h 859537"/>
              <a:gd name="connsiteX27" fmla="*/ 7602907 w 9138323"/>
              <a:gd name="connsiteY27" fmla="*/ 272187 h 859537"/>
              <a:gd name="connsiteX28" fmla="*/ 7925296 w 9138323"/>
              <a:gd name="connsiteY28" fmla="*/ 596017 h 859537"/>
              <a:gd name="connsiteX29" fmla="*/ 7923535 w 9138323"/>
              <a:gd name="connsiteY29" fmla="*/ 604778 h 859537"/>
              <a:gd name="connsiteX30" fmla="*/ 7993021 w 9138323"/>
              <a:gd name="connsiteY30" fmla="*/ 583112 h 859537"/>
              <a:gd name="connsiteX31" fmla="*/ 8129393 w 9138323"/>
              <a:gd name="connsiteY31" fmla="*/ 569303 h 859537"/>
              <a:gd name="connsiteX32" fmla="*/ 8265765 w 9138323"/>
              <a:gd name="connsiteY32" fmla="*/ 583112 h 859537"/>
              <a:gd name="connsiteX33" fmla="*/ 8299780 w 9138323"/>
              <a:gd name="connsiteY33" fmla="*/ 593718 h 859537"/>
              <a:gd name="connsiteX34" fmla="*/ 8317449 w 9138323"/>
              <a:gd name="connsiteY34" fmla="*/ 572207 h 859537"/>
              <a:gd name="connsiteX35" fmla="*/ 8659817 w 9138323"/>
              <a:gd name="connsiteY35" fmla="*/ 429759 h 859537"/>
              <a:gd name="connsiteX36" fmla="*/ 9134163 w 9138323"/>
              <a:gd name="connsiteY36" fmla="*/ 818090 h 859537"/>
              <a:gd name="connsiteX37" fmla="*/ 9138323 w 9138323"/>
              <a:gd name="connsiteY37" fmla="*/ 859537 h 859537"/>
              <a:gd name="connsiteX38" fmla="*/ 4141781 w 9138323"/>
              <a:gd name="connsiteY38" fmla="*/ 859537 h 859537"/>
              <a:gd name="connsiteX39" fmla="*/ 4141242 w 9138323"/>
              <a:gd name="connsiteY39" fmla="*/ 854166 h 859537"/>
              <a:gd name="connsiteX40" fmla="*/ 4134437 w 9138323"/>
              <a:gd name="connsiteY40" fmla="*/ 859537 h 859537"/>
              <a:gd name="connsiteX41" fmla="*/ 1390 w 9138323"/>
              <a:gd name="connsiteY41" fmla="*/ 859537 h 859537"/>
              <a:gd name="connsiteX42" fmla="*/ 0 w 9138323"/>
              <a:gd name="connsiteY42" fmla="*/ 845688 h 859537"/>
              <a:gd name="connsiteX43" fmla="*/ 418787 w 9138323"/>
              <a:gd name="connsiteY43" fmla="*/ 425029 h 859537"/>
              <a:gd name="connsiteX44" fmla="*/ 581797 w 9138323"/>
              <a:gd name="connsiteY44" fmla="*/ 458087 h 859537"/>
              <a:gd name="connsiteX45" fmla="*/ 590440 w 9138323"/>
              <a:gd name="connsiteY45" fmla="*/ 462798 h 859537"/>
              <a:gd name="connsiteX46" fmla="*/ 598218 w 9138323"/>
              <a:gd name="connsiteY46" fmla="*/ 385294 h 859537"/>
              <a:gd name="connsiteX47" fmla="*/ 1029094 w 9138323"/>
              <a:gd name="connsiteY47" fmla="*/ 32550 h 859537"/>
              <a:gd name="connsiteX48" fmla="*/ 1340088 w 9138323"/>
              <a:gd name="connsiteY48" fmla="*/ 161944 h 859537"/>
              <a:gd name="connsiteX49" fmla="*/ 1364611 w 9138323"/>
              <a:gd name="connsiteY49" fmla="*/ 191799 h 859537"/>
              <a:gd name="connsiteX50" fmla="*/ 1403078 w 9138323"/>
              <a:gd name="connsiteY50" fmla="*/ 179805 h 859537"/>
              <a:gd name="connsiteX51" fmla="*/ 1539449 w 9138323"/>
              <a:gd name="connsiteY51" fmla="*/ 165996 h 859537"/>
              <a:gd name="connsiteX52" fmla="*/ 1802839 w 9138323"/>
              <a:gd name="connsiteY52" fmla="*/ 219409 h 859537"/>
              <a:gd name="connsiteX53" fmla="*/ 1857061 w 9138323"/>
              <a:gd name="connsiteY53" fmla="*/ 248972 h 859537"/>
              <a:gd name="connsiteX54" fmla="*/ 1899461 w 9138323"/>
              <a:gd name="connsiteY54" fmla="*/ 213833 h 859537"/>
              <a:gd name="connsiteX55" fmla="*/ 2133608 w 9138323"/>
              <a:gd name="connsiteY55" fmla="*/ 141991 h 859537"/>
              <a:gd name="connsiteX56" fmla="*/ 2367756 w 9138323"/>
              <a:gd name="connsiteY56" fmla="*/ 213833 h 859537"/>
              <a:gd name="connsiteX57" fmla="*/ 2420881 w 9138323"/>
              <a:gd name="connsiteY57" fmla="*/ 257860 h 859537"/>
              <a:gd name="connsiteX58" fmla="*/ 2509751 w 9138323"/>
              <a:gd name="connsiteY58" fmla="*/ 184207 h 859537"/>
              <a:gd name="connsiteX59" fmla="*/ 2939610 w 9138323"/>
              <a:gd name="connsiteY59" fmla="*/ 52317 h 859537"/>
              <a:gd name="connsiteX60" fmla="*/ 3369468 w 9138323"/>
              <a:gd name="connsiteY60" fmla="*/ 184207 h 859537"/>
              <a:gd name="connsiteX61" fmla="*/ 3418479 w 9138323"/>
              <a:gd name="connsiteY61" fmla="*/ 224826 h 859537"/>
              <a:gd name="connsiteX62" fmla="*/ 3424100 w 9138323"/>
              <a:gd name="connsiteY62" fmla="*/ 214426 h 859537"/>
              <a:gd name="connsiteX63" fmla="*/ 3825592 w 9138323"/>
              <a:gd name="connsiteY63" fmla="*/ 0 h 85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138323" h="859537">
                <a:moveTo>
                  <a:pt x="3825592" y="0"/>
                </a:moveTo>
                <a:cubicBezTo>
                  <a:pt x="3925869" y="0"/>
                  <a:pt x="4019027" y="30620"/>
                  <a:pt x="4096303" y="83060"/>
                </a:cubicBezTo>
                <a:lnTo>
                  <a:pt x="4125154" y="106971"/>
                </a:lnTo>
                <a:lnTo>
                  <a:pt x="4162050" y="76393"/>
                </a:lnTo>
                <a:cubicBezTo>
                  <a:pt x="4213504" y="41476"/>
                  <a:pt x="4275531" y="21088"/>
                  <a:pt x="4342300" y="21088"/>
                </a:cubicBezTo>
                <a:cubicBezTo>
                  <a:pt x="4475837" y="21088"/>
                  <a:pt x="4590411" y="102641"/>
                  <a:pt x="4639354" y="218869"/>
                </a:cubicBezTo>
                <a:lnTo>
                  <a:pt x="4653136" y="287442"/>
                </a:lnTo>
                <a:lnTo>
                  <a:pt x="4714569" y="293663"/>
                </a:lnTo>
                <a:cubicBezTo>
                  <a:pt x="4769728" y="305000"/>
                  <a:pt x="4821470" y="325759"/>
                  <a:pt x="4868055" y="354192"/>
                </a:cubicBezTo>
                <a:lnTo>
                  <a:pt x="4926135" y="396727"/>
                </a:lnTo>
                <a:lnTo>
                  <a:pt x="4974485" y="370366"/>
                </a:lnTo>
                <a:cubicBezTo>
                  <a:pt x="5013055" y="353979"/>
                  <a:pt x="5055461" y="344918"/>
                  <a:pt x="5099974" y="344918"/>
                </a:cubicBezTo>
                <a:cubicBezTo>
                  <a:pt x="5166742" y="344918"/>
                  <a:pt x="5228770" y="365306"/>
                  <a:pt x="5280224" y="400223"/>
                </a:cubicBezTo>
                <a:lnTo>
                  <a:pt x="5294059" y="411689"/>
                </a:lnTo>
                <a:lnTo>
                  <a:pt x="5324701" y="386293"/>
                </a:lnTo>
                <a:cubicBezTo>
                  <a:pt x="5376155" y="351376"/>
                  <a:pt x="5438184" y="330988"/>
                  <a:pt x="5504952" y="330988"/>
                </a:cubicBezTo>
                <a:cubicBezTo>
                  <a:pt x="5571721" y="330988"/>
                  <a:pt x="5633748" y="351376"/>
                  <a:pt x="5685202" y="386293"/>
                </a:cubicBezTo>
                <a:lnTo>
                  <a:pt x="5711865" y="408390"/>
                </a:lnTo>
                <a:lnTo>
                  <a:pt x="5764783" y="343967"/>
                </a:lnTo>
                <a:cubicBezTo>
                  <a:pt x="5887234" y="220967"/>
                  <a:pt x="6056401" y="144890"/>
                  <a:pt x="6243258" y="144890"/>
                </a:cubicBezTo>
                <a:cubicBezTo>
                  <a:pt x="6430113" y="144890"/>
                  <a:pt x="6599280" y="220967"/>
                  <a:pt x="6721733" y="343967"/>
                </a:cubicBezTo>
                <a:lnTo>
                  <a:pt x="6799757" y="438956"/>
                </a:lnTo>
                <a:lnTo>
                  <a:pt x="6875686" y="397558"/>
                </a:lnTo>
                <a:cubicBezTo>
                  <a:pt x="6933612" y="372948"/>
                  <a:pt x="6997300" y="359339"/>
                  <a:pt x="7064152" y="359339"/>
                </a:cubicBezTo>
                <a:cubicBezTo>
                  <a:pt x="7131003" y="359339"/>
                  <a:pt x="7194690" y="372948"/>
                  <a:pt x="7252617" y="397558"/>
                </a:cubicBezTo>
                <a:lnTo>
                  <a:pt x="7323961" y="436456"/>
                </a:lnTo>
                <a:lnTo>
                  <a:pt x="7335578" y="414961"/>
                </a:lnTo>
                <a:cubicBezTo>
                  <a:pt x="7393514" y="328821"/>
                  <a:pt x="7491626" y="272187"/>
                  <a:pt x="7602907" y="272187"/>
                </a:cubicBezTo>
                <a:cubicBezTo>
                  <a:pt x="7780958" y="272187"/>
                  <a:pt x="7925296" y="417171"/>
                  <a:pt x="7925296" y="596017"/>
                </a:cubicBezTo>
                <a:lnTo>
                  <a:pt x="7923535" y="604778"/>
                </a:lnTo>
                <a:lnTo>
                  <a:pt x="7993021" y="583112"/>
                </a:lnTo>
                <a:cubicBezTo>
                  <a:pt x="8037071" y="574058"/>
                  <a:pt x="8082679" y="569303"/>
                  <a:pt x="8129393" y="569303"/>
                </a:cubicBezTo>
                <a:cubicBezTo>
                  <a:pt x="8176107" y="569303"/>
                  <a:pt x="8221715" y="574058"/>
                  <a:pt x="8265765" y="583112"/>
                </a:cubicBezTo>
                <a:lnTo>
                  <a:pt x="8299780" y="593718"/>
                </a:lnTo>
                <a:lnTo>
                  <a:pt x="8317449" y="572207"/>
                </a:lnTo>
                <a:cubicBezTo>
                  <a:pt x="8405068" y="484195"/>
                  <a:pt x="8526114" y="429759"/>
                  <a:pt x="8659817" y="429759"/>
                </a:cubicBezTo>
                <a:cubicBezTo>
                  <a:pt x="8893798" y="429759"/>
                  <a:pt x="9089015" y="596470"/>
                  <a:pt x="9134163" y="818090"/>
                </a:cubicBezTo>
                <a:lnTo>
                  <a:pt x="9138323" y="859537"/>
                </a:lnTo>
                <a:lnTo>
                  <a:pt x="4141781" y="859537"/>
                </a:lnTo>
                <a:lnTo>
                  <a:pt x="4141242" y="854166"/>
                </a:lnTo>
                <a:lnTo>
                  <a:pt x="4134437" y="859537"/>
                </a:lnTo>
                <a:lnTo>
                  <a:pt x="1390" y="859537"/>
                </a:lnTo>
                <a:lnTo>
                  <a:pt x="0" y="845688"/>
                </a:lnTo>
                <a:cubicBezTo>
                  <a:pt x="0" y="613364"/>
                  <a:pt x="187497" y="425029"/>
                  <a:pt x="418787" y="425029"/>
                </a:cubicBezTo>
                <a:cubicBezTo>
                  <a:pt x="476609" y="425029"/>
                  <a:pt x="531694" y="436800"/>
                  <a:pt x="581797" y="458087"/>
                </a:cubicBezTo>
                <a:lnTo>
                  <a:pt x="590440" y="462798"/>
                </a:lnTo>
                <a:lnTo>
                  <a:pt x="598218" y="385294"/>
                </a:lnTo>
                <a:cubicBezTo>
                  <a:pt x="639228" y="183984"/>
                  <a:pt x="816556" y="32550"/>
                  <a:pt x="1029094" y="32550"/>
                </a:cubicBezTo>
                <a:cubicBezTo>
                  <a:pt x="1150545" y="32550"/>
                  <a:pt x="1260498" y="81998"/>
                  <a:pt x="1340088" y="161944"/>
                </a:cubicBezTo>
                <a:lnTo>
                  <a:pt x="1364611" y="191799"/>
                </a:lnTo>
                <a:lnTo>
                  <a:pt x="1403078" y="179805"/>
                </a:lnTo>
                <a:cubicBezTo>
                  <a:pt x="1447126" y="170751"/>
                  <a:pt x="1492736" y="165996"/>
                  <a:pt x="1539449" y="165996"/>
                </a:cubicBezTo>
                <a:cubicBezTo>
                  <a:pt x="1632877" y="165996"/>
                  <a:pt x="1721883" y="185015"/>
                  <a:pt x="1802839" y="219409"/>
                </a:cubicBezTo>
                <a:lnTo>
                  <a:pt x="1857061" y="248972"/>
                </a:lnTo>
                <a:lnTo>
                  <a:pt x="1899461" y="213833"/>
                </a:lnTo>
                <a:cubicBezTo>
                  <a:pt x="1966300" y="168476"/>
                  <a:pt x="2046875" y="141991"/>
                  <a:pt x="2133608" y="141991"/>
                </a:cubicBezTo>
                <a:cubicBezTo>
                  <a:pt x="2220342" y="141991"/>
                  <a:pt x="2300918" y="168476"/>
                  <a:pt x="2367756" y="213833"/>
                </a:cubicBezTo>
                <a:lnTo>
                  <a:pt x="2420881" y="257860"/>
                </a:lnTo>
                <a:lnTo>
                  <a:pt x="2509751" y="184207"/>
                </a:lnTo>
                <a:cubicBezTo>
                  <a:pt x="2632456" y="100939"/>
                  <a:pt x="2780381" y="52317"/>
                  <a:pt x="2939610" y="52317"/>
                </a:cubicBezTo>
                <a:cubicBezTo>
                  <a:pt x="3098839" y="52317"/>
                  <a:pt x="3246763" y="100939"/>
                  <a:pt x="3369468" y="184207"/>
                </a:cubicBezTo>
                <a:lnTo>
                  <a:pt x="3418479" y="224826"/>
                </a:lnTo>
                <a:lnTo>
                  <a:pt x="3424100" y="214426"/>
                </a:lnTo>
                <a:cubicBezTo>
                  <a:pt x="3511111" y="85057"/>
                  <a:pt x="3658462" y="0"/>
                  <a:pt x="382559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81149"/>
            <a:ext cx="12192000" cy="274302"/>
          </a:xfrm>
          <a:prstGeom prst="rect">
            <a:avLst/>
          </a:prstGeom>
          <a:solidFill>
            <a:srgbClr val="263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9"/>
          <p:cNvSpPr/>
          <p:nvPr userDrawn="1"/>
        </p:nvSpPr>
        <p:spPr bwMode="auto">
          <a:xfrm>
            <a:off x="0" y="1629279"/>
            <a:ext cx="7992533" cy="5228721"/>
          </a:xfrm>
          <a:custGeom>
            <a:avLst/>
            <a:gdLst>
              <a:gd name="T0" fmla="*/ 351 w 368"/>
              <a:gd name="T1" fmla="*/ 64 h 304"/>
              <a:gd name="T2" fmla="*/ 355 w 368"/>
              <a:gd name="T3" fmla="*/ 52 h 304"/>
              <a:gd name="T4" fmla="*/ 325 w 368"/>
              <a:gd name="T5" fmla="*/ 36 h 304"/>
              <a:gd name="T6" fmla="*/ 0 w 368"/>
              <a:gd name="T7" fmla="*/ 0 h 304"/>
              <a:gd name="T8" fmla="*/ 0 w 368"/>
              <a:gd name="T9" fmla="*/ 304 h 304"/>
              <a:gd name="T10" fmla="*/ 300 w 368"/>
              <a:gd name="T11" fmla="*/ 304 h 304"/>
              <a:gd name="T12" fmla="*/ 368 w 368"/>
              <a:gd name="T13" fmla="*/ 104 h 304"/>
              <a:gd name="T14" fmla="*/ 365 w 368"/>
              <a:gd name="T15" fmla="*/ 65 h 304"/>
              <a:gd name="T16" fmla="*/ 351 w 368"/>
              <a:gd name="T17" fmla="*/ 6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8" h="304">
                <a:moveTo>
                  <a:pt x="351" y="64"/>
                </a:moveTo>
                <a:cubicBezTo>
                  <a:pt x="349" y="59"/>
                  <a:pt x="355" y="52"/>
                  <a:pt x="355" y="52"/>
                </a:cubicBezTo>
                <a:cubicBezTo>
                  <a:pt x="325" y="36"/>
                  <a:pt x="325" y="36"/>
                  <a:pt x="325" y="36"/>
                </a:cubicBezTo>
                <a:cubicBezTo>
                  <a:pt x="226" y="97"/>
                  <a:pt x="47" y="113"/>
                  <a:pt x="0" y="0"/>
                </a:cubicBezTo>
                <a:cubicBezTo>
                  <a:pt x="0" y="304"/>
                  <a:pt x="0" y="304"/>
                  <a:pt x="0" y="304"/>
                </a:cubicBezTo>
                <a:cubicBezTo>
                  <a:pt x="300" y="304"/>
                  <a:pt x="300" y="304"/>
                  <a:pt x="300" y="304"/>
                </a:cubicBezTo>
                <a:cubicBezTo>
                  <a:pt x="247" y="200"/>
                  <a:pt x="368" y="104"/>
                  <a:pt x="368" y="104"/>
                </a:cubicBezTo>
                <a:cubicBezTo>
                  <a:pt x="365" y="65"/>
                  <a:pt x="365" y="65"/>
                  <a:pt x="365" y="65"/>
                </a:cubicBezTo>
                <a:cubicBezTo>
                  <a:pt x="365" y="65"/>
                  <a:pt x="354" y="70"/>
                  <a:pt x="351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Freeform 18"/>
          <p:cNvSpPr/>
          <p:nvPr userDrawn="1"/>
        </p:nvSpPr>
        <p:spPr bwMode="auto">
          <a:xfrm>
            <a:off x="7603839" y="83897"/>
            <a:ext cx="4363024" cy="3610777"/>
          </a:xfrm>
          <a:custGeom>
            <a:avLst/>
            <a:gdLst>
              <a:gd name="T0" fmla="*/ 238 w 242"/>
              <a:gd name="T1" fmla="*/ 8 h 200"/>
              <a:gd name="T2" fmla="*/ 200 w 242"/>
              <a:gd name="T3" fmla="*/ 18 h 200"/>
              <a:gd name="T4" fmla="*/ 152 w 242"/>
              <a:gd name="T5" fmla="*/ 45 h 200"/>
              <a:gd name="T6" fmla="*/ 55 w 242"/>
              <a:gd name="T7" fmla="*/ 11 h 200"/>
              <a:gd name="T8" fmla="*/ 22 w 242"/>
              <a:gd name="T9" fmla="*/ 16 h 200"/>
              <a:gd name="T10" fmla="*/ 118 w 242"/>
              <a:gd name="T11" fmla="*/ 69 h 200"/>
              <a:gd name="T12" fmla="*/ 45 w 242"/>
              <a:gd name="T13" fmla="*/ 117 h 200"/>
              <a:gd name="T14" fmla="*/ 12 w 242"/>
              <a:gd name="T15" fmla="*/ 106 h 200"/>
              <a:gd name="T16" fmla="*/ 0 w 242"/>
              <a:gd name="T17" fmla="*/ 110 h 200"/>
              <a:gd name="T18" fmla="*/ 31 w 242"/>
              <a:gd name="T19" fmla="*/ 127 h 200"/>
              <a:gd name="T20" fmla="*/ 23 w 242"/>
              <a:gd name="T21" fmla="*/ 136 h 200"/>
              <a:gd name="T22" fmla="*/ 37 w 242"/>
              <a:gd name="T23" fmla="*/ 135 h 200"/>
              <a:gd name="T24" fmla="*/ 39 w 242"/>
              <a:gd name="T25" fmla="*/ 174 h 200"/>
              <a:gd name="T26" fmla="*/ 46 w 242"/>
              <a:gd name="T27" fmla="*/ 165 h 200"/>
              <a:gd name="T28" fmla="*/ 53 w 242"/>
              <a:gd name="T29" fmla="*/ 130 h 200"/>
              <a:gd name="T30" fmla="*/ 132 w 242"/>
              <a:gd name="T31" fmla="*/ 95 h 200"/>
              <a:gd name="T32" fmla="*/ 134 w 242"/>
              <a:gd name="T33" fmla="*/ 200 h 200"/>
              <a:gd name="T34" fmla="*/ 150 w 242"/>
              <a:gd name="T35" fmla="*/ 177 h 200"/>
              <a:gd name="T36" fmla="*/ 168 w 242"/>
              <a:gd name="T37" fmla="*/ 74 h 200"/>
              <a:gd name="T38" fmla="*/ 222 w 242"/>
              <a:gd name="T39" fmla="*/ 33 h 200"/>
              <a:gd name="T40" fmla="*/ 238 w 242"/>
              <a:gd name="T41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2" h="200">
                <a:moveTo>
                  <a:pt x="238" y="8"/>
                </a:moveTo>
                <a:cubicBezTo>
                  <a:pt x="233" y="0"/>
                  <a:pt x="200" y="18"/>
                  <a:pt x="200" y="18"/>
                </a:cubicBezTo>
                <a:cubicBezTo>
                  <a:pt x="184" y="25"/>
                  <a:pt x="168" y="35"/>
                  <a:pt x="152" y="45"/>
                </a:cubicBezTo>
                <a:cubicBezTo>
                  <a:pt x="122" y="36"/>
                  <a:pt x="85" y="20"/>
                  <a:pt x="55" y="11"/>
                </a:cubicBezTo>
                <a:cubicBezTo>
                  <a:pt x="48" y="9"/>
                  <a:pt x="22" y="16"/>
                  <a:pt x="22" y="16"/>
                </a:cubicBezTo>
                <a:cubicBezTo>
                  <a:pt x="48" y="30"/>
                  <a:pt x="91" y="54"/>
                  <a:pt x="118" y="69"/>
                </a:cubicBezTo>
                <a:cubicBezTo>
                  <a:pt x="94" y="85"/>
                  <a:pt x="69" y="100"/>
                  <a:pt x="45" y="117"/>
                </a:cubicBezTo>
                <a:cubicBezTo>
                  <a:pt x="35" y="114"/>
                  <a:pt x="22" y="109"/>
                  <a:pt x="12" y="106"/>
                </a:cubicBezTo>
                <a:cubicBezTo>
                  <a:pt x="0" y="110"/>
                  <a:pt x="0" y="110"/>
                  <a:pt x="0" y="110"/>
                </a:cubicBezTo>
                <a:cubicBezTo>
                  <a:pt x="6" y="114"/>
                  <a:pt x="25" y="123"/>
                  <a:pt x="31" y="127"/>
                </a:cubicBezTo>
                <a:cubicBezTo>
                  <a:pt x="26" y="132"/>
                  <a:pt x="23" y="135"/>
                  <a:pt x="23" y="136"/>
                </a:cubicBezTo>
                <a:cubicBezTo>
                  <a:pt x="24" y="138"/>
                  <a:pt x="29" y="137"/>
                  <a:pt x="37" y="135"/>
                </a:cubicBezTo>
                <a:cubicBezTo>
                  <a:pt x="37" y="148"/>
                  <a:pt x="38" y="161"/>
                  <a:pt x="39" y="174"/>
                </a:cubicBezTo>
                <a:cubicBezTo>
                  <a:pt x="44" y="172"/>
                  <a:pt x="46" y="165"/>
                  <a:pt x="46" y="165"/>
                </a:cubicBezTo>
                <a:cubicBezTo>
                  <a:pt x="48" y="153"/>
                  <a:pt x="50" y="141"/>
                  <a:pt x="53" y="130"/>
                </a:cubicBezTo>
                <a:cubicBezTo>
                  <a:pt x="80" y="120"/>
                  <a:pt x="107" y="108"/>
                  <a:pt x="132" y="95"/>
                </a:cubicBezTo>
                <a:cubicBezTo>
                  <a:pt x="132" y="130"/>
                  <a:pt x="133" y="165"/>
                  <a:pt x="134" y="200"/>
                </a:cubicBezTo>
                <a:cubicBezTo>
                  <a:pt x="143" y="197"/>
                  <a:pt x="148" y="186"/>
                  <a:pt x="150" y="177"/>
                </a:cubicBezTo>
                <a:cubicBezTo>
                  <a:pt x="156" y="142"/>
                  <a:pt x="161" y="108"/>
                  <a:pt x="168" y="74"/>
                </a:cubicBezTo>
                <a:cubicBezTo>
                  <a:pt x="187" y="62"/>
                  <a:pt x="206" y="49"/>
                  <a:pt x="222" y="33"/>
                </a:cubicBezTo>
                <a:cubicBezTo>
                  <a:pt x="224" y="32"/>
                  <a:pt x="242" y="15"/>
                  <a:pt x="238" y="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000714" y="712857"/>
            <a:ext cx="4190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65"/>
            <a:r>
              <a:rPr lang="zh-CN" altLang="en-US" sz="4000" kern="0" dirty="0">
                <a:solidFill>
                  <a:srgbClr val="223D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4000" kern="0" dirty="0">
                <a:solidFill>
                  <a:srgbClr val="223D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/CONTENTS</a:t>
            </a:r>
            <a:endParaRPr lang="zh-CN" altLang="en-US" sz="4000" kern="0" dirty="0">
              <a:solidFill>
                <a:srgbClr val="223D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8A26DF2-B983-44D9-BFC8-DD070C5E7A97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73C38F-0CA0-40EC-A919-880E215D0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08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zh-CN" altLang="en-US" sz="3600" kern="1200" dirty="0" smtClean="0">
          <a:solidFill>
            <a:srgbClr val="223D7B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0"/>
          <p:cNvSpPr txBox="1"/>
          <p:nvPr/>
        </p:nvSpPr>
        <p:spPr>
          <a:xfrm>
            <a:off x="395600" y="4495067"/>
            <a:ext cx="624924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b="1" dirty="0" smtClean="0">
                <a:solidFill>
                  <a:srgbClr val="223D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回溯法</a:t>
            </a:r>
          </a:p>
        </p:txBody>
      </p:sp>
      <p:sp>
        <p:nvSpPr>
          <p:cNvPr id="7" name="矩形 6"/>
          <p:cNvSpPr/>
          <p:nvPr/>
        </p:nvSpPr>
        <p:spPr>
          <a:xfrm>
            <a:off x="485753" y="3848736"/>
            <a:ext cx="1554480" cy="64516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rgbClr val="223D7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en-US" altLang="zh-CN" sz="3600" dirty="0">
              <a:solidFill>
                <a:srgbClr val="223D7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6146" name="Text Box 5"/>
          <p:cNvSpPr txBox="1"/>
          <p:nvPr/>
        </p:nvSpPr>
        <p:spPr>
          <a:xfrm>
            <a:off x="2062163" y="3001963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47" name="Text Box 6"/>
          <p:cNvSpPr txBox="1"/>
          <p:nvPr/>
        </p:nvSpPr>
        <p:spPr>
          <a:xfrm>
            <a:off x="2489200" y="3194050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48" name="Text Box 7"/>
          <p:cNvSpPr txBox="1"/>
          <p:nvPr/>
        </p:nvSpPr>
        <p:spPr>
          <a:xfrm>
            <a:off x="3017838" y="300513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49" name="Text Box 8"/>
          <p:cNvSpPr txBox="1"/>
          <p:nvPr/>
        </p:nvSpPr>
        <p:spPr>
          <a:xfrm>
            <a:off x="1503363" y="4937125"/>
            <a:ext cx="134937" cy="268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50" name="Text Box 9"/>
          <p:cNvSpPr txBox="1"/>
          <p:nvPr/>
        </p:nvSpPr>
        <p:spPr>
          <a:xfrm>
            <a:off x="2638425" y="4940300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51" name="Text Box 10"/>
          <p:cNvSpPr txBox="1"/>
          <p:nvPr/>
        </p:nvSpPr>
        <p:spPr>
          <a:xfrm>
            <a:off x="7504113" y="4979988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52" name="Text Box 11"/>
          <p:cNvSpPr txBox="1"/>
          <p:nvPr/>
        </p:nvSpPr>
        <p:spPr>
          <a:xfrm>
            <a:off x="7908925" y="4953000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53" name="Text Box 12"/>
          <p:cNvSpPr txBox="1"/>
          <p:nvPr/>
        </p:nvSpPr>
        <p:spPr>
          <a:xfrm>
            <a:off x="8256588" y="4951413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54" name="Text Box 13"/>
          <p:cNvSpPr txBox="1"/>
          <p:nvPr/>
        </p:nvSpPr>
        <p:spPr>
          <a:xfrm>
            <a:off x="8639175" y="4954588"/>
            <a:ext cx="134938" cy="268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55" name="Text Box 14"/>
          <p:cNvSpPr txBox="1"/>
          <p:nvPr/>
        </p:nvSpPr>
        <p:spPr>
          <a:xfrm>
            <a:off x="9402763" y="4941888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56" name="Text Box 15"/>
          <p:cNvSpPr txBox="1"/>
          <p:nvPr/>
        </p:nvSpPr>
        <p:spPr>
          <a:xfrm>
            <a:off x="3074988" y="40227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57" name="Text Box 16"/>
          <p:cNvSpPr txBox="1"/>
          <p:nvPr/>
        </p:nvSpPr>
        <p:spPr>
          <a:xfrm>
            <a:off x="3535363" y="400843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58" name="Text Box 17"/>
          <p:cNvSpPr txBox="1"/>
          <p:nvPr/>
        </p:nvSpPr>
        <p:spPr>
          <a:xfrm>
            <a:off x="5354638" y="3968750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59" name="Text Box 18"/>
          <p:cNvSpPr txBox="1"/>
          <p:nvPr/>
        </p:nvSpPr>
        <p:spPr>
          <a:xfrm>
            <a:off x="5827713" y="3967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60" name="Text Box 19"/>
          <p:cNvSpPr txBox="1"/>
          <p:nvPr/>
        </p:nvSpPr>
        <p:spPr>
          <a:xfrm>
            <a:off x="9029700" y="3952875"/>
            <a:ext cx="190500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61" name="Text Box 20"/>
          <p:cNvSpPr txBox="1"/>
          <p:nvPr/>
        </p:nvSpPr>
        <p:spPr>
          <a:xfrm>
            <a:off x="9501188" y="3952875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62" name="Text Box 21"/>
          <p:cNvSpPr txBox="1"/>
          <p:nvPr/>
        </p:nvSpPr>
        <p:spPr>
          <a:xfrm>
            <a:off x="9815513" y="3967163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63" name="Text Box 22"/>
          <p:cNvSpPr txBox="1"/>
          <p:nvPr/>
        </p:nvSpPr>
        <p:spPr>
          <a:xfrm>
            <a:off x="10277475" y="38830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64" name="Text Box 23"/>
          <p:cNvSpPr txBox="1"/>
          <p:nvPr/>
        </p:nvSpPr>
        <p:spPr>
          <a:xfrm>
            <a:off x="8310563" y="39560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65" name="Text Box 24"/>
          <p:cNvSpPr txBox="1"/>
          <p:nvPr/>
        </p:nvSpPr>
        <p:spPr>
          <a:xfrm>
            <a:off x="8782050" y="3954463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66" name="Text Box 25"/>
          <p:cNvSpPr txBox="1"/>
          <p:nvPr/>
        </p:nvSpPr>
        <p:spPr>
          <a:xfrm>
            <a:off x="7569200" y="39687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67" name="Text Box 26"/>
          <p:cNvSpPr txBox="1"/>
          <p:nvPr/>
        </p:nvSpPr>
        <p:spPr>
          <a:xfrm>
            <a:off x="8018463" y="3967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68" name="Text Box 27"/>
          <p:cNvSpPr txBox="1"/>
          <p:nvPr/>
        </p:nvSpPr>
        <p:spPr>
          <a:xfrm>
            <a:off x="6805613" y="39687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69" name="Text Box 28"/>
          <p:cNvSpPr txBox="1"/>
          <p:nvPr/>
        </p:nvSpPr>
        <p:spPr>
          <a:xfrm>
            <a:off x="7277100" y="3967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70" name="Text Box 29"/>
          <p:cNvSpPr txBox="1"/>
          <p:nvPr/>
        </p:nvSpPr>
        <p:spPr>
          <a:xfrm>
            <a:off x="6062663" y="3968750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71" name="Text Box 30"/>
          <p:cNvSpPr txBox="1"/>
          <p:nvPr/>
        </p:nvSpPr>
        <p:spPr>
          <a:xfrm>
            <a:off x="6535738" y="3967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72" name="Text Box 31"/>
          <p:cNvSpPr txBox="1"/>
          <p:nvPr/>
        </p:nvSpPr>
        <p:spPr>
          <a:xfrm>
            <a:off x="4613275" y="3981450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73" name="Text Box 32"/>
          <p:cNvSpPr txBox="1"/>
          <p:nvPr/>
        </p:nvSpPr>
        <p:spPr>
          <a:xfrm>
            <a:off x="5073650" y="3979863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74" name="Text Box 33"/>
          <p:cNvSpPr txBox="1"/>
          <p:nvPr/>
        </p:nvSpPr>
        <p:spPr>
          <a:xfrm>
            <a:off x="3435350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75" name="Text Box 34"/>
          <p:cNvSpPr txBox="1"/>
          <p:nvPr/>
        </p:nvSpPr>
        <p:spPr>
          <a:xfrm>
            <a:off x="3868738" y="402590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76" name="Text Box 35"/>
          <p:cNvSpPr txBox="1"/>
          <p:nvPr/>
        </p:nvSpPr>
        <p:spPr>
          <a:xfrm>
            <a:off x="2332038" y="4019550"/>
            <a:ext cx="192087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77" name="Text Box 36"/>
          <p:cNvSpPr txBox="1"/>
          <p:nvPr/>
        </p:nvSpPr>
        <p:spPr>
          <a:xfrm>
            <a:off x="2794000" y="4019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78" name="Text Box 37"/>
          <p:cNvSpPr txBox="1"/>
          <p:nvPr/>
        </p:nvSpPr>
        <p:spPr>
          <a:xfrm>
            <a:off x="1579563" y="402113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79" name="Text Box 38"/>
          <p:cNvSpPr txBox="1"/>
          <p:nvPr/>
        </p:nvSpPr>
        <p:spPr>
          <a:xfrm>
            <a:off x="2051050" y="4019550"/>
            <a:ext cx="192088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80" name="Text Box 39"/>
          <p:cNvSpPr txBox="1"/>
          <p:nvPr/>
        </p:nvSpPr>
        <p:spPr>
          <a:xfrm>
            <a:off x="8793163" y="3036888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81" name="Text Box 40"/>
          <p:cNvSpPr txBox="1"/>
          <p:nvPr/>
        </p:nvSpPr>
        <p:spPr>
          <a:xfrm>
            <a:off x="9142413" y="32813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82" name="Text Box 41"/>
          <p:cNvSpPr txBox="1"/>
          <p:nvPr/>
        </p:nvSpPr>
        <p:spPr>
          <a:xfrm>
            <a:off x="9748838" y="30416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83" name="Text Box 42"/>
          <p:cNvSpPr txBox="1"/>
          <p:nvPr/>
        </p:nvSpPr>
        <p:spPr>
          <a:xfrm>
            <a:off x="6557963" y="302260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84" name="Text Box 43"/>
          <p:cNvSpPr txBox="1"/>
          <p:nvPr/>
        </p:nvSpPr>
        <p:spPr>
          <a:xfrm>
            <a:off x="6938963" y="3184525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185" name="Text Box 44"/>
          <p:cNvSpPr txBox="1"/>
          <p:nvPr/>
        </p:nvSpPr>
        <p:spPr>
          <a:xfrm>
            <a:off x="7456488" y="30241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86" name="Text Box 45"/>
          <p:cNvSpPr txBox="1"/>
          <p:nvPr/>
        </p:nvSpPr>
        <p:spPr>
          <a:xfrm>
            <a:off x="4321175" y="3008313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187" name="Text Box 46"/>
          <p:cNvSpPr txBox="1"/>
          <p:nvPr/>
        </p:nvSpPr>
        <p:spPr>
          <a:xfrm>
            <a:off x="4737100" y="3184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188" name="Text Box 47"/>
          <p:cNvSpPr txBox="1"/>
          <p:nvPr/>
        </p:nvSpPr>
        <p:spPr>
          <a:xfrm>
            <a:off x="5287963" y="302260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189" name="Text Box 48"/>
          <p:cNvSpPr txBox="1"/>
          <p:nvPr/>
        </p:nvSpPr>
        <p:spPr>
          <a:xfrm>
            <a:off x="936625" y="1281113"/>
            <a:ext cx="4897438" cy="314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4皇后问题解空间的树结构</a:t>
            </a:r>
          </a:p>
        </p:txBody>
      </p:sp>
      <p:sp>
        <p:nvSpPr>
          <p:cNvPr id="6190" name="Oval 49"/>
          <p:cNvSpPr/>
          <p:nvPr/>
        </p:nvSpPr>
        <p:spPr>
          <a:xfrm>
            <a:off x="1525588" y="535463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1" name="Oval 50"/>
          <p:cNvSpPr/>
          <p:nvPr/>
        </p:nvSpPr>
        <p:spPr>
          <a:xfrm>
            <a:off x="7524750" y="535146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2" name="Oval 51"/>
          <p:cNvSpPr/>
          <p:nvPr/>
        </p:nvSpPr>
        <p:spPr>
          <a:xfrm>
            <a:off x="8623300" y="53482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3" name="Oval 52"/>
          <p:cNvSpPr/>
          <p:nvPr/>
        </p:nvSpPr>
        <p:spPr>
          <a:xfrm>
            <a:off x="1538288" y="445611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4" name="Oval 53"/>
          <p:cNvSpPr/>
          <p:nvPr/>
        </p:nvSpPr>
        <p:spPr>
          <a:xfrm>
            <a:off x="2640013" y="4451350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5" name="Oval 54"/>
          <p:cNvSpPr/>
          <p:nvPr/>
        </p:nvSpPr>
        <p:spPr>
          <a:xfrm>
            <a:off x="4943475" y="4451350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6" name="Oval 55"/>
          <p:cNvSpPr/>
          <p:nvPr/>
        </p:nvSpPr>
        <p:spPr>
          <a:xfrm>
            <a:off x="7526338" y="445293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46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7" name="Oval 56"/>
          <p:cNvSpPr/>
          <p:nvPr/>
        </p:nvSpPr>
        <p:spPr>
          <a:xfrm>
            <a:off x="7900988" y="445293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48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8" name="Oval 57"/>
          <p:cNvSpPr/>
          <p:nvPr/>
        </p:nvSpPr>
        <p:spPr>
          <a:xfrm>
            <a:off x="8272463" y="444976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52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199" name="Oval 58"/>
          <p:cNvSpPr/>
          <p:nvPr/>
        </p:nvSpPr>
        <p:spPr>
          <a:xfrm>
            <a:off x="8636000" y="444976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0" name="Oval 59"/>
          <p:cNvSpPr/>
          <p:nvPr/>
        </p:nvSpPr>
        <p:spPr>
          <a:xfrm>
            <a:off x="9382125" y="444976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59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1" name="Oval 60"/>
          <p:cNvSpPr/>
          <p:nvPr/>
        </p:nvSpPr>
        <p:spPr>
          <a:xfrm>
            <a:off x="1747838" y="35147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2" name="Oval 61"/>
          <p:cNvSpPr/>
          <p:nvPr/>
        </p:nvSpPr>
        <p:spPr>
          <a:xfrm>
            <a:off x="2474913" y="3514725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8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3" name="Oval 62"/>
          <p:cNvSpPr/>
          <p:nvPr/>
        </p:nvSpPr>
        <p:spPr>
          <a:xfrm>
            <a:off x="3216275" y="3513138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13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4" name="Oval 63"/>
          <p:cNvSpPr/>
          <p:nvPr/>
        </p:nvSpPr>
        <p:spPr>
          <a:xfrm>
            <a:off x="4729163" y="3514725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5" name="Oval 64"/>
          <p:cNvSpPr/>
          <p:nvPr/>
        </p:nvSpPr>
        <p:spPr>
          <a:xfrm>
            <a:off x="5484813" y="3513138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29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6" name="Oval 65"/>
          <p:cNvSpPr/>
          <p:nvPr/>
        </p:nvSpPr>
        <p:spPr>
          <a:xfrm>
            <a:off x="6199188" y="351313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7" name="Oval 66"/>
          <p:cNvSpPr/>
          <p:nvPr/>
        </p:nvSpPr>
        <p:spPr>
          <a:xfrm>
            <a:off x="6946900" y="351948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40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8" name="Oval 67"/>
          <p:cNvSpPr/>
          <p:nvPr/>
        </p:nvSpPr>
        <p:spPr>
          <a:xfrm>
            <a:off x="7686675" y="3516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09" name="Oval 68"/>
          <p:cNvSpPr/>
          <p:nvPr/>
        </p:nvSpPr>
        <p:spPr>
          <a:xfrm>
            <a:off x="8423275" y="3514725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0" name="Oval 69"/>
          <p:cNvSpPr/>
          <p:nvPr/>
        </p:nvSpPr>
        <p:spPr>
          <a:xfrm>
            <a:off x="9167813" y="35147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56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1" name="Oval 70"/>
          <p:cNvSpPr/>
          <p:nvPr/>
        </p:nvSpPr>
        <p:spPr>
          <a:xfrm>
            <a:off x="9920288" y="35147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61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2" name="Oval 71"/>
          <p:cNvSpPr/>
          <p:nvPr/>
        </p:nvSpPr>
        <p:spPr>
          <a:xfrm>
            <a:off x="2457450" y="2720975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3" name="Oval 72"/>
          <p:cNvSpPr/>
          <p:nvPr/>
        </p:nvSpPr>
        <p:spPr>
          <a:xfrm>
            <a:off x="4711700" y="2720975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18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4" name="Oval 73"/>
          <p:cNvSpPr/>
          <p:nvPr/>
        </p:nvSpPr>
        <p:spPr>
          <a:xfrm>
            <a:off x="6919913" y="2720975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5" name="Oval 74"/>
          <p:cNvSpPr/>
          <p:nvPr/>
        </p:nvSpPr>
        <p:spPr>
          <a:xfrm>
            <a:off x="9159875" y="272573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50</a:t>
            </a:r>
          </a:p>
        </p:txBody>
      </p:sp>
      <p:sp>
        <p:nvSpPr>
          <p:cNvPr id="6216" name="Oval 75"/>
          <p:cNvSpPr/>
          <p:nvPr/>
        </p:nvSpPr>
        <p:spPr>
          <a:xfrm>
            <a:off x="5802313" y="1866900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17" name="Line 76"/>
          <p:cNvSpPr/>
          <p:nvPr/>
        </p:nvSpPr>
        <p:spPr>
          <a:xfrm flipH="1">
            <a:off x="2681288" y="2074863"/>
            <a:ext cx="3111500" cy="641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18" name="Line 77"/>
          <p:cNvSpPr/>
          <p:nvPr/>
        </p:nvSpPr>
        <p:spPr>
          <a:xfrm flipH="1">
            <a:off x="4940300" y="2132013"/>
            <a:ext cx="876300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19" name="Line 78"/>
          <p:cNvSpPr/>
          <p:nvPr/>
        </p:nvSpPr>
        <p:spPr>
          <a:xfrm>
            <a:off x="6097588" y="2090738"/>
            <a:ext cx="920750" cy="641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0" name="Line 79"/>
          <p:cNvSpPr/>
          <p:nvPr/>
        </p:nvSpPr>
        <p:spPr>
          <a:xfrm>
            <a:off x="6108700" y="2051050"/>
            <a:ext cx="3111500" cy="6937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1" name="Line 80"/>
          <p:cNvSpPr/>
          <p:nvPr/>
        </p:nvSpPr>
        <p:spPr>
          <a:xfrm flipH="1">
            <a:off x="1928813" y="2979738"/>
            <a:ext cx="538162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2" name="Line 81"/>
          <p:cNvSpPr/>
          <p:nvPr/>
        </p:nvSpPr>
        <p:spPr>
          <a:xfrm>
            <a:off x="2613025" y="3084513"/>
            <a:ext cx="0" cy="4095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3" name="Line 82"/>
          <p:cNvSpPr/>
          <p:nvPr/>
        </p:nvSpPr>
        <p:spPr>
          <a:xfrm flipH="1">
            <a:off x="4186238" y="2990850"/>
            <a:ext cx="539750" cy="533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4" name="Line 83"/>
          <p:cNvSpPr/>
          <p:nvPr/>
        </p:nvSpPr>
        <p:spPr>
          <a:xfrm>
            <a:off x="4872038" y="3076575"/>
            <a:ext cx="0" cy="4476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5" name="Line 84"/>
          <p:cNvSpPr/>
          <p:nvPr/>
        </p:nvSpPr>
        <p:spPr>
          <a:xfrm>
            <a:off x="4984750" y="2967038"/>
            <a:ext cx="584200" cy="5810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6" name="Line 85"/>
          <p:cNvSpPr/>
          <p:nvPr/>
        </p:nvSpPr>
        <p:spPr>
          <a:xfrm flipH="1">
            <a:off x="6400800" y="2990850"/>
            <a:ext cx="550863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7" name="Line 86"/>
          <p:cNvSpPr/>
          <p:nvPr/>
        </p:nvSpPr>
        <p:spPr>
          <a:xfrm>
            <a:off x="7073900" y="3055938"/>
            <a:ext cx="0" cy="4651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8" name="Line 87"/>
          <p:cNvSpPr/>
          <p:nvPr/>
        </p:nvSpPr>
        <p:spPr>
          <a:xfrm>
            <a:off x="7186613" y="2990850"/>
            <a:ext cx="595312" cy="5540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29" name="Line 88"/>
          <p:cNvSpPr/>
          <p:nvPr/>
        </p:nvSpPr>
        <p:spPr>
          <a:xfrm flipH="1">
            <a:off x="8636000" y="3016250"/>
            <a:ext cx="561975" cy="5032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0" name="Line 89"/>
          <p:cNvSpPr/>
          <p:nvPr/>
        </p:nvSpPr>
        <p:spPr>
          <a:xfrm>
            <a:off x="9321800" y="3068638"/>
            <a:ext cx="0" cy="4508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1" name="Line 90"/>
          <p:cNvSpPr/>
          <p:nvPr/>
        </p:nvSpPr>
        <p:spPr>
          <a:xfrm>
            <a:off x="9434513" y="2990850"/>
            <a:ext cx="584200" cy="5524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2" name="Line 91"/>
          <p:cNvSpPr/>
          <p:nvPr/>
        </p:nvSpPr>
        <p:spPr>
          <a:xfrm flipH="1">
            <a:off x="1703388" y="3832225"/>
            <a:ext cx="123825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3" name="Line 92"/>
          <p:cNvSpPr/>
          <p:nvPr/>
        </p:nvSpPr>
        <p:spPr>
          <a:xfrm>
            <a:off x="1951038" y="3832225"/>
            <a:ext cx="88900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4" name="Line 93"/>
          <p:cNvSpPr/>
          <p:nvPr/>
        </p:nvSpPr>
        <p:spPr>
          <a:xfrm flipH="1">
            <a:off x="2444750" y="3846513"/>
            <a:ext cx="112713" cy="6223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5" name="Line 94"/>
          <p:cNvSpPr/>
          <p:nvPr/>
        </p:nvSpPr>
        <p:spPr>
          <a:xfrm>
            <a:off x="2681288" y="3846513"/>
            <a:ext cx="88900" cy="6032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6" name="Line 95"/>
          <p:cNvSpPr/>
          <p:nvPr/>
        </p:nvSpPr>
        <p:spPr>
          <a:xfrm flipH="1">
            <a:off x="3186113" y="3860800"/>
            <a:ext cx="123825" cy="592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7" name="Line 96"/>
          <p:cNvSpPr/>
          <p:nvPr/>
        </p:nvSpPr>
        <p:spPr>
          <a:xfrm>
            <a:off x="3433763" y="3860800"/>
            <a:ext cx="101600" cy="6000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8" name="Line 97"/>
          <p:cNvSpPr/>
          <p:nvPr/>
        </p:nvSpPr>
        <p:spPr>
          <a:xfrm flipH="1">
            <a:off x="4714875" y="3844925"/>
            <a:ext cx="123825" cy="615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39" name="Line 98"/>
          <p:cNvSpPr/>
          <p:nvPr/>
        </p:nvSpPr>
        <p:spPr>
          <a:xfrm>
            <a:off x="4962525" y="3844925"/>
            <a:ext cx="100013" cy="615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0" name="Line 99"/>
          <p:cNvSpPr/>
          <p:nvPr/>
        </p:nvSpPr>
        <p:spPr>
          <a:xfrm flipH="1">
            <a:off x="5478463" y="3860800"/>
            <a:ext cx="112712" cy="5889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1" name="Line 100"/>
          <p:cNvSpPr/>
          <p:nvPr/>
        </p:nvSpPr>
        <p:spPr>
          <a:xfrm>
            <a:off x="5715000" y="3832225"/>
            <a:ext cx="90488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2" name="Line 101"/>
          <p:cNvSpPr/>
          <p:nvPr/>
        </p:nvSpPr>
        <p:spPr>
          <a:xfrm flipH="1">
            <a:off x="6186488" y="3848100"/>
            <a:ext cx="112712" cy="601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3" name="Line 102"/>
          <p:cNvSpPr/>
          <p:nvPr/>
        </p:nvSpPr>
        <p:spPr>
          <a:xfrm>
            <a:off x="6423025" y="3848100"/>
            <a:ext cx="101600" cy="612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4" name="Line 103"/>
          <p:cNvSpPr/>
          <p:nvPr/>
        </p:nvSpPr>
        <p:spPr>
          <a:xfrm flipH="1">
            <a:off x="6927850" y="3876675"/>
            <a:ext cx="112713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5" name="Line 104"/>
          <p:cNvSpPr/>
          <p:nvPr/>
        </p:nvSpPr>
        <p:spPr>
          <a:xfrm>
            <a:off x="7164388" y="3876675"/>
            <a:ext cx="90487" cy="601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" name="Line 105"/>
          <p:cNvSpPr/>
          <p:nvPr/>
        </p:nvSpPr>
        <p:spPr>
          <a:xfrm flipH="1">
            <a:off x="7670800" y="3860800"/>
            <a:ext cx="122238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" name="Line 106"/>
          <p:cNvSpPr/>
          <p:nvPr/>
        </p:nvSpPr>
        <p:spPr>
          <a:xfrm>
            <a:off x="7916863" y="3848100"/>
            <a:ext cx="101600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8" name="Line 107"/>
          <p:cNvSpPr/>
          <p:nvPr/>
        </p:nvSpPr>
        <p:spPr>
          <a:xfrm flipH="1">
            <a:off x="8423275" y="3860800"/>
            <a:ext cx="100013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9" name="Line 108"/>
          <p:cNvSpPr/>
          <p:nvPr/>
        </p:nvSpPr>
        <p:spPr>
          <a:xfrm>
            <a:off x="8647113" y="3848100"/>
            <a:ext cx="101600" cy="592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0" name="Line 109"/>
          <p:cNvSpPr/>
          <p:nvPr/>
        </p:nvSpPr>
        <p:spPr>
          <a:xfrm flipH="1">
            <a:off x="9153525" y="3848100"/>
            <a:ext cx="112713" cy="596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" name="Line 110"/>
          <p:cNvSpPr/>
          <p:nvPr/>
        </p:nvSpPr>
        <p:spPr>
          <a:xfrm>
            <a:off x="9388475" y="3848100"/>
            <a:ext cx="112713" cy="5889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2" name="Line 111"/>
          <p:cNvSpPr/>
          <p:nvPr/>
        </p:nvSpPr>
        <p:spPr>
          <a:xfrm flipH="1">
            <a:off x="9894888" y="3848100"/>
            <a:ext cx="134937" cy="609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3" name="Line 112"/>
          <p:cNvSpPr/>
          <p:nvPr/>
        </p:nvSpPr>
        <p:spPr>
          <a:xfrm>
            <a:off x="10153650" y="3848100"/>
            <a:ext cx="112713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4" name="Line 113"/>
          <p:cNvSpPr/>
          <p:nvPr/>
        </p:nvSpPr>
        <p:spPr>
          <a:xfrm>
            <a:off x="1670050" y="481330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5" name="Line 114"/>
          <p:cNvSpPr/>
          <p:nvPr/>
        </p:nvSpPr>
        <p:spPr>
          <a:xfrm>
            <a:off x="2782888" y="4813300"/>
            <a:ext cx="0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6" name="Line 115"/>
          <p:cNvSpPr/>
          <p:nvPr/>
        </p:nvSpPr>
        <p:spPr>
          <a:xfrm>
            <a:off x="7681913" y="4808538"/>
            <a:ext cx="0" cy="547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7" name="Line 116"/>
          <p:cNvSpPr/>
          <p:nvPr/>
        </p:nvSpPr>
        <p:spPr>
          <a:xfrm>
            <a:off x="8051800" y="4810125"/>
            <a:ext cx="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8" name="Line 117"/>
          <p:cNvSpPr/>
          <p:nvPr/>
        </p:nvSpPr>
        <p:spPr>
          <a:xfrm flipH="1">
            <a:off x="8434388" y="4797425"/>
            <a:ext cx="0" cy="5413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9" name="Line 118"/>
          <p:cNvSpPr/>
          <p:nvPr/>
        </p:nvSpPr>
        <p:spPr>
          <a:xfrm>
            <a:off x="8782050" y="4781550"/>
            <a:ext cx="0" cy="5699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60" name="Line 119"/>
          <p:cNvSpPr/>
          <p:nvPr/>
        </p:nvSpPr>
        <p:spPr>
          <a:xfrm>
            <a:off x="9536113" y="4797425"/>
            <a:ext cx="0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61" name="Text Box 120"/>
          <p:cNvSpPr txBox="1"/>
          <p:nvPr/>
        </p:nvSpPr>
        <p:spPr>
          <a:xfrm>
            <a:off x="5489575" y="2390775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262" name="Text Box 121"/>
          <p:cNvSpPr txBox="1"/>
          <p:nvPr/>
        </p:nvSpPr>
        <p:spPr>
          <a:xfrm>
            <a:off x="6265863" y="23780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263" name="Text Box 122"/>
          <p:cNvSpPr txBox="1"/>
          <p:nvPr/>
        </p:nvSpPr>
        <p:spPr>
          <a:xfrm>
            <a:off x="7681913" y="20669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264" name="Line 123"/>
          <p:cNvSpPr/>
          <p:nvPr/>
        </p:nvSpPr>
        <p:spPr>
          <a:xfrm>
            <a:off x="2725738" y="2987675"/>
            <a:ext cx="584200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65" name="Oval 125"/>
          <p:cNvSpPr/>
          <p:nvPr/>
        </p:nvSpPr>
        <p:spPr>
          <a:xfrm>
            <a:off x="2274888" y="445293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b="1">
                <a:latin typeface="Times New Roman" panose="02020603050405020304" charset="0"/>
              </a:rPr>
              <a:t>9</a:t>
            </a:r>
          </a:p>
        </p:txBody>
      </p:sp>
      <p:sp>
        <p:nvSpPr>
          <p:cNvPr id="6266" name="Oval 129"/>
          <p:cNvSpPr/>
          <p:nvPr/>
        </p:nvSpPr>
        <p:spPr>
          <a:xfrm>
            <a:off x="2624138" y="5351463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12</a:t>
            </a:r>
          </a:p>
        </p:txBody>
      </p:sp>
      <p:sp>
        <p:nvSpPr>
          <p:cNvPr id="6267" name="Oval 133"/>
          <p:cNvSpPr/>
          <p:nvPr/>
        </p:nvSpPr>
        <p:spPr>
          <a:xfrm>
            <a:off x="3040063" y="4441825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14</a:t>
            </a:r>
          </a:p>
        </p:txBody>
      </p:sp>
      <p:sp>
        <p:nvSpPr>
          <p:cNvPr id="6268" name="Oval 137"/>
          <p:cNvSpPr/>
          <p:nvPr/>
        </p:nvSpPr>
        <p:spPr>
          <a:xfrm>
            <a:off x="3411538" y="4457700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16</a:t>
            </a:r>
          </a:p>
        </p:txBody>
      </p:sp>
      <p:sp>
        <p:nvSpPr>
          <p:cNvPr id="6269" name="Oval 141"/>
          <p:cNvSpPr/>
          <p:nvPr/>
        </p:nvSpPr>
        <p:spPr>
          <a:xfrm>
            <a:off x="4017963" y="3517900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19</a:t>
            </a:r>
          </a:p>
        </p:txBody>
      </p:sp>
      <p:sp>
        <p:nvSpPr>
          <p:cNvPr id="6270" name="Oval 145"/>
          <p:cNvSpPr/>
          <p:nvPr/>
        </p:nvSpPr>
        <p:spPr>
          <a:xfrm>
            <a:off x="4546600" y="4467225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25</a:t>
            </a:r>
          </a:p>
        </p:txBody>
      </p:sp>
      <p:sp>
        <p:nvSpPr>
          <p:cNvPr id="6271" name="Oval 149"/>
          <p:cNvSpPr/>
          <p:nvPr/>
        </p:nvSpPr>
        <p:spPr>
          <a:xfrm>
            <a:off x="5321300" y="4454525"/>
            <a:ext cx="306388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30</a:t>
            </a:r>
          </a:p>
        </p:txBody>
      </p:sp>
      <p:sp>
        <p:nvSpPr>
          <p:cNvPr id="6272" name="Oval 157"/>
          <p:cNvSpPr/>
          <p:nvPr/>
        </p:nvSpPr>
        <p:spPr>
          <a:xfrm>
            <a:off x="7894638" y="53562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49</a:t>
            </a:r>
          </a:p>
        </p:txBody>
      </p:sp>
      <p:sp>
        <p:nvSpPr>
          <p:cNvPr id="6273" name="Oval 173"/>
          <p:cNvSpPr/>
          <p:nvPr/>
        </p:nvSpPr>
        <p:spPr>
          <a:xfrm>
            <a:off x="8277225" y="533876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53</a:t>
            </a:r>
          </a:p>
        </p:txBody>
      </p:sp>
      <p:sp>
        <p:nvSpPr>
          <p:cNvPr id="6274" name="Oval 181"/>
          <p:cNvSpPr/>
          <p:nvPr/>
        </p:nvSpPr>
        <p:spPr>
          <a:xfrm>
            <a:off x="9377363" y="5338763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60</a:t>
            </a:r>
          </a:p>
        </p:txBody>
      </p:sp>
      <p:sp>
        <p:nvSpPr>
          <p:cNvPr id="6275" name="Oval 193"/>
          <p:cNvSpPr/>
          <p:nvPr/>
        </p:nvSpPr>
        <p:spPr>
          <a:xfrm>
            <a:off x="1916113" y="4454525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/>
            <a:r>
              <a:rPr lang="en-US" altLang="zh-CN" sz="1600" b="1">
                <a:latin typeface="Times New Roman" panose="02020603050405020304" charset="0"/>
              </a:rPr>
              <a:t>6</a:t>
            </a:r>
          </a:p>
        </p:txBody>
      </p:sp>
      <p:sp>
        <p:nvSpPr>
          <p:cNvPr id="6276" name="Text Box 196"/>
          <p:cNvSpPr txBox="1"/>
          <p:nvPr/>
        </p:nvSpPr>
        <p:spPr>
          <a:xfrm>
            <a:off x="4141788" y="20383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277" name="Oval 201"/>
          <p:cNvSpPr/>
          <p:nvPr/>
        </p:nvSpPr>
        <p:spPr>
          <a:xfrm>
            <a:off x="1924050" y="5337175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6278" name="Line 202"/>
          <p:cNvSpPr/>
          <p:nvPr/>
        </p:nvSpPr>
        <p:spPr>
          <a:xfrm>
            <a:off x="2068513" y="479583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79" name="Oval 203"/>
          <p:cNvSpPr/>
          <p:nvPr/>
        </p:nvSpPr>
        <p:spPr>
          <a:xfrm>
            <a:off x="2284413" y="536098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10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280" name="Line 204"/>
          <p:cNvSpPr/>
          <p:nvPr/>
        </p:nvSpPr>
        <p:spPr>
          <a:xfrm>
            <a:off x="2428875" y="48196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81" name="Oval 205"/>
          <p:cNvSpPr/>
          <p:nvPr/>
        </p:nvSpPr>
        <p:spPr>
          <a:xfrm>
            <a:off x="3057525" y="53609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15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282" name="Line 206"/>
          <p:cNvSpPr/>
          <p:nvPr/>
        </p:nvSpPr>
        <p:spPr>
          <a:xfrm>
            <a:off x="3201988" y="48196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83" name="Oval 207"/>
          <p:cNvSpPr/>
          <p:nvPr/>
        </p:nvSpPr>
        <p:spPr>
          <a:xfrm>
            <a:off x="3435350" y="5359400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17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284" name="Line 208"/>
          <p:cNvSpPr/>
          <p:nvPr/>
        </p:nvSpPr>
        <p:spPr>
          <a:xfrm>
            <a:off x="3579813" y="48180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85" name="Line 209"/>
          <p:cNvSpPr/>
          <p:nvPr/>
        </p:nvSpPr>
        <p:spPr>
          <a:xfrm flipH="1">
            <a:off x="3941763" y="3810000"/>
            <a:ext cx="123825" cy="592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86" name="Oval 210"/>
          <p:cNvSpPr/>
          <p:nvPr/>
        </p:nvSpPr>
        <p:spPr>
          <a:xfrm>
            <a:off x="3795713" y="4391025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20</a:t>
            </a:r>
          </a:p>
        </p:txBody>
      </p:sp>
      <p:sp>
        <p:nvSpPr>
          <p:cNvPr id="6287" name="Oval 211"/>
          <p:cNvSpPr/>
          <p:nvPr/>
        </p:nvSpPr>
        <p:spPr>
          <a:xfrm>
            <a:off x="3813175" y="53101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21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288" name="Line 212"/>
          <p:cNvSpPr/>
          <p:nvPr/>
        </p:nvSpPr>
        <p:spPr>
          <a:xfrm>
            <a:off x="3957638" y="4768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89" name="Text Box 213"/>
          <p:cNvSpPr txBox="1"/>
          <p:nvPr/>
        </p:nvSpPr>
        <p:spPr>
          <a:xfrm>
            <a:off x="4300538" y="402590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290" name="Text Box 214"/>
          <p:cNvSpPr txBox="1"/>
          <p:nvPr/>
        </p:nvSpPr>
        <p:spPr>
          <a:xfrm>
            <a:off x="3795713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291" name="Text Box 215"/>
          <p:cNvSpPr txBox="1"/>
          <p:nvPr/>
        </p:nvSpPr>
        <p:spPr>
          <a:xfrm>
            <a:off x="1924050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292" name="Text Box 216"/>
          <p:cNvSpPr txBox="1"/>
          <p:nvPr/>
        </p:nvSpPr>
        <p:spPr>
          <a:xfrm>
            <a:off x="2284413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293" name="Text Box 217"/>
          <p:cNvSpPr txBox="1"/>
          <p:nvPr/>
        </p:nvSpPr>
        <p:spPr>
          <a:xfrm>
            <a:off x="3076575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294" name="Line 218"/>
          <p:cNvSpPr/>
          <p:nvPr/>
        </p:nvSpPr>
        <p:spPr>
          <a:xfrm>
            <a:off x="4208463" y="3838575"/>
            <a:ext cx="101600" cy="6000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95" name="Oval 219"/>
          <p:cNvSpPr/>
          <p:nvPr/>
        </p:nvSpPr>
        <p:spPr>
          <a:xfrm>
            <a:off x="4186238" y="4435475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22</a:t>
            </a:r>
          </a:p>
        </p:txBody>
      </p:sp>
      <p:sp>
        <p:nvSpPr>
          <p:cNvPr id="6296" name="Oval 220"/>
          <p:cNvSpPr/>
          <p:nvPr/>
        </p:nvSpPr>
        <p:spPr>
          <a:xfrm>
            <a:off x="4210050" y="5337175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297" name="Line 221"/>
          <p:cNvSpPr/>
          <p:nvPr/>
        </p:nvSpPr>
        <p:spPr>
          <a:xfrm>
            <a:off x="4354513" y="479583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98" name="Text Box 222"/>
          <p:cNvSpPr txBox="1"/>
          <p:nvPr/>
        </p:nvSpPr>
        <p:spPr>
          <a:xfrm>
            <a:off x="4181475" y="49625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299" name="Oval 223"/>
          <p:cNvSpPr/>
          <p:nvPr/>
        </p:nvSpPr>
        <p:spPr>
          <a:xfrm>
            <a:off x="4570413" y="5359400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26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00" name="Line 224"/>
          <p:cNvSpPr/>
          <p:nvPr/>
        </p:nvSpPr>
        <p:spPr>
          <a:xfrm>
            <a:off x="4714875" y="48180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01" name="Text Box 225"/>
          <p:cNvSpPr txBox="1"/>
          <p:nvPr/>
        </p:nvSpPr>
        <p:spPr>
          <a:xfrm>
            <a:off x="4613275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302" name="Text Box 226"/>
          <p:cNvSpPr txBox="1"/>
          <p:nvPr/>
        </p:nvSpPr>
        <p:spPr>
          <a:xfrm>
            <a:off x="4973638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303" name="Oval 227"/>
          <p:cNvSpPr/>
          <p:nvPr/>
        </p:nvSpPr>
        <p:spPr>
          <a:xfrm>
            <a:off x="4948238" y="5359400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28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04" name="Line 228"/>
          <p:cNvSpPr/>
          <p:nvPr/>
        </p:nvSpPr>
        <p:spPr>
          <a:xfrm>
            <a:off x="5092700" y="48180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05" name="Oval 229"/>
          <p:cNvSpPr/>
          <p:nvPr/>
        </p:nvSpPr>
        <p:spPr>
          <a:xfrm>
            <a:off x="5289550" y="5359400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31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06" name="Line 230"/>
          <p:cNvSpPr/>
          <p:nvPr/>
        </p:nvSpPr>
        <p:spPr>
          <a:xfrm>
            <a:off x="5434013" y="48180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07" name="Oval 231"/>
          <p:cNvSpPr/>
          <p:nvPr/>
        </p:nvSpPr>
        <p:spPr>
          <a:xfrm>
            <a:off x="5721350" y="44592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32</a:t>
            </a:r>
          </a:p>
        </p:txBody>
      </p:sp>
      <p:sp>
        <p:nvSpPr>
          <p:cNvPr id="6308" name="Oval 232"/>
          <p:cNvSpPr/>
          <p:nvPr/>
        </p:nvSpPr>
        <p:spPr>
          <a:xfrm>
            <a:off x="5689600" y="5364163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09" name="Line 233"/>
          <p:cNvSpPr/>
          <p:nvPr/>
        </p:nvSpPr>
        <p:spPr>
          <a:xfrm>
            <a:off x="5834063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10" name="Oval 234"/>
          <p:cNvSpPr/>
          <p:nvPr/>
        </p:nvSpPr>
        <p:spPr>
          <a:xfrm>
            <a:off x="6059488" y="445928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36</a:t>
            </a:r>
          </a:p>
        </p:txBody>
      </p:sp>
      <p:sp>
        <p:nvSpPr>
          <p:cNvPr id="6311" name="Oval 235"/>
          <p:cNvSpPr/>
          <p:nvPr/>
        </p:nvSpPr>
        <p:spPr>
          <a:xfrm>
            <a:off x="6027738" y="536416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37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12" name="Line 236"/>
          <p:cNvSpPr/>
          <p:nvPr/>
        </p:nvSpPr>
        <p:spPr>
          <a:xfrm>
            <a:off x="6172200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13" name="Oval 237"/>
          <p:cNvSpPr/>
          <p:nvPr/>
        </p:nvSpPr>
        <p:spPr>
          <a:xfrm>
            <a:off x="6442075" y="44592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38</a:t>
            </a:r>
          </a:p>
        </p:txBody>
      </p:sp>
      <p:sp>
        <p:nvSpPr>
          <p:cNvPr id="6314" name="Oval 238"/>
          <p:cNvSpPr/>
          <p:nvPr/>
        </p:nvSpPr>
        <p:spPr>
          <a:xfrm>
            <a:off x="6410325" y="5364163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39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15" name="Line 239"/>
          <p:cNvSpPr/>
          <p:nvPr/>
        </p:nvSpPr>
        <p:spPr>
          <a:xfrm>
            <a:off x="6554788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16" name="Oval 240"/>
          <p:cNvSpPr/>
          <p:nvPr/>
        </p:nvSpPr>
        <p:spPr>
          <a:xfrm>
            <a:off x="6802438" y="445928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41</a:t>
            </a:r>
          </a:p>
        </p:txBody>
      </p:sp>
      <p:sp>
        <p:nvSpPr>
          <p:cNvPr id="6317" name="Oval 241"/>
          <p:cNvSpPr/>
          <p:nvPr/>
        </p:nvSpPr>
        <p:spPr>
          <a:xfrm>
            <a:off x="6770688" y="536416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42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18" name="Line 242"/>
          <p:cNvSpPr/>
          <p:nvPr/>
        </p:nvSpPr>
        <p:spPr>
          <a:xfrm>
            <a:off x="6915150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19" name="Oval 243"/>
          <p:cNvSpPr/>
          <p:nvPr/>
        </p:nvSpPr>
        <p:spPr>
          <a:xfrm>
            <a:off x="7162800" y="44592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43</a:t>
            </a:r>
          </a:p>
        </p:txBody>
      </p:sp>
      <p:sp>
        <p:nvSpPr>
          <p:cNvPr id="6320" name="Oval 244"/>
          <p:cNvSpPr/>
          <p:nvPr/>
        </p:nvSpPr>
        <p:spPr>
          <a:xfrm>
            <a:off x="7131050" y="5364163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44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21" name="Line 245"/>
          <p:cNvSpPr/>
          <p:nvPr/>
        </p:nvSpPr>
        <p:spPr>
          <a:xfrm>
            <a:off x="7275513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22" name="Oval 246"/>
          <p:cNvSpPr/>
          <p:nvPr/>
        </p:nvSpPr>
        <p:spPr>
          <a:xfrm>
            <a:off x="9034463" y="445928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57</a:t>
            </a:r>
          </a:p>
        </p:txBody>
      </p:sp>
      <p:sp>
        <p:nvSpPr>
          <p:cNvPr id="6323" name="Oval 247"/>
          <p:cNvSpPr/>
          <p:nvPr/>
        </p:nvSpPr>
        <p:spPr>
          <a:xfrm>
            <a:off x="9002713" y="536416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58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24" name="Line 248"/>
          <p:cNvSpPr/>
          <p:nvPr/>
        </p:nvSpPr>
        <p:spPr>
          <a:xfrm>
            <a:off x="9147175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25" name="Oval 249"/>
          <p:cNvSpPr/>
          <p:nvPr/>
        </p:nvSpPr>
        <p:spPr>
          <a:xfrm>
            <a:off x="9772650" y="44592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62</a:t>
            </a:r>
          </a:p>
        </p:txBody>
      </p:sp>
      <p:sp>
        <p:nvSpPr>
          <p:cNvPr id="6326" name="Oval 250"/>
          <p:cNvSpPr/>
          <p:nvPr/>
        </p:nvSpPr>
        <p:spPr>
          <a:xfrm>
            <a:off x="9740900" y="5364163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27" name="Line 251"/>
          <p:cNvSpPr/>
          <p:nvPr/>
        </p:nvSpPr>
        <p:spPr>
          <a:xfrm>
            <a:off x="9885363" y="48228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28" name="Oval 252"/>
          <p:cNvSpPr/>
          <p:nvPr/>
        </p:nvSpPr>
        <p:spPr>
          <a:xfrm>
            <a:off x="10131425" y="4460875"/>
            <a:ext cx="306388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64</a:t>
            </a:r>
          </a:p>
        </p:txBody>
      </p:sp>
      <p:sp>
        <p:nvSpPr>
          <p:cNvPr id="6329" name="Oval 253"/>
          <p:cNvSpPr/>
          <p:nvPr/>
        </p:nvSpPr>
        <p:spPr>
          <a:xfrm>
            <a:off x="10099675" y="5365750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65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6330" name="Line 254"/>
          <p:cNvSpPr/>
          <p:nvPr/>
        </p:nvSpPr>
        <p:spPr>
          <a:xfrm>
            <a:off x="10244138" y="482441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31" name="Text Box 255"/>
          <p:cNvSpPr txBox="1"/>
          <p:nvPr/>
        </p:nvSpPr>
        <p:spPr>
          <a:xfrm>
            <a:off x="5308600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332" name="Text Box 256"/>
          <p:cNvSpPr txBox="1"/>
          <p:nvPr/>
        </p:nvSpPr>
        <p:spPr>
          <a:xfrm>
            <a:off x="5694363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333" name="Text Box 257"/>
          <p:cNvSpPr txBox="1"/>
          <p:nvPr/>
        </p:nvSpPr>
        <p:spPr>
          <a:xfrm>
            <a:off x="6027738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334" name="Text Box 258"/>
          <p:cNvSpPr txBox="1"/>
          <p:nvPr/>
        </p:nvSpPr>
        <p:spPr>
          <a:xfrm>
            <a:off x="6413500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335" name="Text Box 259"/>
          <p:cNvSpPr txBox="1"/>
          <p:nvPr/>
        </p:nvSpPr>
        <p:spPr>
          <a:xfrm>
            <a:off x="6773863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6336" name="Text Box 260"/>
          <p:cNvSpPr txBox="1"/>
          <p:nvPr/>
        </p:nvSpPr>
        <p:spPr>
          <a:xfrm>
            <a:off x="7134225" y="49926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6337" name="Text Box 261"/>
          <p:cNvSpPr txBox="1"/>
          <p:nvPr/>
        </p:nvSpPr>
        <p:spPr>
          <a:xfrm>
            <a:off x="9051925" y="4962525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6338" name="Text Box 262"/>
          <p:cNvSpPr txBox="1"/>
          <p:nvPr/>
        </p:nvSpPr>
        <p:spPr>
          <a:xfrm>
            <a:off x="9782175" y="4962525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6339" name="Text Box 263"/>
          <p:cNvSpPr txBox="1"/>
          <p:nvPr/>
        </p:nvSpPr>
        <p:spPr>
          <a:xfrm>
            <a:off x="10285413" y="4962525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651" y="170120"/>
            <a:ext cx="11141149" cy="6315739"/>
          </a:xfrm>
        </p:spPr>
        <p:txBody>
          <a:bodyPr>
            <a:noAutofit/>
          </a:bodyPr>
          <a:lstStyle/>
          <a:p>
            <a:pPr marL="0" indent="0">
              <a:lnSpc>
                <a:spcPct val="260000"/>
              </a:lnSpc>
            </a:pPr>
            <a:r>
              <a:rPr lang="zh-CN" altLang="en-US" b="1" dirty="0">
                <a:solidFill>
                  <a:srgbClr val="0000FF"/>
                </a:solidFill>
                <a:sym typeface="+mn-ea"/>
              </a:rPr>
              <a:t>确定约束条件</a:t>
            </a:r>
          </a:p>
          <a:p>
            <a:pPr marL="0" indent="0">
              <a:lnSpc>
                <a:spcPct val="26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后问题中，由于任意两个皇后不能在同一行，那么要想把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个皇后摆放在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行的棋盘中，棋盘的每一行都必须有且仅有一个皇后。使用解向量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x[1],</a:t>
            </a:r>
            <a:r>
              <a:rPr lang="en-US" altLang="zh-CN" sz="105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x[2], …,</a:t>
            </a:r>
            <a:r>
              <a:rPr lang="en-US" altLang="zh-CN" sz="1050" dirty="0">
                <a:sym typeface="+mn-ea"/>
              </a:rPr>
              <a:t> x[n]}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后问题的一个解。其中，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x[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表示皇后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放在棋盘的第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行的第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x[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列。又因为任意两个皇后都不能在同一列，即解向量中的任意两个元素的值不能相同，因此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皇后问题的解空间数可以看做是一个排列树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1050" b="1" dirty="0">
              <a:solidFill>
                <a:srgbClr val="0000FF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8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2651" y="170121"/>
            <a:ext cx="11141149" cy="5689342"/>
          </a:xfrm>
        </p:spPr>
        <p:txBody>
          <a:bodyPr>
            <a:noAutofit/>
          </a:bodyPr>
          <a:lstStyle/>
          <a:p>
            <a:pPr marL="0" indent="0">
              <a:lnSpc>
                <a:spcPct val="260000"/>
              </a:lnSpc>
            </a:pP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确定约束条件</a:t>
            </a:r>
          </a:p>
          <a:p>
            <a:pPr marL="0" indent="0">
              <a:lnSpc>
                <a:spcPct val="260000"/>
              </a:lnSpc>
            </a:pPr>
            <a:r>
              <a:rPr lang="zh-CN" altLang="en-US" sz="2400" b="1" dirty="0" smtClean="0">
                <a:solidFill>
                  <a:srgbClr val="203864"/>
                </a:solidFill>
                <a:sym typeface="+mn-ea"/>
              </a:rPr>
              <a:t>条件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二：我们从第一行开始放皇后，第一行有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n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个位置可以放，我们用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x[1]</a:t>
            </a:r>
            <a:r>
              <a:rPr lang="zh-CN" altLang="zh-CN" sz="2400" b="1" dirty="0">
                <a:solidFill>
                  <a:srgbClr val="203864"/>
                </a:solidFill>
                <a:sym typeface="+mn-ea"/>
              </a:rPr>
              <a:t>来表示第一行的皇后所在的列，第二行有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n-1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个位置可以放，我们用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x[2]</a:t>
            </a:r>
            <a:r>
              <a:rPr lang="zh-CN" altLang="zh-CN" sz="2400" b="1" dirty="0">
                <a:solidFill>
                  <a:srgbClr val="203864"/>
                </a:solidFill>
                <a:sym typeface="+mn-ea"/>
              </a:rPr>
              <a:t>表示第二行皇后所在的列。。。</a:t>
            </a:r>
          </a:p>
          <a:p>
            <a:pPr marL="0" indent="0">
              <a:lnSpc>
                <a:spcPct val="260000"/>
              </a:lnSpc>
            </a:pP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我们用一个数组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x[n]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来表示问题的解，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x[</a:t>
            </a:r>
            <a:r>
              <a:rPr lang="en-US" altLang="zh-CN" sz="2400" b="1" dirty="0" err="1">
                <a:solidFill>
                  <a:srgbClr val="203864"/>
                </a:solidFill>
                <a:sym typeface="+mn-ea"/>
              </a:rPr>
              <a:t>i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]</a:t>
            </a:r>
            <a:r>
              <a:rPr lang="zh-CN" altLang="zh-CN" sz="2400" b="1" dirty="0">
                <a:solidFill>
                  <a:srgbClr val="203864"/>
                </a:solidFill>
                <a:sym typeface="+mn-ea"/>
              </a:rPr>
              <a:t>表示皇后</a:t>
            </a:r>
            <a:r>
              <a:rPr lang="en-US" altLang="zh-CN" sz="2400" b="1" dirty="0" err="1">
                <a:solidFill>
                  <a:srgbClr val="203864"/>
                </a:solidFill>
                <a:sym typeface="+mn-ea"/>
              </a:rPr>
              <a:t>i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放在第</a:t>
            </a:r>
            <a:r>
              <a:rPr lang="en-US" altLang="zh-CN" sz="2400" b="1" dirty="0" err="1">
                <a:solidFill>
                  <a:srgbClr val="203864"/>
                </a:solidFill>
                <a:sym typeface="+mn-ea"/>
              </a:rPr>
              <a:t>i</a:t>
            </a:r>
            <a:r>
              <a:rPr lang="zh-CN" altLang="en-US" sz="2400" b="1" dirty="0">
                <a:solidFill>
                  <a:srgbClr val="203864"/>
                </a:solidFill>
                <a:sym typeface="+mn-ea"/>
              </a:rPr>
              <a:t>行第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x[</a:t>
            </a:r>
            <a:r>
              <a:rPr lang="en-US" altLang="zh-CN" sz="2400" b="1" dirty="0" err="1">
                <a:solidFill>
                  <a:srgbClr val="203864"/>
                </a:solidFill>
                <a:sym typeface="+mn-ea"/>
              </a:rPr>
              <a:t>i</a:t>
            </a:r>
            <a:r>
              <a:rPr lang="en-US" altLang="zh-CN" sz="2400" b="1" dirty="0">
                <a:solidFill>
                  <a:srgbClr val="203864"/>
                </a:solidFill>
                <a:sym typeface="+mn-ea"/>
              </a:rPr>
              <a:t>]</a:t>
            </a:r>
            <a:r>
              <a:rPr lang="zh-CN" altLang="zh-CN" sz="2400" b="1" dirty="0">
                <a:solidFill>
                  <a:srgbClr val="203864"/>
                </a:solidFill>
                <a:sym typeface="+mn-ea"/>
              </a:rPr>
              <a:t>列。</a:t>
            </a:r>
          </a:p>
          <a:p>
            <a:endParaRPr lang="zh-CN" altLang="en-US" sz="2400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7170" name="Text Box 5"/>
          <p:cNvSpPr txBox="1"/>
          <p:nvPr/>
        </p:nvSpPr>
        <p:spPr>
          <a:xfrm>
            <a:off x="838200" y="1181100"/>
            <a:ext cx="67405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</a:p>
          <a:p>
            <a:pPr marL="342265" lv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任意两个皇后不能位于同一行上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265" lv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任意两个皇后不能位于同一列上，所以解向量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必须满足约束条件：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当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i ≠ j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时，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="1" baseline="-300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≠x</a:t>
            </a:r>
            <a:r>
              <a:rPr lang="en-US" altLang="zh-CN" sz="2400" b="1" baseline="-300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j</a:t>
            </a:r>
            <a:r>
              <a:rPr lang="en-US" altLang="zh-CN" sz="2400" b="1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en-US" altLang="zh-CN" sz="2400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</a:t>
            </a:r>
            <a:r>
              <a:rPr lang="en-US" altLang="zh-CN" sz="2400" i="1" baseline="-3000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15" y="1654810"/>
            <a:ext cx="3680460" cy="319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7170" name="Text Box 5"/>
          <p:cNvSpPr txBox="1"/>
          <p:nvPr/>
        </p:nvSpPr>
        <p:spPr>
          <a:xfrm>
            <a:off x="838200" y="1181100"/>
            <a:ext cx="661162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</a:p>
          <a:p>
            <a:pPr marL="342265" lvl="0" indent="-342265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任意两个皇后不能在同一条斜线上：若两个皇后摆放的位置分别是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(i, 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(j, </a:t>
            </a:r>
            <a:r>
              <a:rPr lang="en-US" altLang="zh-CN" sz="2400" err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 err="1">
                <a:latin typeface="Times New Roman" panose="02020603050405020304" charset="0"/>
                <a:ea typeface="微软雅黑" panose="020B0503020204020204" pitchFamily="34" charset="-122"/>
              </a:rPr>
              <a:t>j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，若在斜率为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的斜线上，则有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－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j= 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－</a:t>
            </a:r>
            <a:r>
              <a:rPr lang="en-US" altLang="zh-CN" sz="2400" err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 err="1">
                <a:latin typeface="Times New Roman" panose="02020603050405020304" charset="0"/>
                <a:ea typeface="微软雅黑" panose="020B0503020204020204" pitchFamily="34" charset="-122"/>
              </a:rPr>
              <a:t>j</a:t>
            </a:r>
            <a:r>
              <a:rPr lang="zh-CN" altLang="zh-CN" sz="2400" err="1">
                <a:latin typeface="Times New Roman" panose="02020603050405020304" charset="0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若在上斜率为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的斜线上，则有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＋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j= 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＋</a:t>
            </a:r>
            <a:r>
              <a:rPr lang="en-US" altLang="zh-CN" sz="2400" err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 err="1">
                <a:latin typeface="Times New Roman" panose="02020603050405020304" charset="0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。综合两种情况，解向量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必须满足约束条件：</a:t>
            </a:r>
          </a:p>
          <a:p>
            <a:pPr lvl="0" indent="0" algn="ctr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|i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－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|≠|j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－</a:t>
            </a:r>
            <a:r>
              <a:rPr lang="en-US" altLang="zh-CN" sz="2400" b="1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="1" baseline="-250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|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       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（式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）</a:t>
            </a:r>
          </a:p>
          <a:p>
            <a:pPr algn="ctr"/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sp>
        <p:nvSpPr>
          <p:cNvPr id="41989" name="Rectangle 5"/>
          <p:cNvSpPr/>
          <p:nvPr/>
        </p:nvSpPr>
        <p:spPr>
          <a:xfrm>
            <a:off x="1103948" y="5335270"/>
            <a:ext cx="8229600" cy="46037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indent="0">
              <a:spcBef>
                <a:spcPct val="2000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原问题即：在解空间中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寻找符合约束条件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的解状态。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70" y="1593850"/>
            <a:ext cx="4479290" cy="3328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7170" name="Text Box 5"/>
          <p:cNvSpPr txBox="1"/>
          <p:nvPr/>
        </p:nvSpPr>
        <p:spPr>
          <a:xfrm>
            <a:off x="838200" y="1181100"/>
            <a:ext cx="105156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spcBef>
                <a:spcPct val="2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搜索解空间，剪枝</a:t>
            </a:r>
          </a:p>
          <a:p>
            <a:pPr lv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从空棋盘起，逐行放置棋子。</a:t>
            </a:r>
          </a:p>
          <a:p>
            <a:pPr lv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每在一个布局中放下一个棋子，即推演到一个新的布局。</a:t>
            </a:r>
          </a:p>
          <a:p>
            <a:pPr lvl="0" indent="0" algn="just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如果当前行上没有可合法放置棋子的位置，则回溯到上一行，重新布放上一行的棋子。</a:t>
            </a:r>
          </a:p>
          <a:p>
            <a:pPr algn="ctr"/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7170" name="Text Box 5"/>
          <p:cNvSpPr txBox="1"/>
          <p:nvPr/>
        </p:nvSpPr>
        <p:spPr>
          <a:xfrm>
            <a:off x="838200" y="1181100"/>
            <a:ext cx="105156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为了简化问题，下面讨论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皇后问题。</a:t>
            </a:r>
          </a:p>
          <a:p>
            <a:pPr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皇后问题的解空间树是一个完全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叉树，树的根结点表示搜索的初始状态，从根结点到第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层结点对应皇后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在棋盘中第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行可能摆放的位置，从第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层到第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层结点对应皇后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在棋盘中第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行的可能摆放的位置，以此类推。</a:t>
            </a:r>
          </a:p>
          <a:p>
            <a:pPr algn="ctr"/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190" y="3642360"/>
            <a:ext cx="4304665" cy="24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7170" name="Text Box 5"/>
          <p:cNvSpPr txBox="1"/>
          <p:nvPr/>
        </p:nvSpPr>
        <p:spPr>
          <a:xfrm>
            <a:off x="838200" y="1181100"/>
            <a:ext cx="105156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回溯法求解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皇后问题的搜索过程：</a:t>
            </a:r>
          </a:p>
          <a:p>
            <a:pPr algn="ctr"/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" y="1960245"/>
            <a:ext cx="10403205" cy="455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10242" name="直接连接符 10241"/>
          <p:cNvSpPr/>
          <p:nvPr/>
        </p:nvSpPr>
        <p:spPr>
          <a:xfrm>
            <a:off x="3089910" y="5457825"/>
            <a:ext cx="666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3" name="文本框 10242"/>
          <p:cNvSpPr txBox="1"/>
          <p:nvPr/>
        </p:nvSpPr>
        <p:spPr>
          <a:xfrm>
            <a:off x="880110" y="2714625"/>
            <a:ext cx="706374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它再生成结点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2),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即皇后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列上，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被杀死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此时应回溯。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椭圆 10243"/>
          <p:cNvSpPr/>
          <p:nvPr/>
        </p:nvSpPr>
        <p:spPr>
          <a:xfrm>
            <a:off x="10720705" y="1264920"/>
            <a:ext cx="457200" cy="419100"/>
          </a:xfrm>
          <a:prstGeom prst="ellipse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Clr>
                <a:schemeClr val="bg1"/>
              </a:buClr>
            </a:pPr>
            <a:r>
              <a:rPr lang="en-US" altLang="zh-CN" sz="2400" b="1">
                <a:latin typeface="Times New Roman" panose="02020603050405020304" charset="0"/>
              </a:rPr>
              <a:t>1</a:t>
            </a:r>
          </a:p>
        </p:txBody>
      </p:sp>
      <p:grpSp>
        <p:nvGrpSpPr>
          <p:cNvPr id="10245" name="组合 10244"/>
          <p:cNvGrpSpPr/>
          <p:nvPr/>
        </p:nvGrpSpPr>
        <p:grpSpPr>
          <a:xfrm>
            <a:off x="8472805" y="2636520"/>
            <a:ext cx="1352550" cy="1162050"/>
            <a:chOff x="3876" y="1392"/>
            <a:chExt cx="852" cy="732"/>
          </a:xfrm>
        </p:grpSpPr>
        <p:sp>
          <p:nvSpPr>
            <p:cNvPr id="10246" name="椭圆 10245"/>
            <p:cNvSpPr/>
            <p:nvPr/>
          </p:nvSpPr>
          <p:spPr>
            <a:xfrm>
              <a:off x="3876" y="1860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10247" name="直接连接符 10246"/>
            <p:cNvSpPr/>
            <p:nvPr/>
          </p:nvSpPr>
          <p:spPr>
            <a:xfrm flipH="1">
              <a:off x="4044" y="1392"/>
              <a:ext cx="684" cy="46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48" name="文本框 10247"/>
            <p:cNvSpPr txBox="1"/>
            <p:nvPr/>
          </p:nvSpPr>
          <p:spPr>
            <a:xfrm>
              <a:off x="3924" y="1404"/>
              <a:ext cx="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charset="0"/>
                </a:rPr>
                <a:t>= 2</a:t>
              </a:r>
            </a:p>
          </p:txBody>
        </p:sp>
      </p:grpSp>
      <p:grpSp>
        <p:nvGrpSpPr>
          <p:cNvPr id="10249" name="组合 10248"/>
          <p:cNvGrpSpPr/>
          <p:nvPr/>
        </p:nvGrpSpPr>
        <p:grpSpPr>
          <a:xfrm>
            <a:off x="9634855" y="1588770"/>
            <a:ext cx="1314450" cy="1104900"/>
            <a:chOff x="4608" y="732"/>
            <a:chExt cx="828" cy="696"/>
          </a:xfrm>
        </p:grpSpPr>
        <p:sp>
          <p:nvSpPr>
            <p:cNvPr id="10250" name="椭圆 10249"/>
            <p:cNvSpPr/>
            <p:nvPr/>
          </p:nvSpPr>
          <p:spPr>
            <a:xfrm>
              <a:off x="4608" y="1164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10251" name="直接连接符 10250"/>
            <p:cNvSpPr/>
            <p:nvPr/>
          </p:nvSpPr>
          <p:spPr>
            <a:xfrm flipH="1">
              <a:off x="4764" y="792"/>
              <a:ext cx="672" cy="37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2" name="文本框 10251"/>
            <p:cNvSpPr txBox="1"/>
            <p:nvPr/>
          </p:nvSpPr>
          <p:spPr>
            <a:xfrm>
              <a:off x="4728" y="732"/>
              <a:ext cx="5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charset="0"/>
                </a:rPr>
                <a:t>=1</a:t>
              </a:r>
            </a:p>
          </p:txBody>
        </p:sp>
      </p:grpSp>
      <p:sp>
        <p:nvSpPr>
          <p:cNvPr id="10253" name="文本框 10252"/>
          <p:cNvSpPr txBox="1"/>
          <p:nvPr/>
        </p:nvSpPr>
        <p:spPr>
          <a:xfrm>
            <a:off x="842010" y="1076325"/>
            <a:ext cx="77069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开始把根结点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作为唯一的活结点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根结点就成为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结点而且路径为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接着生成子结点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假设按自然数递增的次序来生成子结点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这条路径为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即把皇后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列上。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4" name="文本框 10253"/>
          <p:cNvSpPr txBox="1"/>
          <p:nvPr/>
        </p:nvSpPr>
        <p:spPr>
          <a:xfrm>
            <a:off x="8434705" y="3760470"/>
            <a:ext cx="66675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graphicFrame>
        <p:nvGraphicFramePr>
          <p:cNvPr id="10255" name="表格 10254"/>
          <p:cNvGraphicFramePr/>
          <p:nvPr/>
        </p:nvGraphicFramePr>
        <p:xfrm>
          <a:off x="1146810" y="4492625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90000"/>
                        </a:lnSpc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282" name="表格 10281"/>
          <p:cNvGraphicFramePr/>
          <p:nvPr/>
        </p:nvGraphicFramePr>
        <p:xfrm>
          <a:off x="3813810" y="4492625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 bldLvl="0" animBg="1"/>
      <p:bldP spid="102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grpSp>
        <p:nvGrpSpPr>
          <p:cNvPr id="11267" name="组合 11266"/>
          <p:cNvGrpSpPr/>
          <p:nvPr/>
        </p:nvGrpSpPr>
        <p:grpSpPr>
          <a:xfrm>
            <a:off x="7927340" y="3562985"/>
            <a:ext cx="1009650" cy="1104900"/>
            <a:chOff x="4236" y="1440"/>
            <a:chExt cx="636" cy="672"/>
          </a:xfrm>
        </p:grpSpPr>
        <p:sp>
          <p:nvSpPr>
            <p:cNvPr id="11268" name="椭圆 11267"/>
            <p:cNvSpPr/>
            <p:nvPr/>
          </p:nvSpPr>
          <p:spPr>
            <a:xfrm>
              <a:off x="4584" y="1848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11269" name="直接连接符 11268"/>
            <p:cNvSpPr/>
            <p:nvPr/>
          </p:nvSpPr>
          <p:spPr>
            <a:xfrm>
              <a:off x="4740" y="1440"/>
              <a:ext cx="0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70" name="文本框 11269"/>
            <p:cNvSpPr txBox="1"/>
            <p:nvPr/>
          </p:nvSpPr>
          <p:spPr>
            <a:xfrm>
              <a:off x="4236" y="1560"/>
              <a:ext cx="540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latin typeface="Times New Roman" panose="02020603050405020304" charset="0"/>
                </a:rPr>
                <a:t>= 3</a:t>
              </a:r>
            </a:p>
          </p:txBody>
        </p:sp>
      </p:grpSp>
      <p:sp>
        <p:nvSpPr>
          <p:cNvPr id="11271" name="文本框 11270"/>
          <p:cNvSpPr txBox="1"/>
          <p:nvPr/>
        </p:nvSpPr>
        <p:spPr>
          <a:xfrm>
            <a:off x="966470" y="1049020"/>
            <a:ext cx="1069848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回溯到结点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3),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都会被杀死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即它的儿子表示不可能导致答案的棋盘格局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也被杀死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应回溯。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72" name="组合 11271"/>
          <p:cNvGrpSpPr/>
          <p:nvPr/>
        </p:nvGrpSpPr>
        <p:grpSpPr>
          <a:xfrm>
            <a:off x="7279640" y="2134235"/>
            <a:ext cx="2743200" cy="2879725"/>
            <a:chOff x="3852" y="528"/>
            <a:chExt cx="1728" cy="1814"/>
          </a:xfrm>
        </p:grpSpPr>
        <p:sp>
          <p:nvSpPr>
            <p:cNvPr id="11273" name="椭圆 11272"/>
            <p:cNvSpPr/>
            <p:nvPr/>
          </p:nvSpPr>
          <p:spPr>
            <a:xfrm>
              <a:off x="5292" y="528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</a:t>
              </a:r>
            </a:p>
          </p:txBody>
        </p:sp>
        <p:grpSp>
          <p:nvGrpSpPr>
            <p:cNvPr id="11274" name="组合 11273"/>
            <p:cNvGrpSpPr/>
            <p:nvPr/>
          </p:nvGrpSpPr>
          <p:grpSpPr>
            <a:xfrm>
              <a:off x="3876" y="1392"/>
              <a:ext cx="852" cy="732"/>
              <a:chOff x="3876" y="1392"/>
              <a:chExt cx="852" cy="732"/>
            </a:xfrm>
          </p:grpSpPr>
          <p:sp>
            <p:nvSpPr>
              <p:cNvPr id="11275" name="椭圆 11274"/>
              <p:cNvSpPr/>
              <p:nvPr/>
            </p:nvSpPr>
            <p:spPr>
              <a:xfrm>
                <a:off x="3876" y="1860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11276" name="直接连接符 11275"/>
              <p:cNvSpPr/>
              <p:nvPr/>
            </p:nvSpPr>
            <p:spPr>
              <a:xfrm flipH="1">
                <a:off x="4044" y="1392"/>
                <a:ext cx="684" cy="46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1277" name="文本框 11276"/>
              <p:cNvSpPr txBox="1"/>
              <p:nvPr/>
            </p:nvSpPr>
            <p:spPr>
              <a:xfrm>
                <a:off x="3924" y="1404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 2</a:t>
                </a:r>
              </a:p>
            </p:txBody>
          </p:sp>
        </p:grpSp>
        <p:grpSp>
          <p:nvGrpSpPr>
            <p:cNvPr id="11278" name="组合 11277"/>
            <p:cNvGrpSpPr/>
            <p:nvPr/>
          </p:nvGrpSpPr>
          <p:grpSpPr>
            <a:xfrm>
              <a:off x="4608" y="732"/>
              <a:ext cx="828" cy="696"/>
              <a:chOff x="4608" y="732"/>
              <a:chExt cx="828" cy="696"/>
            </a:xfrm>
          </p:grpSpPr>
          <p:sp>
            <p:nvSpPr>
              <p:cNvPr id="11279" name="椭圆 11278"/>
              <p:cNvSpPr/>
              <p:nvPr/>
            </p:nvSpPr>
            <p:spPr>
              <a:xfrm>
                <a:off x="4608" y="1164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11280" name="直接连接符 11279"/>
              <p:cNvSpPr/>
              <p:nvPr/>
            </p:nvSpPr>
            <p:spPr>
              <a:xfrm flipH="1">
                <a:off x="4764" y="792"/>
                <a:ext cx="672" cy="37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1281" name="文本框 11280"/>
              <p:cNvSpPr txBox="1"/>
              <p:nvPr/>
            </p:nvSpPr>
            <p:spPr>
              <a:xfrm>
                <a:off x="4728" y="732"/>
                <a:ext cx="5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=1</a:t>
                </a:r>
              </a:p>
            </p:txBody>
          </p:sp>
        </p:grpSp>
        <p:sp>
          <p:nvSpPr>
            <p:cNvPr id="11282" name="文本框 11281"/>
            <p:cNvSpPr txBox="1"/>
            <p:nvPr/>
          </p:nvSpPr>
          <p:spPr>
            <a:xfrm>
              <a:off x="3852" y="2100"/>
              <a:ext cx="420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</p:grpSp>
      <p:sp>
        <p:nvSpPr>
          <p:cNvPr id="11283" name="直接连接符 11282"/>
          <p:cNvSpPr/>
          <p:nvPr/>
        </p:nvSpPr>
        <p:spPr>
          <a:xfrm flipV="1">
            <a:off x="7584440" y="3524885"/>
            <a:ext cx="1047750" cy="7239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1284" name="组合 11283"/>
          <p:cNvGrpSpPr/>
          <p:nvPr/>
        </p:nvGrpSpPr>
        <p:grpSpPr>
          <a:xfrm>
            <a:off x="8727440" y="4648835"/>
            <a:ext cx="1028700" cy="1371600"/>
            <a:chOff x="4740" y="2112"/>
            <a:chExt cx="648" cy="864"/>
          </a:xfrm>
        </p:grpSpPr>
        <p:sp>
          <p:nvSpPr>
            <p:cNvPr id="11285" name="椭圆 11284"/>
            <p:cNvSpPr/>
            <p:nvPr/>
          </p:nvSpPr>
          <p:spPr>
            <a:xfrm>
              <a:off x="4860" y="2712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11286" name="直接连接符 11285"/>
            <p:cNvSpPr/>
            <p:nvPr/>
          </p:nvSpPr>
          <p:spPr>
            <a:xfrm>
              <a:off x="4740" y="2112"/>
              <a:ext cx="264" cy="6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87" name="文本框 11286"/>
            <p:cNvSpPr txBox="1"/>
            <p:nvPr/>
          </p:nvSpPr>
          <p:spPr>
            <a:xfrm>
              <a:off x="4848" y="2208"/>
              <a:ext cx="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  <a:r>
                <a:rPr lang="en-US" altLang="zh-CN" sz="2400" b="1">
                  <a:latin typeface="Times New Roman" panose="02020603050405020304" charset="0"/>
                </a:rPr>
                <a:t>=4</a:t>
              </a:r>
            </a:p>
          </p:txBody>
        </p:sp>
      </p:grpSp>
      <p:grpSp>
        <p:nvGrpSpPr>
          <p:cNvPr id="11288" name="组合 11287"/>
          <p:cNvGrpSpPr/>
          <p:nvPr/>
        </p:nvGrpSpPr>
        <p:grpSpPr>
          <a:xfrm>
            <a:off x="7813040" y="4667885"/>
            <a:ext cx="895350" cy="1352550"/>
            <a:chOff x="4164" y="2124"/>
            <a:chExt cx="564" cy="852"/>
          </a:xfrm>
        </p:grpSpPr>
        <p:sp>
          <p:nvSpPr>
            <p:cNvPr id="11289" name="椭圆 11288"/>
            <p:cNvSpPr/>
            <p:nvPr/>
          </p:nvSpPr>
          <p:spPr>
            <a:xfrm>
              <a:off x="4320" y="2712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11290" name="直接连接符 11289"/>
            <p:cNvSpPr/>
            <p:nvPr/>
          </p:nvSpPr>
          <p:spPr>
            <a:xfrm flipH="1">
              <a:off x="4464" y="2124"/>
              <a:ext cx="264" cy="58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291" name="文本框 11290"/>
            <p:cNvSpPr txBox="1"/>
            <p:nvPr/>
          </p:nvSpPr>
          <p:spPr>
            <a:xfrm>
              <a:off x="4164" y="2220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  <a:r>
                <a:rPr lang="en-US" altLang="zh-CN" sz="2400" b="1">
                  <a:latin typeface="Times New Roman" panose="02020603050405020304" charset="0"/>
                </a:rPr>
                <a:t>=2</a:t>
              </a:r>
            </a:p>
          </p:txBody>
        </p:sp>
      </p:grpSp>
      <p:graphicFrame>
        <p:nvGraphicFramePr>
          <p:cNvPr id="11292" name="表格 11291"/>
          <p:cNvGraphicFramePr/>
          <p:nvPr/>
        </p:nvGraphicFramePr>
        <p:xfrm>
          <a:off x="966470" y="2205038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9" name="表格 11318"/>
          <p:cNvGraphicFramePr/>
          <p:nvPr/>
        </p:nvGraphicFramePr>
        <p:xfrm>
          <a:off x="985520" y="4700588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46" name="表格 11345"/>
          <p:cNvGraphicFramePr/>
          <p:nvPr/>
        </p:nvGraphicFramePr>
        <p:xfrm>
          <a:off x="3709670" y="4694238"/>
          <a:ext cx="1885950" cy="18034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73" name="直接连接符 11372"/>
          <p:cNvSpPr/>
          <p:nvPr/>
        </p:nvSpPr>
        <p:spPr>
          <a:xfrm>
            <a:off x="1899920" y="4084638"/>
            <a:ext cx="0" cy="571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4" name="直接连接符 11373"/>
          <p:cNvSpPr/>
          <p:nvPr/>
        </p:nvSpPr>
        <p:spPr>
          <a:xfrm>
            <a:off x="2966720" y="5646738"/>
            <a:ext cx="666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5" name="文本框 11374"/>
          <p:cNvSpPr txBox="1"/>
          <p:nvPr/>
        </p:nvSpPr>
        <p:spPr>
          <a:xfrm>
            <a:off x="8003540" y="5999798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sp>
        <p:nvSpPr>
          <p:cNvPr id="11376" name="文本框 11375"/>
          <p:cNvSpPr txBox="1"/>
          <p:nvPr/>
        </p:nvSpPr>
        <p:spPr>
          <a:xfrm>
            <a:off x="8879840" y="5999798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sp>
        <p:nvSpPr>
          <p:cNvPr id="11377" name="直接连接符 11376"/>
          <p:cNvSpPr/>
          <p:nvPr/>
        </p:nvSpPr>
        <p:spPr>
          <a:xfrm flipV="1">
            <a:off x="8287703" y="4629785"/>
            <a:ext cx="400050" cy="9525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8" name="直接连接符 11377"/>
          <p:cNvSpPr/>
          <p:nvPr/>
        </p:nvSpPr>
        <p:spPr>
          <a:xfrm flipH="1" flipV="1">
            <a:off x="8727440" y="4648835"/>
            <a:ext cx="41910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379" name="表格 11378"/>
          <p:cNvGraphicFramePr/>
          <p:nvPr/>
        </p:nvGraphicFramePr>
        <p:xfrm>
          <a:off x="3709670" y="2198688"/>
          <a:ext cx="1885950" cy="18034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406" name="直接连接符 11405"/>
          <p:cNvSpPr/>
          <p:nvPr/>
        </p:nvSpPr>
        <p:spPr>
          <a:xfrm flipV="1">
            <a:off x="4643120" y="4008438"/>
            <a:ext cx="0" cy="6477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5" grpId="0"/>
      <p:bldP spid="113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altLang="en-US" dirty="0" smtClean="0"/>
              <a:t>回溯法的算法框架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835" y="1299845"/>
            <a:ext cx="10354310" cy="4525645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b="1">
                <a:solidFill>
                  <a:srgbClr val="3333FF"/>
                </a:solidFill>
                <a:sym typeface="+mn-ea"/>
              </a:rPr>
              <a:t>5</a:t>
            </a:r>
            <a:r>
              <a:rPr lang="zh-CN" b="1">
                <a:solidFill>
                  <a:srgbClr val="3333FF"/>
                </a:solidFill>
                <a:sym typeface="+mn-ea"/>
              </a:rPr>
              <a:t>.1.</a:t>
            </a:r>
            <a:r>
              <a:rPr lang="en-US" altLang="zh-CN" b="1">
                <a:solidFill>
                  <a:srgbClr val="3333FF"/>
                </a:solidFill>
                <a:sym typeface="+mn-ea"/>
              </a:rPr>
              <a:t>2</a:t>
            </a:r>
            <a:r>
              <a:rPr lang="zh-CN" b="1">
                <a:solidFill>
                  <a:srgbClr val="3333FF"/>
                </a:solidFill>
                <a:sym typeface="+mn-ea"/>
              </a:rPr>
              <a:t> 回溯法的基本思想</a:t>
            </a:r>
          </a:p>
          <a:p>
            <a:pPr marL="328295" lvl="0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"/>
            </a:pPr>
            <a:r>
              <a:rPr lang="zh-CN" altLang="en-US" sz="2400" dirty="0" smtClean="0">
                <a:sym typeface="+mn-ea"/>
              </a:rPr>
              <a:t>回溯法的基本步骤</a:t>
            </a:r>
            <a:endParaRPr lang="zh-CN" altLang="en-US" sz="2400" dirty="0" smtClean="0"/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ym typeface="+mn-ea"/>
              </a:rPr>
              <a:t>(1)</a:t>
            </a:r>
            <a:r>
              <a:rPr lang="zh-CN" altLang="en-US" sz="2400" dirty="0" smtClean="0">
                <a:sym typeface="+mn-ea"/>
              </a:rPr>
              <a:t>针对所给问题，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定义</a:t>
            </a:r>
            <a:r>
              <a:rPr lang="zh-CN" altLang="en-US" sz="2400" dirty="0" smtClean="0">
                <a:sym typeface="+mn-ea"/>
              </a:rPr>
              <a:t>问题的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解空间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 smtClean="0"/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ym typeface="+mn-ea"/>
              </a:rPr>
              <a:t>(2)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确定</a:t>
            </a:r>
            <a:r>
              <a:rPr lang="zh-CN" altLang="en-US" sz="2400" dirty="0" smtClean="0">
                <a:sym typeface="+mn-ea"/>
              </a:rPr>
              <a:t>易于搜索的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解空间结构</a:t>
            </a:r>
            <a:r>
              <a:rPr lang="zh-CN" altLang="en-US" sz="2400" dirty="0" smtClean="0">
                <a:sym typeface="+mn-ea"/>
              </a:rPr>
              <a:t>；</a:t>
            </a:r>
            <a:endParaRPr lang="zh-CN" altLang="en-US" sz="2400" dirty="0" smtClean="0"/>
          </a:p>
          <a:p>
            <a:pPr marL="0" lvl="1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ym typeface="+mn-ea"/>
              </a:rPr>
              <a:t>(3)</a:t>
            </a:r>
            <a:r>
              <a:rPr lang="zh-CN" altLang="en-US" sz="2400" dirty="0" smtClean="0">
                <a:sym typeface="+mn-ea"/>
              </a:rPr>
              <a:t>以</a:t>
            </a:r>
            <a:r>
              <a:rPr lang="zh-CN" altLang="en-US" sz="2400" b="1" dirty="0" smtClean="0">
                <a:solidFill>
                  <a:srgbClr val="0000FF"/>
                </a:solidFill>
                <a:sym typeface="+mn-ea"/>
              </a:rPr>
              <a:t>深度优先</a:t>
            </a:r>
            <a:r>
              <a:rPr lang="zh-CN" altLang="en-US" sz="2400" dirty="0" smtClean="0">
                <a:sym typeface="+mn-ea"/>
              </a:rPr>
              <a:t>方式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搜索解空间</a:t>
            </a:r>
            <a:r>
              <a:rPr lang="zh-CN" altLang="en-US" sz="2400" dirty="0" smtClean="0">
                <a:sym typeface="+mn-ea"/>
              </a:rPr>
              <a:t>，并在搜索过程中用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剪枝函数</a:t>
            </a:r>
            <a:r>
              <a:rPr lang="zh-CN" altLang="en-US" sz="2400" dirty="0">
                <a:sym typeface="+mn-ea"/>
              </a:rPr>
              <a:t>避免无效搜索</a:t>
            </a:r>
            <a:r>
              <a:rPr lang="zh-CN" altLang="en-US" sz="2400" dirty="0" smtClean="0">
                <a:sym typeface="+mn-ea"/>
              </a:rPr>
              <a:t>。</a:t>
            </a:r>
            <a:endParaRPr lang="zh-CN" altLang="en-US" sz="2400" dirty="0" smtClean="0"/>
          </a:p>
          <a:p>
            <a:pPr marL="328295" lvl="0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"/>
            </a:pPr>
            <a:r>
              <a:rPr lang="zh-CN" altLang="en-US" sz="2400" dirty="0" smtClean="0">
                <a:sym typeface="+mn-ea"/>
              </a:rPr>
              <a:t>常用剪枝函数</a:t>
            </a:r>
            <a:endParaRPr lang="zh-CN" altLang="en-US" sz="2400" dirty="0" smtClean="0"/>
          </a:p>
          <a:p>
            <a:pPr marL="328295" lvl="1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400" dirty="0" smtClean="0">
                <a:sym typeface="+mn-ea"/>
              </a:rPr>
              <a:t>用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约束函数</a:t>
            </a:r>
            <a:r>
              <a:rPr lang="zh-CN" altLang="en-US" sz="2400" dirty="0" smtClean="0">
                <a:sym typeface="+mn-ea"/>
              </a:rPr>
              <a:t>在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扩展结点</a:t>
            </a:r>
            <a:r>
              <a:rPr lang="zh-CN" altLang="en-US" sz="2400" dirty="0" smtClean="0">
                <a:sym typeface="+mn-ea"/>
              </a:rPr>
              <a:t>处剪去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不满足约束</a:t>
            </a:r>
            <a:r>
              <a:rPr lang="zh-CN" altLang="en-US" sz="2400" dirty="0" smtClean="0">
                <a:sym typeface="+mn-ea"/>
              </a:rPr>
              <a:t>的子树；</a:t>
            </a:r>
            <a:endParaRPr lang="zh-CN" altLang="en-US" sz="2400" dirty="0" smtClean="0"/>
          </a:p>
          <a:p>
            <a:pPr marL="328295" lvl="1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zh-CN" altLang="en-US" sz="2400" dirty="0" smtClean="0">
                <a:sym typeface="+mn-ea"/>
              </a:rPr>
              <a:t>用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限界函数</a:t>
            </a:r>
            <a:r>
              <a:rPr lang="zh-CN" altLang="en-US" sz="2400" dirty="0" smtClean="0">
                <a:sym typeface="+mn-ea"/>
              </a:rPr>
              <a:t>剪去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得不到最优解</a:t>
            </a:r>
            <a:r>
              <a:rPr lang="zh-CN" altLang="en-US" sz="2400" dirty="0" smtClean="0">
                <a:sym typeface="+mn-ea"/>
              </a:rPr>
              <a:t>的子树。</a:t>
            </a:r>
            <a:endParaRPr lang="zh-CN" altLang="zh-CN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grpSp>
        <p:nvGrpSpPr>
          <p:cNvPr id="12291" name="组合 12290"/>
          <p:cNvGrpSpPr/>
          <p:nvPr/>
        </p:nvGrpSpPr>
        <p:grpSpPr>
          <a:xfrm>
            <a:off x="8989695" y="2416175"/>
            <a:ext cx="1581150" cy="1238250"/>
            <a:chOff x="4248" y="1344"/>
            <a:chExt cx="996" cy="780"/>
          </a:xfrm>
        </p:grpSpPr>
        <p:sp>
          <p:nvSpPr>
            <p:cNvPr id="12292" name="椭圆 12291"/>
            <p:cNvSpPr/>
            <p:nvPr/>
          </p:nvSpPr>
          <p:spPr>
            <a:xfrm>
              <a:off x="4956" y="1836"/>
              <a:ext cx="288" cy="288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12293" name="直接连接符 12292"/>
            <p:cNvSpPr/>
            <p:nvPr/>
          </p:nvSpPr>
          <p:spPr>
            <a:xfrm>
              <a:off x="4248" y="1416"/>
              <a:ext cx="840" cy="42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294" name="文本框 12293"/>
            <p:cNvSpPr txBox="1"/>
            <p:nvPr/>
          </p:nvSpPr>
          <p:spPr>
            <a:xfrm>
              <a:off x="4548" y="1344"/>
              <a:ext cx="5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latin typeface="Times New Roman" panose="02020603050405020304" charset="0"/>
                </a:rPr>
                <a:t>= 4</a:t>
              </a:r>
            </a:p>
          </p:txBody>
        </p:sp>
      </p:grpSp>
      <p:grpSp>
        <p:nvGrpSpPr>
          <p:cNvPr id="12295" name="组合 12294"/>
          <p:cNvGrpSpPr/>
          <p:nvPr/>
        </p:nvGrpSpPr>
        <p:grpSpPr>
          <a:xfrm>
            <a:off x="9199245" y="5006975"/>
            <a:ext cx="971550" cy="1371600"/>
            <a:chOff x="4380" y="2976"/>
            <a:chExt cx="612" cy="864"/>
          </a:xfrm>
        </p:grpSpPr>
        <p:sp>
          <p:nvSpPr>
            <p:cNvPr id="12296" name="椭圆 12295"/>
            <p:cNvSpPr/>
            <p:nvPr/>
          </p:nvSpPr>
          <p:spPr>
            <a:xfrm>
              <a:off x="4704" y="3576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12297" name="直接连接符 12296"/>
            <p:cNvSpPr/>
            <p:nvPr/>
          </p:nvSpPr>
          <p:spPr>
            <a:xfrm>
              <a:off x="4848" y="2976"/>
              <a:ext cx="0" cy="6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298" name="文本框 12297"/>
            <p:cNvSpPr txBox="1"/>
            <p:nvPr/>
          </p:nvSpPr>
          <p:spPr>
            <a:xfrm>
              <a:off x="4380" y="3252"/>
              <a:ext cx="504" cy="2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4</a:t>
              </a:r>
              <a:r>
                <a:rPr lang="en-US" altLang="zh-CN" sz="2400" b="1">
                  <a:latin typeface="Times New Roman" panose="02020603050405020304" charset="0"/>
                </a:rPr>
                <a:t>=3</a:t>
              </a:r>
            </a:p>
          </p:txBody>
        </p:sp>
      </p:grpSp>
      <p:sp>
        <p:nvSpPr>
          <p:cNvPr id="12299" name="文本框 12298"/>
          <p:cNvSpPr txBox="1"/>
          <p:nvPr/>
        </p:nvSpPr>
        <p:spPr>
          <a:xfrm>
            <a:off x="822325" y="1047750"/>
            <a:ext cx="79775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回溯到结点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(1, 4),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由于它的儿子表示的是一些不可能导致答案结点的棋盘格局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也被杀死，应回溯。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300" name="组合 12299"/>
          <p:cNvGrpSpPr/>
          <p:nvPr/>
        </p:nvGrpSpPr>
        <p:grpSpPr>
          <a:xfrm>
            <a:off x="7446645" y="1120775"/>
            <a:ext cx="2743200" cy="4249738"/>
            <a:chOff x="3276" y="528"/>
            <a:chExt cx="1728" cy="2677"/>
          </a:xfrm>
        </p:grpSpPr>
        <p:grpSp>
          <p:nvGrpSpPr>
            <p:cNvPr id="12301" name="组合 12300"/>
            <p:cNvGrpSpPr/>
            <p:nvPr/>
          </p:nvGrpSpPr>
          <p:grpSpPr>
            <a:xfrm>
              <a:off x="3684" y="1428"/>
              <a:ext cx="636" cy="696"/>
              <a:chOff x="4236" y="1440"/>
              <a:chExt cx="636" cy="672"/>
            </a:xfrm>
          </p:grpSpPr>
          <p:sp>
            <p:nvSpPr>
              <p:cNvPr id="12302" name="椭圆 12301"/>
              <p:cNvSpPr/>
              <p:nvPr/>
            </p:nvSpPr>
            <p:spPr>
              <a:xfrm>
                <a:off x="4584" y="1848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8</a:t>
                </a:r>
              </a:p>
            </p:txBody>
          </p:sp>
          <p:sp>
            <p:nvSpPr>
              <p:cNvPr id="12303" name="直接连接符 12302"/>
              <p:cNvSpPr/>
              <p:nvPr/>
            </p:nvSpPr>
            <p:spPr>
              <a:xfrm>
                <a:off x="4740" y="1440"/>
                <a:ext cx="0" cy="43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2304" name="文本框 12303"/>
              <p:cNvSpPr txBox="1"/>
              <p:nvPr/>
            </p:nvSpPr>
            <p:spPr>
              <a:xfrm>
                <a:off x="4236" y="1560"/>
                <a:ext cx="540" cy="2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latin typeface="Times New Roman" panose="02020603050405020304" charset="0"/>
                  </a:rPr>
                  <a:t>= 3</a:t>
                </a:r>
              </a:p>
            </p:txBody>
          </p:sp>
        </p:grpSp>
        <p:grpSp>
          <p:nvGrpSpPr>
            <p:cNvPr id="12305" name="组合 12304"/>
            <p:cNvGrpSpPr/>
            <p:nvPr/>
          </p:nvGrpSpPr>
          <p:grpSpPr>
            <a:xfrm>
              <a:off x="3276" y="528"/>
              <a:ext cx="1728" cy="2677"/>
              <a:chOff x="3276" y="528"/>
              <a:chExt cx="1728" cy="2677"/>
            </a:xfrm>
          </p:grpSpPr>
          <p:grpSp>
            <p:nvGrpSpPr>
              <p:cNvPr id="12306" name="组合 12305"/>
              <p:cNvGrpSpPr/>
              <p:nvPr/>
            </p:nvGrpSpPr>
            <p:grpSpPr>
              <a:xfrm>
                <a:off x="3276" y="528"/>
                <a:ext cx="1728" cy="1814"/>
                <a:chOff x="3852" y="528"/>
                <a:chExt cx="1728" cy="1814"/>
              </a:xfrm>
            </p:grpSpPr>
            <p:sp>
              <p:nvSpPr>
                <p:cNvPr id="12307" name="椭圆 12306"/>
                <p:cNvSpPr/>
                <p:nvPr/>
              </p:nvSpPr>
              <p:spPr>
                <a:xfrm>
                  <a:off x="5292" y="528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</a:t>
                  </a:r>
                </a:p>
              </p:txBody>
            </p:sp>
            <p:grpSp>
              <p:nvGrpSpPr>
                <p:cNvPr id="12308" name="组合 12307"/>
                <p:cNvGrpSpPr/>
                <p:nvPr/>
              </p:nvGrpSpPr>
              <p:grpSpPr>
                <a:xfrm>
                  <a:off x="3876" y="1392"/>
                  <a:ext cx="852" cy="732"/>
                  <a:chOff x="3876" y="1392"/>
                  <a:chExt cx="852" cy="732"/>
                </a:xfrm>
              </p:grpSpPr>
              <p:sp>
                <p:nvSpPr>
                  <p:cNvPr id="12309" name="椭圆 12308"/>
                  <p:cNvSpPr/>
                  <p:nvPr/>
                </p:nvSpPr>
                <p:spPr>
                  <a:xfrm>
                    <a:off x="3876" y="1860"/>
                    <a:ext cx="288" cy="26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</a:pPr>
                    <a:r>
                      <a:rPr lang="en-US" altLang="zh-CN" sz="2400" b="1">
                        <a:latin typeface="Times New Roman" panose="02020603050405020304" charset="0"/>
                      </a:rPr>
                      <a:t>3</a:t>
                    </a:r>
                  </a:p>
                </p:txBody>
              </p:sp>
              <p:sp>
                <p:nvSpPr>
                  <p:cNvPr id="12310" name="直接连接符 12309"/>
                  <p:cNvSpPr/>
                  <p:nvPr/>
                </p:nvSpPr>
                <p:spPr>
                  <a:xfrm flipH="1">
                    <a:off x="4044" y="1392"/>
                    <a:ext cx="684" cy="468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1" name="文本框 12310"/>
                  <p:cNvSpPr txBox="1"/>
                  <p:nvPr/>
                </p:nvSpPr>
                <p:spPr>
                  <a:xfrm>
                    <a:off x="3924" y="1404"/>
                    <a:ext cx="5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buClr>
                        <a:schemeClr val="bg1"/>
                      </a:buClr>
                    </a:pP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x</a:t>
                    </a:r>
                    <a:r>
                      <a:rPr lang="en-US" altLang="zh-CN" sz="2400" b="1" baseline="-25000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2</a:t>
                    </a: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= 2</a:t>
                    </a:r>
                  </a:p>
                </p:txBody>
              </p:sp>
            </p:grpSp>
            <p:grpSp>
              <p:nvGrpSpPr>
                <p:cNvPr id="12312" name="组合 12311"/>
                <p:cNvGrpSpPr/>
                <p:nvPr/>
              </p:nvGrpSpPr>
              <p:grpSpPr>
                <a:xfrm>
                  <a:off x="4608" y="732"/>
                  <a:ext cx="828" cy="696"/>
                  <a:chOff x="4608" y="732"/>
                  <a:chExt cx="828" cy="696"/>
                </a:xfrm>
              </p:grpSpPr>
              <p:sp>
                <p:nvSpPr>
                  <p:cNvPr id="12313" name="椭圆 12312"/>
                  <p:cNvSpPr/>
                  <p:nvPr/>
                </p:nvSpPr>
                <p:spPr>
                  <a:xfrm>
                    <a:off x="4608" y="1164"/>
                    <a:ext cx="288" cy="26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</a:pPr>
                    <a:r>
                      <a:rPr lang="en-US" altLang="zh-CN" sz="2400" b="1">
                        <a:latin typeface="Times New Roman" panose="02020603050405020304" charset="0"/>
                      </a:rPr>
                      <a:t>2</a:t>
                    </a:r>
                  </a:p>
                </p:txBody>
              </p:sp>
              <p:sp>
                <p:nvSpPr>
                  <p:cNvPr id="12314" name="直接连接符 12313"/>
                  <p:cNvSpPr/>
                  <p:nvPr/>
                </p:nvSpPr>
                <p:spPr>
                  <a:xfrm flipH="1">
                    <a:off x="4764" y="792"/>
                    <a:ext cx="672" cy="372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315" name="文本框 12314"/>
                  <p:cNvSpPr txBox="1"/>
                  <p:nvPr/>
                </p:nvSpPr>
                <p:spPr>
                  <a:xfrm>
                    <a:off x="4728" y="732"/>
                    <a:ext cx="50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buClr>
                        <a:schemeClr val="bg1"/>
                      </a:buClr>
                    </a:pP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x</a:t>
                    </a:r>
                    <a:r>
                      <a:rPr lang="en-US" altLang="zh-CN" sz="2400" b="1" baseline="-25000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1</a:t>
                    </a: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=1</a:t>
                    </a:r>
                  </a:p>
                </p:txBody>
              </p:sp>
            </p:grpSp>
            <p:sp>
              <p:nvSpPr>
                <p:cNvPr id="12316" name="文本框 12315"/>
                <p:cNvSpPr txBox="1"/>
                <p:nvPr/>
              </p:nvSpPr>
              <p:spPr>
                <a:xfrm>
                  <a:off x="3852" y="2100"/>
                  <a:ext cx="420" cy="2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ct val="50000"/>
                    </a:spcBef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FF0000"/>
                      </a:solidFill>
                      <a:latin typeface="Times New Roman" panose="02020603050405020304" charset="0"/>
                    </a:rPr>
                    <a:t>kill</a:t>
                  </a:r>
                </a:p>
              </p:txBody>
            </p:sp>
          </p:grpSp>
          <p:sp>
            <p:nvSpPr>
              <p:cNvPr id="12317" name="直接连接符 12316"/>
              <p:cNvSpPr/>
              <p:nvPr/>
            </p:nvSpPr>
            <p:spPr>
              <a:xfrm flipV="1">
                <a:off x="3468" y="1404"/>
                <a:ext cx="660" cy="45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2318" name="组合 12317"/>
              <p:cNvGrpSpPr/>
              <p:nvPr/>
            </p:nvGrpSpPr>
            <p:grpSpPr>
              <a:xfrm>
                <a:off x="4188" y="2112"/>
                <a:ext cx="648" cy="864"/>
                <a:chOff x="4740" y="2112"/>
                <a:chExt cx="648" cy="864"/>
              </a:xfrm>
            </p:grpSpPr>
            <p:sp>
              <p:nvSpPr>
                <p:cNvPr id="12319" name="椭圆 12318"/>
                <p:cNvSpPr/>
                <p:nvPr/>
              </p:nvSpPr>
              <p:spPr>
                <a:xfrm>
                  <a:off x="4860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11</a:t>
                  </a:r>
                </a:p>
              </p:txBody>
            </p:sp>
            <p:sp>
              <p:nvSpPr>
                <p:cNvPr id="12320" name="直接连接符 12319"/>
                <p:cNvSpPr/>
                <p:nvPr/>
              </p:nvSpPr>
              <p:spPr>
                <a:xfrm>
                  <a:off x="4740" y="2112"/>
                  <a:ext cx="264" cy="60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2321" name="文本框 12320"/>
                <p:cNvSpPr txBox="1"/>
                <p:nvPr/>
              </p:nvSpPr>
              <p:spPr>
                <a:xfrm>
                  <a:off x="4848" y="2208"/>
                  <a:ext cx="5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latin typeface="Times New Roman" panose="02020603050405020304" charset="0"/>
                    </a:rPr>
                    <a:t>=4</a:t>
                  </a:r>
                </a:p>
              </p:txBody>
            </p:sp>
          </p:grpSp>
          <p:grpSp>
            <p:nvGrpSpPr>
              <p:cNvPr id="12322" name="组合 12321"/>
              <p:cNvGrpSpPr/>
              <p:nvPr/>
            </p:nvGrpSpPr>
            <p:grpSpPr>
              <a:xfrm>
                <a:off x="3612" y="2124"/>
                <a:ext cx="564" cy="852"/>
                <a:chOff x="4164" y="2124"/>
                <a:chExt cx="564" cy="852"/>
              </a:xfrm>
            </p:grpSpPr>
            <p:sp>
              <p:nvSpPr>
                <p:cNvPr id="12323" name="椭圆 12322"/>
                <p:cNvSpPr/>
                <p:nvPr/>
              </p:nvSpPr>
              <p:spPr>
                <a:xfrm>
                  <a:off x="4320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9</a:t>
                  </a:r>
                </a:p>
              </p:txBody>
            </p:sp>
            <p:sp>
              <p:nvSpPr>
                <p:cNvPr id="12324" name="直接连接符 12323"/>
                <p:cNvSpPr/>
                <p:nvPr/>
              </p:nvSpPr>
              <p:spPr>
                <a:xfrm flipH="1">
                  <a:off x="4464" y="2124"/>
                  <a:ext cx="264" cy="588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2325" name="文本框 12324"/>
                <p:cNvSpPr txBox="1"/>
                <p:nvPr/>
              </p:nvSpPr>
              <p:spPr>
                <a:xfrm>
                  <a:off x="4164" y="2220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latin typeface="Times New Roman" panose="02020603050405020304" charset="0"/>
                    </a:rPr>
                    <a:t>=2</a:t>
                  </a:r>
                </a:p>
              </p:txBody>
            </p:sp>
          </p:grpSp>
          <p:sp>
            <p:nvSpPr>
              <p:cNvPr id="12326" name="文本框 12325"/>
              <p:cNvSpPr txBox="1"/>
              <p:nvPr/>
            </p:nvSpPr>
            <p:spPr>
              <a:xfrm>
                <a:off x="3732" y="2963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sp>
            <p:nvSpPr>
              <p:cNvPr id="12327" name="文本框 12326"/>
              <p:cNvSpPr txBox="1"/>
              <p:nvPr/>
            </p:nvSpPr>
            <p:spPr>
              <a:xfrm>
                <a:off x="4284" y="2963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</p:grpSp>
      </p:grpSp>
      <p:sp>
        <p:nvSpPr>
          <p:cNvPr id="12328" name="直接连接符 12327"/>
          <p:cNvSpPr/>
          <p:nvPr/>
        </p:nvSpPr>
        <p:spPr>
          <a:xfrm flipV="1">
            <a:off x="8894445" y="2511425"/>
            <a:ext cx="0" cy="7048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2329" name="组合 12328"/>
          <p:cNvGrpSpPr/>
          <p:nvPr/>
        </p:nvGrpSpPr>
        <p:grpSpPr>
          <a:xfrm>
            <a:off x="9580245" y="3521075"/>
            <a:ext cx="819150" cy="1485900"/>
            <a:chOff x="4620" y="2040"/>
            <a:chExt cx="516" cy="936"/>
          </a:xfrm>
        </p:grpSpPr>
        <p:sp>
          <p:nvSpPr>
            <p:cNvPr id="12330" name="椭圆 12329"/>
            <p:cNvSpPr/>
            <p:nvPr/>
          </p:nvSpPr>
          <p:spPr>
            <a:xfrm>
              <a:off x="4704" y="2712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12331" name="直接连接符 12330"/>
            <p:cNvSpPr/>
            <p:nvPr/>
          </p:nvSpPr>
          <p:spPr>
            <a:xfrm flipH="1">
              <a:off x="4848" y="2124"/>
              <a:ext cx="264" cy="58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332" name="文本框 12331"/>
            <p:cNvSpPr txBox="1"/>
            <p:nvPr/>
          </p:nvSpPr>
          <p:spPr>
            <a:xfrm>
              <a:off x="4620" y="2040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  <a:r>
                <a:rPr lang="en-US" altLang="zh-CN" sz="2400" b="1">
                  <a:latin typeface="Times New Roman" panose="02020603050405020304" charset="0"/>
                </a:rPr>
                <a:t>=2</a:t>
              </a:r>
            </a:p>
          </p:txBody>
        </p:sp>
      </p:grpSp>
      <p:sp>
        <p:nvSpPr>
          <p:cNvPr id="12333" name="文本框 12332"/>
          <p:cNvSpPr txBox="1"/>
          <p:nvPr/>
        </p:nvSpPr>
        <p:spPr>
          <a:xfrm>
            <a:off x="9853295" y="6357938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graphicFrame>
        <p:nvGraphicFramePr>
          <p:cNvPr id="12334" name="表格 12333"/>
          <p:cNvGraphicFramePr/>
          <p:nvPr/>
        </p:nvGraphicFramePr>
        <p:xfrm>
          <a:off x="822008" y="2271713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61" name="表格 12360"/>
          <p:cNvGraphicFramePr/>
          <p:nvPr/>
        </p:nvGraphicFramePr>
        <p:xfrm>
          <a:off x="841058" y="4767263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388" name="表格 12387"/>
          <p:cNvGraphicFramePr/>
          <p:nvPr/>
        </p:nvGraphicFramePr>
        <p:xfrm>
          <a:off x="3565208" y="4760913"/>
          <a:ext cx="1885950" cy="180340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3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4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15" name="直接连接符 12414"/>
          <p:cNvSpPr/>
          <p:nvPr/>
        </p:nvSpPr>
        <p:spPr>
          <a:xfrm>
            <a:off x="1755458" y="4151313"/>
            <a:ext cx="0" cy="571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416" name="直接连接符 12415"/>
          <p:cNvSpPr/>
          <p:nvPr/>
        </p:nvSpPr>
        <p:spPr>
          <a:xfrm>
            <a:off x="2822258" y="5713413"/>
            <a:ext cx="666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417" name="表格 12416"/>
          <p:cNvGraphicFramePr/>
          <p:nvPr/>
        </p:nvGraphicFramePr>
        <p:xfrm>
          <a:off x="3565208" y="2271713"/>
          <a:ext cx="1885950" cy="1797050"/>
        </p:xfrm>
        <a:graphic>
          <a:graphicData uri="http://schemas.openxmlformats.org/drawingml/2006/table">
            <a:tbl>
              <a:tblPr/>
              <a:tblGrid>
                <a:gridCol w="47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</a:rPr>
                        <a:t>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44" name="直接连接符 12443"/>
          <p:cNvSpPr/>
          <p:nvPr/>
        </p:nvSpPr>
        <p:spPr>
          <a:xfrm flipV="1">
            <a:off x="4498658" y="4094163"/>
            <a:ext cx="0" cy="6286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2445" name="组合 12444"/>
          <p:cNvGrpSpPr/>
          <p:nvPr/>
        </p:nvGrpSpPr>
        <p:grpSpPr>
          <a:xfrm>
            <a:off x="10342245" y="3654425"/>
            <a:ext cx="1028700" cy="1371600"/>
            <a:chOff x="4740" y="2112"/>
            <a:chExt cx="648" cy="864"/>
          </a:xfrm>
        </p:grpSpPr>
        <p:sp>
          <p:nvSpPr>
            <p:cNvPr id="12446" name="椭圆 12445"/>
            <p:cNvSpPr/>
            <p:nvPr/>
          </p:nvSpPr>
          <p:spPr>
            <a:xfrm>
              <a:off x="4860" y="2712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16</a:t>
              </a:r>
            </a:p>
          </p:txBody>
        </p:sp>
        <p:sp>
          <p:nvSpPr>
            <p:cNvPr id="12447" name="直接连接符 12446"/>
            <p:cNvSpPr/>
            <p:nvPr/>
          </p:nvSpPr>
          <p:spPr>
            <a:xfrm>
              <a:off x="4740" y="2112"/>
              <a:ext cx="264" cy="6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448" name="文本框 12447"/>
            <p:cNvSpPr txBox="1"/>
            <p:nvPr/>
          </p:nvSpPr>
          <p:spPr>
            <a:xfrm>
              <a:off x="4848" y="2208"/>
              <a:ext cx="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  <a:r>
                <a:rPr lang="en-US" altLang="zh-CN" sz="2400" b="1">
                  <a:latin typeface="Times New Roman" panose="02020603050405020304" charset="0"/>
                </a:rPr>
                <a:t>=3</a:t>
              </a:r>
            </a:p>
          </p:txBody>
        </p:sp>
      </p:grpSp>
      <p:sp>
        <p:nvSpPr>
          <p:cNvPr id="12449" name="文本框 12448"/>
          <p:cNvSpPr txBox="1"/>
          <p:nvPr/>
        </p:nvSpPr>
        <p:spPr>
          <a:xfrm>
            <a:off x="10494645" y="5005388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sp>
        <p:nvSpPr>
          <p:cNvPr id="12450" name="直接连接符 12449"/>
          <p:cNvSpPr/>
          <p:nvPr/>
        </p:nvSpPr>
        <p:spPr>
          <a:xfrm flipV="1">
            <a:off x="8475345" y="3654425"/>
            <a:ext cx="400050" cy="9144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451" name="直接连接符 12450"/>
          <p:cNvSpPr/>
          <p:nvPr/>
        </p:nvSpPr>
        <p:spPr>
          <a:xfrm flipH="1" flipV="1">
            <a:off x="8894445" y="3654425"/>
            <a:ext cx="41910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2452" name="组合 12451"/>
          <p:cNvGrpSpPr/>
          <p:nvPr/>
        </p:nvGrpSpPr>
        <p:grpSpPr>
          <a:xfrm>
            <a:off x="9942195" y="3654425"/>
            <a:ext cx="419100" cy="2305050"/>
            <a:chOff x="4848" y="2124"/>
            <a:chExt cx="264" cy="1452"/>
          </a:xfrm>
        </p:grpSpPr>
        <p:sp>
          <p:nvSpPr>
            <p:cNvPr id="12453" name="直接连接符 12452"/>
            <p:cNvSpPr/>
            <p:nvPr/>
          </p:nvSpPr>
          <p:spPr>
            <a:xfrm flipV="1">
              <a:off x="4848" y="2976"/>
              <a:ext cx="0" cy="600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454" name="直接连接符 12453"/>
            <p:cNvSpPr/>
            <p:nvPr/>
          </p:nvSpPr>
          <p:spPr>
            <a:xfrm flipV="1">
              <a:off x="4848" y="2124"/>
              <a:ext cx="264" cy="576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455" name="直接连接符 12454"/>
          <p:cNvSpPr/>
          <p:nvPr/>
        </p:nvSpPr>
        <p:spPr>
          <a:xfrm flipH="1" flipV="1">
            <a:off x="10380345" y="3654425"/>
            <a:ext cx="381000" cy="9525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3" grpId="0"/>
      <p:bldP spid="124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grpSp>
        <p:nvGrpSpPr>
          <p:cNvPr id="13314" name="组合 13313"/>
          <p:cNvGrpSpPr/>
          <p:nvPr/>
        </p:nvGrpSpPr>
        <p:grpSpPr>
          <a:xfrm>
            <a:off x="9619298" y="1329373"/>
            <a:ext cx="1733550" cy="1104900"/>
            <a:chOff x="4308" y="720"/>
            <a:chExt cx="1092" cy="696"/>
          </a:xfrm>
        </p:grpSpPr>
        <p:sp>
          <p:nvSpPr>
            <p:cNvPr id="13315" name="椭圆 13314"/>
            <p:cNvSpPr/>
            <p:nvPr/>
          </p:nvSpPr>
          <p:spPr>
            <a:xfrm>
              <a:off x="5112" y="1140"/>
              <a:ext cx="288" cy="276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18</a:t>
              </a:r>
            </a:p>
          </p:txBody>
        </p:sp>
        <p:sp>
          <p:nvSpPr>
            <p:cNvPr id="13316" name="直接连接符 13315"/>
            <p:cNvSpPr/>
            <p:nvPr/>
          </p:nvSpPr>
          <p:spPr>
            <a:xfrm>
              <a:off x="4308" y="788"/>
              <a:ext cx="912" cy="36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17" name="文本框 13316"/>
            <p:cNvSpPr txBox="1"/>
            <p:nvPr/>
          </p:nvSpPr>
          <p:spPr>
            <a:xfrm>
              <a:off x="4680" y="720"/>
              <a:ext cx="5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1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 2</a:t>
              </a:r>
            </a:p>
          </p:txBody>
        </p:sp>
      </p:grpSp>
      <p:sp>
        <p:nvSpPr>
          <p:cNvPr id="13318" name="直接连接符 13317"/>
          <p:cNvSpPr/>
          <p:nvPr/>
        </p:nvSpPr>
        <p:spPr>
          <a:xfrm>
            <a:off x="2132648" y="3685223"/>
            <a:ext cx="5143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3319" name="组合 13318"/>
          <p:cNvGrpSpPr/>
          <p:nvPr/>
        </p:nvGrpSpPr>
        <p:grpSpPr>
          <a:xfrm>
            <a:off x="6495098" y="1043623"/>
            <a:ext cx="3848100" cy="5602287"/>
            <a:chOff x="2340" y="540"/>
            <a:chExt cx="2424" cy="3529"/>
          </a:xfrm>
        </p:grpSpPr>
        <p:grpSp>
          <p:nvGrpSpPr>
            <p:cNvPr id="13320" name="组合 13319"/>
            <p:cNvGrpSpPr/>
            <p:nvPr/>
          </p:nvGrpSpPr>
          <p:grpSpPr>
            <a:xfrm>
              <a:off x="3264" y="1344"/>
              <a:ext cx="996" cy="780"/>
              <a:chOff x="4248" y="1344"/>
              <a:chExt cx="996" cy="780"/>
            </a:xfrm>
          </p:grpSpPr>
          <p:sp>
            <p:nvSpPr>
              <p:cNvPr id="13321" name="椭圆 13320"/>
              <p:cNvSpPr/>
              <p:nvPr/>
            </p:nvSpPr>
            <p:spPr>
              <a:xfrm>
                <a:off x="4956" y="1836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13</a:t>
                </a:r>
              </a:p>
            </p:txBody>
          </p:sp>
          <p:sp>
            <p:nvSpPr>
              <p:cNvPr id="13322" name="直接连接符 13321"/>
              <p:cNvSpPr/>
              <p:nvPr/>
            </p:nvSpPr>
            <p:spPr>
              <a:xfrm>
                <a:off x="4248" y="1416"/>
                <a:ext cx="840" cy="42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23" name="文本框 13322"/>
              <p:cNvSpPr txBox="1"/>
              <p:nvPr/>
            </p:nvSpPr>
            <p:spPr>
              <a:xfrm>
                <a:off x="4548" y="1344"/>
                <a:ext cx="5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 4</a:t>
                </a:r>
              </a:p>
            </p:txBody>
          </p:sp>
        </p:grpSp>
        <p:grpSp>
          <p:nvGrpSpPr>
            <p:cNvPr id="13324" name="组合 13323"/>
            <p:cNvGrpSpPr/>
            <p:nvPr/>
          </p:nvGrpSpPr>
          <p:grpSpPr>
            <a:xfrm>
              <a:off x="3396" y="2976"/>
              <a:ext cx="612" cy="864"/>
              <a:chOff x="4380" y="2976"/>
              <a:chExt cx="612" cy="864"/>
            </a:xfrm>
          </p:grpSpPr>
          <p:sp>
            <p:nvSpPr>
              <p:cNvPr id="13325" name="椭圆 13324"/>
              <p:cNvSpPr/>
              <p:nvPr/>
            </p:nvSpPr>
            <p:spPr>
              <a:xfrm>
                <a:off x="4704" y="3576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15</a:t>
                </a:r>
              </a:p>
            </p:txBody>
          </p:sp>
          <p:sp>
            <p:nvSpPr>
              <p:cNvPr id="13326" name="直接连接符 13325"/>
              <p:cNvSpPr/>
              <p:nvPr/>
            </p:nvSpPr>
            <p:spPr>
              <a:xfrm>
                <a:off x="4848" y="2976"/>
                <a:ext cx="0" cy="60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27" name="文本框 13326"/>
              <p:cNvSpPr txBox="1"/>
              <p:nvPr/>
            </p:nvSpPr>
            <p:spPr>
              <a:xfrm>
                <a:off x="4380" y="3252"/>
                <a:ext cx="504" cy="2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4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=3</a:t>
                </a:r>
              </a:p>
            </p:txBody>
          </p:sp>
        </p:grpSp>
        <p:sp>
          <p:nvSpPr>
            <p:cNvPr id="13328" name="椭圆 13327"/>
            <p:cNvSpPr/>
            <p:nvPr/>
          </p:nvSpPr>
          <p:spPr>
            <a:xfrm>
              <a:off x="4116" y="540"/>
              <a:ext cx="288" cy="264"/>
            </a:xfrm>
            <a:prstGeom prst="ellipse">
              <a:avLst/>
            </a:prstGeom>
            <a:solidFill>
              <a:srgbClr val="CC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</a:t>
              </a:r>
            </a:p>
          </p:txBody>
        </p:sp>
        <p:grpSp>
          <p:nvGrpSpPr>
            <p:cNvPr id="13329" name="组合 13328"/>
            <p:cNvGrpSpPr/>
            <p:nvPr/>
          </p:nvGrpSpPr>
          <p:grpSpPr>
            <a:xfrm>
              <a:off x="2340" y="1392"/>
              <a:ext cx="852" cy="732"/>
              <a:chOff x="3876" y="1392"/>
              <a:chExt cx="852" cy="732"/>
            </a:xfrm>
          </p:grpSpPr>
          <p:sp>
            <p:nvSpPr>
              <p:cNvPr id="13330" name="椭圆 13329"/>
              <p:cNvSpPr/>
              <p:nvPr/>
            </p:nvSpPr>
            <p:spPr>
              <a:xfrm>
                <a:off x="3876" y="1860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13331" name="直接连接符 13330"/>
              <p:cNvSpPr/>
              <p:nvPr/>
            </p:nvSpPr>
            <p:spPr>
              <a:xfrm flipH="1">
                <a:off x="4044" y="1392"/>
                <a:ext cx="684" cy="46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32" name="文本框 13331"/>
              <p:cNvSpPr txBox="1"/>
              <p:nvPr/>
            </p:nvSpPr>
            <p:spPr>
              <a:xfrm>
                <a:off x="3924" y="1404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 2</a:t>
                </a:r>
              </a:p>
            </p:txBody>
          </p:sp>
        </p:grpSp>
        <p:grpSp>
          <p:nvGrpSpPr>
            <p:cNvPr id="13333" name="组合 13332"/>
            <p:cNvGrpSpPr/>
            <p:nvPr/>
          </p:nvGrpSpPr>
          <p:grpSpPr>
            <a:xfrm>
              <a:off x="3089" y="732"/>
              <a:ext cx="1111" cy="696"/>
              <a:chOff x="3089" y="732"/>
              <a:chExt cx="1111" cy="696"/>
            </a:xfrm>
          </p:grpSpPr>
          <p:sp>
            <p:nvSpPr>
              <p:cNvPr id="13334" name="椭圆 13333"/>
              <p:cNvSpPr/>
              <p:nvPr/>
            </p:nvSpPr>
            <p:spPr>
              <a:xfrm>
                <a:off x="3089" y="1164"/>
                <a:ext cx="295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13335" name="直接连接符 13334"/>
              <p:cNvSpPr/>
              <p:nvPr/>
            </p:nvSpPr>
            <p:spPr>
              <a:xfrm flipH="1">
                <a:off x="3242" y="792"/>
                <a:ext cx="958" cy="372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36" name="文本框 13335"/>
              <p:cNvSpPr txBox="1"/>
              <p:nvPr/>
            </p:nvSpPr>
            <p:spPr>
              <a:xfrm>
                <a:off x="3216" y="732"/>
                <a:ext cx="5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=1</a:t>
                </a:r>
              </a:p>
            </p:txBody>
          </p:sp>
        </p:grpSp>
        <p:sp>
          <p:nvSpPr>
            <p:cNvPr id="13337" name="文本框 13336"/>
            <p:cNvSpPr txBox="1"/>
            <p:nvPr/>
          </p:nvSpPr>
          <p:spPr>
            <a:xfrm>
              <a:off x="2352" y="2100"/>
              <a:ext cx="420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sp>
          <p:nvSpPr>
            <p:cNvPr id="13338" name="直接连接符 13337"/>
            <p:cNvSpPr/>
            <p:nvPr/>
          </p:nvSpPr>
          <p:spPr>
            <a:xfrm flipV="1">
              <a:off x="2508" y="1404"/>
              <a:ext cx="660" cy="45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3339" name="组合 13338"/>
            <p:cNvGrpSpPr/>
            <p:nvPr/>
          </p:nvGrpSpPr>
          <p:grpSpPr>
            <a:xfrm>
              <a:off x="3228" y="2112"/>
              <a:ext cx="648" cy="864"/>
              <a:chOff x="4740" y="2112"/>
              <a:chExt cx="648" cy="864"/>
            </a:xfrm>
          </p:grpSpPr>
          <p:sp>
            <p:nvSpPr>
              <p:cNvPr id="13340" name="椭圆 13339"/>
              <p:cNvSpPr/>
              <p:nvPr/>
            </p:nvSpPr>
            <p:spPr>
              <a:xfrm>
                <a:off x="4860" y="2712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11</a:t>
                </a:r>
              </a:p>
            </p:txBody>
          </p:sp>
          <p:sp>
            <p:nvSpPr>
              <p:cNvPr id="13341" name="直接连接符 13340"/>
              <p:cNvSpPr/>
              <p:nvPr/>
            </p:nvSpPr>
            <p:spPr>
              <a:xfrm>
                <a:off x="4740" y="2112"/>
                <a:ext cx="264" cy="60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42" name="文本框 13341"/>
              <p:cNvSpPr txBox="1"/>
              <p:nvPr/>
            </p:nvSpPr>
            <p:spPr>
              <a:xfrm>
                <a:off x="4848" y="2208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3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=4</a:t>
                </a:r>
              </a:p>
            </p:txBody>
          </p:sp>
        </p:grpSp>
        <p:grpSp>
          <p:nvGrpSpPr>
            <p:cNvPr id="13343" name="组合 13342"/>
            <p:cNvGrpSpPr/>
            <p:nvPr/>
          </p:nvGrpSpPr>
          <p:grpSpPr>
            <a:xfrm>
              <a:off x="2652" y="2124"/>
              <a:ext cx="564" cy="852"/>
              <a:chOff x="4164" y="2124"/>
              <a:chExt cx="564" cy="852"/>
            </a:xfrm>
          </p:grpSpPr>
          <p:sp>
            <p:nvSpPr>
              <p:cNvPr id="13344" name="椭圆 13343"/>
              <p:cNvSpPr/>
              <p:nvPr/>
            </p:nvSpPr>
            <p:spPr>
              <a:xfrm>
                <a:off x="4320" y="2712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9</a:t>
                </a:r>
              </a:p>
            </p:txBody>
          </p:sp>
          <p:sp>
            <p:nvSpPr>
              <p:cNvPr id="13345" name="直接连接符 13344"/>
              <p:cNvSpPr/>
              <p:nvPr/>
            </p:nvSpPr>
            <p:spPr>
              <a:xfrm flipH="1">
                <a:off x="4464" y="2124"/>
                <a:ext cx="264" cy="58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46" name="文本框 13345"/>
              <p:cNvSpPr txBox="1"/>
              <p:nvPr/>
            </p:nvSpPr>
            <p:spPr>
              <a:xfrm>
                <a:off x="4164" y="2220"/>
                <a:ext cx="5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3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=2</a:t>
                </a:r>
              </a:p>
            </p:txBody>
          </p:sp>
        </p:grpSp>
        <p:sp>
          <p:nvSpPr>
            <p:cNvPr id="13347" name="文本框 13346"/>
            <p:cNvSpPr txBox="1"/>
            <p:nvPr/>
          </p:nvSpPr>
          <p:spPr>
            <a:xfrm>
              <a:off x="2748" y="2963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sp>
          <p:nvSpPr>
            <p:cNvPr id="13348" name="文本框 13347"/>
            <p:cNvSpPr txBox="1"/>
            <p:nvPr/>
          </p:nvSpPr>
          <p:spPr>
            <a:xfrm>
              <a:off x="3300" y="2963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grpSp>
          <p:nvGrpSpPr>
            <p:cNvPr id="13349" name="组合 13348"/>
            <p:cNvGrpSpPr/>
            <p:nvPr/>
          </p:nvGrpSpPr>
          <p:grpSpPr>
            <a:xfrm>
              <a:off x="2736" y="1404"/>
              <a:ext cx="636" cy="720"/>
              <a:chOff x="2736" y="1404"/>
              <a:chExt cx="636" cy="720"/>
            </a:xfrm>
          </p:grpSpPr>
          <p:grpSp>
            <p:nvGrpSpPr>
              <p:cNvPr id="13350" name="组合 13349"/>
              <p:cNvGrpSpPr/>
              <p:nvPr/>
            </p:nvGrpSpPr>
            <p:grpSpPr>
              <a:xfrm>
                <a:off x="2736" y="1428"/>
                <a:ext cx="636" cy="696"/>
                <a:chOff x="4236" y="1440"/>
                <a:chExt cx="636" cy="672"/>
              </a:xfrm>
            </p:grpSpPr>
            <p:sp>
              <p:nvSpPr>
                <p:cNvPr id="13351" name="椭圆 13350"/>
                <p:cNvSpPr/>
                <p:nvPr/>
              </p:nvSpPr>
              <p:spPr>
                <a:xfrm>
                  <a:off x="4584" y="1848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8</a:t>
                  </a:r>
                </a:p>
              </p:txBody>
            </p:sp>
            <p:sp>
              <p:nvSpPr>
                <p:cNvPr id="13352" name="直接连接符 13351"/>
                <p:cNvSpPr/>
                <p:nvPr/>
              </p:nvSpPr>
              <p:spPr>
                <a:xfrm>
                  <a:off x="4740" y="1440"/>
                  <a:ext cx="0" cy="43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53" name="文本框 13352"/>
                <p:cNvSpPr txBox="1"/>
                <p:nvPr/>
              </p:nvSpPr>
              <p:spPr>
                <a:xfrm>
                  <a:off x="4236" y="1560"/>
                  <a:ext cx="540" cy="27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2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 3</a:t>
                  </a:r>
                </a:p>
              </p:txBody>
            </p:sp>
          </p:grpSp>
          <p:sp>
            <p:nvSpPr>
              <p:cNvPr id="13354" name="直接连接符 13353"/>
              <p:cNvSpPr/>
              <p:nvPr/>
            </p:nvSpPr>
            <p:spPr>
              <a:xfrm flipV="1">
                <a:off x="3240" y="1404"/>
                <a:ext cx="0" cy="44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3355" name="组合 13354"/>
            <p:cNvGrpSpPr/>
            <p:nvPr/>
          </p:nvGrpSpPr>
          <p:grpSpPr>
            <a:xfrm>
              <a:off x="3636" y="2040"/>
              <a:ext cx="516" cy="936"/>
              <a:chOff x="4620" y="2040"/>
              <a:chExt cx="516" cy="936"/>
            </a:xfrm>
          </p:grpSpPr>
          <p:sp>
            <p:nvSpPr>
              <p:cNvPr id="13356" name="椭圆 13355"/>
              <p:cNvSpPr/>
              <p:nvPr/>
            </p:nvSpPr>
            <p:spPr>
              <a:xfrm>
                <a:off x="4704" y="2712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14</a:t>
                </a:r>
              </a:p>
            </p:txBody>
          </p:sp>
          <p:sp>
            <p:nvSpPr>
              <p:cNvPr id="13357" name="直接连接符 13356"/>
              <p:cNvSpPr/>
              <p:nvPr/>
            </p:nvSpPr>
            <p:spPr>
              <a:xfrm flipH="1">
                <a:off x="4848" y="2124"/>
                <a:ext cx="264" cy="58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58" name="文本框 13357"/>
              <p:cNvSpPr txBox="1"/>
              <p:nvPr/>
            </p:nvSpPr>
            <p:spPr>
              <a:xfrm>
                <a:off x="4620" y="2040"/>
                <a:ext cx="51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3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=2</a:t>
                </a:r>
              </a:p>
            </p:txBody>
          </p:sp>
        </p:grpSp>
        <p:sp>
          <p:nvSpPr>
            <p:cNvPr id="13359" name="文本框 13358"/>
            <p:cNvSpPr txBox="1"/>
            <p:nvPr/>
          </p:nvSpPr>
          <p:spPr>
            <a:xfrm>
              <a:off x="3684" y="3827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grpSp>
          <p:nvGrpSpPr>
            <p:cNvPr id="13360" name="组合 13359"/>
            <p:cNvGrpSpPr/>
            <p:nvPr/>
          </p:nvGrpSpPr>
          <p:grpSpPr>
            <a:xfrm>
              <a:off x="4116" y="2124"/>
              <a:ext cx="648" cy="864"/>
              <a:chOff x="4740" y="2112"/>
              <a:chExt cx="648" cy="864"/>
            </a:xfrm>
          </p:grpSpPr>
          <p:sp>
            <p:nvSpPr>
              <p:cNvPr id="13361" name="椭圆 13360"/>
              <p:cNvSpPr/>
              <p:nvPr/>
            </p:nvSpPr>
            <p:spPr>
              <a:xfrm>
                <a:off x="4860" y="2712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16</a:t>
                </a:r>
              </a:p>
            </p:txBody>
          </p:sp>
          <p:sp>
            <p:nvSpPr>
              <p:cNvPr id="13362" name="直接连接符 13361"/>
              <p:cNvSpPr/>
              <p:nvPr/>
            </p:nvSpPr>
            <p:spPr>
              <a:xfrm>
                <a:off x="4740" y="2112"/>
                <a:ext cx="264" cy="60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363" name="文本框 13362"/>
              <p:cNvSpPr txBox="1"/>
              <p:nvPr/>
            </p:nvSpPr>
            <p:spPr>
              <a:xfrm>
                <a:off x="4848" y="2208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00FF"/>
                    </a:solidFill>
                    <a:latin typeface="Times New Roman" panose="02020603050405020304" charset="0"/>
                  </a:rPr>
                  <a:t>3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charset="0"/>
                  </a:rPr>
                  <a:t>=3</a:t>
                </a:r>
              </a:p>
            </p:txBody>
          </p:sp>
        </p:grpSp>
        <p:sp>
          <p:nvSpPr>
            <p:cNvPr id="13364" name="文本框 13363"/>
            <p:cNvSpPr txBox="1"/>
            <p:nvPr/>
          </p:nvSpPr>
          <p:spPr>
            <a:xfrm>
              <a:off x="4212" y="2975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sp>
          <p:nvSpPr>
            <p:cNvPr id="13365" name="直接连接符 13364"/>
            <p:cNvSpPr/>
            <p:nvPr/>
          </p:nvSpPr>
          <p:spPr>
            <a:xfrm flipH="1" flipV="1">
              <a:off x="3264" y="1416"/>
              <a:ext cx="828" cy="4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3366" name="文本框 13365"/>
          <p:cNvSpPr txBox="1"/>
          <p:nvPr/>
        </p:nvSpPr>
        <p:spPr>
          <a:xfrm>
            <a:off x="875665" y="1043940"/>
            <a:ext cx="58864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的所有儿子表示的都是不可能导致答案的棋盘格局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也被杀死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再回溯到结点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367" name="直接连接符 13366"/>
          <p:cNvSpPr/>
          <p:nvPr/>
        </p:nvSpPr>
        <p:spPr>
          <a:xfrm flipV="1">
            <a:off x="7942898" y="1405573"/>
            <a:ext cx="1524000" cy="6286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13368" name="组合 13367"/>
          <p:cNvGrpSpPr/>
          <p:nvPr/>
        </p:nvGrpSpPr>
        <p:grpSpPr>
          <a:xfrm>
            <a:off x="9752648" y="2377123"/>
            <a:ext cx="1257300" cy="1162050"/>
            <a:chOff x="4392" y="1380"/>
            <a:chExt cx="792" cy="732"/>
          </a:xfrm>
        </p:grpSpPr>
        <p:sp>
          <p:nvSpPr>
            <p:cNvPr id="13369" name="椭圆 13368"/>
            <p:cNvSpPr/>
            <p:nvPr/>
          </p:nvSpPr>
          <p:spPr>
            <a:xfrm>
              <a:off x="4392" y="1827"/>
              <a:ext cx="288" cy="285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19</a:t>
              </a:r>
            </a:p>
          </p:txBody>
        </p:sp>
        <p:sp>
          <p:nvSpPr>
            <p:cNvPr id="13370" name="直接连接符 13369"/>
            <p:cNvSpPr/>
            <p:nvPr/>
          </p:nvSpPr>
          <p:spPr>
            <a:xfrm flipH="1">
              <a:off x="4548" y="1380"/>
              <a:ext cx="636" cy="44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1" name="文本框 13370"/>
            <p:cNvSpPr txBox="1"/>
            <p:nvPr/>
          </p:nvSpPr>
          <p:spPr>
            <a:xfrm>
              <a:off x="4440" y="1380"/>
              <a:ext cx="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 1</a:t>
              </a:r>
            </a:p>
          </p:txBody>
        </p:sp>
      </p:grpSp>
      <p:grpSp>
        <p:nvGrpSpPr>
          <p:cNvPr id="13372" name="组合 13371"/>
          <p:cNvGrpSpPr/>
          <p:nvPr/>
        </p:nvGrpSpPr>
        <p:grpSpPr>
          <a:xfrm>
            <a:off x="10286048" y="2434273"/>
            <a:ext cx="1009650" cy="1104900"/>
            <a:chOff x="4728" y="1416"/>
            <a:chExt cx="636" cy="696"/>
          </a:xfrm>
        </p:grpSpPr>
        <p:sp>
          <p:nvSpPr>
            <p:cNvPr id="13373" name="椭圆 13372"/>
            <p:cNvSpPr/>
            <p:nvPr/>
          </p:nvSpPr>
          <p:spPr>
            <a:xfrm>
              <a:off x="5076" y="1839"/>
              <a:ext cx="288" cy="273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24</a:t>
              </a:r>
            </a:p>
          </p:txBody>
        </p:sp>
        <p:sp>
          <p:nvSpPr>
            <p:cNvPr id="13374" name="直接连接符 13373"/>
            <p:cNvSpPr/>
            <p:nvPr/>
          </p:nvSpPr>
          <p:spPr>
            <a:xfrm>
              <a:off x="5232" y="1416"/>
              <a:ext cx="0" cy="44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375" name="文本框 13374"/>
            <p:cNvSpPr txBox="1"/>
            <p:nvPr/>
          </p:nvSpPr>
          <p:spPr>
            <a:xfrm>
              <a:off x="4728" y="1588"/>
              <a:ext cx="5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 3</a:t>
              </a:r>
            </a:p>
          </p:txBody>
        </p:sp>
      </p:grpSp>
      <p:sp>
        <p:nvSpPr>
          <p:cNvPr id="13376" name="直接连接符 13375"/>
          <p:cNvSpPr/>
          <p:nvPr/>
        </p:nvSpPr>
        <p:spPr>
          <a:xfrm flipV="1">
            <a:off x="11086148" y="2396173"/>
            <a:ext cx="0" cy="7048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77" name="直接连接符 13376"/>
          <p:cNvSpPr/>
          <p:nvPr/>
        </p:nvSpPr>
        <p:spPr>
          <a:xfrm flipV="1">
            <a:off x="10000298" y="2396173"/>
            <a:ext cx="990600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3378" name="文本框 13377"/>
          <p:cNvSpPr txBox="1"/>
          <p:nvPr/>
        </p:nvSpPr>
        <p:spPr>
          <a:xfrm>
            <a:off x="9676448" y="3518535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sp>
        <p:nvSpPr>
          <p:cNvPr id="13379" name="文本框 13378"/>
          <p:cNvSpPr txBox="1"/>
          <p:nvPr/>
        </p:nvSpPr>
        <p:spPr>
          <a:xfrm>
            <a:off x="10781348" y="3518535"/>
            <a:ext cx="6477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kill</a:t>
            </a:r>
          </a:p>
        </p:txBody>
      </p:sp>
      <p:sp>
        <p:nvSpPr>
          <p:cNvPr id="13380" name="文本框 13379"/>
          <p:cNvSpPr txBox="1"/>
          <p:nvPr/>
        </p:nvSpPr>
        <p:spPr>
          <a:xfrm>
            <a:off x="875665" y="2362835"/>
            <a:ext cx="55264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被杀死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应回溯。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81" name="直接连接符 13380"/>
          <p:cNvSpPr/>
          <p:nvPr/>
        </p:nvSpPr>
        <p:spPr>
          <a:xfrm flipV="1">
            <a:off x="7466648" y="3558223"/>
            <a:ext cx="40005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82" name="直接连接符 13381"/>
          <p:cNvSpPr/>
          <p:nvPr/>
        </p:nvSpPr>
        <p:spPr>
          <a:xfrm flipH="1" flipV="1">
            <a:off x="7923848" y="3558223"/>
            <a:ext cx="40005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83" name="直接连接符 13382"/>
          <p:cNvSpPr/>
          <p:nvPr/>
        </p:nvSpPr>
        <p:spPr>
          <a:xfrm flipV="1">
            <a:off x="8914448" y="4910773"/>
            <a:ext cx="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84" name="直接连接符 13383"/>
          <p:cNvSpPr/>
          <p:nvPr/>
        </p:nvSpPr>
        <p:spPr>
          <a:xfrm flipV="1">
            <a:off x="8914448" y="3577273"/>
            <a:ext cx="400050" cy="91440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85" name="直接连接符 13384"/>
          <p:cNvSpPr/>
          <p:nvPr/>
        </p:nvSpPr>
        <p:spPr>
          <a:xfrm flipH="1" flipV="1">
            <a:off x="9352598" y="3577273"/>
            <a:ext cx="381000" cy="93345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3386" name="表格 13385"/>
          <p:cNvGraphicFramePr/>
          <p:nvPr/>
        </p:nvGraphicFramePr>
        <p:xfrm>
          <a:off x="729298" y="3480435"/>
          <a:ext cx="1295400" cy="13898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413" name="表格 13412"/>
          <p:cNvGraphicFramePr/>
          <p:nvPr/>
        </p:nvGraphicFramePr>
        <p:xfrm>
          <a:off x="2742248" y="3081973"/>
          <a:ext cx="1333500" cy="1426464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440" name="表格 13439"/>
          <p:cNvGraphicFramePr/>
          <p:nvPr/>
        </p:nvGraphicFramePr>
        <p:xfrm>
          <a:off x="2742248" y="5101273"/>
          <a:ext cx="1333500" cy="1426464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8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67" name="直接连接符 13466"/>
          <p:cNvSpPr/>
          <p:nvPr/>
        </p:nvSpPr>
        <p:spPr>
          <a:xfrm>
            <a:off x="3408998" y="4561523"/>
            <a:ext cx="0" cy="495300"/>
          </a:xfrm>
          <a:prstGeom prst="line">
            <a:avLst/>
          </a:prstGeom>
          <a:ln w="444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8" grpId="0"/>
      <p:bldP spid="13379" grpId="0"/>
      <p:bldP spid="133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表格 14337"/>
          <p:cNvGraphicFramePr/>
          <p:nvPr/>
        </p:nvGraphicFramePr>
        <p:xfrm>
          <a:off x="1066800" y="3213100"/>
          <a:ext cx="1295400" cy="13898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365" name="组合 14364"/>
          <p:cNvGrpSpPr/>
          <p:nvPr/>
        </p:nvGrpSpPr>
        <p:grpSpPr>
          <a:xfrm>
            <a:off x="9696450" y="4210050"/>
            <a:ext cx="971550" cy="1390650"/>
            <a:chOff x="4752" y="2532"/>
            <a:chExt cx="612" cy="876"/>
          </a:xfrm>
        </p:grpSpPr>
        <p:sp>
          <p:nvSpPr>
            <p:cNvPr id="14366" name="椭圆 14365"/>
            <p:cNvSpPr/>
            <p:nvPr/>
          </p:nvSpPr>
          <p:spPr>
            <a:xfrm>
              <a:off x="5076" y="3132"/>
              <a:ext cx="288" cy="276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31</a:t>
              </a:r>
            </a:p>
          </p:txBody>
        </p:sp>
        <p:sp>
          <p:nvSpPr>
            <p:cNvPr id="14367" name="直接连接符 14366"/>
            <p:cNvSpPr/>
            <p:nvPr/>
          </p:nvSpPr>
          <p:spPr>
            <a:xfrm>
              <a:off x="5220" y="2532"/>
              <a:ext cx="0" cy="60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368" name="文本框 14367"/>
            <p:cNvSpPr txBox="1"/>
            <p:nvPr/>
          </p:nvSpPr>
          <p:spPr>
            <a:xfrm>
              <a:off x="4752" y="2676"/>
              <a:ext cx="5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4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=3</a:t>
              </a:r>
            </a:p>
          </p:txBody>
        </p:sp>
      </p:grpSp>
      <p:sp>
        <p:nvSpPr>
          <p:cNvPr id="14369" name="文本框 14368"/>
          <p:cNvSpPr txBox="1"/>
          <p:nvPr/>
        </p:nvSpPr>
        <p:spPr>
          <a:xfrm>
            <a:off x="1066800" y="304800"/>
            <a:ext cx="47250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D0D0D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(2,4);</a:t>
            </a:r>
          </a:p>
        </p:txBody>
      </p:sp>
      <p:grpSp>
        <p:nvGrpSpPr>
          <p:cNvPr id="14370" name="组合 14369"/>
          <p:cNvGrpSpPr/>
          <p:nvPr/>
        </p:nvGrpSpPr>
        <p:grpSpPr>
          <a:xfrm>
            <a:off x="5105400" y="323850"/>
            <a:ext cx="4933950" cy="5602288"/>
            <a:chOff x="2556" y="540"/>
            <a:chExt cx="3108" cy="3529"/>
          </a:xfrm>
        </p:grpSpPr>
        <p:grpSp>
          <p:nvGrpSpPr>
            <p:cNvPr id="14371" name="组合 14370"/>
            <p:cNvGrpSpPr/>
            <p:nvPr/>
          </p:nvGrpSpPr>
          <p:grpSpPr>
            <a:xfrm>
              <a:off x="4524" y="720"/>
              <a:ext cx="1092" cy="696"/>
              <a:chOff x="4308" y="720"/>
              <a:chExt cx="1092" cy="696"/>
            </a:xfrm>
          </p:grpSpPr>
          <p:sp>
            <p:nvSpPr>
              <p:cNvPr id="14372" name="椭圆 14371"/>
              <p:cNvSpPr/>
              <p:nvPr/>
            </p:nvSpPr>
            <p:spPr>
              <a:xfrm>
                <a:off x="5112" y="1140"/>
                <a:ext cx="288" cy="276"/>
              </a:xfrm>
              <a:prstGeom prst="ellipse">
                <a:avLst/>
              </a:prstGeom>
              <a:solidFill>
                <a:srgbClr val="CCFF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18</a:t>
                </a:r>
              </a:p>
            </p:txBody>
          </p:sp>
          <p:sp>
            <p:nvSpPr>
              <p:cNvPr id="14373" name="直接连接符 14372"/>
              <p:cNvSpPr/>
              <p:nvPr/>
            </p:nvSpPr>
            <p:spPr>
              <a:xfrm>
                <a:off x="4308" y="788"/>
                <a:ext cx="912" cy="368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374" name="文本框 14373"/>
              <p:cNvSpPr txBox="1"/>
              <p:nvPr/>
            </p:nvSpPr>
            <p:spPr>
              <a:xfrm>
                <a:off x="4680" y="720"/>
                <a:ext cx="55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6600"/>
                    </a:solidFill>
                    <a:latin typeface="Times New Roman" panose="02020603050405020304" charset="0"/>
                  </a:rPr>
                  <a:t>1</a:t>
                </a: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= 2</a:t>
                </a:r>
              </a:p>
            </p:txBody>
          </p:sp>
        </p:grpSp>
        <p:grpSp>
          <p:nvGrpSpPr>
            <p:cNvPr id="14375" name="组合 14374"/>
            <p:cNvGrpSpPr/>
            <p:nvPr/>
          </p:nvGrpSpPr>
          <p:grpSpPr>
            <a:xfrm>
              <a:off x="2556" y="540"/>
              <a:ext cx="2424" cy="3529"/>
              <a:chOff x="2340" y="540"/>
              <a:chExt cx="2424" cy="3529"/>
            </a:xfrm>
          </p:grpSpPr>
          <p:grpSp>
            <p:nvGrpSpPr>
              <p:cNvPr id="14376" name="组合 14375"/>
              <p:cNvGrpSpPr/>
              <p:nvPr/>
            </p:nvGrpSpPr>
            <p:grpSpPr>
              <a:xfrm>
                <a:off x="3264" y="1344"/>
                <a:ext cx="996" cy="780"/>
                <a:chOff x="4248" y="1344"/>
                <a:chExt cx="996" cy="780"/>
              </a:xfrm>
            </p:grpSpPr>
            <p:sp>
              <p:nvSpPr>
                <p:cNvPr id="14377" name="椭圆 14376"/>
                <p:cNvSpPr/>
                <p:nvPr/>
              </p:nvSpPr>
              <p:spPr>
                <a:xfrm>
                  <a:off x="4956" y="1836"/>
                  <a:ext cx="288" cy="288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13</a:t>
                  </a:r>
                </a:p>
              </p:txBody>
            </p:sp>
            <p:sp>
              <p:nvSpPr>
                <p:cNvPr id="14378" name="直接连接符 14377"/>
                <p:cNvSpPr/>
                <p:nvPr/>
              </p:nvSpPr>
              <p:spPr>
                <a:xfrm>
                  <a:off x="4248" y="1416"/>
                  <a:ext cx="840" cy="42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379" name="文本框 14378"/>
                <p:cNvSpPr txBox="1"/>
                <p:nvPr/>
              </p:nvSpPr>
              <p:spPr>
                <a:xfrm>
                  <a:off x="4548" y="1344"/>
                  <a:ext cx="55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2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 4</a:t>
                  </a:r>
                </a:p>
              </p:txBody>
            </p:sp>
          </p:grpSp>
          <p:grpSp>
            <p:nvGrpSpPr>
              <p:cNvPr id="14380" name="组合 14379"/>
              <p:cNvGrpSpPr/>
              <p:nvPr/>
            </p:nvGrpSpPr>
            <p:grpSpPr>
              <a:xfrm>
                <a:off x="3396" y="2976"/>
                <a:ext cx="612" cy="864"/>
                <a:chOff x="4380" y="2976"/>
                <a:chExt cx="612" cy="864"/>
              </a:xfrm>
            </p:grpSpPr>
            <p:sp>
              <p:nvSpPr>
                <p:cNvPr id="14381" name="椭圆 14380"/>
                <p:cNvSpPr/>
                <p:nvPr/>
              </p:nvSpPr>
              <p:spPr>
                <a:xfrm>
                  <a:off x="4704" y="3576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15</a:t>
                  </a:r>
                </a:p>
              </p:txBody>
            </p:sp>
            <p:sp>
              <p:nvSpPr>
                <p:cNvPr id="14382" name="直接连接符 14381"/>
                <p:cNvSpPr/>
                <p:nvPr/>
              </p:nvSpPr>
              <p:spPr>
                <a:xfrm>
                  <a:off x="4848" y="2976"/>
                  <a:ext cx="0" cy="60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383" name="文本框 14382"/>
                <p:cNvSpPr txBox="1"/>
                <p:nvPr/>
              </p:nvSpPr>
              <p:spPr>
                <a:xfrm>
                  <a:off x="4380" y="3252"/>
                  <a:ext cx="504" cy="2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4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=3</a:t>
                  </a:r>
                </a:p>
              </p:txBody>
            </p:sp>
          </p:grpSp>
          <p:sp>
            <p:nvSpPr>
              <p:cNvPr id="14384" name="椭圆 14383"/>
              <p:cNvSpPr/>
              <p:nvPr/>
            </p:nvSpPr>
            <p:spPr>
              <a:xfrm>
                <a:off x="4116" y="540"/>
                <a:ext cx="288" cy="264"/>
              </a:xfrm>
              <a:prstGeom prst="ellipse">
                <a:avLst/>
              </a:prstGeom>
              <a:solidFill>
                <a:srgbClr val="CCFFFF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</a:t>
                </a:r>
              </a:p>
            </p:txBody>
          </p:sp>
          <p:grpSp>
            <p:nvGrpSpPr>
              <p:cNvPr id="14385" name="组合 14384"/>
              <p:cNvGrpSpPr/>
              <p:nvPr/>
            </p:nvGrpSpPr>
            <p:grpSpPr>
              <a:xfrm>
                <a:off x="2340" y="1392"/>
                <a:ext cx="852" cy="732"/>
                <a:chOff x="3876" y="1392"/>
                <a:chExt cx="852" cy="732"/>
              </a:xfrm>
            </p:grpSpPr>
            <p:sp>
              <p:nvSpPr>
                <p:cNvPr id="14386" name="椭圆 14385"/>
                <p:cNvSpPr/>
                <p:nvPr/>
              </p:nvSpPr>
              <p:spPr>
                <a:xfrm>
                  <a:off x="3876" y="1860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3</a:t>
                  </a:r>
                </a:p>
              </p:txBody>
            </p:sp>
            <p:sp>
              <p:nvSpPr>
                <p:cNvPr id="14387" name="直接连接符 14386"/>
                <p:cNvSpPr/>
                <p:nvPr/>
              </p:nvSpPr>
              <p:spPr>
                <a:xfrm flipH="1">
                  <a:off x="4044" y="1392"/>
                  <a:ext cx="684" cy="468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388" name="文本框 14387"/>
                <p:cNvSpPr txBox="1"/>
                <p:nvPr/>
              </p:nvSpPr>
              <p:spPr>
                <a:xfrm>
                  <a:off x="3924" y="1404"/>
                  <a:ext cx="5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2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 2</a:t>
                  </a:r>
                </a:p>
              </p:txBody>
            </p:sp>
          </p:grpSp>
          <p:grpSp>
            <p:nvGrpSpPr>
              <p:cNvPr id="14389" name="组合 14388"/>
              <p:cNvGrpSpPr/>
              <p:nvPr/>
            </p:nvGrpSpPr>
            <p:grpSpPr>
              <a:xfrm>
                <a:off x="3089" y="732"/>
                <a:ext cx="1111" cy="696"/>
                <a:chOff x="3089" y="732"/>
                <a:chExt cx="1111" cy="696"/>
              </a:xfrm>
            </p:grpSpPr>
            <p:sp>
              <p:nvSpPr>
                <p:cNvPr id="14390" name="椭圆 14389"/>
                <p:cNvSpPr/>
                <p:nvPr/>
              </p:nvSpPr>
              <p:spPr>
                <a:xfrm>
                  <a:off x="3089" y="1164"/>
                  <a:ext cx="295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2</a:t>
                  </a:r>
                </a:p>
              </p:txBody>
            </p:sp>
            <p:sp>
              <p:nvSpPr>
                <p:cNvPr id="14391" name="直接连接符 14390"/>
                <p:cNvSpPr/>
                <p:nvPr/>
              </p:nvSpPr>
              <p:spPr>
                <a:xfrm flipH="1">
                  <a:off x="3242" y="792"/>
                  <a:ext cx="958" cy="372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392" name="文本框 14391"/>
                <p:cNvSpPr txBox="1"/>
                <p:nvPr/>
              </p:nvSpPr>
              <p:spPr>
                <a:xfrm>
                  <a:off x="3216" y="732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1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=1</a:t>
                  </a:r>
                </a:p>
              </p:txBody>
            </p:sp>
          </p:grpSp>
          <p:sp>
            <p:nvSpPr>
              <p:cNvPr id="14393" name="文本框 14392"/>
              <p:cNvSpPr txBox="1"/>
              <p:nvPr/>
            </p:nvSpPr>
            <p:spPr>
              <a:xfrm>
                <a:off x="2352" y="2100"/>
                <a:ext cx="420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sp>
            <p:nvSpPr>
              <p:cNvPr id="14394" name="直接连接符 14393"/>
              <p:cNvSpPr/>
              <p:nvPr/>
            </p:nvSpPr>
            <p:spPr>
              <a:xfrm flipV="1">
                <a:off x="2508" y="1404"/>
                <a:ext cx="660" cy="45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4395" name="组合 14394"/>
              <p:cNvGrpSpPr/>
              <p:nvPr/>
            </p:nvGrpSpPr>
            <p:grpSpPr>
              <a:xfrm>
                <a:off x="3228" y="2112"/>
                <a:ext cx="648" cy="864"/>
                <a:chOff x="4740" y="2112"/>
                <a:chExt cx="648" cy="864"/>
              </a:xfrm>
            </p:grpSpPr>
            <p:sp>
              <p:nvSpPr>
                <p:cNvPr id="14396" name="椭圆 14395"/>
                <p:cNvSpPr/>
                <p:nvPr/>
              </p:nvSpPr>
              <p:spPr>
                <a:xfrm>
                  <a:off x="4860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11</a:t>
                  </a:r>
                </a:p>
              </p:txBody>
            </p:sp>
            <p:sp>
              <p:nvSpPr>
                <p:cNvPr id="14397" name="直接连接符 14396"/>
                <p:cNvSpPr/>
                <p:nvPr/>
              </p:nvSpPr>
              <p:spPr>
                <a:xfrm>
                  <a:off x="4740" y="2112"/>
                  <a:ext cx="264" cy="60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398" name="文本框 14397"/>
                <p:cNvSpPr txBox="1"/>
                <p:nvPr/>
              </p:nvSpPr>
              <p:spPr>
                <a:xfrm>
                  <a:off x="4848" y="2208"/>
                  <a:ext cx="5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=4</a:t>
                  </a:r>
                </a:p>
              </p:txBody>
            </p:sp>
          </p:grpSp>
          <p:grpSp>
            <p:nvGrpSpPr>
              <p:cNvPr id="14399" name="组合 14398"/>
              <p:cNvGrpSpPr/>
              <p:nvPr/>
            </p:nvGrpSpPr>
            <p:grpSpPr>
              <a:xfrm>
                <a:off x="2652" y="2124"/>
                <a:ext cx="564" cy="852"/>
                <a:chOff x="4164" y="2124"/>
                <a:chExt cx="564" cy="852"/>
              </a:xfrm>
            </p:grpSpPr>
            <p:sp>
              <p:nvSpPr>
                <p:cNvPr id="14400" name="椭圆 14399"/>
                <p:cNvSpPr/>
                <p:nvPr/>
              </p:nvSpPr>
              <p:spPr>
                <a:xfrm>
                  <a:off x="4320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9</a:t>
                  </a:r>
                </a:p>
              </p:txBody>
            </p:sp>
            <p:sp>
              <p:nvSpPr>
                <p:cNvPr id="14401" name="直接连接符 14400"/>
                <p:cNvSpPr/>
                <p:nvPr/>
              </p:nvSpPr>
              <p:spPr>
                <a:xfrm flipH="1">
                  <a:off x="4464" y="2124"/>
                  <a:ext cx="264" cy="588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402" name="文本框 14401"/>
                <p:cNvSpPr txBox="1"/>
                <p:nvPr/>
              </p:nvSpPr>
              <p:spPr>
                <a:xfrm>
                  <a:off x="4164" y="2220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=2</a:t>
                  </a:r>
                </a:p>
              </p:txBody>
            </p:sp>
          </p:grpSp>
          <p:sp>
            <p:nvSpPr>
              <p:cNvPr id="14403" name="文本框 14402"/>
              <p:cNvSpPr txBox="1"/>
              <p:nvPr/>
            </p:nvSpPr>
            <p:spPr>
              <a:xfrm>
                <a:off x="2748" y="2963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sp>
            <p:nvSpPr>
              <p:cNvPr id="14404" name="文本框 14403"/>
              <p:cNvSpPr txBox="1"/>
              <p:nvPr/>
            </p:nvSpPr>
            <p:spPr>
              <a:xfrm>
                <a:off x="3300" y="2963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grpSp>
            <p:nvGrpSpPr>
              <p:cNvPr id="14405" name="组合 14404"/>
              <p:cNvGrpSpPr/>
              <p:nvPr/>
            </p:nvGrpSpPr>
            <p:grpSpPr>
              <a:xfrm>
                <a:off x="2736" y="1404"/>
                <a:ext cx="636" cy="720"/>
                <a:chOff x="2736" y="1404"/>
                <a:chExt cx="636" cy="720"/>
              </a:xfrm>
            </p:grpSpPr>
            <p:grpSp>
              <p:nvGrpSpPr>
                <p:cNvPr id="14406" name="组合 14405"/>
                <p:cNvGrpSpPr/>
                <p:nvPr/>
              </p:nvGrpSpPr>
              <p:grpSpPr>
                <a:xfrm>
                  <a:off x="2736" y="1428"/>
                  <a:ext cx="636" cy="696"/>
                  <a:chOff x="4236" y="1440"/>
                  <a:chExt cx="636" cy="672"/>
                </a:xfrm>
              </p:grpSpPr>
              <p:sp>
                <p:nvSpPr>
                  <p:cNvPr id="14407" name="椭圆 14406"/>
                  <p:cNvSpPr/>
                  <p:nvPr/>
                </p:nvSpPr>
                <p:spPr>
                  <a:xfrm>
                    <a:off x="4584" y="1848"/>
                    <a:ext cx="288" cy="264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</a:pPr>
                    <a:r>
                      <a:rPr lang="en-US" altLang="zh-CN" sz="2400" b="1">
                        <a:latin typeface="Times New Roman" panose="02020603050405020304" charset="0"/>
                      </a:rPr>
                      <a:t>8</a:t>
                    </a:r>
                  </a:p>
                </p:txBody>
              </p:sp>
              <p:sp>
                <p:nvSpPr>
                  <p:cNvPr id="14408" name="直接连接符 14407"/>
                  <p:cNvSpPr/>
                  <p:nvPr/>
                </p:nvSpPr>
                <p:spPr>
                  <a:xfrm>
                    <a:off x="4740" y="1440"/>
                    <a:ext cx="0" cy="432"/>
                  </a:xfrm>
                  <a:prstGeom prst="line">
                    <a:avLst/>
                  </a:prstGeom>
                  <a:ln w="317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4409" name="文本框 14408"/>
                  <p:cNvSpPr txBox="1"/>
                  <p:nvPr/>
                </p:nvSpPr>
                <p:spPr>
                  <a:xfrm>
                    <a:off x="4236" y="1560"/>
                    <a:ext cx="540" cy="2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buClr>
                        <a:schemeClr val="bg1"/>
                      </a:buClr>
                    </a:pP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x</a:t>
                    </a:r>
                    <a:r>
                      <a:rPr lang="en-US" altLang="zh-CN" sz="2400" b="1" baseline="-25000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2</a:t>
                    </a:r>
                    <a:r>
                      <a:rPr lang="en-US" altLang="zh-CN" sz="2400" b="1">
                        <a:solidFill>
                          <a:srgbClr val="0000FF"/>
                        </a:solidFill>
                        <a:latin typeface="Times New Roman" panose="02020603050405020304" charset="0"/>
                      </a:rPr>
                      <a:t>= 3</a:t>
                    </a:r>
                  </a:p>
                </p:txBody>
              </p:sp>
            </p:grpSp>
            <p:sp>
              <p:nvSpPr>
                <p:cNvPr id="14410" name="直接连接符 14409"/>
                <p:cNvSpPr/>
                <p:nvPr/>
              </p:nvSpPr>
              <p:spPr>
                <a:xfrm flipV="1">
                  <a:off x="3240" y="1404"/>
                  <a:ext cx="0" cy="4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14411" name="组合 14410"/>
              <p:cNvGrpSpPr/>
              <p:nvPr/>
            </p:nvGrpSpPr>
            <p:grpSpPr>
              <a:xfrm>
                <a:off x="3636" y="2040"/>
                <a:ext cx="516" cy="936"/>
                <a:chOff x="4620" y="2040"/>
                <a:chExt cx="516" cy="936"/>
              </a:xfrm>
            </p:grpSpPr>
            <p:sp>
              <p:nvSpPr>
                <p:cNvPr id="14412" name="椭圆 14411"/>
                <p:cNvSpPr/>
                <p:nvPr/>
              </p:nvSpPr>
              <p:spPr>
                <a:xfrm>
                  <a:off x="4704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14</a:t>
                  </a:r>
                </a:p>
              </p:txBody>
            </p:sp>
            <p:sp>
              <p:nvSpPr>
                <p:cNvPr id="14413" name="直接连接符 14412"/>
                <p:cNvSpPr/>
                <p:nvPr/>
              </p:nvSpPr>
              <p:spPr>
                <a:xfrm flipH="1">
                  <a:off x="4848" y="2124"/>
                  <a:ext cx="264" cy="588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414" name="文本框 14413"/>
                <p:cNvSpPr txBox="1"/>
                <p:nvPr/>
              </p:nvSpPr>
              <p:spPr>
                <a:xfrm>
                  <a:off x="4620" y="2040"/>
                  <a:ext cx="5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=2</a:t>
                  </a:r>
                </a:p>
              </p:txBody>
            </p:sp>
          </p:grpSp>
          <p:sp>
            <p:nvSpPr>
              <p:cNvPr id="14415" name="文本框 14414"/>
              <p:cNvSpPr txBox="1"/>
              <p:nvPr/>
            </p:nvSpPr>
            <p:spPr>
              <a:xfrm>
                <a:off x="3684" y="3827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grpSp>
            <p:nvGrpSpPr>
              <p:cNvPr id="14416" name="组合 14415"/>
              <p:cNvGrpSpPr/>
              <p:nvPr/>
            </p:nvGrpSpPr>
            <p:grpSpPr>
              <a:xfrm>
                <a:off x="4116" y="2124"/>
                <a:ext cx="648" cy="864"/>
                <a:chOff x="4740" y="2112"/>
                <a:chExt cx="648" cy="864"/>
              </a:xfrm>
            </p:grpSpPr>
            <p:sp>
              <p:nvSpPr>
                <p:cNvPr id="14417" name="椭圆 14416"/>
                <p:cNvSpPr/>
                <p:nvPr/>
              </p:nvSpPr>
              <p:spPr>
                <a:xfrm>
                  <a:off x="4860" y="2712"/>
                  <a:ext cx="288" cy="264"/>
                </a:xfrm>
                <a:prstGeom prst="ellipse">
                  <a:avLst/>
                </a:prstGeom>
                <a:solidFill>
                  <a:srgbClr val="CCFF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400" b="1">
                      <a:latin typeface="Times New Roman" panose="02020603050405020304" charset="0"/>
                    </a:rPr>
                    <a:t>16</a:t>
                  </a:r>
                </a:p>
              </p:txBody>
            </p:sp>
            <p:sp>
              <p:nvSpPr>
                <p:cNvPr id="14418" name="直接连接符 14417"/>
                <p:cNvSpPr/>
                <p:nvPr/>
              </p:nvSpPr>
              <p:spPr>
                <a:xfrm>
                  <a:off x="4740" y="2112"/>
                  <a:ext cx="264" cy="60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4419" name="文本框 14418"/>
                <p:cNvSpPr txBox="1"/>
                <p:nvPr/>
              </p:nvSpPr>
              <p:spPr>
                <a:xfrm>
                  <a:off x="4848" y="2208"/>
                  <a:ext cx="54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buClr>
                      <a:schemeClr val="bg1"/>
                    </a:buClr>
                  </a:pP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lang="en-US" altLang="zh-CN" sz="2400" b="1" baseline="-25000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3</a:t>
                  </a:r>
                  <a:r>
                    <a:rPr lang="en-US" altLang="zh-CN" sz="2400" b="1">
                      <a:solidFill>
                        <a:srgbClr val="0000FF"/>
                      </a:solidFill>
                      <a:latin typeface="Times New Roman" panose="02020603050405020304" charset="0"/>
                    </a:rPr>
                    <a:t>=3</a:t>
                  </a:r>
                </a:p>
              </p:txBody>
            </p:sp>
          </p:grpSp>
          <p:sp>
            <p:nvSpPr>
              <p:cNvPr id="14420" name="文本框 14419"/>
              <p:cNvSpPr txBox="1"/>
              <p:nvPr/>
            </p:nvSpPr>
            <p:spPr>
              <a:xfrm>
                <a:off x="4212" y="2975"/>
                <a:ext cx="408" cy="2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charset="0"/>
                  </a:rPr>
                  <a:t>kill</a:t>
                </a:r>
              </a:p>
            </p:txBody>
          </p:sp>
          <p:sp>
            <p:nvSpPr>
              <p:cNvPr id="14421" name="直接连接符 14420"/>
              <p:cNvSpPr/>
              <p:nvPr/>
            </p:nvSpPr>
            <p:spPr>
              <a:xfrm flipH="1" flipV="1">
                <a:off x="3264" y="1416"/>
                <a:ext cx="828" cy="42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14422" name="直接连接符 14421"/>
            <p:cNvSpPr/>
            <p:nvPr/>
          </p:nvSpPr>
          <p:spPr>
            <a:xfrm flipV="1">
              <a:off x="3468" y="768"/>
              <a:ext cx="960" cy="3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423" name="组合 14422"/>
            <p:cNvGrpSpPr/>
            <p:nvPr/>
          </p:nvGrpSpPr>
          <p:grpSpPr>
            <a:xfrm>
              <a:off x="4608" y="1380"/>
              <a:ext cx="792" cy="732"/>
              <a:chOff x="4392" y="1380"/>
              <a:chExt cx="792" cy="732"/>
            </a:xfrm>
          </p:grpSpPr>
          <p:sp>
            <p:nvSpPr>
              <p:cNvPr id="14424" name="椭圆 14423"/>
              <p:cNvSpPr/>
              <p:nvPr/>
            </p:nvSpPr>
            <p:spPr>
              <a:xfrm>
                <a:off x="4392" y="1827"/>
                <a:ext cx="288" cy="285"/>
              </a:xfrm>
              <a:prstGeom prst="ellipse">
                <a:avLst/>
              </a:prstGeom>
              <a:solidFill>
                <a:srgbClr val="CCFF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19</a:t>
                </a:r>
              </a:p>
            </p:txBody>
          </p:sp>
          <p:sp>
            <p:nvSpPr>
              <p:cNvPr id="14425" name="直接连接符 14424"/>
              <p:cNvSpPr/>
              <p:nvPr/>
            </p:nvSpPr>
            <p:spPr>
              <a:xfrm flipH="1">
                <a:off x="4548" y="1380"/>
                <a:ext cx="636" cy="447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426" name="文本框 14425"/>
              <p:cNvSpPr txBox="1"/>
              <p:nvPr/>
            </p:nvSpPr>
            <p:spPr>
              <a:xfrm>
                <a:off x="4440" y="1380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6600"/>
                    </a:solidFill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= 1</a:t>
                </a:r>
              </a:p>
            </p:txBody>
          </p:sp>
        </p:grpSp>
        <p:grpSp>
          <p:nvGrpSpPr>
            <p:cNvPr id="14427" name="组合 14426"/>
            <p:cNvGrpSpPr/>
            <p:nvPr/>
          </p:nvGrpSpPr>
          <p:grpSpPr>
            <a:xfrm>
              <a:off x="4944" y="1416"/>
              <a:ext cx="636" cy="696"/>
              <a:chOff x="4728" y="1416"/>
              <a:chExt cx="636" cy="696"/>
            </a:xfrm>
          </p:grpSpPr>
          <p:sp>
            <p:nvSpPr>
              <p:cNvPr id="14428" name="椭圆 14427"/>
              <p:cNvSpPr/>
              <p:nvPr/>
            </p:nvSpPr>
            <p:spPr>
              <a:xfrm>
                <a:off x="5076" y="1839"/>
                <a:ext cx="288" cy="273"/>
              </a:xfrm>
              <a:prstGeom prst="ellipse">
                <a:avLst/>
              </a:prstGeom>
              <a:solidFill>
                <a:srgbClr val="CCFF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</a:pPr>
                <a:r>
                  <a:rPr lang="en-US" altLang="zh-CN" sz="2400" b="1">
                    <a:latin typeface="Times New Roman" panose="02020603050405020304" charset="0"/>
                  </a:rPr>
                  <a:t>24</a:t>
                </a:r>
              </a:p>
            </p:txBody>
          </p:sp>
          <p:sp>
            <p:nvSpPr>
              <p:cNvPr id="14429" name="直接连接符 14428"/>
              <p:cNvSpPr/>
              <p:nvPr/>
            </p:nvSpPr>
            <p:spPr>
              <a:xfrm>
                <a:off x="5232" y="1416"/>
                <a:ext cx="0" cy="447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430" name="文本框 14429"/>
              <p:cNvSpPr txBox="1"/>
              <p:nvPr/>
            </p:nvSpPr>
            <p:spPr>
              <a:xfrm>
                <a:off x="4728" y="1588"/>
                <a:ext cx="5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0" hangingPunct="0">
                  <a:buClr>
                    <a:schemeClr val="bg1"/>
                  </a:buClr>
                </a:pP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x</a:t>
                </a:r>
                <a:r>
                  <a:rPr lang="en-US" altLang="zh-CN" sz="2400" b="1" baseline="-25000">
                    <a:solidFill>
                      <a:srgbClr val="006600"/>
                    </a:solidFill>
                    <a:latin typeface="Times New Roman" panose="02020603050405020304" charset="0"/>
                  </a:rPr>
                  <a:t>2</a:t>
                </a:r>
                <a:r>
                  <a:rPr lang="en-US" altLang="zh-CN" sz="2400" b="1">
                    <a:solidFill>
                      <a:srgbClr val="006600"/>
                    </a:solidFill>
                    <a:latin typeface="Times New Roman" panose="02020603050405020304" charset="0"/>
                  </a:rPr>
                  <a:t>= 3</a:t>
                </a:r>
              </a:p>
            </p:txBody>
          </p:sp>
        </p:grpSp>
        <p:sp>
          <p:nvSpPr>
            <p:cNvPr id="14431" name="直接连接符 14430"/>
            <p:cNvSpPr/>
            <p:nvPr/>
          </p:nvSpPr>
          <p:spPr>
            <a:xfrm flipV="1">
              <a:off x="5448" y="1392"/>
              <a:ext cx="0" cy="4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432" name="直接连接符 14431"/>
            <p:cNvSpPr/>
            <p:nvPr/>
          </p:nvSpPr>
          <p:spPr>
            <a:xfrm flipV="1">
              <a:off x="4764" y="1392"/>
              <a:ext cx="624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433" name="文本框 14432"/>
            <p:cNvSpPr txBox="1"/>
            <p:nvPr/>
          </p:nvSpPr>
          <p:spPr>
            <a:xfrm>
              <a:off x="4560" y="2099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  <p:sp>
          <p:nvSpPr>
            <p:cNvPr id="14434" name="文本框 14433"/>
            <p:cNvSpPr txBox="1"/>
            <p:nvPr/>
          </p:nvSpPr>
          <p:spPr>
            <a:xfrm>
              <a:off x="5256" y="2099"/>
              <a:ext cx="408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chemeClr val="bg1"/>
                </a:buClr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kill</a:t>
              </a:r>
            </a:p>
          </p:txBody>
        </p:sp>
      </p:grpSp>
      <p:graphicFrame>
        <p:nvGraphicFramePr>
          <p:cNvPr id="14435" name="表格 14434"/>
          <p:cNvGraphicFramePr/>
          <p:nvPr/>
        </p:nvGraphicFramePr>
        <p:xfrm>
          <a:off x="1085850" y="5099050"/>
          <a:ext cx="1295400" cy="13898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2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62" name="表格 14461"/>
          <p:cNvGraphicFramePr/>
          <p:nvPr/>
        </p:nvGraphicFramePr>
        <p:xfrm>
          <a:off x="2990850" y="5099050"/>
          <a:ext cx="1295400" cy="13898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2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3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89" name="表格 14488"/>
          <p:cNvGraphicFramePr/>
          <p:nvPr/>
        </p:nvGraphicFramePr>
        <p:xfrm>
          <a:off x="2971800" y="3213100"/>
          <a:ext cx="1295400" cy="1389888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1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2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3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r>
                        <a:rPr lang="en-US" altLang="zh-CN" sz="2400" b="1">
                          <a:latin typeface="Times New Roman" panose="02020603050405020304" charset="0"/>
                        </a:rPr>
                        <a:t>4</a:t>
                      </a:r>
                      <a:endParaRPr lang="zh-CN" altLang="en-US" sz="2400" b="1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70000"/>
                        </a:lnSpc>
                        <a:spcBef>
                          <a:spcPct val="0"/>
                        </a:spcBef>
                        <a:buClr>
                          <a:schemeClr val="bg1"/>
                        </a:buClr>
                        <a:buNone/>
                      </a:pPr>
                      <a:endParaRPr lang="zh-CN" altLang="en-US" sz="2400" b="1" dirty="0">
                        <a:latin typeface="Times New Roman" panose="0202060305040502030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16" name="文本框 14515"/>
          <p:cNvSpPr txBox="1"/>
          <p:nvPr/>
        </p:nvSpPr>
        <p:spPr>
          <a:xfrm>
            <a:off x="1050925" y="1052830"/>
            <a:ext cx="45123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00000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(2,4,1)</a:t>
            </a:r>
          </a:p>
        </p:txBody>
      </p:sp>
      <p:sp>
        <p:nvSpPr>
          <p:cNvPr id="14517" name="文本框 14516"/>
          <p:cNvSpPr txBox="1"/>
          <p:nvPr/>
        </p:nvSpPr>
        <p:spPr>
          <a:xfrm>
            <a:off x="1050925" y="1773555"/>
            <a:ext cx="38627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0D0D0D"/>
              </a:buClr>
              <a:buFont typeface="Wingdings" panose="05000000000000000000" charset="0"/>
              <a:buChar char="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(2,4,1,3),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王后问题的可行解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18" name="组合 14517"/>
          <p:cNvGrpSpPr/>
          <p:nvPr/>
        </p:nvGrpSpPr>
        <p:grpSpPr>
          <a:xfrm>
            <a:off x="9810750" y="1657350"/>
            <a:ext cx="1352550" cy="1162050"/>
            <a:chOff x="4824" y="924"/>
            <a:chExt cx="852" cy="732"/>
          </a:xfrm>
        </p:grpSpPr>
        <p:sp>
          <p:nvSpPr>
            <p:cNvPr id="14519" name="椭圆 14518"/>
            <p:cNvSpPr/>
            <p:nvPr/>
          </p:nvSpPr>
          <p:spPr>
            <a:xfrm>
              <a:off x="5352" y="1368"/>
              <a:ext cx="288" cy="288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29</a:t>
              </a:r>
            </a:p>
          </p:txBody>
        </p:sp>
        <p:sp>
          <p:nvSpPr>
            <p:cNvPr id="14520" name="直接连接符 14519"/>
            <p:cNvSpPr/>
            <p:nvPr/>
          </p:nvSpPr>
          <p:spPr>
            <a:xfrm>
              <a:off x="4824" y="948"/>
              <a:ext cx="672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21" name="文本框 14520"/>
            <p:cNvSpPr txBox="1"/>
            <p:nvPr/>
          </p:nvSpPr>
          <p:spPr>
            <a:xfrm>
              <a:off x="5124" y="924"/>
              <a:ext cx="5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2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 4</a:t>
              </a:r>
            </a:p>
          </p:txBody>
        </p:sp>
      </p:grpSp>
      <p:grpSp>
        <p:nvGrpSpPr>
          <p:cNvPr id="14522" name="组合 14521"/>
          <p:cNvGrpSpPr/>
          <p:nvPr/>
        </p:nvGrpSpPr>
        <p:grpSpPr>
          <a:xfrm>
            <a:off x="9963150" y="2819400"/>
            <a:ext cx="895350" cy="1371600"/>
            <a:chOff x="4920" y="1656"/>
            <a:chExt cx="564" cy="864"/>
          </a:xfrm>
        </p:grpSpPr>
        <p:sp>
          <p:nvSpPr>
            <p:cNvPr id="14523" name="椭圆 14522"/>
            <p:cNvSpPr/>
            <p:nvPr/>
          </p:nvSpPr>
          <p:spPr>
            <a:xfrm>
              <a:off x="5076" y="2244"/>
              <a:ext cx="288" cy="276"/>
            </a:xfrm>
            <a:prstGeom prst="ellipse">
              <a:avLst/>
            </a:prstGeom>
            <a:solidFill>
              <a:srgbClr val="CC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</a:pPr>
              <a:r>
                <a:rPr lang="en-US" altLang="zh-CN" sz="2400" b="1">
                  <a:latin typeface="Times New Roman" panose="02020603050405020304" charset="0"/>
                </a:rPr>
                <a:t>30</a:t>
              </a:r>
            </a:p>
          </p:txBody>
        </p:sp>
        <p:sp>
          <p:nvSpPr>
            <p:cNvPr id="14524" name="直接连接符 14523"/>
            <p:cNvSpPr/>
            <p:nvPr/>
          </p:nvSpPr>
          <p:spPr>
            <a:xfrm flipH="1">
              <a:off x="5220" y="1656"/>
              <a:ext cx="264" cy="58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525" name="文本框 14524"/>
            <p:cNvSpPr txBox="1"/>
            <p:nvPr/>
          </p:nvSpPr>
          <p:spPr>
            <a:xfrm>
              <a:off x="4920" y="1752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buClr>
                  <a:schemeClr val="bg1"/>
                </a:buClr>
              </a:pP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x</a:t>
              </a:r>
              <a:r>
                <a:rPr lang="en-US" altLang="zh-CN" sz="2400" b="1" baseline="-25000">
                  <a:solidFill>
                    <a:srgbClr val="006600"/>
                  </a:solidFill>
                  <a:latin typeface="Times New Roman" panose="02020603050405020304" charset="0"/>
                </a:rPr>
                <a:t>3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anose="02020603050405020304" charset="0"/>
                </a:rPr>
                <a:t>=1</a:t>
              </a:r>
            </a:p>
          </p:txBody>
        </p:sp>
      </p:grpSp>
      <p:sp>
        <p:nvSpPr>
          <p:cNvPr id="14526" name="直接连接符 14525"/>
          <p:cNvSpPr/>
          <p:nvPr/>
        </p:nvSpPr>
        <p:spPr>
          <a:xfrm>
            <a:off x="1714500" y="4635500"/>
            <a:ext cx="0" cy="4381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527" name="直接连接符 14526"/>
          <p:cNvSpPr/>
          <p:nvPr/>
        </p:nvSpPr>
        <p:spPr>
          <a:xfrm>
            <a:off x="2419350" y="5795963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528" name="直接连接符 14527"/>
          <p:cNvSpPr/>
          <p:nvPr/>
        </p:nvSpPr>
        <p:spPr>
          <a:xfrm flipH="1" flipV="1">
            <a:off x="3619500" y="4597400"/>
            <a:ext cx="0" cy="476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529" name="云形标注 14528"/>
          <p:cNvSpPr/>
          <p:nvPr/>
        </p:nvSpPr>
        <p:spPr>
          <a:xfrm>
            <a:off x="5810250" y="4933950"/>
            <a:ext cx="762000" cy="1600200"/>
          </a:xfrm>
          <a:prstGeom prst="cloudCallout">
            <a:avLst>
              <a:gd name="adj1" fmla="val -70625"/>
              <a:gd name="adj2" fmla="val -80356"/>
            </a:avLst>
          </a:prstGeom>
          <a:solidFill>
            <a:schemeClr val="accent1"/>
          </a:solidFill>
          <a:ln w="4445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lIns="90000" tIns="46800" rIns="90000" bIns="46800"/>
          <a:lstStyle/>
          <a:p>
            <a:pPr algn="ctr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</a:rPr>
              <a:t>可行解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  <p:bldP spid="14516" grpId="0"/>
      <p:bldP spid="14517" grpId="0"/>
      <p:bldP spid="14529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/>
          <p:nvPr/>
        </p:nvSpPr>
        <p:spPr>
          <a:xfrm>
            <a:off x="1931353" y="2693988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63" name="Text Box 5"/>
          <p:cNvSpPr txBox="1"/>
          <p:nvPr/>
        </p:nvSpPr>
        <p:spPr>
          <a:xfrm>
            <a:off x="2358390" y="2886075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64" name="Text Box 6"/>
          <p:cNvSpPr txBox="1"/>
          <p:nvPr/>
        </p:nvSpPr>
        <p:spPr>
          <a:xfrm>
            <a:off x="2887028" y="2697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65" name="Text Box 7"/>
          <p:cNvSpPr txBox="1"/>
          <p:nvPr/>
        </p:nvSpPr>
        <p:spPr>
          <a:xfrm>
            <a:off x="1372553" y="4629150"/>
            <a:ext cx="134937" cy="268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66" name="Text Box 8"/>
          <p:cNvSpPr txBox="1"/>
          <p:nvPr/>
        </p:nvSpPr>
        <p:spPr>
          <a:xfrm>
            <a:off x="2507615" y="4632325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67" name="Text Box 9"/>
          <p:cNvSpPr txBox="1"/>
          <p:nvPr/>
        </p:nvSpPr>
        <p:spPr>
          <a:xfrm>
            <a:off x="7373303" y="4672013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68" name="Text Box 10"/>
          <p:cNvSpPr txBox="1"/>
          <p:nvPr/>
        </p:nvSpPr>
        <p:spPr>
          <a:xfrm>
            <a:off x="7778115" y="4645025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69" name="Text Box 11"/>
          <p:cNvSpPr txBox="1"/>
          <p:nvPr/>
        </p:nvSpPr>
        <p:spPr>
          <a:xfrm>
            <a:off x="8125778" y="4643438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70" name="Text Box 12"/>
          <p:cNvSpPr txBox="1"/>
          <p:nvPr/>
        </p:nvSpPr>
        <p:spPr>
          <a:xfrm>
            <a:off x="8508365" y="4646613"/>
            <a:ext cx="134938" cy="2682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71" name="Text Box 13"/>
          <p:cNvSpPr txBox="1"/>
          <p:nvPr/>
        </p:nvSpPr>
        <p:spPr>
          <a:xfrm>
            <a:off x="9271953" y="4633913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72" name="Text Box 14"/>
          <p:cNvSpPr txBox="1"/>
          <p:nvPr/>
        </p:nvSpPr>
        <p:spPr>
          <a:xfrm>
            <a:off x="2944178" y="37147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73" name="Text Box 15"/>
          <p:cNvSpPr txBox="1"/>
          <p:nvPr/>
        </p:nvSpPr>
        <p:spPr>
          <a:xfrm>
            <a:off x="3404553" y="37004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74" name="Text Box 16"/>
          <p:cNvSpPr txBox="1"/>
          <p:nvPr/>
        </p:nvSpPr>
        <p:spPr>
          <a:xfrm>
            <a:off x="5223828" y="3660775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75" name="Text Box 17"/>
          <p:cNvSpPr txBox="1"/>
          <p:nvPr/>
        </p:nvSpPr>
        <p:spPr>
          <a:xfrm>
            <a:off x="5696903" y="36591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76" name="Text Box 18"/>
          <p:cNvSpPr txBox="1"/>
          <p:nvPr/>
        </p:nvSpPr>
        <p:spPr>
          <a:xfrm>
            <a:off x="8898890" y="3644900"/>
            <a:ext cx="190500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77" name="Text Box 19"/>
          <p:cNvSpPr txBox="1"/>
          <p:nvPr/>
        </p:nvSpPr>
        <p:spPr>
          <a:xfrm>
            <a:off x="9370378" y="3644900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78" name="Text Box 20"/>
          <p:cNvSpPr txBox="1"/>
          <p:nvPr/>
        </p:nvSpPr>
        <p:spPr>
          <a:xfrm>
            <a:off x="9684703" y="3659188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79" name="Text Box 21"/>
          <p:cNvSpPr txBox="1"/>
          <p:nvPr/>
        </p:nvSpPr>
        <p:spPr>
          <a:xfrm>
            <a:off x="10146665" y="38338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80" name="Text Box 22"/>
          <p:cNvSpPr txBox="1"/>
          <p:nvPr/>
        </p:nvSpPr>
        <p:spPr>
          <a:xfrm>
            <a:off x="8179753" y="36480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81" name="Text Box 23"/>
          <p:cNvSpPr txBox="1"/>
          <p:nvPr/>
        </p:nvSpPr>
        <p:spPr>
          <a:xfrm>
            <a:off x="8651240" y="3646488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82" name="Text Box 24"/>
          <p:cNvSpPr txBox="1"/>
          <p:nvPr/>
        </p:nvSpPr>
        <p:spPr>
          <a:xfrm>
            <a:off x="7438390" y="36607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83" name="Text Box 25"/>
          <p:cNvSpPr txBox="1"/>
          <p:nvPr/>
        </p:nvSpPr>
        <p:spPr>
          <a:xfrm>
            <a:off x="7887653" y="36591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84" name="Text Box 26"/>
          <p:cNvSpPr txBox="1"/>
          <p:nvPr/>
        </p:nvSpPr>
        <p:spPr>
          <a:xfrm>
            <a:off x="6674803" y="36607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85" name="Text Box 27"/>
          <p:cNvSpPr txBox="1"/>
          <p:nvPr/>
        </p:nvSpPr>
        <p:spPr>
          <a:xfrm>
            <a:off x="7146290" y="36591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86" name="Text Box 28"/>
          <p:cNvSpPr txBox="1"/>
          <p:nvPr/>
        </p:nvSpPr>
        <p:spPr>
          <a:xfrm>
            <a:off x="5931853" y="3660775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87" name="Text Box 29"/>
          <p:cNvSpPr txBox="1"/>
          <p:nvPr/>
        </p:nvSpPr>
        <p:spPr>
          <a:xfrm>
            <a:off x="6404928" y="36591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88" name="Text Box 30"/>
          <p:cNvSpPr txBox="1"/>
          <p:nvPr/>
        </p:nvSpPr>
        <p:spPr>
          <a:xfrm>
            <a:off x="4482465" y="3673475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89" name="Text Box 31"/>
          <p:cNvSpPr txBox="1"/>
          <p:nvPr/>
        </p:nvSpPr>
        <p:spPr>
          <a:xfrm>
            <a:off x="4942840" y="3671888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90" name="Text Box 32"/>
          <p:cNvSpPr txBox="1"/>
          <p:nvPr/>
        </p:nvSpPr>
        <p:spPr>
          <a:xfrm>
            <a:off x="3304540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91" name="Text Box 33"/>
          <p:cNvSpPr txBox="1"/>
          <p:nvPr/>
        </p:nvSpPr>
        <p:spPr>
          <a:xfrm>
            <a:off x="3737928" y="37179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92" name="Text Box 34"/>
          <p:cNvSpPr txBox="1"/>
          <p:nvPr/>
        </p:nvSpPr>
        <p:spPr>
          <a:xfrm>
            <a:off x="2201228" y="3711575"/>
            <a:ext cx="192087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93" name="Text Box 35"/>
          <p:cNvSpPr txBox="1"/>
          <p:nvPr/>
        </p:nvSpPr>
        <p:spPr>
          <a:xfrm>
            <a:off x="2663190" y="37115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94" name="Text Box 36"/>
          <p:cNvSpPr txBox="1"/>
          <p:nvPr/>
        </p:nvSpPr>
        <p:spPr>
          <a:xfrm>
            <a:off x="1448753" y="371316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95" name="Text Box 37"/>
          <p:cNvSpPr txBox="1"/>
          <p:nvPr/>
        </p:nvSpPr>
        <p:spPr>
          <a:xfrm>
            <a:off x="1920240" y="3711575"/>
            <a:ext cx="192088" cy="258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396" name="Text Box 38"/>
          <p:cNvSpPr txBox="1"/>
          <p:nvPr/>
        </p:nvSpPr>
        <p:spPr>
          <a:xfrm>
            <a:off x="8662353" y="2728913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397" name="Text Box 39"/>
          <p:cNvSpPr txBox="1"/>
          <p:nvPr/>
        </p:nvSpPr>
        <p:spPr>
          <a:xfrm>
            <a:off x="9011603" y="2973388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398" name="Text Box 40"/>
          <p:cNvSpPr txBox="1"/>
          <p:nvPr/>
        </p:nvSpPr>
        <p:spPr>
          <a:xfrm>
            <a:off x="9618028" y="27336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399" name="Text Box 41"/>
          <p:cNvSpPr txBox="1"/>
          <p:nvPr/>
        </p:nvSpPr>
        <p:spPr>
          <a:xfrm>
            <a:off x="6427153" y="27146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400" name="Text Box 42"/>
          <p:cNvSpPr txBox="1"/>
          <p:nvPr/>
        </p:nvSpPr>
        <p:spPr>
          <a:xfrm>
            <a:off x="6808153" y="2876550"/>
            <a:ext cx="192087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401" name="Text Box 43"/>
          <p:cNvSpPr txBox="1"/>
          <p:nvPr/>
        </p:nvSpPr>
        <p:spPr>
          <a:xfrm>
            <a:off x="7325678" y="27162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402" name="Text Box 44"/>
          <p:cNvSpPr txBox="1"/>
          <p:nvPr/>
        </p:nvSpPr>
        <p:spPr>
          <a:xfrm>
            <a:off x="4190365" y="2700338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403" name="Text Box 45"/>
          <p:cNvSpPr txBox="1"/>
          <p:nvPr/>
        </p:nvSpPr>
        <p:spPr>
          <a:xfrm>
            <a:off x="4606290" y="2876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404" name="Text Box 46"/>
          <p:cNvSpPr txBox="1"/>
          <p:nvPr/>
        </p:nvSpPr>
        <p:spPr>
          <a:xfrm>
            <a:off x="5157153" y="27146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405" name="Text Box 47"/>
          <p:cNvSpPr txBox="1"/>
          <p:nvPr/>
        </p:nvSpPr>
        <p:spPr>
          <a:xfrm>
            <a:off x="829945" y="1180783"/>
            <a:ext cx="6553200" cy="3143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n=4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lang="en-US" altLang="zh-CN" sz="2400" b="1" dirty="0"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charset="0"/>
                <a:ea typeface="楷体_GB2312" pitchFamily="49" charset="-122"/>
              </a:rPr>
              <a:t>皇后问题的搜索、剪枝与回溯</a:t>
            </a:r>
          </a:p>
        </p:txBody>
      </p:sp>
      <p:sp>
        <p:nvSpPr>
          <p:cNvPr id="15406" name="Oval 48"/>
          <p:cNvSpPr/>
          <p:nvPr/>
        </p:nvSpPr>
        <p:spPr>
          <a:xfrm>
            <a:off x="1394778" y="504666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07" name="Oval 49"/>
          <p:cNvSpPr/>
          <p:nvPr/>
        </p:nvSpPr>
        <p:spPr>
          <a:xfrm>
            <a:off x="7393940" y="50434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08" name="Oval 50"/>
          <p:cNvSpPr/>
          <p:nvPr/>
        </p:nvSpPr>
        <p:spPr>
          <a:xfrm>
            <a:off x="8492490" y="5040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09" name="Oval 51"/>
          <p:cNvSpPr/>
          <p:nvPr/>
        </p:nvSpPr>
        <p:spPr>
          <a:xfrm>
            <a:off x="1407478" y="414813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0" name="Oval 52"/>
          <p:cNvSpPr/>
          <p:nvPr/>
        </p:nvSpPr>
        <p:spPr>
          <a:xfrm>
            <a:off x="2509203" y="4143375"/>
            <a:ext cx="304800" cy="347663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1" name="Oval 53"/>
          <p:cNvSpPr/>
          <p:nvPr/>
        </p:nvSpPr>
        <p:spPr>
          <a:xfrm>
            <a:off x="4812665" y="4143375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2" name="Oval 54"/>
          <p:cNvSpPr/>
          <p:nvPr/>
        </p:nvSpPr>
        <p:spPr>
          <a:xfrm>
            <a:off x="7395528" y="414496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46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3" name="Oval 55"/>
          <p:cNvSpPr/>
          <p:nvPr/>
        </p:nvSpPr>
        <p:spPr>
          <a:xfrm>
            <a:off x="7770178" y="414496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48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4" name="Oval 56"/>
          <p:cNvSpPr/>
          <p:nvPr/>
        </p:nvSpPr>
        <p:spPr>
          <a:xfrm>
            <a:off x="8141653" y="414178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52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5" name="Oval 57"/>
          <p:cNvSpPr/>
          <p:nvPr/>
        </p:nvSpPr>
        <p:spPr>
          <a:xfrm>
            <a:off x="8505190" y="414178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6" name="Oval 58"/>
          <p:cNvSpPr/>
          <p:nvPr/>
        </p:nvSpPr>
        <p:spPr>
          <a:xfrm>
            <a:off x="9251315" y="414178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59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7" name="Oval 59"/>
          <p:cNvSpPr/>
          <p:nvPr/>
        </p:nvSpPr>
        <p:spPr>
          <a:xfrm>
            <a:off x="1617028" y="3206750"/>
            <a:ext cx="306387" cy="34607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8" name="Oval 60"/>
          <p:cNvSpPr/>
          <p:nvPr/>
        </p:nvSpPr>
        <p:spPr>
          <a:xfrm>
            <a:off x="2344103" y="3206750"/>
            <a:ext cx="304800" cy="347663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8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19" name="Oval 61"/>
          <p:cNvSpPr/>
          <p:nvPr/>
        </p:nvSpPr>
        <p:spPr>
          <a:xfrm>
            <a:off x="3085465" y="3205163"/>
            <a:ext cx="304800" cy="346075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420" name="Oval 62"/>
          <p:cNvSpPr/>
          <p:nvPr/>
        </p:nvSpPr>
        <p:spPr>
          <a:xfrm>
            <a:off x="4598353" y="3206750"/>
            <a:ext cx="306387" cy="347663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1" name="Oval 63"/>
          <p:cNvSpPr/>
          <p:nvPr/>
        </p:nvSpPr>
        <p:spPr>
          <a:xfrm>
            <a:off x="5354003" y="3205163"/>
            <a:ext cx="304800" cy="346075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29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422" name="Oval 64"/>
          <p:cNvSpPr/>
          <p:nvPr/>
        </p:nvSpPr>
        <p:spPr>
          <a:xfrm>
            <a:off x="6068378" y="320516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3" name="Oval 65"/>
          <p:cNvSpPr/>
          <p:nvPr/>
        </p:nvSpPr>
        <p:spPr>
          <a:xfrm>
            <a:off x="6816090" y="3211513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40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4" name="Oval 66"/>
          <p:cNvSpPr/>
          <p:nvPr/>
        </p:nvSpPr>
        <p:spPr>
          <a:xfrm>
            <a:off x="7555865" y="3208338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45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5" name="Oval 67"/>
          <p:cNvSpPr/>
          <p:nvPr/>
        </p:nvSpPr>
        <p:spPr>
          <a:xfrm>
            <a:off x="8292465" y="3206750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6" name="Oval 68"/>
          <p:cNvSpPr/>
          <p:nvPr/>
        </p:nvSpPr>
        <p:spPr>
          <a:xfrm>
            <a:off x="9037003" y="3206750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56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7" name="Oval 69"/>
          <p:cNvSpPr/>
          <p:nvPr/>
        </p:nvSpPr>
        <p:spPr>
          <a:xfrm>
            <a:off x="9789478" y="3206750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61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8" name="Oval 70"/>
          <p:cNvSpPr/>
          <p:nvPr/>
        </p:nvSpPr>
        <p:spPr>
          <a:xfrm>
            <a:off x="2326640" y="2413000"/>
            <a:ext cx="304800" cy="347663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29" name="Oval 71"/>
          <p:cNvSpPr/>
          <p:nvPr/>
        </p:nvSpPr>
        <p:spPr>
          <a:xfrm>
            <a:off x="4580890" y="2413000"/>
            <a:ext cx="304800" cy="347663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18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430" name="Oval 72"/>
          <p:cNvSpPr/>
          <p:nvPr/>
        </p:nvSpPr>
        <p:spPr>
          <a:xfrm>
            <a:off x="6789103" y="2413000"/>
            <a:ext cx="304800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34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31" name="Oval 73"/>
          <p:cNvSpPr/>
          <p:nvPr/>
        </p:nvSpPr>
        <p:spPr>
          <a:xfrm>
            <a:off x="9029065" y="241776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50</a:t>
            </a:r>
          </a:p>
        </p:txBody>
      </p:sp>
      <p:sp>
        <p:nvSpPr>
          <p:cNvPr id="15432" name="Oval 74"/>
          <p:cNvSpPr/>
          <p:nvPr/>
        </p:nvSpPr>
        <p:spPr>
          <a:xfrm>
            <a:off x="5671503" y="1558925"/>
            <a:ext cx="306387" cy="347663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33" name="Line 75"/>
          <p:cNvSpPr/>
          <p:nvPr/>
        </p:nvSpPr>
        <p:spPr>
          <a:xfrm flipH="1">
            <a:off x="2550478" y="1766888"/>
            <a:ext cx="3111500" cy="6413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4" name="Line 76"/>
          <p:cNvSpPr/>
          <p:nvPr/>
        </p:nvSpPr>
        <p:spPr>
          <a:xfrm flipH="1">
            <a:off x="4809490" y="1824038"/>
            <a:ext cx="876300" cy="5842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5" name="Line 77"/>
          <p:cNvSpPr/>
          <p:nvPr/>
        </p:nvSpPr>
        <p:spPr>
          <a:xfrm>
            <a:off x="5966778" y="1782763"/>
            <a:ext cx="920750" cy="641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6" name="Line 78"/>
          <p:cNvSpPr/>
          <p:nvPr/>
        </p:nvSpPr>
        <p:spPr>
          <a:xfrm>
            <a:off x="5977890" y="1743075"/>
            <a:ext cx="3111500" cy="6937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7" name="Line 79"/>
          <p:cNvSpPr/>
          <p:nvPr/>
        </p:nvSpPr>
        <p:spPr>
          <a:xfrm flipH="1">
            <a:off x="1798003" y="2671763"/>
            <a:ext cx="538162" cy="5143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8" name="Line 80"/>
          <p:cNvSpPr/>
          <p:nvPr/>
        </p:nvSpPr>
        <p:spPr>
          <a:xfrm>
            <a:off x="2482215" y="2776538"/>
            <a:ext cx="0" cy="4095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39" name="Line 81"/>
          <p:cNvSpPr/>
          <p:nvPr/>
        </p:nvSpPr>
        <p:spPr>
          <a:xfrm flipH="1">
            <a:off x="4055428" y="2682875"/>
            <a:ext cx="539750" cy="5334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0" name="Line 82"/>
          <p:cNvSpPr/>
          <p:nvPr/>
        </p:nvSpPr>
        <p:spPr>
          <a:xfrm>
            <a:off x="4741228" y="2768600"/>
            <a:ext cx="0" cy="4476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1" name="Line 83"/>
          <p:cNvSpPr/>
          <p:nvPr/>
        </p:nvSpPr>
        <p:spPr>
          <a:xfrm>
            <a:off x="4853940" y="2659063"/>
            <a:ext cx="584200" cy="58102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2" name="Line 84"/>
          <p:cNvSpPr/>
          <p:nvPr/>
        </p:nvSpPr>
        <p:spPr>
          <a:xfrm flipH="1">
            <a:off x="6269990" y="2682875"/>
            <a:ext cx="550863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3" name="Line 85"/>
          <p:cNvSpPr/>
          <p:nvPr/>
        </p:nvSpPr>
        <p:spPr>
          <a:xfrm>
            <a:off x="6943090" y="2747963"/>
            <a:ext cx="0" cy="4651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4" name="Line 86"/>
          <p:cNvSpPr/>
          <p:nvPr/>
        </p:nvSpPr>
        <p:spPr>
          <a:xfrm>
            <a:off x="7055803" y="2682875"/>
            <a:ext cx="595312" cy="5540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5" name="Line 87"/>
          <p:cNvSpPr/>
          <p:nvPr/>
        </p:nvSpPr>
        <p:spPr>
          <a:xfrm flipH="1">
            <a:off x="8505190" y="2708275"/>
            <a:ext cx="561975" cy="5032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6" name="Line 88"/>
          <p:cNvSpPr/>
          <p:nvPr/>
        </p:nvSpPr>
        <p:spPr>
          <a:xfrm>
            <a:off x="9190990" y="2760663"/>
            <a:ext cx="0" cy="4508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7" name="Line 89"/>
          <p:cNvSpPr/>
          <p:nvPr/>
        </p:nvSpPr>
        <p:spPr>
          <a:xfrm>
            <a:off x="9303703" y="2682875"/>
            <a:ext cx="584200" cy="5524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8" name="Line 90"/>
          <p:cNvSpPr/>
          <p:nvPr/>
        </p:nvSpPr>
        <p:spPr>
          <a:xfrm flipH="1">
            <a:off x="1572578" y="3524250"/>
            <a:ext cx="123825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49" name="Line 91"/>
          <p:cNvSpPr/>
          <p:nvPr/>
        </p:nvSpPr>
        <p:spPr>
          <a:xfrm>
            <a:off x="1820228" y="3524250"/>
            <a:ext cx="88900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0" name="Line 92"/>
          <p:cNvSpPr/>
          <p:nvPr/>
        </p:nvSpPr>
        <p:spPr>
          <a:xfrm flipH="1">
            <a:off x="2313940" y="3538538"/>
            <a:ext cx="112713" cy="6223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1" name="Line 93"/>
          <p:cNvSpPr/>
          <p:nvPr/>
        </p:nvSpPr>
        <p:spPr>
          <a:xfrm>
            <a:off x="2550478" y="3538538"/>
            <a:ext cx="88900" cy="6032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2" name="Line 94"/>
          <p:cNvSpPr/>
          <p:nvPr/>
        </p:nvSpPr>
        <p:spPr>
          <a:xfrm flipH="1">
            <a:off x="3055303" y="3552825"/>
            <a:ext cx="123825" cy="59213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3" name="Line 95"/>
          <p:cNvSpPr/>
          <p:nvPr/>
        </p:nvSpPr>
        <p:spPr>
          <a:xfrm>
            <a:off x="3302953" y="3552825"/>
            <a:ext cx="101600" cy="6000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4" name="Line 96"/>
          <p:cNvSpPr/>
          <p:nvPr/>
        </p:nvSpPr>
        <p:spPr>
          <a:xfrm flipH="1">
            <a:off x="4584065" y="3536950"/>
            <a:ext cx="123825" cy="615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5" name="Line 97"/>
          <p:cNvSpPr/>
          <p:nvPr/>
        </p:nvSpPr>
        <p:spPr>
          <a:xfrm>
            <a:off x="4831715" y="3536950"/>
            <a:ext cx="100013" cy="615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6" name="Line 98"/>
          <p:cNvSpPr/>
          <p:nvPr/>
        </p:nvSpPr>
        <p:spPr>
          <a:xfrm flipH="1">
            <a:off x="5347653" y="3552825"/>
            <a:ext cx="112712" cy="588963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7" name="Line 99"/>
          <p:cNvSpPr/>
          <p:nvPr/>
        </p:nvSpPr>
        <p:spPr>
          <a:xfrm>
            <a:off x="5584190" y="3524250"/>
            <a:ext cx="90488" cy="6254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8" name="Line 100"/>
          <p:cNvSpPr/>
          <p:nvPr/>
        </p:nvSpPr>
        <p:spPr>
          <a:xfrm flipH="1">
            <a:off x="6055678" y="3540125"/>
            <a:ext cx="112712" cy="601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59" name="Line 101"/>
          <p:cNvSpPr/>
          <p:nvPr/>
        </p:nvSpPr>
        <p:spPr>
          <a:xfrm>
            <a:off x="6292215" y="3540125"/>
            <a:ext cx="101600" cy="612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0" name="Line 102"/>
          <p:cNvSpPr/>
          <p:nvPr/>
        </p:nvSpPr>
        <p:spPr>
          <a:xfrm flipH="1">
            <a:off x="6797040" y="3568700"/>
            <a:ext cx="112713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1" name="Line 103"/>
          <p:cNvSpPr/>
          <p:nvPr/>
        </p:nvSpPr>
        <p:spPr>
          <a:xfrm>
            <a:off x="7033578" y="3568700"/>
            <a:ext cx="90487" cy="601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2" name="Line 104"/>
          <p:cNvSpPr/>
          <p:nvPr/>
        </p:nvSpPr>
        <p:spPr>
          <a:xfrm flipH="1">
            <a:off x="7539990" y="3552825"/>
            <a:ext cx="122238" cy="5762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3" name="Line 105"/>
          <p:cNvSpPr/>
          <p:nvPr/>
        </p:nvSpPr>
        <p:spPr>
          <a:xfrm>
            <a:off x="7786053" y="3540125"/>
            <a:ext cx="101600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4" name="Line 106"/>
          <p:cNvSpPr/>
          <p:nvPr/>
        </p:nvSpPr>
        <p:spPr>
          <a:xfrm flipH="1">
            <a:off x="8292465" y="3552825"/>
            <a:ext cx="100013" cy="584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5" name="Line 107"/>
          <p:cNvSpPr/>
          <p:nvPr/>
        </p:nvSpPr>
        <p:spPr>
          <a:xfrm>
            <a:off x="8516303" y="3540125"/>
            <a:ext cx="101600" cy="592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6" name="Line 108"/>
          <p:cNvSpPr/>
          <p:nvPr/>
        </p:nvSpPr>
        <p:spPr>
          <a:xfrm flipH="1">
            <a:off x="9022715" y="3540125"/>
            <a:ext cx="112713" cy="596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7" name="Line 109"/>
          <p:cNvSpPr/>
          <p:nvPr/>
        </p:nvSpPr>
        <p:spPr>
          <a:xfrm>
            <a:off x="9257665" y="3540125"/>
            <a:ext cx="112713" cy="5889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8" name="Line 110"/>
          <p:cNvSpPr/>
          <p:nvPr/>
        </p:nvSpPr>
        <p:spPr>
          <a:xfrm flipH="1">
            <a:off x="9764078" y="3540125"/>
            <a:ext cx="134937" cy="609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9" name="Line 111"/>
          <p:cNvSpPr/>
          <p:nvPr/>
        </p:nvSpPr>
        <p:spPr>
          <a:xfrm>
            <a:off x="10022840" y="3540125"/>
            <a:ext cx="112713" cy="6175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0" name="Line 112"/>
          <p:cNvSpPr/>
          <p:nvPr/>
        </p:nvSpPr>
        <p:spPr>
          <a:xfrm>
            <a:off x="1539240" y="450532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1" name="Line 113"/>
          <p:cNvSpPr/>
          <p:nvPr/>
        </p:nvSpPr>
        <p:spPr>
          <a:xfrm>
            <a:off x="2652078" y="4505325"/>
            <a:ext cx="0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2" name="Line 114"/>
          <p:cNvSpPr/>
          <p:nvPr/>
        </p:nvSpPr>
        <p:spPr>
          <a:xfrm>
            <a:off x="7551103" y="4500563"/>
            <a:ext cx="0" cy="5476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3" name="Line 115"/>
          <p:cNvSpPr/>
          <p:nvPr/>
        </p:nvSpPr>
        <p:spPr>
          <a:xfrm>
            <a:off x="7920990" y="4502150"/>
            <a:ext cx="0" cy="5572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4" name="Line 116"/>
          <p:cNvSpPr/>
          <p:nvPr/>
        </p:nvSpPr>
        <p:spPr>
          <a:xfrm flipH="1">
            <a:off x="8303578" y="4489450"/>
            <a:ext cx="0" cy="5413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5" name="Line 117"/>
          <p:cNvSpPr/>
          <p:nvPr/>
        </p:nvSpPr>
        <p:spPr>
          <a:xfrm>
            <a:off x="8651240" y="4473575"/>
            <a:ext cx="0" cy="5699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6" name="Line 118"/>
          <p:cNvSpPr/>
          <p:nvPr/>
        </p:nvSpPr>
        <p:spPr>
          <a:xfrm>
            <a:off x="9405303" y="4489450"/>
            <a:ext cx="0" cy="5302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77" name="Text Box 119"/>
          <p:cNvSpPr txBox="1"/>
          <p:nvPr/>
        </p:nvSpPr>
        <p:spPr>
          <a:xfrm>
            <a:off x="5358765" y="2082800"/>
            <a:ext cx="192088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478" name="Text Box 120"/>
          <p:cNvSpPr txBox="1"/>
          <p:nvPr/>
        </p:nvSpPr>
        <p:spPr>
          <a:xfrm>
            <a:off x="6135053" y="207010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479" name="Text Box 121"/>
          <p:cNvSpPr txBox="1"/>
          <p:nvPr/>
        </p:nvSpPr>
        <p:spPr>
          <a:xfrm>
            <a:off x="7551103" y="17589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480" name="Line 122"/>
          <p:cNvSpPr/>
          <p:nvPr/>
        </p:nvSpPr>
        <p:spPr>
          <a:xfrm>
            <a:off x="2594928" y="2679700"/>
            <a:ext cx="584200" cy="53022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81" name="Oval 123"/>
          <p:cNvSpPr/>
          <p:nvPr/>
        </p:nvSpPr>
        <p:spPr>
          <a:xfrm>
            <a:off x="2144078" y="4144963"/>
            <a:ext cx="306387" cy="347662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b="1">
                <a:latin typeface="Times New Roman" panose="02020603050405020304" charset="0"/>
              </a:rPr>
              <a:t>9</a:t>
            </a:r>
          </a:p>
        </p:txBody>
      </p:sp>
      <p:sp>
        <p:nvSpPr>
          <p:cNvPr id="15482" name="Oval 124"/>
          <p:cNvSpPr/>
          <p:nvPr/>
        </p:nvSpPr>
        <p:spPr>
          <a:xfrm>
            <a:off x="2493328" y="504348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12</a:t>
            </a:r>
          </a:p>
        </p:txBody>
      </p:sp>
      <p:sp>
        <p:nvSpPr>
          <p:cNvPr id="15483" name="Oval 125"/>
          <p:cNvSpPr/>
          <p:nvPr/>
        </p:nvSpPr>
        <p:spPr>
          <a:xfrm>
            <a:off x="2855278" y="4133850"/>
            <a:ext cx="360362" cy="339725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14</a:t>
            </a:r>
          </a:p>
        </p:txBody>
      </p:sp>
      <p:sp>
        <p:nvSpPr>
          <p:cNvPr id="15484" name="Oval 126"/>
          <p:cNvSpPr/>
          <p:nvPr/>
        </p:nvSpPr>
        <p:spPr>
          <a:xfrm>
            <a:off x="3280728" y="4149725"/>
            <a:ext cx="304800" cy="34607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16</a:t>
            </a:r>
          </a:p>
        </p:txBody>
      </p:sp>
      <p:sp>
        <p:nvSpPr>
          <p:cNvPr id="15485" name="Oval 127"/>
          <p:cNvSpPr/>
          <p:nvPr/>
        </p:nvSpPr>
        <p:spPr>
          <a:xfrm>
            <a:off x="3887153" y="3209925"/>
            <a:ext cx="306387" cy="347663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19</a:t>
            </a:r>
          </a:p>
        </p:txBody>
      </p:sp>
      <p:sp>
        <p:nvSpPr>
          <p:cNvPr id="15486" name="Oval 128"/>
          <p:cNvSpPr/>
          <p:nvPr/>
        </p:nvSpPr>
        <p:spPr>
          <a:xfrm>
            <a:off x="4415790" y="4159250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25</a:t>
            </a:r>
          </a:p>
        </p:txBody>
      </p:sp>
      <p:sp>
        <p:nvSpPr>
          <p:cNvPr id="15487" name="Oval 129"/>
          <p:cNvSpPr/>
          <p:nvPr/>
        </p:nvSpPr>
        <p:spPr>
          <a:xfrm>
            <a:off x="5177790" y="4151313"/>
            <a:ext cx="392113" cy="363537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30</a:t>
            </a:r>
          </a:p>
        </p:txBody>
      </p:sp>
      <p:sp>
        <p:nvSpPr>
          <p:cNvPr id="15488" name="Oval 130"/>
          <p:cNvSpPr/>
          <p:nvPr/>
        </p:nvSpPr>
        <p:spPr>
          <a:xfrm>
            <a:off x="7763828" y="5048250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49</a:t>
            </a:r>
          </a:p>
        </p:txBody>
      </p:sp>
      <p:sp>
        <p:nvSpPr>
          <p:cNvPr id="15489" name="Oval 131"/>
          <p:cNvSpPr/>
          <p:nvPr/>
        </p:nvSpPr>
        <p:spPr>
          <a:xfrm>
            <a:off x="8146415" y="5030788"/>
            <a:ext cx="304800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53</a:t>
            </a:r>
          </a:p>
        </p:txBody>
      </p:sp>
      <p:sp>
        <p:nvSpPr>
          <p:cNvPr id="15490" name="Oval 132"/>
          <p:cNvSpPr/>
          <p:nvPr/>
        </p:nvSpPr>
        <p:spPr>
          <a:xfrm>
            <a:off x="9246553" y="5030788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60</a:t>
            </a:r>
          </a:p>
        </p:txBody>
      </p:sp>
      <p:sp>
        <p:nvSpPr>
          <p:cNvPr id="15491" name="Oval 133"/>
          <p:cNvSpPr/>
          <p:nvPr/>
        </p:nvSpPr>
        <p:spPr>
          <a:xfrm>
            <a:off x="1785303" y="4146550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/>
            <a:r>
              <a:rPr lang="en-US" altLang="zh-CN" sz="1600" b="1">
                <a:latin typeface="Times New Roman" panose="02020603050405020304" charset="0"/>
              </a:rPr>
              <a:t>6</a:t>
            </a:r>
          </a:p>
        </p:txBody>
      </p:sp>
      <p:sp>
        <p:nvSpPr>
          <p:cNvPr id="15492" name="Text Box 134"/>
          <p:cNvSpPr txBox="1"/>
          <p:nvPr/>
        </p:nvSpPr>
        <p:spPr>
          <a:xfrm>
            <a:off x="4010978" y="173037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493" name="Oval 135"/>
          <p:cNvSpPr/>
          <p:nvPr/>
        </p:nvSpPr>
        <p:spPr>
          <a:xfrm>
            <a:off x="1793240" y="5029200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7</a:t>
            </a:r>
            <a:endParaRPr lang="en-US" altLang="zh-CN" sz="1600" b="1" i="1">
              <a:latin typeface="Times New Roman" panose="02020603050405020304" charset="0"/>
            </a:endParaRPr>
          </a:p>
        </p:txBody>
      </p:sp>
      <p:sp>
        <p:nvSpPr>
          <p:cNvPr id="15494" name="Line 136"/>
          <p:cNvSpPr/>
          <p:nvPr/>
        </p:nvSpPr>
        <p:spPr>
          <a:xfrm>
            <a:off x="1937703" y="44878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95" name="Oval 137"/>
          <p:cNvSpPr/>
          <p:nvPr/>
        </p:nvSpPr>
        <p:spPr>
          <a:xfrm>
            <a:off x="2153603" y="5053013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10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496" name="Line 138"/>
          <p:cNvSpPr/>
          <p:nvPr/>
        </p:nvSpPr>
        <p:spPr>
          <a:xfrm>
            <a:off x="2298065" y="451167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97" name="Oval 139"/>
          <p:cNvSpPr/>
          <p:nvPr/>
        </p:nvSpPr>
        <p:spPr>
          <a:xfrm>
            <a:off x="2926715" y="5053013"/>
            <a:ext cx="306388" cy="34607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15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498" name="Line 140"/>
          <p:cNvSpPr/>
          <p:nvPr/>
        </p:nvSpPr>
        <p:spPr>
          <a:xfrm flipH="1">
            <a:off x="3071178" y="4438650"/>
            <a:ext cx="17462" cy="5873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99" name="Oval 141"/>
          <p:cNvSpPr/>
          <p:nvPr/>
        </p:nvSpPr>
        <p:spPr>
          <a:xfrm>
            <a:off x="3304540" y="5051425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17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00" name="Line 142"/>
          <p:cNvSpPr/>
          <p:nvPr/>
        </p:nvSpPr>
        <p:spPr>
          <a:xfrm>
            <a:off x="3449003" y="451008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01" name="Line 143"/>
          <p:cNvSpPr/>
          <p:nvPr/>
        </p:nvSpPr>
        <p:spPr>
          <a:xfrm flipH="1">
            <a:off x="3810953" y="3502025"/>
            <a:ext cx="123825" cy="592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02" name="Oval 144"/>
          <p:cNvSpPr/>
          <p:nvPr/>
        </p:nvSpPr>
        <p:spPr>
          <a:xfrm>
            <a:off x="3664903" y="4083050"/>
            <a:ext cx="306387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20</a:t>
            </a:r>
          </a:p>
        </p:txBody>
      </p:sp>
      <p:sp>
        <p:nvSpPr>
          <p:cNvPr id="15503" name="Oval 145"/>
          <p:cNvSpPr/>
          <p:nvPr/>
        </p:nvSpPr>
        <p:spPr>
          <a:xfrm>
            <a:off x="3682365" y="5002213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21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04" name="Line 146"/>
          <p:cNvSpPr/>
          <p:nvPr/>
        </p:nvSpPr>
        <p:spPr>
          <a:xfrm>
            <a:off x="3826828" y="4460875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05" name="Text Box 147"/>
          <p:cNvSpPr txBox="1"/>
          <p:nvPr/>
        </p:nvSpPr>
        <p:spPr>
          <a:xfrm>
            <a:off x="4169728" y="3717925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06" name="Text Box 148"/>
          <p:cNvSpPr txBox="1"/>
          <p:nvPr/>
        </p:nvSpPr>
        <p:spPr>
          <a:xfrm>
            <a:off x="3664903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07" name="Text Box 149"/>
          <p:cNvSpPr txBox="1"/>
          <p:nvPr/>
        </p:nvSpPr>
        <p:spPr>
          <a:xfrm>
            <a:off x="1793240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508" name="Text Box 150"/>
          <p:cNvSpPr txBox="1"/>
          <p:nvPr/>
        </p:nvSpPr>
        <p:spPr>
          <a:xfrm>
            <a:off x="2153603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09" name="Text Box 151"/>
          <p:cNvSpPr txBox="1"/>
          <p:nvPr/>
        </p:nvSpPr>
        <p:spPr>
          <a:xfrm>
            <a:off x="2945765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510" name="Line 152"/>
          <p:cNvSpPr/>
          <p:nvPr/>
        </p:nvSpPr>
        <p:spPr>
          <a:xfrm>
            <a:off x="4077653" y="3530600"/>
            <a:ext cx="101600" cy="6000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11" name="Oval 153"/>
          <p:cNvSpPr/>
          <p:nvPr/>
        </p:nvSpPr>
        <p:spPr>
          <a:xfrm>
            <a:off x="4055428" y="4127500"/>
            <a:ext cx="304800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22</a:t>
            </a:r>
          </a:p>
        </p:txBody>
      </p:sp>
      <p:sp>
        <p:nvSpPr>
          <p:cNvPr id="15512" name="Oval 154"/>
          <p:cNvSpPr/>
          <p:nvPr/>
        </p:nvSpPr>
        <p:spPr>
          <a:xfrm>
            <a:off x="4079240" y="5029200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13" name="Line 155"/>
          <p:cNvSpPr/>
          <p:nvPr/>
        </p:nvSpPr>
        <p:spPr>
          <a:xfrm>
            <a:off x="4223703" y="4487863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14" name="Text Box 156"/>
          <p:cNvSpPr txBox="1"/>
          <p:nvPr/>
        </p:nvSpPr>
        <p:spPr>
          <a:xfrm>
            <a:off x="4050665" y="4654550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515" name="Oval 157"/>
          <p:cNvSpPr/>
          <p:nvPr/>
        </p:nvSpPr>
        <p:spPr>
          <a:xfrm>
            <a:off x="4439603" y="50514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26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16" name="Line 158"/>
          <p:cNvSpPr/>
          <p:nvPr/>
        </p:nvSpPr>
        <p:spPr>
          <a:xfrm>
            <a:off x="4584065" y="451008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17" name="Text Box 159"/>
          <p:cNvSpPr txBox="1"/>
          <p:nvPr/>
        </p:nvSpPr>
        <p:spPr>
          <a:xfrm>
            <a:off x="4482465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18" name="Text Box 160"/>
          <p:cNvSpPr txBox="1"/>
          <p:nvPr/>
        </p:nvSpPr>
        <p:spPr>
          <a:xfrm>
            <a:off x="4842828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519" name="Oval 161"/>
          <p:cNvSpPr/>
          <p:nvPr/>
        </p:nvSpPr>
        <p:spPr>
          <a:xfrm>
            <a:off x="4817428" y="5051425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28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20" name="Line 162"/>
          <p:cNvSpPr/>
          <p:nvPr/>
        </p:nvSpPr>
        <p:spPr>
          <a:xfrm>
            <a:off x="4961890" y="451008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21" name="Oval 163"/>
          <p:cNvSpPr/>
          <p:nvPr/>
        </p:nvSpPr>
        <p:spPr>
          <a:xfrm>
            <a:off x="5158740" y="5051425"/>
            <a:ext cx="379413" cy="395288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31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22" name="Line 164"/>
          <p:cNvSpPr/>
          <p:nvPr/>
        </p:nvSpPr>
        <p:spPr>
          <a:xfrm>
            <a:off x="5303203" y="4510088"/>
            <a:ext cx="0" cy="5143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23" name="Oval 165"/>
          <p:cNvSpPr/>
          <p:nvPr/>
        </p:nvSpPr>
        <p:spPr>
          <a:xfrm>
            <a:off x="5590540" y="4151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32</a:t>
            </a:r>
          </a:p>
        </p:txBody>
      </p:sp>
      <p:sp>
        <p:nvSpPr>
          <p:cNvPr id="15524" name="Oval 166"/>
          <p:cNvSpPr/>
          <p:nvPr/>
        </p:nvSpPr>
        <p:spPr>
          <a:xfrm>
            <a:off x="5558790" y="50561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25" name="Line 167"/>
          <p:cNvSpPr/>
          <p:nvPr/>
        </p:nvSpPr>
        <p:spPr>
          <a:xfrm>
            <a:off x="5703253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26" name="Oval 168"/>
          <p:cNvSpPr/>
          <p:nvPr/>
        </p:nvSpPr>
        <p:spPr>
          <a:xfrm>
            <a:off x="5928678" y="4151313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36</a:t>
            </a:r>
          </a:p>
        </p:txBody>
      </p:sp>
      <p:sp>
        <p:nvSpPr>
          <p:cNvPr id="15527" name="Oval 169"/>
          <p:cNvSpPr/>
          <p:nvPr/>
        </p:nvSpPr>
        <p:spPr>
          <a:xfrm>
            <a:off x="5896928" y="505618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37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28" name="Line 170"/>
          <p:cNvSpPr/>
          <p:nvPr/>
        </p:nvSpPr>
        <p:spPr>
          <a:xfrm>
            <a:off x="6041390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29" name="Oval 171"/>
          <p:cNvSpPr/>
          <p:nvPr/>
        </p:nvSpPr>
        <p:spPr>
          <a:xfrm>
            <a:off x="6311265" y="4151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38</a:t>
            </a:r>
          </a:p>
        </p:txBody>
      </p:sp>
      <p:sp>
        <p:nvSpPr>
          <p:cNvPr id="15530" name="Oval 172"/>
          <p:cNvSpPr/>
          <p:nvPr/>
        </p:nvSpPr>
        <p:spPr>
          <a:xfrm>
            <a:off x="6279515" y="50561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39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31" name="Line 173"/>
          <p:cNvSpPr/>
          <p:nvPr/>
        </p:nvSpPr>
        <p:spPr>
          <a:xfrm>
            <a:off x="6423978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32" name="Oval 174"/>
          <p:cNvSpPr/>
          <p:nvPr/>
        </p:nvSpPr>
        <p:spPr>
          <a:xfrm>
            <a:off x="6671628" y="4151313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41</a:t>
            </a:r>
          </a:p>
        </p:txBody>
      </p:sp>
      <p:sp>
        <p:nvSpPr>
          <p:cNvPr id="15533" name="Oval 175"/>
          <p:cNvSpPr/>
          <p:nvPr/>
        </p:nvSpPr>
        <p:spPr>
          <a:xfrm>
            <a:off x="6639878" y="505618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42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34" name="Line 176"/>
          <p:cNvSpPr/>
          <p:nvPr/>
        </p:nvSpPr>
        <p:spPr>
          <a:xfrm>
            <a:off x="6784340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35" name="Oval 177"/>
          <p:cNvSpPr/>
          <p:nvPr/>
        </p:nvSpPr>
        <p:spPr>
          <a:xfrm>
            <a:off x="7031990" y="4151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43</a:t>
            </a:r>
          </a:p>
        </p:txBody>
      </p:sp>
      <p:sp>
        <p:nvSpPr>
          <p:cNvPr id="15536" name="Oval 178"/>
          <p:cNvSpPr/>
          <p:nvPr/>
        </p:nvSpPr>
        <p:spPr>
          <a:xfrm>
            <a:off x="7000240" y="50561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44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37" name="Line 179"/>
          <p:cNvSpPr/>
          <p:nvPr/>
        </p:nvSpPr>
        <p:spPr>
          <a:xfrm>
            <a:off x="7144703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38" name="Oval 180"/>
          <p:cNvSpPr/>
          <p:nvPr/>
        </p:nvSpPr>
        <p:spPr>
          <a:xfrm>
            <a:off x="8903653" y="4151313"/>
            <a:ext cx="306387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57</a:t>
            </a:r>
          </a:p>
        </p:txBody>
      </p:sp>
      <p:sp>
        <p:nvSpPr>
          <p:cNvPr id="15539" name="Oval 181"/>
          <p:cNvSpPr/>
          <p:nvPr/>
        </p:nvSpPr>
        <p:spPr>
          <a:xfrm>
            <a:off x="8871903" y="5056188"/>
            <a:ext cx="306387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58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40" name="Line 182"/>
          <p:cNvSpPr/>
          <p:nvPr/>
        </p:nvSpPr>
        <p:spPr>
          <a:xfrm>
            <a:off x="9016365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41" name="Oval 183"/>
          <p:cNvSpPr/>
          <p:nvPr/>
        </p:nvSpPr>
        <p:spPr>
          <a:xfrm>
            <a:off x="9641840" y="4151313"/>
            <a:ext cx="306388" cy="3476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62</a:t>
            </a:r>
          </a:p>
        </p:txBody>
      </p:sp>
      <p:sp>
        <p:nvSpPr>
          <p:cNvPr id="15542" name="Oval 184"/>
          <p:cNvSpPr/>
          <p:nvPr/>
        </p:nvSpPr>
        <p:spPr>
          <a:xfrm>
            <a:off x="9610090" y="5056188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63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43" name="Line 185"/>
          <p:cNvSpPr/>
          <p:nvPr/>
        </p:nvSpPr>
        <p:spPr>
          <a:xfrm>
            <a:off x="9754553" y="4514850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44" name="Oval 186"/>
          <p:cNvSpPr/>
          <p:nvPr/>
        </p:nvSpPr>
        <p:spPr>
          <a:xfrm>
            <a:off x="10000615" y="4152900"/>
            <a:ext cx="306388" cy="3476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64</a:t>
            </a:r>
          </a:p>
        </p:txBody>
      </p:sp>
      <p:sp>
        <p:nvSpPr>
          <p:cNvPr id="15545" name="Oval 187"/>
          <p:cNvSpPr/>
          <p:nvPr/>
        </p:nvSpPr>
        <p:spPr>
          <a:xfrm>
            <a:off x="9968865" y="5057775"/>
            <a:ext cx="306388" cy="346075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2880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400" b="1">
                <a:latin typeface="Times New Roman" panose="02020603050405020304" charset="0"/>
              </a:rPr>
              <a:t>65</a:t>
            </a:r>
            <a:endParaRPr lang="en-US" altLang="zh-CN" sz="1400" b="1" i="1">
              <a:latin typeface="Times New Roman" panose="02020603050405020304" charset="0"/>
            </a:endParaRPr>
          </a:p>
        </p:txBody>
      </p:sp>
      <p:sp>
        <p:nvSpPr>
          <p:cNvPr id="15546" name="Line 188"/>
          <p:cNvSpPr/>
          <p:nvPr/>
        </p:nvSpPr>
        <p:spPr>
          <a:xfrm>
            <a:off x="10113328" y="4516438"/>
            <a:ext cx="0" cy="5143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547" name="Text Box 189"/>
          <p:cNvSpPr txBox="1"/>
          <p:nvPr/>
        </p:nvSpPr>
        <p:spPr>
          <a:xfrm>
            <a:off x="5177790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548" name="Text Box 190"/>
          <p:cNvSpPr txBox="1"/>
          <p:nvPr/>
        </p:nvSpPr>
        <p:spPr>
          <a:xfrm>
            <a:off x="5563553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549" name="Text Box 191"/>
          <p:cNvSpPr txBox="1"/>
          <p:nvPr/>
        </p:nvSpPr>
        <p:spPr>
          <a:xfrm>
            <a:off x="5896928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50" name="Text Box 192"/>
          <p:cNvSpPr txBox="1"/>
          <p:nvPr/>
        </p:nvSpPr>
        <p:spPr>
          <a:xfrm>
            <a:off x="6282690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551" name="Text Box 193"/>
          <p:cNvSpPr txBox="1"/>
          <p:nvPr/>
        </p:nvSpPr>
        <p:spPr>
          <a:xfrm>
            <a:off x="6643053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4</a:t>
            </a:r>
          </a:p>
        </p:txBody>
      </p:sp>
      <p:sp>
        <p:nvSpPr>
          <p:cNvPr id="15552" name="Text Box 194"/>
          <p:cNvSpPr txBox="1"/>
          <p:nvPr/>
        </p:nvSpPr>
        <p:spPr>
          <a:xfrm>
            <a:off x="7003415" y="4684713"/>
            <a:ext cx="190500" cy="257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sp>
        <p:nvSpPr>
          <p:cNvPr id="15553" name="Text Box 195"/>
          <p:cNvSpPr txBox="1"/>
          <p:nvPr/>
        </p:nvSpPr>
        <p:spPr>
          <a:xfrm>
            <a:off x="8921115" y="4654550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3</a:t>
            </a:r>
          </a:p>
        </p:txBody>
      </p:sp>
      <p:sp>
        <p:nvSpPr>
          <p:cNvPr id="15554" name="Text Box 196"/>
          <p:cNvSpPr txBox="1"/>
          <p:nvPr/>
        </p:nvSpPr>
        <p:spPr>
          <a:xfrm>
            <a:off x="9651365" y="4654550"/>
            <a:ext cx="134938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2</a:t>
            </a:r>
          </a:p>
        </p:txBody>
      </p:sp>
      <p:sp>
        <p:nvSpPr>
          <p:cNvPr id="15555" name="Text Box 197"/>
          <p:cNvSpPr txBox="1"/>
          <p:nvPr/>
        </p:nvSpPr>
        <p:spPr>
          <a:xfrm>
            <a:off x="10154603" y="4654550"/>
            <a:ext cx="134937" cy="269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72000"/>
              </a:lnSpc>
            </a:pPr>
            <a:r>
              <a:rPr lang="en-US" altLang="zh-CN" sz="1600" b="1">
                <a:latin typeface="Times New Roman" panose="02020603050405020304" charset="0"/>
              </a:rPr>
              <a:t>1</a:t>
            </a:r>
          </a:p>
        </p:txBody>
      </p:sp>
      <p:grpSp>
        <p:nvGrpSpPr>
          <p:cNvPr id="15556" name="Group 200"/>
          <p:cNvGrpSpPr/>
          <p:nvPr/>
        </p:nvGrpSpPr>
        <p:grpSpPr>
          <a:xfrm>
            <a:off x="2225040" y="4654550"/>
            <a:ext cx="144463" cy="215900"/>
            <a:chOff x="340" y="3566"/>
            <a:chExt cx="91" cy="136"/>
          </a:xfrm>
        </p:grpSpPr>
        <p:sp>
          <p:nvSpPr>
            <p:cNvPr id="15557" name="Line 198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58" name="Line 199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59" name="Group 201"/>
          <p:cNvGrpSpPr/>
          <p:nvPr/>
        </p:nvGrpSpPr>
        <p:grpSpPr>
          <a:xfrm>
            <a:off x="1648778" y="3430588"/>
            <a:ext cx="144462" cy="215900"/>
            <a:chOff x="340" y="3566"/>
            <a:chExt cx="91" cy="136"/>
          </a:xfrm>
        </p:grpSpPr>
        <p:sp>
          <p:nvSpPr>
            <p:cNvPr id="15560" name="Line 202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61" name="Line 203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62" name="Group 204"/>
          <p:cNvGrpSpPr/>
          <p:nvPr/>
        </p:nvGrpSpPr>
        <p:grpSpPr>
          <a:xfrm>
            <a:off x="2585403" y="4654550"/>
            <a:ext cx="144462" cy="215900"/>
            <a:chOff x="340" y="3566"/>
            <a:chExt cx="91" cy="136"/>
          </a:xfrm>
        </p:grpSpPr>
        <p:sp>
          <p:nvSpPr>
            <p:cNvPr id="15563" name="Line 205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64" name="Line 206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65" name="Group 207"/>
          <p:cNvGrpSpPr/>
          <p:nvPr/>
        </p:nvGrpSpPr>
        <p:grpSpPr>
          <a:xfrm>
            <a:off x="4672965" y="3430588"/>
            <a:ext cx="144463" cy="215900"/>
            <a:chOff x="340" y="3566"/>
            <a:chExt cx="91" cy="136"/>
          </a:xfrm>
        </p:grpSpPr>
        <p:sp>
          <p:nvSpPr>
            <p:cNvPr id="15566" name="Line 208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67" name="Line 209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68" name="Group 210"/>
          <p:cNvGrpSpPr/>
          <p:nvPr/>
        </p:nvGrpSpPr>
        <p:grpSpPr>
          <a:xfrm>
            <a:off x="3953828" y="3430588"/>
            <a:ext cx="144462" cy="215900"/>
            <a:chOff x="340" y="3566"/>
            <a:chExt cx="91" cy="136"/>
          </a:xfrm>
        </p:grpSpPr>
        <p:sp>
          <p:nvSpPr>
            <p:cNvPr id="15569" name="Line 211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70" name="Line 212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71" name="Group 213"/>
          <p:cNvGrpSpPr/>
          <p:nvPr/>
        </p:nvGrpSpPr>
        <p:grpSpPr>
          <a:xfrm>
            <a:off x="3377565" y="4583113"/>
            <a:ext cx="144463" cy="215900"/>
            <a:chOff x="340" y="3566"/>
            <a:chExt cx="91" cy="136"/>
          </a:xfrm>
        </p:grpSpPr>
        <p:sp>
          <p:nvSpPr>
            <p:cNvPr id="15572" name="Line 214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73" name="Line 215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74" name="Group 219"/>
          <p:cNvGrpSpPr/>
          <p:nvPr/>
        </p:nvGrpSpPr>
        <p:grpSpPr>
          <a:xfrm>
            <a:off x="3017203" y="5302250"/>
            <a:ext cx="144462" cy="215900"/>
            <a:chOff x="340" y="3566"/>
            <a:chExt cx="91" cy="136"/>
          </a:xfrm>
        </p:grpSpPr>
        <p:sp>
          <p:nvSpPr>
            <p:cNvPr id="15575" name="Line 220"/>
            <p:cNvSpPr/>
            <p:nvPr/>
          </p:nvSpPr>
          <p:spPr>
            <a:xfrm flipV="1"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76" name="Line 221"/>
            <p:cNvSpPr/>
            <p:nvPr/>
          </p:nvSpPr>
          <p:spPr>
            <a:xfrm>
              <a:off x="340" y="3566"/>
              <a:ext cx="91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577" name="Group 224"/>
          <p:cNvGrpSpPr/>
          <p:nvPr/>
        </p:nvGrpSpPr>
        <p:grpSpPr>
          <a:xfrm>
            <a:off x="5177790" y="5375275"/>
            <a:ext cx="287338" cy="358775"/>
            <a:chOff x="1746" y="3385"/>
            <a:chExt cx="181" cy="136"/>
          </a:xfrm>
        </p:grpSpPr>
        <p:sp>
          <p:nvSpPr>
            <p:cNvPr id="15578" name="Line 222"/>
            <p:cNvSpPr/>
            <p:nvPr/>
          </p:nvSpPr>
          <p:spPr>
            <a:xfrm>
              <a:off x="1746" y="3430"/>
              <a:ext cx="91" cy="91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79" name="Line 223"/>
            <p:cNvSpPr/>
            <p:nvPr/>
          </p:nvSpPr>
          <p:spPr>
            <a:xfrm flipV="1">
              <a:off x="1837" y="3385"/>
              <a:ext cx="90" cy="136"/>
            </a:xfrm>
            <a:prstGeom prst="line">
              <a:avLst/>
            </a:prstGeom>
            <a:ln w="63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73829" y="-1187648"/>
            <a:ext cx="9318171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#include&lt;iostream&gt;</a:t>
            </a:r>
          </a:p>
          <a:p>
            <a:r>
              <a:rPr lang="zh-CN" altLang="en-US" dirty="0" smtClean="0"/>
              <a:t>#include&lt;math.h&gt;</a:t>
            </a:r>
          </a:p>
          <a:p>
            <a:r>
              <a:rPr lang="zh-CN" altLang="en-US" dirty="0" smtClean="0"/>
              <a:t>using namespace std;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int n=8;</a:t>
            </a:r>
          </a:p>
          <a:p>
            <a:r>
              <a:rPr lang="zh-CN" altLang="en-US" dirty="0" smtClean="0"/>
              <a:t>int total=0;</a:t>
            </a:r>
          </a:p>
          <a:p>
            <a:r>
              <a:rPr lang="zh-CN" altLang="en-US" dirty="0" smtClean="0"/>
              <a:t>int *c=new int(n);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bool is_ok(int row){</a:t>
            </a:r>
          </a:p>
          <a:p>
            <a:r>
              <a:rPr lang="zh-CN" altLang="en-US" dirty="0" smtClean="0"/>
              <a:t>    for(int j=0;j!=row;j++){</a:t>
            </a:r>
          </a:p>
          <a:p>
            <a:r>
              <a:rPr lang="zh-CN" altLang="en-US" dirty="0" smtClean="0"/>
              <a:t>        if(c[row]==c[j] || row-c[row]==j-c[j] || row+c[row]==j+c[j])</a:t>
            </a:r>
          </a:p>
          <a:p>
            <a:r>
              <a:rPr lang="zh-CN" altLang="en-US" dirty="0" smtClean="0"/>
              <a:t>            return false;</a:t>
            </a:r>
          </a:p>
          <a:p>
            <a:r>
              <a:rPr lang="zh-CN" altLang="en-US" dirty="0" smtClean="0"/>
              <a:t>    }</a:t>
            </a:r>
          </a:p>
          <a:p>
            <a:r>
              <a:rPr lang="zh-CN" altLang="en-US" dirty="0" smtClean="0"/>
              <a:t>    return true;</a:t>
            </a:r>
          </a:p>
          <a:p>
            <a:r>
              <a:rPr lang="zh-CN" altLang="en-US" dirty="0" smtClean="0"/>
              <a:t>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void queen(int row){</a:t>
            </a:r>
          </a:p>
          <a:p>
            <a:r>
              <a:rPr lang="zh-CN" altLang="en-US" dirty="0" smtClean="0"/>
              <a:t>    if(row==n)</a:t>
            </a:r>
          </a:p>
          <a:p>
            <a:r>
              <a:rPr lang="zh-CN" altLang="en-US" dirty="0" smtClean="0"/>
              <a:t>        total++;</a:t>
            </a:r>
          </a:p>
          <a:p>
            <a:r>
              <a:rPr lang="zh-CN" altLang="en-US" dirty="0" smtClean="0"/>
              <a:t>    else</a:t>
            </a:r>
          </a:p>
          <a:p>
            <a:r>
              <a:rPr lang="zh-CN" altLang="en-US" dirty="0" smtClean="0"/>
              <a:t>        for(int col=0;col!=n;col++){</a:t>
            </a:r>
          </a:p>
          <a:p>
            <a:r>
              <a:rPr lang="zh-CN" altLang="en-US" dirty="0" smtClean="0"/>
              <a:t>            c[row]=col;</a:t>
            </a:r>
          </a:p>
          <a:p>
            <a:r>
              <a:rPr lang="zh-CN" altLang="en-US" dirty="0" smtClean="0"/>
              <a:t>            if(is_ok(row))</a:t>
            </a:r>
          </a:p>
          <a:p>
            <a:r>
              <a:rPr lang="zh-CN" altLang="en-US" dirty="0" smtClean="0"/>
              <a:t>                queen(row+1);</a:t>
            </a:r>
          </a:p>
          <a:p>
            <a:r>
              <a:rPr lang="zh-CN" altLang="en-US" dirty="0" smtClean="0"/>
              <a:t>        }       </a:t>
            </a:r>
          </a:p>
          <a:p>
            <a:r>
              <a:rPr lang="zh-CN" altLang="en-US" dirty="0" smtClean="0"/>
              <a:t>}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int main(){</a:t>
            </a:r>
          </a:p>
          <a:p>
            <a:r>
              <a:rPr lang="zh-CN" altLang="en-US" dirty="0" smtClean="0"/>
              <a:t>    queen(0);</a:t>
            </a:r>
          </a:p>
          <a:p>
            <a:r>
              <a:rPr lang="zh-CN" altLang="en-US" dirty="0" smtClean="0"/>
              <a:t>    cout&lt;&lt;total;</a:t>
            </a:r>
          </a:p>
          <a:p>
            <a:r>
              <a:rPr lang="zh-CN" altLang="en-US" dirty="0" smtClean="0"/>
              <a:t>    return 1;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9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060" y="927100"/>
            <a:ext cx="10515600" cy="4351338"/>
          </a:xfrm>
        </p:spPr>
        <p:txBody>
          <a:bodyPr/>
          <a:lstStyle/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3333FF"/>
                </a:solidFill>
                <a:sym typeface="+mn-ea"/>
              </a:rPr>
              <a:t>5</a:t>
            </a:r>
            <a:r>
              <a:rPr lang="zh-CN" sz="2400" b="1">
                <a:solidFill>
                  <a:srgbClr val="3333FF"/>
                </a:solidFill>
                <a:sym typeface="+mn-ea"/>
              </a:rPr>
              <a:t>.1.</a:t>
            </a:r>
            <a:r>
              <a:rPr lang="en-US" altLang="zh-CN" sz="2400" b="1">
                <a:solidFill>
                  <a:srgbClr val="3333FF"/>
                </a:solidFill>
                <a:sym typeface="+mn-ea"/>
              </a:rPr>
              <a:t>3</a:t>
            </a:r>
            <a:r>
              <a:rPr lang="zh-CN" sz="2400" b="1">
                <a:solidFill>
                  <a:srgbClr val="3333FF"/>
                </a:solidFill>
                <a:sym typeface="+mn-ea"/>
              </a:rPr>
              <a:t> 递归回溯</a:t>
            </a: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ym typeface="+mn-ea"/>
              </a:rPr>
              <a:t>回溯法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对解空间作深度优先搜索</a:t>
            </a:r>
            <a:r>
              <a:rPr lang="zh-CN" altLang="en-US" sz="2400" dirty="0" smtClean="0">
                <a:sym typeface="+mn-ea"/>
              </a:rPr>
              <a:t>，因此，在一般情况下用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递归方法</a:t>
            </a:r>
            <a:r>
              <a:rPr lang="zh-CN" altLang="en-US" sz="2400" dirty="0" smtClean="0">
                <a:sym typeface="+mn-ea"/>
              </a:rPr>
              <a:t>实现回溯法，</a:t>
            </a:r>
            <a:r>
              <a:rPr lang="en-US" altLang="zh-CN" sz="2400" dirty="0" smtClean="0">
                <a:sym typeface="+mn-ea"/>
              </a:rPr>
              <a:t>t</a:t>
            </a:r>
            <a:r>
              <a:rPr lang="zh-CN" altLang="en-US" sz="2400" dirty="0" smtClean="0">
                <a:sym typeface="+mn-ea"/>
              </a:rPr>
              <a:t>表示搜索深度。</a:t>
            </a:r>
            <a:endParaRPr lang="zh-CN" altLang="en-US" sz="2400" smtClean="0"/>
          </a:p>
        </p:txBody>
      </p:sp>
      <p:sp>
        <p:nvSpPr>
          <p:cNvPr id="2" name="矩形 1"/>
          <p:cNvSpPr/>
          <p:nvPr/>
        </p:nvSpPr>
        <p:spPr>
          <a:xfrm>
            <a:off x="441960" y="2611120"/>
            <a:ext cx="10514965" cy="366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void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backtrack (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t)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sym typeface="+mn-ea"/>
              </a:rPr>
              <a:t>{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+mn-ea"/>
              <a:sym typeface="+mn-e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if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(t&gt;n)              </a:t>
            </a:r>
            <a:r>
              <a:rPr lang="en-US" altLang="zh-CN" sz="2000" dirty="0">
                <a:latin typeface="Times New Roman" panose="02020603050405020304" charset="0"/>
              </a:rPr>
              <a:t>//</a:t>
            </a:r>
            <a:r>
              <a:rPr lang="en-US" altLang="zh-CN" sz="2000" dirty="0" err="1">
                <a:latin typeface="Times New Roman" panose="02020603050405020304" charset="0"/>
              </a:rPr>
              <a:t>t&gt;n</a:t>
            </a:r>
            <a:r>
              <a:rPr lang="zh-CN" altLang="en-US" sz="2000" dirty="0">
                <a:latin typeface="Times New Roman" panose="02020603050405020304" charset="0"/>
              </a:rPr>
              <a:t>表示算法已搜索到叶</a:t>
            </a:r>
            <a:r>
              <a:rPr lang="zh-CN" altLang="en-US" sz="2000" dirty="0" smtClean="0">
                <a:latin typeface="Times New Roman" panose="02020603050405020304" charset="0"/>
              </a:rPr>
              <a:t>节点</a:t>
            </a:r>
            <a:endParaRPr lang="zh-CN" alt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+mn-ea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output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(x);</a:t>
            </a:r>
            <a:r>
              <a:rPr lang="en-US" altLang="zh-CN" sz="2400" dirty="0">
                <a:latin typeface="Times New Roman" panose="02020603050405020304" charset="0"/>
              </a:rPr>
              <a:t>     </a:t>
            </a:r>
            <a:r>
              <a:rPr lang="en-US" altLang="zh-CN" sz="2000" dirty="0">
                <a:latin typeface="Times New Roman" panose="02020603050405020304" charset="0"/>
              </a:rPr>
              <a:t>//</a:t>
            </a:r>
            <a:r>
              <a:rPr lang="zh-CN" altLang="en-US" sz="2000" dirty="0">
                <a:latin typeface="Times New Roman" panose="02020603050405020304" charset="0"/>
              </a:rPr>
              <a:t>记录或输出得到的可行解</a:t>
            </a:r>
            <a:r>
              <a:rPr lang="en-US" altLang="zh-CN" sz="2000" dirty="0">
                <a:latin typeface="Times New Roman" panose="02020603050405020304" charset="0"/>
              </a:rPr>
              <a:t>x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else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for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(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int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i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=f(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n,t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);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i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&lt;=g(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n,t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);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i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++)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sym typeface="+mn-ea"/>
              </a:rPr>
              <a:t>{</a:t>
            </a:r>
            <a:endParaRPr lang="en-US" altLang="zh-CN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+mn-ea"/>
              <a:sym typeface="+mn-ea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         </a:t>
            </a:r>
            <a:r>
              <a:rPr lang="zh-CN" altLang="en-US" dirty="0">
                <a:latin typeface="Times New Roman" panose="02020603050405020304" charset="0"/>
              </a:rPr>
              <a:t>//其中</a:t>
            </a:r>
            <a:r>
              <a:rPr lang="en-US" altLang="zh-CN" dirty="0">
                <a:latin typeface="Times New Roman" panose="02020603050405020304" charset="0"/>
              </a:rPr>
              <a:t>f(</a:t>
            </a:r>
            <a:r>
              <a:rPr lang="en-US" altLang="zh-CN" dirty="0" err="1">
                <a:latin typeface="Times New Roman" panose="02020603050405020304" charset="0"/>
              </a:rPr>
              <a:t>n,t</a:t>
            </a:r>
            <a:r>
              <a:rPr lang="en-US" altLang="zh-CN" dirty="0">
                <a:latin typeface="Times New Roman" panose="02020603050405020304" charset="0"/>
              </a:rPr>
              <a:t>),g(</a:t>
            </a:r>
            <a:r>
              <a:rPr lang="en-US" altLang="zh-CN" dirty="0" err="1">
                <a:latin typeface="Times New Roman" panose="02020603050405020304" charset="0"/>
              </a:rPr>
              <a:t>n,t</a:t>
            </a:r>
            <a:r>
              <a:rPr lang="en-US" altLang="zh-CN" dirty="0">
                <a:latin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</a:rPr>
              <a:t>分别表示在当前扩展结点处未搜索</a:t>
            </a:r>
            <a:r>
              <a:rPr lang="zh-CN" altLang="en-US" dirty="0" smtClean="0">
                <a:latin typeface="Times New Roman" panose="02020603050405020304" charset="0"/>
              </a:rPr>
              <a:t>过的子</a:t>
            </a:r>
            <a:r>
              <a:rPr lang="zh-CN" altLang="en-US" dirty="0">
                <a:latin typeface="Times New Roman" panose="02020603050405020304" charset="0"/>
              </a:rPr>
              <a:t>树的起始编号和终止编号</a:t>
            </a:r>
            <a:r>
              <a:rPr lang="zh-CN" altLang="en-US" dirty="0" smtClean="0">
                <a:latin typeface="Times New Roman" panose="02020603050405020304" charset="0"/>
              </a:rPr>
              <a:t>。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ea typeface="+mn-ea"/>
            </a:endParaRP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x[t]=h(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i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);</a:t>
            </a:r>
            <a:r>
              <a:rPr lang="en-US" altLang="zh-CN" sz="2400" dirty="0">
                <a:latin typeface="Times New Roman" panose="02020603050405020304" charset="0"/>
              </a:rPr>
              <a:t>    </a:t>
            </a:r>
            <a:r>
              <a:rPr lang="en-US" altLang="zh-CN" dirty="0">
                <a:latin typeface="Times New Roman" panose="02020603050405020304" charset="0"/>
              </a:rPr>
              <a:t>//h(</a:t>
            </a:r>
            <a:r>
              <a:rPr lang="en-US" altLang="zh-CN" dirty="0" err="1">
                <a:latin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</a:rPr>
              <a:t>表示在当前扩展节点处</a:t>
            </a:r>
            <a:r>
              <a:rPr lang="en-US" altLang="zh-CN" dirty="0">
                <a:latin typeface="Times New Roman" panose="02020603050405020304" charset="0"/>
              </a:rPr>
              <a:t>x[t]</a:t>
            </a:r>
            <a:r>
              <a:rPr lang="zh-CN" altLang="en-US" dirty="0">
                <a:latin typeface="Times New Roman" panose="02020603050405020304" charset="0"/>
              </a:rPr>
              <a:t>的第</a:t>
            </a:r>
            <a:r>
              <a:rPr lang="en-US" altLang="zh-CN" dirty="0" err="1">
                <a:latin typeface="Times New Roman" panose="02020603050405020304" charset="0"/>
              </a:rPr>
              <a:t>i</a:t>
            </a:r>
            <a:r>
              <a:rPr lang="zh-CN" altLang="en-US" dirty="0">
                <a:latin typeface="Times New Roman" panose="02020603050405020304" charset="0"/>
              </a:rPr>
              <a:t>个可选值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charset="0"/>
                <a:ea typeface="+mn-ea"/>
              </a:rPr>
              <a:t>if 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(constraint(t)&amp;&amp;bound(t))</a:t>
            </a:r>
          </a:p>
          <a:p>
            <a:pPr lvl="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	backtrack(t+1);</a:t>
            </a:r>
          </a:p>
          <a:p>
            <a:pPr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}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ea typeface="+mn-e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altLang="en-US" dirty="0" smtClean="0"/>
              <a:t>回溯法的算法框架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59815"/>
            <a:ext cx="10514965" cy="626618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</a:rPr>
              <a:t>if (Constraint(t)&amp;&amp;Bound(t) )  backtrack(t + 1)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</a:rPr>
              <a:t>；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if</a:t>
            </a:r>
            <a:r>
              <a:rPr lang="zh-CN" altLang="en-US" sz="2000" dirty="0"/>
              <a:t>语句含义：</a:t>
            </a:r>
            <a:r>
              <a:rPr lang="en-US" altLang="zh-CN" sz="2000" dirty="0"/>
              <a:t>Constraint(t)</a:t>
            </a:r>
            <a:r>
              <a:rPr lang="zh-CN" altLang="en-US" sz="2000" dirty="0"/>
              <a:t>和</a:t>
            </a:r>
            <a:r>
              <a:rPr lang="en-US" altLang="zh-CN" sz="2000" dirty="0"/>
              <a:t>Bound(t)</a:t>
            </a:r>
            <a:r>
              <a:rPr lang="zh-CN" altLang="en-US" sz="2000" dirty="0"/>
              <a:t>表示当前扩展节点处的</a:t>
            </a:r>
            <a:r>
              <a:rPr lang="zh-CN" altLang="en-US" sz="2000" dirty="0">
                <a:solidFill>
                  <a:srgbClr val="3333FF"/>
                </a:solidFill>
              </a:rPr>
              <a:t>约束函数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3333FF"/>
                </a:solidFill>
              </a:rPr>
              <a:t>限界函数</a:t>
            </a:r>
            <a:r>
              <a:rPr lang="zh-CN" altLang="en-US" sz="2000" dirty="0"/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 sz="2000" dirty="0"/>
              <a:t>Constraint(t): </a:t>
            </a:r>
            <a:r>
              <a:rPr lang="zh-CN" altLang="en-US" sz="2000" dirty="0"/>
              <a:t>返回值为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时，在当前扩展节点处</a:t>
            </a:r>
            <a:r>
              <a:rPr lang="en-US" altLang="zh-CN" sz="2000" dirty="0"/>
              <a:t>x[1:t]</a:t>
            </a:r>
            <a:r>
              <a:rPr lang="zh-CN" altLang="en-US" sz="2000" dirty="0"/>
              <a:t>的</a:t>
            </a:r>
            <a:r>
              <a:rPr lang="zh-CN" altLang="en-US" sz="2000" dirty="0" smtClean="0">
                <a:solidFill>
                  <a:srgbClr val="3333FF"/>
                </a:solidFill>
              </a:rPr>
              <a:t>取值满足问题</a:t>
            </a:r>
            <a:r>
              <a:rPr lang="zh-CN" altLang="en-US" sz="2000" dirty="0">
                <a:solidFill>
                  <a:srgbClr val="3333FF"/>
                </a:solidFill>
              </a:rPr>
              <a:t>的约束条件</a:t>
            </a:r>
            <a:r>
              <a:rPr lang="zh-CN" altLang="en-US" sz="2000" dirty="0"/>
              <a:t>，否则不满足问题的约束条件，可剪去相应的子树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en-US" altLang="zh-CN" sz="2000" dirty="0"/>
              <a:t>Bound(t): </a:t>
            </a:r>
            <a:r>
              <a:rPr lang="zh-CN" altLang="en-US" sz="2000" dirty="0"/>
              <a:t>返回的值为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时，在当前扩展节点处</a:t>
            </a:r>
            <a:r>
              <a:rPr lang="en-US" altLang="zh-CN" sz="2000" dirty="0"/>
              <a:t>x[1</a:t>
            </a:r>
            <a:r>
              <a:rPr lang="zh-CN" altLang="en-US" sz="2000" dirty="0"/>
              <a:t>：</a:t>
            </a:r>
            <a:r>
              <a:rPr lang="en-US" altLang="zh-CN" sz="2000" dirty="0"/>
              <a:t>t]</a:t>
            </a:r>
            <a:r>
              <a:rPr lang="zh-CN" altLang="en-US" sz="2000" dirty="0"/>
              <a:t>的取值</a:t>
            </a:r>
            <a:r>
              <a:rPr lang="zh-CN" altLang="en-US" sz="2000" dirty="0" smtClean="0"/>
              <a:t>为</a:t>
            </a:r>
            <a:r>
              <a:rPr lang="zh-CN" altLang="en-US" sz="2000" dirty="0" smtClean="0">
                <a:solidFill>
                  <a:srgbClr val="3333FF"/>
                </a:solidFill>
              </a:rPr>
              <a:t>目标函数不越界</a:t>
            </a:r>
            <a:r>
              <a:rPr lang="zh-CN" altLang="en-US" sz="2000" dirty="0"/>
              <a:t>，还需由</a:t>
            </a:r>
            <a:r>
              <a:rPr lang="en-US" altLang="zh-CN" sz="2000" dirty="0"/>
              <a:t>backtrack(t+1)</a:t>
            </a:r>
            <a:r>
              <a:rPr lang="zh-CN" altLang="en-US" sz="2000" dirty="0"/>
              <a:t>对其相应的子树做进一步搜索。否则，当前扩展节点处</a:t>
            </a:r>
            <a:r>
              <a:rPr lang="en-US" altLang="zh-CN" sz="2000" dirty="0"/>
              <a:t>x[1</a:t>
            </a:r>
            <a:r>
              <a:rPr lang="zh-CN" altLang="en-US" sz="2000" dirty="0"/>
              <a:t>：</a:t>
            </a:r>
            <a:r>
              <a:rPr lang="en-US" altLang="zh-CN" sz="2000" dirty="0"/>
              <a:t>t]</a:t>
            </a:r>
            <a:r>
              <a:rPr lang="zh-CN" altLang="en-US" sz="2000" dirty="0"/>
              <a:t>的取值是目标函数越界，可剪去相应的子树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000" dirty="0"/>
              <a:t>递归出口：</a:t>
            </a:r>
            <a:r>
              <a:rPr lang="en-US" altLang="zh-CN" sz="2000" dirty="0"/>
              <a:t>backtrack(t)</a:t>
            </a:r>
            <a:r>
              <a:rPr lang="zh-CN" altLang="en-US" sz="2000" dirty="0"/>
              <a:t>执行完毕，返回</a:t>
            </a:r>
            <a:r>
              <a:rPr lang="en-US" altLang="zh-CN" sz="2000" dirty="0"/>
              <a:t>t-1</a:t>
            </a:r>
            <a:r>
              <a:rPr lang="zh-CN" altLang="en-US" sz="2000" dirty="0"/>
              <a:t>层继续执行，对还没有测试过的</a:t>
            </a:r>
            <a:r>
              <a:rPr lang="en-US" altLang="zh-CN" sz="2000" dirty="0"/>
              <a:t>x[t-1]</a:t>
            </a:r>
            <a:r>
              <a:rPr lang="zh-CN" altLang="en-US" sz="2000" dirty="0"/>
              <a:t>的值继续搜索。当</a:t>
            </a:r>
            <a:r>
              <a:rPr lang="en-US" altLang="zh-CN" sz="2000" dirty="0"/>
              <a:t>t=1</a:t>
            </a:r>
            <a:r>
              <a:rPr lang="zh-CN" altLang="en-US" sz="2000" dirty="0"/>
              <a:t>时，若以测试完</a:t>
            </a:r>
            <a:r>
              <a:rPr lang="en-US" altLang="zh-CN" sz="2000" dirty="0"/>
              <a:t>x[1]</a:t>
            </a:r>
            <a:r>
              <a:rPr lang="zh-CN" altLang="en-US" sz="2000" dirty="0"/>
              <a:t>的所有可选值，外层调用就全部结束。</a:t>
            </a:r>
          </a:p>
          <a:p>
            <a:pPr fontAlgn="auto">
              <a:lnSpc>
                <a:spcPct val="150000"/>
              </a:lnSpc>
              <a:buFontTx/>
              <a:buNone/>
            </a:pPr>
            <a:r>
              <a:rPr lang="zh-CN" altLang="en-US" sz="24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altLang="en-US" dirty="0" smtClean="0"/>
              <a:t>回溯法的算法框架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060" y="927100"/>
            <a:ext cx="10515600" cy="4351338"/>
          </a:xfrm>
        </p:spPr>
        <p:txBody>
          <a:bodyPr/>
          <a:lstStyle/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3333FF"/>
                </a:solidFill>
                <a:sym typeface="+mn-ea"/>
              </a:rPr>
              <a:t>5</a:t>
            </a:r>
            <a:r>
              <a:rPr lang="zh-CN" sz="2400" b="1">
                <a:solidFill>
                  <a:srgbClr val="3333FF"/>
                </a:solidFill>
                <a:sym typeface="+mn-ea"/>
              </a:rPr>
              <a:t>.1.</a:t>
            </a:r>
            <a:r>
              <a:rPr lang="en-US" altLang="zh-CN" sz="2400" b="1">
                <a:solidFill>
                  <a:srgbClr val="3333FF"/>
                </a:solidFill>
                <a:sym typeface="+mn-ea"/>
              </a:rPr>
              <a:t>4</a:t>
            </a:r>
            <a:r>
              <a:rPr lang="zh-CN" sz="2400" b="1">
                <a:solidFill>
                  <a:srgbClr val="3333FF"/>
                </a:solidFill>
                <a:sym typeface="+mn-ea"/>
              </a:rPr>
              <a:t> 迭代回溯</a:t>
            </a:r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ym typeface="+mn-ea"/>
              </a:rPr>
              <a:t>采用树的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非递归</a:t>
            </a:r>
            <a:r>
              <a:rPr lang="zh-CN" altLang="en-US" sz="2400" dirty="0" smtClean="0">
                <a:sym typeface="+mn-ea"/>
              </a:rPr>
              <a:t>深度优先遍历算法，可将回溯法表示为一个</a:t>
            </a:r>
            <a:r>
              <a:rPr lang="zh-CN" altLang="en-US" sz="2400" b="1" dirty="0" smtClean="0">
                <a:solidFill>
                  <a:srgbClr val="0000FF"/>
                </a:solidFill>
                <a:sym typeface="+mn-ea"/>
              </a:rPr>
              <a:t>非递归</a:t>
            </a:r>
            <a:r>
              <a:rPr lang="zh-CN" altLang="en-US" sz="2400" dirty="0" smtClean="0">
                <a:sym typeface="+mn-ea"/>
              </a:rPr>
              <a:t>迭代过程。</a:t>
            </a:r>
            <a:endParaRPr lang="zh-CN" altLang="en-US" sz="2400" smtClean="0"/>
          </a:p>
        </p:txBody>
      </p:sp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973138" y="2163128"/>
            <a:ext cx="8215312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void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iterativeBacktrack  (){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t=1;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while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(t&gt;0){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(f(n,t)&lt;=g(n,t))  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   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for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int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i=f(n,t);i&lt;=g(n,t);i++){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         x[t]=h(i);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       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(constraint(t) &amp;&amp; bound(t)){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         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if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(solution(t)) output(x);</a:t>
            </a:r>
            <a:r>
              <a:rPr lang="en-US" altLang="zh-CN" sz="2000" b="1">
                <a:solidFill>
                  <a:srgbClr val="008200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1">
                <a:solidFill>
                  <a:srgbClr val="008200"/>
                </a:solidFill>
                <a:latin typeface="Times New Roman" panose="02020603050405020304" charset="0"/>
              </a:rPr>
              <a:t>输出最优解</a:t>
            </a:r>
            <a:endParaRPr lang="zh-CN" altLang="en-US" sz="20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</a:rPr>
              <a:t>           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else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t++;</a:t>
            </a:r>
            <a:r>
              <a:rPr lang="en-US" altLang="zh-CN" sz="2000" b="1">
                <a:solidFill>
                  <a:srgbClr val="008200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1">
                <a:solidFill>
                  <a:srgbClr val="008200"/>
                </a:solidFill>
                <a:latin typeface="Times New Roman" panose="02020603050405020304" charset="0"/>
              </a:rPr>
              <a:t>搜索下一层节点</a:t>
            </a:r>
            <a:endParaRPr lang="zh-CN" altLang="en-US" sz="20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</a:rPr>
              <a:t>           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      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  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charset="0"/>
              </a:rPr>
              <a:t>else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  t--;</a:t>
            </a:r>
            <a:r>
              <a:rPr lang="en-US" altLang="zh-CN" sz="2000" b="1">
                <a:solidFill>
                  <a:srgbClr val="008200"/>
                </a:solidFill>
                <a:latin typeface="Times New Roman" panose="02020603050405020304" charset="0"/>
              </a:rPr>
              <a:t>//</a:t>
            </a:r>
            <a:r>
              <a:rPr lang="zh-CN" altLang="en-US" sz="2000" b="1">
                <a:solidFill>
                  <a:srgbClr val="008200"/>
                </a:solidFill>
                <a:latin typeface="Times New Roman" panose="02020603050405020304" charset="0"/>
              </a:rPr>
              <a:t>回溯到上一节点</a:t>
            </a:r>
            <a:endParaRPr lang="zh-CN" altLang="en-US" sz="20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</a:rPr>
              <a:t>  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}</a:t>
            </a:r>
          </a:p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  <a:r>
              <a:rPr lang="zh-CN" altLang="en-US" dirty="0" smtClean="0"/>
              <a:t>：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N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皇后问题是一个古老而著名的问题，是回溯算法的典型例题</a:t>
            </a:r>
            <a:br>
              <a:rPr lang="zh-CN" altLang="en-US" b="1" dirty="0">
                <a:solidFill>
                  <a:srgbClr val="FF00FF"/>
                </a:solidFill>
                <a:sym typeface="+mn-ea"/>
              </a:rPr>
            </a:br>
            <a:endParaRPr dirty="0" smtClean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29945" y="1168400"/>
            <a:ext cx="5113655" cy="50095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baseline="0">
                <a:solidFill>
                  <a:srgbClr val="292929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 b="0" baseline="0">
                <a:solidFill>
                  <a:srgbClr val="003366"/>
                </a:solidFill>
                <a:latin typeface="Consolas" panose="020B0609020204030204" pitchFamily="49" charset="0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baseline="0">
                <a:solidFill>
                  <a:srgbClr val="990033"/>
                </a:solidFill>
                <a:latin typeface="Consolas" panose="020B0609020204030204" pitchFamily="49" charset="0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 b="0" baseline="0">
                <a:solidFill>
                  <a:srgbClr val="6600CC"/>
                </a:solidFill>
                <a:latin typeface="Consolas" panose="020B0609020204030204" pitchFamily="49" charset="0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八皇后问题是十九世纪著名的数学家高斯于1850年提出的。问题是：在8×8的棋盘上摆放八个皇后，使其不能互相攻击，即任意两个皇后都不能处于同一行、同一列或同一斜线上。可以把八皇后问题扩展到</a:t>
            </a:r>
            <a:r>
              <a:rPr lang="zh-CN" altLang="en-US" sz="2400" b="1" dirty="0" smtClean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n皇后问题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，即在n×n的棋盘上摆放n个皇后，使任意两个皇后都不能处于</a:t>
            </a:r>
            <a:r>
              <a:rPr lang="zh-CN" altLang="en-US" sz="24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同一行、同一列或同一斜线上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dirty="0" smtClean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1345565"/>
            <a:ext cx="5308600" cy="465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4098" name="Rectangle 5"/>
          <p:cNvSpPr/>
          <p:nvPr/>
        </p:nvSpPr>
        <p:spPr>
          <a:xfrm>
            <a:off x="836930" y="1066800"/>
            <a:ext cx="10662920" cy="28111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92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确定问题状态：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问题的状态即棋盘的布局状态。</a:t>
            </a:r>
          </a:p>
          <a:p>
            <a:pPr marL="342900" indent="-34925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构造状态空间树：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状态空间树的根为空棋盘，每个布局的下一步可能布局是该布局结点的子结点。</a:t>
            </a:r>
          </a:p>
          <a:p>
            <a:pPr marL="742950" lvl="1" indent="0" fontAlgn="auto">
              <a:lnSpc>
                <a:spcPct val="150000"/>
              </a:lnSpc>
              <a:spcBef>
                <a:spcPts val="0"/>
              </a:spcBef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由于可以预知，在每行中有且只有一个皇后，因此可采用逐行布局的方式，即每个布局有</a:t>
            </a:r>
            <a:r>
              <a:rPr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个子结点。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99" name="Group 6"/>
          <p:cNvGrpSpPr/>
          <p:nvPr/>
        </p:nvGrpSpPr>
        <p:grpSpPr>
          <a:xfrm>
            <a:off x="2564130" y="3930015"/>
            <a:ext cx="6710045" cy="2521585"/>
            <a:chOff x="930" y="2523"/>
            <a:chExt cx="3984" cy="1664"/>
          </a:xfrm>
        </p:grpSpPr>
        <p:grpSp>
          <p:nvGrpSpPr>
            <p:cNvPr id="4100" name="Group 7"/>
            <p:cNvGrpSpPr/>
            <p:nvPr/>
          </p:nvGrpSpPr>
          <p:grpSpPr>
            <a:xfrm>
              <a:off x="2562" y="2523"/>
              <a:ext cx="768" cy="704"/>
              <a:chOff x="2562" y="2523"/>
              <a:chExt cx="768" cy="704"/>
            </a:xfrm>
          </p:grpSpPr>
          <p:sp>
            <p:nvSpPr>
              <p:cNvPr id="4101" name="Rectangle 8"/>
              <p:cNvSpPr/>
              <p:nvPr/>
            </p:nvSpPr>
            <p:spPr>
              <a:xfrm>
                <a:off x="3138" y="305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2" name="Rectangle 9"/>
              <p:cNvSpPr/>
              <p:nvPr/>
            </p:nvSpPr>
            <p:spPr>
              <a:xfrm>
                <a:off x="2946" y="305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3" name="Rectangle 10"/>
              <p:cNvSpPr/>
              <p:nvPr/>
            </p:nvSpPr>
            <p:spPr>
              <a:xfrm>
                <a:off x="2754" y="305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4" name="Rectangle 11"/>
              <p:cNvSpPr/>
              <p:nvPr/>
            </p:nvSpPr>
            <p:spPr>
              <a:xfrm>
                <a:off x="2562" y="305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5" name="Rectangle 12"/>
              <p:cNvSpPr/>
              <p:nvPr/>
            </p:nvSpPr>
            <p:spPr>
              <a:xfrm>
                <a:off x="3138" y="287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6" name="Rectangle 13"/>
              <p:cNvSpPr/>
              <p:nvPr/>
            </p:nvSpPr>
            <p:spPr>
              <a:xfrm>
                <a:off x="2946" y="287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7" name="Rectangle 14"/>
              <p:cNvSpPr/>
              <p:nvPr/>
            </p:nvSpPr>
            <p:spPr>
              <a:xfrm>
                <a:off x="2754" y="287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8" name="Rectangle 15"/>
              <p:cNvSpPr/>
              <p:nvPr/>
            </p:nvSpPr>
            <p:spPr>
              <a:xfrm>
                <a:off x="2562" y="287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09" name="Rectangle 16"/>
              <p:cNvSpPr/>
              <p:nvPr/>
            </p:nvSpPr>
            <p:spPr>
              <a:xfrm>
                <a:off x="3138" y="269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0" name="Rectangle 17"/>
              <p:cNvSpPr/>
              <p:nvPr/>
            </p:nvSpPr>
            <p:spPr>
              <a:xfrm>
                <a:off x="2946" y="269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1" name="Rectangle 18"/>
              <p:cNvSpPr/>
              <p:nvPr/>
            </p:nvSpPr>
            <p:spPr>
              <a:xfrm>
                <a:off x="2754" y="269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2" name="Rectangle 19"/>
              <p:cNvSpPr/>
              <p:nvPr/>
            </p:nvSpPr>
            <p:spPr>
              <a:xfrm>
                <a:off x="2562" y="269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3" name="Rectangle 20"/>
              <p:cNvSpPr/>
              <p:nvPr/>
            </p:nvSpPr>
            <p:spPr>
              <a:xfrm>
                <a:off x="3138" y="252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4" name="Rectangle 21"/>
              <p:cNvSpPr/>
              <p:nvPr/>
            </p:nvSpPr>
            <p:spPr>
              <a:xfrm>
                <a:off x="2946" y="252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5" name="Rectangle 22"/>
              <p:cNvSpPr/>
              <p:nvPr/>
            </p:nvSpPr>
            <p:spPr>
              <a:xfrm>
                <a:off x="2754" y="252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6" name="Rectangle 23"/>
              <p:cNvSpPr/>
              <p:nvPr/>
            </p:nvSpPr>
            <p:spPr>
              <a:xfrm>
                <a:off x="2562" y="252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17" name="Line 24"/>
              <p:cNvSpPr/>
              <p:nvPr/>
            </p:nvSpPr>
            <p:spPr>
              <a:xfrm>
                <a:off x="2562" y="2523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18" name="Line 25"/>
              <p:cNvSpPr/>
              <p:nvPr/>
            </p:nvSpPr>
            <p:spPr>
              <a:xfrm>
                <a:off x="2562" y="2699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19" name="Line 26"/>
              <p:cNvSpPr/>
              <p:nvPr/>
            </p:nvSpPr>
            <p:spPr>
              <a:xfrm>
                <a:off x="2562" y="2875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0" name="Line 27"/>
              <p:cNvSpPr/>
              <p:nvPr/>
            </p:nvSpPr>
            <p:spPr>
              <a:xfrm>
                <a:off x="2562" y="3051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1" name="Line 28"/>
              <p:cNvSpPr/>
              <p:nvPr/>
            </p:nvSpPr>
            <p:spPr>
              <a:xfrm>
                <a:off x="2562" y="3227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2" name="Line 29"/>
              <p:cNvSpPr/>
              <p:nvPr/>
            </p:nvSpPr>
            <p:spPr>
              <a:xfrm>
                <a:off x="2562" y="252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3" name="Line 30"/>
              <p:cNvSpPr/>
              <p:nvPr/>
            </p:nvSpPr>
            <p:spPr>
              <a:xfrm>
                <a:off x="2754" y="252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4" name="Line 31"/>
              <p:cNvSpPr/>
              <p:nvPr/>
            </p:nvSpPr>
            <p:spPr>
              <a:xfrm>
                <a:off x="2946" y="252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5" name="Line 32"/>
              <p:cNvSpPr/>
              <p:nvPr/>
            </p:nvSpPr>
            <p:spPr>
              <a:xfrm>
                <a:off x="3138" y="252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6" name="Line 33"/>
              <p:cNvSpPr/>
              <p:nvPr/>
            </p:nvSpPr>
            <p:spPr>
              <a:xfrm>
                <a:off x="3330" y="252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27" name="Group 34"/>
            <p:cNvGrpSpPr/>
            <p:nvPr/>
          </p:nvGrpSpPr>
          <p:grpSpPr>
            <a:xfrm>
              <a:off x="930" y="3483"/>
              <a:ext cx="768" cy="704"/>
              <a:chOff x="930" y="3483"/>
              <a:chExt cx="768" cy="704"/>
            </a:xfrm>
          </p:grpSpPr>
          <p:sp>
            <p:nvSpPr>
              <p:cNvPr id="4128" name="Rectangle 35"/>
              <p:cNvSpPr/>
              <p:nvPr/>
            </p:nvSpPr>
            <p:spPr>
              <a:xfrm>
                <a:off x="1506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29" name="Rectangle 36"/>
              <p:cNvSpPr/>
              <p:nvPr/>
            </p:nvSpPr>
            <p:spPr>
              <a:xfrm>
                <a:off x="1314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0" name="Rectangle 37"/>
              <p:cNvSpPr/>
              <p:nvPr/>
            </p:nvSpPr>
            <p:spPr>
              <a:xfrm>
                <a:off x="1122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1" name="Rectangle 38"/>
              <p:cNvSpPr/>
              <p:nvPr/>
            </p:nvSpPr>
            <p:spPr>
              <a:xfrm>
                <a:off x="930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2" name="Rectangle 39"/>
              <p:cNvSpPr/>
              <p:nvPr/>
            </p:nvSpPr>
            <p:spPr>
              <a:xfrm>
                <a:off x="1506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3" name="Rectangle 40"/>
              <p:cNvSpPr/>
              <p:nvPr/>
            </p:nvSpPr>
            <p:spPr>
              <a:xfrm>
                <a:off x="1314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4" name="Rectangle 41"/>
              <p:cNvSpPr/>
              <p:nvPr/>
            </p:nvSpPr>
            <p:spPr>
              <a:xfrm>
                <a:off x="1122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5" name="Rectangle 42"/>
              <p:cNvSpPr/>
              <p:nvPr/>
            </p:nvSpPr>
            <p:spPr>
              <a:xfrm>
                <a:off x="930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6" name="Rectangle 43"/>
              <p:cNvSpPr/>
              <p:nvPr/>
            </p:nvSpPr>
            <p:spPr>
              <a:xfrm>
                <a:off x="1506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7" name="Rectangle 44"/>
              <p:cNvSpPr/>
              <p:nvPr/>
            </p:nvSpPr>
            <p:spPr>
              <a:xfrm>
                <a:off x="1314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8" name="Rectangle 45"/>
              <p:cNvSpPr/>
              <p:nvPr/>
            </p:nvSpPr>
            <p:spPr>
              <a:xfrm>
                <a:off x="1122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39" name="Rectangle 46"/>
              <p:cNvSpPr/>
              <p:nvPr/>
            </p:nvSpPr>
            <p:spPr>
              <a:xfrm>
                <a:off x="930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40" name="Rectangle 47"/>
              <p:cNvSpPr/>
              <p:nvPr/>
            </p:nvSpPr>
            <p:spPr>
              <a:xfrm>
                <a:off x="1506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41" name="Rectangle 48"/>
              <p:cNvSpPr/>
              <p:nvPr/>
            </p:nvSpPr>
            <p:spPr>
              <a:xfrm>
                <a:off x="1314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42" name="Rectangle 49"/>
              <p:cNvSpPr/>
              <p:nvPr/>
            </p:nvSpPr>
            <p:spPr>
              <a:xfrm>
                <a:off x="1122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43" name="Rectangle 50"/>
              <p:cNvSpPr/>
              <p:nvPr/>
            </p:nvSpPr>
            <p:spPr>
              <a:xfrm>
                <a:off x="930" y="3483"/>
                <a:ext cx="192" cy="17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44" name="Line 51"/>
              <p:cNvSpPr/>
              <p:nvPr/>
            </p:nvSpPr>
            <p:spPr>
              <a:xfrm>
                <a:off x="930" y="3483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5" name="Line 52"/>
              <p:cNvSpPr/>
              <p:nvPr/>
            </p:nvSpPr>
            <p:spPr>
              <a:xfrm>
                <a:off x="930" y="3659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6" name="Line 53"/>
              <p:cNvSpPr/>
              <p:nvPr/>
            </p:nvSpPr>
            <p:spPr>
              <a:xfrm>
                <a:off x="930" y="3835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7" name="Line 54"/>
              <p:cNvSpPr/>
              <p:nvPr/>
            </p:nvSpPr>
            <p:spPr>
              <a:xfrm>
                <a:off x="930" y="4011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8" name="Line 55"/>
              <p:cNvSpPr/>
              <p:nvPr/>
            </p:nvSpPr>
            <p:spPr>
              <a:xfrm>
                <a:off x="930" y="4187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49" name="Line 56"/>
              <p:cNvSpPr/>
              <p:nvPr/>
            </p:nvSpPr>
            <p:spPr>
              <a:xfrm>
                <a:off x="930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0" name="Line 57"/>
              <p:cNvSpPr/>
              <p:nvPr/>
            </p:nvSpPr>
            <p:spPr>
              <a:xfrm>
                <a:off x="1122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1" name="Line 58"/>
              <p:cNvSpPr/>
              <p:nvPr/>
            </p:nvSpPr>
            <p:spPr>
              <a:xfrm>
                <a:off x="1314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2" name="Line 59"/>
              <p:cNvSpPr/>
              <p:nvPr/>
            </p:nvSpPr>
            <p:spPr>
              <a:xfrm>
                <a:off x="1506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53" name="Line 60"/>
              <p:cNvSpPr/>
              <p:nvPr/>
            </p:nvSpPr>
            <p:spPr>
              <a:xfrm>
                <a:off x="1698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54" name="Group 61"/>
            <p:cNvGrpSpPr/>
            <p:nvPr/>
          </p:nvGrpSpPr>
          <p:grpSpPr>
            <a:xfrm>
              <a:off x="1986" y="3483"/>
              <a:ext cx="768" cy="704"/>
              <a:chOff x="1986" y="3483"/>
              <a:chExt cx="768" cy="704"/>
            </a:xfrm>
          </p:grpSpPr>
          <p:sp>
            <p:nvSpPr>
              <p:cNvPr id="4155" name="Rectangle 62"/>
              <p:cNvSpPr/>
              <p:nvPr/>
            </p:nvSpPr>
            <p:spPr>
              <a:xfrm>
                <a:off x="2562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56" name="Rectangle 63"/>
              <p:cNvSpPr/>
              <p:nvPr/>
            </p:nvSpPr>
            <p:spPr>
              <a:xfrm>
                <a:off x="2370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57" name="Rectangle 64"/>
              <p:cNvSpPr/>
              <p:nvPr/>
            </p:nvSpPr>
            <p:spPr>
              <a:xfrm>
                <a:off x="2178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58" name="Rectangle 65"/>
              <p:cNvSpPr/>
              <p:nvPr/>
            </p:nvSpPr>
            <p:spPr>
              <a:xfrm>
                <a:off x="1986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59" name="Rectangle 66"/>
              <p:cNvSpPr/>
              <p:nvPr/>
            </p:nvSpPr>
            <p:spPr>
              <a:xfrm>
                <a:off x="2562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0" name="Rectangle 67"/>
              <p:cNvSpPr/>
              <p:nvPr/>
            </p:nvSpPr>
            <p:spPr>
              <a:xfrm>
                <a:off x="2370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1" name="Rectangle 68"/>
              <p:cNvSpPr/>
              <p:nvPr/>
            </p:nvSpPr>
            <p:spPr>
              <a:xfrm>
                <a:off x="2178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2" name="Rectangle 69"/>
              <p:cNvSpPr/>
              <p:nvPr/>
            </p:nvSpPr>
            <p:spPr>
              <a:xfrm>
                <a:off x="1986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3" name="Rectangle 70"/>
              <p:cNvSpPr/>
              <p:nvPr/>
            </p:nvSpPr>
            <p:spPr>
              <a:xfrm>
                <a:off x="2562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4" name="Rectangle 71"/>
              <p:cNvSpPr/>
              <p:nvPr/>
            </p:nvSpPr>
            <p:spPr>
              <a:xfrm>
                <a:off x="2370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5" name="Rectangle 72"/>
              <p:cNvSpPr/>
              <p:nvPr/>
            </p:nvSpPr>
            <p:spPr>
              <a:xfrm>
                <a:off x="2178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6" name="Rectangle 73"/>
              <p:cNvSpPr/>
              <p:nvPr/>
            </p:nvSpPr>
            <p:spPr>
              <a:xfrm>
                <a:off x="1986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7" name="Rectangle 74"/>
              <p:cNvSpPr/>
              <p:nvPr/>
            </p:nvSpPr>
            <p:spPr>
              <a:xfrm>
                <a:off x="2562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8" name="Rectangle 75"/>
              <p:cNvSpPr/>
              <p:nvPr/>
            </p:nvSpPr>
            <p:spPr>
              <a:xfrm>
                <a:off x="2370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69" name="Rectangle 76"/>
              <p:cNvSpPr/>
              <p:nvPr/>
            </p:nvSpPr>
            <p:spPr>
              <a:xfrm>
                <a:off x="2178" y="3483"/>
                <a:ext cx="192" cy="17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70" name="Rectangle 77"/>
              <p:cNvSpPr/>
              <p:nvPr/>
            </p:nvSpPr>
            <p:spPr>
              <a:xfrm>
                <a:off x="1986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71" name="Line 78"/>
              <p:cNvSpPr/>
              <p:nvPr/>
            </p:nvSpPr>
            <p:spPr>
              <a:xfrm>
                <a:off x="1986" y="3483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2" name="Line 79"/>
              <p:cNvSpPr/>
              <p:nvPr/>
            </p:nvSpPr>
            <p:spPr>
              <a:xfrm>
                <a:off x="1986" y="3659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3" name="Line 80"/>
              <p:cNvSpPr/>
              <p:nvPr/>
            </p:nvSpPr>
            <p:spPr>
              <a:xfrm>
                <a:off x="1986" y="3835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4" name="Line 81"/>
              <p:cNvSpPr/>
              <p:nvPr/>
            </p:nvSpPr>
            <p:spPr>
              <a:xfrm>
                <a:off x="1986" y="4011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5" name="Line 82"/>
              <p:cNvSpPr/>
              <p:nvPr/>
            </p:nvSpPr>
            <p:spPr>
              <a:xfrm>
                <a:off x="1986" y="4187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6" name="Line 83"/>
              <p:cNvSpPr/>
              <p:nvPr/>
            </p:nvSpPr>
            <p:spPr>
              <a:xfrm>
                <a:off x="1986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7" name="Line 84"/>
              <p:cNvSpPr/>
              <p:nvPr/>
            </p:nvSpPr>
            <p:spPr>
              <a:xfrm>
                <a:off x="2178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8" name="Line 85"/>
              <p:cNvSpPr/>
              <p:nvPr/>
            </p:nvSpPr>
            <p:spPr>
              <a:xfrm>
                <a:off x="2370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79" name="Line 86"/>
              <p:cNvSpPr/>
              <p:nvPr/>
            </p:nvSpPr>
            <p:spPr>
              <a:xfrm>
                <a:off x="2562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80" name="Line 87"/>
              <p:cNvSpPr/>
              <p:nvPr/>
            </p:nvSpPr>
            <p:spPr>
              <a:xfrm>
                <a:off x="2754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81" name="Group 88"/>
            <p:cNvGrpSpPr/>
            <p:nvPr/>
          </p:nvGrpSpPr>
          <p:grpSpPr>
            <a:xfrm>
              <a:off x="2994" y="3483"/>
              <a:ext cx="768" cy="704"/>
              <a:chOff x="2994" y="3483"/>
              <a:chExt cx="768" cy="704"/>
            </a:xfrm>
          </p:grpSpPr>
          <p:sp>
            <p:nvSpPr>
              <p:cNvPr id="4182" name="Rectangle 89"/>
              <p:cNvSpPr/>
              <p:nvPr/>
            </p:nvSpPr>
            <p:spPr>
              <a:xfrm>
                <a:off x="3570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3" name="Rectangle 90"/>
              <p:cNvSpPr/>
              <p:nvPr/>
            </p:nvSpPr>
            <p:spPr>
              <a:xfrm>
                <a:off x="3378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4" name="Rectangle 91"/>
              <p:cNvSpPr/>
              <p:nvPr/>
            </p:nvSpPr>
            <p:spPr>
              <a:xfrm>
                <a:off x="3186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5" name="Rectangle 92"/>
              <p:cNvSpPr/>
              <p:nvPr/>
            </p:nvSpPr>
            <p:spPr>
              <a:xfrm>
                <a:off x="2994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6" name="Rectangle 93"/>
              <p:cNvSpPr/>
              <p:nvPr/>
            </p:nvSpPr>
            <p:spPr>
              <a:xfrm>
                <a:off x="3570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7" name="Rectangle 94"/>
              <p:cNvSpPr/>
              <p:nvPr/>
            </p:nvSpPr>
            <p:spPr>
              <a:xfrm>
                <a:off x="3378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8" name="Rectangle 95"/>
              <p:cNvSpPr/>
              <p:nvPr/>
            </p:nvSpPr>
            <p:spPr>
              <a:xfrm>
                <a:off x="3186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89" name="Rectangle 96"/>
              <p:cNvSpPr/>
              <p:nvPr/>
            </p:nvSpPr>
            <p:spPr>
              <a:xfrm>
                <a:off x="2994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0" name="Rectangle 97"/>
              <p:cNvSpPr/>
              <p:nvPr/>
            </p:nvSpPr>
            <p:spPr>
              <a:xfrm>
                <a:off x="3570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1" name="Rectangle 98"/>
              <p:cNvSpPr/>
              <p:nvPr/>
            </p:nvSpPr>
            <p:spPr>
              <a:xfrm>
                <a:off x="3378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2" name="Rectangle 99"/>
              <p:cNvSpPr/>
              <p:nvPr/>
            </p:nvSpPr>
            <p:spPr>
              <a:xfrm>
                <a:off x="3186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3" name="Rectangle 100"/>
              <p:cNvSpPr/>
              <p:nvPr/>
            </p:nvSpPr>
            <p:spPr>
              <a:xfrm>
                <a:off x="2994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4" name="Rectangle 101"/>
              <p:cNvSpPr/>
              <p:nvPr/>
            </p:nvSpPr>
            <p:spPr>
              <a:xfrm>
                <a:off x="3570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5" name="Rectangle 102"/>
              <p:cNvSpPr/>
              <p:nvPr/>
            </p:nvSpPr>
            <p:spPr>
              <a:xfrm>
                <a:off x="3378" y="3483"/>
                <a:ext cx="192" cy="17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6" name="Rectangle 103"/>
              <p:cNvSpPr/>
              <p:nvPr/>
            </p:nvSpPr>
            <p:spPr>
              <a:xfrm>
                <a:off x="3186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7" name="Rectangle 104"/>
              <p:cNvSpPr/>
              <p:nvPr/>
            </p:nvSpPr>
            <p:spPr>
              <a:xfrm>
                <a:off x="2994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198" name="Line 105"/>
              <p:cNvSpPr/>
              <p:nvPr/>
            </p:nvSpPr>
            <p:spPr>
              <a:xfrm>
                <a:off x="2994" y="3483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9" name="Line 106"/>
              <p:cNvSpPr/>
              <p:nvPr/>
            </p:nvSpPr>
            <p:spPr>
              <a:xfrm>
                <a:off x="2994" y="3659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0" name="Line 107"/>
              <p:cNvSpPr/>
              <p:nvPr/>
            </p:nvSpPr>
            <p:spPr>
              <a:xfrm>
                <a:off x="2994" y="3835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" name="Line 108"/>
              <p:cNvSpPr/>
              <p:nvPr/>
            </p:nvSpPr>
            <p:spPr>
              <a:xfrm>
                <a:off x="2994" y="4011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2" name="Line 109"/>
              <p:cNvSpPr/>
              <p:nvPr/>
            </p:nvSpPr>
            <p:spPr>
              <a:xfrm>
                <a:off x="2994" y="4187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" name="Line 110"/>
              <p:cNvSpPr/>
              <p:nvPr/>
            </p:nvSpPr>
            <p:spPr>
              <a:xfrm>
                <a:off x="2994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4" name="Line 111"/>
              <p:cNvSpPr/>
              <p:nvPr/>
            </p:nvSpPr>
            <p:spPr>
              <a:xfrm>
                <a:off x="3186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5" name="Line 112"/>
              <p:cNvSpPr/>
              <p:nvPr/>
            </p:nvSpPr>
            <p:spPr>
              <a:xfrm>
                <a:off x="3378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6" name="Line 113"/>
              <p:cNvSpPr/>
              <p:nvPr/>
            </p:nvSpPr>
            <p:spPr>
              <a:xfrm>
                <a:off x="3570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7" name="Line 114"/>
              <p:cNvSpPr/>
              <p:nvPr/>
            </p:nvSpPr>
            <p:spPr>
              <a:xfrm>
                <a:off x="3762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208" name="Group 115"/>
            <p:cNvGrpSpPr/>
            <p:nvPr/>
          </p:nvGrpSpPr>
          <p:grpSpPr>
            <a:xfrm>
              <a:off x="4146" y="3483"/>
              <a:ext cx="768" cy="704"/>
              <a:chOff x="4146" y="3483"/>
              <a:chExt cx="768" cy="704"/>
            </a:xfrm>
          </p:grpSpPr>
          <p:sp>
            <p:nvSpPr>
              <p:cNvPr id="4209" name="Rectangle 116"/>
              <p:cNvSpPr/>
              <p:nvPr/>
            </p:nvSpPr>
            <p:spPr>
              <a:xfrm>
                <a:off x="4722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0" name="Rectangle 117"/>
              <p:cNvSpPr/>
              <p:nvPr/>
            </p:nvSpPr>
            <p:spPr>
              <a:xfrm>
                <a:off x="4530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1" name="Rectangle 118"/>
              <p:cNvSpPr/>
              <p:nvPr/>
            </p:nvSpPr>
            <p:spPr>
              <a:xfrm>
                <a:off x="4338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2" name="Rectangle 119"/>
              <p:cNvSpPr/>
              <p:nvPr/>
            </p:nvSpPr>
            <p:spPr>
              <a:xfrm>
                <a:off x="4146" y="4011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3" name="Rectangle 120"/>
              <p:cNvSpPr/>
              <p:nvPr/>
            </p:nvSpPr>
            <p:spPr>
              <a:xfrm>
                <a:off x="4722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4" name="Rectangle 121"/>
              <p:cNvSpPr/>
              <p:nvPr/>
            </p:nvSpPr>
            <p:spPr>
              <a:xfrm>
                <a:off x="4530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5" name="Rectangle 122"/>
              <p:cNvSpPr/>
              <p:nvPr/>
            </p:nvSpPr>
            <p:spPr>
              <a:xfrm>
                <a:off x="4338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6" name="Rectangle 123"/>
              <p:cNvSpPr/>
              <p:nvPr/>
            </p:nvSpPr>
            <p:spPr>
              <a:xfrm>
                <a:off x="4146" y="3835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7" name="Rectangle 124"/>
              <p:cNvSpPr/>
              <p:nvPr/>
            </p:nvSpPr>
            <p:spPr>
              <a:xfrm>
                <a:off x="4722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8" name="Rectangle 125"/>
              <p:cNvSpPr/>
              <p:nvPr/>
            </p:nvSpPr>
            <p:spPr>
              <a:xfrm>
                <a:off x="4530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19" name="Rectangle 126"/>
              <p:cNvSpPr/>
              <p:nvPr/>
            </p:nvSpPr>
            <p:spPr>
              <a:xfrm>
                <a:off x="4338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0" name="Rectangle 127"/>
              <p:cNvSpPr/>
              <p:nvPr/>
            </p:nvSpPr>
            <p:spPr>
              <a:xfrm>
                <a:off x="4146" y="3659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1" name="Rectangle 128"/>
              <p:cNvSpPr/>
              <p:nvPr/>
            </p:nvSpPr>
            <p:spPr>
              <a:xfrm>
                <a:off x="4722" y="3483"/>
                <a:ext cx="192" cy="176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2" name="Rectangle 129"/>
              <p:cNvSpPr/>
              <p:nvPr/>
            </p:nvSpPr>
            <p:spPr>
              <a:xfrm>
                <a:off x="4530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3" name="Rectangle 130"/>
              <p:cNvSpPr/>
              <p:nvPr/>
            </p:nvSpPr>
            <p:spPr>
              <a:xfrm>
                <a:off x="4338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4" name="Rectangle 131"/>
              <p:cNvSpPr/>
              <p:nvPr/>
            </p:nvSpPr>
            <p:spPr>
              <a:xfrm>
                <a:off x="4146" y="3483"/>
                <a:ext cx="192" cy="1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sz="800" dirty="0">
                  <a:latin typeface="Times New Roman" panose="02020603050405020304" charset="0"/>
                </a:endParaRPr>
              </a:p>
            </p:txBody>
          </p:sp>
          <p:sp>
            <p:nvSpPr>
              <p:cNvPr id="4225" name="Line 132"/>
              <p:cNvSpPr/>
              <p:nvPr/>
            </p:nvSpPr>
            <p:spPr>
              <a:xfrm>
                <a:off x="4146" y="3483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6" name="Line 133"/>
              <p:cNvSpPr/>
              <p:nvPr/>
            </p:nvSpPr>
            <p:spPr>
              <a:xfrm>
                <a:off x="4146" y="3659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7" name="Line 134"/>
              <p:cNvSpPr/>
              <p:nvPr/>
            </p:nvSpPr>
            <p:spPr>
              <a:xfrm>
                <a:off x="4146" y="3835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8" name="Line 135"/>
              <p:cNvSpPr/>
              <p:nvPr/>
            </p:nvSpPr>
            <p:spPr>
              <a:xfrm>
                <a:off x="4146" y="4011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" name="Line 136"/>
              <p:cNvSpPr/>
              <p:nvPr/>
            </p:nvSpPr>
            <p:spPr>
              <a:xfrm>
                <a:off x="4146" y="4187"/>
                <a:ext cx="768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30" name="Line 137"/>
              <p:cNvSpPr/>
              <p:nvPr/>
            </p:nvSpPr>
            <p:spPr>
              <a:xfrm>
                <a:off x="4146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31" name="Line 138"/>
              <p:cNvSpPr/>
              <p:nvPr/>
            </p:nvSpPr>
            <p:spPr>
              <a:xfrm>
                <a:off x="4338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32" name="Line 139"/>
              <p:cNvSpPr/>
              <p:nvPr/>
            </p:nvSpPr>
            <p:spPr>
              <a:xfrm>
                <a:off x="4530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33" name="Line 140"/>
              <p:cNvSpPr/>
              <p:nvPr/>
            </p:nvSpPr>
            <p:spPr>
              <a:xfrm>
                <a:off x="4722" y="3483"/>
                <a:ext cx="0" cy="7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34" name="Line 141"/>
              <p:cNvSpPr/>
              <p:nvPr/>
            </p:nvSpPr>
            <p:spPr>
              <a:xfrm>
                <a:off x="4914" y="3483"/>
                <a:ext cx="0" cy="704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cxnSp>
          <p:nvCxnSpPr>
            <p:cNvPr id="4235" name="AutoShape 142"/>
            <p:cNvCxnSpPr>
              <a:stCxn id="4122" idx="1"/>
              <a:endCxn id="4141" idx="0"/>
            </p:cNvCxnSpPr>
            <p:nvPr/>
          </p:nvCxnSpPr>
          <p:spPr>
            <a:xfrm flipH="1">
              <a:off x="1410" y="3236"/>
              <a:ext cx="1152" cy="24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36" name="AutoShape 143"/>
            <p:cNvCxnSpPr>
              <a:stCxn id="4103" idx="2"/>
              <a:endCxn id="4169" idx="0"/>
            </p:cNvCxnSpPr>
            <p:nvPr/>
          </p:nvCxnSpPr>
          <p:spPr>
            <a:xfrm flipH="1">
              <a:off x="2274" y="3227"/>
              <a:ext cx="576" cy="25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37" name="AutoShape 144"/>
            <p:cNvCxnSpPr>
              <a:stCxn id="4102" idx="2"/>
              <a:endCxn id="4195" idx="0"/>
            </p:cNvCxnSpPr>
            <p:nvPr/>
          </p:nvCxnSpPr>
          <p:spPr>
            <a:xfrm>
              <a:off x="3042" y="3227"/>
              <a:ext cx="432" cy="25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238" name="AutoShape 145"/>
            <p:cNvCxnSpPr>
              <a:stCxn id="4126" idx="1"/>
              <a:endCxn id="4224" idx="0"/>
            </p:cNvCxnSpPr>
            <p:nvPr/>
          </p:nvCxnSpPr>
          <p:spPr>
            <a:xfrm>
              <a:off x="3330" y="3236"/>
              <a:ext cx="912" cy="24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n</a:t>
            </a:r>
            <a:r>
              <a:rPr dirty="0" smtClean="0"/>
              <a:t>后问题</a:t>
            </a:r>
          </a:p>
        </p:txBody>
      </p:sp>
      <p:sp>
        <p:nvSpPr>
          <p:cNvPr id="123909" name="Rectangle 5"/>
          <p:cNvSpPr/>
          <p:nvPr/>
        </p:nvSpPr>
        <p:spPr>
          <a:xfrm>
            <a:off x="892175" y="1076325"/>
            <a:ext cx="10179685" cy="3305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265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个皇后为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，分别在第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行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(i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=1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4)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；</a:t>
            </a:r>
          </a:p>
          <a:p>
            <a:pPr marL="342265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问题的解状态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：可以用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(1,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(2,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……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(4,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表示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个皇后的位置；</a:t>
            </a:r>
          </a:p>
          <a:p>
            <a:pPr marL="342265" lvl="1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由于行号固定，可简单记为：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；例如：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(4, 2, 1,3)</a:t>
            </a:r>
          </a:p>
          <a:p>
            <a:pPr marL="342265" indent="-3429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rPr>
              <a:t>问题的解空间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： 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(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,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1≤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x</a:t>
            </a:r>
            <a:r>
              <a:rPr lang="en-US" altLang="zh-CN" sz="2400" i="1" baseline="-25000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en-US" altLang="zh-CN" sz="2400">
                <a:latin typeface="Times New Roman" panose="02020603050405020304" charset="0"/>
                <a:ea typeface="微软雅黑" panose="020B0503020204020204" pitchFamily="34" charset="-122"/>
              </a:rPr>
              <a:t>≤4(</a:t>
            </a:r>
            <a:r>
              <a:rPr lang="en-US" altLang="zh-CN" sz="2400" i="1">
                <a:latin typeface="Times New Roman" panose="02020603050405020304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=1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4)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，共</a:t>
            </a:r>
            <a:r>
              <a:rPr lang="en-US" altLang="zh-CN" sz="2400" dirty="0">
                <a:latin typeface="Times New Roman" panose="02020603050405020304" charset="0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Times New Roman" panose="02020603050405020304" charset="0"/>
                <a:ea typeface="微软雅黑" panose="020B0503020204020204" pitchFamily="34" charset="-122"/>
              </a:rPr>
              <a:t>！个状态；</a:t>
            </a:r>
          </a:p>
        </p:txBody>
      </p:sp>
      <p:sp>
        <p:nvSpPr>
          <p:cNvPr id="2" name="矩形 1"/>
          <p:cNvSpPr/>
          <p:nvPr/>
        </p:nvSpPr>
        <p:spPr>
          <a:xfrm>
            <a:off x="354418" y="3348754"/>
            <a:ext cx="11483163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四皇后问题</a:t>
            </a:r>
          </a:p>
          <a:p>
            <a:pPr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给棋盘上的行和列从1到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编号，同时也给皇后从1到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编号。由于每一个皇后应放在不同的行上，不失一般性，假设皇后i放在第i行上，因此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皇后问题可以表示成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元组(x1， </a:t>
            </a:r>
          </a:p>
          <a:p>
            <a:pPr>
              <a:lnSpc>
                <a:spcPct val="260000"/>
              </a:lnSpc>
            </a:pPr>
            <a:r>
              <a:rPr lang="zh-CN" altLang="en-US" b="1" dirty="0">
                <a:solidFill>
                  <a:srgbClr val="FF00FF"/>
                </a:solidFill>
                <a:sym typeface="+mn-ea"/>
              </a:rPr>
              <a:t>x2， …， x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)， 其中xi(i=1， 2， …， </a:t>
            </a:r>
            <a:r>
              <a:rPr lang="en-US" altLang="zh-CN" b="1" dirty="0">
                <a:solidFill>
                  <a:srgbClr val="FF00FF"/>
                </a:solidFill>
                <a:sym typeface="+mn-ea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sym typeface="+mn-ea"/>
              </a:rPr>
              <a:t>)表示皇后i所放置的列号。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皇后问题的解空间树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916" y="1508125"/>
            <a:ext cx="1169581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260000"/>
              </a:lnSpc>
            </a:pPr>
            <a:r>
              <a:rPr lang="zh-CN" altLang="en-US" sz="1800" b="1" dirty="0">
                <a:solidFill>
                  <a:srgbClr val="203864"/>
                </a:solidFill>
                <a:sym typeface="+mn-ea"/>
              </a:rPr>
              <a:t>用完全</a:t>
            </a:r>
            <a:r>
              <a:rPr lang="en-US" altLang="zh-CN" sz="1800" b="1" dirty="0">
                <a:solidFill>
                  <a:srgbClr val="203864"/>
                </a:solidFill>
                <a:sym typeface="+mn-ea"/>
              </a:rPr>
              <a:t>n</a:t>
            </a:r>
            <a:r>
              <a:rPr lang="zh-CN" altLang="en-US" sz="1800" b="1" dirty="0">
                <a:solidFill>
                  <a:srgbClr val="203864"/>
                </a:solidFill>
                <a:sym typeface="+mn-ea"/>
              </a:rPr>
              <a:t>叉树表示解空间</a:t>
            </a:r>
          </a:p>
          <a:p>
            <a:pPr marL="0" indent="0">
              <a:lnSpc>
                <a:spcPct val="260000"/>
              </a:lnSpc>
            </a:pPr>
            <a:r>
              <a:rPr lang="zh-CN" altLang="en-US" sz="1800" b="1" dirty="0">
                <a:solidFill>
                  <a:srgbClr val="203864"/>
                </a:solidFill>
                <a:sym typeface="+mn-ea"/>
              </a:rPr>
              <a:t>首先要把第一个皇后放到棋盘上由于第一个皇后有n列可以放，因此可扩展出n种情况。先选其中一列放下这个皇后；</a:t>
            </a:r>
          </a:p>
          <a:p>
            <a:pPr marL="0" indent="0">
              <a:lnSpc>
                <a:spcPct val="260000"/>
              </a:lnSpc>
            </a:pPr>
            <a:r>
              <a:rPr lang="zh-CN" altLang="en-US" sz="1800" b="1" dirty="0">
                <a:solidFill>
                  <a:srgbClr val="203864"/>
                </a:solidFill>
                <a:sym typeface="+mn-ea"/>
              </a:rPr>
              <a:t>然后开始放第二个皇后。同样第二个皇后也有n列可以放，因此也能扩展出n种情况，但第二个皇后可能会和第一个皇后发生攻击，而一旦发生攻击，就没有必要往下扩展第三个皇后，而如果没有发生攻击，则继续放第三个皇后； </a:t>
            </a:r>
          </a:p>
          <a:p>
            <a:pPr marL="0" indent="0">
              <a:lnSpc>
                <a:spcPct val="260000"/>
              </a:lnSpc>
            </a:pPr>
            <a:r>
              <a:rPr lang="zh-CN" altLang="en-US" sz="1800" b="1" dirty="0">
                <a:solidFill>
                  <a:srgbClr val="203864"/>
                </a:solidFill>
                <a:sym typeface="+mn-ea"/>
              </a:rPr>
              <a:t>依此类推，直到n个皇后全都放下</a:t>
            </a:r>
          </a:p>
          <a:p>
            <a:endParaRPr lang="zh-CN" altLang="en-US" sz="1800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 w="2540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solidFill>
          <a:srgbClr val="B6D4ED"/>
        </a:solidFill>
      </a:spPr>
      <a:bodyPr wrap="square" rtlCol="0" anchor="t">
        <a:spAutoFit/>
      </a:bodyPr>
      <a:lstStyle>
        <a:defPPr marL="0" algn="l" defTabSz="913765" fontAlgn="auto">
          <a:lnSpc>
            <a:spcPct val="150000"/>
          </a:lnSpc>
          <a:spcBef>
            <a:spcPts val="0"/>
          </a:spcBef>
          <a:buFont typeface="+mj-lt"/>
          <a:buNone/>
          <a:defRPr sz="2400">
            <a:latin typeface="微软雅黑" panose="020B0503020204020204" pitchFamily="34" charset="-122"/>
            <a:ea typeface="微软雅黑" panose="020B0503020204020204" pitchFamily="34" charset="-122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3301</Words>
  <Application>Microsoft Office PowerPoint</Application>
  <PresentationFormat>宽屏</PresentationFormat>
  <Paragraphs>587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楷体_GB2312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5.1 回溯法的算法框架</vt:lpstr>
      <vt:lpstr>5.1 回溯法的算法框架</vt:lpstr>
      <vt:lpstr>5.1 回溯法的算法框架</vt:lpstr>
      <vt:lpstr>5.1 回溯法的算法框架</vt:lpstr>
      <vt:lpstr>5.4 n后问题：N皇后问题是一个古老而著名的问题，是回溯算法的典型例题 </vt:lpstr>
      <vt:lpstr>5.4 n后问题</vt:lpstr>
      <vt:lpstr>5.4 n后问题</vt:lpstr>
      <vt:lpstr>N皇后问题的解空间树</vt:lpstr>
      <vt:lpstr>5.4 n后问题</vt:lpstr>
      <vt:lpstr>PowerPoint 演示文稿</vt:lpstr>
      <vt:lpstr>PowerPoint 演示文稿</vt:lpstr>
      <vt:lpstr>5.4 n后问题</vt:lpstr>
      <vt:lpstr>5.4 n后问题</vt:lpstr>
      <vt:lpstr>5.4 n后问题</vt:lpstr>
      <vt:lpstr>5.4 n后问题</vt:lpstr>
      <vt:lpstr>5.4 n后问题</vt:lpstr>
      <vt:lpstr>5.4 n后问题</vt:lpstr>
      <vt:lpstr>5.4 n后问题</vt:lpstr>
      <vt:lpstr>5.4 n后问题</vt:lpstr>
      <vt:lpstr>5.4 n后问题</vt:lpstr>
      <vt:lpstr>PowerPoint 演示文稿</vt:lpstr>
      <vt:lpstr>5.4 n后问题</vt:lpstr>
      <vt:lpstr>PowerPoint 演示文稿</vt:lpstr>
    </vt:vector>
  </TitlesOfParts>
  <Company>zust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汪文彬</dc:creator>
  <cp:lastModifiedBy>Windows 用户</cp:lastModifiedBy>
  <cp:revision>4638</cp:revision>
  <dcterms:created xsi:type="dcterms:W3CDTF">2016-09-10T00:27:00Z</dcterms:created>
  <dcterms:modified xsi:type="dcterms:W3CDTF">2019-07-08T07:02:54Z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