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536-BE34-455C-8934-D0A56A42B54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5FF-789A-4A85-9DB4-598C1D39D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536-BE34-455C-8934-D0A56A42B54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5FF-789A-4A85-9DB4-598C1D39D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6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536-BE34-455C-8934-D0A56A42B54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5FF-789A-4A85-9DB4-598C1D39D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0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536-BE34-455C-8934-D0A56A42B54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5FF-789A-4A85-9DB4-598C1D39D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5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536-BE34-455C-8934-D0A56A42B54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5FF-789A-4A85-9DB4-598C1D39D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536-BE34-455C-8934-D0A56A42B54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5FF-789A-4A85-9DB4-598C1D39D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1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536-BE34-455C-8934-D0A56A42B54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5FF-789A-4A85-9DB4-598C1D39D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6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536-BE34-455C-8934-D0A56A42B54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5FF-789A-4A85-9DB4-598C1D39D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6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536-BE34-455C-8934-D0A56A42B54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5FF-789A-4A85-9DB4-598C1D39D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3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536-BE34-455C-8934-D0A56A42B54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5FF-789A-4A85-9DB4-598C1D39D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94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5536-BE34-455C-8934-D0A56A42B54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15FF-789A-4A85-9DB4-598C1D39D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25536-BE34-455C-8934-D0A56A42B54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15FF-789A-4A85-9DB4-598C1D39D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2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回溯</a:t>
            </a:r>
            <a:r>
              <a:rPr lang="zh-CN" altLang="en-US" dirty="0" smtClean="0"/>
              <a:t>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中国麻将听牌算法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23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3119"/>
          </a:xfrm>
        </p:spPr>
        <p:txBody>
          <a:bodyPr/>
          <a:lstStyle/>
          <a:p>
            <a:r>
              <a:rPr lang="zh-CN" altLang="en-US" dirty="0"/>
              <a:t>比如，如图所示的这手牌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/>
              <a:t>听牌、和，即</a:t>
            </a:r>
            <a:r>
              <a:rPr lang="en-US" altLang="zh-CN" dirty="0"/>
              <a:t>1S</a:t>
            </a:r>
            <a:r>
              <a:rPr lang="zh-CN" altLang="en-US" dirty="0"/>
              <a:t>、</a:t>
            </a:r>
            <a:r>
              <a:rPr lang="en-US" altLang="zh-CN" dirty="0"/>
              <a:t>FA</a:t>
            </a:r>
            <a:r>
              <a:rPr lang="zh-CN" altLang="en-US" dirty="0"/>
              <a:t>和</a:t>
            </a:r>
            <a:r>
              <a:rPr lang="en-US" altLang="zh-CN" dirty="0"/>
              <a:t>4S</a:t>
            </a:r>
            <a:r>
              <a:rPr lang="zh-CN" altLang="en-US" dirty="0"/>
              <a:t>。听牌的原因是：“发”做将，另有</a:t>
            </a:r>
            <a:r>
              <a:rPr lang="en-US" altLang="zh-CN" dirty="0"/>
              <a:t>3</a:t>
            </a:r>
            <a:r>
              <a:rPr lang="zh-CN" altLang="en-US" dirty="0"/>
              <a:t>个顺子（</a:t>
            </a:r>
            <a:r>
              <a:rPr lang="en-US" altLang="zh-CN" dirty="0"/>
              <a:t>1S2S3S, 1S2S3S, 2S3S4S</a:t>
            </a:r>
            <a:r>
              <a:rPr lang="zh-CN" altLang="en-US" dirty="0"/>
              <a:t>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1" y="3911673"/>
            <a:ext cx="11885038" cy="11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3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输入格式</a:t>
            </a:r>
            <a:r>
              <a:rPr lang="en-US" altLang="zh-CN" dirty="0" smtClean="0"/>
              <a:t>】 </a:t>
            </a:r>
            <a:r>
              <a:rPr lang="zh-CN" altLang="en-US" dirty="0" smtClean="0"/>
              <a:t>输入数据最多</a:t>
            </a:r>
            <a:r>
              <a:rPr lang="en-US" altLang="zh-CN" dirty="0" smtClean="0"/>
              <a:t>50</a:t>
            </a:r>
            <a:r>
              <a:rPr lang="zh-CN" altLang="en-US" dirty="0" smtClean="0"/>
              <a:t>组。每组数据由一行</a:t>
            </a:r>
            <a:r>
              <a:rPr lang="en-US" altLang="zh-CN" dirty="0" smtClean="0"/>
              <a:t>13</a:t>
            </a:r>
            <a:r>
              <a:rPr lang="zh-CN" altLang="en-US" dirty="0" smtClean="0"/>
              <a:t>张牌给出，输入保证给出的牌是合法的。输入结束标记为一行单个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输出格式</a:t>
            </a:r>
            <a:r>
              <a:rPr lang="en-US" altLang="zh-CN" dirty="0" smtClean="0"/>
              <a:t>】 </a:t>
            </a:r>
            <a:r>
              <a:rPr lang="zh-CN" altLang="en-US" dirty="0" smtClean="0"/>
              <a:t>对于每组数据，输出所有“听”的牌，按照描述中的顺序列出（</a:t>
            </a:r>
            <a:r>
              <a:rPr lang="en-US" altLang="zh-CN" dirty="0" smtClean="0"/>
              <a:t>1T-9T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1S-9S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1W-9W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BEI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ZHONG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BAI</a:t>
            </a:r>
            <a:r>
              <a:rPr lang="zh-CN" altLang="en-US" dirty="0" smtClean="0"/>
              <a:t>）。每张牌最多被列出一次。如果没有“听”牌，输出</a:t>
            </a:r>
            <a:r>
              <a:rPr lang="en-US" altLang="zh-CN" dirty="0" smtClean="0"/>
              <a:t>Not ready</a:t>
            </a:r>
            <a:r>
              <a:rPr lang="zh-CN" altLang="en-US" dirty="0" smtClean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97369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如果你对麻将很熟悉，不妨回忆一下自己平时打麻将时，是如何知道自己有没有听牌的。</a:t>
            </a:r>
            <a:endParaRPr lang="en-US" altLang="zh-CN" dirty="0" smtClean="0"/>
          </a:p>
          <a:p>
            <a:r>
              <a:rPr lang="zh-CN" altLang="en-US" dirty="0" smtClean="0"/>
              <a:t>虽然多数情况都容易判断，但对于一些复杂的情况，新手容易看不出自己“听”牌了，或者看不全所有“听”的牌，而麻将老手却可以。原因在于，麻将老手擅长把手里的牌按照不同的方式进行组合。在程序里，我们也需要用一点“暴力”来枚举所有可能的组合方式。 </a:t>
            </a:r>
          </a:p>
        </p:txBody>
      </p:sp>
    </p:spTree>
    <p:extLst>
      <p:ext uri="{BB962C8B-B14F-4D97-AF65-F5344CB8AC3E}">
        <p14:creationId xmlns:p14="http://schemas.microsoft.com/office/powerpoint/2010/main" val="122083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897" y="315802"/>
            <a:ext cx="11538098" cy="229980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一共只有</a:t>
            </a:r>
            <a:r>
              <a:rPr lang="en-US" altLang="zh-CN" dirty="0" smtClean="0"/>
              <a:t>34</a:t>
            </a:r>
            <a:r>
              <a:rPr lang="zh-CN" altLang="en-US" dirty="0" smtClean="0"/>
              <a:t>种牌，因此可以依次判断是否“听”这些牌。比如，为了判断是否“听”一万，只需要判断自己拿到这张一万后是否可以和牌。这样，问题就转化为了：给定</a:t>
            </a:r>
            <a:r>
              <a:rPr lang="en-US" altLang="zh-CN" dirty="0" smtClean="0"/>
              <a:t>14</a:t>
            </a:r>
            <a:r>
              <a:rPr lang="zh-CN" altLang="en-US" dirty="0" smtClean="0"/>
              <a:t>张牌，判断是否可以和牌。为此，我们可以递归求解：首先选两张牌作为“将”，然后每次选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张作为刻子或者顺子。</a:t>
            </a:r>
            <a:endParaRPr lang="en-US" altLang="zh-CN" dirty="0" smtClean="0"/>
          </a:p>
          <a:p>
            <a:r>
              <a:rPr lang="zh-CN" altLang="en-US" dirty="0" smtClean="0"/>
              <a:t>如下图所示，即为一次递归求解的过程。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252" y="2615609"/>
            <a:ext cx="5477650" cy="40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39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71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选将有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方法（一二三四五万都可以做将）。如果选五万做将，一万要么属于一个刻子，要么属于一个顺子（二三四）。注意，这时不必考虑其他牌是如何形成刻子或者顺子的，否则会出现重复枚举（想一想，为什么）。 为了快速选出将、刻子和顺子，我们用一个</a:t>
            </a:r>
            <a:r>
              <a:rPr lang="en-US" altLang="zh-CN" dirty="0" smtClean="0"/>
              <a:t>34</a:t>
            </a:r>
            <a:r>
              <a:rPr lang="zh-CN" altLang="en-US" dirty="0" smtClean="0"/>
              <a:t>维向量来表示状态，即每种牌所剩的张数。除了第一次直接枚举将牌之外，每次只需要考虑编号最小的牌，看它能否形成刻子或者顺子（一定是以它作为最小牌。想一想，为什么），并且递归判断。本题唯一的陷阱是：每一种牌都只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张，所以</a:t>
            </a:r>
            <a:r>
              <a:rPr lang="en-US" altLang="zh-CN" dirty="0" smtClean="0"/>
              <a:t>1S1S1S1S</a:t>
            </a:r>
            <a:r>
              <a:rPr lang="zh-CN" altLang="en-US" dirty="0" smtClean="0"/>
              <a:t>是不“听”任何牌的。 </a:t>
            </a:r>
          </a:p>
        </p:txBody>
      </p:sp>
    </p:spTree>
    <p:extLst>
      <p:ext uri="{BB962C8B-B14F-4D97-AF65-F5344CB8AC3E}">
        <p14:creationId xmlns:p14="http://schemas.microsoft.com/office/powerpoint/2010/main" val="385144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0242" y="117693"/>
            <a:ext cx="113981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#include&lt;stdio.h&gt;</a:t>
            </a:r>
          </a:p>
          <a:p>
            <a:r>
              <a:rPr lang="zh-CN" altLang="en-US" sz="2400" dirty="0" smtClean="0"/>
              <a:t>#include&lt;string.h&gt;</a:t>
            </a:r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const char* mahjong[] = {</a:t>
            </a:r>
          </a:p>
          <a:p>
            <a:r>
              <a:rPr lang="zh-CN" altLang="en-US" sz="2400" dirty="0" smtClean="0"/>
              <a:t>"1T","2T","3T","4T","5T","6T","7T","8T","9T",</a:t>
            </a:r>
          </a:p>
          <a:p>
            <a:r>
              <a:rPr lang="zh-CN" altLang="en-US" sz="2400" dirty="0" smtClean="0"/>
              <a:t>"1S","2S","3S","4S","5S","6S","7S","8S","9S",</a:t>
            </a:r>
          </a:p>
          <a:p>
            <a:r>
              <a:rPr lang="zh-CN" altLang="en-US" sz="2400" dirty="0" smtClean="0"/>
              <a:t>"1W","2W","3W","4W","5W","6W","7W","8W","9W",</a:t>
            </a:r>
          </a:p>
          <a:p>
            <a:r>
              <a:rPr lang="zh-CN" altLang="en-US" sz="2400" dirty="0" smtClean="0"/>
              <a:t>"DONG","NAN","XI","BEI",</a:t>
            </a:r>
          </a:p>
          <a:p>
            <a:r>
              <a:rPr lang="zh-CN" altLang="en-US" sz="2400" dirty="0" smtClean="0"/>
              <a:t>"ZHONG","FA","BAI"</a:t>
            </a:r>
          </a:p>
          <a:p>
            <a:r>
              <a:rPr lang="zh-CN" altLang="en-US" sz="2400" dirty="0" smtClean="0"/>
              <a:t>};</a:t>
            </a:r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int convert(char *s){                       //只在预处理时调用，因此速度无关紧要</a:t>
            </a:r>
          </a:p>
          <a:p>
            <a:r>
              <a:rPr lang="zh-CN" altLang="en-US" sz="2400" dirty="0" smtClean="0"/>
              <a:t>  for(int i = 0; i &lt; 34; i++)</a:t>
            </a:r>
          </a:p>
          <a:p>
            <a:r>
              <a:rPr lang="zh-CN" altLang="en-US" sz="2400" dirty="0" smtClean="0"/>
              <a:t>    if(strcmp(mahjong[i], s) == 0) return i;</a:t>
            </a:r>
          </a:p>
          <a:p>
            <a:r>
              <a:rPr lang="zh-CN" altLang="en-US" sz="2400" dirty="0" smtClean="0"/>
              <a:t>  return -1;</a:t>
            </a:r>
          </a:p>
          <a:p>
            <a:r>
              <a:rPr lang="zh-CN" altLang="en-US" sz="2400" dirty="0" smtClean="0"/>
              <a:t>}</a:t>
            </a:r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int c[34];</a:t>
            </a:r>
          </a:p>
        </p:txBody>
      </p:sp>
    </p:spTree>
    <p:extLst>
      <p:ext uri="{BB962C8B-B14F-4D97-AF65-F5344CB8AC3E}">
        <p14:creationId xmlns:p14="http://schemas.microsoft.com/office/powerpoint/2010/main" val="134078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8977" y="117693"/>
            <a:ext cx="1161075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int c[34];</a:t>
            </a:r>
          </a:p>
          <a:p>
            <a:r>
              <a:rPr lang="zh-CN" altLang="en-US" sz="2400" dirty="0" smtClean="0"/>
              <a:t>bool search(int dep){                       //回溯法递归过程</a:t>
            </a:r>
          </a:p>
          <a:p>
            <a:r>
              <a:rPr lang="zh-CN" altLang="en-US" sz="2400" dirty="0" smtClean="0"/>
              <a:t>  int i;</a:t>
            </a:r>
          </a:p>
          <a:p>
            <a:r>
              <a:rPr lang="zh-CN" altLang="en-US" sz="2400" dirty="0" smtClean="0"/>
              <a:t>  for(i = 0; i &lt; 34; i++) if (c[i] &gt;= 3){   //刻子</a:t>
            </a:r>
          </a:p>
          <a:p>
            <a:r>
              <a:rPr lang="zh-CN" altLang="en-US" sz="2400" dirty="0" smtClean="0"/>
              <a:t>    if(dep == 3) return true; </a:t>
            </a:r>
          </a:p>
          <a:p>
            <a:r>
              <a:rPr lang="zh-CN" altLang="en-US" sz="2400" dirty="0" smtClean="0"/>
              <a:t>    c[i] -= 3; </a:t>
            </a:r>
          </a:p>
          <a:p>
            <a:r>
              <a:rPr lang="zh-CN" altLang="en-US" sz="2400" dirty="0" smtClean="0"/>
              <a:t>    if(search(dep+1)) return true; </a:t>
            </a:r>
          </a:p>
          <a:p>
            <a:r>
              <a:rPr lang="zh-CN" altLang="en-US" sz="2400" dirty="0" smtClean="0"/>
              <a:t>    c[i] += 3;</a:t>
            </a:r>
          </a:p>
          <a:p>
            <a:r>
              <a:rPr lang="zh-CN" altLang="en-US" sz="2400" dirty="0" smtClean="0"/>
              <a:t>  }</a:t>
            </a:r>
          </a:p>
          <a:p>
            <a:r>
              <a:rPr lang="zh-CN" altLang="en-US" sz="2400" dirty="0" smtClean="0"/>
              <a:t>  for(i = 0; i &lt;= 24; i++) if (i % 9 &lt;= 6 &amp;&amp; c[i] &gt;= 1 &amp;&amp; c[i+1] &gt;= 1 &amp;&amp; c[i+2] &gt;= 1){                                          //顺子</a:t>
            </a:r>
          </a:p>
          <a:p>
            <a:r>
              <a:rPr lang="zh-CN" altLang="en-US" sz="2400" dirty="0" smtClean="0"/>
              <a:t>    if(dep == 3) return true; </a:t>
            </a:r>
          </a:p>
          <a:p>
            <a:r>
              <a:rPr lang="zh-CN" altLang="en-US" sz="2400" dirty="0" smtClean="0"/>
              <a:t>    c[i]--; c[i+1]--; c[i+2]--;</a:t>
            </a:r>
          </a:p>
          <a:p>
            <a:r>
              <a:rPr lang="zh-CN" altLang="en-US" sz="2400" dirty="0" smtClean="0"/>
              <a:t>    if(search(dep+1)) return true; </a:t>
            </a:r>
          </a:p>
          <a:p>
            <a:r>
              <a:rPr lang="zh-CN" altLang="en-US" sz="2400" dirty="0" smtClean="0"/>
              <a:t>    c[i]++; c[i+1]++; c[i+2]++;</a:t>
            </a:r>
          </a:p>
          <a:p>
            <a:r>
              <a:rPr lang="zh-CN" altLang="en-US" sz="2400" dirty="0" smtClean="0"/>
              <a:t>  }</a:t>
            </a:r>
          </a:p>
          <a:p>
            <a:r>
              <a:rPr lang="zh-CN" altLang="en-US" sz="2400" dirty="0" smtClean="0"/>
              <a:t>  return false;</a:t>
            </a:r>
          </a:p>
          <a:p>
            <a:r>
              <a:rPr lang="zh-CN" alt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14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9563" y="756037"/>
            <a:ext cx="80098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bool check(){</a:t>
            </a:r>
          </a:p>
          <a:p>
            <a:r>
              <a:rPr lang="zh-CN" altLang="en-US" sz="3200" dirty="0" smtClean="0"/>
              <a:t>  int i;</a:t>
            </a:r>
          </a:p>
          <a:p>
            <a:r>
              <a:rPr lang="zh-CN" altLang="en-US" sz="3200" dirty="0" smtClean="0"/>
              <a:t>  for(i = 0; i &lt; 34; i++)</a:t>
            </a:r>
          </a:p>
          <a:p>
            <a:r>
              <a:rPr lang="zh-CN" altLang="en-US" sz="3200" dirty="0" smtClean="0"/>
              <a:t>    if(c[i] &gt;= 2){                          //将牌</a:t>
            </a:r>
          </a:p>
          <a:p>
            <a:r>
              <a:rPr lang="zh-CN" altLang="en-US" sz="3200" dirty="0" smtClean="0"/>
              <a:t>      c[i] -= 2;</a:t>
            </a:r>
          </a:p>
          <a:p>
            <a:r>
              <a:rPr lang="zh-CN" altLang="en-US" sz="3200" dirty="0" smtClean="0"/>
              <a:t>      if(search(0)) return true;</a:t>
            </a:r>
          </a:p>
          <a:p>
            <a:r>
              <a:rPr lang="zh-CN" altLang="en-US" sz="3200" dirty="0" smtClean="0"/>
              <a:t>      c[i] += 2;</a:t>
            </a:r>
          </a:p>
          <a:p>
            <a:r>
              <a:rPr lang="zh-CN" altLang="en-US" sz="3200" dirty="0" smtClean="0"/>
              <a:t>  }</a:t>
            </a:r>
          </a:p>
          <a:p>
            <a:r>
              <a:rPr lang="zh-CN" altLang="en-US" sz="3200" dirty="0" smtClean="0"/>
              <a:t>  return false;</a:t>
            </a:r>
          </a:p>
          <a:p>
            <a:r>
              <a:rPr lang="zh-CN" altLang="en-US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50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1366" y="649711"/>
            <a:ext cx="89029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int main(){</a:t>
            </a:r>
          </a:p>
          <a:p>
            <a:r>
              <a:rPr lang="zh-CN" altLang="en-US" dirty="0" smtClean="0"/>
              <a:t>  int caseno = 0, i, j;</a:t>
            </a:r>
          </a:p>
          <a:p>
            <a:r>
              <a:rPr lang="zh-CN" altLang="en-US" dirty="0" smtClean="0"/>
              <a:t>  bool ok;</a:t>
            </a:r>
          </a:p>
          <a:p>
            <a:r>
              <a:rPr lang="zh-CN" altLang="en-US" dirty="0" smtClean="0"/>
              <a:t>  char s[100];</a:t>
            </a:r>
          </a:p>
          <a:p>
            <a:r>
              <a:rPr lang="zh-CN" altLang="en-US" dirty="0" smtClean="0"/>
              <a:t>  int mj[15];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  while(scanf("%s", &amp;s) == 1){</a:t>
            </a:r>
          </a:p>
          <a:p>
            <a:r>
              <a:rPr lang="zh-CN" altLang="en-US" dirty="0" smtClean="0"/>
              <a:t>    if(s[0] == '0') break;</a:t>
            </a:r>
          </a:p>
          <a:p>
            <a:r>
              <a:rPr lang="zh-CN" altLang="en-US" dirty="0" smtClean="0"/>
              <a:t>    printf("Case %d:", ++caseno);</a:t>
            </a:r>
          </a:p>
          <a:p>
            <a:r>
              <a:rPr lang="zh-CN" altLang="en-US" dirty="0" smtClean="0"/>
              <a:t>    mj[0] = convert(s);</a:t>
            </a:r>
          </a:p>
          <a:p>
            <a:r>
              <a:rPr lang="zh-CN" altLang="en-US" dirty="0" smtClean="0"/>
              <a:t>    for(i = 1; i &lt; 13; i++){</a:t>
            </a:r>
          </a:p>
          <a:p>
            <a:r>
              <a:rPr lang="zh-CN" altLang="en-US" dirty="0" smtClean="0"/>
              <a:t>      scanf("%s", &amp;s);</a:t>
            </a:r>
          </a:p>
          <a:p>
            <a:r>
              <a:rPr lang="zh-CN" altLang="en-US" dirty="0" smtClean="0"/>
              <a:t>      mj[i] = convert(s);</a:t>
            </a:r>
          </a:p>
          <a:p>
            <a:r>
              <a:rPr lang="zh-CN" altLang="en-US" dirty="0" smtClean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1049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3619" y="1028343"/>
            <a:ext cx="75703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ok = false;</a:t>
            </a:r>
          </a:p>
          <a:p>
            <a:r>
              <a:rPr lang="zh-CN" altLang="en-US" dirty="0" smtClean="0"/>
              <a:t>    for(i = 0; i &lt; 34; i++){</a:t>
            </a:r>
          </a:p>
          <a:p>
            <a:r>
              <a:rPr lang="zh-CN" altLang="en-US" dirty="0" smtClean="0"/>
              <a:t>      memset(c, 0, sizeof(c));</a:t>
            </a:r>
          </a:p>
          <a:p>
            <a:r>
              <a:rPr lang="zh-CN" altLang="en-US" dirty="0" smtClean="0"/>
              <a:t>      for(j = 0; j &lt; 13; j++) c[mj[j]]++;</a:t>
            </a:r>
          </a:p>
          <a:p>
            <a:r>
              <a:rPr lang="zh-CN" altLang="en-US" dirty="0" smtClean="0"/>
              <a:t>      if(c[i] &gt;= 4) continue;   //每种牌最多只有4张</a:t>
            </a:r>
          </a:p>
          <a:p>
            <a:r>
              <a:rPr lang="zh-CN" altLang="en-US" dirty="0" smtClean="0"/>
              <a:t>      c[i]++;                   //假设拥有这张牌</a:t>
            </a:r>
          </a:p>
          <a:p>
            <a:r>
              <a:rPr lang="zh-CN" altLang="en-US" dirty="0" smtClean="0"/>
              <a:t>      if(check()){              //如果“和”了</a:t>
            </a:r>
          </a:p>
          <a:p>
            <a:r>
              <a:rPr lang="zh-CN" altLang="en-US" dirty="0" smtClean="0"/>
              <a:t>        ok = true;              //说明听这张牌</a:t>
            </a:r>
          </a:p>
          <a:p>
            <a:r>
              <a:rPr lang="zh-CN" altLang="en-US" dirty="0" smtClean="0"/>
              <a:t>        printf(" %s", mahjong[i]);</a:t>
            </a:r>
          </a:p>
          <a:p>
            <a:r>
              <a:rPr lang="zh-CN" altLang="en-US" dirty="0" smtClean="0"/>
              <a:t>      }</a:t>
            </a:r>
          </a:p>
          <a:p>
            <a:r>
              <a:rPr lang="zh-CN" altLang="en-US" dirty="0" smtClean="0"/>
              <a:t>      c[i]--;</a:t>
            </a:r>
          </a:p>
          <a:p>
            <a:r>
              <a:rPr lang="zh-CN" altLang="en-US" dirty="0" smtClean="0"/>
              <a:t>    }</a:t>
            </a:r>
          </a:p>
          <a:p>
            <a:r>
              <a:rPr lang="zh-CN" altLang="en-US" dirty="0" smtClean="0"/>
              <a:t>    if(!ok) printf(" Not ready");</a:t>
            </a:r>
          </a:p>
          <a:p>
            <a:r>
              <a:rPr lang="zh-CN" altLang="en-US" dirty="0" smtClean="0"/>
              <a:t>    printf("\n");</a:t>
            </a:r>
          </a:p>
          <a:p>
            <a:r>
              <a:rPr lang="zh-CN" altLang="en-US" dirty="0" smtClean="0"/>
              <a:t>  }</a:t>
            </a:r>
          </a:p>
          <a:p>
            <a:r>
              <a:rPr lang="zh-CN" altLang="en-US" dirty="0" smtClean="0"/>
              <a:t>  return 0;</a:t>
            </a:r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08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回溯法：中国麻将听牌问题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麻将</a:t>
            </a:r>
            <a:r>
              <a:rPr lang="en-US" altLang="zh-CN" dirty="0" smtClean="0"/>
              <a:t>,</a:t>
            </a:r>
            <a:r>
              <a:rPr lang="zh-CN" altLang="en-US" dirty="0" smtClean="0"/>
              <a:t>风靡大江南北</a:t>
            </a:r>
            <a:r>
              <a:rPr lang="en-US" altLang="zh-CN" dirty="0" smtClean="0"/>
              <a:t>,</a:t>
            </a:r>
            <a:r>
              <a:rPr lang="zh-CN" altLang="en-US" dirty="0" smtClean="0"/>
              <a:t>让我们大家一起看看麻将中的算法题</a:t>
            </a:r>
            <a:br>
              <a:rPr lang="zh-CN" altLang="en-US" dirty="0" smtClean="0"/>
            </a:br>
            <a:r>
              <a:rPr lang="zh-CN" altLang="en-US" dirty="0" smtClean="0"/>
              <a:t>中国麻将（</a:t>
            </a:r>
            <a:r>
              <a:rPr lang="en-US" altLang="zh-CN" dirty="0" smtClean="0"/>
              <a:t>Chinese Mahjong, </a:t>
            </a:r>
            <a:r>
              <a:rPr lang="en-US" altLang="zh-CN" dirty="0" err="1" smtClean="0"/>
              <a:t>UVa</a:t>
            </a:r>
            <a:r>
              <a:rPr lang="en-US" altLang="zh-CN" dirty="0" smtClean="0"/>
              <a:t> 11210</a:t>
            </a:r>
            <a:r>
              <a:rPr lang="zh-CN" altLang="en-US" dirty="0" smtClean="0"/>
              <a:t>） </a:t>
            </a:r>
            <a:br>
              <a:rPr lang="zh-CN" altLang="en-US" dirty="0" smtClean="0"/>
            </a:br>
            <a:r>
              <a:rPr lang="zh-CN" altLang="en-US" dirty="0" smtClean="0"/>
              <a:t>麻将是一个中国原创的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人玩的游戏。这个游戏有很多变种，但本题只考虑一种有</a:t>
            </a:r>
            <a:r>
              <a:rPr lang="en-US" altLang="zh-CN" dirty="0" smtClean="0"/>
              <a:t>136</a:t>
            </a:r>
            <a:r>
              <a:rPr lang="zh-CN" altLang="en-US" dirty="0" smtClean="0"/>
              <a:t>张牌的玩法。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43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</a:t>
            </a:r>
            <a:r>
              <a:rPr lang="en-US" altLang="zh-CN" dirty="0" smtClean="0"/>
              <a:t>136</a:t>
            </a:r>
            <a:r>
              <a:rPr lang="zh-CN" altLang="en-US" dirty="0" smtClean="0"/>
              <a:t>张牌所包含的内容如下：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961"/>
          </a:xfrm>
        </p:spPr>
        <p:txBody>
          <a:bodyPr/>
          <a:lstStyle/>
          <a:p>
            <a:r>
              <a:rPr lang="zh-CN" altLang="en-US" dirty="0" smtClean="0"/>
              <a:t>饼</a:t>
            </a:r>
            <a:r>
              <a:rPr lang="zh-CN" altLang="en-US" dirty="0"/>
              <a:t>（筒）牌：每张牌包括一系列点，每个点代表一个铜钱，如图所示。本题中用</a:t>
            </a:r>
            <a:r>
              <a:rPr lang="en-US" altLang="zh-CN" dirty="0"/>
              <a:t>1T</a:t>
            </a:r>
            <a:r>
              <a:rPr lang="zh-CN" altLang="en-US" dirty="0"/>
              <a:t>、</a:t>
            </a:r>
            <a:r>
              <a:rPr lang="en-US" altLang="zh-CN" dirty="0"/>
              <a:t>2T</a:t>
            </a:r>
            <a:r>
              <a:rPr lang="zh-CN" altLang="en-US" dirty="0"/>
              <a:t>、</a:t>
            </a:r>
            <a:r>
              <a:rPr lang="en-US" altLang="zh-CN" dirty="0"/>
              <a:t>3T</a:t>
            </a:r>
            <a:r>
              <a:rPr lang="zh-CN" altLang="en-US" dirty="0"/>
              <a:t>、</a:t>
            </a:r>
            <a:r>
              <a:rPr lang="en-US" altLang="zh-CN" dirty="0"/>
              <a:t>4T</a:t>
            </a:r>
            <a:r>
              <a:rPr lang="zh-CN" altLang="en-US" dirty="0"/>
              <a:t>、</a:t>
            </a:r>
            <a:r>
              <a:rPr lang="en-US" altLang="zh-CN" dirty="0"/>
              <a:t>5T</a:t>
            </a:r>
            <a:r>
              <a:rPr lang="zh-CN" altLang="en-US" dirty="0"/>
              <a:t>、</a:t>
            </a:r>
            <a:r>
              <a:rPr lang="en-US" altLang="zh-CN" dirty="0"/>
              <a:t>6T</a:t>
            </a:r>
            <a:r>
              <a:rPr lang="zh-CN" altLang="en-US" dirty="0"/>
              <a:t>、</a:t>
            </a:r>
            <a:r>
              <a:rPr lang="en-US" altLang="zh-CN" dirty="0"/>
              <a:t>7T</a:t>
            </a:r>
            <a:r>
              <a:rPr lang="zh-CN" altLang="en-US" dirty="0"/>
              <a:t>、</a:t>
            </a:r>
            <a:r>
              <a:rPr lang="en-US" altLang="zh-CN" dirty="0"/>
              <a:t>8T</a:t>
            </a:r>
            <a:r>
              <a:rPr lang="zh-CN" altLang="en-US" dirty="0"/>
              <a:t>、</a:t>
            </a:r>
            <a:r>
              <a:rPr lang="en-US" altLang="zh-CN" dirty="0"/>
              <a:t>9T</a:t>
            </a:r>
            <a:r>
              <a:rPr lang="zh-CN" altLang="en-US" dirty="0"/>
              <a:t>表示。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69217"/>
            <a:ext cx="10714488" cy="14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3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6552"/>
          </a:xfrm>
        </p:spPr>
        <p:txBody>
          <a:bodyPr/>
          <a:lstStyle/>
          <a:p>
            <a:r>
              <a:rPr lang="zh-CN" altLang="en-US" dirty="0"/>
              <a:t>索（条）牌：每张牌由一系列竹棍组成，每根棍代表一挂铜钱，如图所示。本题中用</a:t>
            </a:r>
            <a:r>
              <a:rPr lang="en-US" altLang="zh-CN" dirty="0"/>
              <a:t>1S</a:t>
            </a:r>
            <a:r>
              <a:rPr lang="zh-CN" altLang="en-US" dirty="0"/>
              <a:t>、</a:t>
            </a:r>
            <a:r>
              <a:rPr lang="en-US" altLang="zh-CN" dirty="0"/>
              <a:t>2S</a:t>
            </a:r>
            <a:r>
              <a:rPr lang="zh-CN" altLang="en-US" dirty="0"/>
              <a:t>、</a:t>
            </a:r>
            <a:r>
              <a:rPr lang="en-US" altLang="zh-CN" dirty="0"/>
              <a:t>3S</a:t>
            </a:r>
            <a:r>
              <a:rPr lang="zh-CN" altLang="en-US" dirty="0"/>
              <a:t>、</a:t>
            </a:r>
            <a:r>
              <a:rPr lang="en-US" altLang="zh-CN" dirty="0"/>
              <a:t>4S</a:t>
            </a:r>
            <a:r>
              <a:rPr lang="zh-CN" altLang="en-US" dirty="0"/>
              <a:t>、</a:t>
            </a:r>
            <a:r>
              <a:rPr lang="en-US" altLang="zh-CN" dirty="0"/>
              <a:t>5S</a:t>
            </a:r>
            <a:r>
              <a:rPr lang="zh-CN" altLang="en-US" dirty="0"/>
              <a:t>、</a:t>
            </a:r>
            <a:r>
              <a:rPr lang="en-US" altLang="zh-CN" dirty="0"/>
              <a:t>6S</a:t>
            </a:r>
            <a:r>
              <a:rPr lang="zh-CN" altLang="en-US" dirty="0"/>
              <a:t>、</a:t>
            </a:r>
            <a:r>
              <a:rPr lang="en-US" altLang="zh-CN" dirty="0"/>
              <a:t>7S</a:t>
            </a:r>
            <a:r>
              <a:rPr lang="zh-CN" altLang="en-US" dirty="0"/>
              <a:t>、</a:t>
            </a:r>
            <a:r>
              <a:rPr lang="en-US" altLang="zh-CN" dirty="0"/>
              <a:t>8S</a:t>
            </a:r>
            <a:r>
              <a:rPr lang="zh-CN" altLang="en-US" dirty="0"/>
              <a:t>、</a:t>
            </a:r>
            <a:r>
              <a:rPr lang="en-US" altLang="zh-CN" dirty="0"/>
              <a:t>9S</a:t>
            </a:r>
            <a:r>
              <a:rPr lang="zh-CN" altLang="en-US" dirty="0"/>
              <a:t>表示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67" y="3486371"/>
            <a:ext cx="8978643" cy="13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9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961"/>
          </a:xfrm>
        </p:spPr>
        <p:txBody>
          <a:bodyPr/>
          <a:lstStyle/>
          <a:p>
            <a:r>
              <a:rPr lang="zh-CN" altLang="en-US" dirty="0"/>
              <a:t>万牌：每张牌代表一万枚铜钱，如图所示。本题中用</a:t>
            </a:r>
            <a:r>
              <a:rPr lang="en-US" altLang="zh-CN" dirty="0"/>
              <a:t>1W</a:t>
            </a:r>
            <a:r>
              <a:rPr lang="zh-CN" altLang="en-US" dirty="0"/>
              <a:t>、</a:t>
            </a:r>
            <a:r>
              <a:rPr lang="en-US" altLang="zh-CN" dirty="0"/>
              <a:t>2W</a:t>
            </a:r>
            <a:r>
              <a:rPr lang="zh-CN" altLang="en-US" dirty="0"/>
              <a:t>、</a:t>
            </a:r>
            <a:r>
              <a:rPr lang="en-US" altLang="zh-CN" dirty="0"/>
              <a:t>3W</a:t>
            </a:r>
            <a:r>
              <a:rPr lang="zh-CN" altLang="en-US" dirty="0"/>
              <a:t>、</a:t>
            </a:r>
            <a:r>
              <a:rPr lang="en-US" altLang="zh-CN" dirty="0"/>
              <a:t>4W</a:t>
            </a:r>
            <a:r>
              <a:rPr lang="zh-CN" altLang="en-US" dirty="0"/>
              <a:t>、</a:t>
            </a:r>
            <a:r>
              <a:rPr lang="en-US" altLang="zh-CN" dirty="0"/>
              <a:t>5W</a:t>
            </a:r>
            <a:r>
              <a:rPr lang="zh-CN" altLang="en-US" dirty="0"/>
              <a:t>、</a:t>
            </a:r>
            <a:r>
              <a:rPr lang="en-US" altLang="zh-CN" dirty="0"/>
              <a:t>6W</a:t>
            </a:r>
            <a:r>
              <a:rPr lang="zh-CN" altLang="en-US" dirty="0"/>
              <a:t>、</a:t>
            </a:r>
            <a:r>
              <a:rPr lang="en-US" altLang="zh-CN" dirty="0"/>
              <a:t>7W</a:t>
            </a:r>
            <a:r>
              <a:rPr lang="zh-CN" altLang="en-US" dirty="0"/>
              <a:t>、</a:t>
            </a:r>
            <a:r>
              <a:rPr lang="en-US" altLang="zh-CN" dirty="0"/>
              <a:t>8W</a:t>
            </a:r>
            <a:r>
              <a:rPr lang="zh-CN" altLang="en-US" dirty="0"/>
              <a:t>、</a:t>
            </a:r>
            <a:r>
              <a:rPr lang="en-US" altLang="zh-CN" dirty="0"/>
              <a:t>9W</a:t>
            </a:r>
            <a:r>
              <a:rPr lang="zh-CN" altLang="en-US" dirty="0"/>
              <a:t>表示。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70" y="3439411"/>
            <a:ext cx="8972880" cy="11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6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2635"/>
          </a:xfrm>
        </p:spPr>
        <p:txBody>
          <a:bodyPr/>
          <a:lstStyle/>
          <a:p>
            <a:r>
              <a:rPr lang="zh-CN" altLang="en-US" dirty="0"/>
              <a:t>风牌：东、南、西、北风，如图所示。本题中用</a:t>
            </a:r>
            <a:r>
              <a:rPr lang="en-US" altLang="zh-CN" dirty="0"/>
              <a:t>DONG</a:t>
            </a:r>
            <a:r>
              <a:rPr lang="zh-CN" altLang="en-US" dirty="0"/>
              <a:t>、</a:t>
            </a:r>
            <a:r>
              <a:rPr lang="en-US" altLang="zh-CN" dirty="0"/>
              <a:t>NAN</a:t>
            </a:r>
            <a:r>
              <a:rPr lang="zh-CN" altLang="en-US" dirty="0"/>
              <a:t>、</a:t>
            </a:r>
            <a:r>
              <a:rPr lang="en-US" altLang="zh-CN" dirty="0"/>
              <a:t>XI</a:t>
            </a:r>
            <a:r>
              <a:rPr lang="zh-CN" altLang="en-US" dirty="0"/>
              <a:t>、</a:t>
            </a:r>
            <a:r>
              <a:rPr lang="en-US" altLang="zh-CN" dirty="0"/>
              <a:t>BEI</a:t>
            </a:r>
            <a:r>
              <a:rPr lang="zh-CN" altLang="en-US" dirty="0"/>
              <a:t>表示。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25" y="3136936"/>
            <a:ext cx="6041622" cy="16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4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8840"/>
          </a:xfrm>
        </p:spPr>
        <p:txBody>
          <a:bodyPr/>
          <a:lstStyle/>
          <a:p>
            <a:r>
              <a:rPr lang="zh-CN" altLang="en-US" dirty="0"/>
              <a:t>箭牌：中、发、白，如图所示。本题中用</a:t>
            </a:r>
            <a:r>
              <a:rPr lang="en-US" altLang="zh-CN" dirty="0"/>
              <a:t>ZHONG</a:t>
            </a:r>
            <a:r>
              <a:rPr lang="zh-CN" altLang="en-US" dirty="0"/>
              <a:t>、</a:t>
            </a:r>
            <a:r>
              <a:rPr lang="en-US" altLang="zh-CN" dirty="0"/>
              <a:t>FA</a:t>
            </a:r>
            <a:r>
              <a:rPr lang="zh-CN" altLang="en-US" dirty="0"/>
              <a:t>、</a:t>
            </a:r>
            <a:r>
              <a:rPr lang="en-US" altLang="zh-CN" dirty="0"/>
              <a:t>BAI</a:t>
            </a:r>
            <a:r>
              <a:rPr lang="zh-CN" altLang="en-US" dirty="0"/>
              <a:t>表示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922" y="3208042"/>
            <a:ext cx="3863920" cy="11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5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6673"/>
          </a:xfrm>
        </p:spPr>
        <p:txBody>
          <a:bodyPr/>
          <a:lstStyle/>
          <a:p>
            <a:r>
              <a:rPr lang="zh-CN" altLang="en-US" dirty="0"/>
              <a:t>总共有</a:t>
            </a:r>
            <a:r>
              <a:rPr lang="en-US" altLang="zh-CN" dirty="0"/>
              <a:t>9×3+4+3=34</a:t>
            </a:r>
            <a:r>
              <a:rPr lang="zh-CN" altLang="en-US" dirty="0"/>
              <a:t>种牌，每种</a:t>
            </a:r>
            <a:r>
              <a:rPr lang="en-US" altLang="zh-CN" dirty="0"/>
              <a:t>4</a:t>
            </a:r>
            <a:r>
              <a:rPr lang="zh-CN" altLang="en-US" dirty="0"/>
              <a:t>张，一共有</a:t>
            </a:r>
            <a:r>
              <a:rPr lang="en-US" altLang="zh-CN" dirty="0"/>
              <a:t>136</a:t>
            </a:r>
            <a:r>
              <a:rPr lang="zh-CN" altLang="en-US" dirty="0"/>
              <a:t>张牌。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>其实麻将中还有如图所示的</a:t>
            </a:r>
            <a:r>
              <a:rPr lang="en-US" altLang="zh-CN" dirty="0"/>
              <a:t>8</a:t>
            </a:r>
            <a:r>
              <a:rPr lang="zh-CN" altLang="en-US" dirty="0"/>
              <a:t>张花牌，所以共有</a:t>
            </a:r>
            <a:r>
              <a:rPr lang="en-US" altLang="zh-CN" dirty="0"/>
              <a:t>136 + 8 = 144</a:t>
            </a:r>
            <a:r>
              <a:rPr lang="zh-CN" altLang="en-US" dirty="0"/>
              <a:t>张牌，但是本题中不予考虑。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69" y="3559692"/>
            <a:ext cx="8592425" cy="13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1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中国麻将的规则十分复杂，本题中只需考虑部分规则。在本题中，手牌（即每个人手里的牌）总是有</a:t>
            </a:r>
            <a:r>
              <a:rPr lang="en-US" altLang="zh-CN" dirty="0" smtClean="0"/>
              <a:t>13</a:t>
            </a:r>
            <a:r>
              <a:rPr lang="zh-CN" altLang="en-US" dirty="0" smtClean="0"/>
              <a:t>张。如果多了某张牌以后，整副牌可以拆成一个将（两张相同的牌）、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个或多个刻子（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张相同的牌）和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个或多个顺子（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张同花相连的牌。注意，风牌和箭牌不能形成顺子），我们就说这手牌“听”这张牌，即拿到那张牌以后就赢了，称为“和”（实战中还要考虑番数和特殊和法，在本题中可以忽略）。 </a:t>
            </a:r>
          </a:p>
        </p:txBody>
      </p:sp>
    </p:spTree>
    <p:extLst>
      <p:ext uri="{BB962C8B-B14F-4D97-AF65-F5344CB8AC3E}">
        <p14:creationId xmlns:p14="http://schemas.microsoft.com/office/powerpoint/2010/main" val="60662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1607</Words>
  <Application>Microsoft Office PowerPoint</Application>
  <PresentationFormat>宽屏</PresentationFormat>
  <Paragraphs>97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回溯法-中国麻将听牌算法</vt:lpstr>
      <vt:lpstr>回溯法：中国麻将听牌问题</vt:lpstr>
      <vt:lpstr>这136张牌所包含的内容如下：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输入输出格式</vt:lpstr>
      <vt:lpstr>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回溯法-中国麻将听牌算法</dc:title>
  <dc:creator>Windows 用户</dc:creator>
  <cp:lastModifiedBy>Windows 用户</cp:lastModifiedBy>
  <cp:revision>11</cp:revision>
  <dcterms:created xsi:type="dcterms:W3CDTF">2019-05-29T04:31:13Z</dcterms:created>
  <dcterms:modified xsi:type="dcterms:W3CDTF">2019-05-29T05:05:07Z</dcterms:modified>
</cp:coreProperties>
</file>