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0"/>
  </p:notesMasterIdLst>
  <p:handoutMasterIdLst>
    <p:handoutMasterId r:id="rId31"/>
  </p:handoutMasterIdLst>
  <p:sldIdLst>
    <p:sldId id="257" r:id="rId2"/>
    <p:sldId id="260" r:id="rId3"/>
    <p:sldId id="259" r:id="rId4"/>
    <p:sldId id="261" r:id="rId5"/>
    <p:sldId id="262" r:id="rId6"/>
    <p:sldId id="263" r:id="rId7"/>
    <p:sldId id="265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6" r:id="rId19"/>
    <p:sldId id="277" r:id="rId20"/>
    <p:sldId id="278" r:id="rId21"/>
    <p:sldId id="274" r:id="rId22"/>
    <p:sldId id="279" r:id="rId23"/>
    <p:sldId id="280" r:id="rId24"/>
    <p:sldId id="281" r:id="rId25"/>
    <p:sldId id="283" r:id="rId26"/>
    <p:sldId id="282" r:id="rId27"/>
    <p:sldId id="284" r:id="rId28"/>
    <p:sldId id="285" r:id="rId29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9723" autoAdjust="0"/>
  </p:normalViewPr>
  <p:slideViewPr>
    <p:cSldViewPr snapToGrid="0">
      <p:cViewPr varScale="1">
        <p:scale>
          <a:sx n="68" d="100"/>
          <a:sy n="68" d="100"/>
        </p:scale>
        <p:origin x="12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DC85943-F0C0-4F6E-A8D3-68CEFE9A8C4A}" type="datetime1">
              <a:rPr lang="zh-CN" altLang="en-US" smtClean="0"/>
              <a:t>2022/10/4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1A8EE09-76CC-4000-B080-9F213DA7D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8124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726C13B-BD21-4B80-938C-32EFDDB696FF}" type="datetime1">
              <a:rPr lang="zh-CN" altLang="en-US" smtClean="0"/>
              <a:t>2022/10/4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/>
              <a:t>单击此处编辑母版文本样式</a:t>
            </a:r>
            <a:endParaRPr lang="en-US"/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8E40627-AA7D-471F-B5F2-0BF9E4C68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452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在算法竞赛中的运用主要是用来加速多项式的乘法。</a:t>
            </a:r>
          </a:p>
          <a:p>
            <a:br>
              <a:rPr lang="zh-CN" altLang="en-US" dirty="0">
                <a:effectLst/>
              </a:rPr>
            </a:b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7726C13B-BD21-4B80-938C-32EFDDB696FF}" type="datetime1">
              <a:rPr lang="zh-CN" altLang="en-US" smtClean="0"/>
              <a:t>2022/10/4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8E40627-AA7D-471F-B5F2-0BF9E4C68E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26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如果我们按照定义求一个多项式的点值表示，时间复杂度为 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O(n2)</a:t>
            </a: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已知多项式的点值表示，求其系数表示，可以使用拉格朗日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插值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。朴素的插值算法时间复杂度为 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O(n2) 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7726C13B-BD21-4B80-938C-32EFDDB696FF}" type="datetime1">
              <a:rPr lang="zh-CN" altLang="en-US" smtClean="0"/>
              <a:t>2022/10/4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8E40627-AA7D-471F-B5F2-0BF9E4C68E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977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7726C13B-BD21-4B80-938C-32EFDDB696FF}" type="datetime1">
              <a:rPr lang="zh-CN" altLang="en-US" smtClean="0"/>
              <a:t>2022/10/4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8E40627-AA7D-471F-B5F2-0BF9E4C68E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7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zh-CN" altLang="en-US" dirty="0"/>
            </a:b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 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k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与 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k+n2 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取遍了 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[0,n−1] 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中的 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n 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个整数，保证了可以由这 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n 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个点值反推解出系数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7726C13B-BD21-4B80-938C-32EFDDB696FF}" type="datetime1">
              <a:rPr lang="zh-CN" altLang="en-US" smtClean="0"/>
              <a:t>2022/10/4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8E40627-AA7D-471F-B5F2-0BF9E4C68EB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92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7726C13B-BD21-4B80-938C-32EFDDB696FF}" type="datetime1">
              <a:rPr lang="zh-CN" altLang="en-US" smtClean="0"/>
              <a:t>2022/10/5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8E40627-AA7D-471F-B5F2-0BF9E4C68EB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73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7726C13B-BD21-4B80-938C-32EFDDB696FF}" type="datetime1">
              <a:rPr lang="zh-CN" altLang="en-US" smtClean="0"/>
              <a:t>2022/10/5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8E40627-AA7D-471F-B5F2-0BF9E4C68EB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133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长方形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长方形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长方形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长方形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组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直接连接符​​(S)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​​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FCDE75C-B71D-40C1-B819-91C9FA9D7E53}" type="datetime1">
              <a:rPr lang="zh-CN" altLang="en-US" smtClean="0"/>
              <a:t>2022/10/4</a:t>
            </a:fld>
            <a:endParaRPr lang="en-US" dirty="0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69617-53A9-406A-817D-C94A5C246153}" type="datetime1">
              <a:rPr lang="zh-CN" altLang="en-US" smtClean="0"/>
              <a:t>2022/10/4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745DA5-4C9D-4D4A-AB08-30D0EBD192B1}" type="datetime1">
              <a:rPr lang="zh-CN" altLang="en-US" smtClean="0"/>
              <a:t>2022/10/4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490746"/>
            <a:ext cx="10058400" cy="829019"/>
          </a:xfrm>
        </p:spPr>
        <p:txBody>
          <a:bodyPr rtlCol="0"/>
          <a:lstStyle>
            <a:lvl1pPr algn="ctr">
              <a:defRPr b="1"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</a:lstStyle>
          <a:p>
            <a:pPr rt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6800" y="1643063"/>
            <a:ext cx="10058400" cy="4309681"/>
          </a:xfrm>
        </p:spPr>
        <p:txBody>
          <a:bodyPr rtlCol="0">
            <a:normAutofit/>
          </a:bodyPr>
          <a:lstStyle>
            <a:lvl1pPr>
              <a:defRPr sz="3200" b="1"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  <a:lvl2pPr>
              <a:defRPr sz="2800" b="1">
                <a:latin typeface="华文仿宋" panose="02010600040101010101" pitchFamily="2" charset="-122"/>
                <a:ea typeface="华文仿宋" panose="02010600040101010101" pitchFamily="2" charset="-122"/>
              </a:defRPr>
            </a:lvl2pPr>
            <a:lvl3pPr>
              <a:defRPr sz="2800" b="1">
                <a:latin typeface="华文仿宋" panose="02010600040101010101" pitchFamily="2" charset="-122"/>
                <a:ea typeface="华文仿宋" panose="02010600040101010101" pitchFamily="2" charset="-122"/>
              </a:defRPr>
            </a:lvl3pPr>
            <a:lvl4pPr>
              <a:defRPr sz="2800" b="1">
                <a:latin typeface="华文仿宋" panose="02010600040101010101" pitchFamily="2" charset="-122"/>
                <a:ea typeface="华文仿宋" panose="02010600040101010101" pitchFamily="2" charset="-122"/>
              </a:defRPr>
            </a:lvl4pPr>
            <a:lvl5pPr>
              <a:defRPr sz="2800" b="1">
                <a:latin typeface="华文仿宋" panose="02010600040101010101" pitchFamily="2" charset="-122"/>
                <a:ea typeface="华文仿宋" panose="02010600040101010101" pitchFamily="2" charset="-122"/>
              </a:defRPr>
            </a:lvl5pPr>
          </a:lstStyle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二级</a:t>
            </a:r>
          </a:p>
          <a:p>
            <a:pPr lvl="2" rtl="0"/>
            <a:r>
              <a:rPr lang="zh-CN" altLang="en-US" dirty="0"/>
              <a:t>三级</a:t>
            </a:r>
          </a:p>
          <a:p>
            <a:pPr lvl="3" rtl="0"/>
            <a:r>
              <a:rPr lang="zh-CN" altLang="en-US" dirty="0"/>
              <a:t>四级</a:t>
            </a:r>
          </a:p>
          <a:p>
            <a:pPr lvl="4" rtl="0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E57809-0EA1-4261-AE7A-8956509DBB23}" type="datetime1">
              <a:rPr lang="zh-CN" altLang="en-US" smtClean="0"/>
              <a:t>2022/10/4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长方形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长方形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长方形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长方形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grpSp>
        <p:nvGrpSpPr>
          <p:cNvPr id="16" name="组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​​(S)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fld id="{26061C7C-6751-4636-8DE1-8458C05064A7}" type="datetime1">
              <a:rPr lang="zh-CN" altLang="en-US" smtClean="0"/>
              <a:t>2022/10/4</a:t>
            </a:fld>
            <a:endParaRPr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2B1DAD-13E2-42E6-B9D8-ACD801D84229}" type="datetime1">
              <a:rPr lang="zh-CN" altLang="en-US" smtClean="0"/>
              <a:t>2022/10/4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E49154-3FC3-4E99-B1C7-806A1BE810AD}" type="datetime1">
              <a:rPr lang="zh-CN" altLang="en-US" smtClean="0"/>
              <a:t>2022/10/4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E3F6B1-AB2C-4FE9-9465-A12169B9FE93}" type="datetime1">
              <a:rPr lang="zh-CN" altLang="en-US" smtClean="0"/>
              <a:t>2022/10/4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4E604B-F6EE-4DE3-9F26-10AAFE4A8162}" type="datetime1">
              <a:rPr lang="zh-CN" altLang="en-US" smtClean="0"/>
              <a:t>2022/10/4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1FDE3E57-7890-4A1C-9346-1B43487A6F43}" type="datetime1">
              <a:rPr lang="zh-CN" altLang="en-US" smtClean="0"/>
              <a:t>2022/10/4</a:t>
            </a:fld>
            <a:endParaRPr 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D197156-3C99-457F-8943-2278A8613E02}" type="datetime1">
              <a:rPr lang="zh-CN" altLang="en-US" smtClean="0"/>
              <a:t>2022/10/4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algn="l"/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长方形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长方形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矩形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dirty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00D77E9-5805-4003-AF46-590DFDEAE27A}" type="datetime1">
              <a:rPr lang="zh-CN" altLang="en-US" smtClean="0"/>
              <a:t>2022/10/4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一张显示了织物、桌子、红色和覆盖物的图片&#10;&#10;说明自动生成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64" name="长方形 59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65" name="长方形 6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sz="4400" dirty="0">
                <a:solidFill>
                  <a:schemeClr val="tx1"/>
                </a:solidFill>
              </a:rPr>
              <a:t>FFT</a:t>
            </a:r>
            <a:br>
              <a:rPr lang="en-US" altLang="zh-CN" sz="4400" dirty="0">
                <a:solidFill>
                  <a:schemeClr val="tx1"/>
                </a:solidFill>
              </a:rPr>
            </a:br>
            <a:r>
              <a:rPr lang="zh-CN" altLang="en-US" sz="4400" dirty="0">
                <a:solidFill>
                  <a:schemeClr val="tx1"/>
                </a:solidFill>
              </a:rPr>
              <a:t>快速傅里叶变换</a:t>
            </a:r>
            <a:endParaRPr lang="zh-cn" sz="4400" dirty="0">
              <a:solidFill>
                <a:schemeClr val="tx1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>
                <a:solidFill>
                  <a:schemeClr val="tx1"/>
                </a:solidFill>
              </a:rPr>
              <a:t>北邮 王晓茹</a:t>
            </a:r>
            <a:endParaRPr 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69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6B8300-09B3-4A2A-A01B-42E588B787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756834" y="502494"/>
            <a:ext cx="3962743" cy="365760"/>
          </a:xfrm>
        </p:spPr>
        <p:txBody>
          <a:bodyPr/>
          <a:lstStyle/>
          <a:p>
            <a:pPr algn="ctr" rtl="0"/>
            <a:r>
              <a:rPr lang="zh-CN" altLang="en-US" sz="2800" b="0" i="0" dirty="0">
                <a:solidFill>
                  <a:srgbClr val="121212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复平面中的</a:t>
            </a:r>
            <a:r>
              <a:rPr lang="zh-CN" altLang="en-US" sz="2800" b="1" i="0" dirty="0">
                <a:solidFill>
                  <a:srgbClr val="121212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单位圆</a:t>
            </a:r>
            <a:endParaRPr lang="en-US" sz="28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C174E73-D294-48AF-B729-0D710122D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956" y="1713089"/>
            <a:ext cx="4220364" cy="343182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8AC1E9F-DD8B-415F-BC27-CE795F881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538" y="2974623"/>
            <a:ext cx="7037418" cy="279117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72112CB-3F6B-486E-9632-320D27337C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9577" y="1082576"/>
            <a:ext cx="3962743" cy="32006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854449F-3BEA-4FF1-9F31-E4E77F6C7B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538" y="931444"/>
            <a:ext cx="7037418" cy="1732734"/>
          </a:xfrm>
          <a:prstGeom prst="rect">
            <a:avLst/>
          </a:prstGeom>
        </p:spPr>
      </p:pic>
      <p:sp>
        <p:nvSpPr>
          <p:cNvPr id="15" name="Rectangle 1">
            <a:extLst>
              <a:ext uri="{FF2B5EF4-FFF2-40B4-BE49-F238E27FC236}">
                <a16:creationId xmlns:a16="http://schemas.microsoft.com/office/drawing/2014/main" id="{B5B6F680-7177-4102-9487-D3193B762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7689" y="5316858"/>
            <a:ext cx="3025421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ea typeface="-apple-system"/>
              </a:rPr>
              <a:t>若有</a:t>
            </a:r>
            <a:endParaRPr kumimoji="0" lang="zh-CN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th-italic"/>
              </a:rPr>
              <a:t>z</a:t>
            </a:r>
            <a:r>
              <a:rPr kumimoji="0" lang="zh-CN" altLang="zh-CN" sz="24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th-italic"/>
              </a:rPr>
              <a:t>n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in"/>
              </a:rPr>
              <a:t>=1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-apple-system"/>
              </a:rPr>
              <a:t>此时将 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th-italic"/>
              </a:rPr>
              <a:t>z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-apple-system"/>
              </a:rPr>
              <a:t>称为n次单位根。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269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D5767F-3102-4D48-A179-6F2C04496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0746"/>
            <a:ext cx="10058400" cy="61556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单位根的两个性质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936C71-D325-463A-8C48-42F0A544D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4E57809-0EA1-4261-AE7A-8956509DBB23}" type="datetime1">
              <a:rPr lang="zh-CN" altLang="en-US" smtClean="0"/>
              <a:t>2022/10/4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3C324FA-0A2D-49C2-85C7-873E41127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86" y="1212382"/>
            <a:ext cx="5502117" cy="427519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B8B928F-9E78-4885-9157-CB4104D39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903" y="1212381"/>
            <a:ext cx="6309907" cy="427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115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9736782-35B2-458E-AAEE-77BF696AB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DFT</a:t>
            </a:r>
            <a:br>
              <a:rPr lang="en-US" altLang="zh-CN" dirty="0"/>
            </a:br>
            <a:r>
              <a:rPr lang="zh-CN" altLang="en-US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将多项式由系数表示法转换成点值表示法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55E2AA-4122-4F01-BCA2-7D18E483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4E57809-0EA1-4261-AE7A-8956509DBB23}" type="datetime1">
              <a:rPr lang="zh-CN" altLang="en-US" smtClean="0"/>
              <a:t>2022/10/4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34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E4C3ECE-D283-4E59-9ACB-8A75E482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0746"/>
            <a:ext cx="10058400" cy="49138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利用单位根的特殊性质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B1208A-BB9F-4013-882B-AD0C7E92A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61C7C-6751-4636-8DE1-8458C05064A7}" type="datetime1">
              <a:rPr lang="en-US" altLang="zh-CN" smtClean="0"/>
              <a:t>10/4/2022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77C337B-C1AD-49E7-A628-8FC0EAB7D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82" y="982133"/>
            <a:ext cx="9848557" cy="253640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3CD2D80-44A2-4E25-A352-BBE9E1D70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450" y="2918119"/>
            <a:ext cx="6835732" cy="393988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5588B4B-ECA7-49C6-9D58-CAABF107F8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339" y="5189147"/>
            <a:ext cx="2400508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159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DE6C706-70B4-4C26-995D-8AD9789A5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8266" y="1005630"/>
            <a:ext cx="2796782" cy="190516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B1A071D-77EA-4E90-80C7-9D12F662FF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7937" y="1641955"/>
            <a:ext cx="3558848" cy="253768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6E0F950-F3E1-46F7-B4F7-B359DDE9A8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620" y="487425"/>
            <a:ext cx="2377646" cy="51820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4F0028B-4A28-4608-8DC3-0BF91F1E89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9894" y="4370435"/>
            <a:ext cx="6569009" cy="211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187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228588-C081-44E2-AE28-3E57D4FE6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4E57809-0EA1-4261-AE7A-8956509DBB23}" type="datetime1">
              <a:rPr lang="zh-CN" altLang="en-US" smtClean="0"/>
              <a:t>2022/10/4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9377F85-46AF-4DA1-8C64-6DAA8B0B7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176" y="1643063"/>
            <a:ext cx="5292765" cy="430968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16EBA26-E52B-48F7-8AD9-E4A808C97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941" y="2095228"/>
            <a:ext cx="5520267" cy="356050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199D569-8A9C-4706-93E1-A0FDDFC8DB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176" y="631353"/>
            <a:ext cx="6105568" cy="63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324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63D43-C8CB-4A26-91FC-C327FCC40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分治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+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递归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解决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DFT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8B53E6-339E-4FD6-960A-F47E49571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778" y="1508451"/>
            <a:ext cx="10058400" cy="4309681"/>
          </a:xfrm>
        </p:spPr>
        <p:txBody>
          <a:bodyPr/>
          <a:lstStyle/>
          <a:p>
            <a:r>
              <a:rPr lang="zh-CN" altLang="en-US" dirty="0"/>
              <a:t>算法步骤</a:t>
            </a:r>
            <a:endParaRPr lang="en-US" altLang="zh-CN" dirty="0"/>
          </a:p>
          <a:p>
            <a:pPr lvl="1"/>
            <a:r>
              <a:rPr lang="zh-CN" altLang="en-US" dirty="0"/>
              <a:t>对当前的多项式（一个数组）系数进行奇偶分类；</a:t>
            </a:r>
          </a:p>
          <a:p>
            <a:pPr lvl="1"/>
            <a:r>
              <a:rPr lang="zh-CN" altLang="en-US" dirty="0"/>
              <a:t>递归算出偶数部分的数组的</a:t>
            </a:r>
            <a:r>
              <a:rPr lang="en-US" altLang="zh-CN" dirty="0" err="1"/>
              <a:t>ans</a:t>
            </a:r>
            <a:r>
              <a:rPr lang="en-US" altLang="zh-CN" baseline="-25000" dirty="0" err="1"/>
              <a:t>e</a:t>
            </a:r>
            <a:r>
              <a:rPr lang="zh-CN" altLang="en-US" dirty="0"/>
              <a:t>和奇数部分的数组的</a:t>
            </a:r>
            <a:r>
              <a:rPr lang="en-US" altLang="zh-CN" dirty="0" err="1"/>
              <a:t>ans</a:t>
            </a:r>
            <a:r>
              <a:rPr lang="en-US" altLang="zh-CN" baseline="-25000" dirty="0" err="1"/>
              <a:t>o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这个多项式的</a:t>
            </a:r>
            <a:r>
              <a:rPr lang="en-US" altLang="zh-CN" dirty="0" err="1"/>
              <a:t>ans</a:t>
            </a:r>
            <a:r>
              <a:rPr lang="en-US" altLang="zh-CN" dirty="0"/>
              <a:t>=</a:t>
            </a:r>
            <a:r>
              <a:rPr lang="en-US" altLang="zh-CN" dirty="0" err="1"/>
              <a:t>ans</a:t>
            </a:r>
            <a:r>
              <a:rPr lang="en-US" altLang="zh-CN" baseline="-25000" dirty="0" err="1"/>
              <a:t>e</a:t>
            </a:r>
            <a:r>
              <a:rPr lang="en-US" altLang="zh-CN" dirty="0" err="1"/>
              <a:t>+ω</a:t>
            </a:r>
            <a:r>
              <a:rPr lang="en-US" altLang="zh-CN" baseline="-25000" dirty="0" err="1"/>
              <a:t>n</a:t>
            </a:r>
            <a:r>
              <a:rPr lang="en-US" altLang="zh-CN" dirty="0" err="1"/>
              <a:t>ans</a:t>
            </a:r>
            <a:r>
              <a:rPr lang="en-US" altLang="zh-CN" baseline="-25000" dirty="0" err="1"/>
              <a:t>o</a:t>
            </a:r>
            <a:endParaRPr lang="zh-CN" altLang="en-US" baseline="-250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9B90FE-582B-4E1C-9F76-682F59650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4E57809-0EA1-4261-AE7A-8956509DBB23}" type="datetime1">
              <a:rPr lang="zh-CN" altLang="en-US" smtClean="0"/>
              <a:t>2022/10/4</a:t>
            </a:fld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384A6AE-98C7-4451-A5CB-95C077639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683" y="4162618"/>
            <a:ext cx="5578323" cy="184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47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440F615-B466-44FA-9986-63F384E74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IDFT</a:t>
            </a:r>
            <a:r>
              <a:rPr lang="zh-CN" altLang="en-US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：离散傅里叶逆变换</a:t>
            </a:r>
            <a:b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</a:rPr>
            </a:br>
            <a:r>
              <a:rPr lang="zh-CN" altLang="en-US" sz="60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将多项式由点值表示法转换成系数表示法</a:t>
            </a:r>
            <a:endParaRPr lang="zh-CN" altLang="en-US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7CE763-DA64-43C2-8291-0ECB88BB8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4E57809-0EA1-4261-AE7A-8956509DBB23}" type="datetime1">
              <a:rPr lang="zh-CN" altLang="en-US" smtClean="0"/>
              <a:t>2022/10/4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30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250232-B2D7-4951-99E5-008A4A0B6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0747"/>
            <a:ext cx="10058400" cy="502676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IDFT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062F75-8BE7-48E4-A893-874E31B9A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015273"/>
            <a:ext cx="10058400" cy="126947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effectLst/>
              </a:rPr>
              <a:t>由 </a:t>
            </a:r>
            <a:r>
              <a:rPr lang="en-US" altLang="zh-CN" sz="2400" b="0" i="0" dirty="0">
                <a:effectLst/>
              </a:rPr>
              <a:t>n</a:t>
            </a:r>
            <a:r>
              <a:rPr lang="en-US" altLang="zh-CN" sz="2400" dirty="0">
                <a:effectLst/>
              </a:rPr>
              <a:t> </a:t>
            </a:r>
            <a:r>
              <a:rPr lang="zh-CN" altLang="en-US" sz="2400" dirty="0">
                <a:effectLst/>
              </a:rPr>
              <a:t>维点值向量 </a:t>
            </a:r>
            <a:r>
              <a:rPr lang="en-US" altLang="zh-CN" sz="2400" b="0" i="0" dirty="0">
                <a:effectLst/>
              </a:rPr>
              <a:t>(A(x0),A(x1),...,A(xn−1))</a:t>
            </a:r>
            <a:r>
              <a:rPr lang="en-US" altLang="zh-CN" sz="2400" dirty="0">
                <a:effectLst/>
              </a:rPr>
              <a:t> </a:t>
            </a:r>
            <a:r>
              <a:rPr lang="zh-CN" altLang="en-US" sz="2400" dirty="0">
                <a:effectLst/>
              </a:rPr>
              <a:t>推出 </a:t>
            </a:r>
            <a:r>
              <a:rPr lang="en-US" altLang="zh-CN" sz="2400" b="0" i="0" dirty="0">
                <a:effectLst/>
              </a:rPr>
              <a:t>n</a:t>
            </a:r>
            <a:r>
              <a:rPr lang="en-US" altLang="zh-CN" sz="2400" dirty="0">
                <a:effectLst/>
              </a:rPr>
              <a:t> </a:t>
            </a:r>
            <a:r>
              <a:rPr lang="zh-CN" altLang="en-US" sz="2400" dirty="0">
                <a:effectLst/>
              </a:rPr>
              <a:t>维系数向量</a:t>
            </a:r>
            <a:r>
              <a:rPr lang="en-US" altLang="zh-CN" sz="2400" b="0" i="0" dirty="0">
                <a:effectLst/>
              </a:rPr>
              <a:t>(a0,a1,...,an−1)</a:t>
            </a:r>
            <a:r>
              <a:rPr lang="en-US" altLang="zh-CN" sz="2400" dirty="0">
                <a:effectLst/>
              </a:rPr>
              <a:t> </a:t>
            </a:r>
            <a:r>
              <a:rPr lang="zh-CN" altLang="en-US" sz="2400" dirty="0">
                <a:effectLst/>
              </a:rPr>
              <a:t>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3B2B5A-96CC-4680-A0F6-7FE2F7FBF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4E57809-0EA1-4261-AE7A-8956509DBB23}" type="datetime1">
              <a:rPr lang="zh-CN" altLang="en-US" smtClean="0"/>
              <a:t>2022/10/5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0C2DDF0-4CE2-44B0-8D1F-30F2D3475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567" y="1650008"/>
            <a:ext cx="6530866" cy="471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493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1D8874-596B-4514-9430-D31302ED4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4E57809-0EA1-4261-AE7A-8956509DBB23}" type="datetime1">
              <a:rPr lang="zh-CN" altLang="en-US" smtClean="0"/>
              <a:t>2022/10/5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0E1C3EE-6E07-4D58-B361-F3E15E9E7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328" y="336511"/>
            <a:ext cx="5128652" cy="617717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BDC7C62-75BA-461E-96E4-BB5F2C1700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2448" y="344312"/>
            <a:ext cx="6637179" cy="6177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941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FC90317-C906-40C9-822D-804B702A3D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3200" b="0" i="0" dirty="0">
                <a:solidFill>
                  <a:srgbClr val="121212"/>
                </a:solidFill>
                <a:effectLst/>
                <a:latin typeface="Arial Black" panose="020B0A04020102020204" pitchFamily="34" charset="0"/>
              </a:rPr>
              <a:t>FFT</a:t>
            </a:r>
            <a:r>
              <a:rPr lang="zh-CN" altLang="en-US" sz="3200" b="0" i="0" dirty="0">
                <a:solidFill>
                  <a:srgbClr val="121212"/>
                </a:solidFill>
                <a:effectLst/>
                <a:latin typeface="Arial Black" panose="020B0A04020102020204" pitchFamily="34" charset="0"/>
              </a:rPr>
              <a:t>是一种可在 </a:t>
            </a:r>
            <a:r>
              <a:rPr lang="en-US" altLang="zh-CN" sz="3200" b="0" i="0" dirty="0">
                <a:solidFill>
                  <a:srgbClr val="121212"/>
                </a:solidFill>
                <a:effectLst/>
                <a:latin typeface="Arial Black" panose="020B0A04020102020204" pitchFamily="34" charset="0"/>
              </a:rPr>
              <a:t>O(</a:t>
            </a:r>
            <a:r>
              <a:rPr lang="en-US" altLang="zh-CN" sz="3200" b="0" i="0" dirty="0" err="1">
                <a:solidFill>
                  <a:srgbClr val="121212"/>
                </a:solidFill>
                <a:effectLst/>
                <a:latin typeface="Arial Black" panose="020B0A04020102020204" pitchFamily="34" charset="0"/>
              </a:rPr>
              <a:t>nlogn</a:t>
            </a:r>
            <a:r>
              <a:rPr lang="en-US" altLang="zh-CN" sz="3200" b="0" i="0" dirty="0">
                <a:solidFill>
                  <a:srgbClr val="121212"/>
                </a:solidFill>
                <a:effectLst/>
                <a:latin typeface="Arial Black" panose="020B0A04020102020204" pitchFamily="34" charset="0"/>
              </a:rPr>
              <a:t>) </a:t>
            </a:r>
            <a:r>
              <a:rPr lang="zh-CN" altLang="en-US" sz="3200" b="0" i="0" dirty="0">
                <a:solidFill>
                  <a:srgbClr val="121212"/>
                </a:solidFill>
                <a:effectLst/>
                <a:latin typeface="Arial Black" panose="020B0A04020102020204" pitchFamily="34" charset="0"/>
              </a:rPr>
              <a:t>时间内完成的离散傅里叶变换（</a:t>
            </a:r>
            <a:r>
              <a:rPr lang="en-US" altLang="zh-CN" sz="3200" b="0" i="0" dirty="0">
                <a:solidFill>
                  <a:srgbClr val="121212"/>
                </a:solidFill>
                <a:effectLst/>
                <a:latin typeface="Arial Black" panose="020B0A04020102020204" pitchFamily="34" charset="0"/>
              </a:rPr>
              <a:t>Discrete Fourier transform</a:t>
            </a:r>
            <a:r>
              <a:rPr lang="zh-CN" altLang="en-US" sz="3200" b="0" i="0" dirty="0">
                <a:solidFill>
                  <a:srgbClr val="121212"/>
                </a:solidFill>
                <a:effectLst/>
                <a:latin typeface="Arial Black" panose="020B0A04020102020204" pitchFamily="34" charset="0"/>
              </a:rPr>
              <a:t>，</a:t>
            </a:r>
            <a:r>
              <a:rPr lang="en-US" altLang="zh-CN" sz="3200" b="0" i="0" dirty="0">
                <a:solidFill>
                  <a:srgbClr val="121212"/>
                </a:solidFill>
                <a:effectLst/>
                <a:latin typeface="Arial Black" panose="020B0A04020102020204" pitchFamily="34" charset="0"/>
              </a:rPr>
              <a:t>DFT</a:t>
            </a:r>
            <a:r>
              <a:rPr lang="zh-CN" altLang="en-US" sz="3200" b="0" i="0" dirty="0">
                <a:solidFill>
                  <a:srgbClr val="121212"/>
                </a:solidFill>
                <a:effectLst/>
                <a:latin typeface="Arial Black" panose="020B0A04020102020204" pitchFamily="34" charset="0"/>
              </a:rPr>
              <a:t>）算法。</a:t>
            </a:r>
            <a:endParaRPr lang="zh-CN" altLang="en-US" sz="3200" dirty="0">
              <a:latin typeface="Arial Black" panose="020B0A04020102020204" pitchFamily="34" charset="0"/>
            </a:endParaRP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B4A5DF23-7039-470B-95E0-6BD200A427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z="2800" b="1" i="0" dirty="0">
                <a:solidFill>
                  <a:srgbClr val="121212"/>
                </a:solidFill>
                <a:effectLst/>
                <a:latin typeface="-apple-system"/>
              </a:rPr>
              <a:t>快速傅里叶变换（</a:t>
            </a:r>
            <a:r>
              <a:rPr lang="en-US" altLang="zh-CN" sz="2800" b="1" i="0" dirty="0">
                <a:solidFill>
                  <a:srgbClr val="121212"/>
                </a:solidFill>
                <a:effectLst/>
                <a:latin typeface="-apple-system"/>
              </a:rPr>
              <a:t>Fast Fourier Transform)</a:t>
            </a:r>
            <a:endParaRPr lang="zh-CN" altLang="en-US" sz="2800" b="1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DE2711-07C5-43AC-81FC-2EC48A22E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4E57809-0EA1-4261-AE7A-8956509DBB23}" type="datetime1">
              <a:rPr lang="zh-CN" altLang="en-US" smtClean="0"/>
              <a:t>2022/10/4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34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2C718BAE-59B0-4F16-A79B-3D14C146C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76" y="384303"/>
            <a:ext cx="6468530" cy="262982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D2DC751-C4B1-456B-ACB8-8F1F217FC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759" y="3323613"/>
            <a:ext cx="10147211" cy="313831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A4D3293-989F-4226-9FD4-32AD337F6EA5}"/>
              </a:ext>
            </a:extLst>
          </p:cNvPr>
          <p:cNvSpPr txBox="1"/>
          <p:nvPr/>
        </p:nvSpPr>
        <p:spPr>
          <a:xfrm>
            <a:off x="7509414" y="1286933"/>
            <a:ext cx="29915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/>
              <a:t>IDFT</a:t>
            </a:r>
            <a:endParaRPr lang="zh-CN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975923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36F64-3EAC-4319-B256-B13BB1587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0747"/>
            <a:ext cx="10058400" cy="672010"/>
          </a:xfrm>
        </p:spPr>
        <p:txBody>
          <a:bodyPr/>
          <a:lstStyle/>
          <a:p>
            <a:r>
              <a:rPr lang="en-US" altLang="zh-CN" dirty="0"/>
              <a:t>IDFT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BC0B89-4D11-40C7-8658-F384FDFEA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4E57809-0EA1-4261-AE7A-8956509DBB23}" type="datetime1">
              <a:rPr lang="zh-CN" altLang="en-US" smtClean="0"/>
              <a:t>2022/10/4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211E5F3-CA18-463B-BC15-B9BE6C9E9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341" y="1118570"/>
            <a:ext cx="9332099" cy="5248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9023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B6180A2-271B-4761-AA34-308ED5BF9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156" y="362490"/>
            <a:ext cx="10297417" cy="613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070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A1684AD-6AF4-4786-AEB6-05386D47B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76" y="410266"/>
            <a:ext cx="5733893" cy="215231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47BD201-1E15-42F9-94E8-43BB47888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694" y="2946528"/>
            <a:ext cx="3612026" cy="48247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3D70917-64CC-48CC-9842-C7DE3518E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3869" y="410266"/>
            <a:ext cx="2622087" cy="603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4953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ED6B8D-2FA6-4E89-B6E2-9223618E4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4E57809-0EA1-4261-AE7A-8956509DBB23}" type="datetime1">
              <a:rPr lang="zh-CN" altLang="en-US" smtClean="0"/>
              <a:t>2022/10/5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CF5E60C-6940-40EF-BE32-47BC81DB5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831" y="2946739"/>
            <a:ext cx="9986429" cy="267512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D8C58AF-ADFB-45F5-BF32-B72CE2296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960" y="342042"/>
            <a:ext cx="8144079" cy="239811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023DDCA-511C-4758-AA43-0356A6FE60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5462" y="5828452"/>
            <a:ext cx="4472298" cy="57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2325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4B87815-6F12-4142-9494-27B9A18D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FFT</a:t>
            </a:r>
            <a:r>
              <a:rPr lang="zh-CN" altLang="en-US" dirty="0"/>
              <a:t>的实现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4289B0FE-C8D0-4AE9-883B-4031B49874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分治</a:t>
            </a:r>
            <a:r>
              <a:rPr lang="en-US" altLang="zh-CN" dirty="0"/>
              <a:t>+</a:t>
            </a:r>
            <a:r>
              <a:rPr lang="zh-CN" altLang="en-US" dirty="0"/>
              <a:t>递归</a:t>
            </a:r>
            <a:r>
              <a:rPr lang="en-US" altLang="zh-CN" dirty="0"/>
              <a:t>-》</a:t>
            </a:r>
            <a:r>
              <a:rPr lang="zh-CN" altLang="en-US" dirty="0"/>
              <a:t>分治</a:t>
            </a:r>
            <a:r>
              <a:rPr lang="en-US" altLang="zh-CN" dirty="0"/>
              <a:t>+</a:t>
            </a:r>
            <a:r>
              <a:rPr lang="zh-CN" altLang="en-US" dirty="0"/>
              <a:t>非递归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3EA9E6-B022-4F95-8229-DE0C895CA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4E57809-0EA1-4261-AE7A-8956509DBB23}" type="datetime1">
              <a:rPr lang="zh-CN" altLang="en-US" smtClean="0"/>
              <a:t>2022/10/5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545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A92C7A62-40F5-4663-A61E-350727123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891" y="369305"/>
            <a:ext cx="6424217" cy="611939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440A06D-E367-4C44-BBF5-924C093DBA03}"/>
              </a:ext>
            </a:extLst>
          </p:cNvPr>
          <p:cNvSpPr txBox="1"/>
          <p:nvPr/>
        </p:nvSpPr>
        <p:spPr>
          <a:xfrm>
            <a:off x="1072444" y="1715911"/>
            <a:ext cx="1106312" cy="1332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58544F-B82A-405A-A98D-B60995FE7586}"/>
              </a:ext>
            </a:extLst>
          </p:cNvPr>
          <p:cNvSpPr txBox="1"/>
          <p:nvPr/>
        </p:nvSpPr>
        <p:spPr>
          <a:xfrm>
            <a:off x="722489" y="1438899"/>
            <a:ext cx="15804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1" i="0" dirty="0">
                <a:solidFill>
                  <a:srgbClr val="121212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复数类</a:t>
            </a:r>
            <a:endParaRPr lang="zh-CN" altLang="en-US" sz="36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93919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588171BE-56D2-4D14-BF58-3FBF614AC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112" y="354899"/>
            <a:ext cx="5521527" cy="614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520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DE576FDE-36E6-4915-B732-0AC751193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41" y="375355"/>
            <a:ext cx="5354537" cy="468206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131AC5C-42A3-4BEA-AA20-14677E86B8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8278" y="918408"/>
            <a:ext cx="6073666" cy="192802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E20073E-456A-4F4D-8D40-2B4302EB1D9B}"/>
              </a:ext>
            </a:extLst>
          </p:cNvPr>
          <p:cNvSpPr txBox="1"/>
          <p:nvPr/>
        </p:nvSpPr>
        <p:spPr>
          <a:xfrm>
            <a:off x="5768278" y="3580094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400" b="1" i="0" dirty="0">
                <a:solidFill>
                  <a:srgbClr val="121212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先将原数组调整成最底层的位置；</a:t>
            </a:r>
            <a:endParaRPr lang="en-US" altLang="zh-CN" sz="2400" b="1" i="0" dirty="0">
              <a:solidFill>
                <a:srgbClr val="121212"/>
              </a:solidFill>
              <a:effectLst/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l"/>
            <a:r>
              <a:rPr lang="zh-CN" altLang="en-US" sz="2400" b="1" i="0" dirty="0">
                <a:solidFill>
                  <a:srgbClr val="121212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然后从倒数第二层由底向上计算。</a:t>
            </a:r>
          </a:p>
          <a:p>
            <a:pPr algn="l"/>
            <a:br>
              <a:rPr lang="zh-CN" altLang="en-US" sz="2400" b="1" i="0" dirty="0">
                <a:solidFill>
                  <a:srgbClr val="121212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</a:br>
            <a:endParaRPr lang="zh-CN" altLang="en-US" sz="2400" b="1" i="0" dirty="0">
              <a:solidFill>
                <a:srgbClr val="121212"/>
              </a:solidFill>
              <a:effectLst/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l"/>
            <a:r>
              <a:rPr lang="zh-CN" altLang="en-US" sz="2400" b="1" i="0" dirty="0">
                <a:solidFill>
                  <a:srgbClr val="121212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这就是用来实现 </a:t>
            </a:r>
            <a:r>
              <a:rPr lang="en-US" altLang="zh-CN" sz="2400" b="1" i="0" dirty="0">
                <a:solidFill>
                  <a:srgbClr val="121212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FFT </a:t>
            </a:r>
            <a:r>
              <a:rPr lang="zh-CN" altLang="en-US" sz="2400" b="1" i="0" dirty="0">
                <a:solidFill>
                  <a:srgbClr val="121212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的</a:t>
            </a:r>
            <a:r>
              <a:rPr lang="en-US" altLang="zh-CN" sz="2400" b="1" i="0" dirty="0">
                <a:solidFill>
                  <a:srgbClr val="121212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Cooley−Tukey </a:t>
            </a:r>
            <a:r>
              <a:rPr lang="zh-CN" altLang="en-US" sz="2400" b="1" i="0" dirty="0">
                <a:solidFill>
                  <a:srgbClr val="121212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算法。</a:t>
            </a:r>
          </a:p>
        </p:txBody>
      </p:sp>
    </p:spTree>
    <p:extLst>
      <p:ext uri="{BB962C8B-B14F-4D97-AF65-F5344CB8AC3E}">
        <p14:creationId xmlns:p14="http://schemas.microsoft.com/office/powerpoint/2010/main" val="3849808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8C6D62-FEDB-4C83-8C8B-6D79A57AC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10058400" cy="728663"/>
          </a:xfrm>
        </p:spPr>
        <p:txBody>
          <a:bodyPr/>
          <a:lstStyle/>
          <a:p>
            <a:pPr algn="ctr"/>
            <a:r>
              <a:rPr lang="zh-CN" altLang="en-US" dirty="0"/>
              <a:t>傅里叶变换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79214F-C2D3-4E6B-9A6D-A3B65DF7E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825" y="1185863"/>
            <a:ext cx="10239375" cy="2357436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zh-CN" altLang="en-US" sz="4400" b="1" i="0" dirty="0">
                <a:solidFill>
                  <a:srgbClr val="121212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考虑到两个多项式 </a:t>
            </a:r>
            <a:r>
              <a:rPr lang="en-US" altLang="zh-CN" sz="4400" b="1" i="0" dirty="0">
                <a:solidFill>
                  <a:srgbClr val="121212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A(x),B(x) </a:t>
            </a:r>
            <a:r>
              <a:rPr lang="zh-CN" altLang="en-US" sz="4400" b="1" i="0" dirty="0">
                <a:solidFill>
                  <a:srgbClr val="121212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的乘积 </a:t>
            </a:r>
            <a:r>
              <a:rPr lang="en-US" altLang="zh-CN" sz="4400" b="1" i="0" dirty="0">
                <a:solidFill>
                  <a:srgbClr val="121212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C(x) </a:t>
            </a:r>
            <a:r>
              <a:rPr lang="zh-CN" altLang="en-US" sz="4400" b="1" i="0" dirty="0">
                <a:solidFill>
                  <a:srgbClr val="121212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，假设 </a:t>
            </a:r>
            <a:r>
              <a:rPr lang="en-US" altLang="zh-CN" sz="4400" b="1" i="0" dirty="0">
                <a:solidFill>
                  <a:srgbClr val="121212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A(x) </a:t>
            </a:r>
            <a:r>
              <a:rPr lang="zh-CN" altLang="en-US" sz="4400" b="1" i="0" dirty="0">
                <a:solidFill>
                  <a:srgbClr val="121212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的项数为 </a:t>
            </a:r>
            <a:r>
              <a:rPr lang="en-US" altLang="zh-CN" sz="4400" b="1" i="0" dirty="0">
                <a:solidFill>
                  <a:srgbClr val="121212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n </a:t>
            </a:r>
            <a:r>
              <a:rPr lang="zh-CN" altLang="en-US" sz="4400" b="1" i="0" dirty="0">
                <a:solidFill>
                  <a:srgbClr val="121212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，其系数构成的 </a:t>
            </a:r>
            <a:r>
              <a:rPr lang="en-US" altLang="zh-CN" sz="4400" b="1" i="0" dirty="0">
                <a:solidFill>
                  <a:srgbClr val="121212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n </a:t>
            </a:r>
            <a:r>
              <a:rPr lang="zh-CN" altLang="en-US" sz="4400" b="1" i="0" dirty="0">
                <a:solidFill>
                  <a:srgbClr val="121212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维向量为 </a:t>
            </a:r>
            <a:r>
              <a:rPr lang="en-US" altLang="zh-CN" sz="4400" b="1" i="0" dirty="0">
                <a:solidFill>
                  <a:srgbClr val="121212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(a0,a1,a2,...,an−1) </a:t>
            </a:r>
            <a:r>
              <a:rPr lang="zh-CN" altLang="en-US" sz="4400" b="1" i="0" dirty="0">
                <a:solidFill>
                  <a:srgbClr val="121212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， </a:t>
            </a:r>
            <a:r>
              <a:rPr lang="en-US" altLang="zh-CN" sz="4400" b="1" i="0" dirty="0">
                <a:solidFill>
                  <a:srgbClr val="121212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B(x) </a:t>
            </a:r>
            <a:r>
              <a:rPr lang="zh-CN" altLang="en-US" sz="4400" b="1" i="0" dirty="0">
                <a:solidFill>
                  <a:srgbClr val="121212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的项数为 </a:t>
            </a:r>
            <a:r>
              <a:rPr lang="en-US" altLang="zh-CN" sz="4400" b="1" i="0" dirty="0">
                <a:solidFill>
                  <a:srgbClr val="121212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m </a:t>
            </a:r>
            <a:r>
              <a:rPr lang="zh-CN" altLang="en-US" sz="4400" b="1" i="0" dirty="0">
                <a:solidFill>
                  <a:srgbClr val="121212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，其系数构成的 </a:t>
            </a:r>
            <a:r>
              <a:rPr lang="en-US" altLang="zh-CN" sz="4400" b="1" i="0" dirty="0">
                <a:solidFill>
                  <a:srgbClr val="121212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m </a:t>
            </a:r>
            <a:r>
              <a:rPr lang="zh-CN" altLang="en-US" sz="4400" b="1" i="0" dirty="0">
                <a:solidFill>
                  <a:srgbClr val="121212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维向量为 </a:t>
            </a:r>
            <a:r>
              <a:rPr lang="en-US" altLang="zh-CN" sz="4400" b="1" i="0" dirty="0">
                <a:solidFill>
                  <a:srgbClr val="121212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(b0,b1,b2,...,bm−1) </a:t>
            </a:r>
            <a:r>
              <a:rPr lang="zh-CN" altLang="en-US" sz="4400" b="1" i="0" dirty="0">
                <a:solidFill>
                  <a:srgbClr val="121212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</a:p>
          <a:p>
            <a:pPr algn="l"/>
            <a:r>
              <a:rPr lang="zh-CN" altLang="en-US" sz="4400" b="1" i="0" dirty="0">
                <a:solidFill>
                  <a:srgbClr val="121212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我们要求 </a:t>
            </a:r>
            <a:r>
              <a:rPr lang="en-US" altLang="zh-CN" sz="4400" b="1" i="0" dirty="0">
                <a:solidFill>
                  <a:srgbClr val="121212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C(x) </a:t>
            </a:r>
            <a:r>
              <a:rPr lang="zh-CN" altLang="en-US" sz="4400" b="1" i="0" dirty="0">
                <a:solidFill>
                  <a:srgbClr val="121212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的系数构成的 </a:t>
            </a:r>
            <a:r>
              <a:rPr lang="en-US" altLang="zh-CN" sz="4400" b="1" i="0" dirty="0">
                <a:solidFill>
                  <a:srgbClr val="121212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n+m−1</a:t>
            </a:r>
            <a:r>
              <a:rPr lang="zh-CN" altLang="en-US" sz="4400" b="1" i="0" dirty="0">
                <a:solidFill>
                  <a:srgbClr val="121212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维的向量，先考虑朴素做法。</a:t>
            </a:r>
          </a:p>
          <a:p>
            <a:endParaRPr lang="zh-CN" altLang="en-US" sz="24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AEA936-D4F7-4D01-8F9D-651A6E1A9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4E57809-0EA1-4261-AE7A-8956509DBB23}" type="datetime1">
              <a:rPr lang="zh-CN" altLang="en-US" smtClean="0"/>
              <a:t>2022/10/4</a:t>
            </a:fld>
            <a:endParaRPr 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3E9D2A4-55DE-4A47-B889-7A44DC006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009" y="3192199"/>
            <a:ext cx="6590035" cy="215952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51573FB-0D74-4F7B-9870-E56B049705B1}"/>
              </a:ext>
            </a:extLst>
          </p:cNvPr>
          <p:cNvSpPr txBox="1"/>
          <p:nvPr/>
        </p:nvSpPr>
        <p:spPr>
          <a:xfrm>
            <a:off x="1346597" y="5672137"/>
            <a:ext cx="60936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i="0" dirty="0">
                <a:solidFill>
                  <a:srgbClr val="121212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其时间复杂度是 </a:t>
            </a:r>
            <a:r>
              <a:rPr lang="en-US" altLang="zh-CN" sz="2800" b="1" i="0" dirty="0">
                <a:solidFill>
                  <a:srgbClr val="121212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O(n</a:t>
            </a:r>
            <a:r>
              <a:rPr lang="en-US" altLang="zh-CN" sz="2800" b="1" i="0" baseline="30000" dirty="0">
                <a:solidFill>
                  <a:srgbClr val="121212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2</a:t>
            </a:r>
            <a:r>
              <a:rPr lang="en-US" altLang="zh-CN" sz="2800" b="1" i="0" dirty="0">
                <a:solidFill>
                  <a:srgbClr val="121212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) </a:t>
            </a:r>
            <a:r>
              <a:rPr lang="zh-CN" altLang="en-US" sz="2800" b="1" i="0" dirty="0">
                <a:solidFill>
                  <a:srgbClr val="121212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的。</a:t>
            </a:r>
            <a:endParaRPr lang="zh-CN" altLang="en-US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8314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5F3E2-E2CF-46A0-A590-ADBE1FB25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多项式的表示方法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CA9AD2-810C-4185-98C5-58019096A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09632"/>
            <a:ext cx="10058400" cy="829019"/>
          </a:xfrm>
        </p:spPr>
        <p:txBody>
          <a:bodyPr/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多项式有两种表示方法，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系数表达法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与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点值表达法</a:t>
            </a:r>
            <a:endParaRPr lang="en-US" altLang="zh-CN" b="1" i="0" dirty="0">
              <a:solidFill>
                <a:srgbClr val="121212"/>
              </a:solidFill>
              <a:effectLst/>
              <a:latin typeface="-apple-system"/>
            </a:endParaRP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11F6CD-AC3D-497E-B7BF-E878C1C84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4E57809-0EA1-4261-AE7A-8956509DBB23}" type="datetime1">
              <a:rPr lang="zh-CN" altLang="en-US" smtClean="0"/>
              <a:t>2022/10/4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C60783C-1C15-480F-9FC3-9E8938043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272" y="2166591"/>
            <a:ext cx="6944694" cy="193384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FC1FB80-7184-4EE9-9503-0C2331105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5619" y="3799916"/>
            <a:ext cx="7725853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333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C3278A-40C8-40EE-9BEB-6D1B1B976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0746"/>
            <a:ext cx="10058400" cy="1566654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/>
              <a:t>定理：</a:t>
            </a:r>
            <a:br>
              <a:rPr lang="en-US" altLang="zh-CN" dirty="0"/>
            </a:br>
            <a:r>
              <a:rPr lang="zh-CN" altLang="en-US" dirty="0"/>
              <a:t>一个 </a:t>
            </a:r>
            <a:r>
              <a:rPr lang="en-US" altLang="zh-CN" dirty="0"/>
              <a:t>n−1 </a:t>
            </a:r>
            <a:r>
              <a:rPr lang="zh-CN" altLang="en-US" dirty="0"/>
              <a:t>次多项式在 </a:t>
            </a:r>
            <a:r>
              <a:rPr lang="en-US" altLang="zh-CN" dirty="0"/>
              <a:t>n </a:t>
            </a:r>
            <a:r>
              <a:rPr lang="zh-CN" altLang="en-US" dirty="0"/>
              <a:t>个不同点的取值唯一确定了该多项式。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E49DCC-29CC-48F6-940B-F94680FD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4E57809-0EA1-4261-AE7A-8956509DBB23}" type="datetime1">
              <a:rPr lang="zh-CN" altLang="en-US" smtClean="0"/>
              <a:t>2022/10/4</a:t>
            </a:fld>
            <a:endParaRPr 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1BCF8E3-A583-4DA4-8D8F-9BEEE087B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507" y="2317337"/>
            <a:ext cx="10452985" cy="344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700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549809-E59D-4E0E-98FA-ED81F60F6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多项式乘法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54279B-3B02-4686-A5FA-290E600EA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19765"/>
            <a:ext cx="10058400" cy="700087"/>
          </a:xfrm>
        </p:spPr>
        <p:txBody>
          <a:bodyPr/>
          <a:lstStyle/>
          <a:p>
            <a:r>
              <a:rPr lang="zh-CN" altLang="en-US" dirty="0"/>
              <a:t>系数表示法下的多项式乘法：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93A291-23F2-4578-899E-758A577D5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4E57809-0EA1-4261-AE7A-8956509DBB23}" type="datetime1">
              <a:rPr lang="zh-CN" altLang="en-US" smtClean="0"/>
              <a:t>2022/10/4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F70A584-7283-4EC3-B85B-09C594AB3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797" y="1882435"/>
            <a:ext cx="8481928" cy="448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128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C6FEC3-316D-4741-AF35-9F329012C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499" y="440267"/>
            <a:ext cx="10058400" cy="829019"/>
          </a:xfrm>
        </p:spPr>
        <p:txBody>
          <a:bodyPr/>
          <a:lstStyle/>
          <a:p>
            <a:pPr algn="l"/>
            <a:r>
              <a:rPr lang="zh-CN" altLang="en-US" dirty="0"/>
              <a:t>多项式乘法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B9CE94-A26E-4F55-9781-121E02F27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265" y="1308798"/>
            <a:ext cx="2658533" cy="714375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点值表示下的多项式乘法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E4235E-5000-421C-8857-17EB32BEB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4E57809-0EA1-4261-AE7A-8956509DBB23}" type="datetime1">
              <a:rPr lang="zh-CN" altLang="en-US" smtClean="0"/>
              <a:t>2022/10/4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6E0FC6C-FDD9-4764-A1FD-042A04686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311" y="400755"/>
            <a:ext cx="8680190" cy="6051165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47DF7AA0-845F-47C6-B159-247A5993189B}"/>
              </a:ext>
            </a:extLst>
          </p:cNvPr>
          <p:cNvSpPr txBox="1">
            <a:spLocks/>
          </p:cNvSpPr>
          <p:nvPr/>
        </p:nvSpPr>
        <p:spPr>
          <a:xfrm>
            <a:off x="558799" y="2912533"/>
            <a:ext cx="2421467" cy="2141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3200" b="1" kern="120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2800" b="1" kern="120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2800" b="1" kern="120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2800" b="1" kern="120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2800" b="1" kern="120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即然是线性的，何不把多项式由系数表示法转换成点值表示法？这样点值表示下的多项式乘法是</a:t>
            </a:r>
            <a:r>
              <a:rPr lang="en-US" altLang="zh-CN" sz="2000" dirty="0"/>
              <a:t>O</a:t>
            </a:r>
            <a:r>
              <a:rPr lang="zh-CN" altLang="en-US" sz="2000" dirty="0"/>
              <a:t>（</a:t>
            </a:r>
            <a:r>
              <a:rPr lang="en-US" altLang="zh-CN" sz="2000" dirty="0"/>
              <a:t>n</a:t>
            </a:r>
            <a:r>
              <a:rPr lang="zh-CN" altLang="en-US" sz="2000" dirty="0"/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1003389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8CC5C8D-EDEE-415F-A0A7-50CCC64B39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3600" b="1" i="0" cap="none" dirty="0">
                <a:solidFill>
                  <a:srgbClr val="121212"/>
                </a:solidFill>
                <a:effectLst/>
                <a:latin typeface="-apple-system"/>
              </a:rPr>
              <a:t>系数表示法转点值表示法是</a:t>
            </a:r>
            <a:r>
              <a:rPr lang="zh-CN" altLang="en-US" sz="3600" b="0" i="0" cap="none" dirty="0">
                <a:solidFill>
                  <a:srgbClr val="121212"/>
                </a:solidFill>
                <a:effectLst/>
                <a:latin typeface="-apple-system"/>
              </a:rPr>
              <a:t> </a:t>
            </a:r>
            <a:r>
              <a:rPr lang="en-US" altLang="zh-CN" sz="3600" b="0" i="0" cap="none" dirty="0">
                <a:solidFill>
                  <a:srgbClr val="121212"/>
                </a:solidFill>
                <a:effectLst/>
                <a:latin typeface="-apple-system"/>
              </a:rPr>
              <a:t>O(n</a:t>
            </a:r>
            <a:r>
              <a:rPr lang="en-US" altLang="zh-CN" sz="3600" b="0" i="0" cap="none" baseline="30000" dirty="0">
                <a:solidFill>
                  <a:srgbClr val="121212"/>
                </a:solidFill>
                <a:effectLst/>
                <a:latin typeface="-apple-system"/>
              </a:rPr>
              <a:t>2</a:t>
            </a:r>
            <a:r>
              <a:rPr lang="en-US" altLang="zh-CN" sz="3600" b="0" i="0" cap="none" dirty="0">
                <a:solidFill>
                  <a:srgbClr val="121212"/>
                </a:solidFill>
                <a:effectLst/>
                <a:latin typeface="-apple-system"/>
              </a:rPr>
              <a:t>) </a:t>
            </a:r>
            <a:r>
              <a:rPr lang="zh-CN" altLang="en-US" sz="3600" b="0" i="0" cap="none" dirty="0">
                <a:solidFill>
                  <a:srgbClr val="121212"/>
                </a:solidFill>
                <a:effectLst/>
                <a:latin typeface="-apple-system"/>
              </a:rPr>
              <a:t>。</a:t>
            </a:r>
            <a:br>
              <a:rPr lang="zh-CN" altLang="en-US" sz="3600" b="0" i="0" cap="none" dirty="0">
                <a:solidFill>
                  <a:srgbClr val="121212"/>
                </a:solidFill>
                <a:effectLst/>
                <a:latin typeface="-apple-system"/>
              </a:rPr>
            </a:br>
            <a:r>
              <a:rPr lang="zh-CN" altLang="en-US" sz="3600" b="0" i="0" cap="none" dirty="0">
                <a:solidFill>
                  <a:srgbClr val="121212"/>
                </a:solidFill>
                <a:effectLst/>
                <a:latin typeface="-apple-system"/>
              </a:rPr>
              <a:t>对于一些特殊的点值，我们可以在更低的复杂度内算出这些点值，如单位根，原根等。</a:t>
            </a:r>
            <a:endParaRPr lang="zh-CN" altLang="en-US" sz="3600" cap="none" dirty="0"/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69171BF9-9355-40E4-8DFA-2D73EA96E5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2800" b="1" dirty="0"/>
              <a:t>DFT</a:t>
            </a:r>
            <a:endParaRPr lang="zh-CN" altLang="en-US" sz="2800" b="1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091B83-2604-47D3-99F2-C40A0864F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4E57809-0EA1-4261-AE7A-8956509DBB23}" type="datetime1">
              <a:rPr lang="zh-CN" altLang="en-US" smtClean="0"/>
              <a:t>2022/10/4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09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4A4C04E-0D0D-4316-A223-04E184C0A4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关于复数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CC8953-C3A0-4C87-B1F3-5B375BE76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4E57809-0EA1-4261-AE7A-8956509DBB23}" type="datetime1">
              <a:rPr lang="zh-CN" altLang="en-US" smtClean="0"/>
              <a:t>2022/10/4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118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38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E462D"/>
      </a:accent1>
      <a:accent2>
        <a:srgbClr val="595A85"/>
      </a:accent2>
      <a:accent3>
        <a:srgbClr val="8D6F5B"/>
      </a:accent3>
      <a:accent4>
        <a:srgbClr val="FABD2F"/>
      </a:accent4>
      <a:accent5>
        <a:srgbClr val="AF8073"/>
      </a:accent5>
      <a:accent6>
        <a:srgbClr val="787880"/>
      </a:accent6>
      <a:hlink>
        <a:srgbClr val="CC8D00"/>
      </a:hlink>
      <a:folHlink>
        <a:srgbClr val="82829E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47_TF56410444.potx" id="{B7366D43-3606-4A69-B5DE-5B41DECDEEC0}" vid="{BB120CEC-A989-4AF1-952A-762C102269EC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{147F0764-6307-47BA-9747-61E96ADE9C9B}tf56410444_win32</Template>
  <TotalTime>493</TotalTime>
  <Words>613</Words>
  <Application>Microsoft Office PowerPoint</Application>
  <PresentationFormat>宽屏</PresentationFormat>
  <Paragraphs>79</Paragraphs>
  <Slides>28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8" baseType="lpstr">
      <vt:lpstr>-apple-system</vt:lpstr>
      <vt:lpstr>Microsoft YaHei UI</vt:lpstr>
      <vt:lpstr>华文仿宋</vt:lpstr>
      <vt:lpstr>Arial</vt:lpstr>
      <vt:lpstr>Arial Black</vt:lpstr>
      <vt:lpstr>Avenir Next LT Pro</vt:lpstr>
      <vt:lpstr>Avenir Next LT Pro Light</vt:lpstr>
      <vt:lpstr>Calibri</vt:lpstr>
      <vt:lpstr>Garamond</vt:lpstr>
      <vt:lpstr>SavonVTI</vt:lpstr>
      <vt:lpstr>FFT 快速傅里叶变换</vt:lpstr>
      <vt:lpstr>FFT是一种可在 O(nlogn) 时间内完成的离散傅里叶变换（Discrete Fourier transform，DFT）算法。</vt:lpstr>
      <vt:lpstr>傅里叶变换</vt:lpstr>
      <vt:lpstr>多项式的表示方法</vt:lpstr>
      <vt:lpstr>定理： 一个 n−1 次多项式在 n 个不同点的取值唯一确定了该多项式。</vt:lpstr>
      <vt:lpstr>多项式乘法</vt:lpstr>
      <vt:lpstr>多项式乘法</vt:lpstr>
      <vt:lpstr>系数表示法转点值表示法是 O(n2) 。 对于一些特殊的点值，我们可以在更低的复杂度内算出这些点值，如单位根，原根等。</vt:lpstr>
      <vt:lpstr>关于复数</vt:lpstr>
      <vt:lpstr>PowerPoint 演示文稿</vt:lpstr>
      <vt:lpstr>单位根的两个性质</vt:lpstr>
      <vt:lpstr>DFT 将多项式由系数表示法转换成点值表示法</vt:lpstr>
      <vt:lpstr>利用单位根的特殊性质</vt:lpstr>
      <vt:lpstr>PowerPoint 演示文稿</vt:lpstr>
      <vt:lpstr>PowerPoint 演示文稿</vt:lpstr>
      <vt:lpstr>分治+递归解决DFT</vt:lpstr>
      <vt:lpstr>IDFT：离散傅里叶逆变换 将多项式由点值表示法转换成系数表示法</vt:lpstr>
      <vt:lpstr>IDFT</vt:lpstr>
      <vt:lpstr>PowerPoint 演示文稿</vt:lpstr>
      <vt:lpstr>PowerPoint 演示文稿</vt:lpstr>
      <vt:lpstr>IDFT</vt:lpstr>
      <vt:lpstr>PowerPoint 演示文稿</vt:lpstr>
      <vt:lpstr>PowerPoint 演示文稿</vt:lpstr>
      <vt:lpstr>PowerPoint 演示文稿</vt:lpstr>
      <vt:lpstr>FFT的实现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FFT 快速傅里叶变换</dc:title>
  <dc:creator>yyxxyy</dc:creator>
  <cp:lastModifiedBy>yyxxyy</cp:lastModifiedBy>
  <cp:revision>31</cp:revision>
  <dcterms:created xsi:type="dcterms:W3CDTF">2022-10-04T08:22:46Z</dcterms:created>
  <dcterms:modified xsi:type="dcterms:W3CDTF">2022-10-04T16:36:25Z</dcterms:modified>
</cp:coreProperties>
</file>