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61" r:id="rId3"/>
    <p:sldId id="362" r:id="rId4"/>
    <p:sldId id="363" r:id="rId5"/>
    <p:sldId id="364" r:id="rId6"/>
    <p:sldId id="365" r:id="rId7"/>
    <p:sldId id="367" r:id="rId8"/>
    <p:sldId id="409" r:id="rId9"/>
    <p:sldId id="410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438" r:id="rId18"/>
    <p:sldId id="439" r:id="rId19"/>
    <p:sldId id="375" r:id="rId20"/>
    <p:sldId id="376" r:id="rId21"/>
    <p:sldId id="377" r:id="rId22"/>
    <p:sldId id="378" r:id="rId23"/>
    <p:sldId id="392" r:id="rId24"/>
    <p:sldId id="380" r:id="rId25"/>
    <p:sldId id="381" r:id="rId26"/>
    <p:sldId id="393" r:id="rId27"/>
    <p:sldId id="397" r:id="rId28"/>
    <p:sldId id="399" r:id="rId29"/>
    <p:sldId id="398" r:id="rId30"/>
    <p:sldId id="400" r:id="rId31"/>
    <p:sldId id="412" r:id="rId32"/>
    <p:sldId id="385" r:id="rId33"/>
    <p:sldId id="386" r:id="rId34"/>
    <p:sldId id="387" r:id="rId35"/>
    <p:sldId id="388" r:id="rId36"/>
    <p:sldId id="389" r:id="rId37"/>
    <p:sldId id="390" r:id="rId38"/>
    <p:sldId id="391" r:id="rId39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1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675" y="18"/>
      </p:cViewPr>
      <p:guideLst>
        <p:guide orient="horz" pos="1401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emf"/><Relationship Id="rId8" Type="http://schemas.openxmlformats.org/officeDocument/2006/relationships/image" Target="../media/image23.emf"/><Relationship Id="rId7" Type="http://schemas.openxmlformats.org/officeDocument/2006/relationships/image" Target="../media/image22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5" Type="http://schemas.openxmlformats.org/officeDocument/2006/relationships/image" Target="../media/image30.emf"/><Relationship Id="rId14" Type="http://schemas.openxmlformats.org/officeDocument/2006/relationships/image" Target="../media/image29.emf"/><Relationship Id="rId13" Type="http://schemas.openxmlformats.org/officeDocument/2006/relationships/image" Target="../media/image28.emf"/><Relationship Id="rId12" Type="http://schemas.openxmlformats.org/officeDocument/2006/relationships/image" Target="../media/image27.emf"/><Relationship Id="rId11" Type="http://schemas.openxmlformats.org/officeDocument/2006/relationships/image" Target="../media/image26.emf"/><Relationship Id="rId10" Type="http://schemas.openxmlformats.org/officeDocument/2006/relationships/image" Target="../media/image25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659303-12A4-44FC-BB5E-A634E45455A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D5C8DE-0E90-4CB1-9C1D-31997430252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yangjuan@bupt.edu.cn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attach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2" descr="atta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2" name="Group 3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3" name="Group 4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6" name="Group 7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5" name="Rectangle 8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9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4419600" y="4114800"/>
            <a:ext cx="47244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Yang Juan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yangjuan@bupt.edu.cn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School of Computer Science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Beijing University of Posts &amp; Telecommunications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022725" y="60325"/>
            <a:ext cx="50609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Discrete Mathematical Structures</a:t>
            </a:r>
            <a:endParaRPr kumimoji="1" lang="en-US" altLang="zh-CN" sz="20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1277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>
                <a:latin typeface="Copperplate Gothic Bold" panose="020E07050202060204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651278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E9EFF3-6C2D-4378-8D23-90D50251642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kumimoji="0"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3BDEFC-80D4-46C7-BE53-876DF50CEAC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F48872-D795-4D5A-B42C-FD7E6F895D0B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F48872-D795-4D5A-B42C-FD7E6F895D0B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97431"/>
            <a:ext cx="7793037" cy="1143000"/>
          </a:xfrm>
        </p:spPr>
        <p:txBody>
          <a:bodyPr/>
          <a:lstStyle/>
          <a:p>
            <a:pPr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F48872-D795-4D5A-B42C-FD7E6F895D0B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F48872-D795-4D5A-B42C-FD7E6F895D0B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F48872-D795-4D5A-B42C-FD7E6F895D0B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F48872-D795-4D5A-B42C-FD7E6F895D0B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F48872-D795-4D5A-B42C-FD7E6F895D0B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F48872-D795-4D5A-B42C-FD7E6F895D0B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F48872-D795-4D5A-B42C-FD7E6F895D0B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F48872-D795-4D5A-B42C-FD7E6F895D0B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attach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F48872-D795-4D5A-B42C-FD7E6F895D0B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417513" y="59626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800100" y="59626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541338" y="101854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ltGray">
          <a:xfrm>
            <a:off x="911225" y="101854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ltGray">
          <a:xfrm>
            <a:off x="127000" y="94551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762000" y="48831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11"/>
          <p:cNvSpPr>
            <a:spLocks noGrp="1"/>
          </p:cNvSpPr>
          <p:nvPr>
            <p:ph type="title"/>
          </p:nvPr>
        </p:nvSpPr>
        <p:spPr>
          <a:xfrm>
            <a:off x="1150938" y="115253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2"/>
          <p:cNvSpPr>
            <a:spLocks noGrp="1"/>
          </p:cNvSpPr>
          <p:nvPr>
            <p:ph type="body"/>
          </p:nvPr>
        </p:nvSpPr>
        <p:spPr>
          <a:xfrm>
            <a:off x="798830" y="1318260"/>
            <a:ext cx="8328660" cy="501840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50253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defRPr sz="1200" b="1" i="1" dirty="0" smtClean="0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gray">
          <a:xfrm>
            <a:off x="442913" y="119792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emf"/><Relationship Id="rId32" Type="http://schemas.openxmlformats.org/officeDocument/2006/relationships/vmlDrawing" Target="../drawings/vmlDrawing7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30.emf"/><Relationship Id="rId3" Type="http://schemas.openxmlformats.org/officeDocument/2006/relationships/oleObject" Target="../embeddings/oleObject9.bin"/><Relationship Id="rId29" Type="http://schemas.openxmlformats.org/officeDocument/2006/relationships/oleObject" Target="../embeddings/oleObject22.bin"/><Relationship Id="rId28" Type="http://schemas.openxmlformats.org/officeDocument/2006/relationships/image" Target="../media/image29.emf"/><Relationship Id="rId27" Type="http://schemas.openxmlformats.org/officeDocument/2006/relationships/oleObject" Target="../embeddings/oleObject21.bin"/><Relationship Id="rId26" Type="http://schemas.openxmlformats.org/officeDocument/2006/relationships/image" Target="../media/image28.emf"/><Relationship Id="rId25" Type="http://schemas.openxmlformats.org/officeDocument/2006/relationships/oleObject" Target="../embeddings/oleObject20.bin"/><Relationship Id="rId24" Type="http://schemas.openxmlformats.org/officeDocument/2006/relationships/image" Target="../media/image27.emf"/><Relationship Id="rId23" Type="http://schemas.openxmlformats.org/officeDocument/2006/relationships/oleObject" Target="../embeddings/oleObject19.bin"/><Relationship Id="rId22" Type="http://schemas.openxmlformats.org/officeDocument/2006/relationships/image" Target="../media/image26.emf"/><Relationship Id="rId21" Type="http://schemas.openxmlformats.org/officeDocument/2006/relationships/oleObject" Target="../embeddings/oleObject18.bin"/><Relationship Id="rId20" Type="http://schemas.openxmlformats.org/officeDocument/2006/relationships/image" Target="../media/image25.emf"/><Relationship Id="rId2" Type="http://schemas.openxmlformats.org/officeDocument/2006/relationships/image" Target="../media/image16.emf"/><Relationship Id="rId19" Type="http://schemas.openxmlformats.org/officeDocument/2006/relationships/oleObject" Target="../embeddings/oleObject17.bin"/><Relationship Id="rId18" Type="http://schemas.openxmlformats.org/officeDocument/2006/relationships/image" Target="../media/image24.emf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23.e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22.e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1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jpeg"/><Relationship Id="rId3" Type="http://schemas.openxmlformats.org/officeDocument/2006/relationships/image" Target="../media/image39.wmf"/><Relationship Id="rId2" Type="http://schemas.openxmlformats.org/officeDocument/2006/relationships/oleObject" Target="../embeddings/oleObject30.bin"/><Relationship Id="rId1" Type="http://schemas.openxmlformats.org/officeDocument/2006/relationships/image" Target="../media/image3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1047750" y="2071688"/>
            <a:ext cx="7772400" cy="1143000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kumimoji="1" lang="en-US" altLang="zh-CN" dirty="0">
                <a:solidFill>
                  <a:schemeClr val="folHlink"/>
                </a:solidFill>
                <a:latin typeface="Copperplate Gothic Bold" panose="020E0705020206020404" pitchFamily="34" charset="0"/>
                <a:ea typeface="+mj-ea"/>
                <a:cs typeface="+mj-cs"/>
              </a:rPr>
              <a:t>Planar Graphs </a:t>
            </a:r>
            <a:endParaRPr kumimoji="1" lang="zh-CN" altLang="en-US" dirty="0">
              <a:solidFill>
                <a:schemeClr val="folHlink"/>
              </a:solidFill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>
              <a:buSzPct val="60000"/>
            </a:pPr>
            <a:endParaRPr kumimoji="1" lang="zh-CN" altLang="en-US" strike="noStrike" noProof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1043623" y="4445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1434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This graph has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6  vertices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8  edges and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4  faces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vertices – edges + faces = 2</a:t>
            </a:r>
            <a:endParaRPr lang="zh-CN" altLang="en-US" dirty="0"/>
          </a:p>
        </p:txBody>
      </p:sp>
      <p:grpSp>
        <p:nvGrpSpPr>
          <p:cNvPr id="14342" name="Group 4"/>
          <p:cNvGrpSpPr/>
          <p:nvPr/>
        </p:nvGrpSpPr>
        <p:grpSpPr>
          <a:xfrm>
            <a:off x="3854450" y="2997200"/>
            <a:ext cx="4821238" cy="1808163"/>
            <a:chOff x="1553" y="377"/>
            <a:chExt cx="3037" cy="1139"/>
          </a:xfrm>
        </p:grpSpPr>
        <p:cxnSp>
          <p:nvCxnSpPr>
            <p:cNvPr id="14343" name="AutoShape 5"/>
            <p:cNvCxnSpPr>
              <a:stCxn id="14345" idx="3"/>
              <a:endCxn id="14347" idx="6"/>
            </p:cNvCxnSpPr>
            <p:nvPr/>
          </p:nvCxnSpPr>
          <p:spPr>
            <a:xfrm flipH="1">
              <a:off x="3754" y="983"/>
              <a:ext cx="699" cy="453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44" name="Oval 6"/>
            <p:cNvSpPr/>
            <p:nvPr/>
          </p:nvSpPr>
          <p:spPr>
            <a:xfrm>
              <a:off x="2503" y="377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45" name="Oval 7"/>
            <p:cNvSpPr/>
            <p:nvPr/>
          </p:nvSpPr>
          <p:spPr>
            <a:xfrm>
              <a:off x="4430" y="837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46" name="Oval 8"/>
            <p:cNvSpPr/>
            <p:nvPr/>
          </p:nvSpPr>
          <p:spPr>
            <a:xfrm>
              <a:off x="2500" y="1348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47" name="Oval 9"/>
            <p:cNvSpPr/>
            <p:nvPr/>
          </p:nvSpPr>
          <p:spPr>
            <a:xfrm>
              <a:off x="3585" y="1356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4348" name="AutoShape 10"/>
            <p:cNvCxnSpPr>
              <a:stCxn id="14345" idx="1"/>
              <a:endCxn id="14350" idx="6"/>
            </p:cNvCxnSpPr>
            <p:nvPr/>
          </p:nvCxnSpPr>
          <p:spPr>
            <a:xfrm flipH="1" flipV="1">
              <a:off x="3755" y="463"/>
              <a:ext cx="698" cy="388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9" name="AutoShape 11"/>
            <p:cNvCxnSpPr>
              <a:stCxn id="14346" idx="6"/>
              <a:endCxn id="14347" idx="2"/>
            </p:cNvCxnSpPr>
            <p:nvPr/>
          </p:nvCxnSpPr>
          <p:spPr>
            <a:xfrm>
              <a:off x="2669" y="1428"/>
              <a:ext cx="907" cy="8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50" name="Oval 12"/>
            <p:cNvSpPr/>
            <p:nvPr/>
          </p:nvSpPr>
          <p:spPr>
            <a:xfrm>
              <a:off x="3586" y="383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1" name="Oval 13"/>
            <p:cNvSpPr/>
            <p:nvPr/>
          </p:nvSpPr>
          <p:spPr>
            <a:xfrm>
              <a:off x="1553" y="929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4352" name="AutoShape 14"/>
            <p:cNvCxnSpPr>
              <a:stCxn id="14344" idx="4"/>
              <a:endCxn id="14346" idx="0"/>
            </p:cNvCxnSpPr>
            <p:nvPr/>
          </p:nvCxnSpPr>
          <p:spPr>
            <a:xfrm flipH="1">
              <a:off x="2580" y="546"/>
              <a:ext cx="3" cy="793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3" name="AutoShape 15"/>
            <p:cNvCxnSpPr>
              <a:stCxn id="14344" idx="6"/>
              <a:endCxn id="14350" idx="2"/>
            </p:cNvCxnSpPr>
            <p:nvPr/>
          </p:nvCxnSpPr>
          <p:spPr>
            <a:xfrm>
              <a:off x="2672" y="457"/>
              <a:ext cx="905" cy="6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4" name="AutoShape 16"/>
            <p:cNvCxnSpPr>
              <a:stCxn id="14347" idx="0"/>
              <a:endCxn id="14350" idx="4"/>
            </p:cNvCxnSpPr>
            <p:nvPr/>
          </p:nvCxnSpPr>
          <p:spPr>
            <a:xfrm flipV="1">
              <a:off x="3665" y="552"/>
              <a:ext cx="1" cy="795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5" name="AutoShape 17"/>
            <p:cNvCxnSpPr>
              <a:stCxn id="14351" idx="7"/>
              <a:endCxn id="14344" idx="2"/>
            </p:cNvCxnSpPr>
            <p:nvPr/>
          </p:nvCxnSpPr>
          <p:spPr>
            <a:xfrm flipV="1">
              <a:off x="1690" y="457"/>
              <a:ext cx="804" cy="486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6" name="AutoShape 18"/>
            <p:cNvCxnSpPr>
              <a:stCxn id="14351" idx="5"/>
              <a:endCxn id="14346" idx="2"/>
            </p:cNvCxnSpPr>
            <p:nvPr/>
          </p:nvCxnSpPr>
          <p:spPr>
            <a:xfrm>
              <a:off x="1690" y="1075"/>
              <a:ext cx="801" cy="353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1066483" y="99695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This graph has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7  vertices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12  edges and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7  faces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vertices – edges + faces = 2</a:t>
            </a:r>
            <a:endParaRPr lang="zh-CN" altLang="en-US" dirty="0"/>
          </a:p>
        </p:txBody>
      </p:sp>
      <p:grpSp>
        <p:nvGrpSpPr>
          <p:cNvPr id="15366" name="Group 4"/>
          <p:cNvGrpSpPr/>
          <p:nvPr/>
        </p:nvGrpSpPr>
        <p:grpSpPr>
          <a:xfrm>
            <a:off x="5418138" y="2587625"/>
            <a:ext cx="3041650" cy="2211388"/>
            <a:chOff x="1968" y="624"/>
            <a:chExt cx="1916" cy="1393"/>
          </a:xfrm>
        </p:grpSpPr>
        <p:cxnSp>
          <p:nvCxnSpPr>
            <p:cNvPr id="15367" name="AutoShape 5"/>
            <p:cNvCxnSpPr>
              <a:stCxn id="15369" idx="3"/>
              <a:endCxn id="15371" idx="6"/>
            </p:cNvCxnSpPr>
            <p:nvPr/>
          </p:nvCxnSpPr>
          <p:spPr>
            <a:xfrm flipH="1">
              <a:off x="3014" y="1731"/>
              <a:ext cx="733" cy="206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68" name="Oval 6"/>
            <p:cNvSpPr/>
            <p:nvPr/>
          </p:nvSpPr>
          <p:spPr>
            <a:xfrm>
              <a:off x="2846" y="624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69" name="Oval 7"/>
            <p:cNvSpPr/>
            <p:nvPr/>
          </p:nvSpPr>
          <p:spPr>
            <a:xfrm>
              <a:off x="3724" y="1585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70" name="Oval 8"/>
            <p:cNvSpPr/>
            <p:nvPr/>
          </p:nvSpPr>
          <p:spPr>
            <a:xfrm>
              <a:off x="1968" y="1628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71" name="Oval 9"/>
            <p:cNvSpPr/>
            <p:nvPr/>
          </p:nvSpPr>
          <p:spPr>
            <a:xfrm>
              <a:off x="2845" y="1857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5372" name="AutoShape 10"/>
            <p:cNvCxnSpPr>
              <a:stCxn id="15369" idx="0"/>
              <a:endCxn id="15374" idx="4"/>
            </p:cNvCxnSpPr>
            <p:nvPr/>
          </p:nvCxnSpPr>
          <p:spPr>
            <a:xfrm flipV="1">
              <a:off x="3804" y="1069"/>
              <a:ext cx="0" cy="507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3" name="AutoShape 11"/>
            <p:cNvCxnSpPr>
              <a:stCxn id="15370" idx="5"/>
              <a:endCxn id="15371" idx="2"/>
            </p:cNvCxnSpPr>
            <p:nvPr/>
          </p:nvCxnSpPr>
          <p:spPr>
            <a:xfrm>
              <a:off x="2105" y="1774"/>
              <a:ext cx="731" cy="163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74" name="Oval 12"/>
            <p:cNvSpPr/>
            <p:nvPr/>
          </p:nvSpPr>
          <p:spPr>
            <a:xfrm>
              <a:off x="3724" y="900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75" name="Oval 13"/>
            <p:cNvSpPr/>
            <p:nvPr/>
          </p:nvSpPr>
          <p:spPr>
            <a:xfrm>
              <a:off x="1968" y="943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5376" name="AutoShape 14"/>
            <p:cNvCxnSpPr>
              <a:stCxn id="15368" idx="6"/>
              <a:endCxn id="15374" idx="1"/>
            </p:cNvCxnSpPr>
            <p:nvPr/>
          </p:nvCxnSpPr>
          <p:spPr>
            <a:xfrm>
              <a:off x="3015" y="704"/>
              <a:ext cx="732" cy="210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7" name="AutoShape 15"/>
            <p:cNvCxnSpPr>
              <a:stCxn id="15375" idx="7"/>
              <a:endCxn id="15368" idx="2"/>
            </p:cNvCxnSpPr>
            <p:nvPr/>
          </p:nvCxnSpPr>
          <p:spPr>
            <a:xfrm flipV="1">
              <a:off x="2105" y="704"/>
              <a:ext cx="732" cy="253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8" name="AutoShape 16"/>
            <p:cNvCxnSpPr>
              <a:stCxn id="15375" idx="4"/>
              <a:endCxn id="15370" idx="0"/>
            </p:cNvCxnSpPr>
            <p:nvPr/>
          </p:nvCxnSpPr>
          <p:spPr>
            <a:xfrm>
              <a:off x="2048" y="1112"/>
              <a:ext cx="0" cy="507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79" name="Oval 17"/>
            <p:cNvSpPr/>
            <p:nvPr/>
          </p:nvSpPr>
          <p:spPr>
            <a:xfrm>
              <a:off x="2847" y="1260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5380" name="AutoShape 18"/>
            <p:cNvCxnSpPr>
              <a:stCxn id="15379" idx="0"/>
              <a:endCxn id="15368" idx="4"/>
            </p:cNvCxnSpPr>
            <p:nvPr/>
          </p:nvCxnSpPr>
          <p:spPr>
            <a:xfrm flipH="1" flipV="1">
              <a:off x="2926" y="793"/>
              <a:ext cx="1" cy="458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1" name="AutoShape 19"/>
            <p:cNvCxnSpPr>
              <a:stCxn id="15371" idx="0"/>
              <a:endCxn id="15379" idx="4"/>
            </p:cNvCxnSpPr>
            <p:nvPr/>
          </p:nvCxnSpPr>
          <p:spPr>
            <a:xfrm flipV="1">
              <a:off x="2925" y="1429"/>
              <a:ext cx="2" cy="419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2" name="AutoShape 20"/>
            <p:cNvCxnSpPr>
              <a:stCxn id="15374" idx="3"/>
              <a:endCxn id="15379" idx="7"/>
            </p:cNvCxnSpPr>
            <p:nvPr/>
          </p:nvCxnSpPr>
          <p:spPr>
            <a:xfrm flipH="1">
              <a:off x="2984" y="1046"/>
              <a:ext cx="763" cy="228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3" name="AutoShape 21"/>
            <p:cNvCxnSpPr>
              <a:stCxn id="15369" idx="1"/>
              <a:endCxn id="15379" idx="5"/>
            </p:cNvCxnSpPr>
            <p:nvPr/>
          </p:nvCxnSpPr>
          <p:spPr>
            <a:xfrm flipH="1" flipV="1">
              <a:off x="2984" y="1406"/>
              <a:ext cx="763" cy="193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4" name="AutoShape 22"/>
            <p:cNvCxnSpPr>
              <a:stCxn id="15370" idx="7"/>
              <a:endCxn id="15379" idx="3"/>
            </p:cNvCxnSpPr>
            <p:nvPr/>
          </p:nvCxnSpPr>
          <p:spPr>
            <a:xfrm flipV="1">
              <a:off x="2105" y="1406"/>
              <a:ext cx="765" cy="236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5" name="AutoShape 23"/>
            <p:cNvCxnSpPr>
              <a:stCxn id="15375" idx="5"/>
              <a:endCxn id="15379" idx="1"/>
            </p:cNvCxnSpPr>
            <p:nvPr/>
          </p:nvCxnSpPr>
          <p:spPr>
            <a:xfrm>
              <a:off x="2105" y="1089"/>
              <a:ext cx="765" cy="185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xfrm>
            <a:off x="971233" y="4445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Euler Theorem 1752</a:t>
            </a:r>
            <a:endParaRPr lang="zh-CN" altLang="en-US" dirty="0"/>
          </a:p>
        </p:txBody>
      </p:sp>
      <p:sp>
        <p:nvSpPr>
          <p:cNvPr id="1638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Let </a:t>
            </a:r>
            <a:r>
              <a:rPr lang="en-US" altLang="zh-CN" i="1" dirty="0"/>
              <a:t>G </a:t>
            </a:r>
            <a:r>
              <a:rPr lang="en-US" altLang="zh-CN" dirty="0"/>
              <a:t>be a connected planar simple graph with </a:t>
            </a:r>
            <a:r>
              <a:rPr lang="en-US" altLang="zh-CN" i="1" dirty="0"/>
              <a:t>e</a:t>
            </a:r>
            <a:r>
              <a:rPr lang="en-US" altLang="zh-CN" dirty="0"/>
              <a:t> edges and </a:t>
            </a:r>
            <a:r>
              <a:rPr lang="en-US" altLang="zh-CN" i="1" dirty="0"/>
              <a:t>v </a:t>
            </a:r>
            <a:r>
              <a:rPr lang="en-US" altLang="zh-CN" dirty="0"/>
              <a:t>vertices. Let </a:t>
            </a:r>
            <a:r>
              <a:rPr lang="en-US" altLang="zh-CN" i="1" dirty="0"/>
              <a:t>r</a:t>
            </a:r>
            <a:r>
              <a:rPr lang="en-US" altLang="zh-CN" dirty="0"/>
              <a:t> be the number of regions in a planar representation of </a:t>
            </a:r>
            <a:r>
              <a:rPr lang="en-US" altLang="zh-CN" i="1" dirty="0"/>
              <a:t>G</a:t>
            </a:r>
            <a:r>
              <a:rPr lang="en-US" altLang="zh-CN" dirty="0"/>
              <a:t>. Then </a:t>
            </a:r>
            <a:r>
              <a:rPr lang="en-US" altLang="zh-CN" i="1" dirty="0"/>
              <a:t>r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dirty="0"/>
              <a:t> − </a:t>
            </a:r>
            <a:r>
              <a:rPr lang="en-US" altLang="zh-CN" i="1" dirty="0"/>
              <a:t>v</a:t>
            </a:r>
            <a:r>
              <a:rPr lang="en-US" altLang="zh-CN" dirty="0"/>
              <a:t> +2.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xfrm>
            <a:off x="1066483" y="111125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1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By induction on the # of cycles of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b="1" i="1" dirty="0"/>
              <a:t>Base case</a:t>
            </a:r>
            <a:r>
              <a:rPr lang="en-US" altLang="zh-CN" dirty="0"/>
              <a:t>:  </a:t>
            </a:r>
            <a:r>
              <a:rPr lang="en-US" altLang="zh-CN" i="1" dirty="0"/>
              <a:t>G</a:t>
            </a:r>
            <a:r>
              <a:rPr lang="en-US" altLang="zh-CN" dirty="0"/>
              <a:t> has no cycles.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G</a:t>
            </a:r>
            <a:r>
              <a:rPr lang="en-US" altLang="zh-CN" dirty="0"/>
              <a:t> is connected so it must be a  tree.  </a:t>
            </a:r>
            <a:endParaRPr lang="en-US" altLang="zh-CN" dirty="0"/>
          </a:p>
          <a:p>
            <a:pPr eaLnBrk="1" hangingPunct="1"/>
            <a:r>
              <a:rPr lang="en-US" altLang="zh-CN" dirty="0"/>
              <a:t>Thus, </a:t>
            </a:r>
            <a:r>
              <a:rPr lang="en-US" altLang="zh-CN" i="1" dirty="0"/>
              <a:t>e</a:t>
            </a:r>
            <a:r>
              <a:rPr lang="en-US" altLang="zh-CN" dirty="0"/>
              <a:t> = </a:t>
            </a:r>
            <a:r>
              <a:rPr lang="en-US" altLang="zh-CN" i="1" dirty="0"/>
              <a:t>v </a:t>
            </a:r>
            <a:r>
              <a:rPr lang="en-US" altLang="zh-CN" dirty="0"/>
              <a:t>- 1 and </a:t>
            </a:r>
            <a:r>
              <a:rPr lang="en-US" altLang="zh-CN" i="1" dirty="0"/>
              <a:t>r </a:t>
            </a:r>
            <a:r>
              <a:rPr lang="en-US" altLang="zh-CN" dirty="0"/>
              <a:t>= 1.</a:t>
            </a:r>
            <a:endParaRPr lang="zh-CN" altLang="en-US" dirty="0"/>
          </a:p>
        </p:txBody>
      </p:sp>
      <p:graphicFrame>
        <p:nvGraphicFramePr>
          <p:cNvPr id="667652" name="Object 4"/>
          <p:cNvGraphicFramePr>
            <a:graphicFrameLocks noChangeAspect="1"/>
          </p:cNvGraphicFramePr>
          <p:nvPr/>
        </p:nvGraphicFramePr>
        <p:xfrm>
          <a:off x="3038475" y="4581525"/>
          <a:ext cx="3370263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397000" imgH="622300" progId="Equation.DSMT4">
                  <p:embed/>
                </p:oleObj>
              </mc:Choice>
              <mc:Fallback>
                <p:oleObj name="" r:id="rId1" imgW="1397000" imgH="622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38475" y="4581525"/>
                        <a:ext cx="3370263" cy="150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xfrm>
            <a:off x="1043623" y="3302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Inductive step</a:t>
            </a:r>
            <a:endParaRPr lang="en-US" altLang="zh-CN" dirty="0"/>
          </a:p>
        </p:txBody>
      </p:sp>
      <p:sp>
        <p:nvSpPr>
          <p:cNvPr id="1843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Suppose </a:t>
            </a:r>
            <a:r>
              <a:rPr lang="en-US" altLang="zh-CN" i="1" dirty="0"/>
              <a:t>G</a:t>
            </a:r>
            <a:r>
              <a:rPr lang="en-US" altLang="zh-CN" dirty="0"/>
              <a:t> has at least one cycle </a:t>
            </a:r>
            <a:r>
              <a:rPr lang="en-US" altLang="zh-CN" i="1" dirty="0"/>
              <a:t>C</a:t>
            </a:r>
            <a:r>
              <a:rPr lang="en-US" altLang="zh-CN" dirty="0"/>
              <a:t> containing edge </a:t>
            </a:r>
            <a:r>
              <a:rPr lang="en-US" altLang="zh-CN" i="1" dirty="0"/>
              <a:t>e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Let</a:t>
            </a:r>
            <a:endParaRPr lang="en-US" altLang="zh-CN" dirty="0"/>
          </a:p>
        </p:txBody>
      </p:sp>
      <p:grpSp>
        <p:nvGrpSpPr>
          <p:cNvPr id="2" name="Group 4"/>
          <p:cNvGrpSpPr/>
          <p:nvPr/>
        </p:nvGrpSpPr>
        <p:grpSpPr>
          <a:xfrm>
            <a:off x="1627188" y="4027488"/>
            <a:ext cx="6884987" cy="1562100"/>
            <a:chOff x="1218" y="1172"/>
            <a:chExt cx="4337" cy="984"/>
          </a:xfrm>
        </p:grpSpPr>
        <p:sp>
          <p:nvSpPr>
            <p:cNvPr id="18439" name="Text Box 5"/>
            <p:cNvSpPr txBox="1"/>
            <p:nvPr/>
          </p:nvSpPr>
          <p:spPr>
            <a:xfrm>
              <a:off x="3364" y="1246"/>
              <a:ext cx="2191" cy="86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274320" rIns="27432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2800" i="1" dirty="0">
                  <a:solidFill>
                    <a:schemeClr val="folHlink"/>
                  </a:solidFill>
                  <a:latin typeface="Georgia" panose="02040502050405020303" pitchFamily="18" charset="0"/>
                </a:rPr>
                <a:t>v</a:t>
              </a:r>
              <a:r>
                <a:rPr lang="en-US" altLang="zh-CN" sz="2800" dirty="0">
                  <a:solidFill>
                    <a:schemeClr val="folHlink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= # of vertices, </a:t>
              </a:r>
              <a:r>
                <a:rPr lang="en-US" altLang="zh-CN" sz="2800" i="1" dirty="0">
                  <a:solidFill>
                    <a:schemeClr val="folHlink"/>
                  </a:solidFill>
                  <a:latin typeface="Georgia" panose="02040502050405020303" pitchFamily="18" charset="0"/>
                </a:rPr>
                <a:t>e</a:t>
              </a:r>
              <a:r>
                <a:rPr lang="en-US" altLang="zh-CN" sz="2800" dirty="0">
                  <a:solidFill>
                    <a:schemeClr val="folHlink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 = # of edges,</a:t>
              </a:r>
              <a:endPara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  <a:sym typeface="Symbol" panose="05050102010706020507" pitchFamily="18" charset="2"/>
              </a:endParaRPr>
            </a:p>
            <a:p>
              <a:pPr eaLnBrk="0" hangingPunct="0">
                <a:buClrTx/>
                <a:buFontTx/>
              </a:pPr>
              <a:r>
                <a:rPr lang="en-US" altLang="zh-CN" sz="2800" i="1" dirty="0">
                  <a:solidFill>
                    <a:schemeClr val="folHlink"/>
                  </a:solidFill>
                  <a:latin typeface="Georgia" panose="02040502050405020303" pitchFamily="18" charset="0"/>
                </a:rPr>
                <a:t>r </a:t>
              </a:r>
              <a:r>
                <a:rPr lang="en-US" altLang="zh-CN" sz="2800" dirty="0">
                  <a:solidFill>
                    <a:schemeClr val="folHlink"/>
                  </a:solidFill>
                  <a:latin typeface="Georgia" panose="02040502050405020303" pitchFamily="18" charset="0"/>
                  <a:sym typeface="Symbol" panose="05050102010706020507" pitchFamily="18" charset="2"/>
                </a:rPr>
                <a:t> = # of regions</a:t>
              </a:r>
              <a:endPara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18440" name="Group 6"/>
            <p:cNvGrpSpPr/>
            <p:nvPr/>
          </p:nvGrpSpPr>
          <p:grpSpPr>
            <a:xfrm>
              <a:off x="1218" y="1172"/>
              <a:ext cx="2025" cy="984"/>
              <a:chOff x="-103" y="2835"/>
              <a:chExt cx="2025" cy="984"/>
            </a:xfrm>
          </p:grpSpPr>
          <p:sp>
            <p:nvSpPr>
              <p:cNvPr id="18441" name="Text Box 7"/>
              <p:cNvSpPr txBox="1"/>
              <p:nvPr/>
            </p:nvSpPr>
            <p:spPr>
              <a:xfrm rot="-2011089">
                <a:off x="-103" y="2835"/>
                <a:ext cx="1013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274320" rIns="274320" anchor="t" anchorCtr="0">
                <a:spAutoFit/>
              </a:bodyPr>
              <a:p>
                <a:pPr eaLnBrk="0" hangingPunct="0">
                  <a:buClrTx/>
                  <a:buFontTx/>
                </a:pPr>
                <a:r>
                  <a:rPr lang="en-US" altLang="zh-CN" dirty="0">
                    <a:solidFill>
                      <a:schemeClr val="folHlink"/>
                    </a:solidFill>
                    <a:latin typeface="Georgia" panose="02040502050405020303" pitchFamily="18" charset="0"/>
                  </a:rPr>
                  <a:t>exterior</a:t>
                </a:r>
                <a:endParaRPr lang="en-US" altLang="zh-CN" dirty="0">
                  <a:solidFill>
                    <a:schemeClr val="folHlink"/>
                  </a:solidFill>
                  <a:latin typeface="Georgia" panose="02040502050405020303" pitchFamily="18" charset="0"/>
                </a:endParaRPr>
              </a:p>
            </p:txBody>
          </p:sp>
          <p:grpSp>
            <p:nvGrpSpPr>
              <p:cNvPr id="18442" name="Group 8"/>
              <p:cNvGrpSpPr/>
              <p:nvPr/>
            </p:nvGrpSpPr>
            <p:grpSpPr>
              <a:xfrm>
                <a:off x="251" y="2928"/>
                <a:ext cx="1671" cy="891"/>
                <a:chOff x="251" y="2928"/>
                <a:chExt cx="1671" cy="891"/>
              </a:xfrm>
            </p:grpSpPr>
            <p:sp>
              <p:nvSpPr>
                <p:cNvPr id="18443" name="Oval 9"/>
                <p:cNvSpPr/>
                <p:nvPr/>
              </p:nvSpPr>
              <p:spPr>
                <a:xfrm>
                  <a:off x="687" y="2928"/>
                  <a:ext cx="160" cy="160"/>
                </a:xfrm>
                <a:prstGeom prst="ellipse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274320" rIns="274320" anchor="ctr" anchorCtr="0">
                  <a:spAutoFit/>
                </a:bodyPr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44" name="Oval 10"/>
                <p:cNvSpPr/>
                <p:nvPr/>
              </p:nvSpPr>
              <p:spPr>
                <a:xfrm>
                  <a:off x="546" y="3606"/>
                  <a:ext cx="160" cy="160"/>
                </a:xfrm>
                <a:prstGeom prst="ellipse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274320" rIns="274320" anchor="ctr" anchorCtr="0">
                  <a:spAutoFit/>
                </a:bodyPr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45" name="Oval 11"/>
                <p:cNvSpPr/>
                <p:nvPr/>
              </p:nvSpPr>
              <p:spPr>
                <a:xfrm>
                  <a:off x="1762" y="3287"/>
                  <a:ext cx="160" cy="160"/>
                </a:xfrm>
                <a:prstGeom prst="ellipse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274320" rIns="274320" anchor="ctr" anchorCtr="0">
                  <a:spAutoFit/>
                </a:bodyPr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8446" name="AutoShape 12"/>
                <p:cNvCxnSpPr>
                  <a:stCxn id="18444" idx="6"/>
                  <a:endCxn id="18454" idx="2"/>
                </p:cNvCxnSpPr>
                <p:nvPr/>
              </p:nvCxnSpPr>
              <p:spPr>
                <a:xfrm>
                  <a:off x="715" y="3686"/>
                  <a:ext cx="312" cy="53"/>
                </a:xfrm>
                <a:prstGeom prst="straightConnector1">
                  <a:avLst/>
                </a:prstGeom>
                <a:ln w="28575" cap="sq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447" name="Oval 13"/>
                <p:cNvSpPr/>
                <p:nvPr/>
              </p:nvSpPr>
              <p:spPr>
                <a:xfrm>
                  <a:off x="1442" y="2934"/>
                  <a:ext cx="160" cy="160"/>
                </a:xfrm>
                <a:prstGeom prst="ellipse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274320" rIns="274320" anchor="ctr" anchorCtr="0">
                  <a:spAutoFit/>
                </a:bodyPr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48" name="Oval 14"/>
                <p:cNvSpPr/>
                <p:nvPr/>
              </p:nvSpPr>
              <p:spPr>
                <a:xfrm>
                  <a:off x="251" y="3268"/>
                  <a:ext cx="160" cy="160"/>
                </a:xfrm>
                <a:prstGeom prst="ellipse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274320" rIns="274320" anchor="ctr" anchorCtr="0">
                  <a:spAutoFit/>
                </a:bodyPr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8449" name="AutoShape 15"/>
                <p:cNvCxnSpPr>
                  <a:stCxn id="18443" idx="3"/>
                  <a:endCxn id="18448" idx="7"/>
                </p:cNvCxnSpPr>
                <p:nvPr/>
              </p:nvCxnSpPr>
              <p:spPr>
                <a:xfrm flipH="1">
                  <a:off x="388" y="3074"/>
                  <a:ext cx="322" cy="208"/>
                </a:xfrm>
                <a:prstGeom prst="straightConnector1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0" name="AutoShape 16"/>
                <p:cNvCxnSpPr>
                  <a:stCxn id="18448" idx="5"/>
                  <a:endCxn id="18444" idx="1"/>
                </p:cNvCxnSpPr>
                <p:nvPr/>
              </p:nvCxnSpPr>
              <p:spPr>
                <a:xfrm>
                  <a:off x="388" y="3414"/>
                  <a:ext cx="181" cy="206"/>
                </a:xfrm>
                <a:prstGeom prst="straightConnector1">
                  <a:avLst/>
                </a:prstGeom>
                <a:ln w="28575" cap="sq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1" name="AutoShape 17"/>
                <p:cNvCxnSpPr>
                  <a:stCxn id="18443" idx="6"/>
                  <a:endCxn id="18447" idx="2"/>
                </p:cNvCxnSpPr>
                <p:nvPr/>
              </p:nvCxnSpPr>
              <p:spPr>
                <a:xfrm>
                  <a:off x="856" y="3008"/>
                  <a:ext cx="577" cy="6"/>
                </a:xfrm>
                <a:prstGeom prst="straightConnector1">
                  <a:avLst/>
                </a:prstGeom>
                <a:ln w="28575" cap="sq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2" name="AutoShape 18"/>
                <p:cNvCxnSpPr>
                  <a:stCxn id="18445" idx="0"/>
                  <a:endCxn id="18447" idx="5"/>
                </p:cNvCxnSpPr>
                <p:nvPr/>
              </p:nvCxnSpPr>
              <p:spPr>
                <a:xfrm flipH="1" flipV="1">
                  <a:off x="1579" y="3080"/>
                  <a:ext cx="263" cy="198"/>
                </a:xfrm>
                <a:prstGeom prst="straightConnector1">
                  <a:avLst/>
                </a:prstGeom>
                <a:ln w="28575" cap="sq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453" name="Oval 19"/>
                <p:cNvSpPr/>
                <p:nvPr/>
              </p:nvSpPr>
              <p:spPr>
                <a:xfrm>
                  <a:off x="1495" y="3645"/>
                  <a:ext cx="160" cy="160"/>
                </a:xfrm>
                <a:prstGeom prst="ellipse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274320" rIns="274320" anchor="ctr" anchorCtr="0">
                  <a:spAutoFit/>
                </a:bodyPr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54" name="Oval 20"/>
                <p:cNvSpPr/>
                <p:nvPr/>
              </p:nvSpPr>
              <p:spPr>
                <a:xfrm>
                  <a:off x="1036" y="3659"/>
                  <a:ext cx="160" cy="160"/>
                </a:xfrm>
                <a:prstGeom prst="ellipse">
                  <a:avLst/>
                </a:prstGeom>
                <a:noFill/>
                <a:ln w="285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274320" rIns="274320" anchor="ctr" anchorCtr="0">
                  <a:spAutoFit/>
                </a:bodyPr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8455" name="AutoShape 21"/>
                <p:cNvCxnSpPr>
                  <a:stCxn id="18454" idx="6"/>
                  <a:endCxn id="18453" idx="2"/>
                </p:cNvCxnSpPr>
                <p:nvPr/>
              </p:nvCxnSpPr>
              <p:spPr>
                <a:xfrm flipV="1">
                  <a:off x="1205" y="3725"/>
                  <a:ext cx="281" cy="14"/>
                </a:xfrm>
                <a:prstGeom prst="straightConnector1">
                  <a:avLst/>
                </a:prstGeom>
                <a:ln w="28575" cap="sq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6" name="AutoShape 22"/>
                <p:cNvCxnSpPr>
                  <a:stCxn id="18453" idx="7"/>
                  <a:endCxn id="18445" idx="4"/>
                </p:cNvCxnSpPr>
                <p:nvPr/>
              </p:nvCxnSpPr>
              <p:spPr>
                <a:xfrm flipV="1">
                  <a:off x="1632" y="3456"/>
                  <a:ext cx="210" cy="203"/>
                </a:xfrm>
                <a:prstGeom prst="straightConnector1">
                  <a:avLst/>
                </a:prstGeom>
                <a:ln w="28575" cap="sq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457" name="Text Box 23"/>
                <p:cNvSpPr txBox="1"/>
                <p:nvPr/>
              </p:nvSpPr>
              <p:spPr>
                <a:xfrm>
                  <a:off x="412" y="3086"/>
                  <a:ext cx="445" cy="32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274320" rIns="274320" anchor="t" anchorCtr="0">
                  <a:spAutoFit/>
                </a:bodyPr>
                <a:p>
                  <a:pPr algn="ctr" eaLnBrk="0" hangingPunct="0">
                    <a:buClrTx/>
                    <a:buFontTx/>
                  </a:pPr>
                  <a:r>
                    <a:rPr lang="en-US" altLang="zh-CN" sz="2800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800" i="1" dirty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58" name="Text Box 24"/>
                <p:cNvSpPr txBox="1"/>
                <p:nvPr/>
              </p:nvSpPr>
              <p:spPr>
                <a:xfrm>
                  <a:off x="622" y="3212"/>
                  <a:ext cx="992" cy="2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274320" rIns="274320" anchor="t" anchorCtr="0">
                  <a:spAutoFit/>
                </a:bodyPr>
                <a:p>
                  <a:pPr eaLnBrk="0" hangingPunct="0">
                    <a:buClrTx/>
                    <a:buFontTx/>
                  </a:pPr>
                  <a:r>
                    <a:rPr lang="en-US" altLang="zh-CN" dirty="0">
                      <a:solidFill>
                        <a:schemeClr val="folHlink"/>
                      </a:solidFill>
                      <a:latin typeface="Georgia" panose="02040502050405020303" pitchFamily="18" charset="0"/>
                    </a:rPr>
                    <a:t>interior</a:t>
                  </a:r>
                  <a:endParaRPr lang="en-US" altLang="zh-CN" dirty="0">
                    <a:solidFill>
                      <a:schemeClr val="folHlink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</p:grpSp>
      </p:grpSp>
      <p:graphicFrame>
        <p:nvGraphicFramePr>
          <p:cNvPr id="18459" name="Object 25"/>
          <p:cNvGraphicFramePr>
            <a:graphicFrameLocks noChangeAspect="1"/>
          </p:cNvGraphicFramePr>
          <p:nvPr/>
        </p:nvGraphicFramePr>
        <p:xfrm>
          <a:off x="2484438" y="3213100"/>
          <a:ext cx="16557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60400" imgH="177800" progId="Equation.DSMT4">
                  <p:embed/>
                </p:oleObj>
              </mc:Choice>
              <mc:Fallback>
                <p:oleObj name="" r:id="rId1" imgW="660400" imgH="177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3213100"/>
                        <a:ext cx="1655762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xfrm>
            <a:off x="1042988" y="2286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Inductive step</a:t>
            </a:r>
            <a:endParaRPr lang="en-US" altLang="zh-CN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G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is connected since </a:t>
            </a:r>
            <a:r>
              <a:rPr lang="en-US" altLang="zh-CN" i="1" dirty="0"/>
              <a:t>e</a:t>
            </a:r>
            <a:r>
              <a:rPr lang="en-US" altLang="zh-CN" dirty="0"/>
              <a:t> was on a cycle.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= </a:t>
            </a:r>
            <a:r>
              <a:rPr lang="en-US" altLang="zh-CN" i="1" dirty="0"/>
              <a:t>r-</a:t>
            </a:r>
            <a:r>
              <a:rPr lang="en-US" altLang="zh-CN" dirty="0"/>
              <a:t>1 and </a:t>
            </a:r>
            <a:r>
              <a:rPr lang="en-US" altLang="zh-CN" i="1" dirty="0"/>
              <a:t>G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has fewer cycles than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v</a:t>
            </a:r>
            <a:r>
              <a:rPr lang="en-US" altLang="zh-CN" dirty="0">
                <a:sym typeface="Symbol" panose="05050102010706020507" pitchFamily="18" charset="2"/>
              </a:rPr>
              <a:t>= </a:t>
            </a:r>
            <a:r>
              <a:rPr lang="en-US" altLang="zh-CN" i="1" dirty="0"/>
              <a:t>v</a:t>
            </a:r>
            <a:endParaRPr lang="en-US" altLang="zh-CN" i="1" dirty="0"/>
          </a:p>
          <a:p>
            <a:pPr lvl="1" eaLnBrk="1" hangingPunct="1"/>
            <a:r>
              <a:rPr lang="en-US" altLang="zh-CN" i="1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= </a:t>
            </a:r>
            <a:r>
              <a:rPr lang="en-US" altLang="zh-CN" i="1" dirty="0"/>
              <a:t>e-</a:t>
            </a:r>
            <a:r>
              <a:rPr lang="en-US" altLang="zh-CN" dirty="0"/>
              <a:t>1</a:t>
            </a:r>
            <a:endParaRPr lang="en-US" altLang="zh-CN" dirty="0"/>
          </a:p>
          <a:p>
            <a:pPr eaLnBrk="1" hangingPunct="1"/>
            <a:r>
              <a:rPr lang="en-US" altLang="zh-CN" dirty="0"/>
              <a:t>By induction hypothesis:</a:t>
            </a:r>
            <a:endParaRPr lang="zh-CN" altLang="en-US" dirty="0"/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3128963" y="4107498"/>
          <a:ext cx="2884487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08100" imgH="660400" progId="Equation.DSMT4">
                  <p:embed/>
                </p:oleObj>
              </mc:Choice>
              <mc:Fallback>
                <p:oleObj name="" r:id="rId1" imgW="1308100" imgH="6604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8963" y="4107498"/>
                        <a:ext cx="2884487" cy="145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1042988" y="94615"/>
            <a:ext cx="7793037" cy="1143000"/>
          </a:xfrm>
        </p:spPr>
        <p:txBody>
          <a:bodyPr anchor="b" anchorCtr="0"/>
          <a:p>
            <a:r>
              <a:rPr lang="en-US" altLang="zh-CN"/>
              <a:t>Another </a:t>
            </a:r>
            <a:r>
              <a:rPr lang="zh-CN" altLang="en-US"/>
              <a:t>Proof</a:t>
            </a:r>
            <a:endParaRPr lang="zh-CN" altLang="en-US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38100" y="1739900"/>
            <a:ext cx="8980488" cy="4114800"/>
          </a:xfrm>
        </p:spPr>
        <p:txBody>
          <a:bodyPr anchor="t" anchorCtr="0"/>
          <a:p>
            <a:r>
              <a:rPr lang="zh-CN" altLang="en-US"/>
              <a:t> </a:t>
            </a:r>
            <a:r>
              <a:rPr lang="en-US" altLang="zh-CN" sz="2800"/>
              <a:t>C</a:t>
            </a:r>
            <a:r>
              <a:rPr lang="zh-CN" altLang="en-US" sz="2800"/>
              <a:t>onstructing</a:t>
            </a:r>
            <a:r>
              <a:rPr lang="en-US" altLang="zh-CN" sz="2800"/>
              <a:t> </a:t>
            </a:r>
            <a:r>
              <a:rPr lang="zh-CN" altLang="en-US" sz="2800"/>
              <a:t>a sequence of subgraphs G</a:t>
            </a:r>
            <a:r>
              <a:rPr lang="zh-CN" altLang="en-US" sz="2800" baseline="-25000"/>
              <a:t>1</a:t>
            </a:r>
            <a:r>
              <a:rPr lang="zh-CN" altLang="en-US" sz="2800"/>
              <a:t>, G</a:t>
            </a:r>
            <a:r>
              <a:rPr lang="zh-CN" altLang="en-US" sz="2800" baseline="-25000"/>
              <a:t>2</a:t>
            </a:r>
            <a:r>
              <a:rPr lang="zh-CN" altLang="en-US" sz="2800"/>
              <a:t>, … , G</a:t>
            </a:r>
            <a:r>
              <a:rPr lang="zh-CN" altLang="en-US" sz="2800" baseline="-25000"/>
              <a:t>e</a:t>
            </a:r>
            <a:r>
              <a:rPr lang="zh-CN" altLang="en-US" sz="2800"/>
              <a:t> = G, successively adding an edge at each stage.</a:t>
            </a:r>
            <a:endParaRPr lang="zh-CN" altLang="en-US" sz="2800"/>
          </a:p>
          <a:p>
            <a:r>
              <a:rPr lang="zh-CN" altLang="en-US" sz="2800"/>
              <a:t>Arbitrarily pick one edge of G to obtain G</a:t>
            </a:r>
            <a:r>
              <a:rPr lang="zh-CN" altLang="en-US" sz="2800" baseline="-25000"/>
              <a:t>1</a:t>
            </a:r>
            <a:r>
              <a:rPr lang="zh-CN" altLang="en-US" sz="2800"/>
              <a:t>. Obtain</a:t>
            </a:r>
            <a:r>
              <a:rPr lang="en-US" altLang="zh-CN" sz="2800"/>
              <a:t> </a:t>
            </a:r>
            <a:r>
              <a:rPr lang="zh-CN" altLang="en-US" sz="2800"/>
              <a:t>G</a:t>
            </a:r>
            <a:r>
              <a:rPr lang="zh-CN" altLang="en-US" sz="2800" baseline="-25000"/>
              <a:t>n</a:t>
            </a:r>
            <a:r>
              <a:rPr lang="zh-CN" altLang="en-US" sz="2800"/>
              <a:t> from G</a:t>
            </a:r>
            <a:r>
              <a:rPr lang="zh-CN" altLang="en-US" sz="2800" baseline="-25000"/>
              <a:t>n−1</a:t>
            </a:r>
            <a:r>
              <a:rPr lang="zh-CN" altLang="en-US" sz="2800"/>
              <a:t> by arbitrarily adding an edge that is incident with a vertex already in G</a:t>
            </a:r>
            <a:r>
              <a:rPr lang="zh-CN" altLang="en-US" sz="2800" baseline="-25000"/>
              <a:t>n−1</a:t>
            </a:r>
            <a:r>
              <a:rPr lang="zh-CN" altLang="en-US" sz="2800"/>
              <a:t>, adding</a:t>
            </a:r>
            <a:r>
              <a:rPr lang="en-US" altLang="zh-CN" sz="2800"/>
              <a:t> </a:t>
            </a:r>
            <a:r>
              <a:rPr lang="zh-CN" altLang="en-US" sz="2800"/>
              <a:t>the other vertex incident with this edge if it is not already in G</a:t>
            </a:r>
            <a:r>
              <a:rPr lang="zh-CN" altLang="en-US" sz="2800" baseline="-25000"/>
              <a:t>n−1</a:t>
            </a:r>
            <a:r>
              <a:rPr lang="zh-CN" altLang="en-US" sz="2800"/>
              <a:t>.</a:t>
            </a:r>
            <a:endParaRPr lang="zh-CN" altLang="en-US" sz="2800"/>
          </a:p>
          <a:p>
            <a:r>
              <a:rPr lang="zh-CN" altLang="en-US" sz="2800"/>
              <a:t>This construction is possible</a:t>
            </a:r>
            <a:r>
              <a:rPr lang="en-US" altLang="zh-CN" sz="2800"/>
              <a:t> </a:t>
            </a:r>
            <a:r>
              <a:rPr lang="zh-CN" altLang="en-US" sz="2800"/>
              <a:t>because G is connected</a:t>
            </a:r>
            <a:endParaRPr lang="zh-CN" altLang="en-US" sz="2800"/>
          </a:p>
          <a:p>
            <a:r>
              <a:rPr lang="zh-CN" altLang="en-US" sz="2800"/>
              <a:t>Let r</a:t>
            </a:r>
            <a:r>
              <a:rPr lang="zh-CN" altLang="en-US" sz="2800" baseline="-25000"/>
              <a:t>n</a:t>
            </a:r>
            <a:r>
              <a:rPr lang="zh-CN" altLang="en-US" sz="2800"/>
              <a:t>, e</a:t>
            </a:r>
            <a:r>
              <a:rPr lang="zh-CN" altLang="en-US" sz="2800" baseline="-25000"/>
              <a:t>n</a:t>
            </a:r>
            <a:r>
              <a:rPr lang="zh-CN" altLang="en-US" sz="2800"/>
              <a:t>, and v</a:t>
            </a:r>
            <a:r>
              <a:rPr lang="zh-CN" altLang="en-US" sz="2800" baseline="-25000"/>
              <a:t>n</a:t>
            </a:r>
            <a:r>
              <a:rPr lang="zh-CN" altLang="en-US" sz="2800"/>
              <a:t> represent the</a:t>
            </a:r>
            <a:r>
              <a:rPr lang="en-US" altLang="zh-CN" sz="2800"/>
              <a:t> </a:t>
            </a:r>
            <a:r>
              <a:rPr lang="zh-CN" altLang="en-US" sz="2800"/>
              <a:t>number of regions, edges, and vertices of the planar representation of G</a:t>
            </a:r>
            <a:r>
              <a:rPr lang="zh-CN" altLang="en-US" sz="2800" baseline="-25000"/>
              <a:t>n</a:t>
            </a:r>
            <a:endParaRPr lang="zh-CN" altLang="en-US" sz="2800" baseline="-25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 vert="horz" wrap="square" lIns="91440" tIns="45720" rIns="91440" bIns="45720" numCol="1" anchor="b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2501583"/>
            <a:ext cx="6642100" cy="3027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84213" y="46673"/>
            <a:ext cx="7793037" cy="1143000"/>
          </a:xfrm>
        </p:spPr>
        <p:txBody>
          <a:bodyPr anchor="b" anchorCtr="0"/>
          <a:p>
            <a:r>
              <a:rPr lang="zh-CN" altLang="en-US"/>
              <a:t> proceed by induction</a:t>
            </a:r>
            <a:endParaRPr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323850" y="1414145"/>
            <a:ext cx="8694738" cy="4114800"/>
          </a:xfrm>
        </p:spPr>
        <p:txBody>
          <a:bodyPr anchor="t" anchorCtr="0"/>
          <a:p>
            <a:r>
              <a:rPr lang="en-US" altLang="zh-CN" sz="2800"/>
              <a:t>r</a:t>
            </a:r>
            <a:r>
              <a:rPr lang="zh-CN" altLang="en-US" sz="2800" baseline="-25000"/>
              <a:t>1 </a:t>
            </a:r>
            <a:r>
              <a:rPr lang="zh-CN" altLang="en-US" sz="2800"/>
              <a:t>= e</a:t>
            </a:r>
            <a:r>
              <a:rPr lang="zh-CN" altLang="en-US" sz="2800" baseline="-25000"/>
              <a:t>1</a:t>
            </a:r>
            <a:r>
              <a:rPr lang="zh-CN" altLang="en-US" sz="2800"/>
              <a:t> − v</a:t>
            </a:r>
            <a:r>
              <a:rPr lang="zh-CN" altLang="en-US" sz="2800" baseline="-25000"/>
              <a:t>1</a:t>
            </a:r>
            <a:r>
              <a:rPr lang="zh-CN" altLang="en-US" sz="2800"/>
              <a:t> + 2 is true for G</a:t>
            </a:r>
            <a:r>
              <a:rPr lang="zh-CN" altLang="en-US" sz="2800" baseline="-25000"/>
              <a:t>1</a:t>
            </a:r>
            <a:endParaRPr lang="zh-CN" altLang="en-US" sz="2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 vert="horz" wrap="square" lIns="91440" tIns="45720" rIns="91440" bIns="45720" numCol="1" anchor="b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150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5" y="1269683"/>
            <a:ext cx="1590675" cy="61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文本框 5"/>
          <p:cNvSpPr txBox="1"/>
          <p:nvPr/>
        </p:nvSpPr>
        <p:spPr>
          <a:xfrm>
            <a:off x="395288" y="1918970"/>
            <a:ext cx="7993062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ssume that r</a:t>
            </a:r>
            <a:r>
              <a:rPr lang="zh-CN" altLang="en-US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 = e</a:t>
            </a:r>
            <a:r>
              <a:rPr lang="zh-CN" altLang="en-US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 − v</a:t>
            </a:r>
            <a:r>
              <a:rPr lang="zh-CN" altLang="en-US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 + 2. 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Let {a</a:t>
            </a:r>
            <a:r>
              <a:rPr lang="zh-CN" altLang="en-US" baseline="-25000">
                <a:latin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</a:rPr>
              <a:t>, b</a:t>
            </a:r>
            <a:r>
              <a:rPr lang="zh-CN" altLang="en-US" baseline="-25000">
                <a:latin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</a:rPr>
              <a:t>} be the edge that is added to G</a:t>
            </a:r>
            <a:r>
              <a:rPr lang="zh-CN" altLang="en-US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 to obtain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G</a:t>
            </a:r>
            <a:r>
              <a:rPr lang="zh-CN" altLang="en-US" baseline="-25000">
                <a:latin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</a:rPr>
              <a:t>. 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There are two possibilities to consider.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1511" name="文本框 7"/>
          <p:cNvSpPr txBox="1"/>
          <p:nvPr/>
        </p:nvSpPr>
        <p:spPr>
          <a:xfrm>
            <a:off x="63500" y="5375275"/>
            <a:ext cx="44053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</a:rPr>
              <a:t> r</a:t>
            </a:r>
            <a:r>
              <a:rPr lang="zh-CN" altLang="en-US" baseline="-25000">
                <a:latin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</a:rPr>
              <a:t> = r</a:t>
            </a:r>
            <a:r>
              <a:rPr lang="zh-CN" altLang="en-US" baseline="-25000">
                <a:latin typeface="Times New Roman" panose="02020603050405020304" pitchFamily="18" charset="0"/>
              </a:rPr>
              <a:t>k </a:t>
            </a:r>
            <a:r>
              <a:rPr lang="zh-CN" altLang="en-US">
                <a:latin typeface="Times New Roman" panose="02020603050405020304" pitchFamily="18" charset="0"/>
              </a:rPr>
              <a:t>+1, e</a:t>
            </a:r>
            <a:r>
              <a:rPr lang="zh-CN" altLang="en-US" baseline="-25000">
                <a:latin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</a:rPr>
              <a:t> = e</a:t>
            </a:r>
            <a:r>
              <a:rPr lang="zh-CN" altLang="en-US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 + 1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 v</a:t>
            </a:r>
            <a:r>
              <a:rPr lang="zh-CN" altLang="en-US" baseline="-25000">
                <a:latin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</a:rPr>
              <a:t> = v</a:t>
            </a:r>
            <a:r>
              <a:rPr lang="zh-CN" altLang="en-US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1512" name="文本框 8"/>
          <p:cNvSpPr txBox="1"/>
          <p:nvPr/>
        </p:nvSpPr>
        <p:spPr>
          <a:xfrm>
            <a:off x="2384425" y="5806758"/>
            <a:ext cx="4572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</a:rPr>
              <a:t>r</a:t>
            </a:r>
            <a:r>
              <a:rPr lang="zh-CN" altLang="en-US" baseline="-25000">
                <a:latin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</a:rPr>
              <a:t> =e</a:t>
            </a:r>
            <a:r>
              <a:rPr lang="zh-CN" altLang="en-US" baseline="-25000">
                <a:latin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</a:rPr>
              <a:t> − v</a:t>
            </a:r>
            <a:r>
              <a:rPr lang="zh-CN" altLang="en-US" baseline="-25000">
                <a:latin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</a:rPr>
              <a:t> + 2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1513" name="文本框 9"/>
          <p:cNvSpPr txBox="1"/>
          <p:nvPr/>
        </p:nvSpPr>
        <p:spPr>
          <a:xfrm>
            <a:off x="4787900" y="5734050"/>
            <a:ext cx="4572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</a:rPr>
              <a:t>r</a:t>
            </a:r>
            <a:r>
              <a:rPr lang="zh-CN" altLang="en-US" baseline="-25000">
                <a:latin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</a:rPr>
              <a:t> = r</a:t>
            </a:r>
            <a:r>
              <a:rPr lang="zh-CN" altLang="en-US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 e</a:t>
            </a:r>
            <a:r>
              <a:rPr lang="zh-CN" altLang="en-US" baseline="-25000">
                <a:latin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</a:rPr>
              <a:t> =e</a:t>
            </a:r>
            <a:r>
              <a:rPr lang="zh-CN" altLang="en-US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 + 1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 v</a:t>
            </a:r>
            <a:r>
              <a:rPr lang="zh-CN" altLang="en-US" baseline="-25000">
                <a:latin typeface="Times New Roman" panose="02020603050405020304" pitchFamily="18" charset="0"/>
              </a:rPr>
              <a:t>k+1</a:t>
            </a:r>
            <a:r>
              <a:rPr lang="zh-CN" altLang="en-US">
                <a:latin typeface="Times New Roman" panose="02020603050405020304" pitchFamily="18" charset="0"/>
              </a:rPr>
              <a:t> = v</a:t>
            </a:r>
            <a:r>
              <a:rPr lang="zh-CN" altLang="en-US" baseline="-25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 + 1.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1042988" y="94615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Corollary</a:t>
            </a:r>
            <a:endParaRPr lang="zh-CN" altLang="en-US" dirty="0"/>
          </a:p>
        </p:txBody>
      </p:sp>
      <p:sp>
        <p:nvSpPr>
          <p:cNvPr id="2253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No matter how we redraw a planar graph it will have the same # of regions.</a:t>
            </a:r>
            <a:endParaRPr lang="en-US" altLang="zh-CN" dirty="0"/>
          </a:p>
          <a:p>
            <a:pPr eaLnBrk="1" hangingPunct="1"/>
            <a:r>
              <a:rPr lang="en-US" altLang="zh-CN" dirty="0"/>
              <a:t>Proof: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r </a:t>
            </a:r>
            <a:r>
              <a:rPr lang="en-US" altLang="zh-CN" dirty="0"/>
              <a:t>= 2 – </a:t>
            </a:r>
            <a:r>
              <a:rPr lang="en-US" altLang="zh-CN" i="1" dirty="0"/>
              <a:t>v </a:t>
            </a:r>
            <a:r>
              <a:rPr lang="en-US" altLang="zh-CN" dirty="0"/>
              <a:t>+ </a:t>
            </a:r>
            <a:r>
              <a:rPr lang="en-US" altLang="zh-CN" i="1" dirty="0"/>
              <a:t>e </a:t>
            </a:r>
            <a:r>
              <a:rPr lang="en-US" altLang="zh-CN" dirty="0"/>
              <a:t>is determined by </a:t>
            </a:r>
            <a:r>
              <a:rPr lang="en-US" altLang="zh-CN" i="1" dirty="0"/>
              <a:t>v </a:t>
            </a:r>
            <a:r>
              <a:rPr lang="en-US" altLang="zh-CN" dirty="0"/>
              <a:t>and </a:t>
            </a:r>
            <a:r>
              <a:rPr lang="en-US" altLang="zh-CN" i="1" dirty="0"/>
              <a:t>e</a:t>
            </a:r>
            <a:r>
              <a:rPr lang="en-US" altLang="zh-CN" dirty="0"/>
              <a:t>, neither of which change when we redraw the graph.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xfrm>
            <a:off x="1042988" y="94615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</a:t>
            </a:r>
            <a:endParaRPr lang="zh-CN" altLang="en-US" dirty="0"/>
          </a:p>
        </p:txBody>
      </p:sp>
      <p:sp>
        <p:nvSpPr>
          <p:cNvPr id="2355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Every (simple) </a:t>
            </a:r>
            <a:r>
              <a:rPr lang="en-US" altLang="zh-CN" i="1" dirty="0"/>
              <a:t>n</a:t>
            </a:r>
            <a:r>
              <a:rPr lang="en-US" altLang="zh-CN" dirty="0"/>
              <a:t>-node planar graph </a:t>
            </a:r>
            <a:r>
              <a:rPr lang="en-US" altLang="zh-CN" i="1" dirty="0"/>
              <a:t>G</a:t>
            </a:r>
            <a:r>
              <a:rPr lang="en-US" altLang="zh-CN" dirty="0"/>
              <a:t> has at most 3</a:t>
            </a:r>
            <a:r>
              <a:rPr lang="en-US" altLang="zh-CN" i="1" dirty="0"/>
              <a:t>n</a:t>
            </a:r>
            <a:r>
              <a:rPr lang="en-US" altLang="zh-CN" dirty="0"/>
              <a:t>-6 edges.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xfrm>
            <a:off x="971233" y="4445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Planar Graphs – </a:t>
            </a:r>
            <a:r>
              <a:rPr lang="zh-CN" altLang="en-US" dirty="0">
                <a:solidFill>
                  <a:schemeClr val="folHlink"/>
                </a:solidFill>
                <a:latin typeface="华文新魏" panose="02010800040101010101" pitchFamily="2" charset="-122"/>
              </a:rPr>
              <a:t>平面图</a:t>
            </a:r>
            <a:endParaRPr lang="en-US" altLang="zh-CN" dirty="0">
              <a:solidFill>
                <a:schemeClr val="folHlink"/>
              </a:solidFill>
              <a:latin typeface="华文新魏" panose="02010800040101010101" pitchFamily="2" charset="-122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xfrm>
            <a:off x="1116013" y="1198880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 graph is called </a:t>
            </a:r>
            <a:r>
              <a:rPr lang="en-US" altLang="zh-CN" b="1" i="1" dirty="0">
                <a:solidFill>
                  <a:schemeClr val="hlink"/>
                </a:solidFill>
              </a:rPr>
              <a:t>planar</a:t>
            </a:r>
            <a:r>
              <a:rPr lang="en-US" altLang="zh-CN" dirty="0"/>
              <a:t> if it can be drawn in the plane in such a way that no two edges cross.</a:t>
            </a:r>
            <a:endParaRPr lang="en-US" altLang="zh-CN" dirty="0"/>
          </a:p>
          <a:p>
            <a:pPr eaLnBrk="1" hangingPunct="1"/>
            <a:r>
              <a:rPr lang="en-US" altLang="zh-CN" dirty="0"/>
              <a:t>Example of a planar graph: The clique on 4 nodes.</a:t>
            </a:r>
            <a:endParaRPr lang="zh-CN" altLang="en-US" dirty="0"/>
          </a:p>
        </p:txBody>
      </p:sp>
      <p:grpSp>
        <p:nvGrpSpPr>
          <p:cNvPr id="6150" name="Group 4"/>
          <p:cNvGrpSpPr/>
          <p:nvPr/>
        </p:nvGrpSpPr>
        <p:grpSpPr>
          <a:xfrm>
            <a:off x="1042988" y="3907155"/>
            <a:ext cx="3346450" cy="2189163"/>
            <a:chOff x="1839" y="2094"/>
            <a:chExt cx="2108" cy="1379"/>
          </a:xfrm>
        </p:grpSpPr>
        <p:sp>
          <p:nvSpPr>
            <p:cNvPr id="6151" name="Oval 5"/>
            <p:cNvSpPr/>
            <p:nvPr/>
          </p:nvSpPr>
          <p:spPr>
            <a:xfrm>
              <a:off x="3785" y="2178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52" name="Oval 6"/>
            <p:cNvSpPr/>
            <p:nvPr/>
          </p:nvSpPr>
          <p:spPr>
            <a:xfrm>
              <a:off x="2450" y="2180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53" name="Oval 7"/>
            <p:cNvSpPr/>
            <p:nvPr/>
          </p:nvSpPr>
          <p:spPr>
            <a:xfrm>
              <a:off x="3787" y="3313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154" name="AutoShape 8"/>
            <p:cNvCxnSpPr>
              <a:stCxn id="6151" idx="2"/>
              <a:endCxn id="6152" idx="6"/>
            </p:cNvCxnSpPr>
            <p:nvPr/>
          </p:nvCxnSpPr>
          <p:spPr>
            <a:xfrm flipH="1">
              <a:off x="2619" y="2258"/>
              <a:ext cx="1157" cy="2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5" name="AutoShape 9"/>
            <p:cNvCxnSpPr>
              <a:stCxn id="6151" idx="4"/>
              <a:endCxn id="6153" idx="0"/>
            </p:cNvCxnSpPr>
            <p:nvPr/>
          </p:nvCxnSpPr>
          <p:spPr>
            <a:xfrm>
              <a:off x="3865" y="2347"/>
              <a:ext cx="2" cy="957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56" name="Oval 10"/>
            <p:cNvSpPr/>
            <p:nvPr/>
          </p:nvSpPr>
          <p:spPr>
            <a:xfrm>
              <a:off x="2451" y="3310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157" name="AutoShape 11"/>
            <p:cNvCxnSpPr>
              <a:stCxn id="6151" idx="3"/>
              <a:endCxn id="6156" idx="7"/>
            </p:cNvCxnSpPr>
            <p:nvPr/>
          </p:nvCxnSpPr>
          <p:spPr>
            <a:xfrm flipH="1">
              <a:off x="2588" y="2324"/>
              <a:ext cx="1220" cy="1000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8" name="AutoShape 12"/>
            <p:cNvCxnSpPr>
              <a:stCxn id="6153" idx="1"/>
              <a:endCxn id="6152" idx="5"/>
            </p:cNvCxnSpPr>
            <p:nvPr/>
          </p:nvCxnSpPr>
          <p:spPr>
            <a:xfrm flipH="1" flipV="1">
              <a:off x="2587" y="2326"/>
              <a:ext cx="1223" cy="1001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9" name="AutoShape 13"/>
            <p:cNvCxnSpPr>
              <a:stCxn id="6153" idx="2"/>
              <a:endCxn id="6156" idx="6"/>
            </p:cNvCxnSpPr>
            <p:nvPr/>
          </p:nvCxnSpPr>
          <p:spPr>
            <a:xfrm flipH="1" flipV="1">
              <a:off x="2620" y="3390"/>
              <a:ext cx="1158" cy="3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0" name="AutoShape 14"/>
            <p:cNvCxnSpPr>
              <a:stCxn id="6152" idx="4"/>
              <a:endCxn id="6156" idx="0"/>
            </p:cNvCxnSpPr>
            <p:nvPr/>
          </p:nvCxnSpPr>
          <p:spPr>
            <a:xfrm>
              <a:off x="2530" y="2349"/>
              <a:ext cx="1" cy="952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6161" name="Object 15"/>
            <p:cNvGraphicFramePr>
              <a:graphicFrameLocks noChangeAspect="1"/>
            </p:cNvGraphicFramePr>
            <p:nvPr/>
          </p:nvGraphicFramePr>
          <p:xfrm>
            <a:off x="1839" y="2094"/>
            <a:ext cx="390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03200" imgH="228600" progId="Equation.DSMT4">
                    <p:embed/>
                  </p:oleObj>
                </mc:Choice>
                <mc:Fallback>
                  <p:oleObj name="" r:id="rId1" imgW="203200" imgH="2286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39" y="2094"/>
                          <a:ext cx="390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62" name="Group 16"/>
          <p:cNvGrpSpPr/>
          <p:nvPr/>
        </p:nvGrpSpPr>
        <p:grpSpPr>
          <a:xfrm>
            <a:off x="5219700" y="3575368"/>
            <a:ext cx="2387600" cy="2055812"/>
            <a:chOff x="3515" y="2679"/>
            <a:chExt cx="1504" cy="1295"/>
          </a:xfrm>
        </p:grpSpPr>
        <p:sp>
          <p:nvSpPr>
            <p:cNvPr id="6163" name="Oval 17"/>
            <p:cNvSpPr/>
            <p:nvPr/>
          </p:nvSpPr>
          <p:spPr>
            <a:xfrm>
              <a:off x="4850" y="2679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64" name="Oval 18"/>
            <p:cNvSpPr/>
            <p:nvPr/>
          </p:nvSpPr>
          <p:spPr>
            <a:xfrm>
              <a:off x="3515" y="2681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65" name="Oval 19"/>
            <p:cNvSpPr/>
            <p:nvPr/>
          </p:nvSpPr>
          <p:spPr>
            <a:xfrm>
              <a:off x="4852" y="3814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166" name="AutoShape 20"/>
            <p:cNvCxnSpPr>
              <a:stCxn id="6163" idx="2"/>
              <a:endCxn id="6164" idx="6"/>
            </p:cNvCxnSpPr>
            <p:nvPr/>
          </p:nvCxnSpPr>
          <p:spPr>
            <a:xfrm flipH="1">
              <a:off x="3684" y="2759"/>
              <a:ext cx="1157" cy="2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7" name="AutoShape 21"/>
            <p:cNvCxnSpPr>
              <a:stCxn id="6163" idx="4"/>
              <a:endCxn id="6165" idx="0"/>
            </p:cNvCxnSpPr>
            <p:nvPr/>
          </p:nvCxnSpPr>
          <p:spPr>
            <a:xfrm>
              <a:off x="4930" y="2848"/>
              <a:ext cx="2" cy="957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68" name="Oval 22"/>
            <p:cNvSpPr/>
            <p:nvPr/>
          </p:nvSpPr>
          <p:spPr>
            <a:xfrm>
              <a:off x="3516" y="3811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169" name="AutoShape 23"/>
            <p:cNvCxnSpPr>
              <a:stCxn id="6165" idx="1"/>
              <a:endCxn id="6164" idx="5"/>
            </p:cNvCxnSpPr>
            <p:nvPr/>
          </p:nvCxnSpPr>
          <p:spPr>
            <a:xfrm flipH="1" flipV="1">
              <a:off x="3652" y="2827"/>
              <a:ext cx="1223" cy="1001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0" name="AutoShape 24"/>
            <p:cNvCxnSpPr>
              <a:stCxn id="6165" idx="2"/>
              <a:endCxn id="6168" idx="6"/>
            </p:cNvCxnSpPr>
            <p:nvPr/>
          </p:nvCxnSpPr>
          <p:spPr>
            <a:xfrm flipH="1" flipV="1">
              <a:off x="3685" y="3891"/>
              <a:ext cx="1158" cy="3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1" name="AutoShape 25"/>
            <p:cNvCxnSpPr>
              <a:stCxn id="6164" idx="4"/>
              <a:endCxn id="6168" idx="0"/>
            </p:cNvCxnSpPr>
            <p:nvPr/>
          </p:nvCxnSpPr>
          <p:spPr>
            <a:xfrm>
              <a:off x="3595" y="2850"/>
              <a:ext cx="1" cy="952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2" name="AutoShape 26"/>
            <p:cNvCxnSpPr>
              <a:stCxn id="6168" idx="5"/>
              <a:endCxn id="6163" idx="6"/>
            </p:cNvCxnSpPr>
            <p:nvPr/>
          </p:nvCxnSpPr>
          <p:spPr>
            <a:xfrm rot="5400000" flipH="1" flipV="1">
              <a:off x="3737" y="2675"/>
              <a:ext cx="1198" cy="1366"/>
            </a:xfrm>
            <a:prstGeom prst="curvedConnector4">
              <a:avLst>
                <a:gd name="adj1" fmla="val -23542"/>
                <a:gd name="adj2" fmla="val 145093"/>
              </a:avLst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xfrm>
            <a:off x="1042988" y="94615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zh-CN" altLang="en-US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n </a:t>
            </a:r>
            <a:r>
              <a:rPr lang="en-US" altLang="zh-CN" dirty="0"/>
              <a:t>= 3: Clearly true.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n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 3: consider a graph </a:t>
            </a:r>
            <a:r>
              <a:rPr lang="en-US" altLang="zh-CN" i="1" dirty="0"/>
              <a:t>G</a:t>
            </a:r>
            <a:r>
              <a:rPr lang="en-US" altLang="zh-CN" dirty="0"/>
              <a:t> with a maximal number of edges.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G</a:t>
            </a:r>
            <a:r>
              <a:rPr lang="en-US" altLang="zh-CN" dirty="0"/>
              <a:t> must be connected or else we could add an edge.</a:t>
            </a:r>
            <a:endParaRPr lang="en-US" altLang="zh-CN" dirty="0"/>
          </a:p>
          <a:p>
            <a:pPr eaLnBrk="1" hangingPunct="1"/>
            <a:r>
              <a:rPr lang="en-US" altLang="zh-CN" dirty="0"/>
              <a:t>Thus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n </a:t>
            </a:r>
            <a:r>
              <a:rPr lang="en-US" altLang="zh-CN" dirty="0"/>
              <a:t>– </a:t>
            </a:r>
            <a:r>
              <a:rPr lang="en-US" altLang="zh-CN" i="1" dirty="0"/>
              <a:t>e </a:t>
            </a:r>
            <a:r>
              <a:rPr lang="en-US" altLang="zh-CN" dirty="0"/>
              <a:t>+ </a:t>
            </a:r>
            <a:r>
              <a:rPr lang="en-US" altLang="zh-CN" i="1" dirty="0"/>
              <a:t>r </a:t>
            </a:r>
            <a:r>
              <a:rPr lang="en-US" altLang="zh-CN" dirty="0"/>
              <a:t>= 2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1042988" y="94615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en-US" altLang="zh-CN" dirty="0"/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Every face has at least 3 edges on its boundary.</a:t>
            </a:r>
            <a:endParaRPr lang="en-US" altLang="zh-CN" dirty="0"/>
          </a:p>
          <a:p>
            <a:pPr eaLnBrk="1" hangingPunct="1"/>
            <a:r>
              <a:rPr lang="en-US" altLang="zh-CN" dirty="0"/>
              <a:t>Every edge lies on the boundary of at most 2 faces.</a:t>
            </a:r>
            <a:endParaRPr lang="en-US" altLang="zh-CN" dirty="0"/>
          </a:p>
          <a:p>
            <a:pPr eaLnBrk="1" hangingPunct="1"/>
            <a:r>
              <a:rPr lang="en-US" altLang="zh-CN" dirty="0"/>
              <a:t>Thus 2</a:t>
            </a:r>
            <a:r>
              <a:rPr lang="en-US" altLang="zh-CN" i="1" dirty="0"/>
              <a:t>e</a:t>
            </a:r>
            <a:r>
              <a:rPr lang="en-US" altLang="zh-CN" dirty="0"/>
              <a:t>&gt;=3</a:t>
            </a:r>
            <a:r>
              <a:rPr lang="en-US" altLang="zh-CN" i="1" dirty="0"/>
              <a:t>r</a:t>
            </a:r>
            <a:endParaRPr lang="en-US" altLang="zh-CN" dirty="0"/>
          </a:p>
        </p:txBody>
      </p:sp>
      <p:graphicFrame>
        <p:nvGraphicFramePr>
          <p:cNvPr id="673796" name="Object 4"/>
          <p:cNvGraphicFramePr>
            <a:graphicFrameLocks noChangeAspect="1"/>
          </p:cNvGraphicFramePr>
          <p:nvPr/>
        </p:nvGraphicFramePr>
        <p:xfrm>
          <a:off x="3614420" y="3644900"/>
          <a:ext cx="2697163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244600" imgH="863600" progId="Equation.DSMT4">
                  <p:embed/>
                </p:oleObj>
              </mc:Choice>
              <mc:Fallback>
                <p:oleObj name="" r:id="rId1" imgW="1244600" imgH="863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14420" y="3644900"/>
                        <a:ext cx="2697163" cy="187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1042988" y="94615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corollary</a:t>
            </a:r>
            <a:endParaRPr lang="en-US" altLang="zh-CN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G</a:t>
            </a:r>
            <a:r>
              <a:rPr lang="en-US" altLang="zh-CN" dirty="0"/>
              <a:t> is a connected planar simple graph, then </a:t>
            </a:r>
            <a:r>
              <a:rPr lang="en-US" altLang="zh-CN" i="1" dirty="0"/>
              <a:t>G</a:t>
            </a:r>
            <a:r>
              <a:rPr lang="en-US" altLang="zh-CN" dirty="0"/>
              <a:t> has a vertex of degree not exceeding five.</a:t>
            </a:r>
            <a:endParaRPr lang="en-US" altLang="zh-CN" dirty="0"/>
          </a:p>
          <a:p>
            <a:pPr eaLnBrk="1" hangingPunct="1"/>
            <a:r>
              <a:rPr lang="en-US" altLang="zh-CN" dirty="0"/>
              <a:t>If a connected planar simple graph has </a:t>
            </a:r>
            <a:r>
              <a:rPr lang="en-US" altLang="zh-CN" i="1" dirty="0"/>
              <a:t>e</a:t>
            </a:r>
            <a:r>
              <a:rPr lang="en-US" altLang="zh-CN" dirty="0"/>
              <a:t> edges and </a:t>
            </a:r>
            <a:r>
              <a:rPr lang="en-US" altLang="zh-CN" i="1" dirty="0"/>
              <a:t>v</a:t>
            </a:r>
            <a:r>
              <a:rPr lang="en-US" altLang="zh-CN" dirty="0"/>
              <a:t> vertices with </a:t>
            </a:r>
            <a:r>
              <a:rPr lang="en-US" altLang="zh-CN" i="1" dirty="0"/>
              <a:t>v</a:t>
            </a:r>
            <a:r>
              <a:rPr lang="en-US" altLang="zh-CN" dirty="0">
                <a:sym typeface="Symbol" panose="05050102010706020507" pitchFamily="18" charset="2"/>
              </a:rPr>
              <a:t>3 and no circuit of length three, then </a:t>
            </a:r>
            <a:r>
              <a:rPr lang="en-US" altLang="zh-CN" i="1" dirty="0">
                <a:sym typeface="Symbol" panose="05050102010706020507" pitchFamily="18" charset="2"/>
              </a:rPr>
              <a:t>e</a:t>
            </a:r>
            <a:r>
              <a:rPr lang="en-US" altLang="zh-CN" dirty="0">
                <a:sym typeface="Symbol" panose="05050102010706020507" pitchFamily="18" charset="2"/>
              </a:rPr>
              <a:t>2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-4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xfrm>
            <a:off x="1042988" y="16637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i="1" dirty="0">
                <a:solidFill>
                  <a:schemeClr val="folHlink"/>
                </a:solidFill>
              </a:rPr>
              <a:t>K</a:t>
            </a:r>
            <a:r>
              <a:rPr lang="en-US" altLang="zh-CN" baseline="-25000" dirty="0">
                <a:solidFill>
                  <a:schemeClr val="folHlink"/>
                </a:solidFill>
              </a:rPr>
              <a:t>5</a:t>
            </a:r>
            <a:r>
              <a:rPr lang="en-US" altLang="zh-CN" dirty="0">
                <a:solidFill>
                  <a:schemeClr val="folHlink"/>
                </a:solidFill>
              </a:rPr>
              <a:t> is not planar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 planar graph on </a:t>
            </a:r>
            <a:r>
              <a:rPr lang="en-US" altLang="zh-CN" i="1" dirty="0"/>
              <a:t>n</a:t>
            </a:r>
            <a:r>
              <a:rPr lang="en-US" altLang="zh-CN" dirty="0"/>
              <a:t> = 5 nodes can have at most 3</a:t>
            </a:r>
            <a:r>
              <a:rPr lang="en-US" altLang="zh-CN" i="1" dirty="0"/>
              <a:t>n</a:t>
            </a:r>
            <a:r>
              <a:rPr lang="en-US" altLang="zh-CN" dirty="0"/>
              <a:t>-6 = 9 edges.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Thus: </a:t>
            </a:r>
            <a:r>
              <a:rPr lang="en-US" altLang="zh-CN" i="1" dirty="0"/>
              <a:t>K</a:t>
            </a:r>
            <a:r>
              <a:rPr lang="en-US" altLang="zh-CN" baseline="-25000" dirty="0"/>
              <a:t>5</a:t>
            </a:r>
            <a:r>
              <a:rPr lang="en-US" altLang="zh-CN" dirty="0"/>
              <a:t> is not planar.</a:t>
            </a:r>
            <a:endParaRPr lang="zh-CN" altLang="en-US" dirty="0"/>
          </a:p>
        </p:txBody>
      </p:sp>
      <p:grpSp>
        <p:nvGrpSpPr>
          <p:cNvPr id="27654" name="Group 4"/>
          <p:cNvGrpSpPr/>
          <p:nvPr/>
        </p:nvGrpSpPr>
        <p:grpSpPr>
          <a:xfrm>
            <a:off x="2989263" y="2497138"/>
            <a:ext cx="1843087" cy="1612900"/>
            <a:chOff x="2142" y="589"/>
            <a:chExt cx="1161" cy="1016"/>
          </a:xfrm>
        </p:grpSpPr>
        <p:sp>
          <p:nvSpPr>
            <p:cNvPr id="27655" name="Oval 5"/>
            <p:cNvSpPr/>
            <p:nvPr/>
          </p:nvSpPr>
          <p:spPr>
            <a:xfrm>
              <a:off x="2142" y="907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56" name="Oval 6"/>
            <p:cNvSpPr/>
            <p:nvPr/>
          </p:nvSpPr>
          <p:spPr>
            <a:xfrm>
              <a:off x="2637" y="589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7657" name="AutoShape 7"/>
            <p:cNvCxnSpPr>
              <a:stCxn id="27656" idx="5"/>
              <a:endCxn id="27658" idx="0"/>
            </p:cNvCxnSpPr>
            <p:nvPr/>
          </p:nvCxnSpPr>
          <p:spPr>
            <a:xfrm>
              <a:off x="2774" y="735"/>
              <a:ext cx="210" cy="699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658" name="Oval 8"/>
            <p:cNvSpPr/>
            <p:nvPr/>
          </p:nvSpPr>
          <p:spPr>
            <a:xfrm>
              <a:off x="2904" y="1443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59" name="Oval 9"/>
            <p:cNvSpPr/>
            <p:nvPr/>
          </p:nvSpPr>
          <p:spPr>
            <a:xfrm>
              <a:off x="2305" y="1445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60" name="Oval 10"/>
            <p:cNvSpPr/>
            <p:nvPr/>
          </p:nvSpPr>
          <p:spPr>
            <a:xfrm>
              <a:off x="3143" y="912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7661" name="AutoShape 11"/>
            <p:cNvCxnSpPr>
              <a:stCxn id="27660" idx="4"/>
              <a:endCxn id="27658" idx="7"/>
            </p:cNvCxnSpPr>
            <p:nvPr/>
          </p:nvCxnSpPr>
          <p:spPr>
            <a:xfrm flipH="1">
              <a:off x="3041" y="1081"/>
              <a:ext cx="182" cy="376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2" name="AutoShape 12"/>
            <p:cNvCxnSpPr>
              <a:stCxn id="27659" idx="6"/>
              <a:endCxn id="27658" idx="2"/>
            </p:cNvCxnSpPr>
            <p:nvPr/>
          </p:nvCxnSpPr>
          <p:spPr>
            <a:xfrm flipV="1">
              <a:off x="2474" y="1523"/>
              <a:ext cx="421" cy="2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3" name="AutoShape 13"/>
            <p:cNvCxnSpPr>
              <a:stCxn id="27660" idx="1"/>
              <a:endCxn id="27656" idx="6"/>
            </p:cNvCxnSpPr>
            <p:nvPr/>
          </p:nvCxnSpPr>
          <p:spPr>
            <a:xfrm flipH="1" flipV="1">
              <a:off x="2806" y="669"/>
              <a:ext cx="360" cy="257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4" name="AutoShape 14"/>
            <p:cNvCxnSpPr>
              <a:stCxn id="27656" idx="2"/>
              <a:endCxn id="27655" idx="7"/>
            </p:cNvCxnSpPr>
            <p:nvPr/>
          </p:nvCxnSpPr>
          <p:spPr>
            <a:xfrm flipH="1">
              <a:off x="2279" y="669"/>
              <a:ext cx="349" cy="252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5" name="AutoShape 15"/>
            <p:cNvCxnSpPr>
              <a:stCxn id="27659" idx="1"/>
              <a:endCxn id="27655" idx="4"/>
            </p:cNvCxnSpPr>
            <p:nvPr/>
          </p:nvCxnSpPr>
          <p:spPr>
            <a:xfrm flipH="1" flipV="1">
              <a:off x="2222" y="1076"/>
              <a:ext cx="106" cy="383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6" name="AutoShape 16"/>
            <p:cNvCxnSpPr>
              <a:stCxn id="27659" idx="0"/>
              <a:endCxn id="27656" idx="3"/>
            </p:cNvCxnSpPr>
            <p:nvPr/>
          </p:nvCxnSpPr>
          <p:spPr>
            <a:xfrm flipV="1">
              <a:off x="2385" y="735"/>
              <a:ext cx="275" cy="701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7" name="AutoShape 17"/>
            <p:cNvCxnSpPr>
              <a:stCxn id="27655" idx="6"/>
              <a:endCxn id="27660" idx="2"/>
            </p:cNvCxnSpPr>
            <p:nvPr/>
          </p:nvCxnSpPr>
          <p:spPr>
            <a:xfrm>
              <a:off x="2311" y="987"/>
              <a:ext cx="823" cy="5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8" name="AutoShape 18"/>
            <p:cNvCxnSpPr>
              <a:stCxn id="27655" idx="5"/>
              <a:endCxn id="27658" idx="1"/>
            </p:cNvCxnSpPr>
            <p:nvPr/>
          </p:nvCxnSpPr>
          <p:spPr>
            <a:xfrm>
              <a:off x="2279" y="1053"/>
              <a:ext cx="648" cy="404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9" name="AutoShape 19"/>
            <p:cNvCxnSpPr>
              <a:stCxn id="27659" idx="7"/>
              <a:endCxn id="27660" idx="3"/>
            </p:cNvCxnSpPr>
            <p:nvPr/>
          </p:nvCxnSpPr>
          <p:spPr>
            <a:xfrm flipV="1">
              <a:off x="2442" y="1058"/>
              <a:ext cx="724" cy="401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7670" name="Object 20"/>
          <p:cNvGraphicFramePr>
            <a:graphicFrameLocks noChangeAspect="1"/>
          </p:cNvGraphicFramePr>
          <p:nvPr/>
        </p:nvGraphicFramePr>
        <p:xfrm>
          <a:off x="1709738" y="3462338"/>
          <a:ext cx="9921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42900" imgH="165100" progId="Equation.DSMT4">
                  <p:embed/>
                </p:oleObj>
              </mc:Choice>
              <mc:Fallback>
                <p:oleObj name="" r:id="rId1" imgW="342900" imgH="1651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9738" y="3462338"/>
                        <a:ext cx="992187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1"/>
          <p:cNvGraphicFramePr>
            <a:graphicFrameLocks noChangeAspect="1"/>
          </p:cNvGraphicFramePr>
          <p:nvPr/>
        </p:nvGraphicFramePr>
        <p:xfrm>
          <a:off x="5259388" y="3167063"/>
          <a:ext cx="182562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787400" imgH="457200" progId="Equation.DSMT4">
                  <p:embed/>
                </p:oleObj>
              </mc:Choice>
              <mc:Fallback>
                <p:oleObj name="" r:id="rId3" imgW="787400" imgH="457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9388" y="3167063"/>
                        <a:ext cx="1825625" cy="1058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xfrm>
            <a:off x="1042988" y="94615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i="1" dirty="0">
                <a:solidFill>
                  <a:schemeClr val="folHlink"/>
                </a:solidFill>
              </a:rPr>
              <a:t>K</a:t>
            </a:r>
            <a:r>
              <a:rPr lang="en-US" altLang="zh-CN" sz="4000" baseline="-25000" dirty="0">
                <a:solidFill>
                  <a:schemeClr val="folHlink"/>
                </a:solidFill>
              </a:rPr>
              <a:t>3,3</a:t>
            </a:r>
            <a:r>
              <a:rPr lang="en-US" altLang="zh-CN" sz="4000" dirty="0">
                <a:solidFill>
                  <a:schemeClr val="folHlink"/>
                </a:solidFill>
              </a:rPr>
              <a:t> is not planar either</a:t>
            </a:r>
            <a:endParaRPr lang="zh-CN" altLang="en-US" sz="4000" dirty="0">
              <a:solidFill>
                <a:schemeClr val="folHlink"/>
              </a:solidFill>
            </a:endParaRPr>
          </a:p>
        </p:txBody>
      </p:sp>
      <p:sp>
        <p:nvSpPr>
          <p:cNvPr id="2867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When we redraw </a:t>
            </a:r>
            <a:r>
              <a:rPr lang="en-US" altLang="zh-CN" i="1" dirty="0"/>
              <a:t>K</a:t>
            </a:r>
            <a:r>
              <a:rPr lang="en-US" altLang="zh-CN" baseline="-25000" dirty="0"/>
              <a:t>3,3</a:t>
            </a:r>
            <a:r>
              <a:rPr lang="en-US" altLang="zh-CN" dirty="0"/>
              <a:t> , the blue cycle will be laid out</a:t>
            </a:r>
            <a:endParaRPr lang="zh-CN" altLang="en-US" dirty="0"/>
          </a:p>
        </p:txBody>
      </p:sp>
      <p:sp>
        <p:nvSpPr>
          <p:cNvPr id="28678" name="Text Box 4"/>
          <p:cNvSpPr txBox="1"/>
          <p:nvPr/>
        </p:nvSpPr>
        <p:spPr>
          <a:xfrm>
            <a:off x="820738" y="4437063"/>
            <a:ext cx="727075" cy="519112"/>
          </a:xfrm>
          <a:prstGeom prst="rect">
            <a:avLst/>
          </a:prstGeom>
          <a:noFill/>
          <a:ln w="12700">
            <a:noFill/>
          </a:ln>
        </p:spPr>
        <p:txBody>
          <a:bodyPr wrap="none" lIns="274320" rIns="274320"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679" name="Group 5"/>
          <p:cNvGrpSpPr/>
          <p:nvPr/>
        </p:nvGrpSpPr>
        <p:grpSpPr>
          <a:xfrm>
            <a:off x="798513" y="2629218"/>
            <a:ext cx="2693987" cy="2027237"/>
            <a:chOff x="412" y="2652"/>
            <a:chExt cx="1697" cy="1277"/>
          </a:xfrm>
        </p:grpSpPr>
        <p:cxnSp>
          <p:nvCxnSpPr>
            <p:cNvPr id="28680" name="AutoShape 6"/>
            <p:cNvCxnSpPr>
              <a:stCxn id="28681" idx="4"/>
              <a:endCxn id="28684" idx="0"/>
            </p:cNvCxnSpPr>
            <p:nvPr/>
          </p:nvCxnSpPr>
          <p:spPr>
            <a:xfrm flipV="1">
              <a:off x="1110" y="3803"/>
              <a:ext cx="312" cy="1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81" name="Oval 7"/>
            <p:cNvSpPr/>
            <p:nvPr/>
          </p:nvSpPr>
          <p:spPr>
            <a:xfrm rot="-5400000">
              <a:off x="942" y="3725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682" name="Oval 8"/>
            <p:cNvSpPr/>
            <p:nvPr/>
          </p:nvSpPr>
          <p:spPr>
            <a:xfrm rot="-5400000">
              <a:off x="946" y="3244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683" name="Oval 9"/>
            <p:cNvSpPr/>
            <p:nvPr/>
          </p:nvSpPr>
          <p:spPr>
            <a:xfrm rot="-5400000">
              <a:off x="944" y="2756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684" name="Oval 10"/>
            <p:cNvSpPr/>
            <p:nvPr/>
          </p:nvSpPr>
          <p:spPr>
            <a:xfrm rot="-5400000">
              <a:off x="1432" y="3723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685" name="Oval 11"/>
            <p:cNvSpPr/>
            <p:nvPr/>
          </p:nvSpPr>
          <p:spPr>
            <a:xfrm rot="-5400000">
              <a:off x="1443" y="3242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686" name="Oval 12"/>
            <p:cNvSpPr/>
            <p:nvPr/>
          </p:nvSpPr>
          <p:spPr>
            <a:xfrm rot="-5400000">
              <a:off x="1434" y="2754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8687" name="AutoShape 13"/>
            <p:cNvCxnSpPr>
              <a:stCxn id="28682" idx="4"/>
              <a:endCxn id="28685" idx="0"/>
            </p:cNvCxnSpPr>
            <p:nvPr/>
          </p:nvCxnSpPr>
          <p:spPr>
            <a:xfrm flipV="1">
              <a:off x="1114" y="3322"/>
              <a:ext cx="319" cy="1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8" name="AutoShape 14"/>
            <p:cNvCxnSpPr>
              <a:stCxn id="28683" idx="4"/>
              <a:endCxn id="28686" idx="0"/>
            </p:cNvCxnSpPr>
            <p:nvPr/>
          </p:nvCxnSpPr>
          <p:spPr>
            <a:xfrm flipV="1">
              <a:off x="1112" y="2834"/>
              <a:ext cx="312" cy="1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9" name="AutoShape 15"/>
            <p:cNvCxnSpPr>
              <a:stCxn id="28683" idx="3"/>
              <a:endCxn id="28685" idx="7"/>
            </p:cNvCxnSpPr>
            <p:nvPr/>
          </p:nvCxnSpPr>
          <p:spPr>
            <a:xfrm>
              <a:off x="1089" y="2892"/>
              <a:ext cx="368" cy="373"/>
            </a:xfrm>
            <a:prstGeom prst="straightConnector1">
              <a:avLst/>
            </a:prstGeom>
            <a:ln w="38100" cap="sq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0" name="AutoShape 16"/>
            <p:cNvCxnSpPr>
              <a:stCxn id="28683" idx="2"/>
              <a:endCxn id="28684" idx="6"/>
            </p:cNvCxnSpPr>
            <p:nvPr/>
          </p:nvCxnSpPr>
          <p:spPr>
            <a:xfrm>
              <a:off x="1023" y="2924"/>
              <a:ext cx="488" cy="789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1" name="AutoShape 17"/>
            <p:cNvCxnSpPr>
              <a:stCxn id="28686" idx="2"/>
              <a:endCxn id="28681" idx="6"/>
            </p:cNvCxnSpPr>
            <p:nvPr/>
          </p:nvCxnSpPr>
          <p:spPr>
            <a:xfrm flipH="1">
              <a:off x="1021" y="2922"/>
              <a:ext cx="492" cy="793"/>
            </a:xfrm>
            <a:prstGeom prst="straightConnector1">
              <a:avLst/>
            </a:prstGeom>
            <a:ln w="38100" cap="sq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2" name="AutoShape 18"/>
            <p:cNvCxnSpPr>
              <a:stCxn id="28682" idx="3"/>
              <a:endCxn id="28684" idx="7"/>
            </p:cNvCxnSpPr>
            <p:nvPr/>
          </p:nvCxnSpPr>
          <p:spPr>
            <a:xfrm>
              <a:off x="1091" y="3380"/>
              <a:ext cx="355" cy="366"/>
            </a:xfrm>
            <a:prstGeom prst="straightConnector1">
              <a:avLst/>
            </a:prstGeom>
            <a:ln w="38100" cap="sq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3" name="AutoShape 19"/>
            <p:cNvCxnSpPr>
              <a:stCxn id="28682" idx="5"/>
              <a:endCxn id="28686" idx="1"/>
            </p:cNvCxnSpPr>
            <p:nvPr/>
          </p:nvCxnSpPr>
          <p:spPr>
            <a:xfrm flipV="1">
              <a:off x="1091" y="2890"/>
              <a:ext cx="357" cy="377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4" name="AutoShape 20"/>
            <p:cNvCxnSpPr>
              <a:stCxn id="28681" idx="5"/>
              <a:endCxn id="28685" idx="1"/>
            </p:cNvCxnSpPr>
            <p:nvPr/>
          </p:nvCxnSpPr>
          <p:spPr>
            <a:xfrm flipV="1">
              <a:off x="1087" y="3378"/>
              <a:ext cx="370" cy="370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95" name="Text Box 21"/>
            <p:cNvSpPr txBox="1"/>
            <p:nvPr/>
          </p:nvSpPr>
          <p:spPr>
            <a:xfrm>
              <a:off x="412" y="2652"/>
              <a:ext cx="45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6" name="Text Box 22"/>
            <p:cNvSpPr txBox="1"/>
            <p:nvPr/>
          </p:nvSpPr>
          <p:spPr>
            <a:xfrm>
              <a:off x="419" y="3602"/>
              <a:ext cx="44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7" name="Text Box 23"/>
            <p:cNvSpPr txBox="1"/>
            <p:nvPr/>
          </p:nvSpPr>
          <p:spPr>
            <a:xfrm>
              <a:off x="1668" y="3589"/>
              <a:ext cx="43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8" name="Text Box 24"/>
            <p:cNvSpPr txBox="1"/>
            <p:nvPr/>
          </p:nvSpPr>
          <p:spPr>
            <a:xfrm>
              <a:off x="1649" y="3109"/>
              <a:ext cx="44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9" name="Text Box 25"/>
            <p:cNvSpPr txBox="1"/>
            <p:nvPr/>
          </p:nvSpPr>
          <p:spPr>
            <a:xfrm>
              <a:off x="1664" y="2658"/>
              <a:ext cx="44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00" name="Group 26"/>
          <p:cNvGrpSpPr/>
          <p:nvPr/>
        </p:nvGrpSpPr>
        <p:grpSpPr>
          <a:xfrm>
            <a:off x="4581525" y="2568893"/>
            <a:ext cx="3446463" cy="2227262"/>
            <a:chOff x="1682" y="2416"/>
            <a:chExt cx="2171" cy="1403"/>
          </a:xfrm>
        </p:grpSpPr>
        <p:sp>
          <p:nvSpPr>
            <p:cNvPr id="28701" name="Oval 27"/>
            <p:cNvSpPr/>
            <p:nvPr/>
          </p:nvSpPr>
          <p:spPr>
            <a:xfrm rot="-5400000">
              <a:off x="2039" y="2827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702" name="Oval 28"/>
            <p:cNvSpPr/>
            <p:nvPr/>
          </p:nvSpPr>
          <p:spPr>
            <a:xfrm rot="-5400000">
              <a:off x="2667" y="2828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703" name="Oval 29"/>
            <p:cNvSpPr/>
            <p:nvPr/>
          </p:nvSpPr>
          <p:spPr>
            <a:xfrm rot="-5400000">
              <a:off x="3303" y="2822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704" name="Oval 30"/>
            <p:cNvSpPr/>
            <p:nvPr/>
          </p:nvSpPr>
          <p:spPr>
            <a:xfrm rot="-5400000">
              <a:off x="2670" y="3334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705" name="Oval 31"/>
            <p:cNvSpPr/>
            <p:nvPr/>
          </p:nvSpPr>
          <p:spPr>
            <a:xfrm rot="-5400000">
              <a:off x="3305" y="3328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706" name="Oval 32"/>
            <p:cNvSpPr/>
            <p:nvPr/>
          </p:nvSpPr>
          <p:spPr>
            <a:xfrm rot="-5400000">
              <a:off x="2038" y="3321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8707" name="AutoShape 33"/>
            <p:cNvCxnSpPr>
              <a:stCxn id="28701" idx="6"/>
              <a:endCxn id="28702" idx="6"/>
            </p:cNvCxnSpPr>
            <p:nvPr/>
          </p:nvCxnSpPr>
          <p:spPr>
            <a:xfrm rot="5400000" flipV="1">
              <a:off x="2427" y="2499"/>
              <a:ext cx="1" cy="628"/>
            </a:xfrm>
            <a:prstGeom prst="curvedConnector3">
              <a:avLst>
                <a:gd name="adj1" fmla="val -13400005"/>
              </a:avLst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08" name="AutoShape 34"/>
            <p:cNvCxnSpPr>
              <a:stCxn id="28702" idx="6"/>
              <a:endCxn id="28703" idx="6"/>
            </p:cNvCxnSpPr>
            <p:nvPr/>
          </p:nvCxnSpPr>
          <p:spPr>
            <a:xfrm rot="-5400000">
              <a:off x="3061" y="2497"/>
              <a:ext cx="6" cy="636"/>
            </a:xfrm>
            <a:prstGeom prst="curvedConnector3">
              <a:avLst>
                <a:gd name="adj1" fmla="val 2333333"/>
              </a:avLst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09" name="AutoShape 35"/>
            <p:cNvCxnSpPr>
              <a:stCxn id="28706" idx="2"/>
              <a:endCxn id="28704" idx="2"/>
            </p:cNvCxnSpPr>
            <p:nvPr/>
          </p:nvCxnSpPr>
          <p:spPr>
            <a:xfrm rot="-5400000" flipH="1">
              <a:off x="2422" y="3175"/>
              <a:ext cx="13" cy="632"/>
            </a:xfrm>
            <a:prstGeom prst="curvedConnector3">
              <a:avLst>
                <a:gd name="adj1" fmla="val 1146153"/>
              </a:avLst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10" name="AutoShape 36"/>
            <p:cNvCxnSpPr>
              <a:stCxn id="28704" idx="2"/>
              <a:endCxn id="28705" idx="2"/>
            </p:cNvCxnSpPr>
            <p:nvPr/>
          </p:nvCxnSpPr>
          <p:spPr>
            <a:xfrm rot="5400000" flipH="1" flipV="1">
              <a:off x="3059" y="3177"/>
              <a:ext cx="6" cy="635"/>
            </a:xfrm>
            <a:prstGeom prst="curvedConnector3">
              <a:avLst>
                <a:gd name="adj1" fmla="val -2266667"/>
              </a:avLst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11" name="AutoShape 37"/>
            <p:cNvCxnSpPr>
              <a:stCxn id="28701" idx="0"/>
              <a:endCxn id="28706" idx="0"/>
            </p:cNvCxnSpPr>
            <p:nvPr/>
          </p:nvCxnSpPr>
          <p:spPr>
            <a:xfrm rot="-10800000" flipV="1">
              <a:off x="2028" y="2907"/>
              <a:ext cx="1" cy="494"/>
            </a:xfrm>
            <a:prstGeom prst="curvedConnector3">
              <a:avLst>
                <a:gd name="adj1" fmla="val 13500005"/>
              </a:avLst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12" name="AutoShape 38"/>
            <p:cNvCxnSpPr>
              <a:stCxn id="28703" idx="4"/>
              <a:endCxn id="28705" idx="4"/>
            </p:cNvCxnSpPr>
            <p:nvPr/>
          </p:nvCxnSpPr>
          <p:spPr>
            <a:xfrm>
              <a:off x="3471" y="2901"/>
              <a:ext cx="2" cy="506"/>
            </a:xfrm>
            <a:prstGeom prst="curvedConnector3">
              <a:avLst>
                <a:gd name="adj1" fmla="val 6900000"/>
              </a:avLst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713" name="Text Box 39"/>
            <p:cNvSpPr txBox="1"/>
            <p:nvPr/>
          </p:nvSpPr>
          <p:spPr>
            <a:xfrm>
              <a:off x="1682" y="2549"/>
              <a:ext cx="45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4" name="Text Box 40"/>
            <p:cNvSpPr txBox="1"/>
            <p:nvPr/>
          </p:nvSpPr>
          <p:spPr>
            <a:xfrm>
              <a:off x="3392" y="2601"/>
              <a:ext cx="45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5" name="Text Box 41"/>
            <p:cNvSpPr txBox="1"/>
            <p:nvPr/>
          </p:nvSpPr>
          <p:spPr>
            <a:xfrm>
              <a:off x="2506" y="3492"/>
              <a:ext cx="44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6" name="Text Box 42"/>
            <p:cNvSpPr txBox="1"/>
            <p:nvPr/>
          </p:nvSpPr>
          <p:spPr>
            <a:xfrm>
              <a:off x="2541" y="2416"/>
              <a:ext cx="44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7" name="Text Box 43"/>
            <p:cNvSpPr txBox="1"/>
            <p:nvPr/>
          </p:nvSpPr>
          <p:spPr>
            <a:xfrm>
              <a:off x="3408" y="3370"/>
              <a:ext cx="44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8" name="Text Box 44"/>
            <p:cNvSpPr txBox="1"/>
            <p:nvPr/>
          </p:nvSpPr>
          <p:spPr>
            <a:xfrm>
              <a:off x="1699" y="3367"/>
              <a:ext cx="43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2800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8719" name="AutoShape 45"/>
            <p:cNvCxnSpPr>
              <a:stCxn id="28702" idx="2"/>
              <a:endCxn id="28704" idx="6"/>
            </p:cNvCxnSpPr>
            <p:nvPr/>
          </p:nvCxnSpPr>
          <p:spPr>
            <a:xfrm rot="-5400000" flipH="1">
              <a:off x="2579" y="3154"/>
              <a:ext cx="328" cy="3"/>
            </a:xfrm>
            <a:prstGeom prst="curvedConnector3">
              <a:avLst>
                <a:gd name="adj1" fmla="val 50306"/>
              </a:avLst>
            </a:prstGeom>
            <a:ln w="38100" cap="flat" cmpd="sng">
              <a:solidFill>
                <a:srgbClr val="FF00FF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28720" name="AutoShape 46"/>
            <p:cNvCxnSpPr>
              <a:stCxn id="28703" idx="1"/>
              <a:endCxn id="28706" idx="5"/>
            </p:cNvCxnSpPr>
            <p:nvPr/>
          </p:nvCxnSpPr>
          <p:spPr>
            <a:xfrm rot="-10800000" flipV="1">
              <a:off x="2183" y="2958"/>
              <a:ext cx="1134" cy="386"/>
            </a:xfrm>
            <a:prstGeom prst="curvedConnector3">
              <a:avLst>
                <a:gd name="adj1" fmla="val 44264"/>
              </a:avLst>
            </a:prstGeom>
            <a:ln w="38100" cap="flat" cmpd="sng">
              <a:solidFill>
                <a:srgbClr val="FF00FF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28721" name="AutoShape 47"/>
            <p:cNvCxnSpPr>
              <a:stCxn id="28705" idx="7"/>
              <a:endCxn id="28701" idx="3"/>
            </p:cNvCxnSpPr>
            <p:nvPr/>
          </p:nvCxnSpPr>
          <p:spPr>
            <a:xfrm rot="10800000">
              <a:off x="2184" y="2963"/>
              <a:ext cx="1135" cy="388"/>
            </a:xfrm>
            <a:prstGeom prst="curvedConnector3">
              <a:avLst>
                <a:gd name="adj1" fmla="val 62023"/>
              </a:avLst>
            </a:prstGeom>
            <a:ln w="38100" cap="flat" cmpd="sng">
              <a:solidFill>
                <a:srgbClr val="FF00FF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>
          <a:xfrm>
            <a:off x="760095" y="115570"/>
            <a:ext cx="8383905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 Kuratowski’s theorem</a:t>
            </a:r>
            <a:endParaRPr lang="zh-CN" altLang="en-US" dirty="0"/>
          </a:p>
        </p:txBody>
      </p:sp>
      <p:sp>
        <p:nvSpPr>
          <p:cNvPr id="29701" name="Rectangle 3"/>
          <p:cNvSpPr>
            <a:spLocks noGrp="1"/>
          </p:cNvSpPr>
          <p:nvPr>
            <p:ph idx="1"/>
          </p:nvPr>
        </p:nvSpPr>
        <p:spPr>
          <a:xfrm>
            <a:off x="827088" y="1414145"/>
            <a:ext cx="7772400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If a graph is planar, so will be any graph obtained by removing an edge {</a:t>
            </a:r>
            <a:r>
              <a:rPr lang="en-US" altLang="zh-CN" sz="2800" i="1" dirty="0"/>
              <a:t>u, v</a:t>
            </a:r>
            <a:r>
              <a:rPr lang="en-US" altLang="zh-CN" sz="2800" dirty="0"/>
              <a:t>} and adding a new vertex </a:t>
            </a:r>
            <a:r>
              <a:rPr lang="en-US" altLang="zh-CN" sz="2800" i="1" dirty="0"/>
              <a:t>w </a:t>
            </a:r>
            <a:r>
              <a:rPr lang="en-US" altLang="zh-CN" sz="2800" dirty="0"/>
              <a:t>together with edges {</a:t>
            </a:r>
            <a:r>
              <a:rPr lang="en-US" altLang="zh-CN" sz="2800" i="1" dirty="0"/>
              <a:t>u, w</a:t>
            </a:r>
            <a:r>
              <a:rPr lang="en-US" altLang="zh-CN" sz="2800" dirty="0"/>
              <a:t>} and {</a:t>
            </a:r>
            <a:r>
              <a:rPr lang="en-US" altLang="zh-CN" sz="2800" i="1" dirty="0"/>
              <a:t>w, v</a:t>
            </a:r>
            <a:r>
              <a:rPr lang="en-US" altLang="zh-CN" sz="2800" dirty="0"/>
              <a:t>}. Such an operation is called an </a:t>
            </a:r>
            <a:r>
              <a:rPr lang="en-US" altLang="zh-CN" sz="2800" dirty="0">
                <a:solidFill>
                  <a:srgbClr val="FF0000"/>
                </a:solidFill>
              </a:rPr>
              <a:t>elementary subdivision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r>
              <a:rPr lang="en-US" altLang="zh-CN" sz="2800" dirty="0"/>
              <a:t> The graphs </a:t>
            </a:r>
            <a:r>
              <a:rPr lang="en-US" altLang="zh-CN" sz="2800" i="1" dirty="0"/>
              <a:t>G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(</a:t>
            </a:r>
            <a:r>
              <a:rPr lang="en-US" altLang="zh-CN" sz="2800" i="1" dirty="0"/>
              <a:t>V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, E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 and </a:t>
            </a:r>
            <a:r>
              <a:rPr lang="en-US" altLang="zh-CN" sz="2800" i="1" dirty="0"/>
              <a:t>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(</a:t>
            </a:r>
            <a:r>
              <a:rPr lang="en-US" altLang="zh-CN" sz="2800" i="1" dirty="0"/>
              <a:t>V</a:t>
            </a:r>
            <a:r>
              <a:rPr lang="en-US" altLang="zh-CN" sz="2800" baseline="-25000" dirty="0"/>
              <a:t>2</a:t>
            </a:r>
            <a:r>
              <a:rPr lang="en-US" altLang="zh-CN" sz="2800" i="1" dirty="0"/>
              <a:t>, E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 are called </a:t>
            </a:r>
            <a:r>
              <a:rPr lang="en-US" altLang="zh-CN" sz="2800" dirty="0">
                <a:solidFill>
                  <a:srgbClr val="FF0000"/>
                </a:solidFill>
              </a:rPr>
              <a:t>homeomorphic</a:t>
            </a:r>
            <a:r>
              <a:rPr lang="en-US" altLang="zh-CN" sz="2800" dirty="0"/>
              <a:t> if they can be obtained from the same graph by a sequence of elementary subdivisions.</a:t>
            </a:r>
            <a:endParaRPr lang="en-US" altLang="zh-CN" sz="2800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1115378" y="0"/>
            <a:ext cx="7793037" cy="1143000"/>
          </a:xfrm>
        </p:spPr>
        <p:txBody>
          <a:bodyPr vert="horz" wrap="square" lIns="91440" tIns="45720" rIns="91440" bIns="45720" anchor="b" anchorCtr="0"/>
          <a:p>
            <a:r>
              <a:rPr lang="en-US" altLang="zh-CN" dirty="0"/>
              <a:t>Example 7</a:t>
            </a:r>
            <a:endParaRPr lang="zh-CN" altLang="en-US" dirty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900113" y="2017713"/>
            <a:ext cx="8054975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Show that the graphs </a:t>
            </a:r>
            <a:r>
              <a:rPr lang="en-US" altLang="zh-CN" i="1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, and </a:t>
            </a:r>
            <a:r>
              <a:rPr lang="en-US" altLang="zh-CN" i="1" dirty="0"/>
              <a:t>G</a:t>
            </a:r>
            <a:r>
              <a:rPr lang="en-US" altLang="zh-CN" baseline="-25000" dirty="0"/>
              <a:t>3</a:t>
            </a:r>
            <a:r>
              <a:rPr lang="en-US" altLang="zh-CN" dirty="0"/>
              <a:t> displayed in Figure 12 are all homeomorphic.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3072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135313"/>
            <a:ext cx="9170988" cy="2886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xfrm>
            <a:off x="1042988" y="16637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Kuratowski</a:t>
            </a:r>
            <a:r>
              <a:rPr lang="en-US" altLang="zh-CN" dirty="0">
                <a:latin typeface="Arial Rounded MT Bold" panose="020F0704030504030204" pitchFamily="34" charset="0"/>
              </a:rPr>
              <a:t>’</a:t>
            </a:r>
            <a:r>
              <a:rPr lang="en-US" altLang="zh-CN" dirty="0"/>
              <a:t>s Theorem [1930]</a:t>
            </a:r>
            <a:endParaRPr lang="zh-CN" altLang="en-US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>
          <a:xfrm>
            <a:off x="827088" y="2065338"/>
            <a:ext cx="4824412" cy="4114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dirty="0"/>
              <a:t>A graph is nonplanar 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if and only if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it contains a subgraph homeomorphic to </a:t>
            </a:r>
            <a:r>
              <a:rPr lang="en-US" altLang="zh-CN" i="1" dirty="0"/>
              <a:t>K</a:t>
            </a:r>
            <a:r>
              <a:rPr lang="en-US" altLang="zh-CN" baseline="-25000" dirty="0"/>
              <a:t>3,3</a:t>
            </a:r>
            <a:r>
              <a:rPr lang="en-US" altLang="zh-CN" dirty="0"/>
              <a:t> or </a:t>
            </a:r>
            <a:r>
              <a:rPr lang="en-US" altLang="zh-CN" i="1" dirty="0"/>
              <a:t>K</a:t>
            </a:r>
            <a:r>
              <a:rPr lang="en-US" altLang="zh-CN" baseline="-25000" dirty="0"/>
              <a:t>5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3175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863" y="1981200"/>
            <a:ext cx="2713037" cy="363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1042988" y="44450"/>
            <a:ext cx="7793037" cy="1143000"/>
          </a:xfrm>
        </p:spPr>
        <p:txBody>
          <a:bodyPr vert="horz" wrap="square" lIns="91440" tIns="45720" rIns="91440" bIns="45720" anchor="b" anchorCtr="0"/>
          <a:p>
            <a:r>
              <a:rPr lang="en-US" altLang="zh-CN" dirty="0"/>
              <a:t>Example 8</a:t>
            </a:r>
            <a:endParaRPr lang="zh-CN" altLang="en-US" dirty="0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923608" y="1412558"/>
            <a:ext cx="7912100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Determine whether the graph </a:t>
            </a:r>
            <a:r>
              <a:rPr lang="en-US" altLang="zh-CN" i="1" dirty="0"/>
              <a:t>G </a:t>
            </a:r>
            <a:r>
              <a:rPr lang="en-US" altLang="zh-CN" dirty="0"/>
              <a:t>shown in Figure 13 is planar.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3277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8" y="2805113"/>
            <a:ext cx="8980487" cy="364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1043623" y="188595"/>
            <a:ext cx="7793037" cy="1143000"/>
          </a:xfrm>
        </p:spPr>
        <p:txBody>
          <a:bodyPr vert="horz" wrap="square" lIns="91440" tIns="45720" rIns="91440" bIns="45720" anchor="b" anchorCtr="0"/>
          <a:p>
            <a:r>
              <a:rPr lang="en-US" altLang="zh-CN" dirty="0"/>
              <a:t>Example 9</a:t>
            </a:r>
            <a:endParaRPr lang="zh-CN" altLang="en-US" dirty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960120" y="1340485"/>
            <a:ext cx="7992110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Is the Petersen graph, shown in Figure 14(a), planar? </a:t>
            </a:r>
            <a:endParaRPr lang="zh-CN" altLang="en-US" dirty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33798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2566035"/>
            <a:ext cx="8961438" cy="3743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xfrm>
            <a:off x="1043623" y="188595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Is </a:t>
            </a:r>
            <a:r>
              <a:rPr lang="en-US" altLang="zh-CN" i="1" dirty="0">
                <a:solidFill>
                  <a:schemeClr val="folHlink"/>
                </a:solidFill>
              </a:rPr>
              <a:t>K</a:t>
            </a:r>
            <a:r>
              <a:rPr lang="en-US" altLang="zh-CN" baseline="-25000" dirty="0">
                <a:solidFill>
                  <a:schemeClr val="folHlink"/>
                </a:solidFill>
              </a:rPr>
              <a:t>5</a:t>
            </a:r>
            <a:r>
              <a:rPr lang="en-US" altLang="zh-CN" dirty="0">
                <a:solidFill>
                  <a:schemeClr val="folHlink"/>
                </a:solidFill>
              </a:rPr>
              <a:t> planar?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zh-CN" altLang="en-US" dirty="0"/>
          </a:p>
        </p:txBody>
      </p:sp>
      <p:sp>
        <p:nvSpPr>
          <p:cNvPr id="7174" name="Oval 4"/>
          <p:cNvSpPr/>
          <p:nvPr/>
        </p:nvSpPr>
        <p:spPr>
          <a:xfrm>
            <a:off x="5870575" y="3543300"/>
            <a:ext cx="254000" cy="254000"/>
          </a:xfrm>
          <a:prstGeom prst="ellipse">
            <a:avLst/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rIns="274320" anchor="ctr" anchorCtr="0">
            <a:spAutoFit/>
          </a:bodyPr>
          <a:p>
            <a:pPr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75" name="Oval 5"/>
          <p:cNvSpPr/>
          <p:nvPr/>
        </p:nvSpPr>
        <p:spPr>
          <a:xfrm>
            <a:off x="2941638" y="3546475"/>
            <a:ext cx="254000" cy="254000"/>
          </a:xfrm>
          <a:prstGeom prst="ellipse">
            <a:avLst/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rIns="274320" anchor="ctr" anchorCtr="0">
            <a:spAutoFit/>
          </a:bodyPr>
          <a:p>
            <a:pPr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76" name="Oval 6"/>
          <p:cNvSpPr/>
          <p:nvPr/>
        </p:nvSpPr>
        <p:spPr>
          <a:xfrm>
            <a:off x="5480050" y="5056188"/>
            <a:ext cx="254000" cy="254000"/>
          </a:xfrm>
          <a:prstGeom prst="ellipse">
            <a:avLst/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rIns="274320" anchor="ctr" anchorCtr="0">
            <a:spAutoFit/>
          </a:bodyPr>
          <a:p>
            <a:pPr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7177" name="AutoShape 7"/>
          <p:cNvCxnSpPr>
            <a:stCxn id="7174" idx="2"/>
            <a:endCxn id="7175" idx="6"/>
          </p:cNvCxnSpPr>
          <p:nvPr/>
        </p:nvCxnSpPr>
        <p:spPr>
          <a:xfrm flipH="1">
            <a:off x="3209925" y="3670300"/>
            <a:ext cx="2646363" cy="3175"/>
          </a:xfrm>
          <a:prstGeom prst="straightConnector1">
            <a:avLst/>
          </a:prstGeom>
          <a:ln w="28575" cap="sq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8" name="AutoShape 8"/>
          <p:cNvCxnSpPr>
            <a:stCxn id="7174" idx="4"/>
            <a:endCxn id="7176" idx="0"/>
          </p:cNvCxnSpPr>
          <p:nvPr/>
        </p:nvCxnSpPr>
        <p:spPr>
          <a:xfrm flipH="1">
            <a:off x="5607050" y="3811588"/>
            <a:ext cx="390525" cy="1230312"/>
          </a:xfrm>
          <a:prstGeom prst="straightConnector1">
            <a:avLst/>
          </a:prstGeom>
          <a:ln w="28575" cap="sq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9" name="Oval 9"/>
          <p:cNvSpPr/>
          <p:nvPr/>
        </p:nvSpPr>
        <p:spPr>
          <a:xfrm>
            <a:off x="3359150" y="5051425"/>
            <a:ext cx="254000" cy="254000"/>
          </a:xfrm>
          <a:prstGeom prst="ellipse">
            <a:avLst/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rIns="274320" anchor="ctr" anchorCtr="0">
            <a:spAutoFit/>
          </a:bodyPr>
          <a:p>
            <a:pPr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7180" name="AutoShape 10"/>
          <p:cNvCxnSpPr>
            <a:stCxn id="7174" idx="3"/>
            <a:endCxn id="7179" idx="7"/>
          </p:cNvCxnSpPr>
          <p:nvPr/>
        </p:nvCxnSpPr>
        <p:spPr>
          <a:xfrm flipH="1">
            <a:off x="3576638" y="3775075"/>
            <a:ext cx="2330450" cy="1298575"/>
          </a:xfrm>
          <a:prstGeom prst="straightConnector1">
            <a:avLst/>
          </a:prstGeom>
          <a:ln w="28575" cap="sq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1" name="AutoShape 11"/>
          <p:cNvCxnSpPr>
            <a:stCxn id="7176" idx="1"/>
            <a:endCxn id="7175" idx="5"/>
          </p:cNvCxnSpPr>
          <p:nvPr/>
        </p:nvCxnSpPr>
        <p:spPr>
          <a:xfrm flipH="1" flipV="1">
            <a:off x="3159125" y="3778250"/>
            <a:ext cx="2357438" cy="1300163"/>
          </a:xfrm>
          <a:prstGeom prst="straightConnector1">
            <a:avLst/>
          </a:prstGeom>
          <a:ln w="28575" cap="sq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2" name="AutoShape 12"/>
          <p:cNvCxnSpPr/>
          <p:nvPr/>
        </p:nvCxnSpPr>
        <p:spPr>
          <a:xfrm flipH="1" flipV="1">
            <a:off x="3627438" y="5178425"/>
            <a:ext cx="1838325" cy="4763"/>
          </a:xfrm>
          <a:prstGeom prst="straightConnector1">
            <a:avLst/>
          </a:prstGeom>
          <a:ln w="28575" cap="sq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3" name="AutoShape 13"/>
          <p:cNvCxnSpPr>
            <a:stCxn id="7175" idx="4"/>
            <a:endCxn id="7179" idx="0"/>
          </p:cNvCxnSpPr>
          <p:nvPr/>
        </p:nvCxnSpPr>
        <p:spPr>
          <a:xfrm>
            <a:off x="3068638" y="3814763"/>
            <a:ext cx="417512" cy="1222375"/>
          </a:xfrm>
          <a:prstGeom prst="straightConnector1">
            <a:avLst/>
          </a:prstGeom>
          <a:ln w="28575" cap="sq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84" name="Oval 14"/>
          <p:cNvSpPr/>
          <p:nvPr/>
        </p:nvSpPr>
        <p:spPr>
          <a:xfrm>
            <a:off x="4413250" y="2565400"/>
            <a:ext cx="254000" cy="254000"/>
          </a:xfrm>
          <a:prstGeom prst="ellipse">
            <a:avLst/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rIns="274320" anchor="ctr" anchorCtr="0">
            <a:spAutoFit/>
          </a:bodyPr>
          <a:p>
            <a:pPr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7185" name="AutoShape 15"/>
          <p:cNvCxnSpPr>
            <a:stCxn id="7184" idx="3"/>
            <a:endCxn id="7175" idx="7"/>
          </p:cNvCxnSpPr>
          <p:nvPr/>
        </p:nvCxnSpPr>
        <p:spPr>
          <a:xfrm flipH="1">
            <a:off x="3159125" y="2797175"/>
            <a:ext cx="1290638" cy="771525"/>
          </a:xfrm>
          <a:prstGeom prst="straightConnector1">
            <a:avLst/>
          </a:prstGeom>
          <a:ln w="28575" cap="sq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6" name="AutoShape 16"/>
          <p:cNvCxnSpPr>
            <a:stCxn id="7184" idx="5"/>
            <a:endCxn id="7174" idx="1"/>
          </p:cNvCxnSpPr>
          <p:nvPr/>
        </p:nvCxnSpPr>
        <p:spPr>
          <a:xfrm>
            <a:off x="4630738" y="2797175"/>
            <a:ext cx="1276350" cy="768350"/>
          </a:xfrm>
          <a:prstGeom prst="straightConnector1">
            <a:avLst/>
          </a:prstGeom>
          <a:ln w="28575" cap="sq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7" name="AutoShape 17"/>
          <p:cNvCxnSpPr>
            <a:stCxn id="7184" idx="3"/>
            <a:endCxn id="7179" idx="0"/>
          </p:cNvCxnSpPr>
          <p:nvPr/>
        </p:nvCxnSpPr>
        <p:spPr>
          <a:xfrm flipH="1">
            <a:off x="3486150" y="2797175"/>
            <a:ext cx="963613" cy="2239963"/>
          </a:xfrm>
          <a:prstGeom prst="straightConnector1">
            <a:avLst/>
          </a:prstGeom>
          <a:ln w="28575" cap="sq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8" name="AutoShape 18"/>
          <p:cNvCxnSpPr>
            <a:stCxn id="7184" idx="5"/>
            <a:endCxn id="7176" idx="0"/>
          </p:cNvCxnSpPr>
          <p:nvPr/>
        </p:nvCxnSpPr>
        <p:spPr>
          <a:xfrm>
            <a:off x="4630738" y="2797175"/>
            <a:ext cx="976312" cy="2244725"/>
          </a:xfrm>
          <a:prstGeom prst="straightConnector1">
            <a:avLst/>
          </a:prstGeom>
          <a:ln w="28575" cap="sq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2754" name="Oval 2"/>
          <p:cNvSpPr/>
          <p:nvPr/>
        </p:nvSpPr>
        <p:spPr>
          <a:xfrm>
            <a:off x="4343400" y="3443288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p>
            <a:endParaRPr lang="zh-CN" altLang="en-US" sz="1800" dirty="0">
              <a:latin typeface="Times New Roman" panose="02020603050405020304" pitchFamily="18" charset="0"/>
            </a:endParaRPr>
          </a:p>
        </p:txBody>
      </p:sp>
      <p:grpSp>
        <p:nvGrpSpPr>
          <p:cNvPr id="1482755" name="Group 3"/>
          <p:cNvGrpSpPr/>
          <p:nvPr/>
        </p:nvGrpSpPr>
        <p:grpSpPr>
          <a:xfrm>
            <a:off x="2805113" y="2314575"/>
            <a:ext cx="3443287" cy="3524250"/>
            <a:chOff x="2055" y="825"/>
            <a:chExt cx="2169" cy="2220"/>
          </a:xfrm>
        </p:grpSpPr>
        <p:sp>
          <p:nvSpPr>
            <p:cNvPr id="34819" name="AutoShape 4"/>
            <p:cNvSpPr/>
            <p:nvPr/>
          </p:nvSpPr>
          <p:spPr>
            <a:xfrm>
              <a:off x="2400" y="1200"/>
              <a:ext cx="1344" cy="1344"/>
            </a:xfrm>
            <a:prstGeom prst="diamond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 wrap="none" anchor="ctr" anchorCtr="0"/>
            <a:p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4820" name="Line 5"/>
            <p:cNvSpPr/>
            <p:nvPr/>
          </p:nvSpPr>
          <p:spPr>
            <a:xfrm>
              <a:off x="2400" y="1872"/>
              <a:ext cx="13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</p:sp>
        <p:sp>
          <p:nvSpPr>
            <p:cNvPr id="34821" name="Oval 6"/>
            <p:cNvSpPr/>
            <p:nvPr/>
          </p:nvSpPr>
          <p:spPr>
            <a:xfrm>
              <a:off x="3744" y="1632"/>
              <a:ext cx="480" cy="48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 wrap="none" anchor="ctr" anchorCtr="0"/>
            <a:p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4822" name="Line 7"/>
            <p:cNvSpPr/>
            <p:nvPr/>
          </p:nvSpPr>
          <p:spPr>
            <a:xfrm flipV="1">
              <a:off x="2400" y="960"/>
              <a:ext cx="0" cy="9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</p:sp>
        <p:sp>
          <p:nvSpPr>
            <p:cNvPr id="34823" name="Oval 8"/>
            <p:cNvSpPr/>
            <p:nvPr/>
          </p:nvSpPr>
          <p:spPr>
            <a:xfrm>
              <a:off x="3034" y="2506"/>
              <a:ext cx="96" cy="9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 wrap="none" anchor="ctr" anchorCtr="0"/>
            <a:p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4824" name="Oval 9"/>
            <p:cNvSpPr/>
            <p:nvPr/>
          </p:nvSpPr>
          <p:spPr>
            <a:xfrm>
              <a:off x="3016" y="1152"/>
              <a:ext cx="96" cy="9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 wrap="none" anchor="ctr" anchorCtr="0"/>
            <a:p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4825" name="Oval 10"/>
            <p:cNvSpPr/>
            <p:nvPr/>
          </p:nvSpPr>
          <p:spPr>
            <a:xfrm>
              <a:off x="2342" y="1824"/>
              <a:ext cx="96" cy="9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 wrap="none" anchor="ctr" anchorCtr="0"/>
            <a:p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4826" name="Oval 11"/>
            <p:cNvSpPr/>
            <p:nvPr/>
          </p:nvSpPr>
          <p:spPr>
            <a:xfrm>
              <a:off x="3704" y="1824"/>
              <a:ext cx="96" cy="9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 wrap="none" anchor="ctr" anchorCtr="0"/>
            <a:p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4827" name="Oval 12"/>
            <p:cNvSpPr/>
            <p:nvPr/>
          </p:nvSpPr>
          <p:spPr>
            <a:xfrm>
              <a:off x="2352" y="912"/>
              <a:ext cx="96" cy="9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 wrap="none" anchor="ctr" anchorCtr="0"/>
            <a:p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28" name="Object 13"/>
            <p:cNvGraphicFramePr>
              <a:graphicFrameLocks noChangeAspect="1"/>
            </p:cNvGraphicFramePr>
            <p:nvPr/>
          </p:nvGraphicFramePr>
          <p:xfrm>
            <a:off x="2097" y="825"/>
            <a:ext cx="17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85090" imgH="142240" progId="Equation.3">
                    <p:embed/>
                  </p:oleObj>
                </mc:Choice>
                <mc:Fallback>
                  <p:oleObj name="" r:id="rId1" imgW="85090" imgH="14224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7" y="825"/>
                          <a:ext cx="176" cy="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" name="Object 14"/>
            <p:cNvGraphicFramePr>
              <a:graphicFrameLocks noChangeAspect="1"/>
            </p:cNvGraphicFramePr>
            <p:nvPr/>
          </p:nvGraphicFramePr>
          <p:xfrm>
            <a:off x="2055" y="1786"/>
            <a:ext cx="20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90805" imgH="142240" progId="Equation.3">
                    <p:embed/>
                  </p:oleObj>
                </mc:Choice>
                <mc:Fallback>
                  <p:oleObj name="" r:id="rId3" imgW="90805" imgH="14224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55" y="1786"/>
                          <a:ext cx="209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Object 15"/>
            <p:cNvGraphicFramePr>
              <a:graphicFrameLocks noChangeAspect="1"/>
            </p:cNvGraphicFramePr>
            <p:nvPr/>
          </p:nvGraphicFramePr>
          <p:xfrm>
            <a:off x="2967" y="2660"/>
            <a:ext cx="20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90805" imgH="142240" progId="Equation.3">
                    <p:embed/>
                  </p:oleObj>
                </mc:Choice>
                <mc:Fallback>
                  <p:oleObj name="" r:id="rId5" imgW="90805" imgH="14224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67" y="2660"/>
                          <a:ext cx="201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16"/>
            <p:cNvGraphicFramePr>
              <a:graphicFrameLocks noChangeAspect="1"/>
            </p:cNvGraphicFramePr>
            <p:nvPr/>
          </p:nvGraphicFramePr>
          <p:xfrm>
            <a:off x="3687" y="2073"/>
            <a:ext cx="20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90805" imgH="142240" progId="Equation.3">
                    <p:embed/>
                  </p:oleObj>
                </mc:Choice>
                <mc:Fallback>
                  <p:oleObj name="" r:id="rId7" imgW="90805" imgH="14224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87" y="2073"/>
                          <a:ext cx="206" cy="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2" name="Object 17"/>
            <p:cNvGraphicFramePr>
              <a:graphicFrameLocks noChangeAspect="1"/>
            </p:cNvGraphicFramePr>
            <p:nvPr/>
          </p:nvGraphicFramePr>
          <p:xfrm>
            <a:off x="3096" y="876"/>
            <a:ext cx="201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9" imgW="90805" imgH="142240" progId="Equation.3">
                    <p:embed/>
                  </p:oleObj>
                </mc:Choice>
                <mc:Fallback>
                  <p:oleObj name="" r:id="rId9" imgW="90805" imgH="14224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96" y="876"/>
                          <a:ext cx="201" cy="3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2770" name="Object 18"/>
          <p:cNvGraphicFramePr>
            <a:graphicFrameLocks noChangeAspect="1"/>
          </p:cNvGraphicFramePr>
          <p:nvPr/>
        </p:nvGraphicFramePr>
        <p:xfrm>
          <a:off x="5759450" y="6049963"/>
          <a:ext cx="7572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102235" imgH="119380" progId="Equation.3">
                  <p:embed/>
                </p:oleObj>
              </mc:Choice>
              <mc:Fallback>
                <p:oleObj name="" r:id="rId11" imgW="102235" imgH="11938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59450" y="6049963"/>
                        <a:ext cx="757238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2771" name="Oval 19"/>
          <p:cNvSpPr/>
          <p:nvPr/>
        </p:nvSpPr>
        <p:spPr>
          <a:xfrm>
            <a:off x="4343400" y="4281488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p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482772" name="Oval 20"/>
          <p:cNvSpPr/>
          <p:nvPr/>
        </p:nvSpPr>
        <p:spPr>
          <a:xfrm>
            <a:off x="5791200" y="3900488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p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482773" name="Oval 21"/>
          <p:cNvSpPr/>
          <p:nvPr/>
        </p:nvSpPr>
        <p:spPr>
          <a:xfrm>
            <a:off x="5410200" y="2224088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p>
            <a:endParaRPr lang="zh-CN" altLang="en-US" sz="1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82774" name="Object 22"/>
          <p:cNvGraphicFramePr>
            <a:graphicFrameLocks noChangeAspect="1"/>
          </p:cNvGraphicFramePr>
          <p:nvPr/>
        </p:nvGraphicFramePr>
        <p:xfrm>
          <a:off x="3748088" y="3311525"/>
          <a:ext cx="3206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85090" imgH="142240" progId="Equation.3">
                  <p:embed/>
                </p:oleObj>
              </mc:Choice>
              <mc:Fallback>
                <p:oleObj name="" r:id="rId13" imgW="85090" imgH="14224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48088" y="3311525"/>
                        <a:ext cx="320675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2775" name="Object 23"/>
          <p:cNvGraphicFramePr>
            <a:graphicFrameLocks noChangeAspect="1"/>
          </p:cNvGraphicFramePr>
          <p:nvPr/>
        </p:nvGraphicFramePr>
        <p:xfrm>
          <a:off x="3870325" y="4070350"/>
          <a:ext cx="2825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5" imgW="90805" imgH="142240" progId="Equation.3">
                  <p:embed/>
                </p:oleObj>
              </mc:Choice>
              <mc:Fallback>
                <p:oleObj name="" r:id="rId15" imgW="90805" imgH="14224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70325" y="4070350"/>
                        <a:ext cx="282575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2776" name="Object 24"/>
          <p:cNvGraphicFramePr>
            <a:graphicFrameLocks noChangeAspect="1"/>
          </p:cNvGraphicFramePr>
          <p:nvPr/>
        </p:nvGraphicFramePr>
        <p:xfrm>
          <a:off x="5513388" y="3779838"/>
          <a:ext cx="3000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7" imgW="90805" imgH="142240" progId="Equation.3">
                  <p:embed/>
                </p:oleObj>
              </mc:Choice>
              <mc:Fallback>
                <p:oleObj name="" r:id="rId17" imgW="90805" imgH="14224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13388" y="3779838"/>
                        <a:ext cx="300037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2777" name="Object 25"/>
          <p:cNvGraphicFramePr>
            <a:graphicFrameLocks noChangeAspect="1"/>
          </p:cNvGraphicFramePr>
          <p:nvPr/>
        </p:nvGraphicFramePr>
        <p:xfrm>
          <a:off x="5268913" y="2546350"/>
          <a:ext cx="3190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9" imgW="90805" imgH="142240" progId="Equation.3">
                  <p:embed/>
                </p:oleObj>
              </mc:Choice>
              <mc:Fallback>
                <p:oleObj name="" r:id="rId19" imgW="90805" imgH="14224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68913" y="2546350"/>
                        <a:ext cx="319087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2778" name="Object 26"/>
          <p:cNvGraphicFramePr>
            <a:graphicFrameLocks noChangeAspect="1"/>
          </p:cNvGraphicFramePr>
          <p:nvPr/>
        </p:nvGraphicFramePr>
        <p:xfrm>
          <a:off x="5607050" y="1630363"/>
          <a:ext cx="3857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1" imgW="90805" imgH="147955" progId="Equation.3">
                  <p:embed/>
                </p:oleObj>
              </mc:Choice>
              <mc:Fallback>
                <p:oleObj name="" r:id="rId21" imgW="90805" imgH="14795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07050" y="1630363"/>
                        <a:ext cx="385763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2779" name="Object 27"/>
          <p:cNvGraphicFramePr>
            <a:graphicFrameLocks noChangeAspect="1"/>
          </p:cNvGraphicFramePr>
          <p:nvPr/>
        </p:nvGraphicFramePr>
        <p:xfrm>
          <a:off x="4576763" y="3233738"/>
          <a:ext cx="3952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3" imgW="90805" imgH="147955" progId="Equation.3">
                  <p:embed/>
                </p:oleObj>
              </mc:Choice>
              <mc:Fallback>
                <p:oleObj name="" r:id="rId23" imgW="90805" imgH="14795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6763" y="3233738"/>
                        <a:ext cx="395287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2780" name="Object 28"/>
          <p:cNvGraphicFramePr>
            <a:graphicFrameLocks noChangeAspect="1"/>
          </p:cNvGraphicFramePr>
          <p:nvPr/>
        </p:nvGraphicFramePr>
        <p:xfrm>
          <a:off x="4602163" y="3937000"/>
          <a:ext cx="3317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5" imgW="90805" imgH="147955" progId="Equation.3">
                  <p:embed/>
                </p:oleObj>
              </mc:Choice>
              <mc:Fallback>
                <p:oleObj name="" r:id="rId25" imgW="90805" imgH="14795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02163" y="3937000"/>
                        <a:ext cx="331787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2781" name="Object 29"/>
          <p:cNvGraphicFramePr>
            <a:graphicFrameLocks noChangeAspect="1"/>
          </p:cNvGraphicFramePr>
          <p:nvPr/>
        </p:nvGraphicFramePr>
        <p:xfrm>
          <a:off x="5905500" y="3721100"/>
          <a:ext cx="2968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7" imgW="90805" imgH="147955" progId="Equation.3">
                  <p:embed/>
                </p:oleObj>
              </mc:Choice>
              <mc:Fallback>
                <p:oleObj name="" r:id="rId27" imgW="90805" imgH="14795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05500" y="3721100"/>
                        <a:ext cx="296863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2782" name="Line 30"/>
          <p:cNvSpPr/>
          <p:nvPr/>
        </p:nvSpPr>
        <p:spPr>
          <a:xfrm>
            <a:off x="4419600" y="3519488"/>
            <a:ext cx="0" cy="8382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</p:sp>
      <p:sp>
        <p:nvSpPr>
          <p:cNvPr id="1482783" name="Line 31"/>
          <p:cNvSpPr/>
          <p:nvPr/>
        </p:nvSpPr>
        <p:spPr>
          <a:xfrm>
            <a:off x="5486400" y="2300288"/>
            <a:ext cx="381000" cy="16764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</p:sp>
      <p:sp>
        <p:nvSpPr>
          <p:cNvPr id="1482784" name="Freeform 32"/>
          <p:cNvSpPr/>
          <p:nvPr/>
        </p:nvSpPr>
        <p:spPr>
          <a:xfrm>
            <a:off x="4419600" y="2328863"/>
            <a:ext cx="1066800" cy="12192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672" h="768">
                <a:moveTo>
                  <a:pt x="672" y="0"/>
                </a:moveTo>
                <a:cubicBezTo>
                  <a:pt x="608" y="200"/>
                  <a:pt x="544" y="400"/>
                  <a:pt x="432" y="528"/>
                </a:cubicBezTo>
                <a:cubicBezTo>
                  <a:pt x="320" y="656"/>
                  <a:pt x="72" y="728"/>
                  <a:pt x="0" y="76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482785" name="Freeform 33"/>
          <p:cNvSpPr/>
          <p:nvPr/>
        </p:nvSpPr>
        <p:spPr>
          <a:xfrm>
            <a:off x="3581400" y="2300288"/>
            <a:ext cx="1854200" cy="12192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168" h="768">
                <a:moveTo>
                  <a:pt x="1168" y="0"/>
                </a:moveTo>
                <a:cubicBezTo>
                  <a:pt x="696" y="80"/>
                  <a:pt x="224" y="160"/>
                  <a:pt x="112" y="288"/>
                </a:cubicBezTo>
                <a:cubicBezTo>
                  <a:pt x="0" y="416"/>
                  <a:pt x="248" y="592"/>
                  <a:pt x="496" y="76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482786" name="Freeform 34"/>
          <p:cNvSpPr/>
          <p:nvPr/>
        </p:nvSpPr>
        <p:spPr>
          <a:xfrm>
            <a:off x="4419600" y="2300288"/>
            <a:ext cx="2209800" cy="2921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392" h="1840">
                <a:moveTo>
                  <a:pt x="0" y="1296"/>
                </a:moveTo>
                <a:cubicBezTo>
                  <a:pt x="504" y="1568"/>
                  <a:pt x="1008" y="1840"/>
                  <a:pt x="1200" y="1728"/>
                </a:cubicBezTo>
                <a:cubicBezTo>
                  <a:pt x="1392" y="1616"/>
                  <a:pt x="1240" y="912"/>
                  <a:pt x="1152" y="624"/>
                </a:cubicBezTo>
                <a:cubicBezTo>
                  <a:pt x="1064" y="336"/>
                  <a:pt x="868" y="168"/>
                  <a:pt x="672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482787" name="Freeform 35"/>
          <p:cNvSpPr/>
          <p:nvPr/>
        </p:nvSpPr>
        <p:spPr>
          <a:xfrm>
            <a:off x="3810000" y="2300288"/>
            <a:ext cx="3416300" cy="36576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152" h="2304">
                <a:moveTo>
                  <a:pt x="384" y="1296"/>
                </a:moveTo>
                <a:cubicBezTo>
                  <a:pt x="192" y="1528"/>
                  <a:pt x="0" y="1760"/>
                  <a:pt x="48" y="1920"/>
                </a:cubicBezTo>
                <a:cubicBezTo>
                  <a:pt x="96" y="2080"/>
                  <a:pt x="352" y="2304"/>
                  <a:pt x="672" y="2256"/>
                </a:cubicBezTo>
                <a:cubicBezTo>
                  <a:pt x="992" y="2208"/>
                  <a:pt x="1784" y="1928"/>
                  <a:pt x="1968" y="1632"/>
                </a:cubicBezTo>
                <a:cubicBezTo>
                  <a:pt x="2152" y="1336"/>
                  <a:pt x="1928" y="752"/>
                  <a:pt x="1776" y="480"/>
                </a:cubicBezTo>
                <a:cubicBezTo>
                  <a:pt x="1624" y="208"/>
                  <a:pt x="1340" y="104"/>
                  <a:pt x="105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482788" name="Freeform 36"/>
          <p:cNvSpPr/>
          <p:nvPr/>
        </p:nvSpPr>
        <p:spPr>
          <a:xfrm>
            <a:off x="2438400" y="1782763"/>
            <a:ext cx="3225800" cy="1231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032" h="776">
                <a:moveTo>
                  <a:pt x="1920" y="304"/>
                </a:moveTo>
                <a:cubicBezTo>
                  <a:pt x="1808" y="248"/>
                  <a:pt x="576" y="0"/>
                  <a:pt x="288" y="64"/>
                </a:cubicBezTo>
                <a:cubicBezTo>
                  <a:pt x="0" y="128"/>
                  <a:pt x="128" y="600"/>
                  <a:pt x="192" y="688"/>
                </a:cubicBezTo>
                <a:cubicBezTo>
                  <a:pt x="256" y="776"/>
                  <a:pt x="544" y="640"/>
                  <a:pt x="672" y="592"/>
                </a:cubicBezTo>
                <a:cubicBezTo>
                  <a:pt x="800" y="544"/>
                  <a:pt x="752" y="448"/>
                  <a:pt x="960" y="400"/>
                </a:cubicBezTo>
                <a:cubicBezTo>
                  <a:pt x="1168" y="352"/>
                  <a:pt x="2032" y="360"/>
                  <a:pt x="1920" y="304"/>
                </a:cubicBezTo>
                <a:close/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/>
          <a:p>
            <a:endParaRPr lang="zh-CN" altLang="en-US"/>
          </a:p>
        </p:txBody>
      </p:sp>
      <p:graphicFrame>
        <p:nvGraphicFramePr>
          <p:cNvPr id="1482789" name="Object 37"/>
          <p:cNvGraphicFramePr>
            <a:graphicFrameLocks noChangeAspect="1"/>
          </p:cNvGraphicFramePr>
          <p:nvPr/>
        </p:nvGraphicFramePr>
        <p:xfrm>
          <a:off x="4340225" y="6189663"/>
          <a:ext cx="5191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9" imgW="73660" imgH="90805" progId="Equation.3">
                  <p:embed/>
                </p:oleObj>
              </mc:Choice>
              <mc:Fallback>
                <p:oleObj name="" r:id="rId29" imgW="73660" imgH="9080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0225" y="6189663"/>
                        <a:ext cx="519113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3" name="标题 1"/>
          <p:cNvSpPr>
            <a:spLocks noGrp="1"/>
          </p:cNvSpPr>
          <p:nvPr/>
        </p:nvSpPr>
        <p:spPr>
          <a:xfrm>
            <a:off x="1042988" y="94615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eaLnBrk="0" hangingPunct="0"/>
            <a:r>
              <a:rPr lang="zh-CN" altLang="en-US" sz="4400" dirty="0">
                <a:solidFill>
                  <a:schemeClr val="tx2"/>
                </a:solidFill>
                <a:latin typeface="Copperplate Gothic Light" panose="020E0507020206020404" pitchFamily="34" charset="0"/>
                <a:sym typeface="宋体" panose="02010600030101010101" pitchFamily="2" charset="-122"/>
              </a:rPr>
              <a:t>对偶图</a:t>
            </a:r>
            <a:endParaRPr lang="zh-CN" altLang="en-US" sz="4400">
              <a:solidFill>
                <a:schemeClr val="tx2"/>
              </a:solidFill>
              <a:latin typeface="Copperplate Gothic Light" panose="020E0507020206020404" pitchFamily="34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8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8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8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8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8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82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2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8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8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8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8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8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8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8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8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8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8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8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8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8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8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8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8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48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8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48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48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48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8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8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754" grpId="0" bldLvl="0" animBg="1"/>
      <p:bldP spid="1482771" grpId="0" bldLvl="0" animBg="1"/>
      <p:bldP spid="1482772" grpId="0" bldLvl="0" animBg="1"/>
      <p:bldP spid="148277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xfrm>
            <a:off x="1042988" y="2286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完全正则图</a:t>
            </a:r>
            <a:endParaRPr lang="zh-CN" altLang="en-US" dirty="0"/>
          </a:p>
        </p:txBody>
      </p:sp>
      <p:sp>
        <p:nvSpPr>
          <p:cNvPr id="35845" name="Rectangle 3"/>
          <p:cNvSpPr>
            <a:spLocks noGrp="1"/>
          </p:cNvSpPr>
          <p:nvPr>
            <p:ph idx="1"/>
          </p:nvPr>
        </p:nvSpPr>
        <p:spPr>
          <a:xfrm>
            <a:off x="1039813" y="1946275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每个节点度数相同的平面图为正则图</a:t>
            </a:r>
            <a:endParaRPr lang="zh-CN" altLang="en-US" dirty="0"/>
          </a:p>
          <a:p>
            <a:pPr eaLnBrk="1" hangingPunct="1"/>
            <a:r>
              <a:rPr lang="zh-CN" altLang="en-US" dirty="0"/>
              <a:t>如果一个正则图的对偶图也是正则图，则称是完全正则图。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完全正则图的每个面的度数都相同。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完全正则图称为柏拉图体，被古代看作是宇宙和谐的象征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>
          <a:xfrm>
            <a:off x="798830" y="87630"/>
            <a:ext cx="8345170" cy="107823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Platonic Solids</a:t>
            </a:r>
            <a:r>
              <a:rPr lang="en-US" altLang="zh-CN" sz="4000" dirty="0">
                <a:latin typeface="Arial Rounded MT Bold" panose="020F0704030504030204" pitchFamily="34" charset="0"/>
              </a:rPr>
              <a:t>–</a:t>
            </a:r>
            <a:r>
              <a:rPr lang="en-US" altLang="zh-CN" sz="4000" dirty="0"/>
              <a:t> </a:t>
            </a:r>
            <a:r>
              <a:rPr lang="zh-CN" altLang="en-US" sz="4000" dirty="0"/>
              <a:t>柏拉图体</a:t>
            </a:r>
            <a:endParaRPr lang="zh-CN" altLang="en-US" sz="4000" dirty="0"/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 </a:t>
            </a:r>
            <a:r>
              <a:rPr lang="en-US" altLang="zh-CN" b="1" i="1" dirty="0">
                <a:solidFill>
                  <a:schemeClr val="hlink"/>
                </a:solidFill>
              </a:rPr>
              <a:t>Platonic solid </a:t>
            </a:r>
            <a:r>
              <a:rPr lang="en-US" altLang="zh-CN" dirty="0"/>
              <a:t>has congruent </a:t>
            </a:r>
            <a:r>
              <a:rPr lang="en-US" altLang="zh-CN" i="1" dirty="0">
                <a:solidFill>
                  <a:schemeClr val="hlink"/>
                </a:solidFill>
              </a:rPr>
              <a:t>regular polygons</a:t>
            </a:r>
            <a:r>
              <a:rPr lang="en-US" altLang="zh-CN" dirty="0"/>
              <a:t>(</a:t>
            </a:r>
            <a:r>
              <a:rPr lang="zh-CN" altLang="en-US" dirty="0"/>
              <a:t>正则多边形</a:t>
            </a:r>
            <a:r>
              <a:rPr lang="en-US" altLang="zh-CN" dirty="0"/>
              <a:t>) as faces and has the same number of edges meeting at each corner.</a:t>
            </a:r>
            <a:endParaRPr lang="zh-CN" altLang="en-US" dirty="0"/>
          </a:p>
        </p:txBody>
      </p:sp>
      <p:grpSp>
        <p:nvGrpSpPr>
          <p:cNvPr id="36870" name="Group 4"/>
          <p:cNvGrpSpPr/>
          <p:nvPr/>
        </p:nvGrpSpPr>
        <p:grpSpPr>
          <a:xfrm>
            <a:off x="2278063" y="3719195"/>
            <a:ext cx="1933575" cy="1833563"/>
            <a:chOff x="130" y="573"/>
            <a:chExt cx="1218" cy="1155"/>
          </a:xfrm>
        </p:grpSpPr>
        <p:sp>
          <p:nvSpPr>
            <p:cNvPr id="36871" name="Oval 5"/>
            <p:cNvSpPr/>
            <p:nvPr/>
          </p:nvSpPr>
          <p:spPr>
            <a:xfrm>
              <a:off x="133" y="573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72" name="Oval 6"/>
            <p:cNvSpPr/>
            <p:nvPr/>
          </p:nvSpPr>
          <p:spPr>
            <a:xfrm>
              <a:off x="130" y="1347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73" name="Oval 7"/>
            <p:cNvSpPr/>
            <p:nvPr/>
          </p:nvSpPr>
          <p:spPr>
            <a:xfrm>
              <a:off x="902" y="1355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6874" name="AutoShape 8"/>
            <p:cNvCxnSpPr>
              <a:stCxn id="36872" idx="6"/>
              <a:endCxn id="36873" idx="2"/>
            </p:cNvCxnSpPr>
            <p:nvPr/>
          </p:nvCxnSpPr>
          <p:spPr>
            <a:xfrm>
              <a:off x="299" y="1427"/>
              <a:ext cx="594" cy="8"/>
            </a:xfrm>
            <a:prstGeom prst="straightConnector1">
              <a:avLst/>
            </a:prstGeom>
            <a:ln w="28575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sp>
          <p:nvSpPr>
            <p:cNvPr id="36875" name="Oval 9"/>
            <p:cNvSpPr/>
            <p:nvPr/>
          </p:nvSpPr>
          <p:spPr>
            <a:xfrm>
              <a:off x="903" y="579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6876" name="AutoShape 10"/>
            <p:cNvCxnSpPr>
              <a:stCxn id="36871" idx="6"/>
              <a:endCxn id="36875" idx="2"/>
            </p:cNvCxnSpPr>
            <p:nvPr/>
          </p:nvCxnSpPr>
          <p:spPr>
            <a:xfrm>
              <a:off x="302" y="653"/>
              <a:ext cx="592" cy="6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77" name="AutoShape 11"/>
            <p:cNvCxnSpPr>
              <a:stCxn id="36873" idx="0"/>
              <a:endCxn id="36875" idx="4"/>
            </p:cNvCxnSpPr>
            <p:nvPr/>
          </p:nvCxnSpPr>
          <p:spPr>
            <a:xfrm flipV="1">
              <a:off x="982" y="748"/>
              <a:ext cx="1" cy="598"/>
            </a:xfrm>
            <a:prstGeom prst="straightConnector1">
              <a:avLst/>
            </a:prstGeom>
            <a:ln w="28575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36878" name="AutoShape 12"/>
            <p:cNvCxnSpPr>
              <a:stCxn id="36871" idx="4"/>
              <a:endCxn id="36872" idx="0"/>
            </p:cNvCxnSpPr>
            <p:nvPr/>
          </p:nvCxnSpPr>
          <p:spPr>
            <a:xfrm flipH="1">
              <a:off x="210" y="742"/>
              <a:ext cx="3" cy="596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879" name="Oval 13"/>
            <p:cNvSpPr/>
            <p:nvPr/>
          </p:nvSpPr>
          <p:spPr>
            <a:xfrm>
              <a:off x="418" y="786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80" name="Oval 14"/>
            <p:cNvSpPr/>
            <p:nvPr/>
          </p:nvSpPr>
          <p:spPr>
            <a:xfrm>
              <a:off x="415" y="1560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81" name="Oval 15"/>
            <p:cNvSpPr/>
            <p:nvPr/>
          </p:nvSpPr>
          <p:spPr>
            <a:xfrm>
              <a:off x="1187" y="1568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6882" name="AutoShape 16"/>
            <p:cNvCxnSpPr>
              <a:stCxn id="36880" idx="6"/>
              <a:endCxn id="36881" idx="2"/>
            </p:cNvCxnSpPr>
            <p:nvPr/>
          </p:nvCxnSpPr>
          <p:spPr>
            <a:xfrm>
              <a:off x="584" y="1640"/>
              <a:ext cx="594" cy="8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883" name="Oval 17"/>
            <p:cNvSpPr/>
            <p:nvPr/>
          </p:nvSpPr>
          <p:spPr>
            <a:xfrm>
              <a:off x="1188" y="792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6884" name="AutoShape 18"/>
            <p:cNvCxnSpPr>
              <a:stCxn id="36879" idx="6"/>
              <a:endCxn id="36883" idx="2"/>
            </p:cNvCxnSpPr>
            <p:nvPr/>
          </p:nvCxnSpPr>
          <p:spPr>
            <a:xfrm>
              <a:off x="587" y="866"/>
              <a:ext cx="592" cy="6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85" name="AutoShape 19"/>
            <p:cNvCxnSpPr>
              <a:stCxn id="36881" idx="0"/>
              <a:endCxn id="36883" idx="4"/>
            </p:cNvCxnSpPr>
            <p:nvPr/>
          </p:nvCxnSpPr>
          <p:spPr>
            <a:xfrm flipV="1">
              <a:off x="1267" y="961"/>
              <a:ext cx="1" cy="598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86" name="AutoShape 20"/>
            <p:cNvCxnSpPr>
              <a:stCxn id="36879" idx="4"/>
              <a:endCxn id="36880" idx="0"/>
            </p:cNvCxnSpPr>
            <p:nvPr/>
          </p:nvCxnSpPr>
          <p:spPr>
            <a:xfrm flipH="1">
              <a:off x="495" y="955"/>
              <a:ext cx="3" cy="596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87" name="AutoShape 21"/>
            <p:cNvCxnSpPr>
              <a:stCxn id="36871" idx="5"/>
              <a:endCxn id="36879" idx="1"/>
            </p:cNvCxnSpPr>
            <p:nvPr/>
          </p:nvCxnSpPr>
          <p:spPr>
            <a:xfrm>
              <a:off x="270" y="719"/>
              <a:ext cx="171" cy="81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88" name="AutoShape 22"/>
            <p:cNvCxnSpPr>
              <a:stCxn id="36875" idx="5"/>
              <a:endCxn id="36883" idx="1"/>
            </p:cNvCxnSpPr>
            <p:nvPr/>
          </p:nvCxnSpPr>
          <p:spPr>
            <a:xfrm>
              <a:off x="1040" y="725"/>
              <a:ext cx="171" cy="81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89" name="AutoShape 23"/>
            <p:cNvCxnSpPr>
              <a:stCxn id="36872" idx="5"/>
              <a:endCxn id="36880" idx="1"/>
            </p:cNvCxnSpPr>
            <p:nvPr/>
          </p:nvCxnSpPr>
          <p:spPr>
            <a:xfrm>
              <a:off x="267" y="1493"/>
              <a:ext cx="171" cy="81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90" name="AutoShape 24"/>
            <p:cNvCxnSpPr>
              <a:stCxn id="36873" idx="5"/>
              <a:endCxn id="36881" idx="1"/>
            </p:cNvCxnSpPr>
            <p:nvPr/>
          </p:nvCxnSpPr>
          <p:spPr>
            <a:xfrm>
              <a:off x="1039" y="1501"/>
              <a:ext cx="171" cy="81"/>
            </a:xfrm>
            <a:prstGeom prst="straightConnector1">
              <a:avLst/>
            </a:prstGeom>
            <a:ln w="28575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891" name="Group 25"/>
          <p:cNvGrpSpPr/>
          <p:nvPr/>
        </p:nvGrpSpPr>
        <p:grpSpPr>
          <a:xfrm>
            <a:off x="5435600" y="3790633"/>
            <a:ext cx="1092200" cy="1709737"/>
            <a:chOff x="3686" y="568"/>
            <a:chExt cx="688" cy="1077"/>
          </a:xfrm>
        </p:grpSpPr>
        <p:sp>
          <p:nvSpPr>
            <p:cNvPr id="36892" name="Oval 26"/>
            <p:cNvSpPr/>
            <p:nvPr/>
          </p:nvSpPr>
          <p:spPr>
            <a:xfrm>
              <a:off x="3985" y="568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93" name="Oval 27"/>
            <p:cNvSpPr/>
            <p:nvPr/>
          </p:nvSpPr>
          <p:spPr>
            <a:xfrm>
              <a:off x="4214" y="1120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6894" name="AutoShape 28"/>
            <p:cNvCxnSpPr>
              <a:stCxn id="36892" idx="3"/>
              <a:endCxn id="36895" idx="0"/>
            </p:cNvCxnSpPr>
            <p:nvPr/>
          </p:nvCxnSpPr>
          <p:spPr>
            <a:xfrm flipH="1">
              <a:off x="3766" y="714"/>
              <a:ext cx="242" cy="662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895" name="Oval 29"/>
            <p:cNvSpPr/>
            <p:nvPr/>
          </p:nvSpPr>
          <p:spPr>
            <a:xfrm>
              <a:off x="3686" y="1385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96" name="Oval 30"/>
            <p:cNvSpPr/>
            <p:nvPr/>
          </p:nvSpPr>
          <p:spPr>
            <a:xfrm>
              <a:off x="4135" y="1485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6897" name="AutoShape 31"/>
            <p:cNvCxnSpPr>
              <a:stCxn id="36892" idx="4"/>
              <a:endCxn id="36896" idx="0"/>
            </p:cNvCxnSpPr>
            <p:nvPr/>
          </p:nvCxnSpPr>
          <p:spPr>
            <a:xfrm>
              <a:off x="4065" y="737"/>
              <a:ext cx="150" cy="739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98" name="AutoShape 32"/>
            <p:cNvCxnSpPr>
              <a:stCxn id="36892" idx="5"/>
              <a:endCxn id="36893" idx="0"/>
            </p:cNvCxnSpPr>
            <p:nvPr/>
          </p:nvCxnSpPr>
          <p:spPr>
            <a:xfrm>
              <a:off x="4122" y="714"/>
              <a:ext cx="172" cy="397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99" name="AutoShape 33"/>
            <p:cNvCxnSpPr>
              <a:stCxn id="36896" idx="7"/>
              <a:endCxn id="36893" idx="4"/>
            </p:cNvCxnSpPr>
            <p:nvPr/>
          </p:nvCxnSpPr>
          <p:spPr>
            <a:xfrm flipV="1">
              <a:off x="4272" y="1289"/>
              <a:ext cx="22" cy="210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00" name="AutoShape 34"/>
            <p:cNvCxnSpPr>
              <a:stCxn id="36896" idx="2"/>
              <a:endCxn id="36895" idx="6"/>
            </p:cNvCxnSpPr>
            <p:nvPr/>
          </p:nvCxnSpPr>
          <p:spPr>
            <a:xfrm flipH="1" flipV="1">
              <a:off x="3855" y="1465"/>
              <a:ext cx="271" cy="100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01" name="AutoShape 35"/>
            <p:cNvCxnSpPr>
              <a:stCxn id="36893" idx="2"/>
              <a:endCxn id="36895" idx="7"/>
            </p:cNvCxnSpPr>
            <p:nvPr/>
          </p:nvCxnSpPr>
          <p:spPr>
            <a:xfrm flipH="1">
              <a:off x="3823" y="1200"/>
              <a:ext cx="382" cy="199"/>
            </a:xfrm>
            <a:prstGeom prst="straightConnector1">
              <a:avLst/>
            </a:prstGeom>
            <a:ln w="28575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>
          <a:xfrm>
            <a:off x="1042988" y="2286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Platonic Solids</a:t>
            </a:r>
            <a:endParaRPr lang="zh-CN" altLang="en-US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Each one can be flattened into a planar graph:</a:t>
            </a:r>
            <a:endParaRPr lang="en-US" altLang="zh-CN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with constant degree: </a:t>
            </a:r>
            <a:r>
              <a:rPr lang="en-US" altLang="zh-CN" sz="2800" b="1" i="1" dirty="0">
                <a:solidFill>
                  <a:schemeClr val="hlink"/>
                </a:solidFill>
              </a:rPr>
              <a:t>k</a:t>
            </a:r>
            <a:r>
              <a:rPr lang="en-US" altLang="zh-CN" sz="2800" i="1" dirty="0"/>
              <a:t> </a:t>
            </a:r>
            <a:r>
              <a:rPr lang="en-US" altLang="zh-CN" sz="2800" dirty="0"/>
              <a:t>and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the same number of edges bounding each face:</a:t>
            </a:r>
            <a:r>
              <a:rPr lang="en-US" altLang="zh-CN" sz="2800" b="1" dirty="0">
                <a:solidFill>
                  <a:schemeClr val="hlink"/>
                </a:solidFill>
              </a:rPr>
              <a:t> </a:t>
            </a:r>
            <a:r>
              <a:rPr lang="en-US" altLang="zh-CN" sz="2800" b="1" i="1" dirty="0">
                <a:solidFill>
                  <a:schemeClr val="hlink"/>
                </a:solidFill>
              </a:rPr>
              <a:t>l</a:t>
            </a:r>
            <a:endParaRPr lang="zh-CN" altLang="en-US" sz="2800" b="1" dirty="0">
              <a:solidFill>
                <a:schemeClr val="hlink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582863" y="2352040"/>
            <a:ext cx="1797050" cy="1565275"/>
            <a:chOff x="1051" y="2323"/>
            <a:chExt cx="1132" cy="986"/>
          </a:xfrm>
        </p:grpSpPr>
        <p:cxnSp>
          <p:nvCxnSpPr>
            <p:cNvPr id="37895" name="AutoShape 5"/>
            <p:cNvCxnSpPr>
              <a:stCxn id="37897" idx="4"/>
              <a:endCxn id="37898" idx="0"/>
            </p:cNvCxnSpPr>
            <p:nvPr/>
          </p:nvCxnSpPr>
          <p:spPr>
            <a:xfrm flipH="1">
              <a:off x="1353" y="2666"/>
              <a:ext cx="2" cy="298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896" name="Oval 6"/>
            <p:cNvSpPr/>
            <p:nvPr/>
          </p:nvSpPr>
          <p:spPr>
            <a:xfrm>
              <a:off x="1051" y="2323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897" name="Oval 7"/>
            <p:cNvSpPr/>
            <p:nvPr/>
          </p:nvSpPr>
          <p:spPr>
            <a:xfrm>
              <a:off x="1275" y="2497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898" name="Oval 8"/>
            <p:cNvSpPr/>
            <p:nvPr/>
          </p:nvSpPr>
          <p:spPr>
            <a:xfrm>
              <a:off x="1273" y="2973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899" name="Oval 9"/>
            <p:cNvSpPr/>
            <p:nvPr/>
          </p:nvSpPr>
          <p:spPr>
            <a:xfrm>
              <a:off x="1793" y="2983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900" name="Oval 10"/>
            <p:cNvSpPr/>
            <p:nvPr/>
          </p:nvSpPr>
          <p:spPr>
            <a:xfrm>
              <a:off x="1791" y="2500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7901" name="AutoShape 11"/>
            <p:cNvCxnSpPr>
              <a:stCxn id="37897" idx="1"/>
              <a:endCxn id="37896" idx="5"/>
            </p:cNvCxnSpPr>
            <p:nvPr/>
          </p:nvCxnSpPr>
          <p:spPr>
            <a:xfrm flipH="1" flipV="1">
              <a:off x="1188" y="2469"/>
              <a:ext cx="110" cy="42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02" name="AutoShape 12"/>
            <p:cNvCxnSpPr>
              <a:stCxn id="37897" idx="6"/>
              <a:endCxn id="37900" idx="2"/>
            </p:cNvCxnSpPr>
            <p:nvPr/>
          </p:nvCxnSpPr>
          <p:spPr>
            <a:xfrm>
              <a:off x="1444" y="2577"/>
              <a:ext cx="338" cy="3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03" name="AutoShape 13"/>
            <p:cNvCxnSpPr>
              <a:stCxn id="37900" idx="4"/>
              <a:endCxn id="37899" idx="0"/>
            </p:cNvCxnSpPr>
            <p:nvPr/>
          </p:nvCxnSpPr>
          <p:spPr>
            <a:xfrm>
              <a:off x="1871" y="2669"/>
              <a:ext cx="2" cy="305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04" name="AutoShape 14"/>
            <p:cNvCxnSpPr>
              <a:stCxn id="37898" idx="6"/>
              <a:endCxn id="37899" idx="2"/>
            </p:cNvCxnSpPr>
            <p:nvPr/>
          </p:nvCxnSpPr>
          <p:spPr>
            <a:xfrm>
              <a:off x="1442" y="3053"/>
              <a:ext cx="342" cy="10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05" name="Oval 15"/>
            <p:cNvSpPr/>
            <p:nvPr/>
          </p:nvSpPr>
          <p:spPr>
            <a:xfrm>
              <a:off x="2023" y="3149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906" name="Oval 16"/>
            <p:cNvSpPr/>
            <p:nvPr/>
          </p:nvSpPr>
          <p:spPr>
            <a:xfrm>
              <a:off x="1052" y="3144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907" name="Oval 17"/>
            <p:cNvSpPr/>
            <p:nvPr/>
          </p:nvSpPr>
          <p:spPr>
            <a:xfrm>
              <a:off x="2019" y="2334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7908" name="AutoShape 18"/>
            <p:cNvCxnSpPr>
              <a:stCxn id="37898" idx="3"/>
              <a:endCxn id="37906" idx="7"/>
            </p:cNvCxnSpPr>
            <p:nvPr/>
          </p:nvCxnSpPr>
          <p:spPr>
            <a:xfrm flipH="1">
              <a:off x="1189" y="3119"/>
              <a:ext cx="107" cy="39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09" name="AutoShape 19"/>
            <p:cNvCxnSpPr>
              <a:stCxn id="37905" idx="1"/>
              <a:endCxn id="37899" idx="5"/>
            </p:cNvCxnSpPr>
            <p:nvPr/>
          </p:nvCxnSpPr>
          <p:spPr>
            <a:xfrm flipH="1" flipV="1">
              <a:off x="1930" y="3129"/>
              <a:ext cx="116" cy="34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10" name="AutoShape 20"/>
            <p:cNvCxnSpPr>
              <a:stCxn id="37907" idx="3"/>
              <a:endCxn id="37900" idx="7"/>
            </p:cNvCxnSpPr>
            <p:nvPr/>
          </p:nvCxnSpPr>
          <p:spPr>
            <a:xfrm flipH="1">
              <a:off x="1928" y="2480"/>
              <a:ext cx="114" cy="34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11" name="AutoShape 21"/>
            <p:cNvCxnSpPr>
              <a:stCxn id="37896" idx="4"/>
              <a:endCxn id="37906" idx="0"/>
            </p:cNvCxnSpPr>
            <p:nvPr/>
          </p:nvCxnSpPr>
          <p:spPr>
            <a:xfrm>
              <a:off x="1131" y="2492"/>
              <a:ext cx="1" cy="643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12" name="AutoShape 22"/>
            <p:cNvCxnSpPr>
              <a:stCxn id="37907" idx="4"/>
              <a:endCxn id="37905" idx="0"/>
            </p:cNvCxnSpPr>
            <p:nvPr/>
          </p:nvCxnSpPr>
          <p:spPr>
            <a:xfrm>
              <a:off x="2099" y="2503"/>
              <a:ext cx="4" cy="637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13" name="AutoShape 23"/>
            <p:cNvCxnSpPr>
              <a:stCxn id="37896" idx="6"/>
              <a:endCxn id="37907" idx="2"/>
            </p:cNvCxnSpPr>
            <p:nvPr/>
          </p:nvCxnSpPr>
          <p:spPr>
            <a:xfrm>
              <a:off x="1220" y="2403"/>
              <a:ext cx="790" cy="11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14" name="AutoShape 24"/>
            <p:cNvCxnSpPr>
              <a:stCxn id="37906" idx="6"/>
              <a:endCxn id="37905" idx="2"/>
            </p:cNvCxnSpPr>
            <p:nvPr/>
          </p:nvCxnSpPr>
          <p:spPr>
            <a:xfrm>
              <a:off x="1221" y="3224"/>
              <a:ext cx="793" cy="5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roup 25"/>
          <p:cNvGrpSpPr/>
          <p:nvPr/>
        </p:nvGrpSpPr>
        <p:grpSpPr>
          <a:xfrm>
            <a:off x="5435600" y="2499678"/>
            <a:ext cx="1128713" cy="1325562"/>
            <a:chOff x="3636" y="2336"/>
            <a:chExt cx="711" cy="835"/>
          </a:xfrm>
        </p:grpSpPr>
        <p:sp>
          <p:nvSpPr>
            <p:cNvPr id="37916" name="Oval 26"/>
            <p:cNvSpPr/>
            <p:nvPr/>
          </p:nvSpPr>
          <p:spPr>
            <a:xfrm>
              <a:off x="3921" y="2336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917" name="Oval 27"/>
            <p:cNvSpPr/>
            <p:nvPr/>
          </p:nvSpPr>
          <p:spPr>
            <a:xfrm>
              <a:off x="3924" y="2785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7918" name="AutoShape 28"/>
            <p:cNvCxnSpPr>
              <a:stCxn id="37916" idx="3"/>
              <a:endCxn id="37919" idx="0"/>
            </p:cNvCxnSpPr>
            <p:nvPr/>
          </p:nvCxnSpPr>
          <p:spPr>
            <a:xfrm flipH="1">
              <a:off x="3716" y="2482"/>
              <a:ext cx="228" cy="515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19" name="Oval 29"/>
            <p:cNvSpPr/>
            <p:nvPr/>
          </p:nvSpPr>
          <p:spPr>
            <a:xfrm>
              <a:off x="3636" y="3006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920" name="Oval 30"/>
            <p:cNvSpPr/>
            <p:nvPr/>
          </p:nvSpPr>
          <p:spPr>
            <a:xfrm>
              <a:off x="4187" y="3011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7921" name="AutoShape 31"/>
            <p:cNvCxnSpPr>
              <a:stCxn id="37916" idx="5"/>
              <a:endCxn id="37920" idx="0"/>
            </p:cNvCxnSpPr>
            <p:nvPr/>
          </p:nvCxnSpPr>
          <p:spPr>
            <a:xfrm>
              <a:off x="4058" y="2482"/>
              <a:ext cx="209" cy="520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22" name="AutoShape 32"/>
            <p:cNvCxnSpPr>
              <a:stCxn id="37916" idx="4"/>
              <a:endCxn id="37917" idx="0"/>
            </p:cNvCxnSpPr>
            <p:nvPr/>
          </p:nvCxnSpPr>
          <p:spPr>
            <a:xfrm>
              <a:off x="4001" y="2505"/>
              <a:ext cx="3" cy="271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23" name="AutoShape 33"/>
            <p:cNvCxnSpPr>
              <a:stCxn id="37920" idx="1"/>
              <a:endCxn id="37917" idx="5"/>
            </p:cNvCxnSpPr>
            <p:nvPr/>
          </p:nvCxnSpPr>
          <p:spPr>
            <a:xfrm flipH="1" flipV="1">
              <a:off x="4061" y="2931"/>
              <a:ext cx="149" cy="94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24" name="AutoShape 34"/>
            <p:cNvCxnSpPr>
              <a:stCxn id="37920" idx="2"/>
              <a:endCxn id="37919" idx="6"/>
            </p:cNvCxnSpPr>
            <p:nvPr/>
          </p:nvCxnSpPr>
          <p:spPr>
            <a:xfrm flipH="1" flipV="1">
              <a:off x="3805" y="3086"/>
              <a:ext cx="373" cy="5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25" name="AutoShape 35"/>
            <p:cNvCxnSpPr>
              <a:stCxn id="37917" idx="3"/>
              <a:endCxn id="37919" idx="7"/>
            </p:cNvCxnSpPr>
            <p:nvPr/>
          </p:nvCxnSpPr>
          <p:spPr>
            <a:xfrm flipH="1">
              <a:off x="3773" y="2931"/>
              <a:ext cx="174" cy="89"/>
            </a:xfrm>
            <a:prstGeom prst="straightConnector1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4" name="日期占位符 2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5" name="页脚占位符 3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84034" name="Object 2"/>
          <p:cNvGraphicFramePr>
            <a:graphicFrameLocks noChangeAspect="1"/>
          </p:cNvGraphicFramePr>
          <p:nvPr/>
        </p:nvGraphicFramePr>
        <p:xfrm>
          <a:off x="5186363" y="1455738"/>
          <a:ext cx="12382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481965" imgH="177800" progId="Equation.DSMT4">
                  <p:embed/>
                </p:oleObj>
              </mc:Choice>
              <mc:Fallback>
                <p:oleObj name="" r:id="rId1" imgW="481965" imgH="177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86363" y="1455738"/>
                        <a:ext cx="1238250" cy="455612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035" name="Object 3"/>
          <p:cNvGraphicFramePr>
            <a:graphicFrameLocks noChangeAspect="1"/>
          </p:cNvGraphicFramePr>
          <p:nvPr/>
        </p:nvGraphicFramePr>
        <p:xfrm>
          <a:off x="4910138" y="342900"/>
          <a:ext cx="10398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316865" imgH="177800" progId="Equation.DSMT4">
                  <p:embed/>
                </p:oleObj>
              </mc:Choice>
              <mc:Fallback>
                <p:oleObj name="" r:id="rId3" imgW="316865" imgH="177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0138" y="342900"/>
                        <a:ext cx="1039812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3332163" y="1042988"/>
            <a:ext cx="696912" cy="1109662"/>
            <a:chOff x="2099" y="657"/>
            <a:chExt cx="439" cy="699"/>
          </a:xfrm>
        </p:grpSpPr>
        <p:sp>
          <p:nvSpPr>
            <p:cNvPr id="38919" name="Text Box 5"/>
            <p:cNvSpPr txBox="1"/>
            <p:nvPr/>
          </p:nvSpPr>
          <p:spPr>
            <a:xfrm rot="5400000">
              <a:off x="2078" y="713"/>
              <a:ext cx="516" cy="40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274320" rIns="274320" anchor="t" anchorCtr="0">
              <a:spAutoFit/>
            </a:bodyPr>
            <a:p>
              <a:pPr algn="ctr" eaLnBrk="0" hangingPunct="0">
                <a:buClrTx/>
                <a:buFontTx/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0" name="Object 6"/>
            <p:cNvGraphicFramePr>
              <a:graphicFrameLocks noChangeAspect="1"/>
            </p:cNvGraphicFramePr>
            <p:nvPr/>
          </p:nvGraphicFramePr>
          <p:xfrm>
            <a:off x="2099" y="952"/>
            <a:ext cx="433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5" imgW="190500" imgH="177800" progId="Equation.DSMT4">
                    <p:embed/>
                  </p:oleObj>
                </mc:Choice>
                <mc:Fallback>
                  <p:oleObj name="" r:id="rId5" imgW="190500" imgH="1778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99" y="952"/>
                          <a:ext cx="433" cy="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1" name="Group 7"/>
          <p:cNvGrpSpPr/>
          <p:nvPr/>
        </p:nvGrpSpPr>
        <p:grpSpPr>
          <a:xfrm>
            <a:off x="1276350" y="341313"/>
            <a:ext cx="3797300" cy="1163637"/>
            <a:chOff x="804" y="215"/>
            <a:chExt cx="2392" cy="733"/>
          </a:xfrm>
        </p:grpSpPr>
        <p:graphicFrame>
          <p:nvGraphicFramePr>
            <p:cNvPr id="38922" name="Object 8"/>
            <p:cNvGraphicFramePr>
              <a:graphicFrameLocks noChangeAspect="1"/>
            </p:cNvGraphicFramePr>
            <p:nvPr/>
          </p:nvGraphicFramePr>
          <p:xfrm>
            <a:off x="1206" y="258"/>
            <a:ext cx="528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7" imgW="292100" imgH="254000" progId="Equation.DSMT4">
                    <p:embed/>
                  </p:oleObj>
                </mc:Choice>
                <mc:Fallback>
                  <p:oleObj name="" r:id="rId7" imgW="292100" imgH="2540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6" y="258"/>
                          <a:ext cx="528" cy="4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3" name="Text Box 9"/>
            <p:cNvSpPr txBox="1"/>
            <p:nvPr/>
          </p:nvSpPr>
          <p:spPr>
            <a:xfrm>
              <a:off x="1621" y="215"/>
              <a:ext cx="1575" cy="5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dirty="0">
                  <a:solidFill>
                    <a:schemeClr val="folHlink"/>
                  </a:solidFill>
                  <a:latin typeface="Georgia" panose="02040502050405020303" pitchFamily="18" charset="0"/>
                </a:rPr>
                <a:t># of edges</a:t>
              </a:r>
              <a:endParaRPr lang="en-US" altLang="zh-CN" dirty="0">
                <a:solidFill>
                  <a:schemeClr val="folHlink"/>
                </a:solidFill>
                <a:latin typeface="Georgia" panose="02040502050405020303" pitchFamily="18" charset="0"/>
              </a:endParaRPr>
            </a:p>
            <a:p>
              <a:pPr eaLnBrk="0" hangingPunct="0">
                <a:buClrTx/>
                <a:buFontTx/>
              </a:pPr>
              <a:r>
                <a:rPr lang="en-US" altLang="zh-CN" dirty="0">
                  <a:solidFill>
                    <a:schemeClr val="folHlink"/>
                  </a:solidFill>
                  <a:latin typeface="Georgia" panose="02040502050405020303" pitchFamily="18" charset="0"/>
                </a:rPr>
                <a:t>coming from </a:t>
              </a:r>
              <a:r>
                <a:rPr lang="en-US" altLang="zh-CN" i="1" dirty="0">
                  <a:solidFill>
                    <a:schemeClr val="folHlink"/>
                  </a:solidFill>
                  <a:latin typeface="Georgia" panose="02040502050405020303" pitchFamily="18" charset="0"/>
                </a:rPr>
                <a:t>x</a:t>
              </a:r>
              <a:endParaRPr lang="en-US" altLang="zh-CN" i="1" dirty="0">
                <a:solidFill>
                  <a:schemeClr val="fol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8924" name="Text Box 10"/>
            <p:cNvSpPr txBox="1"/>
            <p:nvPr/>
          </p:nvSpPr>
          <p:spPr>
            <a:xfrm>
              <a:off x="804" y="621"/>
              <a:ext cx="101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dirty="0">
                  <a:solidFill>
                    <a:schemeClr val="folHlink"/>
                  </a:solidFill>
                  <a:latin typeface="Georgia" panose="02040502050405020303" pitchFamily="18" charset="0"/>
                </a:rPr>
                <a:t>vertex</a:t>
              </a:r>
              <a:r>
                <a:rPr lang="en-US" altLang="zh-CN" sz="2800" dirty="0">
                  <a:solidFill>
                    <a:schemeClr val="folHlink"/>
                  </a:solidFill>
                  <a:latin typeface="Georgia" panose="02040502050405020303" pitchFamily="18" charset="0"/>
                </a:rPr>
                <a:t> </a:t>
              </a:r>
              <a:r>
                <a:rPr lang="en-US" altLang="zh-CN" i="1" dirty="0">
                  <a:solidFill>
                    <a:schemeClr val="folHlink"/>
                  </a:solidFill>
                  <a:latin typeface="Georgia" panose="02040502050405020303" pitchFamily="18" charset="0"/>
                </a:rPr>
                <a:t>x</a:t>
              </a:r>
              <a:endParaRPr lang="en-US" altLang="zh-CN" i="1" dirty="0">
                <a:solidFill>
                  <a:schemeClr val="fol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381125" y="2379663"/>
            <a:ext cx="4879975" cy="946150"/>
            <a:chOff x="870" y="1499"/>
            <a:chExt cx="3074" cy="596"/>
          </a:xfrm>
        </p:grpSpPr>
        <p:graphicFrame>
          <p:nvGraphicFramePr>
            <p:cNvPr id="38926" name="Object 12"/>
            <p:cNvGraphicFramePr>
              <a:graphicFrameLocks noChangeAspect="1"/>
            </p:cNvGraphicFramePr>
            <p:nvPr/>
          </p:nvGraphicFramePr>
          <p:xfrm>
            <a:off x="3280" y="1662"/>
            <a:ext cx="66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9" imgW="457200" imgH="177800" progId="Equation.DSMT4">
                    <p:embed/>
                  </p:oleObj>
                </mc:Choice>
                <mc:Fallback>
                  <p:oleObj name="" r:id="rId9" imgW="457200" imgH="1778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80" y="1662"/>
                          <a:ext cx="664" cy="258"/>
                        </a:xfrm>
                        <a:prstGeom prst="rect">
                          <a:avLst/>
                        </a:prstGeom>
                        <a:noFill/>
                        <a:ln w="2857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Text Box 13"/>
            <p:cNvSpPr txBox="1"/>
            <p:nvPr/>
          </p:nvSpPr>
          <p:spPr>
            <a:xfrm>
              <a:off x="870" y="1499"/>
              <a:ext cx="2291" cy="59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274320" rIns="27432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2800" dirty="0">
                  <a:solidFill>
                    <a:schemeClr val="folHlink"/>
                  </a:solidFill>
                  <a:latin typeface="Georgia" panose="02040502050405020303" pitchFamily="18" charset="0"/>
                </a:rPr>
                <a:t>Each edge belongs to 2 faces:</a:t>
              </a:r>
              <a:endPara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346200" y="3646488"/>
            <a:ext cx="5653088" cy="519112"/>
            <a:chOff x="848" y="2297"/>
            <a:chExt cx="3561" cy="327"/>
          </a:xfrm>
        </p:grpSpPr>
        <p:graphicFrame>
          <p:nvGraphicFramePr>
            <p:cNvPr id="38929" name="Object 15"/>
            <p:cNvGraphicFramePr>
              <a:graphicFrameLocks noChangeAspect="1"/>
            </p:cNvGraphicFramePr>
            <p:nvPr/>
          </p:nvGraphicFramePr>
          <p:xfrm>
            <a:off x="3318" y="2339"/>
            <a:ext cx="109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1" imgW="748665" imgH="177800" progId="Equation.DSMT4">
                    <p:embed/>
                  </p:oleObj>
                </mc:Choice>
                <mc:Fallback>
                  <p:oleObj name="" r:id="rId11" imgW="748665" imgH="1778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18" y="2339"/>
                          <a:ext cx="1091" cy="259"/>
                        </a:xfrm>
                        <a:prstGeom prst="rect">
                          <a:avLst/>
                        </a:prstGeom>
                        <a:noFill/>
                        <a:ln w="2857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0" name="Text Box 16"/>
            <p:cNvSpPr txBox="1"/>
            <p:nvPr/>
          </p:nvSpPr>
          <p:spPr>
            <a:xfrm>
              <a:off x="848" y="2297"/>
              <a:ext cx="225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2800" dirty="0">
                  <a:solidFill>
                    <a:schemeClr val="folHlink"/>
                  </a:solidFill>
                  <a:latin typeface="Georgia" panose="02040502050405020303" pitchFamily="18" charset="0"/>
                </a:rPr>
                <a:t>By Euler’s formula:</a:t>
              </a:r>
              <a:endPara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1136650" y="4398963"/>
            <a:ext cx="6518275" cy="1266825"/>
            <a:chOff x="716" y="2771"/>
            <a:chExt cx="4106" cy="798"/>
          </a:xfrm>
        </p:grpSpPr>
        <p:graphicFrame>
          <p:nvGraphicFramePr>
            <p:cNvPr id="38932" name="Object 18"/>
            <p:cNvGraphicFramePr>
              <a:graphicFrameLocks noChangeAspect="1"/>
            </p:cNvGraphicFramePr>
            <p:nvPr/>
          </p:nvGraphicFramePr>
          <p:xfrm>
            <a:off x="716" y="3079"/>
            <a:ext cx="4106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3" imgW="3302000" imgH="393700" progId="Equation.DSMT4">
                    <p:embed/>
                  </p:oleObj>
                </mc:Choice>
                <mc:Fallback>
                  <p:oleObj name="" r:id="rId13" imgW="3302000" imgH="3937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16" y="3079"/>
                          <a:ext cx="4106" cy="4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3" name="AutoShape 19"/>
            <p:cNvSpPr/>
            <p:nvPr/>
          </p:nvSpPr>
          <p:spPr>
            <a:xfrm rot="5400000">
              <a:off x="2561" y="1235"/>
              <a:ext cx="270" cy="3333"/>
            </a:xfrm>
            <a:prstGeom prst="rightBrace">
              <a:avLst>
                <a:gd name="adj1" fmla="val 102641"/>
                <a:gd name="adj2" fmla="val 50000"/>
              </a:avLst>
            </a:prstGeom>
            <a:noFill/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84052" name="Text Box 20"/>
          <p:cNvSpPr txBox="1"/>
          <p:nvPr/>
        </p:nvSpPr>
        <p:spPr>
          <a:xfrm>
            <a:off x="1670050" y="5726113"/>
            <a:ext cx="5465763" cy="519112"/>
          </a:xfrm>
          <a:prstGeom prst="rect">
            <a:avLst/>
          </a:prstGeom>
          <a:noFill/>
          <a:ln w="12700">
            <a:noFill/>
          </a:ln>
        </p:spPr>
        <p:txBody>
          <a:bodyPr wrap="none" lIns="274320" rIns="27432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</a:rPr>
              <a:t>and  </a:t>
            </a:r>
            <a:r>
              <a:rPr lang="en-US" altLang="zh-CN" sz="2800" i="1" dirty="0">
                <a:solidFill>
                  <a:schemeClr val="folHlink"/>
                </a:solidFill>
                <a:latin typeface="Georgia" panose="02040502050405020303" pitchFamily="18" charset="0"/>
              </a:rPr>
              <a:t>k</a:t>
            </a:r>
            <a:r>
              <a: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</a:rPr>
              <a:t>,</a:t>
            </a:r>
            <a:r>
              <a:rPr lang="en-US" altLang="zh-CN" sz="2800" i="1" dirty="0">
                <a:solidFill>
                  <a:schemeClr val="folHlink"/>
                </a:solidFill>
                <a:latin typeface="Georgia" panose="02040502050405020303" pitchFamily="18" charset="0"/>
              </a:rPr>
              <a:t>l</a:t>
            </a:r>
            <a:r>
              <a: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</a:rPr>
              <a:t>3 for physical reasons</a:t>
            </a:r>
            <a:endParaRPr lang="en-US" altLang="zh-CN" sz="2800" dirty="0">
              <a:solidFill>
                <a:schemeClr val="folHlink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37" name="Picture 3" descr="dmt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2708275"/>
            <a:ext cx="4664075" cy="3097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9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40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41" name="Rectangle 2"/>
          <p:cNvSpPr>
            <a:spLocks noGrp="1"/>
          </p:cNvSpPr>
          <p:nvPr>
            <p:ph type="title"/>
          </p:nvPr>
        </p:nvSpPr>
        <p:spPr>
          <a:xfrm>
            <a:off x="1115378" y="4445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The only solutions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graphicFrame>
        <p:nvGraphicFramePr>
          <p:cNvPr id="39942" name="Object 4"/>
          <p:cNvGraphicFramePr>
            <a:graphicFrameLocks noChangeAspect="1"/>
          </p:cNvGraphicFramePr>
          <p:nvPr/>
        </p:nvGraphicFramePr>
        <p:xfrm>
          <a:off x="111125" y="2276475"/>
          <a:ext cx="3059113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" imgW="1219200" imgH="1346200" progId="Equation.DSMT4">
                  <p:embed/>
                </p:oleObj>
              </mc:Choice>
              <mc:Fallback>
                <p:oleObj name="" r:id="rId2" imgW="1219200" imgH="1346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125" y="2276475"/>
                        <a:ext cx="3059113" cy="337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5"/>
          <p:cNvSpPr txBox="1"/>
          <p:nvPr/>
        </p:nvSpPr>
        <p:spPr>
          <a:xfrm>
            <a:off x="3148013" y="2679700"/>
            <a:ext cx="2794000" cy="2973388"/>
          </a:xfrm>
          <a:prstGeom prst="rect">
            <a:avLst/>
          </a:prstGeom>
          <a:noFill/>
          <a:ln w="12700">
            <a:noFill/>
          </a:ln>
        </p:spPr>
        <p:txBody>
          <a:bodyPr wrap="none" lIns="274320" rIns="274320" anchor="t" anchorCtr="0">
            <a:spAutoFit/>
          </a:bodyPr>
          <a:p>
            <a:pPr eaLnBrk="0" hangingPunct="0">
              <a:lnSpc>
                <a:spcPct val="135000"/>
              </a:lnSpc>
              <a:buClrTx/>
              <a:buFontTx/>
            </a:pPr>
            <a:r>
              <a: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</a:rPr>
              <a:t>tetrahedron</a:t>
            </a:r>
            <a:endParaRPr lang="en-US" altLang="zh-CN" sz="2800" dirty="0">
              <a:solidFill>
                <a:schemeClr val="folHlink"/>
              </a:solidFill>
              <a:latin typeface="Georgia" panose="02040502050405020303" pitchFamily="18" charset="0"/>
            </a:endParaRPr>
          </a:p>
          <a:p>
            <a:pPr eaLnBrk="0" hangingPunct="0">
              <a:lnSpc>
                <a:spcPct val="135000"/>
              </a:lnSpc>
              <a:buClrTx/>
              <a:buFontTx/>
            </a:pPr>
            <a:r>
              <a: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</a:rPr>
              <a:t>cube</a:t>
            </a:r>
            <a:endParaRPr lang="en-US" altLang="zh-CN" sz="2800" dirty="0">
              <a:solidFill>
                <a:schemeClr val="folHlink"/>
              </a:solidFill>
              <a:latin typeface="Georgia" panose="02040502050405020303" pitchFamily="18" charset="0"/>
            </a:endParaRPr>
          </a:p>
          <a:p>
            <a:pPr eaLnBrk="0" hangingPunct="0">
              <a:lnSpc>
                <a:spcPct val="135000"/>
              </a:lnSpc>
              <a:buClrTx/>
              <a:buFontTx/>
            </a:pPr>
            <a:r>
              <a: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</a:rPr>
              <a:t>octahedron</a:t>
            </a:r>
            <a:endParaRPr lang="en-US" altLang="zh-CN" sz="2800" dirty="0">
              <a:solidFill>
                <a:schemeClr val="folHlink"/>
              </a:solidFill>
              <a:latin typeface="Georgia" panose="02040502050405020303" pitchFamily="18" charset="0"/>
            </a:endParaRPr>
          </a:p>
          <a:p>
            <a:pPr eaLnBrk="0" hangingPunct="0">
              <a:lnSpc>
                <a:spcPct val="135000"/>
              </a:lnSpc>
              <a:buClrTx/>
              <a:buFontTx/>
            </a:pPr>
            <a:r>
              <a: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</a:rPr>
              <a:t>dodecahedron</a:t>
            </a:r>
            <a:endParaRPr lang="en-US" altLang="zh-CN" sz="2800" dirty="0">
              <a:solidFill>
                <a:schemeClr val="folHlink"/>
              </a:solidFill>
              <a:latin typeface="Georgia" panose="02040502050405020303" pitchFamily="18" charset="0"/>
            </a:endParaRPr>
          </a:p>
          <a:p>
            <a:pPr eaLnBrk="0" hangingPunct="0">
              <a:lnSpc>
                <a:spcPct val="135000"/>
              </a:lnSpc>
              <a:buClrTx/>
              <a:buFontTx/>
            </a:pPr>
            <a:r>
              <a: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</a:rPr>
              <a:t>icosahedron</a:t>
            </a:r>
            <a:endParaRPr lang="en-US" altLang="zh-CN" sz="2800" dirty="0">
              <a:solidFill>
                <a:schemeClr val="folHlink"/>
              </a:solidFill>
              <a:latin typeface="Georgia" panose="02040502050405020303" pitchFamily="18" charset="0"/>
            </a:endParaRPr>
          </a:p>
        </p:txBody>
      </p:sp>
      <p:pic>
        <p:nvPicPr>
          <p:cNvPr id="39944" name="Picture 6" descr="仅有的五种正多面体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1700213"/>
            <a:ext cx="2286000" cy="754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>
          <a:xfrm>
            <a:off x="1042988" y="59690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grpSp>
        <p:nvGrpSpPr>
          <p:cNvPr id="40965" name="Group 4"/>
          <p:cNvGrpSpPr/>
          <p:nvPr/>
        </p:nvGrpSpPr>
        <p:grpSpPr>
          <a:xfrm>
            <a:off x="5410200" y="381000"/>
            <a:ext cx="3155950" cy="6232525"/>
            <a:chOff x="3408" y="240"/>
            <a:chExt cx="1988" cy="3926"/>
          </a:xfrm>
        </p:grpSpPr>
        <p:sp>
          <p:nvSpPr>
            <p:cNvPr id="40966" name="Text Box 5"/>
            <p:cNvSpPr txBox="1"/>
            <p:nvPr/>
          </p:nvSpPr>
          <p:spPr>
            <a:xfrm>
              <a:off x="4042" y="240"/>
              <a:ext cx="1354" cy="4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9276" tIns="49638" rIns="99276" bIns="49638" anchor="ctr" anchorCtr="0">
              <a:spAutoFit/>
            </a:bodyPr>
            <a:p>
              <a:pPr algn="ctr" defTabSz="992505" eaLnBrk="0" hangingPunct="0">
                <a:spcBef>
                  <a:spcPct val="50000"/>
                </a:spcBef>
                <a:buClrTx/>
                <a:buFontTx/>
              </a:pPr>
              <a:r>
                <a:rPr lang="zh-CN" altLang="en-US" sz="26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(</a:t>
              </a:r>
              <a:r>
                <a:rPr lang="zh-CN" altLang="en-US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(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(     )</a:t>
              </a:r>
              <a:r>
                <a:rPr lang="zh-CN" altLang="en-US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)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)</a:t>
              </a:r>
              <a:endParaRPr lang="zh-CN" altLang="en-US" sz="2600" b="1" dirty="0">
                <a:solidFill>
                  <a:schemeClr val="hlink"/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40967" name="Group 6"/>
            <p:cNvGrpSpPr/>
            <p:nvPr/>
          </p:nvGrpSpPr>
          <p:grpSpPr>
            <a:xfrm>
              <a:off x="3408" y="270"/>
              <a:ext cx="1573" cy="3896"/>
              <a:chOff x="3408" y="270"/>
              <a:chExt cx="1573" cy="3896"/>
            </a:xfrm>
          </p:grpSpPr>
          <p:sp>
            <p:nvSpPr>
              <p:cNvPr id="40968" name="Freeform 7"/>
              <p:cNvSpPr/>
              <p:nvPr/>
            </p:nvSpPr>
            <p:spPr>
              <a:xfrm>
                <a:off x="3948" y="2222"/>
                <a:ext cx="508" cy="94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0"/>
                  </a:cxn>
                  <a:cxn ang="0">
                    <a:pos x="11" y="7"/>
                  </a:cxn>
                  <a:cxn ang="0">
                    <a:pos x="12" y="19"/>
                  </a:cxn>
                  <a:cxn ang="0">
                    <a:pos x="14" y="46"/>
                  </a:cxn>
                  <a:cxn ang="0">
                    <a:pos x="14" y="64"/>
                  </a:cxn>
                  <a:cxn ang="0">
                    <a:pos x="14" y="89"/>
                  </a:cxn>
                  <a:cxn ang="0">
                    <a:pos x="14" y="117"/>
                  </a:cxn>
                  <a:cxn ang="0">
                    <a:pos x="14" y="147"/>
                  </a:cxn>
                  <a:cxn ang="0">
                    <a:pos x="14" y="177"/>
                  </a:cxn>
                  <a:cxn ang="0">
                    <a:pos x="14" y="217"/>
                  </a:cxn>
                  <a:cxn ang="0">
                    <a:pos x="12" y="244"/>
                  </a:cxn>
                  <a:cxn ang="0">
                    <a:pos x="10" y="264"/>
                  </a:cxn>
                  <a:cxn ang="0">
                    <a:pos x="8" y="274"/>
                  </a:cxn>
                  <a:cxn ang="0">
                    <a:pos x="5" y="264"/>
                  </a:cxn>
                  <a:cxn ang="0">
                    <a:pos x="3" y="231"/>
                  </a:cxn>
                  <a:cxn ang="0">
                    <a:pos x="2" y="201"/>
                  </a:cxn>
                  <a:cxn ang="0">
                    <a:pos x="2" y="164"/>
                  </a:cxn>
                  <a:cxn ang="0">
                    <a:pos x="0" y="131"/>
                  </a:cxn>
                  <a:cxn ang="0">
                    <a:pos x="0" y="85"/>
                  </a:cxn>
                  <a:cxn ang="0">
                    <a:pos x="2" y="52"/>
                  </a:cxn>
                  <a:cxn ang="0">
                    <a:pos x="2" y="29"/>
                  </a:cxn>
                  <a:cxn ang="0">
                    <a:pos x="3" y="0"/>
                  </a:cxn>
                  <a:cxn ang="0">
                    <a:pos x="6" y="0"/>
                  </a:cxn>
                </a:cxnLst>
                <a:pathLst>
                  <a:path w="618" h="1008">
                    <a:moveTo>
                      <a:pt x="236" y="0"/>
                    </a:moveTo>
                    <a:lnTo>
                      <a:pt x="329" y="0"/>
                    </a:lnTo>
                    <a:lnTo>
                      <a:pt x="443" y="17"/>
                    </a:lnTo>
                    <a:lnTo>
                      <a:pt x="504" y="70"/>
                    </a:lnTo>
                    <a:lnTo>
                      <a:pt x="566" y="169"/>
                    </a:lnTo>
                    <a:lnTo>
                      <a:pt x="597" y="241"/>
                    </a:lnTo>
                    <a:lnTo>
                      <a:pt x="618" y="329"/>
                    </a:lnTo>
                    <a:lnTo>
                      <a:pt x="618" y="437"/>
                    </a:lnTo>
                    <a:lnTo>
                      <a:pt x="607" y="544"/>
                    </a:lnTo>
                    <a:lnTo>
                      <a:pt x="597" y="659"/>
                    </a:lnTo>
                    <a:lnTo>
                      <a:pt x="555" y="802"/>
                    </a:lnTo>
                    <a:lnTo>
                      <a:pt x="504" y="900"/>
                    </a:lnTo>
                    <a:lnTo>
                      <a:pt x="412" y="980"/>
                    </a:lnTo>
                    <a:lnTo>
                      <a:pt x="309" y="1008"/>
                    </a:lnTo>
                    <a:lnTo>
                      <a:pt x="195" y="980"/>
                    </a:lnTo>
                    <a:lnTo>
                      <a:pt x="124" y="856"/>
                    </a:lnTo>
                    <a:lnTo>
                      <a:pt x="71" y="740"/>
                    </a:lnTo>
                    <a:lnTo>
                      <a:pt x="40" y="606"/>
                    </a:lnTo>
                    <a:lnTo>
                      <a:pt x="0" y="481"/>
                    </a:lnTo>
                    <a:lnTo>
                      <a:pt x="0" y="312"/>
                    </a:lnTo>
                    <a:lnTo>
                      <a:pt x="31" y="195"/>
                    </a:lnTo>
                    <a:lnTo>
                      <a:pt x="71" y="107"/>
                    </a:lnTo>
                    <a:lnTo>
                      <a:pt x="124" y="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40969" name="Group 8"/>
              <p:cNvGrpSpPr/>
              <p:nvPr/>
            </p:nvGrpSpPr>
            <p:grpSpPr>
              <a:xfrm>
                <a:off x="3408" y="270"/>
                <a:ext cx="1573" cy="3896"/>
                <a:chOff x="3314" y="144"/>
                <a:chExt cx="1913" cy="4175"/>
              </a:xfrm>
            </p:grpSpPr>
            <p:sp>
              <p:nvSpPr>
                <p:cNvPr id="40970" name="Freeform 9"/>
                <p:cNvSpPr/>
                <p:nvPr/>
              </p:nvSpPr>
              <p:spPr>
                <a:xfrm>
                  <a:off x="3930" y="1491"/>
                  <a:ext cx="571" cy="697"/>
                </a:xfrm>
                <a:custGeom>
                  <a:avLst/>
                  <a:gdLst/>
                  <a:ahLst/>
                  <a:cxnLst>
                    <a:cxn ang="0">
                      <a:pos x="331" y="0"/>
                    </a:cxn>
                    <a:cxn ang="0">
                      <a:pos x="405" y="9"/>
                    </a:cxn>
                    <a:cxn ang="0">
                      <a:pos x="479" y="45"/>
                    </a:cxn>
                    <a:cxn ang="0">
                      <a:pos x="525" y="99"/>
                    </a:cxn>
                    <a:cxn ang="0">
                      <a:pos x="562" y="178"/>
                    </a:cxn>
                    <a:cxn ang="0">
                      <a:pos x="571" y="314"/>
                    </a:cxn>
                    <a:cxn ang="0">
                      <a:pos x="544" y="448"/>
                    </a:cxn>
                    <a:cxn ang="0">
                      <a:pos x="497" y="545"/>
                    </a:cxn>
                    <a:cxn ang="0">
                      <a:pos x="433" y="626"/>
                    </a:cxn>
                    <a:cxn ang="0">
                      <a:pos x="368" y="679"/>
                    </a:cxn>
                    <a:cxn ang="0">
                      <a:pos x="294" y="697"/>
                    </a:cxn>
                    <a:cxn ang="0">
                      <a:pos x="220" y="688"/>
                    </a:cxn>
                    <a:cxn ang="0">
                      <a:pos x="183" y="644"/>
                    </a:cxn>
                    <a:cxn ang="0">
                      <a:pos x="128" y="572"/>
                    </a:cxn>
                    <a:cxn ang="0">
                      <a:pos x="109" y="438"/>
                    </a:cxn>
                    <a:cxn ang="0">
                      <a:pos x="114" y="393"/>
                    </a:cxn>
                    <a:cxn ang="0">
                      <a:pos x="0" y="371"/>
                    </a:cxn>
                    <a:cxn ang="0">
                      <a:pos x="3" y="327"/>
                    </a:cxn>
                    <a:cxn ang="0">
                      <a:pos x="114" y="331"/>
                    </a:cxn>
                    <a:cxn ang="0">
                      <a:pos x="123" y="281"/>
                    </a:cxn>
                    <a:cxn ang="0">
                      <a:pos x="151" y="210"/>
                    </a:cxn>
                    <a:cxn ang="0">
                      <a:pos x="183" y="143"/>
                    </a:cxn>
                    <a:cxn ang="0">
                      <a:pos x="239" y="54"/>
                    </a:cxn>
                    <a:cxn ang="0">
                      <a:pos x="294" y="19"/>
                    </a:cxn>
                    <a:cxn ang="0">
                      <a:pos x="331" y="0"/>
                    </a:cxn>
                  </a:cxnLst>
                  <a:pathLst>
                    <a:path w="571" h="697">
                      <a:moveTo>
                        <a:pt x="331" y="0"/>
                      </a:moveTo>
                      <a:lnTo>
                        <a:pt x="405" y="9"/>
                      </a:lnTo>
                      <a:lnTo>
                        <a:pt x="479" y="45"/>
                      </a:lnTo>
                      <a:lnTo>
                        <a:pt x="525" y="99"/>
                      </a:lnTo>
                      <a:lnTo>
                        <a:pt x="562" y="178"/>
                      </a:lnTo>
                      <a:lnTo>
                        <a:pt x="571" y="314"/>
                      </a:lnTo>
                      <a:lnTo>
                        <a:pt x="544" y="448"/>
                      </a:lnTo>
                      <a:lnTo>
                        <a:pt x="497" y="545"/>
                      </a:lnTo>
                      <a:lnTo>
                        <a:pt x="433" y="626"/>
                      </a:lnTo>
                      <a:lnTo>
                        <a:pt x="368" y="679"/>
                      </a:lnTo>
                      <a:lnTo>
                        <a:pt x="294" y="697"/>
                      </a:lnTo>
                      <a:lnTo>
                        <a:pt x="220" y="688"/>
                      </a:lnTo>
                      <a:lnTo>
                        <a:pt x="183" y="644"/>
                      </a:lnTo>
                      <a:lnTo>
                        <a:pt x="128" y="572"/>
                      </a:lnTo>
                      <a:lnTo>
                        <a:pt x="109" y="438"/>
                      </a:lnTo>
                      <a:lnTo>
                        <a:pt x="114" y="393"/>
                      </a:lnTo>
                      <a:lnTo>
                        <a:pt x="0" y="371"/>
                      </a:lnTo>
                      <a:lnTo>
                        <a:pt x="3" y="327"/>
                      </a:lnTo>
                      <a:lnTo>
                        <a:pt x="114" y="331"/>
                      </a:lnTo>
                      <a:lnTo>
                        <a:pt x="123" y="281"/>
                      </a:lnTo>
                      <a:lnTo>
                        <a:pt x="151" y="210"/>
                      </a:lnTo>
                      <a:lnTo>
                        <a:pt x="183" y="143"/>
                      </a:lnTo>
                      <a:lnTo>
                        <a:pt x="239" y="54"/>
                      </a:lnTo>
                      <a:lnTo>
                        <a:pt x="294" y="19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0971" name="Freeform 10"/>
                <p:cNvSpPr/>
                <p:nvPr/>
              </p:nvSpPr>
              <p:spPr>
                <a:xfrm>
                  <a:off x="4384" y="3101"/>
                  <a:ext cx="475" cy="1158"/>
                </a:xfrm>
                <a:custGeom>
                  <a:avLst/>
                  <a:gdLst/>
                  <a:ahLst/>
                  <a:cxnLst>
                    <a:cxn ang="0">
                      <a:pos x="88" y="134"/>
                    </a:cxn>
                    <a:cxn ang="0">
                      <a:pos x="26" y="57"/>
                    </a:cxn>
                    <a:cxn ang="0">
                      <a:pos x="46" y="0"/>
                    </a:cxn>
                    <a:cxn ang="0">
                      <a:pos x="108" y="0"/>
                    </a:cxn>
                    <a:cxn ang="0">
                      <a:pos x="181" y="62"/>
                    </a:cxn>
                    <a:cxn ang="0">
                      <a:pos x="273" y="191"/>
                    </a:cxn>
                    <a:cxn ang="0">
                      <a:pos x="325" y="314"/>
                    </a:cxn>
                    <a:cxn ang="0">
                      <a:pos x="372" y="433"/>
                    </a:cxn>
                    <a:cxn ang="0">
                      <a:pos x="387" y="542"/>
                    </a:cxn>
                    <a:cxn ang="0">
                      <a:pos x="382" y="599"/>
                    </a:cxn>
                    <a:cxn ang="0">
                      <a:pos x="336" y="669"/>
                    </a:cxn>
                    <a:cxn ang="0">
                      <a:pos x="258" y="859"/>
                    </a:cxn>
                    <a:cxn ang="0">
                      <a:pos x="170" y="968"/>
                    </a:cxn>
                    <a:cxn ang="0">
                      <a:pos x="150" y="1016"/>
                    </a:cxn>
                    <a:cxn ang="0">
                      <a:pos x="233" y="1025"/>
                    </a:cxn>
                    <a:cxn ang="0">
                      <a:pos x="341" y="1025"/>
                    </a:cxn>
                    <a:cxn ang="0">
                      <a:pos x="475" y="1068"/>
                    </a:cxn>
                    <a:cxn ang="0">
                      <a:pos x="464" y="1102"/>
                    </a:cxn>
                    <a:cxn ang="0">
                      <a:pos x="444" y="1140"/>
                    </a:cxn>
                    <a:cxn ang="0">
                      <a:pos x="402" y="1158"/>
                    </a:cxn>
                    <a:cxn ang="0">
                      <a:pos x="321" y="1131"/>
                    </a:cxn>
                    <a:cxn ang="0">
                      <a:pos x="233" y="1088"/>
                    </a:cxn>
                    <a:cxn ang="0">
                      <a:pos x="108" y="1083"/>
                    </a:cxn>
                    <a:cxn ang="0">
                      <a:pos x="31" y="1097"/>
                    </a:cxn>
                    <a:cxn ang="0">
                      <a:pos x="0" y="1073"/>
                    </a:cxn>
                    <a:cxn ang="0">
                      <a:pos x="0" y="1040"/>
                    </a:cxn>
                    <a:cxn ang="0">
                      <a:pos x="42" y="1002"/>
                    </a:cxn>
                    <a:cxn ang="0">
                      <a:pos x="108" y="941"/>
                    </a:cxn>
                    <a:cxn ang="0">
                      <a:pos x="227" y="784"/>
                    </a:cxn>
                    <a:cxn ang="0">
                      <a:pos x="279" y="646"/>
                    </a:cxn>
                    <a:cxn ang="0">
                      <a:pos x="295" y="513"/>
                    </a:cxn>
                    <a:cxn ang="0">
                      <a:pos x="288" y="442"/>
                    </a:cxn>
                    <a:cxn ang="0">
                      <a:pos x="248" y="314"/>
                    </a:cxn>
                    <a:cxn ang="0">
                      <a:pos x="139" y="176"/>
                    </a:cxn>
                    <a:cxn ang="0">
                      <a:pos x="62" y="105"/>
                    </a:cxn>
                    <a:cxn ang="0">
                      <a:pos x="88" y="134"/>
                    </a:cxn>
                  </a:cxnLst>
                  <a:pathLst>
                    <a:path w="475" h="1158">
                      <a:moveTo>
                        <a:pt x="88" y="134"/>
                      </a:moveTo>
                      <a:lnTo>
                        <a:pt x="26" y="57"/>
                      </a:lnTo>
                      <a:lnTo>
                        <a:pt x="46" y="0"/>
                      </a:lnTo>
                      <a:lnTo>
                        <a:pt x="108" y="0"/>
                      </a:lnTo>
                      <a:lnTo>
                        <a:pt x="181" y="62"/>
                      </a:lnTo>
                      <a:lnTo>
                        <a:pt x="273" y="191"/>
                      </a:lnTo>
                      <a:lnTo>
                        <a:pt x="325" y="314"/>
                      </a:lnTo>
                      <a:lnTo>
                        <a:pt x="372" y="433"/>
                      </a:lnTo>
                      <a:lnTo>
                        <a:pt x="387" y="542"/>
                      </a:lnTo>
                      <a:lnTo>
                        <a:pt x="382" y="599"/>
                      </a:lnTo>
                      <a:lnTo>
                        <a:pt x="336" y="669"/>
                      </a:lnTo>
                      <a:lnTo>
                        <a:pt x="258" y="859"/>
                      </a:lnTo>
                      <a:lnTo>
                        <a:pt x="170" y="968"/>
                      </a:lnTo>
                      <a:lnTo>
                        <a:pt x="150" y="1016"/>
                      </a:lnTo>
                      <a:lnTo>
                        <a:pt x="233" y="1025"/>
                      </a:lnTo>
                      <a:lnTo>
                        <a:pt x="341" y="1025"/>
                      </a:lnTo>
                      <a:lnTo>
                        <a:pt x="475" y="1068"/>
                      </a:lnTo>
                      <a:lnTo>
                        <a:pt x="464" y="1102"/>
                      </a:lnTo>
                      <a:lnTo>
                        <a:pt x="444" y="1140"/>
                      </a:lnTo>
                      <a:lnTo>
                        <a:pt x="402" y="1158"/>
                      </a:lnTo>
                      <a:lnTo>
                        <a:pt x="321" y="1131"/>
                      </a:lnTo>
                      <a:lnTo>
                        <a:pt x="233" y="1088"/>
                      </a:lnTo>
                      <a:lnTo>
                        <a:pt x="108" y="1083"/>
                      </a:lnTo>
                      <a:lnTo>
                        <a:pt x="31" y="1097"/>
                      </a:lnTo>
                      <a:lnTo>
                        <a:pt x="0" y="1073"/>
                      </a:lnTo>
                      <a:lnTo>
                        <a:pt x="0" y="1040"/>
                      </a:lnTo>
                      <a:lnTo>
                        <a:pt x="42" y="1002"/>
                      </a:lnTo>
                      <a:lnTo>
                        <a:pt x="108" y="941"/>
                      </a:lnTo>
                      <a:lnTo>
                        <a:pt x="227" y="784"/>
                      </a:lnTo>
                      <a:lnTo>
                        <a:pt x="279" y="646"/>
                      </a:lnTo>
                      <a:lnTo>
                        <a:pt x="295" y="513"/>
                      </a:lnTo>
                      <a:lnTo>
                        <a:pt x="288" y="442"/>
                      </a:lnTo>
                      <a:lnTo>
                        <a:pt x="248" y="314"/>
                      </a:lnTo>
                      <a:lnTo>
                        <a:pt x="139" y="176"/>
                      </a:lnTo>
                      <a:lnTo>
                        <a:pt x="62" y="105"/>
                      </a:lnTo>
                      <a:lnTo>
                        <a:pt x="88" y="134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0972" name="Freeform 11"/>
                <p:cNvSpPr/>
                <p:nvPr/>
              </p:nvSpPr>
              <p:spPr>
                <a:xfrm>
                  <a:off x="3754" y="3084"/>
                  <a:ext cx="475" cy="1235"/>
                </a:xfrm>
                <a:custGeom>
                  <a:avLst/>
                  <a:gdLst/>
                  <a:ahLst/>
                  <a:cxnLst>
                    <a:cxn ang="0">
                      <a:pos x="247" y="222"/>
                    </a:cxn>
                    <a:cxn ang="0">
                      <a:pos x="319" y="97"/>
                    </a:cxn>
                    <a:cxn ang="0">
                      <a:pos x="388" y="0"/>
                    </a:cxn>
                    <a:cxn ang="0">
                      <a:pos x="439" y="0"/>
                    </a:cxn>
                    <a:cxn ang="0">
                      <a:pos x="470" y="40"/>
                    </a:cxn>
                    <a:cxn ang="0">
                      <a:pos x="475" y="106"/>
                    </a:cxn>
                    <a:cxn ang="0">
                      <a:pos x="432" y="156"/>
                    </a:cxn>
                    <a:cxn ang="0">
                      <a:pos x="358" y="217"/>
                    </a:cxn>
                    <a:cxn ang="0">
                      <a:pos x="298" y="288"/>
                    </a:cxn>
                    <a:cxn ang="0">
                      <a:pos x="237" y="386"/>
                    </a:cxn>
                    <a:cxn ang="0">
                      <a:pos x="211" y="453"/>
                    </a:cxn>
                    <a:cxn ang="0">
                      <a:pos x="187" y="537"/>
                    </a:cxn>
                    <a:cxn ang="0">
                      <a:pos x="182" y="645"/>
                    </a:cxn>
                    <a:cxn ang="0">
                      <a:pos x="190" y="742"/>
                    </a:cxn>
                    <a:cxn ang="0">
                      <a:pos x="220" y="862"/>
                    </a:cxn>
                    <a:cxn ang="0">
                      <a:pos x="276" y="968"/>
                    </a:cxn>
                    <a:cxn ang="0">
                      <a:pos x="324" y="1031"/>
                    </a:cxn>
                    <a:cxn ang="0">
                      <a:pos x="353" y="1075"/>
                    </a:cxn>
                    <a:cxn ang="0">
                      <a:pos x="358" y="1110"/>
                    </a:cxn>
                    <a:cxn ang="0">
                      <a:pos x="331" y="1124"/>
                    </a:cxn>
                    <a:cxn ang="0">
                      <a:pos x="271" y="1132"/>
                    </a:cxn>
                    <a:cxn ang="0">
                      <a:pos x="182" y="1159"/>
                    </a:cxn>
                    <a:cxn ang="0">
                      <a:pos x="113" y="1194"/>
                    </a:cxn>
                    <a:cxn ang="0">
                      <a:pos x="69" y="1235"/>
                    </a:cxn>
                    <a:cxn ang="0">
                      <a:pos x="31" y="1226"/>
                    </a:cxn>
                    <a:cxn ang="0">
                      <a:pos x="0" y="1178"/>
                    </a:cxn>
                    <a:cxn ang="0">
                      <a:pos x="0" y="1137"/>
                    </a:cxn>
                    <a:cxn ang="0">
                      <a:pos x="69" y="1101"/>
                    </a:cxn>
                    <a:cxn ang="0">
                      <a:pos x="187" y="1079"/>
                    </a:cxn>
                    <a:cxn ang="0">
                      <a:pos x="293" y="1066"/>
                    </a:cxn>
                    <a:cxn ang="0">
                      <a:pos x="247" y="1018"/>
                    </a:cxn>
                    <a:cxn ang="0">
                      <a:pos x="216" y="955"/>
                    </a:cxn>
                    <a:cxn ang="0">
                      <a:pos x="177" y="866"/>
                    </a:cxn>
                    <a:cxn ang="0">
                      <a:pos x="134" y="773"/>
                    </a:cxn>
                    <a:cxn ang="0">
                      <a:pos x="122" y="658"/>
                    </a:cxn>
                    <a:cxn ang="0">
                      <a:pos x="117" y="546"/>
                    </a:cxn>
                    <a:cxn ang="0">
                      <a:pos x="147" y="439"/>
                    </a:cxn>
                    <a:cxn ang="0">
                      <a:pos x="204" y="297"/>
                    </a:cxn>
                    <a:cxn ang="0">
                      <a:pos x="247" y="222"/>
                    </a:cxn>
                  </a:cxnLst>
                  <a:pathLst>
                    <a:path w="475" h="1235">
                      <a:moveTo>
                        <a:pt x="247" y="222"/>
                      </a:moveTo>
                      <a:lnTo>
                        <a:pt x="319" y="97"/>
                      </a:lnTo>
                      <a:lnTo>
                        <a:pt x="388" y="0"/>
                      </a:lnTo>
                      <a:lnTo>
                        <a:pt x="439" y="0"/>
                      </a:lnTo>
                      <a:lnTo>
                        <a:pt x="470" y="40"/>
                      </a:lnTo>
                      <a:lnTo>
                        <a:pt x="475" y="106"/>
                      </a:lnTo>
                      <a:lnTo>
                        <a:pt x="432" y="156"/>
                      </a:lnTo>
                      <a:lnTo>
                        <a:pt x="358" y="217"/>
                      </a:lnTo>
                      <a:lnTo>
                        <a:pt x="298" y="288"/>
                      </a:lnTo>
                      <a:lnTo>
                        <a:pt x="237" y="386"/>
                      </a:lnTo>
                      <a:lnTo>
                        <a:pt x="211" y="453"/>
                      </a:lnTo>
                      <a:lnTo>
                        <a:pt x="187" y="537"/>
                      </a:lnTo>
                      <a:lnTo>
                        <a:pt x="182" y="645"/>
                      </a:lnTo>
                      <a:lnTo>
                        <a:pt x="190" y="742"/>
                      </a:lnTo>
                      <a:lnTo>
                        <a:pt x="220" y="862"/>
                      </a:lnTo>
                      <a:lnTo>
                        <a:pt x="276" y="968"/>
                      </a:lnTo>
                      <a:lnTo>
                        <a:pt x="324" y="1031"/>
                      </a:lnTo>
                      <a:lnTo>
                        <a:pt x="353" y="1075"/>
                      </a:lnTo>
                      <a:lnTo>
                        <a:pt x="358" y="1110"/>
                      </a:lnTo>
                      <a:lnTo>
                        <a:pt x="331" y="1124"/>
                      </a:lnTo>
                      <a:lnTo>
                        <a:pt x="271" y="1132"/>
                      </a:lnTo>
                      <a:lnTo>
                        <a:pt x="182" y="1159"/>
                      </a:lnTo>
                      <a:lnTo>
                        <a:pt x="113" y="1194"/>
                      </a:lnTo>
                      <a:lnTo>
                        <a:pt x="69" y="1235"/>
                      </a:lnTo>
                      <a:lnTo>
                        <a:pt x="31" y="1226"/>
                      </a:lnTo>
                      <a:lnTo>
                        <a:pt x="0" y="1178"/>
                      </a:lnTo>
                      <a:lnTo>
                        <a:pt x="0" y="1137"/>
                      </a:lnTo>
                      <a:lnTo>
                        <a:pt x="69" y="1101"/>
                      </a:lnTo>
                      <a:lnTo>
                        <a:pt x="187" y="1079"/>
                      </a:lnTo>
                      <a:lnTo>
                        <a:pt x="293" y="1066"/>
                      </a:lnTo>
                      <a:lnTo>
                        <a:pt x="247" y="1018"/>
                      </a:lnTo>
                      <a:lnTo>
                        <a:pt x="216" y="955"/>
                      </a:lnTo>
                      <a:lnTo>
                        <a:pt x="177" y="866"/>
                      </a:lnTo>
                      <a:lnTo>
                        <a:pt x="134" y="773"/>
                      </a:lnTo>
                      <a:lnTo>
                        <a:pt x="122" y="658"/>
                      </a:lnTo>
                      <a:lnTo>
                        <a:pt x="117" y="546"/>
                      </a:lnTo>
                      <a:lnTo>
                        <a:pt x="147" y="439"/>
                      </a:lnTo>
                      <a:lnTo>
                        <a:pt x="204" y="297"/>
                      </a:lnTo>
                      <a:lnTo>
                        <a:pt x="247" y="22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0973" name="Freeform 12"/>
                <p:cNvSpPr/>
                <p:nvPr/>
              </p:nvSpPr>
              <p:spPr>
                <a:xfrm>
                  <a:off x="4463" y="144"/>
                  <a:ext cx="764" cy="2360"/>
                </a:xfrm>
                <a:custGeom>
                  <a:avLst/>
                  <a:gdLst/>
                  <a:ahLst/>
                  <a:cxnLst>
                    <a:cxn ang="0">
                      <a:pos x="15" y="27328556"/>
                    </a:cxn>
                    <a:cxn ang="0">
                      <a:pos x="0" y="26128457"/>
                    </a:cxn>
                    <a:cxn ang="0">
                      <a:pos x="24" y="25209985"/>
                    </a:cxn>
                    <a:cxn ang="0">
                      <a:pos x="88" y="24297286"/>
                    </a:cxn>
                    <a:cxn ang="0">
                      <a:pos x="208" y="22567862"/>
                    </a:cxn>
                    <a:cxn ang="0">
                      <a:pos x="353" y="19921269"/>
                    </a:cxn>
                    <a:cxn ang="0">
                      <a:pos x="431" y="17529097"/>
                    </a:cxn>
                    <a:cxn ang="0">
                      <a:pos x="467" y="16239674"/>
                    </a:cxn>
                    <a:cxn ang="0">
                      <a:pos x="504" y="12736158"/>
                    </a:cxn>
                    <a:cxn ang="0">
                      <a:pos x="497" y="7878680"/>
                    </a:cxn>
                    <a:cxn ang="0">
                      <a:pos x="482" y="5498375"/>
                    </a:cxn>
                    <a:cxn ang="0">
                      <a:pos x="473" y="4579479"/>
                    </a:cxn>
                    <a:cxn ang="0">
                      <a:pos x="326" y="3294606"/>
                    </a:cxn>
                    <a:cxn ang="0">
                      <a:pos x="322" y="2821766"/>
                    </a:cxn>
                    <a:cxn ang="0">
                      <a:pos x="337" y="2559887"/>
                    </a:cxn>
                    <a:cxn ang="0">
                      <a:pos x="473" y="3294606"/>
                    </a:cxn>
                    <a:cxn ang="0">
                      <a:pos x="504" y="3117976"/>
                    </a:cxn>
                    <a:cxn ang="0">
                      <a:pos x="420" y="364841"/>
                    </a:cxn>
                    <a:cxn ang="0">
                      <a:pos x="431" y="0"/>
                    </a:cxn>
                    <a:cxn ang="0">
                      <a:pos x="462" y="92981"/>
                    </a:cxn>
                    <a:cxn ang="0">
                      <a:pos x="539" y="2486943"/>
                    </a:cxn>
                    <a:cxn ang="0">
                      <a:pos x="561" y="2559887"/>
                    </a:cxn>
                    <a:cxn ang="0">
                      <a:pos x="602" y="92981"/>
                    </a:cxn>
                    <a:cxn ang="0">
                      <a:pos x="628" y="0"/>
                    </a:cxn>
                    <a:cxn ang="0">
                      <a:pos x="639" y="445394"/>
                    </a:cxn>
                    <a:cxn ang="0">
                      <a:pos x="607" y="3117976"/>
                    </a:cxn>
                    <a:cxn ang="0">
                      <a:pos x="618" y="3502227"/>
                    </a:cxn>
                    <a:cxn ang="0">
                      <a:pos x="742" y="3117976"/>
                    </a:cxn>
                    <a:cxn ang="0">
                      <a:pos x="764" y="3294606"/>
                    </a:cxn>
                    <a:cxn ang="0">
                      <a:pos x="758" y="3770172"/>
                    </a:cxn>
                    <a:cxn ang="0">
                      <a:pos x="591" y="4505682"/>
                    </a:cxn>
                    <a:cxn ang="0">
                      <a:pos x="576" y="4866986"/>
                    </a:cxn>
                    <a:cxn ang="0">
                      <a:pos x="561" y="6514439"/>
                    </a:cxn>
                    <a:cxn ang="0">
                      <a:pos x="561" y="8903906"/>
                    </a:cxn>
                    <a:cxn ang="0">
                      <a:pos x="565" y="12384164"/>
                    </a:cxn>
                    <a:cxn ang="0">
                      <a:pos x="561" y="15594170"/>
                    </a:cxn>
                    <a:cxn ang="0">
                      <a:pos x="550" y="17049001"/>
                    </a:cxn>
                    <a:cxn ang="0">
                      <a:pos x="467" y="19343888"/>
                    </a:cxn>
                    <a:cxn ang="0">
                      <a:pos x="374" y="21737921"/>
                    </a:cxn>
                    <a:cxn ang="0">
                      <a:pos x="274" y="24297286"/>
                    </a:cxn>
                    <a:cxn ang="0">
                      <a:pos x="191" y="26758857"/>
                    </a:cxn>
                    <a:cxn ang="0">
                      <a:pos x="134" y="28148463"/>
                    </a:cxn>
                    <a:cxn ang="0">
                      <a:pos x="51" y="28508793"/>
                    </a:cxn>
                    <a:cxn ang="0">
                      <a:pos x="15" y="27328556"/>
                    </a:cxn>
                  </a:cxnLst>
                  <a:pathLst>
                    <a:path w="764" h="1400">
                      <a:moveTo>
                        <a:pt x="15" y="1342"/>
                      </a:moveTo>
                      <a:lnTo>
                        <a:pt x="0" y="1283"/>
                      </a:lnTo>
                      <a:lnTo>
                        <a:pt x="24" y="1238"/>
                      </a:lnTo>
                      <a:lnTo>
                        <a:pt x="88" y="1193"/>
                      </a:lnTo>
                      <a:lnTo>
                        <a:pt x="208" y="1108"/>
                      </a:lnTo>
                      <a:lnTo>
                        <a:pt x="353" y="978"/>
                      </a:lnTo>
                      <a:lnTo>
                        <a:pt x="431" y="861"/>
                      </a:lnTo>
                      <a:lnTo>
                        <a:pt x="467" y="797"/>
                      </a:lnTo>
                      <a:lnTo>
                        <a:pt x="504" y="625"/>
                      </a:lnTo>
                      <a:lnTo>
                        <a:pt x="497" y="387"/>
                      </a:lnTo>
                      <a:lnTo>
                        <a:pt x="482" y="270"/>
                      </a:lnTo>
                      <a:lnTo>
                        <a:pt x="473" y="225"/>
                      </a:lnTo>
                      <a:lnTo>
                        <a:pt x="326" y="162"/>
                      </a:lnTo>
                      <a:lnTo>
                        <a:pt x="322" y="139"/>
                      </a:lnTo>
                      <a:lnTo>
                        <a:pt x="337" y="126"/>
                      </a:lnTo>
                      <a:lnTo>
                        <a:pt x="473" y="162"/>
                      </a:lnTo>
                      <a:lnTo>
                        <a:pt x="504" y="153"/>
                      </a:lnTo>
                      <a:lnTo>
                        <a:pt x="420" y="18"/>
                      </a:lnTo>
                      <a:lnTo>
                        <a:pt x="431" y="0"/>
                      </a:lnTo>
                      <a:lnTo>
                        <a:pt x="462" y="5"/>
                      </a:lnTo>
                      <a:lnTo>
                        <a:pt x="539" y="122"/>
                      </a:lnTo>
                      <a:lnTo>
                        <a:pt x="561" y="126"/>
                      </a:lnTo>
                      <a:lnTo>
                        <a:pt x="602" y="5"/>
                      </a:lnTo>
                      <a:lnTo>
                        <a:pt x="628" y="0"/>
                      </a:lnTo>
                      <a:lnTo>
                        <a:pt x="639" y="22"/>
                      </a:lnTo>
                      <a:lnTo>
                        <a:pt x="607" y="153"/>
                      </a:lnTo>
                      <a:lnTo>
                        <a:pt x="618" y="172"/>
                      </a:lnTo>
                      <a:lnTo>
                        <a:pt x="742" y="153"/>
                      </a:lnTo>
                      <a:lnTo>
                        <a:pt x="764" y="162"/>
                      </a:lnTo>
                      <a:lnTo>
                        <a:pt x="758" y="185"/>
                      </a:lnTo>
                      <a:lnTo>
                        <a:pt x="591" y="221"/>
                      </a:lnTo>
                      <a:lnTo>
                        <a:pt x="576" y="239"/>
                      </a:lnTo>
                      <a:lnTo>
                        <a:pt x="561" y="320"/>
                      </a:lnTo>
                      <a:lnTo>
                        <a:pt x="561" y="437"/>
                      </a:lnTo>
                      <a:lnTo>
                        <a:pt x="565" y="608"/>
                      </a:lnTo>
                      <a:lnTo>
                        <a:pt x="561" y="766"/>
                      </a:lnTo>
                      <a:lnTo>
                        <a:pt x="550" y="837"/>
                      </a:lnTo>
                      <a:lnTo>
                        <a:pt x="467" y="950"/>
                      </a:lnTo>
                      <a:lnTo>
                        <a:pt x="374" y="1067"/>
                      </a:lnTo>
                      <a:lnTo>
                        <a:pt x="274" y="1193"/>
                      </a:lnTo>
                      <a:lnTo>
                        <a:pt x="191" y="1314"/>
                      </a:lnTo>
                      <a:lnTo>
                        <a:pt x="134" y="1382"/>
                      </a:lnTo>
                      <a:lnTo>
                        <a:pt x="51" y="1400"/>
                      </a:lnTo>
                      <a:lnTo>
                        <a:pt x="15" y="134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0974" name="Freeform 13"/>
                <p:cNvSpPr/>
                <p:nvPr/>
              </p:nvSpPr>
              <p:spPr>
                <a:xfrm>
                  <a:off x="3314" y="2262"/>
                  <a:ext cx="795" cy="1147"/>
                </a:xfrm>
                <a:custGeom>
                  <a:avLst/>
                  <a:gdLst/>
                  <a:ahLst/>
                  <a:cxnLst>
                    <a:cxn ang="0">
                      <a:pos x="576" y="112"/>
                    </a:cxn>
                    <a:cxn ang="0">
                      <a:pos x="659" y="30"/>
                    </a:cxn>
                    <a:cxn ang="0">
                      <a:pos x="711" y="0"/>
                    </a:cxn>
                    <a:cxn ang="0">
                      <a:pos x="753" y="5"/>
                    </a:cxn>
                    <a:cxn ang="0">
                      <a:pos x="795" y="30"/>
                    </a:cxn>
                    <a:cxn ang="0">
                      <a:pos x="795" y="81"/>
                    </a:cxn>
                    <a:cxn ang="0">
                      <a:pos x="784" y="152"/>
                    </a:cxn>
                    <a:cxn ang="0">
                      <a:pos x="753" y="203"/>
                    </a:cxn>
                    <a:cxn ang="0">
                      <a:pos x="716" y="224"/>
                    </a:cxn>
                    <a:cxn ang="0">
                      <a:pos x="637" y="255"/>
                    </a:cxn>
                    <a:cxn ang="0">
                      <a:pos x="539" y="327"/>
                    </a:cxn>
                    <a:cxn ang="0">
                      <a:pos x="436" y="438"/>
                    </a:cxn>
                    <a:cxn ang="0">
                      <a:pos x="394" y="529"/>
                    </a:cxn>
                    <a:cxn ang="0">
                      <a:pos x="337" y="637"/>
                    </a:cxn>
                    <a:cxn ang="0">
                      <a:pos x="306" y="718"/>
                    </a:cxn>
                    <a:cxn ang="0">
                      <a:pos x="265" y="820"/>
                    </a:cxn>
                    <a:cxn ang="0">
                      <a:pos x="248" y="897"/>
                    </a:cxn>
                    <a:cxn ang="0">
                      <a:pos x="265" y="973"/>
                    </a:cxn>
                    <a:cxn ang="0">
                      <a:pos x="300" y="1034"/>
                    </a:cxn>
                    <a:cxn ang="0">
                      <a:pos x="315" y="1054"/>
                    </a:cxn>
                    <a:cxn ang="0">
                      <a:pos x="306" y="1075"/>
                    </a:cxn>
                    <a:cxn ang="0">
                      <a:pos x="289" y="1080"/>
                    </a:cxn>
                    <a:cxn ang="0">
                      <a:pos x="228" y="978"/>
                    </a:cxn>
                    <a:cxn ang="0">
                      <a:pos x="212" y="988"/>
                    </a:cxn>
                    <a:cxn ang="0">
                      <a:pos x="228" y="1116"/>
                    </a:cxn>
                    <a:cxn ang="0">
                      <a:pos x="206" y="1126"/>
                    </a:cxn>
                    <a:cxn ang="0">
                      <a:pos x="191" y="1110"/>
                    </a:cxn>
                    <a:cxn ang="0">
                      <a:pos x="181" y="988"/>
                    </a:cxn>
                    <a:cxn ang="0">
                      <a:pos x="160" y="988"/>
                    </a:cxn>
                    <a:cxn ang="0">
                      <a:pos x="160" y="1110"/>
                    </a:cxn>
                    <a:cxn ang="0">
                      <a:pos x="144" y="1147"/>
                    </a:cxn>
                    <a:cxn ang="0">
                      <a:pos x="118" y="1126"/>
                    </a:cxn>
                    <a:cxn ang="0">
                      <a:pos x="140" y="937"/>
                    </a:cxn>
                    <a:cxn ang="0">
                      <a:pos x="129" y="922"/>
                    </a:cxn>
                    <a:cxn ang="0">
                      <a:pos x="72" y="932"/>
                    </a:cxn>
                    <a:cxn ang="0">
                      <a:pos x="9" y="922"/>
                    </a:cxn>
                    <a:cxn ang="0">
                      <a:pos x="0" y="892"/>
                    </a:cxn>
                    <a:cxn ang="0">
                      <a:pos x="46" y="897"/>
                    </a:cxn>
                    <a:cxn ang="0">
                      <a:pos x="107" y="892"/>
                    </a:cxn>
                    <a:cxn ang="0">
                      <a:pos x="171" y="850"/>
                    </a:cxn>
                    <a:cxn ang="0">
                      <a:pos x="265" y="667"/>
                    </a:cxn>
                    <a:cxn ang="0">
                      <a:pos x="322" y="519"/>
                    </a:cxn>
                    <a:cxn ang="0">
                      <a:pos x="372" y="412"/>
                    </a:cxn>
                    <a:cxn ang="0">
                      <a:pos x="436" y="316"/>
                    </a:cxn>
                    <a:cxn ang="0">
                      <a:pos x="503" y="213"/>
                    </a:cxn>
                    <a:cxn ang="0">
                      <a:pos x="545" y="147"/>
                    </a:cxn>
                    <a:cxn ang="0">
                      <a:pos x="576" y="112"/>
                    </a:cxn>
                  </a:cxnLst>
                  <a:pathLst>
                    <a:path w="795" h="1147">
                      <a:moveTo>
                        <a:pt x="576" y="112"/>
                      </a:moveTo>
                      <a:lnTo>
                        <a:pt x="659" y="30"/>
                      </a:lnTo>
                      <a:lnTo>
                        <a:pt x="711" y="0"/>
                      </a:lnTo>
                      <a:lnTo>
                        <a:pt x="753" y="5"/>
                      </a:lnTo>
                      <a:lnTo>
                        <a:pt x="795" y="30"/>
                      </a:lnTo>
                      <a:lnTo>
                        <a:pt x="795" y="81"/>
                      </a:lnTo>
                      <a:lnTo>
                        <a:pt x="784" y="152"/>
                      </a:lnTo>
                      <a:lnTo>
                        <a:pt x="753" y="203"/>
                      </a:lnTo>
                      <a:lnTo>
                        <a:pt x="716" y="224"/>
                      </a:lnTo>
                      <a:lnTo>
                        <a:pt x="637" y="255"/>
                      </a:lnTo>
                      <a:lnTo>
                        <a:pt x="539" y="327"/>
                      </a:lnTo>
                      <a:lnTo>
                        <a:pt x="436" y="438"/>
                      </a:lnTo>
                      <a:lnTo>
                        <a:pt x="394" y="529"/>
                      </a:lnTo>
                      <a:lnTo>
                        <a:pt x="337" y="637"/>
                      </a:lnTo>
                      <a:lnTo>
                        <a:pt x="306" y="718"/>
                      </a:lnTo>
                      <a:lnTo>
                        <a:pt x="265" y="820"/>
                      </a:lnTo>
                      <a:lnTo>
                        <a:pt x="248" y="897"/>
                      </a:lnTo>
                      <a:lnTo>
                        <a:pt x="265" y="973"/>
                      </a:lnTo>
                      <a:lnTo>
                        <a:pt x="300" y="1034"/>
                      </a:lnTo>
                      <a:lnTo>
                        <a:pt x="315" y="1054"/>
                      </a:lnTo>
                      <a:lnTo>
                        <a:pt x="306" y="1075"/>
                      </a:lnTo>
                      <a:lnTo>
                        <a:pt x="289" y="1080"/>
                      </a:lnTo>
                      <a:lnTo>
                        <a:pt x="228" y="978"/>
                      </a:lnTo>
                      <a:lnTo>
                        <a:pt x="212" y="988"/>
                      </a:lnTo>
                      <a:lnTo>
                        <a:pt x="228" y="1116"/>
                      </a:lnTo>
                      <a:lnTo>
                        <a:pt x="206" y="1126"/>
                      </a:lnTo>
                      <a:lnTo>
                        <a:pt x="191" y="1110"/>
                      </a:lnTo>
                      <a:lnTo>
                        <a:pt x="181" y="988"/>
                      </a:lnTo>
                      <a:lnTo>
                        <a:pt x="160" y="988"/>
                      </a:lnTo>
                      <a:lnTo>
                        <a:pt x="160" y="1110"/>
                      </a:lnTo>
                      <a:lnTo>
                        <a:pt x="144" y="1147"/>
                      </a:lnTo>
                      <a:lnTo>
                        <a:pt x="118" y="1126"/>
                      </a:lnTo>
                      <a:lnTo>
                        <a:pt x="140" y="937"/>
                      </a:lnTo>
                      <a:lnTo>
                        <a:pt x="129" y="922"/>
                      </a:lnTo>
                      <a:lnTo>
                        <a:pt x="72" y="932"/>
                      </a:lnTo>
                      <a:lnTo>
                        <a:pt x="9" y="922"/>
                      </a:lnTo>
                      <a:lnTo>
                        <a:pt x="0" y="892"/>
                      </a:lnTo>
                      <a:lnTo>
                        <a:pt x="46" y="897"/>
                      </a:lnTo>
                      <a:lnTo>
                        <a:pt x="107" y="892"/>
                      </a:lnTo>
                      <a:lnTo>
                        <a:pt x="171" y="850"/>
                      </a:lnTo>
                      <a:lnTo>
                        <a:pt x="265" y="667"/>
                      </a:lnTo>
                      <a:lnTo>
                        <a:pt x="322" y="519"/>
                      </a:lnTo>
                      <a:lnTo>
                        <a:pt x="372" y="412"/>
                      </a:lnTo>
                      <a:lnTo>
                        <a:pt x="436" y="316"/>
                      </a:lnTo>
                      <a:lnTo>
                        <a:pt x="503" y="213"/>
                      </a:lnTo>
                      <a:lnTo>
                        <a:pt x="545" y="147"/>
                      </a:lnTo>
                      <a:lnTo>
                        <a:pt x="576" y="11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686094" name="AutoShape 14"/>
          <p:cNvSpPr/>
          <p:nvPr/>
        </p:nvSpPr>
        <p:spPr>
          <a:xfrm flipH="1">
            <a:off x="1524000" y="304800"/>
            <a:ext cx="4724400" cy="1323975"/>
          </a:xfrm>
          <a:prstGeom prst="wedgeRectCallout">
            <a:avLst>
              <a:gd name="adj1" fmla="val -50236"/>
              <a:gd name="adj2" fmla="val 126977"/>
            </a:avLst>
          </a:prstGeom>
          <a:noFill/>
          <a:ln w="381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9276" tIns="49638" rIns="99276" bIns="49638" anchor="ctr" anchorCtr="0">
            <a:spAutoFit/>
          </a:bodyPr>
          <a:p>
            <a:pPr algn="ctr" defTabSz="992505" eaLnBrk="0" hangingPunct="0">
              <a:buClrTx/>
              <a:buFontTx/>
            </a:pPr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Please feel free </a:t>
            </a:r>
            <a:endParaRPr lang="en-US" altLang="zh-CN" sz="39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defTabSz="992505" eaLnBrk="0" hangingPunct="0">
              <a:buClrTx/>
              <a:buFontTx/>
            </a:pPr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to ask questions!</a:t>
            </a:r>
            <a:endParaRPr lang="en-US" altLang="zh-CN" sz="2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>
          <a:xfrm>
            <a:off x="1115378" y="11684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是连通平面图，</a:t>
            </a:r>
            <a:r>
              <a:rPr lang="en-US" altLang="zh-CN" i="1" dirty="0"/>
              <a:t>G</a:t>
            </a:r>
            <a:r>
              <a:rPr lang="zh-CN" altLang="en-US" dirty="0"/>
              <a:t>的每个面的度数大于等于</a:t>
            </a:r>
            <a:r>
              <a:rPr lang="en-US" altLang="zh-CN" i="1" dirty="0"/>
              <a:t>l </a:t>
            </a:r>
            <a:r>
              <a:rPr lang="en-US" altLang="zh-CN" dirty="0"/>
              <a:t>(</a:t>
            </a:r>
            <a:r>
              <a:rPr lang="en-US" altLang="zh-CN" i="1" dirty="0"/>
              <a:t>l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 3)</a:t>
            </a:r>
            <a:r>
              <a:rPr lang="zh-CN" altLang="en-US" dirty="0"/>
              <a:t>，则</a:t>
            </a:r>
            <a:endParaRPr lang="zh-CN" altLang="en-US" dirty="0"/>
          </a:p>
          <a:p>
            <a:pPr lvl="1" eaLnBrk="1" hangingPunct="1"/>
            <a:r>
              <a:rPr lang="en-US" altLang="zh-CN" i="1" dirty="0"/>
              <a:t>e </a:t>
            </a:r>
            <a:r>
              <a:rPr lang="zh-CN" altLang="en-US" dirty="0">
                <a:sym typeface="Symbol" panose="05050102010706020507" pitchFamily="18" charset="2"/>
              </a:rPr>
              <a:t>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v</a:t>
            </a:r>
            <a:r>
              <a:rPr lang="en-US" altLang="zh-CN" dirty="0"/>
              <a:t>-2)/(</a:t>
            </a:r>
            <a:r>
              <a:rPr lang="en-US" altLang="zh-CN" i="1" dirty="0"/>
              <a:t>l</a:t>
            </a:r>
            <a:r>
              <a:rPr lang="en-US" altLang="zh-CN" dirty="0"/>
              <a:t>-2)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用上述性质证明</a:t>
            </a:r>
            <a:r>
              <a:rPr lang="en-US" altLang="zh-CN" i="1" dirty="0"/>
              <a:t>K</a:t>
            </a:r>
            <a:r>
              <a:rPr lang="en-US" altLang="zh-CN" baseline="-25000" dirty="0"/>
              <a:t>3,3</a:t>
            </a:r>
            <a:r>
              <a:rPr lang="zh-CN" altLang="en-US" dirty="0"/>
              <a:t>不是平面图。</a:t>
            </a:r>
            <a:endParaRPr lang="zh-CN" altLang="en-US" dirty="0"/>
          </a:p>
          <a:p>
            <a:pPr eaLnBrk="1" hangingPunct="1"/>
            <a:r>
              <a:rPr lang="en-US" altLang="zh-CN" dirty="0"/>
              <a:t>§10.7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 6, 8, 12, 18, 24, 30</a:t>
            </a:r>
            <a:endParaRPr lang="en-US" altLang="zh-CN" dirty="0"/>
          </a:p>
          <a:p>
            <a:pPr lvl="1"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xfrm>
            <a:off x="920750" y="596900"/>
            <a:ext cx="7915275" cy="70548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What about </a:t>
            </a:r>
            <a:r>
              <a:rPr lang="en-US" altLang="zh-CN" i="1" dirty="0">
                <a:solidFill>
                  <a:schemeClr val="folHlink"/>
                </a:solidFill>
              </a:rPr>
              <a:t>K</a:t>
            </a:r>
            <a:r>
              <a:rPr lang="en-US" altLang="zh-CN" baseline="-25000" dirty="0">
                <a:solidFill>
                  <a:schemeClr val="folHlink"/>
                </a:solidFill>
              </a:rPr>
              <a:t>3,3</a:t>
            </a:r>
            <a:r>
              <a:rPr lang="en-US" altLang="zh-CN" dirty="0">
                <a:solidFill>
                  <a:schemeClr val="folHlink"/>
                </a:solidFill>
              </a:rPr>
              <a:t> ?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zh-CN" altLang="en-US" dirty="0"/>
          </a:p>
        </p:txBody>
      </p:sp>
      <p:grpSp>
        <p:nvGrpSpPr>
          <p:cNvPr id="8198" name="Group 4"/>
          <p:cNvGrpSpPr/>
          <p:nvPr/>
        </p:nvGrpSpPr>
        <p:grpSpPr>
          <a:xfrm>
            <a:off x="2933700" y="2852738"/>
            <a:ext cx="3582988" cy="2016125"/>
            <a:chOff x="3169" y="1326"/>
            <a:chExt cx="1197" cy="772"/>
          </a:xfrm>
        </p:grpSpPr>
        <p:sp>
          <p:nvSpPr>
            <p:cNvPr id="8199" name="Oval 5"/>
            <p:cNvSpPr/>
            <p:nvPr/>
          </p:nvSpPr>
          <p:spPr>
            <a:xfrm>
              <a:off x="3173" y="1326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00" name="Oval 6"/>
            <p:cNvSpPr/>
            <p:nvPr/>
          </p:nvSpPr>
          <p:spPr>
            <a:xfrm>
              <a:off x="3677" y="1328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01" name="Oval 7"/>
            <p:cNvSpPr/>
            <p:nvPr/>
          </p:nvSpPr>
          <p:spPr>
            <a:xfrm>
              <a:off x="4204" y="1330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02" name="Oval 8"/>
            <p:cNvSpPr/>
            <p:nvPr/>
          </p:nvSpPr>
          <p:spPr>
            <a:xfrm>
              <a:off x="3169" y="1938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03" name="Oval 9"/>
            <p:cNvSpPr/>
            <p:nvPr/>
          </p:nvSpPr>
          <p:spPr>
            <a:xfrm>
              <a:off x="3673" y="1918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04" name="Oval 10"/>
            <p:cNvSpPr/>
            <p:nvPr/>
          </p:nvSpPr>
          <p:spPr>
            <a:xfrm>
              <a:off x="4206" y="1913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205" name="AutoShape 11"/>
            <p:cNvCxnSpPr>
              <a:stCxn id="8199" idx="4"/>
              <a:endCxn id="8202" idx="0"/>
            </p:cNvCxnSpPr>
            <p:nvPr/>
          </p:nvCxnSpPr>
          <p:spPr>
            <a:xfrm flipH="1">
              <a:off x="3249" y="1495"/>
              <a:ext cx="4" cy="434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6" name="AutoShape 12"/>
            <p:cNvCxnSpPr>
              <a:stCxn id="8200" idx="4"/>
              <a:endCxn id="8203" idx="0"/>
            </p:cNvCxnSpPr>
            <p:nvPr/>
          </p:nvCxnSpPr>
          <p:spPr>
            <a:xfrm flipH="1">
              <a:off x="3753" y="1497"/>
              <a:ext cx="4" cy="412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7" name="AutoShape 13"/>
            <p:cNvCxnSpPr>
              <a:stCxn id="8201" idx="4"/>
              <a:endCxn id="8204" idx="0"/>
            </p:cNvCxnSpPr>
            <p:nvPr/>
          </p:nvCxnSpPr>
          <p:spPr>
            <a:xfrm>
              <a:off x="4284" y="1499"/>
              <a:ext cx="2" cy="405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8" name="AutoShape 14"/>
            <p:cNvCxnSpPr>
              <a:stCxn id="8201" idx="3"/>
              <a:endCxn id="8203" idx="7"/>
            </p:cNvCxnSpPr>
            <p:nvPr/>
          </p:nvCxnSpPr>
          <p:spPr>
            <a:xfrm flipH="1">
              <a:off x="3810" y="1476"/>
              <a:ext cx="417" cy="456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9" name="AutoShape 15"/>
            <p:cNvCxnSpPr>
              <a:stCxn id="8200" idx="3"/>
              <a:endCxn id="8202" idx="7"/>
            </p:cNvCxnSpPr>
            <p:nvPr/>
          </p:nvCxnSpPr>
          <p:spPr>
            <a:xfrm flipH="1">
              <a:off x="3306" y="1474"/>
              <a:ext cx="394" cy="478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0" name="AutoShape 16"/>
            <p:cNvCxnSpPr>
              <a:stCxn id="8199" idx="5"/>
              <a:endCxn id="8203" idx="1"/>
            </p:cNvCxnSpPr>
            <p:nvPr/>
          </p:nvCxnSpPr>
          <p:spPr>
            <a:xfrm>
              <a:off x="3310" y="1472"/>
              <a:ext cx="386" cy="460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1" name="AutoShape 17"/>
            <p:cNvCxnSpPr>
              <a:stCxn id="8200" idx="5"/>
              <a:endCxn id="8204" idx="1"/>
            </p:cNvCxnSpPr>
            <p:nvPr/>
          </p:nvCxnSpPr>
          <p:spPr>
            <a:xfrm>
              <a:off x="3814" y="1474"/>
              <a:ext cx="415" cy="453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2" name="AutoShape 18"/>
            <p:cNvCxnSpPr>
              <a:stCxn id="8202" idx="6"/>
              <a:endCxn id="8201" idx="2"/>
            </p:cNvCxnSpPr>
            <p:nvPr/>
          </p:nvCxnSpPr>
          <p:spPr>
            <a:xfrm flipV="1">
              <a:off x="3338" y="1410"/>
              <a:ext cx="857" cy="608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3" name="AutoShape 19"/>
            <p:cNvCxnSpPr>
              <a:stCxn id="8199" idx="6"/>
              <a:endCxn id="8204" idx="2"/>
            </p:cNvCxnSpPr>
            <p:nvPr/>
          </p:nvCxnSpPr>
          <p:spPr>
            <a:xfrm>
              <a:off x="3342" y="1406"/>
              <a:ext cx="855" cy="587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xfrm>
            <a:off x="971233" y="116840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Why Planar?</a:t>
            </a:r>
            <a:endParaRPr lang="en-US" altLang="zh-CN" dirty="0"/>
          </a:p>
        </p:txBody>
      </p:sp>
      <p:sp>
        <p:nvSpPr>
          <p:cNvPr id="922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problem of drawing a graph in the plane arises frequently in VLSI layout problems.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xfrm>
            <a:off x="971233" y="188595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Regions, faces – </a:t>
            </a:r>
            <a:r>
              <a:rPr lang="zh-CN" altLang="en-US" dirty="0">
                <a:solidFill>
                  <a:schemeClr val="folHlink"/>
                </a:solidFill>
              </a:rPr>
              <a:t>面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xfrm>
            <a:off x="899478" y="1391285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 planar representation of a graph splits the plane into </a:t>
            </a:r>
            <a:r>
              <a:rPr lang="en-US" altLang="zh-CN" dirty="0">
                <a:solidFill>
                  <a:srgbClr val="CC3300"/>
                </a:solidFill>
              </a:rPr>
              <a:t>regions</a:t>
            </a:r>
            <a:r>
              <a:rPr lang="en-US" altLang="zh-CN" dirty="0"/>
              <a:t> that we call  </a:t>
            </a:r>
            <a:r>
              <a:rPr lang="en-US" altLang="zh-CN" b="1" i="1" dirty="0">
                <a:solidFill>
                  <a:schemeClr val="hlink"/>
                </a:solidFill>
              </a:rPr>
              <a:t>faces</a:t>
            </a:r>
            <a:r>
              <a:rPr lang="en-US" altLang="zh-CN" dirty="0"/>
              <a:t>, including an unbounded region.</a:t>
            </a:r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973263" y="3373438"/>
            <a:ext cx="2217737" cy="2971800"/>
            <a:chOff x="1067" y="2196"/>
            <a:chExt cx="1397" cy="1872"/>
          </a:xfrm>
        </p:grpSpPr>
        <p:grpSp>
          <p:nvGrpSpPr>
            <p:cNvPr id="10247" name="Group 5"/>
            <p:cNvGrpSpPr/>
            <p:nvPr/>
          </p:nvGrpSpPr>
          <p:grpSpPr>
            <a:xfrm>
              <a:off x="1067" y="2608"/>
              <a:ext cx="1397" cy="1460"/>
              <a:chOff x="1067" y="2608"/>
              <a:chExt cx="1397" cy="1460"/>
            </a:xfrm>
          </p:grpSpPr>
          <p:cxnSp>
            <p:nvCxnSpPr>
              <p:cNvPr id="10248" name="AutoShape 6"/>
              <p:cNvCxnSpPr>
                <a:stCxn id="10249" idx="6"/>
                <a:endCxn id="10250" idx="1"/>
              </p:cNvCxnSpPr>
              <p:nvPr/>
            </p:nvCxnSpPr>
            <p:spPr>
              <a:xfrm>
                <a:off x="1296" y="2831"/>
                <a:ext cx="329" cy="125"/>
              </a:xfrm>
              <a:prstGeom prst="straightConnector1">
                <a:avLst/>
              </a:prstGeom>
              <a:ln w="28575" cap="sq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49" name="Oval 7"/>
              <p:cNvSpPr/>
              <p:nvPr/>
            </p:nvSpPr>
            <p:spPr>
              <a:xfrm>
                <a:off x="1127" y="2751"/>
                <a:ext cx="160" cy="160"/>
              </a:xfrm>
              <a:prstGeom prst="ellipse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274320" rIns="274320" anchor="ctr" anchorCtr="0">
                <a:spAutoFit/>
              </a:bodyPr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0" name="Oval 8"/>
              <p:cNvSpPr/>
              <p:nvPr/>
            </p:nvSpPr>
            <p:spPr>
              <a:xfrm>
                <a:off x="1602" y="2942"/>
                <a:ext cx="160" cy="160"/>
              </a:xfrm>
              <a:prstGeom prst="ellipse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274320" rIns="274320" anchor="ctr" anchorCtr="0">
                <a:spAutoFit/>
              </a:bodyPr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1" name="Oval 9"/>
              <p:cNvSpPr/>
              <p:nvPr/>
            </p:nvSpPr>
            <p:spPr>
              <a:xfrm>
                <a:off x="2099" y="2608"/>
                <a:ext cx="160" cy="160"/>
              </a:xfrm>
              <a:prstGeom prst="ellipse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274320" rIns="274320" anchor="ctr" anchorCtr="0">
                <a:spAutoFit/>
              </a:bodyPr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2" name="Oval 10"/>
              <p:cNvSpPr/>
              <p:nvPr/>
            </p:nvSpPr>
            <p:spPr>
              <a:xfrm>
                <a:off x="2304" y="3083"/>
                <a:ext cx="160" cy="160"/>
              </a:xfrm>
              <a:prstGeom prst="ellipse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274320" rIns="274320" anchor="ctr" anchorCtr="0">
                <a:spAutoFit/>
              </a:bodyPr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3" name="Oval 11"/>
              <p:cNvSpPr/>
              <p:nvPr/>
            </p:nvSpPr>
            <p:spPr>
              <a:xfrm>
                <a:off x="1716" y="3908"/>
                <a:ext cx="160" cy="160"/>
              </a:xfrm>
              <a:prstGeom prst="ellipse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274320" rIns="274320" anchor="ctr" anchorCtr="0">
                <a:spAutoFit/>
              </a:bodyPr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4" name="Oval 12"/>
              <p:cNvSpPr/>
              <p:nvPr/>
            </p:nvSpPr>
            <p:spPr>
              <a:xfrm>
                <a:off x="1067" y="3837"/>
                <a:ext cx="160" cy="160"/>
              </a:xfrm>
              <a:prstGeom prst="ellipse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274320" rIns="274320" anchor="ctr" anchorCtr="0">
                <a:spAutoFit/>
              </a:bodyPr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5" name="Oval 13"/>
              <p:cNvSpPr/>
              <p:nvPr/>
            </p:nvSpPr>
            <p:spPr>
              <a:xfrm>
                <a:off x="1441" y="3422"/>
                <a:ext cx="160" cy="160"/>
              </a:xfrm>
              <a:prstGeom prst="ellipse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274320" rIns="274320" anchor="ctr" anchorCtr="0">
                <a:spAutoFit/>
              </a:bodyPr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0256" name="AutoShape 14"/>
              <p:cNvCxnSpPr>
                <a:stCxn id="10251" idx="3"/>
                <a:endCxn id="10250" idx="7"/>
              </p:cNvCxnSpPr>
              <p:nvPr/>
            </p:nvCxnSpPr>
            <p:spPr>
              <a:xfrm flipH="1">
                <a:off x="1739" y="2754"/>
                <a:ext cx="383" cy="202"/>
              </a:xfrm>
              <a:prstGeom prst="straightConnector1">
                <a:avLst/>
              </a:prstGeom>
              <a:ln w="28575" cap="sq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7" name="AutoShape 15"/>
              <p:cNvCxnSpPr>
                <a:stCxn id="10252" idx="2"/>
                <a:endCxn id="10250" idx="6"/>
              </p:cNvCxnSpPr>
              <p:nvPr/>
            </p:nvCxnSpPr>
            <p:spPr>
              <a:xfrm flipH="1" flipV="1">
                <a:off x="1771" y="3022"/>
                <a:ext cx="524" cy="141"/>
              </a:xfrm>
              <a:prstGeom prst="straightConnector1">
                <a:avLst/>
              </a:prstGeom>
              <a:ln w="28575" cap="sq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8" name="AutoShape 16"/>
              <p:cNvCxnSpPr>
                <a:stCxn id="10255" idx="0"/>
                <a:endCxn id="10250" idx="3"/>
              </p:cNvCxnSpPr>
              <p:nvPr/>
            </p:nvCxnSpPr>
            <p:spPr>
              <a:xfrm flipV="1">
                <a:off x="1521" y="3088"/>
                <a:ext cx="104" cy="325"/>
              </a:xfrm>
              <a:prstGeom prst="straightConnector1">
                <a:avLst/>
              </a:prstGeom>
              <a:ln w="28575" cap="sq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9" name="AutoShape 17"/>
              <p:cNvCxnSpPr>
                <a:stCxn id="10255" idx="3"/>
                <a:endCxn id="10254" idx="7"/>
              </p:cNvCxnSpPr>
              <p:nvPr/>
            </p:nvCxnSpPr>
            <p:spPr>
              <a:xfrm flipH="1">
                <a:off x="1204" y="3568"/>
                <a:ext cx="260" cy="283"/>
              </a:xfrm>
              <a:prstGeom prst="straightConnector1">
                <a:avLst/>
              </a:prstGeom>
              <a:ln w="28575" cap="sq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0" name="AutoShape 18"/>
              <p:cNvCxnSpPr>
                <a:stCxn id="10255" idx="5"/>
                <a:endCxn id="10253" idx="1"/>
              </p:cNvCxnSpPr>
              <p:nvPr/>
            </p:nvCxnSpPr>
            <p:spPr>
              <a:xfrm>
                <a:off x="1578" y="3568"/>
                <a:ext cx="161" cy="354"/>
              </a:xfrm>
              <a:prstGeom prst="straightConnector1">
                <a:avLst/>
              </a:prstGeom>
              <a:ln w="28575" cap="sq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261" name="Text Box 19"/>
            <p:cNvSpPr txBox="1"/>
            <p:nvPr/>
          </p:nvSpPr>
          <p:spPr>
            <a:xfrm>
              <a:off x="1073" y="2196"/>
              <a:ext cx="115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2800" dirty="0">
                  <a:solidFill>
                    <a:schemeClr val="folHlink"/>
                  </a:solidFill>
                  <a:latin typeface="Georgia" panose="02040502050405020303" pitchFamily="18" charset="0"/>
                </a:rPr>
                <a:t>one face</a:t>
              </a:r>
              <a:endPara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5572125" y="3351213"/>
            <a:ext cx="2100263" cy="2586037"/>
            <a:chOff x="3334" y="2182"/>
            <a:chExt cx="1323" cy="1629"/>
          </a:xfrm>
        </p:grpSpPr>
        <p:grpSp>
          <p:nvGrpSpPr>
            <p:cNvPr id="10263" name="Group 21"/>
            <p:cNvGrpSpPr/>
            <p:nvPr/>
          </p:nvGrpSpPr>
          <p:grpSpPr>
            <a:xfrm>
              <a:off x="3394" y="2695"/>
              <a:ext cx="1263" cy="1116"/>
              <a:chOff x="3394" y="2695"/>
              <a:chExt cx="1263" cy="1116"/>
            </a:xfrm>
          </p:grpSpPr>
          <p:cxnSp>
            <p:nvCxnSpPr>
              <p:cNvPr id="10264" name="AutoShape 22"/>
              <p:cNvCxnSpPr>
                <a:stCxn id="10266" idx="3"/>
                <a:endCxn id="10267" idx="0"/>
              </p:cNvCxnSpPr>
              <p:nvPr/>
            </p:nvCxnSpPr>
            <p:spPr>
              <a:xfrm flipH="1">
                <a:off x="3789" y="2841"/>
                <a:ext cx="184" cy="727"/>
              </a:xfrm>
              <a:prstGeom prst="straightConnector1">
                <a:avLst/>
              </a:prstGeom>
              <a:ln w="28575" cap="sq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65" name="Oval 23"/>
              <p:cNvSpPr/>
              <p:nvPr/>
            </p:nvSpPr>
            <p:spPr>
              <a:xfrm>
                <a:off x="3394" y="2876"/>
                <a:ext cx="160" cy="160"/>
              </a:xfrm>
              <a:prstGeom prst="ellipse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274320" rIns="274320" anchor="ctr" anchorCtr="0">
                <a:spAutoFit/>
              </a:bodyPr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6" name="Oval 24"/>
              <p:cNvSpPr/>
              <p:nvPr/>
            </p:nvSpPr>
            <p:spPr>
              <a:xfrm>
                <a:off x="3950" y="2695"/>
                <a:ext cx="160" cy="160"/>
              </a:xfrm>
              <a:prstGeom prst="ellipse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274320" rIns="274320" anchor="ctr" anchorCtr="0">
                <a:spAutoFit/>
              </a:bodyPr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7" name="Oval 25"/>
              <p:cNvSpPr/>
              <p:nvPr/>
            </p:nvSpPr>
            <p:spPr>
              <a:xfrm>
                <a:off x="3709" y="3577"/>
                <a:ext cx="160" cy="160"/>
              </a:xfrm>
              <a:prstGeom prst="ellipse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274320" rIns="274320" anchor="ctr" anchorCtr="0">
                <a:spAutoFit/>
              </a:bodyPr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8" name="Oval 26"/>
              <p:cNvSpPr/>
              <p:nvPr/>
            </p:nvSpPr>
            <p:spPr>
              <a:xfrm>
                <a:off x="4497" y="3651"/>
                <a:ext cx="160" cy="160"/>
              </a:xfrm>
              <a:prstGeom prst="ellipse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274320" rIns="274320" anchor="ctr" anchorCtr="0">
                <a:spAutoFit/>
              </a:bodyPr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9" name="Oval 27"/>
              <p:cNvSpPr/>
              <p:nvPr/>
            </p:nvSpPr>
            <p:spPr>
              <a:xfrm>
                <a:off x="4265" y="3237"/>
                <a:ext cx="160" cy="160"/>
              </a:xfrm>
              <a:prstGeom prst="ellipse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274320" rIns="274320" anchor="ctr" anchorCtr="0">
                <a:spAutoFit/>
              </a:bodyPr>
              <a:p>
                <a:pPr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0270" name="AutoShape 28"/>
              <p:cNvCxnSpPr>
                <a:stCxn id="10266" idx="2"/>
                <a:endCxn id="10265" idx="6"/>
              </p:cNvCxnSpPr>
              <p:nvPr/>
            </p:nvCxnSpPr>
            <p:spPr>
              <a:xfrm flipH="1">
                <a:off x="3563" y="2775"/>
                <a:ext cx="378" cy="181"/>
              </a:xfrm>
              <a:prstGeom prst="straightConnector1">
                <a:avLst/>
              </a:prstGeom>
              <a:ln w="28575" cap="sq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1" name="AutoShape 29"/>
              <p:cNvCxnSpPr>
                <a:stCxn id="10266" idx="5"/>
                <a:endCxn id="10269" idx="1"/>
              </p:cNvCxnSpPr>
              <p:nvPr/>
            </p:nvCxnSpPr>
            <p:spPr>
              <a:xfrm>
                <a:off x="4087" y="2841"/>
                <a:ext cx="201" cy="410"/>
              </a:xfrm>
              <a:prstGeom prst="straightConnector1">
                <a:avLst/>
              </a:prstGeom>
              <a:ln w="28575" cap="sq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2" name="AutoShape 30"/>
              <p:cNvCxnSpPr>
                <a:stCxn id="10269" idx="5"/>
                <a:endCxn id="10268" idx="1"/>
              </p:cNvCxnSpPr>
              <p:nvPr/>
            </p:nvCxnSpPr>
            <p:spPr>
              <a:xfrm>
                <a:off x="4402" y="3383"/>
                <a:ext cx="118" cy="282"/>
              </a:xfrm>
              <a:prstGeom prst="straightConnector1">
                <a:avLst/>
              </a:prstGeom>
              <a:ln w="28575" cap="sq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3" name="AutoShape 31"/>
              <p:cNvCxnSpPr>
                <a:stCxn id="10267" idx="6"/>
                <a:endCxn id="10268" idx="2"/>
              </p:cNvCxnSpPr>
              <p:nvPr/>
            </p:nvCxnSpPr>
            <p:spPr>
              <a:xfrm>
                <a:off x="3878" y="3657"/>
                <a:ext cx="610" cy="74"/>
              </a:xfrm>
              <a:prstGeom prst="straightConnector1">
                <a:avLst/>
              </a:prstGeom>
              <a:ln w="28575" cap="sq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274" name="Text Box 32"/>
            <p:cNvSpPr txBox="1"/>
            <p:nvPr/>
          </p:nvSpPr>
          <p:spPr>
            <a:xfrm>
              <a:off x="3334" y="2182"/>
              <a:ext cx="125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274320" rIns="27432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2800" dirty="0">
                  <a:solidFill>
                    <a:schemeClr val="folHlink"/>
                  </a:solidFill>
                  <a:latin typeface="Georgia" panose="02040502050405020303" pitchFamily="18" charset="0"/>
                </a:rPr>
                <a:t>two faces</a:t>
              </a:r>
              <a:endParaRPr lang="en-US" altLang="zh-CN" sz="2800" dirty="0">
                <a:solidFill>
                  <a:schemeClr val="folHlink"/>
                </a:solidFill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xfrm>
            <a:off x="732155" y="50800"/>
            <a:ext cx="8383905" cy="1143000"/>
          </a:xfrm>
        </p:spPr>
        <p:txBody>
          <a:bodyPr anchor="b" anchorCtr="0"/>
          <a:p>
            <a:r>
              <a:rPr lang="zh-CN" altLang="en-US"/>
              <a:t>the degree of a region</a:t>
            </a:r>
            <a:r>
              <a:rPr lang="en-US" altLang="zh-CN"/>
              <a:t> </a:t>
            </a:r>
            <a:r>
              <a:rPr lang="zh-CN" altLang="en-US"/>
              <a:t>deg(R)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363" y="1739900"/>
            <a:ext cx="8783638" cy="4114800"/>
          </a:xfrm>
        </p:spPr>
        <p:txBody>
          <a:bodyPr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degree of a region, which is defined</a:t>
            </a:r>
            <a:r>
              <a:rPr kumimoji="1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the number of edges on the boundary of this region. </a:t>
            </a:r>
            <a:endParaRPr kumimoji="1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edge occurs twice on the</a:t>
            </a:r>
            <a:r>
              <a:rPr kumimoji="1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boundary (so that it is traced out twice when the boundary is traced out), it contributes two to</a:t>
            </a:r>
            <a:r>
              <a:rPr kumimoji="1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degree. </a:t>
            </a:r>
            <a:endParaRPr kumimoji="1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denote the degree of a region R by deg(R). </a:t>
            </a:r>
            <a:endParaRPr kumimoji="1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 vert="horz" wrap="square" lIns="91440" tIns="45720" rIns="91440" bIns="45720" numCol="1" anchor="b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917893" y="44450"/>
            <a:ext cx="7793037" cy="1143000"/>
          </a:xfrm>
        </p:spPr>
        <p:txBody>
          <a:bodyPr anchor="b" anchorCtr="0"/>
          <a:p>
            <a:r>
              <a:rPr lang="zh-CN" altLang="en-US">
                <a:sym typeface="宋体" panose="02010600030101010101" pitchFamily="2" charset="-122"/>
              </a:rPr>
              <a:t>the degree of a region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 vert="horz" wrap="square" lIns="91440" tIns="45720" rIns="91440" bIns="45720" numCol="1" anchor="b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D97B77-8681-4D24-A2AB-16D33456291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291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773238"/>
            <a:ext cx="5730875" cy="4481512"/>
          </a:xfrm>
        </p:spPr>
      </p:pic>
      <p:sp>
        <p:nvSpPr>
          <p:cNvPr id="12292" name="文本框 5"/>
          <p:cNvSpPr txBox="1"/>
          <p:nvPr/>
        </p:nvSpPr>
        <p:spPr>
          <a:xfrm>
            <a:off x="6445250" y="1917700"/>
            <a:ext cx="2192338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>
                <a:latin typeface="Times New Roman" panose="02020603050405020304" pitchFamily="18" charset="0"/>
              </a:rPr>
              <a:t>Deg(R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)=3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3600">
                <a:latin typeface="Times New Roman" panose="02020603050405020304" pitchFamily="18" charset="0"/>
              </a:rPr>
              <a:t>adba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12293" name="文本框 6"/>
          <p:cNvSpPr txBox="1"/>
          <p:nvPr/>
        </p:nvSpPr>
        <p:spPr>
          <a:xfrm>
            <a:off x="6516688" y="3213100"/>
            <a:ext cx="2193925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>
                <a:latin typeface="Times New Roman" panose="02020603050405020304" pitchFamily="18" charset="0"/>
              </a:rPr>
              <a:t>Deg(R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)=6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3600">
                <a:latin typeface="Times New Roman" panose="02020603050405020304" pitchFamily="18" charset="0"/>
              </a:rPr>
              <a:t>afgfeda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12294" name="文本框 7"/>
          <p:cNvSpPr txBox="1"/>
          <p:nvPr/>
        </p:nvSpPr>
        <p:spPr>
          <a:xfrm>
            <a:off x="6516688" y="4581525"/>
            <a:ext cx="2193925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>
                <a:latin typeface="Times New Roman" panose="02020603050405020304" pitchFamily="18" charset="0"/>
              </a:rPr>
              <a:t>Deg(R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)=7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3600">
                <a:latin typeface="Times New Roman" panose="02020603050405020304" pitchFamily="18" charset="0"/>
              </a:rPr>
              <a:t>afedbcba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1115378" y="188595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1331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Can you redraw this graph as a planar graph so as to alter the number of its faces?</a:t>
            </a:r>
            <a:endParaRPr lang="zh-CN" altLang="en-US" dirty="0"/>
          </a:p>
        </p:txBody>
      </p:sp>
      <p:grpSp>
        <p:nvGrpSpPr>
          <p:cNvPr id="13318" name="Group 4"/>
          <p:cNvGrpSpPr/>
          <p:nvPr/>
        </p:nvGrpSpPr>
        <p:grpSpPr>
          <a:xfrm>
            <a:off x="2703830" y="3213100"/>
            <a:ext cx="3481388" cy="1808163"/>
            <a:chOff x="1415" y="2213"/>
            <a:chExt cx="2193" cy="1139"/>
          </a:xfrm>
        </p:grpSpPr>
        <p:cxnSp>
          <p:nvCxnSpPr>
            <p:cNvPr id="13319" name="AutoShape 5"/>
            <p:cNvCxnSpPr>
              <a:stCxn id="13321" idx="3"/>
              <a:endCxn id="13322" idx="7"/>
            </p:cNvCxnSpPr>
            <p:nvPr/>
          </p:nvCxnSpPr>
          <p:spPr>
            <a:xfrm flipH="1">
              <a:off x="2499" y="2870"/>
              <a:ext cx="358" cy="328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20" name="Oval 6"/>
            <p:cNvSpPr/>
            <p:nvPr/>
          </p:nvSpPr>
          <p:spPr>
            <a:xfrm>
              <a:off x="2365" y="2213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21" name="Oval 7"/>
            <p:cNvSpPr/>
            <p:nvPr/>
          </p:nvSpPr>
          <p:spPr>
            <a:xfrm>
              <a:off x="2834" y="2724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22" name="Oval 8"/>
            <p:cNvSpPr/>
            <p:nvPr/>
          </p:nvSpPr>
          <p:spPr>
            <a:xfrm>
              <a:off x="2362" y="3184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23" name="Oval 9"/>
            <p:cNvSpPr/>
            <p:nvPr/>
          </p:nvSpPr>
          <p:spPr>
            <a:xfrm>
              <a:off x="3447" y="3192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3324" name="AutoShape 10"/>
            <p:cNvCxnSpPr>
              <a:stCxn id="13321" idx="1"/>
              <a:endCxn id="13320" idx="5"/>
            </p:cNvCxnSpPr>
            <p:nvPr/>
          </p:nvCxnSpPr>
          <p:spPr>
            <a:xfrm flipH="1" flipV="1">
              <a:off x="2502" y="2359"/>
              <a:ext cx="355" cy="379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5" name="AutoShape 11"/>
            <p:cNvCxnSpPr>
              <a:stCxn id="13322" idx="6"/>
              <a:endCxn id="13323" idx="2"/>
            </p:cNvCxnSpPr>
            <p:nvPr/>
          </p:nvCxnSpPr>
          <p:spPr>
            <a:xfrm>
              <a:off x="2531" y="3264"/>
              <a:ext cx="907" cy="8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26" name="Oval 12"/>
            <p:cNvSpPr/>
            <p:nvPr/>
          </p:nvSpPr>
          <p:spPr>
            <a:xfrm>
              <a:off x="3448" y="2219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27" name="Oval 13"/>
            <p:cNvSpPr/>
            <p:nvPr/>
          </p:nvSpPr>
          <p:spPr>
            <a:xfrm>
              <a:off x="1936" y="2736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28" name="Oval 14"/>
            <p:cNvSpPr/>
            <p:nvPr/>
          </p:nvSpPr>
          <p:spPr>
            <a:xfrm>
              <a:off x="1415" y="2765"/>
              <a:ext cx="160" cy="160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274320" rIns="274320" anchor="ctr" anchorCtr="0">
              <a:spAutoFit/>
            </a:bodyPr>
            <a:p>
              <a:pPr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3329" name="AutoShape 15"/>
            <p:cNvCxnSpPr>
              <a:stCxn id="13327" idx="6"/>
              <a:endCxn id="13321" idx="2"/>
            </p:cNvCxnSpPr>
            <p:nvPr/>
          </p:nvCxnSpPr>
          <p:spPr>
            <a:xfrm flipV="1">
              <a:off x="2105" y="2804"/>
              <a:ext cx="720" cy="12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0" name="AutoShape 16"/>
            <p:cNvCxnSpPr>
              <a:stCxn id="13320" idx="3"/>
              <a:endCxn id="13327" idx="7"/>
            </p:cNvCxnSpPr>
            <p:nvPr/>
          </p:nvCxnSpPr>
          <p:spPr>
            <a:xfrm flipH="1">
              <a:off x="2073" y="2359"/>
              <a:ext cx="315" cy="391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1" name="AutoShape 17"/>
            <p:cNvCxnSpPr>
              <a:stCxn id="13327" idx="5"/>
              <a:endCxn id="13322" idx="1"/>
            </p:cNvCxnSpPr>
            <p:nvPr/>
          </p:nvCxnSpPr>
          <p:spPr>
            <a:xfrm>
              <a:off x="2073" y="2882"/>
              <a:ext cx="312" cy="316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2" name="AutoShape 18"/>
            <p:cNvCxnSpPr>
              <a:stCxn id="13320" idx="6"/>
              <a:endCxn id="13326" idx="2"/>
            </p:cNvCxnSpPr>
            <p:nvPr/>
          </p:nvCxnSpPr>
          <p:spPr>
            <a:xfrm>
              <a:off x="2534" y="2293"/>
              <a:ext cx="905" cy="6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3" name="AutoShape 19"/>
            <p:cNvCxnSpPr>
              <a:stCxn id="13323" idx="0"/>
              <a:endCxn id="13326" idx="4"/>
            </p:cNvCxnSpPr>
            <p:nvPr/>
          </p:nvCxnSpPr>
          <p:spPr>
            <a:xfrm flipV="1">
              <a:off x="3527" y="2388"/>
              <a:ext cx="1" cy="795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4" name="AutoShape 20"/>
            <p:cNvCxnSpPr>
              <a:stCxn id="13328" idx="7"/>
              <a:endCxn id="13320" idx="2"/>
            </p:cNvCxnSpPr>
            <p:nvPr/>
          </p:nvCxnSpPr>
          <p:spPr>
            <a:xfrm flipV="1">
              <a:off x="1552" y="2293"/>
              <a:ext cx="804" cy="486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5" name="AutoShape 21"/>
            <p:cNvCxnSpPr>
              <a:stCxn id="13328" idx="5"/>
              <a:endCxn id="13322" idx="2"/>
            </p:cNvCxnSpPr>
            <p:nvPr/>
          </p:nvCxnSpPr>
          <p:spPr>
            <a:xfrm>
              <a:off x="1552" y="2911"/>
              <a:ext cx="801" cy="353"/>
            </a:xfrm>
            <a:prstGeom prst="straightConnector1">
              <a:avLst/>
            </a:prstGeom>
            <a:ln w="28575" cap="sq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16e440f-2471-481d-a0ff-f47d09f7c659"/>
  <p:tag name="COMMONDATA" val="eyJoZGlkIjoiYjZhMmY1NGQwZjE0MWY4MTkzZjM4YzBiNDA1ZmM3ZDEifQ=="/>
</p:tagLst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Copperplate Gothic Light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2003 - 5.1 - Functions</Template>
  <TotalTime>0</TotalTime>
  <Words>5846</Words>
  <Application>WPS 演示</Application>
  <PresentationFormat>全屏显示(4:3)</PresentationFormat>
  <Paragraphs>466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37</vt:i4>
      </vt:variant>
    </vt:vector>
  </HeadingPairs>
  <TitlesOfParts>
    <vt:vector size="84" baseType="lpstr">
      <vt:lpstr>Arial</vt:lpstr>
      <vt:lpstr>宋体</vt:lpstr>
      <vt:lpstr>Wingdings</vt:lpstr>
      <vt:lpstr>Times New Roman</vt:lpstr>
      <vt:lpstr>Arial Narrow</vt:lpstr>
      <vt:lpstr>Tahoma</vt:lpstr>
      <vt:lpstr>Copperplate Gothic Light</vt:lpstr>
      <vt:lpstr>Courier New</vt:lpstr>
      <vt:lpstr>Copperplate Gothic Bold</vt:lpstr>
      <vt:lpstr>华文新魏</vt:lpstr>
      <vt:lpstr>Georgia</vt:lpstr>
      <vt:lpstr>微软雅黑</vt:lpstr>
      <vt:lpstr>Arial Unicode MS</vt:lpstr>
      <vt:lpstr>Symbol</vt:lpstr>
      <vt:lpstr>Arial Rounded MT Bold</vt:lpstr>
      <vt:lpstr>Comic Sans MS</vt:lpstr>
      <vt:lpstr>1_Blends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Planar Graphs </vt:lpstr>
      <vt:lpstr>Planar Graphs – 平面图</vt:lpstr>
      <vt:lpstr>Is K5 planar?</vt:lpstr>
      <vt:lpstr>What about K3,3 ?</vt:lpstr>
      <vt:lpstr>Why Planar?</vt:lpstr>
      <vt:lpstr>Regions, faces – 面</vt:lpstr>
      <vt:lpstr>the degree of a region deg(R)</vt:lpstr>
      <vt:lpstr>the degree of a region</vt:lpstr>
      <vt:lpstr>Question</vt:lpstr>
      <vt:lpstr>Example</vt:lpstr>
      <vt:lpstr>Example</vt:lpstr>
      <vt:lpstr>Euler Theorem 1752</vt:lpstr>
      <vt:lpstr>Proof:</vt:lpstr>
      <vt:lpstr>Inductive step</vt:lpstr>
      <vt:lpstr>Inductive step</vt:lpstr>
      <vt:lpstr>Another Proof</vt:lpstr>
      <vt:lpstr> proceed by induction</vt:lpstr>
      <vt:lpstr>Corollary</vt:lpstr>
      <vt:lpstr>Theorem</vt:lpstr>
      <vt:lpstr>Proof</vt:lpstr>
      <vt:lpstr>Proof</vt:lpstr>
      <vt:lpstr>corollary</vt:lpstr>
      <vt:lpstr>K5 is not planar</vt:lpstr>
      <vt:lpstr>K3,3 is not planar either</vt:lpstr>
      <vt:lpstr>The Kuratowski’s theorem</vt:lpstr>
      <vt:lpstr>Example 7</vt:lpstr>
      <vt:lpstr>Kuratowski’s Theorem [1930]</vt:lpstr>
      <vt:lpstr>Example 8</vt:lpstr>
      <vt:lpstr>Example 9</vt:lpstr>
      <vt:lpstr>PowerPoint 演示文稿</vt:lpstr>
      <vt:lpstr>完全正则图</vt:lpstr>
      <vt:lpstr>Platonic Solids– 柏拉图体</vt:lpstr>
      <vt:lpstr>Platonic Solids</vt:lpstr>
      <vt:lpstr>PowerPoint 演示文稿</vt:lpstr>
      <vt:lpstr>The only solutions</vt:lpstr>
      <vt:lpstr>PowerPoint 演示文稿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yangjuan</dc:creator>
  <cp:lastModifiedBy>杨娟</cp:lastModifiedBy>
  <cp:revision>367</cp:revision>
  <dcterms:created xsi:type="dcterms:W3CDTF">2022-11-24T09:55:00Z</dcterms:created>
  <dcterms:modified xsi:type="dcterms:W3CDTF">2023-11-28T12:40:21Z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545B3321497F4F2B9AEA3292B834826C</vt:lpwstr>
  </property>
  <property fmtid="{D5CDD505-2E9C-101B-9397-08002B2CF9AE}" pid="3" name="KSOProductBuildVer">
    <vt:lpwstr>2052-11.1.0.15319</vt:lpwstr>
  </property>
</Properties>
</file>