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346" r:id="rId3"/>
    <p:sldId id="347" r:id="rId4"/>
    <p:sldId id="366" r:id="rId5"/>
    <p:sldId id="348" r:id="rId6"/>
    <p:sldId id="349" r:id="rId7"/>
    <p:sldId id="344" r:id="rId8"/>
    <p:sldId id="295" r:id="rId9"/>
    <p:sldId id="343" r:id="rId10"/>
    <p:sldId id="345" r:id="rId11"/>
    <p:sldId id="355" r:id="rId12"/>
    <p:sldId id="342" r:id="rId13"/>
    <p:sldId id="356" r:id="rId14"/>
    <p:sldId id="385" r:id="rId15"/>
    <p:sldId id="296" r:id="rId16"/>
    <p:sldId id="387" r:id="rId17"/>
    <p:sldId id="350" r:id="rId18"/>
    <p:sldId id="351" r:id="rId19"/>
    <p:sldId id="352" r:id="rId20"/>
    <p:sldId id="353" r:id="rId21"/>
    <p:sldId id="299" r:id="rId22"/>
    <p:sldId id="354" r:id="rId23"/>
    <p:sldId id="325" r:id="rId24"/>
    <p:sldId id="341" r:id="rId25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-250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9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104" y="33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200" baseline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 baseline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200" baseline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 baseline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FC57770-8EE5-418B-A251-3AB17B23645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tta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Group 3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2" name="Group 4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4" name="Rectangle 5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5" name="Group 7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aseline="-25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-25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4419600" y="4114800"/>
            <a:ext cx="472440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Yang Juan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jyang@tseg.org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School of Computer Science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Beijing University of Posts &amp; Telecommunications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>
                <a:latin typeface="Copperplate Gothic Bold" panose="020E0705020206020404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7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kumimoji="0" sz="14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DFA8A2-D4F8-44D0-8325-43ABD186793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35C988-C470-4531-A75C-2940DCC5185C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1D8267-EDDD-4B26-AC81-CA95B77B9CE3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B2F3CB-903E-485C-BD63-BD8F410D8438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993DA4-DDEA-4627-8C0B-22034843C78C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D0C26B-BC84-4C10-B244-E6174895E241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2C6A5F-CACE-45DD-A02F-39BE5E6B6CB3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6234F0-8CF1-4A51-B652-202EC9D56705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4E68E3-4B95-4354-8AE2-C469654E4945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C351D53-4134-4DF5-A594-0987829DC7EC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DDCBC9-4916-4777-831F-C1651F5A1B35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B74D66-9FD0-4D9E-8D4A-A2A32014F538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FDC49D5-2B88-4DA2-9837-E58E31FE6A08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9597B7-0D9B-4808-A9BD-608313779F44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4C2F41-7175-45BB-AF4E-C7B0278E2663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51F4C7-9167-49F6-BDAD-5B2DBEC444E1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E55B5B-38D2-4AE5-8F47-55C8803CF6A9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D99F05-545E-4506-9729-FF30222EFF17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F2265A-9226-4719-8D7C-886468049FDA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1A099C-C0C3-4043-86C2-9A078F4EE404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A0719F-3FEC-4880-B184-FF6552D5409C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B0D88F-854B-4E7F-8895-9AB07E4F6F29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23F7BB-3CEE-4495-9AA0-DF5A83F649FD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58274E-72AE-4D0E-8FBF-D1C42766975D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5A16B9-22E9-473E-B864-3CAAE5491E79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attach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000" b="1" i="1" baseline="0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EF1949-D62F-44D6-9E92-4D6A1DC00BAB}" type="slidenum">
              <a:rPr kumimoji="0" lang="en-US" altLang="zh-CN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417513" y="52451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800100" y="52451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541338" y="94678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ltGray">
          <a:xfrm>
            <a:off x="911225" y="94678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ltGray">
          <a:xfrm>
            <a:off x="127000" y="87376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gray">
          <a:xfrm>
            <a:off x="762000" y="41656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gray">
          <a:xfrm>
            <a:off x="442913" y="120713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Rectangle 11"/>
          <p:cNvSpPr>
            <a:spLocks noGrp="1"/>
          </p:cNvSpPr>
          <p:nvPr>
            <p:ph type="title"/>
          </p:nvPr>
        </p:nvSpPr>
        <p:spPr>
          <a:xfrm>
            <a:off x="863918" y="115253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6" name="Rectangle 12"/>
          <p:cNvSpPr>
            <a:spLocks noGrp="1"/>
          </p:cNvSpPr>
          <p:nvPr>
            <p:ph type="body"/>
          </p:nvPr>
        </p:nvSpPr>
        <p:spPr>
          <a:xfrm>
            <a:off x="824230" y="1443990"/>
            <a:ext cx="8091805" cy="476758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000" b="1" i="1" baseline="0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CB6D2C-B8E9-4EB6-825A-32EAB142125B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defRPr kumimoji="1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-- © Copyright    Yang Juan</a:t>
            </a:r>
            <a:endParaRPr kumimoji="1" lang="en-US" altLang="zh-CN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wmf"/><Relationship Id="rId1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3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18.png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>
          <a:xfrm>
            <a:off x="755650" y="45085"/>
            <a:ext cx="8093075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zh-CN" sz="4000" dirty="0"/>
              <a:t>§8.4: Generating Functions</a:t>
            </a:r>
            <a:endParaRPr lang="en-US" altLang="zh-CN" sz="4000" dirty="0"/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971233" y="1340485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Definition: The generating function for the sequence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ym typeface="Symbol" panose="05050102010706020507" pitchFamily="18" charset="2"/>
              </a:rPr>
              <a:t>0</a:t>
            </a:r>
            <a:r>
              <a:rPr lang="en-US" altLang="zh-CN" i="1" dirty="0">
                <a:sym typeface="Symbol" panose="05050102010706020507" pitchFamily="18" charset="2"/>
              </a:rPr>
              <a:t>,a</a:t>
            </a:r>
            <a:r>
              <a:rPr lang="en-US" altLang="zh-CN" i="1" baseline="-25000" dirty="0">
                <a:sym typeface="Symbol" panose="05050102010706020507" pitchFamily="18" charset="2"/>
              </a:rPr>
              <a:t>1</a:t>
            </a:r>
            <a:r>
              <a:rPr lang="en-US" altLang="zh-CN" i="1" dirty="0">
                <a:sym typeface="Symbol" panose="05050102010706020507" pitchFamily="18" charset="2"/>
              </a:rPr>
              <a:t>….a</a:t>
            </a:r>
            <a:r>
              <a:rPr lang="en-US" altLang="zh-CN" i="1" baseline="-25000" dirty="0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 of real numbers is the infinite series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16387" name="日期占位符 3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6389" name="Object 11"/>
          <p:cNvGraphicFramePr>
            <a:graphicFrameLocks noChangeAspect="1"/>
          </p:cNvGraphicFramePr>
          <p:nvPr/>
        </p:nvGraphicFramePr>
        <p:xfrm>
          <a:off x="1832928" y="3429000"/>
          <a:ext cx="583406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387600" imgH="431800" progId="Equation.DSMT4">
                  <p:embed/>
                </p:oleObj>
              </mc:Choice>
              <mc:Fallback>
                <p:oleObj name="" r:id="rId1" imgW="2387600" imgH="431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2928" y="3429000"/>
                        <a:ext cx="5834062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8</a:t>
            </a:r>
            <a:endParaRPr lang="zh-CN" altLang="zh-CN" dirty="0"/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367983" y="1268413"/>
            <a:ext cx="87757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Find the value of the extended binomial coefficient</a:t>
            </a:r>
            <a:endParaRPr lang="en-US" altLang="zh-CN" sz="2800" dirty="0"/>
          </a:p>
          <a:p>
            <a:pPr eaLnBrk="1" hangingPunct="1"/>
            <a:endParaRPr lang="en-US" altLang="zh-CN" dirty="0"/>
          </a:p>
        </p:txBody>
      </p:sp>
      <p:graphicFrame>
        <p:nvGraphicFramePr>
          <p:cNvPr id="25605" name="Object 13"/>
          <p:cNvGraphicFramePr>
            <a:graphicFrameLocks noChangeAspect="1"/>
          </p:cNvGraphicFramePr>
          <p:nvPr/>
        </p:nvGraphicFramePr>
        <p:xfrm>
          <a:off x="8172133" y="1271588"/>
          <a:ext cx="51911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368300" imgH="457200" progId="Equation.DSMT4">
                  <p:embed/>
                </p:oleObj>
              </mc:Choice>
              <mc:Fallback>
                <p:oleObj name="" r:id="rId1" imgW="368300" imgH="457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72133" y="1271588"/>
                        <a:ext cx="519112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1844675"/>
            <a:ext cx="8123555" cy="4262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日期占位符 5"/>
          <p:cNvSpPr>
            <a:spLocks noGrp="1"/>
          </p:cNvSpPr>
          <p:nvPr>
            <p:ph type="dt" sz="half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页脚占位符 6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7" name="Rectangle 5"/>
          <p:cNvSpPr>
            <a:spLocks noGrp="1"/>
          </p:cNvSpPr>
          <p:nvPr>
            <p:ph type="title"/>
          </p:nvPr>
        </p:nvSpPr>
        <p:spPr>
          <a:xfrm>
            <a:off x="971550" y="188595"/>
            <a:ext cx="7854315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The extended binomial theorem</a:t>
            </a:r>
            <a:endParaRPr lang="en-US" altLang="zh-CN" sz="4000" dirty="0"/>
          </a:p>
        </p:txBody>
      </p:sp>
      <p:sp>
        <p:nvSpPr>
          <p:cNvPr id="26628" name="Rectangle 3"/>
          <p:cNvSpPr>
            <a:spLocks noGrp="1"/>
          </p:cNvSpPr>
          <p:nvPr>
            <p:ph type="body" sz="half" idx="1"/>
          </p:nvPr>
        </p:nvSpPr>
        <p:spPr>
          <a:xfrm>
            <a:off x="971233" y="1331278"/>
            <a:ext cx="70612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dirty="0"/>
              <a:t>Theorem 2</a:t>
            </a:r>
            <a:endParaRPr lang="en-US" altLang="zh-CN" dirty="0"/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dirty="0"/>
              <a:t>Let </a:t>
            </a:r>
            <a:r>
              <a:rPr lang="en-US" altLang="zh-CN" i="1" dirty="0"/>
              <a:t>x</a:t>
            </a:r>
            <a:r>
              <a:rPr lang="en-US" altLang="zh-CN" dirty="0"/>
              <a:t> be a real number with |</a:t>
            </a:r>
            <a:r>
              <a:rPr lang="en-US" altLang="zh-CN" i="1" dirty="0"/>
              <a:t>x</a:t>
            </a:r>
            <a:r>
              <a:rPr lang="en-US" altLang="zh-CN" dirty="0"/>
              <a:t>|&lt;1 and let </a:t>
            </a:r>
            <a:r>
              <a:rPr lang="en-US" altLang="zh-CN" i="1" dirty="0"/>
              <a:t>u</a:t>
            </a:r>
            <a:r>
              <a:rPr lang="en-US" altLang="zh-CN" dirty="0"/>
              <a:t> be a real number. Then </a:t>
            </a:r>
            <a:endParaRPr lang="en-US" altLang="zh-CN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dirty="0"/>
          </a:p>
        </p:txBody>
      </p:sp>
      <p:graphicFrame>
        <p:nvGraphicFramePr>
          <p:cNvPr id="2662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1050" y="3228340"/>
          <a:ext cx="2762885" cy="1047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06500" imgH="457200" progId="Equation.DSMT4">
                  <p:embed/>
                </p:oleObj>
              </mc:Choice>
              <mc:Fallback>
                <p:oleObj name="" r:id="rId1" imgW="1206500" imgH="457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1050" y="3228340"/>
                        <a:ext cx="2762885" cy="104711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日期占位符 5"/>
          <p:cNvSpPr>
            <a:spLocks noGrp="1"/>
          </p:cNvSpPr>
          <p:nvPr>
            <p:ph type="dt" sz="half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7650" name="页脚占位符 6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1" name="Rectangle 5"/>
          <p:cNvSpPr>
            <a:spLocks noGrp="1"/>
          </p:cNvSpPr>
          <p:nvPr>
            <p:ph type="title"/>
          </p:nvPr>
        </p:nvSpPr>
        <p:spPr>
          <a:xfrm>
            <a:off x="899160" y="260350"/>
            <a:ext cx="7792720" cy="97599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Example 9</a:t>
            </a:r>
            <a:endParaRPr lang="en-US" altLang="zh-CN" sz="4000" dirty="0"/>
          </a:p>
        </p:txBody>
      </p:sp>
      <p:sp>
        <p:nvSpPr>
          <p:cNvPr id="27652" name="Rectangle 3"/>
          <p:cNvSpPr>
            <a:spLocks noGrp="1"/>
          </p:cNvSpPr>
          <p:nvPr>
            <p:ph type="body" sz="half" idx="1"/>
          </p:nvPr>
        </p:nvSpPr>
        <p:spPr>
          <a:xfrm>
            <a:off x="467043" y="1196975"/>
            <a:ext cx="882015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Find the generating functions for (1 + x) </a:t>
            </a:r>
            <a:r>
              <a:rPr lang="en-US" altLang="zh-CN" sz="2800" baseline="30000" dirty="0"/>
              <a:t>−n</a:t>
            </a:r>
            <a:r>
              <a:rPr lang="en-US" altLang="zh-CN" sz="2800" dirty="0"/>
              <a:t> and (1 − x) </a:t>
            </a:r>
            <a:r>
              <a:rPr lang="en-US" altLang="zh-CN" sz="2800" baseline="30000" dirty="0"/>
              <a:t>−n</a:t>
            </a:r>
            <a:r>
              <a:rPr lang="en-US" altLang="zh-CN" sz="2800" dirty="0"/>
              <a:t>, where n is a positive integer, using the extended binomial theorem.</a:t>
            </a:r>
            <a:endParaRPr lang="en-US" altLang="zh-CN" sz="2800" dirty="0"/>
          </a:p>
        </p:txBody>
      </p:sp>
      <p:pic>
        <p:nvPicPr>
          <p:cNvPr id="2765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8990" y="2420620"/>
            <a:ext cx="7136765" cy="4218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1"/>
          <p:cNvSpPr>
            <a:spLocks noGrp="1"/>
          </p:cNvSpPr>
          <p:nvPr>
            <p:ph type="title"/>
          </p:nvPr>
        </p:nvSpPr>
        <p:spPr>
          <a:xfrm>
            <a:off x="755650" y="620713"/>
            <a:ext cx="7793038" cy="1143000"/>
          </a:xfrm>
          <a:ln/>
        </p:spPr>
        <p:txBody>
          <a:bodyPr vert="horz" wrap="square" lIns="91440" tIns="45720" rIns="91440" bIns="45720" anchor="b" anchorCtr="0"/>
          <a:p>
            <a:r>
              <a:rPr lang="en-US" altLang="zh-CN" dirty="0">
                <a:sym typeface="+mn-ea"/>
              </a:rPr>
              <a:t>Table 1 Useful Generating Functions</a:t>
            </a:r>
            <a:endParaRPr lang="zh-CN" altLang="en-US" dirty="0"/>
          </a:p>
        </p:txBody>
      </p:sp>
      <p:sp>
        <p:nvSpPr>
          <p:cNvPr id="28674" name="日期占位符 4"/>
          <p:cNvSpPr>
            <a:spLocks noGrp="1"/>
          </p:cNvSpPr>
          <p:nvPr>
            <p:ph type="dt" sz="half" idx="12"/>
          </p:nvPr>
        </p:nvSpPr>
        <p:spPr>
          <a:xfrm>
            <a:off x="1447800" y="6400800"/>
            <a:ext cx="6172200" cy="457200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28675" name="Content Placeholder 3" descr="table35.jpg"/>
          <p:cNvPicPr>
            <a:picLocks noGrp="1" noChangeAspect="1"/>
          </p:cNvPicPr>
          <p:nvPr>
            <p:ph type="body" sz="half" idx="1"/>
          </p:nvPr>
        </p:nvPicPr>
        <p:blipFill>
          <a:blip r:embed="rId1"/>
          <a:stretch>
            <a:fillRect/>
          </a:stretch>
        </p:blipFill>
        <p:spPr>
          <a:xfrm>
            <a:off x="3827463" y="0"/>
            <a:ext cx="4951412" cy="6819900"/>
          </a:xfrm>
          <a:ln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9698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Counting problems and Generating Functions</a:t>
            </a:r>
            <a:endParaRPr lang="en-US" altLang="zh-CN" sz="4000" dirty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Example 10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Find the number of solutions of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e</a:t>
            </a:r>
            <a:r>
              <a: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+e</a:t>
            </a:r>
            <a:r>
              <a: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+e</a:t>
            </a:r>
            <a:r>
              <a: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3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=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17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,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where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e</a:t>
            </a:r>
            <a:r>
              <a: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, e</a:t>
            </a:r>
            <a:r>
              <a: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,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and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e</a:t>
            </a:r>
            <a:r>
              <a: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3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are nonnegative integers with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2 ≤ e</a:t>
            </a:r>
            <a:r>
              <a: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≤ 5, 3 ≤ e</a:t>
            </a:r>
            <a:r>
              <a: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2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≤ 6,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and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4 ≤ e</a:t>
            </a:r>
            <a:r>
              <a:rPr kumimoji="1" lang="en-US" altLang="zh-CN" sz="2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3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≤ 7.</a:t>
            </a:r>
            <a:endParaRPr kumimoji="1" lang="en-US" altLang="zh-CN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930" y="3721100"/>
            <a:ext cx="7022465" cy="5734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2" name="矩形 5"/>
          <p:cNvSpPr/>
          <p:nvPr/>
        </p:nvSpPr>
        <p:spPr>
          <a:xfrm>
            <a:off x="1986280" y="4792345"/>
            <a:ext cx="5497830" cy="5537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>
              <a:buClrTx/>
              <a:buFontTx/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the coefficient of x</a:t>
            </a:r>
            <a:r>
              <a:rPr lang="en-US" altLang="zh-CN" sz="3200" baseline="10000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in this product is 3.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0722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Counting problems and Generating Functions</a:t>
            </a:r>
            <a:endParaRPr lang="en-US" altLang="zh-CN" sz="4000" dirty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683578" y="1412240"/>
            <a:ext cx="8620125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Example 11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In how many different ways can eight identical cookies be distributed among three distinct children if each child receives at least two cookies and no more than four cookies?</a:t>
            </a:r>
            <a:endParaRPr kumimoji="1" lang="en-US" altLang="zh-CN" sz="2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930" y="3932555"/>
            <a:ext cx="2093595" cy="6489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4728210"/>
            <a:ext cx="2225675" cy="7169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1932305" y="5445125"/>
            <a:ext cx="5255895" cy="6242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>
              <a:buClrTx/>
              <a:buFontTx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the coefficient of x</a:t>
            </a:r>
            <a:r>
              <a:rPr lang="en-US" altLang="zh-CN" sz="3600" baseline="100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in this product is 6.</a:t>
            </a:r>
            <a:endParaRPr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>
                <a:sym typeface="Symbol" panose="05050102010706020507" pitchFamily="18" charset="2"/>
              </a:rPr>
              <a:t>Example 12</a:t>
            </a:r>
            <a:endParaRPr lang="zh-CN" altLang="en-US" dirty="0"/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179705" y="1115060"/>
            <a:ext cx="8990965" cy="4288155"/>
          </a:xfrm>
          <a:ln/>
        </p:spPr>
        <p:txBody>
          <a:bodyPr vert="horz" wrap="square" lIns="91440" tIns="45720" rIns="91440" bIns="45720" anchor="t" anchorCtr="0"/>
          <a:p>
            <a:pPr lvl="1"/>
            <a:r>
              <a:rPr lang="en-US" altLang="zh-CN" dirty="0"/>
              <a:t>Use generating functions to determine the number of ways to insert tokens worth $1, $2,and $5 into a vending machine to pay for an item that costs </a:t>
            </a:r>
            <a:r>
              <a:rPr lang="en-US" altLang="zh-CN" i="1" dirty="0"/>
              <a:t>r </a:t>
            </a:r>
            <a:r>
              <a:rPr lang="en-US" altLang="zh-CN" dirty="0"/>
              <a:t>dollars in both the cases when the order in which the tokens are inserted does not matter and when the order does matter. </a:t>
            </a:r>
            <a:endParaRPr lang="en-US" altLang="zh-CN" dirty="0"/>
          </a:p>
          <a:p>
            <a:pPr lvl="2"/>
            <a:r>
              <a:rPr lang="en-US" altLang="zh-CN" dirty="0"/>
              <a:t>(For example, there are two ways to pay for an item that costs $3 when the order in which the tokens are inserted does not matter: inserting three $1 tokens or one $1 token and a $2 token. When the order matters, there are three ways: inserting three $1 tokens, inserting a $1 token and then a $2 token, or inserting a $2 token and then a $1 token.)</a:t>
            </a:r>
            <a:endParaRPr lang="en-US" altLang="zh-CN" dirty="0"/>
          </a:p>
        </p:txBody>
      </p:sp>
      <p:sp>
        <p:nvSpPr>
          <p:cNvPr id="31747" name="日期占位符 3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63" y="5446395"/>
            <a:ext cx="6921500" cy="43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8" y="6021705"/>
            <a:ext cx="2273300" cy="625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735" y="5805488"/>
            <a:ext cx="4760913" cy="10207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>
                <a:sym typeface="Symbol" panose="05050102010706020507" pitchFamily="18" charset="2"/>
              </a:rPr>
              <a:t>Example 13</a:t>
            </a:r>
            <a:endParaRPr lang="zh-CN" altLang="en-US" dirty="0"/>
          </a:p>
        </p:txBody>
      </p:sp>
      <p:sp>
        <p:nvSpPr>
          <p:cNvPr id="32770" name="内容占位符 2"/>
          <p:cNvSpPr>
            <a:spLocks noGrp="1"/>
          </p:cNvSpPr>
          <p:nvPr>
            <p:ph idx="1"/>
          </p:nvPr>
        </p:nvSpPr>
        <p:spPr>
          <a:xfrm>
            <a:off x="898843" y="1340168"/>
            <a:ext cx="7912100" cy="4114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dirty="0"/>
              <a:t>Use generating functions to find the number of </a:t>
            </a:r>
            <a:r>
              <a:rPr lang="en-US" altLang="zh-CN" sz="2800" i="1" dirty="0"/>
              <a:t>k</a:t>
            </a:r>
            <a:r>
              <a:rPr lang="en-US" altLang="zh-CN" sz="2800" dirty="0"/>
              <a:t>-combinations of a set with </a:t>
            </a:r>
            <a:r>
              <a:rPr lang="en-US" altLang="zh-CN" sz="2800" i="1" dirty="0"/>
              <a:t>n</a:t>
            </a:r>
            <a:r>
              <a:rPr lang="en-US" altLang="zh-CN" sz="2800" dirty="0"/>
              <a:t> elements. Assume that the binomial theorem has already been established.</a:t>
            </a:r>
            <a:endParaRPr lang="zh-CN" altLang="en-US" sz="2800" dirty="0"/>
          </a:p>
        </p:txBody>
      </p:sp>
      <p:sp>
        <p:nvSpPr>
          <p:cNvPr id="32771" name="日期占位符 3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2772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030" y="2853055"/>
            <a:ext cx="3025775" cy="716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845" y="3327400"/>
            <a:ext cx="6532245" cy="3302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Example 14</a:t>
            </a:r>
            <a:endParaRPr lang="zh-CN" altLang="en-US" dirty="0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683578" y="1268413"/>
            <a:ext cx="8116887" cy="4114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dirty="0"/>
              <a:t>Use generating functions to find the number of r-combinations from a set with </a:t>
            </a:r>
            <a:r>
              <a:rPr lang="en-US" altLang="zh-CN" sz="2800" i="1" dirty="0"/>
              <a:t>n</a:t>
            </a:r>
            <a:r>
              <a:rPr lang="en-US" altLang="zh-CN" sz="2800" dirty="0"/>
              <a:t> elements when repetition of elements is allowed.</a:t>
            </a:r>
            <a:endParaRPr lang="zh-CN" altLang="en-US" sz="2800" dirty="0"/>
          </a:p>
        </p:txBody>
      </p:sp>
      <p:sp>
        <p:nvSpPr>
          <p:cNvPr id="33795" name="日期占位符 3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6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pic>
        <p:nvPicPr>
          <p:cNvPr id="3379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0" y="2644775"/>
            <a:ext cx="7099935" cy="3952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765" y="2522855"/>
            <a:ext cx="5848985" cy="4290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Example 15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796925" y="1268413"/>
            <a:ext cx="8199438" cy="4114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800" dirty="0"/>
              <a:t>Use generating functions to find the number of ways to select </a:t>
            </a:r>
            <a:r>
              <a:rPr lang="en-US" altLang="zh-CN" sz="2800" i="1" dirty="0"/>
              <a:t>r </a:t>
            </a:r>
            <a:r>
              <a:rPr lang="en-US" altLang="zh-CN" sz="2800" dirty="0"/>
              <a:t>objects of </a:t>
            </a:r>
            <a:r>
              <a:rPr lang="en-US" altLang="zh-CN" sz="2800" i="1" dirty="0"/>
              <a:t>n </a:t>
            </a:r>
            <a:r>
              <a:rPr lang="en-US" altLang="zh-CN" sz="2800" dirty="0"/>
              <a:t>different kinds if we must select at least one object of each kind.</a:t>
            </a:r>
            <a:endParaRPr lang="zh-CN" altLang="en-US" sz="2800" dirty="0"/>
          </a:p>
        </p:txBody>
      </p:sp>
      <p:sp>
        <p:nvSpPr>
          <p:cNvPr id="34820" name="日期占位符 3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4821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Example 1 </a:t>
            </a:r>
            <a:endParaRPr lang="zh-CN" altLang="en-US" dirty="0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/>
              <a:t>The generating functions for the sequences {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k</a:t>
            </a:r>
            <a:r>
              <a:rPr lang="en-US" altLang="zh-CN" i="1" dirty="0"/>
              <a:t>} </a:t>
            </a:r>
            <a:r>
              <a:rPr lang="en-US" altLang="zh-CN" dirty="0"/>
              <a:t>with</a:t>
            </a:r>
            <a:r>
              <a:rPr lang="en-US" altLang="zh-CN" i="1" dirty="0"/>
              <a:t> a</a:t>
            </a:r>
            <a:r>
              <a:rPr lang="en-US" altLang="zh-CN" i="1" baseline="-25000" dirty="0"/>
              <a:t>k</a:t>
            </a:r>
            <a:r>
              <a:rPr lang="en-US" altLang="zh-CN" i="1" dirty="0"/>
              <a:t> = </a:t>
            </a:r>
            <a:r>
              <a:rPr lang="en-US" altLang="zh-CN" dirty="0"/>
              <a:t>3</a:t>
            </a:r>
            <a:r>
              <a:rPr lang="en-US" altLang="zh-CN" i="1" dirty="0"/>
              <a:t>, a</a:t>
            </a:r>
            <a:r>
              <a:rPr lang="en-US" altLang="zh-CN" i="1" baseline="-25000" dirty="0"/>
              <a:t>k</a:t>
            </a:r>
            <a:r>
              <a:rPr lang="en-US" altLang="zh-CN" i="1" dirty="0"/>
              <a:t> = k + </a:t>
            </a:r>
            <a:r>
              <a:rPr lang="en-US" altLang="zh-CN" dirty="0"/>
              <a:t>1</a:t>
            </a:r>
            <a:r>
              <a:rPr lang="en-US" altLang="zh-CN" i="1" dirty="0"/>
              <a:t>, </a:t>
            </a:r>
            <a:r>
              <a:rPr lang="en-US" altLang="zh-CN" dirty="0"/>
              <a:t>and</a:t>
            </a:r>
            <a:r>
              <a:rPr lang="en-US" altLang="zh-CN" i="1" dirty="0"/>
              <a:t> a</a:t>
            </a:r>
            <a:r>
              <a:rPr lang="en-US" altLang="zh-CN" i="1" baseline="-25000" dirty="0"/>
              <a:t>k</a:t>
            </a:r>
            <a:r>
              <a:rPr lang="en-US" altLang="zh-CN" i="1" dirty="0"/>
              <a:t> = </a:t>
            </a:r>
            <a:r>
              <a:rPr lang="en-US" altLang="zh-CN" dirty="0"/>
              <a:t>2</a:t>
            </a:r>
            <a:r>
              <a:rPr lang="en-US" altLang="zh-CN" i="1" baseline="30000" dirty="0"/>
              <a:t>k </a:t>
            </a:r>
            <a:r>
              <a:rPr lang="en-US" altLang="zh-CN" dirty="0"/>
              <a:t>are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7411" name="日期占位符 3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/>
        </p:nvGraphicFramePr>
        <p:xfrm>
          <a:off x="1548130" y="2996883"/>
          <a:ext cx="682148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514600" imgH="292100" progId="Equation.DSMT4">
                  <p:embed/>
                </p:oleObj>
              </mc:Choice>
              <mc:Fallback>
                <p:oleObj name="" r:id="rId1" imgW="2514600" imgH="292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8130" y="2996883"/>
                        <a:ext cx="6821488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5842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864235" y="115570"/>
            <a:ext cx="8230870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dirty="0"/>
              <a:t>Using Generating Functions to Solve Recurrence Relations</a:t>
            </a:r>
            <a:endParaRPr lang="en-US" altLang="zh-CN" sz="3600" dirty="0"/>
          </a:p>
        </p:txBody>
      </p:sp>
      <p:sp>
        <p:nvSpPr>
          <p:cNvPr id="35844" name="Rectangle 5"/>
          <p:cNvSpPr>
            <a:spLocks noGrp="1"/>
          </p:cNvSpPr>
          <p:nvPr>
            <p:ph idx="1"/>
          </p:nvPr>
        </p:nvSpPr>
        <p:spPr>
          <a:xfrm>
            <a:off x="827405" y="1268730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600" dirty="0">
                <a:sym typeface="Symbol" panose="05050102010706020507" pitchFamily="18" charset="2"/>
              </a:rPr>
              <a:t>Example 16</a:t>
            </a:r>
            <a:endParaRPr lang="en-US" altLang="zh-CN" sz="3600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3200" dirty="0">
                <a:sym typeface="Symbol" panose="05050102010706020507" pitchFamily="18" charset="2"/>
              </a:rPr>
              <a:t>Solve the recurrence relation </a:t>
            </a:r>
            <a:r>
              <a:rPr lang="en-US" altLang="zh-CN" sz="3200" i="1" dirty="0">
                <a:sym typeface="Symbol" panose="05050102010706020507" pitchFamily="18" charset="2"/>
              </a:rPr>
              <a:t>a</a:t>
            </a:r>
            <a:r>
              <a:rPr lang="en-US" altLang="zh-CN" sz="3200" i="1" baseline="-25000" dirty="0">
                <a:sym typeface="Symbol" panose="05050102010706020507" pitchFamily="18" charset="2"/>
              </a:rPr>
              <a:t>k</a:t>
            </a:r>
            <a:r>
              <a:rPr lang="en-US" altLang="zh-CN" sz="3200" dirty="0">
                <a:sym typeface="Symbol" panose="05050102010706020507" pitchFamily="18" charset="2"/>
              </a:rPr>
              <a:t>= 3</a:t>
            </a:r>
            <a:r>
              <a:rPr lang="en-US" altLang="zh-CN" sz="3200" i="1" dirty="0">
                <a:sym typeface="Symbol" panose="05050102010706020507" pitchFamily="18" charset="2"/>
              </a:rPr>
              <a:t>a</a:t>
            </a:r>
            <a:r>
              <a:rPr lang="en-US" altLang="zh-CN" sz="3200" i="1" baseline="-25000" dirty="0">
                <a:sym typeface="Symbol" panose="05050102010706020507" pitchFamily="18" charset="2"/>
              </a:rPr>
              <a:t>k</a:t>
            </a:r>
            <a:r>
              <a:rPr lang="en-US" altLang="zh-CN" sz="3200" baseline="-25000" dirty="0">
                <a:sym typeface="Symbol" panose="05050102010706020507" pitchFamily="18" charset="2"/>
              </a:rPr>
              <a:t>-1</a:t>
            </a:r>
            <a:r>
              <a:rPr lang="en-US" altLang="zh-CN" sz="3200" dirty="0">
                <a:sym typeface="Symbol" panose="05050102010706020507" pitchFamily="18" charset="2"/>
              </a:rPr>
              <a:t> for</a:t>
            </a:r>
            <a:r>
              <a:rPr lang="en-US" altLang="zh-CN" sz="3200" baseline="-25000" dirty="0">
                <a:sym typeface="Symbol" panose="05050102010706020507" pitchFamily="18" charset="2"/>
              </a:rPr>
              <a:t> </a:t>
            </a:r>
            <a:r>
              <a:rPr lang="en-US" altLang="zh-CN" sz="3200" i="1" dirty="0">
                <a:sym typeface="Symbol" panose="05050102010706020507" pitchFamily="18" charset="2"/>
              </a:rPr>
              <a:t>k</a:t>
            </a:r>
            <a:r>
              <a:rPr lang="en-US" altLang="zh-CN" sz="3200" dirty="0">
                <a:sym typeface="Symbol" panose="05050102010706020507" pitchFamily="18" charset="2"/>
              </a:rPr>
              <a:t>=1,2,3… and initial condition </a:t>
            </a:r>
            <a:r>
              <a:rPr lang="en-US" altLang="zh-CN" sz="3200" i="1" dirty="0">
                <a:sym typeface="Symbol" panose="05050102010706020507" pitchFamily="18" charset="2"/>
              </a:rPr>
              <a:t>a</a:t>
            </a:r>
            <a:r>
              <a:rPr lang="en-US" altLang="zh-CN" sz="3200" i="1" baseline="-25000" dirty="0">
                <a:sym typeface="Symbol" panose="05050102010706020507" pitchFamily="18" charset="2"/>
              </a:rPr>
              <a:t>0</a:t>
            </a:r>
            <a:r>
              <a:rPr lang="en-US" altLang="zh-CN" sz="3200" dirty="0">
                <a:sym typeface="Symbol" panose="05050102010706020507" pitchFamily="18" charset="2"/>
              </a:rPr>
              <a:t>=2</a:t>
            </a:r>
            <a:endParaRPr lang="en-US" altLang="zh-CN" sz="3200" dirty="0">
              <a:sym typeface="Symbol" panose="05050102010706020507" pitchFamily="18" charset="2"/>
            </a:endParaRPr>
          </a:p>
          <a:p>
            <a:pPr eaLnBrk="1" hangingPunct="1"/>
            <a:endParaRPr lang="en-US" altLang="zh-CN" sz="3200" dirty="0">
              <a:sym typeface="Symbol" panose="05050102010706020507" pitchFamily="18" charset="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3111500"/>
            <a:ext cx="1993900" cy="6559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" y="3888740"/>
            <a:ext cx="3890010" cy="10534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630" y="2924810"/>
            <a:ext cx="5996940" cy="3658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>
                <a:sym typeface="Symbol" panose="05050102010706020507" pitchFamily="18" charset="2"/>
              </a:rPr>
              <a:t>Example 17</a:t>
            </a:r>
            <a:endParaRPr lang="zh-CN" altLang="en-US" dirty="0"/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106998" y="1371600"/>
            <a:ext cx="8918575" cy="4114800"/>
          </a:xfrm>
          <a:ln/>
        </p:spPr>
        <p:txBody>
          <a:bodyPr vert="horz" wrap="square" lIns="91440" tIns="45720" rIns="91440" bIns="45720" anchor="t" anchorCtr="0"/>
          <a:p>
            <a:pPr lvl="1"/>
            <a:r>
              <a:rPr lang="en-US" altLang="zh-CN" sz="2400" dirty="0"/>
              <a:t>Suppose that a valid codeword is an n-digit number in decimal notation containing an even number of 0s. Let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i="1" dirty="0"/>
              <a:t> </a:t>
            </a:r>
            <a:r>
              <a:rPr lang="en-US" altLang="zh-CN" sz="2400" dirty="0"/>
              <a:t>denote the number of valid codewords of length </a:t>
            </a:r>
            <a:r>
              <a:rPr lang="en-US" altLang="zh-CN" sz="2400" i="1" dirty="0"/>
              <a:t>n. </a:t>
            </a:r>
            <a:r>
              <a:rPr lang="en-US" altLang="zh-CN" sz="2400" dirty="0"/>
              <a:t>In Example 4 of Section 8.1 we showed that the sequence {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i="1" dirty="0"/>
              <a:t>} </a:t>
            </a:r>
            <a:r>
              <a:rPr lang="en-US" altLang="zh-CN" sz="2400" dirty="0"/>
              <a:t>satisfies the recurrence relation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i="1" dirty="0"/>
              <a:t> = </a:t>
            </a:r>
            <a:r>
              <a:rPr lang="en-US" altLang="zh-CN" sz="2400" dirty="0"/>
              <a:t>8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n−1</a:t>
            </a:r>
            <a:r>
              <a:rPr lang="en-US" altLang="zh-CN" sz="2400" i="1" dirty="0"/>
              <a:t> + </a:t>
            </a:r>
            <a:r>
              <a:rPr lang="en-US" altLang="zh-CN" sz="2400" dirty="0"/>
              <a:t>10</a:t>
            </a:r>
            <a:r>
              <a:rPr lang="en-US" altLang="zh-CN" sz="2400" i="1" baseline="30000" dirty="0"/>
              <a:t>n−</a:t>
            </a:r>
            <a:r>
              <a:rPr lang="en-US" altLang="zh-CN" sz="2400" baseline="30000" dirty="0"/>
              <a:t>1</a:t>
            </a:r>
            <a:r>
              <a:rPr lang="en-US" altLang="zh-CN" sz="2400" i="1" baseline="30000" dirty="0"/>
              <a:t> </a:t>
            </a:r>
            <a:r>
              <a:rPr lang="en-US" altLang="zh-CN" sz="2400" dirty="0"/>
              <a:t>and the initial condition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i="1" dirty="0"/>
              <a:t> = </a:t>
            </a:r>
            <a:r>
              <a:rPr lang="en-US" altLang="zh-CN" sz="2400" dirty="0"/>
              <a:t>9</a:t>
            </a:r>
            <a:r>
              <a:rPr lang="en-US" altLang="zh-CN" sz="2400" i="1" dirty="0"/>
              <a:t>. </a:t>
            </a:r>
            <a:r>
              <a:rPr lang="en-US" altLang="zh-CN" sz="2400" dirty="0"/>
              <a:t>Use generating functions to find an explicit formula for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n</a:t>
            </a:r>
            <a:r>
              <a:rPr lang="en-US" altLang="zh-CN" sz="2400" i="1" dirty="0"/>
              <a:t>.</a:t>
            </a:r>
            <a:endParaRPr lang="zh-CN" altLang="en-US" sz="2400" dirty="0"/>
          </a:p>
        </p:txBody>
      </p:sp>
      <p:sp>
        <p:nvSpPr>
          <p:cNvPr id="36867" name="日期占位符 3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3776345"/>
            <a:ext cx="2592705" cy="594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" y="4653280"/>
            <a:ext cx="1609725" cy="3159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710" y="3927475"/>
            <a:ext cx="3305810" cy="22123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470" y="3721100"/>
            <a:ext cx="2105660" cy="5251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325" y="4357370"/>
            <a:ext cx="2250440" cy="513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135" y="4922520"/>
            <a:ext cx="2856230" cy="1190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1115" y="6021705"/>
            <a:ext cx="2573020" cy="852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日期占位符 5"/>
          <p:cNvSpPr>
            <a:spLocks noGrp="1"/>
          </p:cNvSpPr>
          <p:nvPr>
            <p:ph type="dt" sz="half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7890" name="页脚占位符 6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868363" y="44133"/>
            <a:ext cx="77930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Proving Identities via Generating Functions</a:t>
            </a:r>
            <a:endParaRPr lang="en-US" altLang="zh-CN" sz="4000" dirty="0"/>
          </a:p>
        </p:txBody>
      </p:sp>
      <p:sp>
        <p:nvSpPr>
          <p:cNvPr id="37892" name="Rectangle 3"/>
          <p:cNvSpPr>
            <a:spLocks noGrp="1"/>
          </p:cNvSpPr>
          <p:nvPr>
            <p:ph type="body" sz="half" idx="1"/>
          </p:nvPr>
        </p:nvSpPr>
        <p:spPr>
          <a:xfrm>
            <a:off x="1115060" y="1368108"/>
            <a:ext cx="7205663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 Example 18 </a:t>
            </a:r>
            <a:endParaRPr lang="en-US" altLang="zh-CN" sz="2800" dirty="0"/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dirty="0"/>
              <a:t>Use generating functions to show that</a:t>
            </a:r>
            <a:endParaRPr lang="en-US" altLang="zh-CN" sz="2400" dirty="0"/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 dirty="0"/>
              <a:t>When </a:t>
            </a:r>
            <a:r>
              <a:rPr lang="en-US" altLang="zh-CN" sz="2400" i="1" dirty="0"/>
              <a:t>n</a:t>
            </a:r>
            <a:r>
              <a:rPr lang="en-US" altLang="zh-CN" sz="2400" dirty="0"/>
              <a:t> is a positive integer. </a:t>
            </a:r>
            <a:endParaRPr lang="en-US" altLang="zh-CN" sz="2400" dirty="0"/>
          </a:p>
        </p:txBody>
      </p:sp>
      <p:graphicFrame>
        <p:nvGraphicFramePr>
          <p:cNvPr id="3789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771458" y="2420303"/>
          <a:ext cx="25923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384300" imgH="431800" progId="Equation.DSMT4">
                  <p:embed/>
                </p:oleObj>
              </mc:Choice>
              <mc:Fallback>
                <p:oleObj name="" r:id="rId1" imgW="1384300" imgH="4318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458" y="2420303"/>
                        <a:ext cx="2592387" cy="8096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75" y="3716655"/>
            <a:ext cx="6028690" cy="9848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15" y="4620895"/>
            <a:ext cx="7953375" cy="6438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0" y="5525135"/>
            <a:ext cx="8759825" cy="7321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8914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Homework</a:t>
            </a:r>
            <a:endParaRPr lang="en-US" altLang="zh-CN" dirty="0"/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§8.4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  16, 24, 36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>
              <a:buNone/>
            </a:pPr>
            <a:r>
              <a:rPr lang="en-US" altLang="zh-CN" sz="3600" dirty="0"/>
              <a:t>Generating Functions for Finite Sequences</a:t>
            </a:r>
            <a:endParaRPr lang="en-US" altLang="zh-CN" sz="3600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569913" y="1484313"/>
            <a:ext cx="8574087" cy="4114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/>
              <a:t>Generating functions for finite sequences of real numbers can be defined by extending a finite sequence  </a:t>
            </a:r>
            <a:r>
              <a:rPr lang="en-US" altLang="zh-CN" i="1" dirty="0"/>
              <a:t>a</a:t>
            </a:r>
            <a:r>
              <a:rPr lang="en-US" altLang="zh-CN" baseline="-25000" dirty="0">
                <a:latin typeface="Cambria Math" panose="02040503050406030204" pitchFamily="18" charset="0"/>
              </a:rPr>
              <a:t>0</a:t>
            </a:r>
            <a:r>
              <a:rPr lang="en-US" altLang="zh-CN" dirty="0"/>
              <a:t>,</a:t>
            </a:r>
            <a:r>
              <a:rPr lang="en-US" altLang="zh-CN" i="1" dirty="0"/>
              <a:t>a</a:t>
            </a:r>
            <a:r>
              <a:rPr lang="en-US" altLang="zh-CN" baseline="-25000" dirty="0">
                <a:latin typeface="Cambria Math" panose="02040503050406030204" pitchFamily="18" charset="0"/>
              </a:rPr>
              <a:t>1</a:t>
            </a:r>
            <a:r>
              <a:rPr lang="en-US" altLang="zh-CN" dirty="0"/>
              <a:t>, … 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   </a:t>
            </a:r>
            <a:r>
              <a:rPr lang="en-US" altLang="zh-CN" dirty="0"/>
              <a:t>into an infinite sequence by setting 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n+1 </a:t>
            </a:r>
            <a:r>
              <a:rPr lang="en-US" altLang="zh-CN" dirty="0"/>
              <a:t>= </a:t>
            </a:r>
            <a:r>
              <a:rPr lang="en-US" altLang="zh-CN" dirty="0">
                <a:latin typeface="Cambria Math" panose="02040503050406030204" pitchFamily="18" charset="0"/>
              </a:rPr>
              <a:t>0,</a:t>
            </a:r>
            <a:r>
              <a:rPr lang="en-US" altLang="zh-CN" i="1" dirty="0"/>
              <a:t> a</a:t>
            </a:r>
            <a:r>
              <a:rPr lang="en-US" altLang="zh-CN" i="1" baseline="-25000" dirty="0"/>
              <a:t>n+2 </a:t>
            </a:r>
            <a:r>
              <a:rPr lang="en-US" altLang="zh-CN" dirty="0"/>
              <a:t>= </a:t>
            </a:r>
            <a:r>
              <a:rPr lang="en-US" altLang="zh-CN" dirty="0">
                <a:latin typeface="Cambria Math" panose="02040503050406030204" pitchFamily="18" charset="0"/>
              </a:rPr>
              <a:t>0, </a:t>
            </a:r>
            <a:r>
              <a:rPr lang="en-US" altLang="zh-CN" dirty="0"/>
              <a:t>and so on.</a:t>
            </a:r>
            <a:endParaRPr lang="en-US" altLang="zh-CN" dirty="0"/>
          </a:p>
          <a:p>
            <a:r>
              <a:rPr lang="en-US" altLang="zh-CN" dirty="0"/>
              <a:t>The generating function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of this infinite sequence {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} is a polynomial of degree n because no terms of the form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j</a:t>
            </a:r>
            <a:r>
              <a:rPr lang="en-US" altLang="zh-CN" i="1" dirty="0"/>
              <a:t>x</a:t>
            </a:r>
            <a:r>
              <a:rPr lang="en-US" altLang="zh-CN" i="1" baseline="30000" dirty="0"/>
              <a:t>j</a:t>
            </a:r>
            <a:r>
              <a:rPr lang="en-US" altLang="zh-CN" i="1" dirty="0"/>
              <a:t> </a:t>
            </a:r>
            <a:r>
              <a:rPr lang="en-US" altLang="zh-CN" dirty="0"/>
              <a:t>with </a:t>
            </a:r>
            <a:r>
              <a:rPr lang="en-US" altLang="zh-CN" i="1" dirty="0"/>
              <a:t>j</a:t>
            </a:r>
            <a:r>
              <a:rPr lang="en-US" altLang="zh-CN" dirty="0"/>
              <a:t> &gt; </a:t>
            </a:r>
            <a:r>
              <a:rPr lang="en-US" altLang="zh-CN" i="1" dirty="0"/>
              <a:t>n</a:t>
            </a:r>
            <a:r>
              <a:rPr lang="en-US" altLang="zh-CN" dirty="0"/>
              <a:t> occur, that is,   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= </a:t>
            </a:r>
            <a:r>
              <a:rPr lang="en-US" altLang="zh-CN" i="1" dirty="0"/>
              <a:t>a</a:t>
            </a:r>
            <a:r>
              <a:rPr lang="en-US" altLang="zh-CN" baseline="-25000" dirty="0">
                <a:latin typeface="Cambria Math" panose="02040503050406030204" pitchFamily="18" charset="0"/>
              </a:rPr>
              <a:t>0</a:t>
            </a:r>
            <a:r>
              <a:rPr lang="en-US" altLang="zh-CN" dirty="0"/>
              <a:t> + </a:t>
            </a:r>
            <a:r>
              <a:rPr lang="en-US" altLang="zh-CN" i="1" dirty="0"/>
              <a:t>a</a:t>
            </a:r>
            <a:r>
              <a:rPr lang="en-US" altLang="zh-CN" baseline="-25000" dirty="0">
                <a:latin typeface="Cambria Math" panose="02040503050406030204" pitchFamily="18" charset="0"/>
              </a:rPr>
              <a:t>1</a:t>
            </a:r>
            <a:r>
              <a:rPr lang="en-US" altLang="zh-CN" i="1" dirty="0"/>
              <a:t>x</a:t>
            </a:r>
            <a:r>
              <a:rPr lang="en-US" altLang="zh-CN" dirty="0"/>
              <a:t> + </a:t>
            </a:r>
            <a:r>
              <a:rPr lang="en-US" altLang="zh-CN" dirty="0">
                <a:latin typeface="Cambria Math" panose="02040503050406030204" pitchFamily="18" charset="0"/>
              </a:rPr>
              <a:t>⋯ </a:t>
            </a:r>
            <a:r>
              <a:rPr lang="en-US" altLang="zh-CN" dirty="0"/>
              <a:t>+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 </a:t>
            </a:r>
            <a:r>
              <a:rPr lang="en-US" altLang="zh-CN" i="1" dirty="0"/>
              <a:t>x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.</a:t>
            </a:r>
            <a:endParaRPr lang="en-US" altLang="zh-CN" dirty="0"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Example 2</a:t>
            </a:r>
            <a:endParaRPr lang="zh-CN" altLang="en-US" dirty="0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824230" y="1340485"/>
            <a:ext cx="8091805" cy="476758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/>
              <a:t>What is the generating function for the sequence 1, 1, 1, 1, 1, 1?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9459" name="日期占位符 3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3068320"/>
            <a:ext cx="5001260" cy="9340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4259580"/>
            <a:ext cx="6750050" cy="6775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5214620"/>
            <a:ext cx="3917315" cy="6502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r>
              <a:rPr lang="en-US" altLang="zh-CN" dirty="0"/>
              <a:t>Example 3  </a:t>
            </a:r>
            <a:endParaRPr lang="zh-CN" altLang="en-US" dirty="0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684213" y="1484630"/>
            <a:ext cx="8270875" cy="41148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dirty="0"/>
              <a:t>Let </a:t>
            </a:r>
            <a:r>
              <a:rPr lang="en-US" altLang="zh-CN" i="1" dirty="0"/>
              <a:t>m</a:t>
            </a:r>
            <a:r>
              <a:rPr lang="en-US" altLang="zh-CN" dirty="0"/>
              <a:t> be a positive integer. Let </a:t>
            </a:r>
            <a:r>
              <a:rPr lang="en-US" altLang="zh-CN" i="1" dirty="0"/>
              <a:t>a</a:t>
            </a:r>
            <a:r>
              <a:rPr lang="en-US" altLang="zh-CN" baseline="-25000" dirty="0"/>
              <a:t>k</a:t>
            </a:r>
            <a:r>
              <a:rPr lang="en-US" altLang="zh-CN" dirty="0"/>
              <a:t>= C(</a:t>
            </a:r>
            <a:r>
              <a:rPr lang="en-US" altLang="zh-CN" i="1" dirty="0"/>
              <a:t>m</a:t>
            </a:r>
            <a:r>
              <a:rPr lang="en-US" altLang="zh-CN" dirty="0"/>
              <a:t>, </a:t>
            </a:r>
            <a:r>
              <a:rPr lang="en-US" altLang="zh-CN" i="1" dirty="0"/>
              <a:t>k</a:t>
            </a:r>
            <a:r>
              <a:rPr lang="en-US" altLang="zh-CN" dirty="0"/>
              <a:t>), for </a:t>
            </a:r>
            <a:r>
              <a:rPr lang="en-US" altLang="zh-CN" i="1" dirty="0"/>
              <a:t>k</a:t>
            </a:r>
            <a:r>
              <a:rPr lang="en-US" altLang="zh-CN" dirty="0"/>
              <a:t> = 0, 1, 2, . . . , </a:t>
            </a:r>
            <a:r>
              <a:rPr lang="en-US" altLang="zh-CN" i="1" dirty="0"/>
              <a:t>m</a:t>
            </a:r>
            <a:r>
              <a:rPr lang="en-US" altLang="zh-CN" dirty="0"/>
              <a:t>. What is the generating function for the sequence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0</a:t>
            </a:r>
            <a:r>
              <a:rPr lang="en-US" altLang="zh-CN" i="1" dirty="0"/>
              <a:t>, a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 . . . , a</a:t>
            </a:r>
            <a:r>
              <a:rPr lang="en-US" altLang="zh-CN" i="1" baseline="-25000" dirty="0"/>
              <a:t>m</a:t>
            </a:r>
            <a:r>
              <a:rPr lang="en-US" altLang="zh-CN" i="1" dirty="0"/>
              <a:t>?</a:t>
            </a:r>
            <a:endParaRPr lang="zh-CN" altLang="en-US" dirty="0"/>
          </a:p>
        </p:txBody>
      </p:sp>
      <p:sp>
        <p:nvSpPr>
          <p:cNvPr id="20483" name="日期占位符 3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页脚占位符 4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3509645"/>
            <a:ext cx="7649845" cy="640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55" y="4584065"/>
            <a:ext cx="2267585" cy="521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Useful Facts About Power Series</a:t>
            </a:r>
            <a:endParaRPr lang="en-US" altLang="zh-CN" sz="40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258253"/>
            <a:ext cx="8424863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4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The generating function of the sequence 1,1,1,1…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5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The generating function of the sequence 1,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a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,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a</a:t>
            </a:r>
            <a:r>
              <a:rPr kumimoji="0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2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,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a</a:t>
            </a:r>
            <a:r>
              <a:rPr kumimoji="0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3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…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0425" y="2420620"/>
            <a:ext cx="2273935" cy="514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2353945"/>
            <a:ext cx="4411980" cy="5943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4220845"/>
            <a:ext cx="5243195" cy="5562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840" y="4292600"/>
            <a:ext cx="2255520" cy="58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日期占位符 6"/>
          <p:cNvSpPr>
            <a:spLocks noGrp="1"/>
          </p:cNvSpPr>
          <p:nvPr>
            <p:ph type="dt" sz="half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页脚占位符 7"/>
          <p:cNvSpPr>
            <a:spLocks noGrp="1"/>
          </p:cNvSpPr>
          <p:nvPr>
            <p:ph type="ftr" sz="quarter" idx="1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1150938" y="188278"/>
            <a:ext cx="77930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Useful Facts About Power Series</a:t>
            </a:r>
            <a:endParaRPr lang="en-US" altLang="zh-CN" sz="4000" dirty="0"/>
          </a:p>
        </p:txBody>
      </p:sp>
      <p:sp>
        <p:nvSpPr>
          <p:cNvPr id="22532" name="Rectangle 3"/>
          <p:cNvSpPr>
            <a:spLocks noGrp="1"/>
          </p:cNvSpPr>
          <p:nvPr>
            <p:ph type="body" sz="half" idx="1"/>
          </p:nvPr>
        </p:nvSpPr>
        <p:spPr>
          <a:xfrm>
            <a:off x="1039178" y="1443673"/>
            <a:ext cx="7710487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Theorem 1</a:t>
            </a:r>
            <a:endParaRPr lang="en-US" altLang="zh-CN" sz="2800" b="1" dirty="0"/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b="1" dirty="0">
                <a:sym typeface="Symbol" panose="05050102010706020507" pitchFamily="18" charset="2"/>
              </a:rPr>
              <a:t>Let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endParaRPr lang="en-US" altLang="zh-CN" sz="2400" b="1" dirty="0">
              <a:sym typeface="Symbol" panose="05050102010706020507" pitchFamily="18" charset="2"/>
            </a:endParaRPr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endParaRPr lang="en-US" altLang="zh-CN" sz="2400" b="1" dirty="0">
              <a:sym typeface="Symbol" panose="05050102010706020507" pitchFamily="18" charset="2"/>
            </a:endParaRPr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endParaRPr lang="en-US" altLang="zh-CN" sz="2400" b="1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Example 6</a:t>
            </a:r>
            <a:endParaRPr lang="en-US" altLang="zh-CN" sz="2800" b="1" dirty="0"/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b="1" dirty="0"/>
              <a:t>Let                              Find the coefficients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0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1</a:t>
            </a:r>
            <a:r>
              <a:rPr lang="en-US" altLang="zh-CN" sz="2400" dirty="0"/>
              <a:t>,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…</a:t>
            </a:r>
            <a:r>
              <a:rPr lang="en-US" altLang="zh-CN" sz="2400" b="1" dirty="0"/>
              <a:t> in the expansion   </a:t>
            </a:r>
            <a:endParaRPr lang="en-US" altLang="zh-CN" sz="2400" b="1" dirty="0"/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endParaRPr lang="en-US" altLang="zh-CN" sz="2400" b="1" dirty="0">
              <a:sym typeface="Symbol" panose="05050102010706020507" pitchFamily="18" charset="2"/>
            </a:endParaRPr>
          </a:p>
        </p:txBody>
      </p:sp>
      <p:graphicFrame>
        <p:nvGraphicFramePr>
          <p:cNvPr id="22533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57145" y="1826260"/>
          <a:ext cx="5800725" cy="58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882900" imgH="292100" progId="Equation.DSMT4">
                  <p:embed/>
                </p:oleObj>
              </mc:Choice>
              <mc:Fallback>
                <p:oleObj name="" r:id="rId1" imgW="2882900" imgH="2921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7145" y="1826260"/>
                        <a:ext cx="5800725" cy="58928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40460" y="2580640"/>
          <a:ext cx="7104380" cy="84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3746500" imgH="444500" progId="Equation.DSMT4">
                  <p:embed/>
                </p:oleObj>
              </mc:Choice>
              <mc:Fallback>
                <p:oleObj name="" r:id="rId3" imgW="3746500" imgH="4445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0460" y="2580640"/>
                        <a:ext cx="7104380" cy="84264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8"/>
          <p:cNvGraphicFramePr>
            <a:graphicFrameLocks noChangeAspect="1"/>
          </p:cNvGraphicFramePr>
          <p:nvPr/>
        </p:nvGraphicFramePr>
        <p:xfrm>
          <a:off x="2412365" y="4176395"/>
          <a:ext cx="2125345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016000" imgH="228600" progId="Equation.DSMT4">
                  <p:embed/>
                </p:oleObj>
              </mc:Choice>
              <mc:Fallback>
                <p:oleObj name="" r:id="rId5" imgW="1016000" imgH="228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2365" y="4176395"/>
                        <a:ext cx="2125345" cy="478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9"/>
          <p:cNvGraphicFramePr>
            <a:graphicFrameLocks noChangeAspect="1"/>
          </p:cNvGraphicFramePr>
          <p:nvPr/>
        </p:nvGraphicFramePr>
        <p:xfrm>
          <a:off x="4789170" y="4584065"/>
          <a:ext cx="2127250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1117600" imgH="292100" progId="Equation.DSMT4">
                  <p:embed/>
                </p:oleObj>
              </mc:Choice>
              <mc:Fallback>
                <p:oleObj name="" r:id="rId7" imgW="1117600" imgH="2921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89170" y="4584065"/>
                        <a:ext cx="2127250" cy="556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630" y="5225415"/>
            <a:ext cx="4334510" cy="720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8050" y="5278120"/>
            <a:ext cx="4393565" cy="8439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日期占位符 6"/>
          <p:cNvSpPr>
            <a:spLocks noGrp="1"/>
          </p:cNvSpPr>
          <p:nvPr>
            <p:ph type="dt" sz="half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3554" name="页脚占位符 7"/>
          <p:cNvSpPr>
            <a:spLocks noGrp="1"/>
          </p:cNvSpPr>
          <p:nvPr>
            <p:ph type="ftr" sz="quarter" idx="1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5" name="Rectangle 8"/>
          <p:cNvSpPr>
            <a:spLocks noGrp="1"/>
          </p:cNvSpPr>
          <p:nvPr>
            <p:ph type="title"/>
          </p:nvPr>
        </p:nvSpPr>
        <p:spPr>
          <a:xfrm>
            <a:off x="1150938" y="43498"/>
            <a:ext cx="77930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endParaRPr lang="zh-CN" altLang="zh-CN" dirty="0"/>
          </a:p>
        </p:txBody>
      </p:sp>
      <p:sp>
        <p:nvSpPr>
          <p:cNvPr id="23556" name="Rectangle 3"/>
          <p:cNvSpPr>
            <a:spLocks noGrp="1"/>
          </p:cNvSpPr>
          <p:nvPr>
            <p:ph type="body" sz="half" idx="1"/>
          </p:nvPr>
        </p:nvSpPr>
        <p:spPr>
          <a:xfrm>
            <a:off x="971233" y="1268413"/>
            <a:ext cx="7566025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dirty="0"/>
              <a:t>Definition 2: Let </a:t>
            </a:r>
            <a:r>
              <a:rPr lang="en-US" altLang="zh-CN" i="1" dirty="0"/>
              <a:t>u</a:t>
            </a:r>
            <a:r>
              <a:rPr lang="en-US" altLang="zh-CN" dirty="0"/>
              <a:t> be a real number and </a:t>
            </a:r>
            <a:r>
              <a:rPr lang="en-US" altLang="zh-CN" i="1" dirty="0"/>
              <a:t>k</a:t>
            </a:r>
            <a:r>
              <a:rPr lang="en-US" altLang="zh-CN" dirty="0"/>
              <a:t> a nonnegative integer. Then the </a:t>
            </a:r>
            <a:r>
              <a:rPr lang="en-US" altLang="zh-CN" i="1" dirty="0"/>
              <a:t>extended binomial coefficient</a:t>
            </a:r>
            <a:r>
              <a:rPr lang="en-US" altLang="zh-CN" dirty="0"/>
              <a:t>          is defined by </a:t>
            </a:r>
            <a:endParaRPr lang="en-US" altLang="zh-CN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8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800" dirty="0"/>
          </a:p>
        </p:txBody>
      </p:sp>
      <p:graphicFrame>
        <p:nvGraphicFramePr>
          <p:cNvPr id="2355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46555" y="3582670"/>
          <a:ext cx="6021070" cy="112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451100" imgH="457200" progId="Equation.DSMT4">
                  <p:embed/>
                </p:oleObj>
              </mc:Choice>
              <mc:Fallback>
                <p:oleObj name="" r:id="rId1" imgW="2451100" imgH="457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6555" y="3582670"/>
                        <a:ext cx="6021070" cy="112268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88535" y="2167255"/>
          <a:ext cx="62484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79400" imgH="457200" progId="Equation.DSMT4">
                  <p:embed/>
                </p:oleObj>
              </mc:Choice>
              <mc:Fallback>
                <p:oleObj name="" r:id="rId3" imgW="279400" imgH="457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8535" y="2167255"/>
                        <a:ext cx="624840" cy="10223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日期占位符 4"/>
          <p:cNvSpPr>
            <a:spLocks noGrp="1"/>
          </p:cNvSpPr>
          <p:nvPr>
            <p:ph type="dt" sz="half" idx="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ClrTx/>
              <a:buFontTx/>
            </a:pPr>
            <a:fld id="{BB962C8B-B14F-4D97-AF65-F5344CB8AC3E}" type="datetime1">
              <a:rPr lang="zh-CN" altLang="en-US" sz="1000" b="1" i="1" baseline="0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en-US" sz="1000" b="1" i="1" baseline="0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4578" name="页脚占位符 5"/>
          <p:cNvSpPr>
            <a:spLocks noGrp="1"/>
          </p:cNvSpPr>
          <p:nvPr>
            <p:ph type="ftr" sz="quarter" idx="3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  <a:buClrTx/>
              <a:buFontTx/>
            </a:pPr>
            <a:r>
              <a:rPr lang="en-US" altLang="zh-CN" sz="1200" b="1" i="1" baseline="0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en-US" altLang="zh-CN" sz="1200" b="1" i="1" baseline="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7</a:t>
            </a:r>
            <a:endParaRPr lang="zh-CN" altLang="zh-CN" dirty="0"/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323533" y="1268413"/>
            <a:ext cx="87757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Find the value of the extended binomial coefficient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graphicFrame>
        <p:nvGraphicFramePr>
          <p:cNvPr id="24581" name="Object 9"/>
          <p:cNvGraphicFramePr>
            <a:graphicFrameLocks noChangeAspect="1"/>
          </p:cNvGraphicFramePr>
          <p:nvPr/>
        </p:nvGraphicFramePr>
        <p:xfrm>
          <a:off x="2771775" y="1713230"/>
          <a:ext cx="603885" cy="775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355600" imgH="457200" progId="Equation.DSMT4">
                  <p:embed/>
                </p:oleObj>
              </mc:Choice>
              <mc:Fallback>
                <p:oleObj name="" r:id="rId1" imgW="355600" imgH="457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1713230"/>
                        <a:ext cx="603885" cy="775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165" y="2545080"/>
            <a:ext cx="7499350" cy="3946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f79ed8d7-6bbc-4bff-b2aa-7825b4595cd3"/>
  <p:tag name="COMMONDATA" val="eyJoZGlkIjoiYjZhMmY1NGQwZjE0MWY4MTkzZjM4YzBiNDA1ZmM3ZDEifQ=="/>
</p:tagLst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Copperplate Gothic Light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2003 - 5.1 - Functions</Template>
  <TotalTime>0</TotalTime>
  <Words>4631</Words>
  <Application>WPS 演示</Application>
  <PresentationFormat>全屏显示(4:3)</PresentationFormat>
  <Paragraphs>218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23</vt:i4>
      </vt:variant>
    </vt:vector>
  </HeadingPairs>
  <TitlesOfParts>
    <vt:vector size="50" baseType="lpstr">
      <vt:lpstr>Arial</vt:lpstr>
      <vt:lpstr>宋体</vt:lpstr>
      <vt:lpstr>Wingdings</vt:lpstr>
      <vt:lpstr>Tahoma</vt:lpstr>
      <vt:lpstr>Copperplate Gothic Light</vt:lpstr>
      <vt:lpstr>Times New Roman</vt:lpstr>
      <vt:lpstr>Arial Narrow</vt:lpstr>
      <vt:lpstr>Symbol</vt:lpstr>
      <vt:lpstr>Cambria Math</vt:lpstr>
      <vt:lpstr>+mn-ea</vt:lpstr>
      <vt:lpstr>Segoe Print</vt:lpstr>
      <vt:lpstr>Copperplate Gothic Bold</vt:lpstr>
      <vt:lpstr>微软雅黑</vt:lpstr>
      <vt:lpstr>Arial Unicode MS</vt:lpstr>
      <vt:lpstr>1_Blends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yangjuan</dc:creator>
  <cp:lastModifiedBy>杨娟</cp:lastModifiedBy>
  <cp:revision>62</cp:revision>
  <dcterms:created xsi:type="dcterms:W3CDTF">2007-04-05T06:08:35Z</dcterms:created>
  <dcterms:modified xsi:type="dcterms:W3CDTF">2023-11-14T12:50:28Z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2052-11.1.0.15319</vt:lpwstr>
  </property>
  <property fmtid="{D5CDD505-2E9C-101B-9397-08002B2CF9AE}" pid="3" name="ICV">
    <vt:lpwstr>4CFF3B13FC544235A1CA036BB94D621F_12</vt:lpwstr>
  </property>
</Properties>
</file>