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73"/>
  </p:handoutMasterIdLst>
  <p:sldIdLst>
    <p:sldId id="543" r:id="rId3"/>
    <p:sldId id="544" r:id="rId4"/>
    <p:sldId id="785" r:id="rId5"/>
    <p:sldId id="545" r:id="rId6"/>
    <p:sldId id="548" r:id="rId8"/>
    <p:sldId id="555" r:id="rId9"/>
    <p:sldId id="556" r:id="rId10"/>
    <p:sldId id="547" r:id="rId11"/>
    <p:sldId id="549" r:id="rId12"/>
    <p:sldId id="550" r:id="rId13"/>
    <p:sldId id="551" r:id="rId14"/>
    <p:sldId id="552" r:id="rId15"/>
    <p:sldId id="553" r:id="rId16"/>
    <p:sldId id="554" r:id="rId17"/>
    <p:sldId id="259" r:id="rId18"/>
    <p:sldId id="311" r:id="rId19"/>
    <p:sldId id="263" r:id="rId20"/>
    <p:sldId id="732" r:id="rId21"/>
    <p:sldId id="264" r:id="rId22"/>
    <p:sldId id="265" r:id="rId23"/>
    <p:sldId id="557" r:id="rId24"/>
    <p:sldId id="269" r:id="rId25"/>
    <p:sldId id="271" r:id="rId26"/>
    <p:sldId id="272" r:id="rId27"/>
    <p:sldId id="558" r:id="rId28"/>
    <p:sldId id="278" r:id="rId29"/>
    <p:sldId id="279" r:id="rId30"/>
    <p:sldId id="280" r:id="rId31"/>
    <p:sldId id="281" r:id="rId32"/>
    <p:sldId id="282" r:id="rId33"/>
    <p:sldId id="559" r:id="rId34"/>
    <p:sldId id="733" r:id="rId35"/>
    <p:sldId id="283" r:id="rId36"/>
    <p:sldId id="284" r:id="rId37"/>
    <p:sldId id="285" r:id="rId38"/>
    <p:sldId id="286" r:id="rId39"/>
    <p:sldId id="287" r:id="rId40"/>
    <p:sldId id="288" r:id="rId41"/>
    <p:sldId id="290" r:id="rId42"/>
    <p:sldId id="289" r:id="rId43"/>
    <p:sldId id="291" r:id="rId44"/>
    <p:sldId id="312" r:id="rId45"/>
    <p:sldId id="313" r:id="rId46"/>
    <p:sldId id="315" r:id="rId47"/>
    <p:sldId id="316" r:id="rId48"/>
    <p:sldId id="314" r:id="rId49"/>
    <p:sldId id="317" r:id="rId50"/>
    <p:sldId id="318" r:id="rId51"/>
    <p:sldId id="319" r:id="rId52"/>
    <p:sldId id="320" r:id="rId53"/>
    <p:sldId id="321" r:id="rId54"/>
    <p:sldId id="322" r:id="rId55"/>
    <p:sldId id="560" r:id="rId56"/>
    <p:sldId id="344" r:id="rId57"/>
    <p:sldId id="345" r:id="rId58"/>
    <p:sldId id="306" r:id="rId59"/>
    <p:sldId id="561" r:id="rId60"/>
    <p:sldId id="346" r:id="rId61"/>
    <p:sldId id="734" r:id="rId62"/>
    <p:sldId id="347" r:id="rId63"/>
    <p:sldId id="348" r:id="rId64"/>
    <p:sldId id="349" r:id="rId65"/>
    <p:sldId id="350" r:id="rId66"/>
    <p:sldId id="563" r:id="rId67"/>
    <p:sldId id="351" r:id="rId68"/>
    <p:sldId id="539" r:id="rId69"/>
    <p:sldId id="540" r:id="rId70"/>
    <p:sldId id="541" r:id="rId71"/>
    <p:sldId id="361" r:id="rId72"/>
  </p:sldIdLst>
  <p:sldSz cx="9144000" cy="6858000" type="screen4x3"/>
  <p:notesSz cx="6669405" cy="9926955"/>
  <p:custDataLst>
    <p:tags r:id="rId77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675" y="30"/>
      </p:cViewPr>
      <p:guideLst>
        <p:guide orient="horz" pos="1440"/>
        <p:guide pos="4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gs" Target="tags/tag7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0C276C-C727-4E07-BA43-C9EA8284700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168A97-4F7F-4DED-97B3-6D66C5EE9B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27463" y="9374188"/>
            <a:ext cx="2927350" cy="492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4967" tIns="47484" rIns="94967" bIns="47484" anchor="b" anchorCtr="0"/>
          <a:p>
            <a:pPr lvl="0" algn="r" defTabSz="949325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757238"/>
            <a:ext cx="4941888" cy="3706812"/>
          </a:xfrm>
        </p:spPr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898525" y="4716463"/>
            <a:ext cx="4957763" cy="4381500"/>
          </a:xfrm>
        </p:spPr>
        <p:txBody>
          <a:bodyPr wrap="square" lIns="94967" tIns="47484" rIns="94967" bIns="47484" anchor="t" anchorCtr="0"/>
          <a:p>
            <a:pPr lvl="0"/>
            <a:r>
              <a:rPr lang="en-US" altLang="zh-CN" dirty="0"/>
              <a:t>Here are just a few of the kinds of discrete structures and related concepts that we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ll be studying this semester.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attach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9738" y="47625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2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5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419600" y="4114800"/>
            <a:ext cx="4724400" cy="21844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Yang Juan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yangjuan@bupt.edu.cn</a:t>
            </a: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School of Computer Science </a:t>
            </a: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Beijing University of Posts &amp; Telecommunications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2044065"/>
            <a:ext cx="7772400" cy="1143000"/>
          </a:xfrm>
        </p:spPr>
        <p:txBody>
          <a:bodyPr/>
          <a:lstStyle>
            <a:lvl1pPr>
              <a:defRPr>
                <a:latin typeface="Copperplate Gothic Bold" panose="020E07050202060204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3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68FFC0-1BD7-4B39-AC9E-617DE2FFD34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kumimoji="0"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05424C-8B9A-4812-8FBD-DE3474F9101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192E0-106E-4BE8-95F0-CC6F25EF3299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13A9-F45D-4166-A140-8B509D0D931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192E0-106E-4BE8-95F0-CC6F25EF3299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13A9-F45D-4166-A140-8B509D0D931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192E0-106E-4BE8-95F0-CC6F25EF3299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13A9-F45D-4166-A140-8B509D0D931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192E0-106E-4BE8-95F0-CC6F25EF3299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13A9-F45D-4166-A140-8B509D0D931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192E0-106E-4BE8-95F0-CC6F25EF3299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13A9-F45D-4166-A140-8B509D0D931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192E0-106E-4BE8-95F0-CC6F25EF3299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13A9-F45D-4166-A140-8B509D0D931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192E0-106E-4BE8-95F0-CC6F25EF3299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13A9-F45D-4166-A140-8B509D0D931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192E0-106E-4BE8-95F0-CC6F25EF3299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13A9-F45D-4166-A140-8B509D0D931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192E0-106E-4BE8-95F0-CC6F25EF3299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13A9-F45D-4166-A140-8B509D0D931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192E0-106E-4BE8-95F0-CC6F25EF3299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13A9-F45D-4166-A140-8B509D0D931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192E0-106E-4BE8-95F0-CC6F25EF3299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13A9-F45D-4166-A140-8B509D0D931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8" descr="attach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 b="1" i="1" smtClean="0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192E0-106E-4BE8-95F0-CC6F25EF3299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ltGray">
          <a:xfrm>
            <a:off x="417830" y="309245"/>
            <a:ext cx="436245" cy="520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ltGray">
          <a:xfrm>
            <a:off x="800100" y="309245"/>
            <a:ext cx="327660" cy="52006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ltGray">
          <a:xfrm>
            <a:off x="541655" y="731520"/>
            <a:ext cx="420370" cy="52006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ltGray">
          <a:xfrm>
            <a:off x="911225" y="731520"/>
            <a:ext cx="366395" cy="520065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ltGray">
          <a:xfrm>
            <a:off x="127000" y="658495"/>
            <a:ext cx="558165" cy="46228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gray">
          <a:xfrm>
            <a:off x="762000" y="201295"/>
            <a:ext cx="32400" cy="1051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gray">
          <a:xfrm>
            <a:off x="443230" y="991870"/>
            <a:ext cx="10260000" cy="32400"/>
          </a:xfrm>
          <a:prstGeom prst="rect">
            <a:avLst/>
          </a:prstGeom>
          <a:gradFill rotWithShape="0">
            <a:gsLst>
              <a:gs pos="0">
                <a:schemeClr val="bg2">
                  <a:alpha val="94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9"/>
          <p:cNvSpPr>
            <a:spLocks noGrp="1"/>
          </p:cNvSpPr>
          <p:nvPr>
            <p:ph type="title"/>
          </p:nvPr>
        </p:nvSpPr>
        <p:spPr>
          <a:xfrm>
            <a:off x="792480" y="76200"/>
            <a:ext cx="7752715" cy="100457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6" name="Rectangle 10"/>
          <p:cNvSpPr>
            <a:spLocks noGrp="1"/>
          </p:cNvSpPr>
          <p:nvPr>
            <p:ph type="body"/>
          </p:nvPr>
        </p:nvSpPr>
        <p:spPr>
          <a:xfrm>
            <a:off x="861060" y="1153795"/>
            <a:ext cx="8053070" cy="522160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9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13A9-F45D-4166-A140-8B509D0D931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defRPr kumimoji="1" sz="12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5.xml"/><Relationship Id="rId15" Type="http://schemas.openxmlformats.org/officeDocument/2006/relationships/image" Target="../media/image3.pn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1.xml"/><Relationship Id="rId16" Type="http://schemas.openxmlformats.org/officeDocument/2006/relationships/image" Target="../media/image3.png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wmf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7" Type="http://schemas.openxmlformats.org/officeDocument/2006/relationships/vmlDrawing" Target="../drawings/vmlDrawing1.vml"/><Relationship Id="rId36" Type="http://schemas.openxmlformats.org/officeDocument/2006/relationships/slideLayout" Target="../slideLayouts/slideLayout7.xml"/><Relationship Id="rId35" Type="http://schemas.openxmlformats.org/officeDocument/2006/relationships/tags" Target="../tags/tag62.xml"/><Relationship Id="rId34" Type="http://schemas.openxmlformats.org/officeDocument/2006/relationships/image" Target="../media/image3.png"/><Relationship Id="rId33" Type="http://schemas.openxmlformats.org/officeDocument/2006/relationships/tags" Target="../tags/tag61.xml"/><Relationship Id="rId32" Type="http://schemas.openxmlformats.org/officeDocument/2006/relationships/tags" Target="../tags/tag60.xml"/><Relationship Id="rId31" Type="http://schemas.openxmlformats.org/officeDocument/2006/relationships/tags" Target="../tags/tag59.xml"/><Relationship Id="rId30" Type="http://schemas.openxmlformats.org/officeDocument/2006/relationships/tags" Target="../tags/tag58.xml"/><Relationship Id="rId3" Type="http://schemas.openxmlformats.org/officeDocument/2006/relationships/tags" Target="../tags/tag34.xml"/><Relationship Id="rId29" Type="http://schemas.openxmlformats.org/officeDocument/2006/relationships/tags" Target="../tags/tag57.xml"/><Relationship Id="rId28" Type="http://schemas.openxmlformats.org/officeDocument/2006/relationships/tags" Target="../tags/tag56.xml"/><Relationship Id="rId27" Type="http://schemas.openxmlformats.org/officeDocument/2006/relationships/tags" Target="../tags/tag55.xml"/><Relationship Id="rId26" Type="http://schemas.openxmlformats.org/officeDocument/2006/relationships/tags" Target="../tags/tag54.xml"/><Relationship Id="rId25" Type="http://schemas.openxmlformats.org/officeDocument/2006/relationships/tags" Target="../tags/tag53.xml"/><Relationship Id="rId24" Type="http://schemas.openxmlformats.org/officeDocument/2006/relationships/tags" Target="../tags/tag52.xml"/><Relationship Id="rId23" Type="http://schemas.openxmlformats.org/officeDocument/2006/relationships/tags" Target="../tags/tag51.xml"/><Relationship Id="rId22" Type="http://schemas.openxmlformats.org/officeDocument/2006/relationships/tags" Target="../tags/tag50.xml"/><Relationship Id="rId21" Type="http://schemas.openxmlformats.org/officeDocument/2006/relationships/tags" Target="../tags/tag49.xml"/><Relationship Id="rId20" Type="http://schemas.openxmlformats.org/officeDocument/2006/relationships/tags" Target="../tags/tag48.xml"/><Relationship Id="rId2" Type="http://schemas.openxmlformats.org/officeDocument/2006/relationships/tags" Target="../tags/tag33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oleObject" Target="../embeddings/oleObject2.bin"/><Relationship Id="rId14" Type="http://schemas.openxmlformats.org/officeDocument/2006/relationships/image" Target="../media/image5.wmf"/><Relationship Id="rId13" Type="http://schemas.openxmlformats.org/officeDocument/2006/relationships/oleObject" Target="../embeddings/oleObject1.bin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74.xml"/><Relationship Id="rId12" Type="http://schemas.openxmlformats.org/officeDocument/2006/relationships/image" Target="../media/image3.png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841375" y="1871663"/>
            <a:ext cx="8105775" cy="1143000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chemeClr val="folHlink"/>
                </a:solidFill>
                <a:latin typeface="+mj-lt"/>
                <a:ea typeface="+mj-ea"/>
                <a:cs typeface="+mj-cs"/>
              </a:rPr>
              <a:t>Discrete Mathematics and  Its Applications</a:t>
            </a:r>
            <a:endParaRPr lang="en-US" altLang="zh-CN" dirty="0">
              <a:solidFill>
                <a:schemeClr val="folHlink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905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99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>
                <a:sym typeface="宋体" panose="02010600030101010101" pitchFamily="2" charset="-122"/>
              </a:rPr>
              <a:t> Trees</a:t>
            </a:r>
            <a:endParaRPr lang="zh-CN" altLang="en-US" dirty="0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Introduction to Trees</a:t>
            </a:r>
            <a:endParaRPr lang="en-US" altLang="zh-CN" dirty="0"/>
          </a:p>
          <a:p>
            <a:r>
              <a:rPr lang="en-US" altLang="zh-CN" dirty="0"/>
              <a:t>Applications of Trees</a:t>
            </a:r>
            <a:endParaRPr lang="en-US" altLang="zh-CN" dirty="0"/>
          </a:p>
          <a:p>
            <a:r>
              <a:rPr lang="en-US" altLang="zh-CN" dirty="0"/>
              <a:t>Tree Traversal</a:t>
            </a:r>
            <a:endParaRPr lang="en-US" altLang="zh-CN" dirty="0"/>
          </a:p>
          <a:p>
            <a:r>
              <a:rPr lang="en-US" altLang="zh-CN" dirty="0"/>
              <a:t>Spanning Trees</a:t>
            </a:r>
            <a:endParaRPr lang="en-US" altLang="zh-CN" dirty="0"/>
          </a:p>
          <a:p>
            <a:r>
              <a:rPr lang="en-US" altLang="zh-CN" dirty="0"/>
              <a:t>Minimum Spanning Trees </a:t>
            </a:r>
            <a:endParaRPr lang="zh-CN" altLang="en-US" dirty="0"/>
          </a:p>
        </p:txBody>
      </p:sp>
      <p:sp>
        <p:nvSpPr>
          <p:cNvPr id="14339" name="日期占位符 3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60" y="1412875"/>
            <a:ext cx="8815388" cy="4684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理解抽象思维方法，理解群、乘积群、商群等典型的代数结构概念；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进一步了解包括关系、图、树等典型的抽象的离散结构及图论经典问题与算法，这些结构是计算机程序处理的主要对象；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学习如生成函数等一些复杂计数技术，进一步建立组合分析思维方法；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认识到所学到的离散数学知识在计算机等相关领域的实际应用，如群论在编码等领域的应用，并能对算法、离散数学知识应用和建模有深入理解。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熟悉计算机相关数学知识的英文表述方法，具备计算机专业相关英文材料的阅读理解能力和交流沟通能力。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Grading Scheme</a:t>
            </a:r>
            <a:endParaRPr lang="en-US" altLang="zh-CN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Homework assignments (30%)</a:t>
            </a:r>
            <a:endParaRPr kumimoji="1" lang="en-US" altLang="zh-CN" sz="1600" b="0" i="0" u="none" strike="noStrike" kern="0" cap="none" spc="0" normalizeH="0" baseline="0" noProof="1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ea"/>
              <a:sym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Midterm examination (20%) 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Final examination (50%)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Textbook &amp; </a:t>
            </a:r>
            <a:r>
              <a:rPr lang="zh-CN" altLang="zh-CN" dirty="0"/>
              <a:t>References</a:t>
            </a:r>
            <a:endParaRPr lang="zh-CN" altLang="zh-CN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>
          <a:xfrm>
            <a:off x="655955" y="1297305"/>
            <a:ext cx="8227695" cy="4763770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n"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Kenneth H. Rosen, Discrete Mathematics and Its Applications/8e, McGraw-Hill, 2020 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n"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徐六通 等译，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离散数学及其应用（原书第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8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版）中文版  （美）罗森 著， 机械工业出版社，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2019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n"/>
              <a:defRPr/>
            </a:pPr>
            <a:r>
              <a:rPr kumimoji="1" sz="20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离散数学及应用（第3版），刘铎编著，清华大学出版社，2022年5月</a:t>
            </a:r>
            <a:endParaRPr kumimoji="1" sz="20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n"/>
              <a:defRPr/>
            </a:pPr>
            <a:r>
              <a:rPr kumimoji="1" sz="20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离散数学及应用学习指导与习题解析，刘铎编著，清华大学出版社，2022年5月</a:t>
            </a:r>
            <a:endParaRPr kumimoji="1" sz="20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n"/>
              <a:defRPr/>
            </a:pPr>
            <a:r>
              <a:rPr kumimoji="1" sz="20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离散数学（第六版），耿素云、屈婉玲、张立昂 编著，清华大学出版社，2021年11月</a:t>
            </a:r>
            <a:endParaRPr kumimoji="1" sz="20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n"/>
              <a:defRPr/>
            </a:pPr>
            <a:r>
              <a:rPr kumimoji="1" sz="20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离散数学题解（第六版），耿素云、屈婉玲、张立昂 编著，清华大学出版社，2021年11月</a:t>
            </a:r>
            <a:endParaRPr kumimoji="1" sz="20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charset="0"/>
              <a:buChar char="n"/>
              <a:defRPr/>
            </a:pP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+mj-lt"/>
                <a:ea typeface="+mj-ea"/>
                <a:cs typeface="+mj-cs"/>
              </a:rPr>
              <a:t>Q &amp; A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0" y="3935413"/>
            <a:ext cx="6400800" cy="1752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Suggestions and Comments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To:</a:t>
            </a:r>
            <a:r>
              <a:rPr kumimoji="1" lang="en-US" altLang="zh-CN" sz="2000" b="1" i="1" u="sng" strike="noStrike" kern="0" cap="none" spc="0" normalizeH="0" baseline="0" noProof="0" dirty="0" err="1">
                <a:ln>
                  <a:noFill/>
                </a:ln>
                <a:solidFill>
                  <a:srgbClr val="FF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yangjuan@bupt.edu.cn</a:t>
            </a:r>
            <a:endParaRPr kumimoji="1" lang="en-US" altLang="zh-CN" sz="2000" b="1" i="1" u="sng" strike="noStrike" kern="0" cap="none" spc="0" normalizeH="0" baseline="0" noProof="0" dirty="0">
              <a:ln>
                <a:noFill/>
              </a:ln>
              <a:solidFill>
                <a:srgbClr val="FF99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grpSp>
        <p:nvGrpSpPr>
          <p:cNvPr id="18435" name="Group 4"/>
          <p:cNvGrpSpPr/>
          <p:nvPr/>
        </p:nvGrpSpPr>
        <p:grpSpPr>
          <a:xfrm>
            <a:off x="5410200" y="357188"/>
            <a:ext cx="3155950" cy="6232525"/>
            <a:chOff x="3408" y="240"/>
            <a:chExt cx="1988" cy="3926"/>
          </a:xfrm>
        </p:grpSpPr>
        <p:sp>
          <p:nvSpPr>
            <p:cNvPr id="18436" name="Text Box 5"/>
            <p:cNvSpPr txBox="1"/>
            <p:nvPr/>
          </p:nvSpPr>
          <p:spPr>
            <a:xfrm>
              <a:off x="4042" y="240"/>
              <a:ext cx="1354" cy="4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9276" tIns="49638" rIns="99276" bIns="49638" anchor="ctr" anchorCtr="0">
              <a:spAutoFit/>
            </a:bodyPr>
            <a:p>
              <a:pPr algn="ctr" defTabSz="992505" eaLnBrk="0" hangingPunct="0">
                <a:spcBef>
                  <a:spcPct val="50000"/>
                </a:spcBef>
              </a:pPr>
              <a:r>
                <a:rPr lang="zh-CN" altLang="en-US" sz="2600" b="1" dirty="0">
                  <a:solidFill>
                    <a:schemeClr val="hlink"/>
                  </a:solidFill>
                  <a:latin typeface="Arial Rounded MT Bold" panose="020F070403050403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(</a:t>
              </a:r>
              <a:r>
                <a:rPr lang="en-US" altLang="zh-CN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(</a:t>
              </a:r>
              <a:r>
                <a:rPr lang="en-US" altLang="zh-CN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(     )</a:t>
              </a:r>
              <a:r>
                <a:rPr lang="en-US" altLang="zh-CN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)</a:t>
              </a:r>
              <a:r>
                <a:rPr lang="en-US" altLang="zh-CN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)</a:t>
              </a:r>
              <a:endParaRPr lang="en-US" altLang="zh-CN" sz="2600" b="1" dirty="0">
                <a:solidFill>
                  <a:schemeClr val="hlink"/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18437" name="Group 6"/>
            <p:cNvGrpSpPr/>
            <p:nvPr/>
          </p:nvGrpSpPr>
          <p:grpSpPr>
            <a:xfrm>
              <a:off x="3408" y="270"/>
              <a:ext cx="1573" cy="3896"/>
              <a:chOff x="3408" y="270"/>
              <a:chExt cx="1573" cy="3896"/>
            </a:xfrm>
          </p:grpSpPr>
          <p:sp>
            <p:nvSpPr>
              <p:cNvPr id="18438" name="Freeform 7"/>
              <p:cNvSpPr/>
              <p:nvPr/>
            </p:nvSpPr>
            <p:spPr>
              <a:xfrm>
                <a:off x="3948" y="2222"/>
                <a:ext cx="508" cy="941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270" y="0"/>
                  </a:cxn>
                  <a:cxn ang="0">
                    <a:pos x="364" y="16"/>
                  </a:cxn>
                  <a:cxn ang="0">
                    <a:pos x="414" y="65"/>
                  </a:cxn>
                  <a:cxn ang="0">
                    <a:pos x="465" y="158"/>
                  </a:cxn>
                  <a:cxn ang="0">
                    <a:pos x="491" y="225"/>
                  </a:cxn>
                  <a:cxn ang="0">
                    <a:pos x="508" y="307"/>
                  </a:cxn>
                  <a:cxn ang="0">
                    <a:pos x="508" y="408"/>
                  </a:cxn>
                  <a:cxn ang="0">
                    <a:pos x="499" y="508"/>
                  </a:cxn>
                  <a:cxn ang="0">
                    <a:pos x="491" y="615"/>
                  </a:cxn>
                  <a:cxn ang="0">
                    <a:pos x="456" y="749"/>
                  </a:cxn>
                  <a:cxn ang="0">
                    <a:pos x="414" y="840"/>
                  </a:cxn>
                  <a:cxn ang="0">
                    <a:pos x="339" y="915"/>
                  </a:cxn>
                  <a:cxn ang="0">
                    <a:pos x="254" y="941"/>
                  </a:cxn>
                  <a:cxn ang="0">
                    <a:pos x="160" y="915"/>
                  </a:cxn>
                  <a:cxn ang="0">
                    <a:pos x="102" y="799"/>
                  </a:cxn>
                  <a:cxn ang="0">
                    <a:pos x="58" y="691"/>
                  </a:cxn>
                  <a:cxn ang="0">
                    <a:pos x="33" y="566"/>
                  </a:cxn>
                  <a:cxn ang="0">
                    <a:pos x="0" y="449"/>
                  </a:cxn>
                  <a:cxn ang="0">
                    <a:pos x="0" y="291"/>
                  </a:cxn>
                  <a:cxn ang="0">
                    <a:pos x="25" y="182"/>
                  </a:cxn>
                  <a:cxn ang="0">
                    <a:pos x="58" y="100"/>
                  </a:cxn>
                  <a:cxn ang="0">
                    <a:pos x="102" y="0"/>
                  </a:cxn>
                  <a:cxn ang="0">
                    <a:pos x="194" y="0"/>
                  </a:cxn>
                </a:cxnLst>
                <a:pathLst>
                  <a:path w="618" h="1008">
                    <a:moveTo>
                      <a:pt x="236" y="0"/>
                    </a:moveTo>
                    <a:lnTo>
                      <a:pt x="329" y="0"/>
                    </a:lnTo>
                    <a:lnTo>
                      <a:pt x="443" y="17"/>
                    </a:lnTo>
                    <a:lnTo>
                      <a:pt x="504" y="70"/>
                    </a:lnTo>
                    <a:lnTo>
                      <a:pt x="566" y="169"/>
                    </a:lnTo>
                    <a:lnTo>
                      <a:pt x="597" y="241"/>
                    </a:lnTo>
                    <a:lnTo>
                      <a:pt x="618" y="329"/>
                    </a:lnTo>
                    <a:lnTo>
                      <a:pt x="618" y="437"/>
                    </a:lnTo>
                    <a:lnTo>
                      <a:pt x="607" y="544"/>
                    </a:lnTo>
                    <a:lnTo>
                      <a:pt x="597" y="659"/>
                    </a:lnTo>
                    <a:lnTo>
                      <a:pt x="555" y="802"/>
                    </a:lnTo>
                    <a:lnTo>
                      <a:pt x="504" y="900"/>
                    </a:lnTo>
                    <a:lnTo>
                      <a:pt x="412" y="980"/>
                    </a:lnTo>
                    <a:lnTo>
                      <a:pt x="309" y="1008"/>
                    </a:lnTo>
                    <a:lnTo>
                      <a:pt x="195" y="980"/>
                    </a:lnTo>
                    <a:lnTo>
                      <a:pt x="124" y="856"/>
                    </a:lnTo>
                    <a:lnTo>
                      <a:pt x="71" y="740"/>
                    </a:lnTo>
                    <a:lnTo>
                      <a:pt x="40" y="606"/>
                    </a:lnTo>
                    <a:lnTo>
                      <a:pt x="0" y="481"/>
                    </a:lnTo>
                    <a:lnTo>
                      <a:pt x="0" y="312"/>
                    </a:lnTo>
                    <a:lnTo>
                      <a:pt x="31" y="195"/>
                    </a:lnTo>
                    <a:lnTo>
                      <a:pt x="71" y="107"/>
                    </a:lnTo>
                    <a:lnTo>
                      <a:pt x="124" y="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8439" name="Group 8"/>
              <p:cNvGrpSpPr/>
              <p:nvPr/>
            </p:nvGrpSpPr>
            <p:grpSpPr>
              <a:xfrm>
                <a:off x="3408" y="270"/>
                <a:ext cx="1573" cy="3896"/>
                <a:chOff x="3314" y="144"/>
                <a:chExt cx="1913" cy="4175"/>
              </a:xfrm>
            </p:grpSpPr>
            <p:sp>
              <p:nvSpPr>
                <p:cNvPr id="18440" name="Freeform 9"/>
                <p:cNvSpPr/>
                <p:nvPr/>
              </p:nvSpPr>
              <p:spPr>
                <a:xfrm>
                  <a:off x="3930" y="1491"/>
                  <a:ext cx="571" cy="697"/>
                </a:xfrm>
                <a:custGeom>
                  <a:avLst/>
                  <a:gdLst/>
                  <a:ahLst/>
                  <a:cxnLst>
                    <a:cxn ang="0">
                      <a:pos x="331" y="0"/>
                    </a:cxn>
                    <a:cxn ang="0">
                      <a:pos x="405" y="9"/>
                    </a:cxn>
                    <a:cxn ang="0">
                      <a:pos x="479" y="45"/>
                    </a:cxn>
                    <a:cxn ang="0">
                      <a:pos x="525" y="99"/>
                    </a:cxn>
                    <a:cxn ang="0">
                      <a:pos x="562" y="178"/>
                    </a:cxn>
                    <a:cxn ang="0">
                      <a:pos x="571" y="314"/>
                    </a:cxn>
                    <a:cxn ang="0">
                      <a:pos x="544" y="448"/>
                    </a:cxn>
                    <a:cxn ang="0">
                      <a:pos x="497" y="545"/>
                    </a:cxn>
                    <a:cxn ang="0">
                      <a:pos x="433" y="626"/>
                    </a:cxn>
                    <a:cxn ang="0">
                      <a:pos x="368" y="679"/>
                    </a:cxn>
                    <a:cxn ang="0">
                      <a:pos x="294" y="697"/>
                    </a:cxn>
                    <a:cxn ang="0">
                      <a:pos x="220" y="688"/>
                    </a:cxn>
                    <a:cxn ang="0">
                      <a:pos x="183" y="644"/>
                    </a:cxn>
                    <a:cxn ang="0">
                      <a:pos x="128" y="572"/>
                    </a:cxn>
                    <a:cxn ang="0">
                      <a:pos x="109" y="438"/>
                    </a:cxn>
                    <a:cxn ang="0">
                      <a:pos x="114" y="393"/>
                    </a:cxn>
                    <a:cxn ang="0">
                      <a:pos x="0" y="371"/>
                    </a:cxn>
                    <a:cxn ang="0">
                      <a:pos x="3" y="327"/>
                    </a:cxn>
                    <a:cxn ang="0">
                      <a:pos x="114" y="331"/>
                    </a:cxn>
                    <a:cxn ang="0">
                      <a:pos x="123" y="281"/>
                    </a:cxn>
                    <a:cxn ang="0">
                      <a:pos x="151" y="210"/>
                    </a:cxn>
                    <a:cxn ang="0">
                      <a:pos x="183" y="143"/>
                    </a:cxn>
                    <a:cxn ang="0">
                      <a:pos x="239" y="54"/>
                    </a:cxn>
                    <a:cxn ang="0">
                      <a:pos x="294" y="19"/>
                    </a:cxn>
                    <a:cxn ang="0">
                      <a:pos x="331" y="0"/>
                    </a:cxn>
                  </a:cxnLst>
                  <a:pathLst>
                    <a:path w="571" h="697">
                      <a:moveTo>
                        <a:pt x="331" y="0"/>
                      </a:moveTo>
                      <a:lnTo>
                        <a:pt x="405" y="9"/>
                      </a:lnTo>
                      <a:lnTo>
                        <a:pt x="479" y="45"/>
                      </a:lnTo>
                      <a:lnTo>
                        <a:pt x="525" y="99"/>
                      </a:lnTo>
                      <a:lnTo>
                        <a:pt x="562" y="178"/>
                      </a:lnTo>
                      <a:lnTo>
                        <a:pt x="571" y="314"/>
                      </a:lnTo>
                      <a:lnTo>
                        <a:pt x="544" y="448"/>
                      </a:lnTo>
                      <a:lnTo>
                        <a:pt x="497" y="545"/>
                      </a:lnTo>
                      <a:lnTo>
                        <a:pt x="433" y="626"/>
                      </a:lnTo>
                      <a:lnTo>
                        <a:pt x="368" y="679"/>
                      </a:lnTo>
                      <a:lnTo>
                        <a:pt x="294" y="697"/>
                      </a:lnTo>
                      <a:lnTo>
                        <a:pt x="220" y="688"/>
                      </a:lnTo>
                      <a:lnTo>
                        <a:pt x="183" y="644"/>
                      </a:lnTo>
                      <a:lnTo>
                        <a:pt x="128" y="572"/>
                      </a:lnTo>
                      <a:lnTo>
                        <a:pt x="109" y="438"/>
                      </a:lnTo>
                      <a:lnTo>
                        <a:pt x="114" y="393"/>
                      </a:lnTo>
                      <a:lnTo>
                        <a:pt x="0" y="371"/>
                      </a:lnTo>
                      <a:lnTo>
                        <a:pt x="3" y="327"/>
                      </a:lnTo>
                      <a:lnTo>
                        <a:pt x="114" y="331"/>
                      </a:lnTo>
                      <a:lnTo>
                        <a:pt x="123" y="281"/>
                      </a:lnTo>
                      <a:lnTo>
                        <a:pt x="151" y="210"/>
                      </a:lnTo>
                      <a:lnTo>
                        <a:pt x="183" y="143"/>
                      </a:lnTo>
                      <a:lnTo>
                        <a:pt x="239" y="54"/>
                      </a:lnTo>
                      <a:lnTo>
                        <a:pt x="294" y="19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41" name="Freeform 10"/>
                <p:cNvSpPr/>
                <p:nvPr/>
              </p:nvSpPr>
              <p:spPr>
                <a:xfrm>
                  <a:off x="4384" y="3101"/>
                  <a:ext cx="475" cy="1158"/>
                </a:xfrm>
                <a:custGeom>
                  <a:avLst/>
                  <a:gdLst/>
                  <a:ahLst/>
                  <a:cxnLst>
                    <a:cxn ang="0">
                      <a:pos x="88" y="134"/>
                    </a:cxn>
                    <a:cxn ang="0">
                      <a:pos x="26" y="57"/>
                    </a:cxn>
                    <a:cxn ang="0">
                      <a:pos x="46" y="0"/>
                    </a:cxn>
                    <a:cxn ang="0">
                      <a:pos x="108" y="0"/>
                    </a:cxn>
                    <a:cxn ang="0">
                      <a:pos x="181" y="62"/>
                    </a:cxn>
                    <a:cxn ang="0">
                      <a:pos x="273" y="191"/>
                    </a:cxn>
                    <a:cxn ang="0">
                      <a:pos x="325" y="314"/>
                    </a:cxn>
                    <a:cxn ang="0">
                      <a:pos x="372" y="433"/>
                    </a:cxn>
                    <a:cxn ang="0">
                      <a:pos x="387" y="542"/>
                    </a:cxn>
                    <a:cxn ang="0">
                      <a:pos x="382" y="599"/>
                    </a:cxn>
                    <a:cxn ang="0">
                      <a:pos x="336" y="669"/>
                    </a:cxn>
                    <a:cxn ang="0">
                      <a:pos x="258" y="859"/>
                    </a:cxn>
                    <a:cxn ang="0">
                      <a:pos x="170" y="968"/>
                    </a:cxn>
                    <a:cxn ang="0">
                      <a:pos x="150" y="1016"/>
                    </a:cxn>
                    <a:cxn ang="0">
                      <a:pos x="233" y="1025"/>
                    </a:cxn>
                    <a:cxn ang="0">
                      <a:pos x="341" y="1025"/>
                    </a:cxn>
                    <a:cxn ang="0">
                      <a:pos x="475" y="1068"/>
                    </a:cxn>
                    <a:cxn ang="0">
                      <a:pos x="464" y="1102"/>
                    </a:cxn>
                    <a:cxn ang="0">
                      <a:pos x="444" y="1140"/>
                    </a:cxn>
                    <a:cxn ang="0">
                      <a:pos x="402" y="1158"/>
                    </a:cxn>
                    <a:cxn ang="0">
                      <a:pos x="321" y="1131"/>
                    </a:cxn>
                    <a:cxn ang="0">
                      <a:pos x="233" y="1088"/>
                    </a:cxn>
                    <a:cxn ang="0">
                      <a:pos x="108" y="1083"/>
                    </a:cxn>
                    <a:cxn ang="0">
                      <a:pos x="31" y="1097"/>
                    </a:cxn>
                    <a:cxn ang="0">
                      <a:pos x="0" y="1073"/>
                    </a:cxn>
                    <a:cxn ang="0">
                      <a:pos x="0" y="1040"/>
                    </a:cxn>
                    <a:cxn ang="0">
                      <a:pos x="42" y="1002"/>
                    </a:cxn>
                    <a:cxn ang="0">
                      <a:pos x="108" y="941"/>
                    </a:cxn>
                    <a:cxn ang="0">
                      <a:pos x="227" y="784"/>
                    </a:cxn>
                    <a:cxn ang="0">
                      <a:pos x="279" y="646"/>
                    </a:cxn>
                    <a:cxn ang="0">
                      <a:pos x="295" y="513"/>
                    </a:cxn>
                    <a:cxn ang="0">
                      <a:pos x="288" y="442"/>
                    </a:cxn>
                    <a:cxn ang="0">
                      <a:pos x="248" y="314"/>
                    </a:cxn>
                    <a:cxn ang="0">
                      <a:pos x="139" y="176"/>
                    </a:cxn>
                    <a:cxn ang="0">
                      <a:pos x="62" y="105"/>
                    </a:cxn>
                    <a:cxn ang="0">
                      <a:pos x="88" y="134"/>
                    </a:cxn>
                  </a:cxnLst>
                  <a:pathLst>
                    <a:path w="475" h="1158">
                      <a:moveTo>
                        <a:pt x="88" y="134"/>
                      </a:moveTo>
                      <a:lnTo>
                        <a:pt x="26" y="57"/>
                      </a:lnTo>
                      <a:lnTo>
                        <a:pt x="46" y="0"/>
                      </a:lnTo>
                      <a:lnTo>
                        <a:pt x="108" y="0"/>
                      </a:lnTo>
                      <a:lnTo>
                        <a:pt x="181" y="62"/>
                      </a:lnTo>
                      <a:lnTo>
                        <a:pt x="273" y="191"/>
                      </a:lnTo>
                      <a:lnTo>
                        <a:pt x="325" y="314"/>
                      </a:lnTo>
                      <a:lnTo>
                        <a:pt x="372" y="433"/>
                      </a:lnTo>
                      <a:lnTo>
                        <a:pt x="387" y="542"/>
                      </a:lnTo>
                      <a:lnTo>
                        <a:pt x="382" y="599"/>
                      </a:lnTo>
                      <a:lnTo>
                        <a:pt x="336" y="669"/>
                      </a:lnTo>
                      <a:lnTo>
                        <a:pt x="258" y="859"/>
                      </a:lnTo>
                      <a:lnTo>
                        <a:pt x="170" y="968"/>
                      </a:lnTo>
                      <a:lnTo>
                        <a:pt x="150" y="1016"/>
                      </a:lnTo>
                      <a:lnTo>
                        <a:pt x="233" y="1025"/>
                      </a:lnTo>
                      <a:lnTo>
                        <a:pt x="341" y="1025"/>
                      </a:lnTo>
                      <a:lnTo>
                        <a:pt x="475" y="1068"/>
                      </a:lnTo>
                      <a:lnTo>
                        <a:pt x="464" y="1102"/>
                      </a:lnTo>
                      <a:lnTo>
                        <a:pt x="444" y="1140"/>
                      </a:lnTo>
                      <a:lnTo>
                        <a:pt x="402" y="1158"/>
                      </a:lnTo>
                      <a:lnTo>
                        <a:pt x="321" y="1131"/>
                      </a:lnTo>
                      <a:lnTo>
                        <a:pt x="233" y="1088"/>
                      </a:lnTo>
                      <a:lnTo>
                        <a:pt x="108" y="1083"/>
                      </a:lnTo>
                      <a:lnTo>
                        <a:pt x="31" y="1097"/>
                      </a:lnTo>
                      <a:lnTo>
                        <a:pt x="0" y="1073"/>
                      </a:lnTo>
                      <a:lnTo>
                        <a:pt x="0" y="1040"/>
                      </a:lnTo>
                      <a:lnTo>
                        <a:pt x="42" y="1002"/>
                      </a:lnTo>
                      <a:lnTo>
                        <a:pt x="108" y="941"/>
                      </a:lnTo>
                      <a:lnTo>
                        <a:pt x="227" y="784"/>
                      </a:lnTo>
                      <a:lnTo>
                        <a:pt x="279" y="646"/>
                      </a:lnTo>
                      <a:lnTo>
                        <a:pt x="295" y="513"/>
                      </a:lnTo>
                      <a:lnTo>
                        <a:pt x="288" y="442"/>
                      </a:lnTo>
                      <a:lnTo>
                        <a:pt x="248" y="314"/>
                      </a:lnTo>
                      <a:lnTo>
                        <a:pt x="139" y="176"/>
                      </a:lnTo>
                      <a:lnTo>
                        <a:pt x="62" y="105"/>
                      </a:lnTo>
                      <a:lnTo>
                        <a:pt x="88" y="134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42" name="Freeform 11"/>
                <p:cNvSpPr/>
                <p:nvPr/>
              </p:nvSpPr>
              <p:spPr>
                <a:xfrm>
                  <a:off x="3754" y="3084"/>
                  <a:ext cx="475" cy="1235"/>
                </a:xfrm>
                <a:custGeom>
                  <a:avLst/>
                  <a:gdLst/>
                  <a:ahLst/>
                  <a:cxnLst>
                    <a:cxn ang="0">
                      <a:pos x="247" y="222"/>
                    </a:cxn>
                    <a:cxn ang="0">
                      <a:pos x="319" y="97"/>
                    </a:cxn>
                    <a:cxn ang="0">
                      <a:pos x="388" y="0"/>
                    </a:cxn>
                    <a:cxn ang="0">
                      <a:pos x="439" y="0"/>
                    </a:cxn>
                    <a:cxn ang="0">
                      <a:pos x="470" y="40"/>
                    </a:cxn>
                    <a:cxn ang="0">
                      <a:pos x="475" y="106"/>
                    </a:cxn>
                    <a:cxn ang="0">
                      <a:pos x="432" y="156"/>
                    </a:cxn>
                    <a:cxn ang="0">
                      <a:pos x="358" y="217"/>
                    </a:cxn>
                    <a:cxn ang="0">
                      <a:pos x="298" y="288"/>
                    </a:cxn>
                    <a:cxn ang="0">
                      <a:pos x="237" y="386"/>
                    </a:cxn>
                    <a:cxn ang="0">
                      <a:pos x="211" y="453"/>
                    </a:cxn>
                    <a:cxn ang="0">
                      <a:pos x="187" y="537"/>
                    </a:cxn>
                    <a:cxn ang="0">
                      <a:pos x="182" y="645"/>
                    </a:cxn>
                    <a:cxn ang="0">
                      <a:pos x="190" y="742"/>
                    </a:cxn>
                    <a:cxn ang="0">
                      <a:pos x="220" y="862"/>
                    </a:cxn>
                    <a:cxn ang="0">
                      <a:pos x="276" y="968"/>
                    </a:cxn>
                    <a:cxn ang="0">
                      <a:pos x="324" y="1031"/>
                    </a:cxn>
                    <a:cxn ang="0">
                      <a:pos x="353" y="1075"/>
                    </a:cxn>
                    <a:cxn ang="0">
                      <a:pos x="358" y="1110"/>
                    </a:cxn>
                    <a:cxn ang="0">
                      <a:pos x="331" y="1124"/>
                    </a:cxn>
                    <a:cxn ang="0">
                      <a:pos x="271" y="1132"/>
                    </a:cxn>
                    <a:cxn ang="0">
                      <a:pos x="182" y="1159"/>
                    </a:cxn>
                    <a:cxn ang="0">
                      <a:pos x="113" y="1194"/>
                    </a:cxn>
                    <a:cxn ang="0">
                      <a:pos x="69" y="1235"/>
                    </a:cxn>
                    <a:cxn ang="0">
                      <a:pos x="31" y="1226"/>
                    </a:cxn>
                    <a:cxn ang="0">
                      <a:pos x="0" y="1178"/>
                    </a:cxn>
                    <a:cxn ang="0">
                      <a:pos x="0" y="1137"/>
                    </a:cxn>
                    <a:cxn ang="0">
                      <a:pos x="69" y="1101"/>
                    </a:cxn>
                    <a:cxn ang="0">
                      <a:pos x="187" y="1079"/>
                    </a:cxn>
                    <a:cxn ang="0">
                      <a:pos x="293" y="1066"/>
                    </a:cxn>
                    <a:cxn ang="0">
                      <a:pos x="247" y="1018"/>
                    </a:cxn>
                    <a:cxn ang="0">
                      <a:pos x="216" y="955"/>
                    </a:cxn>
                    <a:cxn ang="0">
                      <a:pos x="177" y="866"/>
                    </a:cxn>
                    <a:cxn ang="0">
                      <a:pos x="134" y="773"/>
                    </a:cxn>
                    <a:cxn ang="0">
                      <a:pos x="122" y="658"/>
                    </a:cxn>
                    <a:cxn ang="0">
                      <a:pos x="117" y="546"/>
                    </a:cxn>
                    <a:cxn ang="0">
                      <a:pos x="147" y="439"/>
                    </a:cxn>
                    <a:cxn ang="0">
                      <a:pos x="204" y="297"/>
                    </a:cxn>
                    <a:cxn ang="0">
                      <a:pos x="247" y="222"/>
                    </a:cxn>
                  </a:cxnLst>
                  <a:pathLst>
                    <a:path w="475" h="1235">
                      <a:moveTo>
                        <a:pt x="247" y="222"/>
                      </a:moveTo>
                      <a:lnTo>
                        <a:pt x="319" y="97"/>
                      </a:lnTo>
                      <a:lnTo>
                        <a:pt x="388" y="0"/>
                      </a:lnTo>
                      <a:lnTo>
                        <a:pt x="439" y="0"/>
                      </a:lnTo>
                      <a:lnTo>
                        <a:pt x="470" y="40"/>
                      </a:lnTo>
                      <a:lnTo>
                        <a:pt x="475" y="106"/>
                      </a:lnTo>
                      <a:lnTo>
                        <a:pt x="432" y="156"/>
                      </a:lnTo>
                      <a:lnTo>
                        <a:pt x="358" y="217"/>
                      </a:lnTo>
                      <a:lnTo>
                        <a:pt x="298" y="288"/>
                      </a:lnTo>
                      <a:lnTo>
                        <a:pt x="237" y="386"/>
                      </a:lnTo>
                      <a:lnTo>
                        <a:pt x="211" y="453"/>
                      </a:lnTo>
                      <a:lnTo>
                        <a:pt x="187" y="537"/>
                      </a:lnTo>
                      <a:lnTo>
                        <a:pt x="182" y="645"/>
                      </a:lnTo>
                      <a:lnTo>
                        <a:pt x="190" y="742"/>
                      </a:lnTo>
                      <a:lnTo>
                        <a:pt x="220" y="862"/>
                      </a:lnTo>
                      <a:lnTo>
                        <a:pt x="276" y="968"/>
                      </a:lnTo>
                      <a:lnTo>
                        <a:pt x="324" y="1031"/>
                      </a:lnTo>
                      <a:lnTo>
                        <a:pt x="353" y="1075"/>
                      </a:lnTo>
                      <a:lnTo>
                        <a:pt x="358" y="1110"/>
                      </a:lnTo>
                      <a:lnTo>
                        <a:pt x="331" y="1124"/>
                      </a:lnTo>
                      <a:lnTo>
                        <a:pt x="271" y="1132"/>
                      </a:lnTo>
                      <a:lnTo>
                        <a:pt x="182" y="1159"/>
                      </a:lnTo>
                      <a:lnTo>
                        <a:pt x="113" y="1194"/>
                      </a:lnTo>
                      <a:lnTo>
                        <a:pt x="69" y="1235"/>
                      </a:lnTo>
                      <a:lnTo>
                        <a:pt x="31" y="1226"/>
                      </a:lnTo>
                      <a:lnTo>
                        <a:pt x="0" y="1178"/>
                      </a:lnTo>
                      <a:lnTo>
                        <a:pt x="0" y="1137"/>
                      </a:lnTo>
                      <a:lnTo>
                        <a:pt x="69" y="1101"/>
                      </a:lnTo>
                      <a:lnTo>
                        <a:pt x="187" y="1079"/>
                      </a:lnTo>
                      <a:lnTo>
                        <a:pt x="293" y="1066"/>
                      </a:lnTo>
                      <a:lnTo>
                        <a:pt x="247" y="1018"/>
                      </a:lnTo>
                      <a:lnTo>
                        <a:pt x="216" y="955"/>
                      </a:lnTo>
                      <a:lnTo>
                        <a:pt x="177" y="866"/>
                      </a:lnTo>
                      <a:lnTo>
                        <a:pt x="134" y="773"/>
                      </a:lnTo>
                      <a:lnTo>
                        <a:pt x="122" y="658"/>
                      </a:lnTo>
                      <a:lnTo>
                        <a:pt x="117" y="546"/>
                      </a:lnTo>
                      <a:lnTo>
                        <a:pt x="147" y="439"/>
                      </a:lnTo>
                      <a:lnTo>
                        <a:pt x="204" y="297"/>
                      </a:lnTo>
                      <a:lnTo>
                        <a:pt x="247" y="22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43" name="Freeform 12"/>
                <p:cNvSpPr/>
                <p:nvPr/>
              </p:nvSpPr>
              <p:spPr>
                <a:xfrm>
                  <a:off x="4463" y="144"/>
                  <a:ext cx="764" cy="2360"/>
                </a:xfrm>
                <a:custGeom>
                  <a:avLst/>
                  <a:gdLst/>
                  <a:ahLst/>
                  <a:cxnLst>
                    <a:cxn ang="0">
                      <a:pos x="15" y="2262"/>
                    </a:cxn>
                    <a:cxn ang="0">
                      <a:pos x="0" y="2163"/>
                    </a:cxn>
                    <a:cxn ang="0">
                      <a:pos x="24" y="2087"/>
                    </a:cxn>
                    <a:cxn ang="0">
                      <a:pos x="88" y="2011"/>
                    </a:cxn>
                    <a:cxn ang="0">
                      <a:pos x="208" y="1868"/>
                    </a:cxn>
                    <a:cxn ang="0">
                      <a:pos x="353" y="1649"/>
                    </a:cxn>
                    <a:cxn ang="0">
                      <a:pos x="431" y="1451"/>
                    </a:cxn>
                    <a:cxn ang="0">
                      <a:pos x="467" y="1344"/>
                    </a:cxn>
                    <a:cxn ang="0">
                      <a:pos x="504" y="1054"/>
                    </a:cxn>
                    <a:cxn ang="0">
                      <a:pos x="497" y="652"/>
                    </a:cxn>
                    <a:cxn ang="0">
                      <a:pos x="482" y="455"/>
                    </a:cxn>
                    <a:cxn ang="0">
                      <a:pos x="473" y="379"/>
                    </a:cxn>
                    <a:cxn ang="0">
                      <a:pos x="326" y="273"/>
                    </a:cxn>
                    <a:cxn ang="0">
                      <a:pos x="322" y="234"/>
                    </a:cxn>
                    <a:cxn ang="0">
                      <a:pos x="337" y="212"/>
                    </a:cxn>
                    <a:cxn ang="0">
                      <a:pos x="473" y="273"/>
                    </a:cxn>
                    <a:cxn ang="0">
                      <a:pos x="504" y="258"/>
                    </a:cxn>
                    <a:cxn ang="0">
                      <a:pos x="420" y="30"/>
                    </a:cxn>
                    <a:cxn ang="0">
                      <a:pos x="431" y="0"/>
                    </a:cxn>
                    <a:cxn ang="0">
                      <a:pos x="462" y="8"/>
                    </a:cxn>
                    <a:cxn ang="0">
                      <a:pos x="539" y="206"/>
                    </a:cxn>
                    <a:cxn ang="0">
                      <a:pos x="561" y="212"/>
                    </a:cxn>
                    <a:cxn ang="0">
                      <a:pos x="602" y="8"/>
                    </a:cxn>
                    <a:cxn ang="0">
                      <a:pos x="628" y="0"/>
                    </a:cxn>
                    <a:cxn ang="0">
                      <a:pos x="639" y="37"/>
                    </a:cxn>
                    <a:cxn ang="0">
                      <a:pos x="607" y="258"/>
                    </a:cxn>
                    <a:cxn ang="0">
                      <a:pos x="618" y="290"/>
                    </a:cxn>
                    <a:cxn ang="0">
                      <a:pos x="742" y="258"/>
                    </a:cxn>
                    <a:cxn ang="0">
                      <a:pos x="764" y="273"/>
                    </a:cxn>
                    <a:cxn ang="0">
                      <a:pos x="758" y="312"/>
                    </a:cxn>
                    <a:cxn ang="0">
                      <a:pos x="591" y="373"/>
                    </a:cxn>
                    <a:cxn ang="0">
                      <a:pos x="576" y="403"/>
                    </a:cxn>
                    <a:cxn ang="0">
                      <a:pos x="561" y="539"/>
                    </a:cxn>
                    <a:cxn ang="0">
                      <a:pos x="561" y="737"/>
                    </a:cxn>
                    <a:cxn ang="0">
                      <a:pos x="565" y="1025"/>
                    </a:cxn>
                    <a:cxn ang="0">
                      <a:pos x="561" y="1291"/>
                    </a:cxn>
                    <a:cxn ang="0">
                      <a:pos x="550" y="1411"/>
                    </a:cxn>
                    <a:cxn ang="0">
                      <a:pos x="467" y="1601"/>
                    </a:cxn>
                    <a:cxn ang="0">
                      <a:pos x="374" y="1799"/>
                    </a:cxn>
                    <a:cxn ang="0">
                      <a:pos x="274" y="2011"/>
                    </a:cxn>
                    <a:cxn ang="0">
                      <a:pos x="191" y="2215"/>
                    </a:cxn>
                    <a:cxn ang="0">
                      <a:pos x="134" y="2330"/>
                    </a:cxn>
                    <a:cxn ang="0">
                      <a:pos x="51" y="2360"/>
                    </a:cxn>
                    <a:cxn ang="0">
                      <a:pos x="15" y="2262"/>
                    </a:cxn>
                  </a:cxnLst>
                  <a:pathLst>
                    <a:path w="764" h="1400">
                      <a:moveTo>
                        <a:pt x="15" y="1342"/>
                      </a:moveTo>
                      <a:lnTo>
                        <a:pt x="0" y="1283"/>
                      </a:lnTo>
                      <a:lnTo>
                        <a:pt x="24" y="1238"/>
                      </a:lnTo>
                      <a:lnTo>
                        <a:pt x="88" y="1193"/>
                      </a:lnTo>
                      <a:lnTo>
                        <a:pt x="208" y="1108"/>
                      </a:lnTo>
                      <a:lnTo>
                        <a:pt x="353" y="978"/>
                      </a:lnTo>
                      <a:lnTo>
                        <a:pt x="431" y="861"/>
                      </a:lnTo>
                      <a:lnTo>
                        <a:pt x="467" y="797"/>
                      </a:lnTo>
                      <a:lnTo>
                        <a:pt x="504" y="625"/>
                      </a:lnTo>
                      <a:lnTo>
                        <a:pt x="497" y="387"/>
                      </a:lnTo>
                      <a:lnTo>
                        <a:pt x="482" y="270"/>
                      </a:lnTo>
                      <a:lnTo>
                        <a:pt x="473" y="225"/>
                      </a:lnTo>
                      <a:lnTo>
                        <a:pt x="326" y="162"/>
                      </a:lnTo>
                      <a:lnTo>
                        <a:pt x="322" y="139"/>
                      </a:lnTo>
                      <a:lnTo>
                        <a:pt x="337" y="126"/>
                      </a:lnTo>
                      <a:lnTo>
                        <a:pt x="473" y="162"/>
                      </a:lnTo>
                      <a:lnTo>
                        <a:pt x="504" y="153"/>
                      </a:lnTo>
                      <a:lnTo>
                        <a:pt x="420" y="18"/>
                      </a:lnTo>
                      <a:lnTo>
                        <a:pt x="431" y="0"/>
                      </a:lnTo>
                      <a:lnTo>
                        <a:pt x="462" y="5"/>
                      </a:lnTo>
                      <a:lnTo>
                        <a:pt x="539" y="122"/>
                      </a:lnTo>
                      <a:lnTo>
                        <a:pt x="561" y="126"/>
                      </a:lnTo>
                      <a:lnTo>
                        <a:pt x="602" y="5"/>
                      </a:lnTo>
                      <a:lnTo>
                        <a:pt x="628" y="0"/>
                      </a:lnTo>
                      <a:lnTo>
                        <a:pt x="639" y="22"/>
                      </a:lnTo>
                      <a:lnTo>
                        <a:pt x="607" y="153"/>
                      </a:lnTo>
                      <a:lnTo>
                        <a:pt x="618" y="172"/>
                      </a:lnTo>
                      <a:lnTo>
                        <a:pt x="742" y="153"/>
                      </a:lnTo>
                      <a:lnTo>
                        <a:pt x="764" y="162"/>
                      </a:lnTo>
                      <a:lnTo>
                        <a:pt x="758" y="185"/>
                      </a:lnTo>
                      <a:lnTo>
                        <a:pt x="591" y="221"/>
                      </a:lnTo>
                      <a:lnTo>
                        <a:pt x="576" y="239"/>
                      </a:lnTo>
                      <a:lnTo>
                        <a:pt x="561" y="320"/>
                      </a:lnTo>
                      <a:lnTo>
                        <a:pt x="561" y="437"/>
                      </a:lnTo>
                      <a:lnTo>
                        <a:pt x="565" y="608"/>
                      </a:lnTo>
                      <a:lnTo>
                        <a:pt x="561" y="766"/>
                      </a:lnTo>
                      <a:lnTo>
                        <a:pt x="550" y="837"/>
                      </a:lnTo>
                      <a:lnTo>
                        <a:pt x="467" y="950"/>
                      </a:lnTo>
                      <a:lnTo>
                        <a:pt x="374" y="1067"/>
                      </a:lnTo>
                      <a:lnTo>
                        <a:pt x="274" y="1193"/>
                      </a:lnTo>
                      <a:lnTo>
                        <a:pt x="191" y="1314"/>
                      </a:lnTo>
                      <a:lnTo>
                        <a:pt x="134" y="1382"/>
                      </a:lnTo>
                      <a:lnTo>
                        <a:pt x="51" y="1400"/>
                      </a:lnTo>
                      <a:lnTo>
                        <a:pt x="15" y="134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44" name="Freeform 13"/>
                <p:cNvSpPr/>
                <p:nvPr/>
              </p:nvSpPr>
              <p:spPr>
                <a:xfrm>
                  <a:off x="3314" y="2262"/>
                  <a:ext cx="795" cy="1147"/>
                </a:xfrm>
                <a:custGeom>
                  <a:avLst/>
                  <a:gdLst/>
                  <a:ahLst/>
                  <a:cxnLst>
                    <a:cxn ang="0">
                      <a:pos x="576" y="112"/>
                    </a:cxn>
                    <a:cxn ang="0">
                      <a:pos x="659" y="30"/>
                    </a:cxn>
                    <a:cxn ang="0">
                      <a:pos x="711" y="0"/>
                    </a:cxn>
                    <a:cxn ang="0">
                      <a:pos x="753" y="5"/>
                    </a:cxn>
                    <a:cxn ang="0">
                      <a:pos x="795" y="30"/>
                    </a:cxn>
                    <a:cxn ang="0">
                      <a:pos x="795" y="81"/>
                    </a:cxn>
                    <a:cxn ang="0">
                      <a:pos x="784" y="152"/>
                    </a:cxn>
                    <a:cxn ang="0">
                      <a:pos x="753" y="203"/>
                    </a:cxn>
                    <a:cxn ang="0">
                      <a:pos x="716" y="224"/>
                    </a:cxn>
                    <a:cxn ang="0">
                      <a:pos x="637" y="255"/>
                    </a:cxn>
                    <a:cxn ang="0">
                      <a:pos x="539" y="327"/>
                    </a:cxn>
                    <a:cxn ang="0">
                      <a:pos x="436" y="438"/>
                    </a:cxn>
                    <a:cxn ang="0">
                      <a:pos x="394" y="529"/>
                    </a:cxn>
                    <a:cxn ang="0">
                      <a:pos x="337" y="637"/>
                    </a:cxn>
                    <a:cxn ang="0">
                      <a:pos x="306" y="718"/>
                    </a:cxn>
                    <a:cxn ang="0">
                      <a:pos x="265" y="820"/>
                    </a:cxn>
                    <a:cxn ang="0">
                      <a:pos x="248" y="897"/>
                    </a:cxn>
                    <a:cxn ang="0">
                      <a:pos x="265" y="973"/>
                    </a:cxn>
                    <a:cxn ang="0">
                      <a:pos x="300" y="1034"/>
                    </a:cxn>
                    <a:cxn ang="0">
                      <a:pos x="315" y="1054"/>
                    </a:cxn>
                    <a:cxn ang="0">
                      <a:pos x="306" y="1075"/>
                    </a:cxn>
                    <a:cxn ang="0">
                      <a:pos x="289" y="1080"/>
                    </a:cxn>
                    <a:cxn ang="0">
                      <a:pos x="228" y="978"/>
                    </a:cxn>
                    <a:cxn ang="0">
                      <a:pos x="212" y="988"/>
                    </a:cxn>
                    <a:cxn ang="0">
                      <a:pos x="228" y="1116"/>
                    </a:cxn>
                    <a:cxn ang="0">
                      <a:pos x="206" y="1126"/>
                    </a:cxn>
                    <a:cxn ang="0">
                      <a:pos x="191" y="1110"/>
                    </a:cxn>
                    <a:cxn ang="0">
                      <a:pos x="181" y="988"/>
                    </a:cxn>
                    <a:cxn ang="0">
                      <a:pos x="160" y="988"/>
                    </a:cxn>
                    <a:cxn ang="0">
                      <a:pos x="160" y="1110"/>
                    </a:cxn>
                    <a:cxn ang="0">
                      <a:pos x="144" y="1147"/>
                    </a:cxn>
                    <a:cxn ang="0">
                      <a:pos x="118" y="1126"/>
                    </a:cxn>
                    <a:cxn ang="0">
                      <a:pos x="140" y="937"/>
                    </a:cxn>
                    <a:cxn ang="0">
                      <a:pos x="129" y="922"/>
                    </a:cxn>
                    <a:cxn ang="0">
                      <a:pos x="72" y="932"/>
                    </a:cxn>
                    <a:cxn ang="0">
                      <a:pos x="9" y="922"/>
                    </a:cxn>
                    <a:cxn ang="0">
                      <a:pos x="0" y="892"/>
                    </a:cxn>
                    <a:cxn ang="0">
                      <a:pos x="46" y="897"/>
                    </a:cxn>
                    <a:cxn ang="0">
                      <a:pos x="107" y="892"/>
                    </a:cxn>
                    <a:cxn ang="0">
                      <a:pos x="171" y="850"/>
                    </a:cxn>
                    <a:cxn ang="0">
                      <a:pos x="265" y="667"/>
                    </a:cxn>
                    <a:cxn ang="0">
                      <a:pos x="322" y="519"/>
                    </a:cxn>
                    <a:cxn ang="0">
                      <a:pos x="372" y="412"/>
                    </a:cxn>
                    <a:cxn ang="0">
                      <a:pos x="436" y="316"/>
                    </a:cxn>
                    <a:cxn ang="0">
                      <a:pos x="503" y="213"/>
                    </a:cxn>
                    <a:cxn ang="0">
                      <a:pos x="545" y="147"/>
                    </a:cxn>
                    <a:cxn ang="0">
                      <a:pos x="576" y="112"/>
                    </a:cxn>
                  </a:cxnLst>
                  <a:pathLst>
                    <a:path w="795" h="1147">
                      <a:moveTo>
                        <a:pt x="576" y="112"/>
                      </a:moveTo>
                      <a:lnTo>
                        <a:pt x="659" y="30"/>
                      </a:lnTo>
                      <a:lnTo>
                        <a:pt x="711" y="0"/>
                      </a:lnTo>
                      <a:lnTo>
                        <a:pt x="753" y="5"/>
                      </a:lnTo>
                      <a:lnTo>
                        <a:pt x="795" y="30"/>
                      </a:lnTo>
                      <a:lnTo>
                        <a:pt x="795" y="81"/>
                      </a:lnTo>
                      <a:lnTo>
                        <a:pt x="784" y="152"/>
                      </a:lnTo>
                      <a:lnTo>
                        <a:pt x="753" y="203"/>
                      </a:lnTo>
                      <a:lnTo>
                        <a:pt x="716" y="224"/>
                      </a:lnTo>
                      <a:lnTo>
                        <a:pt x="637" y="255"/>
                      </a:lnTo>
                      <a:lnTo>
                        <a:pt x="539" y="327"/>
                      </a:lnTo>
                      <a:lnTo>
                        <a:pt x="436" y="438"/>
                      </a:lnTo>
                      <a:lnTo>
                        <a:pt x="394" y="529"/>
                      </a:lnTo>
                      <a:lnTo>
                        <a:pt x="337" y="637"/>
                      </a:lnTo>
                      <a:lnTo>
                        <a:pt x="306" y="718"/>
                      </a:lnTo>
                      <a:lnTo>
                        <a:pt x="265" y="820"/>
                      </a:lnTo>
                      <a:lnTo>
                        <a:pt x="248" y="897"/>
                      </a:lnTo>
                      <a:lnTo>
                        <a:pt x="265" y="973"/>
                      </a:lnTo>
                      <a:lnTo>
                        <a:pt x="300" y="1034"/>
                      </a:lnTo>
                      <a:lnTo>
                        <a:pt x="315" y="1054"/>
                      </a:lnTo>
                      <a:lnTo>
                        <a:pt x="306" y="1075"/>
                      </a:lnTo>
                      <a:lnTo>
                        <a:pt x="289" y="1080"/>
                      </a:lnTo>
                      <a:lnTo>
                        <a:pt x="228" y="978"/>
                      </a:lnTo>
                      <a:lnTo>
                        <a:pt x="212" y="988"/>
                      </a:lnTo>
                      <a:lnTo>
                        <a:pt x="228" y="1116"/>
                      </a:lnTo>
                      <a:lnTo>
                        <a:pt x="206" y="1126"/>
                      </a:lnTo>
                      <a:lnTo>
                        <a:pt x="191" y="1110"/>
                      </a:lnTo>
                      <a:lnTo>
                        <a:pt x="181" y="988"/>
                      </a:lnTo>
                      <a:lnTo>
                        <a:pt x="160" y="988"/>
                      </a:lnTo>
                      <a:lnTo>
                        <a:pt x="160" y="1110"/>
                      </a:lnTo>
                      <a:lnTo>
                        <a:pt x="144" y="1147"/>
                      </a:lnTo>
                      <a:lnTo>
                        <a:pt x="118" y="1126"/>
                      </a:lnTo>
                      <a:lnTo>
                        <a:pt x="140" y="937"/>
                      </a:lnTo>
                      <a:lnTo>
                        <a:pt x="129" y="922"/>
                      </a:lnTo>
                      <a:lnTo>
                        <a:pt x="72" y="932"/>
                      </a:lnTo>
                      <a:lnTo>
                        <a:pt x="9" y="922"/>
                      </a:lnTo>
                      <a:lnTo>
                        <a:pt x="0" y="892"/>
                      </a:lnTo>
                      <a:lnTo>
                        <a:pt x="46" y="897"/>
                      </a:lnTo>
                      <a:lnTo>
                        <a:pt x="107" y="892"/>
                      </a:lnTo>
                      <a:lnTo>
                        <a:pt x="171" y="850"/>
                      </a:lnTo>
                      <a:lnTo>
                        <a:pt x="265" y="667"/>
                      </a:lnTo>
                      <a:lnTo>
                        <a:pt x="322" y="519"/>
                      </a:lnTo>
                      <a:lnTo>
                        <a:pt x="372" y="412"/>
                      </a:lnTo>
                      <a:lnTo>
                        <a:pt x="436" y="316"/>
                      </a:lnTo>
                      <a:lnTo>
                        <a:pt x="503" y="213"/>
                      </a:lnTo>
                      <a:lnTo>
                        <a:pt x="545" y="147"/>
                      </a:lnTo>
                      <a:lnTo>
                        <a:pt x="576" y="11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643086" name="AutoShape 14"/>
          <p:cNvSpPr/>
          <p:nvPr/>
        </p:nvSpPr>
        <p:spPr>
          <a:xfrm flipH="1">
            <a:off x="1524000" y="304800"/>
            <a:ext cx="4724400" cy="1323975"/>
          </a:xfrm>
          <a:prstGeom prst="wedgeRectCallout">
            <a:avLst>
              <a:gd name="adj1" fmla="val -50236"/>
              <a:gd name="adj2" fmla="val 126977"/>
            </a:avLst>
          </a:prstGeom>
          <a:noFill/>
          <a:ln w="381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9276" tIns="49638" rIns="99276" bIns="49638" anchor="ctr" anchorCtr="0">
            <a:spAutoFit/>
          </a:bodyPr>
          <a:p>
            <a:pPr algn="ctr" defTabSz="992505" eaLnBrk="0" hangingPunct="0"/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Please feel free </a:t>
            </a:r>
            <a:endParaRPr lang="en-US" altLang="zh-CN" sz="39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defTabSz="992505" eaLnBrk="0" hangingPunct="0"/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to ask questions!</a:t>
            </a:r>
            <a:endParaRPr lang="en-US" altLang="zh-CN" sz="2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/>
      <p:bldP spid="64308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ctrTitle"/>
          </p:nvPr>
        </p:nvSpPr>
        <p:spPr>
          <a:xfrm>
            <a:off x="900113" y="2374900"/>
            <a:ext cx="7772400" cy="838200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sz="4000" dirty="0">
                <a:latin typeface="Copperplate Gothic Bold" panose="020E0705020206020404" pitchFamily="34" charset="0"/>
                <a:ea typeface="+mj-ea"/>
                <a:cs typeface="+mj-cs"/>
              </a:rPr>
              <a:t>Relations</a:t>
            </a:r>
            <a:endParaRPr lang="en-US" altLang="zh-CN" sz="4000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9 Relations</a:t>
            </a:r>
            <a:endParaRPr lang="en-US" altLang="zh-CN" dirty="0"/>
          </a:p>
        </p:txBody>
      </p:sp>
      <p:sp>
        <p:nvSpPr>
          <p:cNvPr id="2048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9.1 Relations and Their Properties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		</a:t>
            </a:r>
            <a:r>
              <a:rPr lang="zh-CN" altLang="en-US" dirty="0"/>
              <a:t>关系及关系性质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9.2 </a:t>
            </a:r>
            <a:r>
              <a:rPr lang="en-US" altLang="zh-CN" i="1" dirty="0"/>
              <a:t>n</a:t>
            </a:r>
            <a:r>
              <a:rPr lang="en-US" altLang="zh-CN" dirty="0"/>
              <a:t>-ary Relations and Their Applications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		 </a:t>
            </a:r>
            <a:r>
              <a:rPr lang="en-US" altLang="zh-CN" i="1" dirty="0"/>
              <a:t>n</a:t>
            </a:r>
            <a:r>
              <a:rPr lang="zh-CN" altLang="en-US" dirty="0"/>
              <a:t>元关系及应用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9.3 Representing Relations  </a:t>
            </a:r>
            <a:r>
              <a:rPr lang="zh-CN" altLang="en-US" dirty="0"/>
              <a:t>关系的表示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9.4 Closures of Relations     </a:t>
            </a:r>
            <a:r>
              <a:rPr lang="zh-CN" altLang="en-US" dirty="0"/>
              <a:t>关系闭包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9.5 Equivalence Relations     </a:t>
            </a:r>
            <a:r>
              <a:rPr lang="zh-CN" altLang="en-US" dirty="0"/>
              <a:t>等价关系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9.6  Partial Orderings            </a:t>
            </a:r>
            <a:r>
              <a:rPr lang="zh-CN" altLang="en-US" dirty="0"/>
              <a:t>偏序关系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Copperplate Gothic Bold" panose="020E0705020206020404" pitchFamily="34" charset="0"/>
                <a:ea typeface="+mj-ea"/>
                <a:cs typeface="+mj-cs"/>
              </a:rPr>
              <a:t>Relations and their properties</a:t>
            </a:r>
            <a:endParaRPr lang="en-US" altLang="zh-CN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>
              <a:buSzPct val="60000"/>
            </a:pPr>
            <a:endParaRPr lang="zh-CN" altLang="en-US" strike="noStrike" noProof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255" y="0"/>
            <a:ext cx="8246745" cy="1188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196975"/>
            <a:ext cx="8229600" cy="525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and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Reflexive Relations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and Antisymmetric Relations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 Relations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Relations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Ordered pair(</a:t>
            </a:r>
            <a:r>
              <a:rPr lang="zh-CN" altLang="en-US" dirty="0"/>
              <a:t>序偶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53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An </a:t>
            </a:r>
            <a:r>
              <a:rPr lang="en-US" altLang="zh-CN" dirty="0">
                <a:solidFill>
                  <a:schemeClr val="hlink"/>
                </a:solidFill>
              </a:rPr>
              <a:t>ordered pair</a:t>
            </a:r>
            <a:r>
              <a:rPr lang="en-US" altLang="zh-CN" dirty="0"/>
              <a:t> 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) is a listing of the objects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in a prescribed order, with </a:t>
            </a:r>
            <a:r>
              <a:rPr lang="en-US" altLang="zh-CN" i="1" dirty="0"/>
              <a:t>a</a:t>
            </a:r>
            <a:r>
              <a:rPr lang="en-US" altLang="zh-CN" dirty="0"/>
              <a:t> appearing first and </a:t>
            </a:r>
            <a:r>
              <a:rPr lang="en-US" altLang="zh-CN" i="1" dirty="0"/>
              <a:t>b</a:t>
            </a:r>
            <a:r>
              <a:rPr lang="en-US" altLang="zh-CN" dirty="0"/>
              <a:t> appearing second. </a:t>
            </a:r>
            <a:endParaRPr lang="en-US" altLang="zh-CN" dirty="0"/>
          </a:p>
          <a:p>
            <a:pPr eaLnBrk="1" hangingPunct="1"/>
            <a:r>
              <a:rPr lang="en-US" altLang="zh-CN" dirty="0"/>
              <a:t>The ordered pairs 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) = (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and only if 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Course Staff</a:t>
            </a:r>
            <a:endParaRPr lang="en-US" altLang="zh-CN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Instructor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ea"/>
              </a:rPr>
              <a:t>杨娟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ea"/>
              </a:rPr>
              <a:t>Office: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ea"/>
              </a:rPr>
              <a:t>教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ea"/>
              </a:rPr>
              <a:t>3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ea"/>
              </a:rPr>
              <a:t>楼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ea"/>
              </a:rPr>
              <a:t>616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ea"/>
              </a:rPr>
              <a:t>Phone: 62283778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ea"/>
              </a:rPr>
              <a:t>Email: yangjuan@bupt.edu.cn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Assistants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ea"/>
              </a:rPr>
              <a:t>高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ea"/>
              </a:rPr>
              <a:t>嘉仪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xfrm>
            <a:off x="792480" y="-27940"/>
            <a:ext cx="8315325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olidFill>
                  <a:srgbClr val="003399"/>
                </a:solidFill>
              </a:rPr>
              <a:t>Cartesian product (</a:t>
            </a:r>
            <a:r>
              <a:rPr lang="zh-CN" altLang="en-US" dirty="0">
                <a:solidFill>
                  <a:srgbClr val="003399"/>
                </a:solidFill>
              </a:rPr>
              <a:t>笛卡尔积</a:t>
            </a:r>
            <a:r>
              <a:rPr lang="en-US" altLang="zh-CN" dirty="0">
                <a:solidFill>
                  <a:srgbClr val="003399"/>
                </a:solidFill>
              </a:rPr>
              <a:t>)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355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are two nonempty sets, we define the </a:t>
            </a:r>
            <a:r>
              <a:rPr lang="en-US" altLang="zh-CN" i="1" dirty="0">
                <a:solidFill>
                  <a:schemeClr val="hlink"/>
                </a:solidFill>
              </a:rPr>
              <a:t>product set</a:t>
            </a:r>
            <a:r>
              <a:rPr lang="en-US" altLang="zh-CN" dirty="0"/>
              <a:t> or </a:t>
            </a:r>
            <a:r>
              <a:rPr lang="en-US" altLang="zh-CN" i="1" dirty="0">
                <a:solidFill>
                  <a:schemeClr val="hlink"/>
                </a:solidFill>
              </a:rPr>
              <a:t>Cartesian product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as the set of all ordered pairs 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) with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= {(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) |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日期占位符 3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8" name="文本框 6"/>
          <p:cNvSpPr txBox="1"/>
          <p:nvPr>
            <p:custDataLst>
              <p:tags r:id="rId1"/>
            </p:custDataLst>
          </p:nvPr>
        </p:nvSpPr>
        <p:spPr>
          <a:xfrm>
            <a:off x="1114425" y="400050"/>
            <a:ext cx="7315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sym typeface="微软雅黑" panose="020B0503020204020204" charset="-122"/>
              </a:rPr>
              <a:t>Let |A|=m,|B|=n,then |A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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sym typeface="微软雅黑" panose="020B0503020204020204" charset="-122"/>
              </a:rPr>
              <a:t>B|=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79" name="文本框 7"/>
          <p:cNvSpPr txBox="1"/>
          <p:nvPr>
            <p:custDataLst>
              <p:tags r:id="rId2"/>
            </p:custDataLst>
          </p:nvPr>
        </p:nvSpPr>
        <p:spPr>
          <a:xfrm>
            <a:off x="1828800" y="192500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mn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0" name="文本框 8"/>
          <p:cNvSpPr txBox="1"/>
          <p:nvPr>
            <p:custDataLst>
              <p:tags r:id="rId3"/>
            </p:custDataLst>
          </p:nvPr>
        </p:nvSpPr>
        <p:spPr>
          <a:xfrm>
            <a:off x="1828800" y="278225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1" name="文本框 9"/>
          <p:cNvSpPr txBox="1"/>
          <p:nvPr>
            <p:custDataLst>
              <p:tags r:id="rId4"/>
            </p:custDataLst>
          </p:nvPr>
        </p:nvSpPr>
        <p:spPr>
          <a:xfrm>
            <a:off x="1828800" y="363950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2" name="文本框 10"/>
          <p:cNvSpPr txBox="1"/>
          <p:nvPr>
            <p:custDataLst>
              <p:tags r:id="rId5"/>
            </p:custDataLst>
          </p:nvPr>
        </p:nvSpPr>
        <p:spPr>
          <a:xfrm>
            <a:off x="1811338" y="453644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3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198850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4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575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5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300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586" name="矩形: 圆角 15"/>
          <p:cNvSpPr/>
          <p:nvPr>
            <p:custDataLst>
              <p:tags r:id="rId9"/>
            </p:custDataLst>
          </p:nvPr>
        </p:nvSpPr>
        <p:spPr>
          <a:xfrm>
            <a:off x="6156325" y="4584065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4587" name="组合 24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4588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4589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4590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4591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4592" name="图片 5"/>
          <p:cNvPicPr/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it-IT" altLang="zh-CN" i="1" dirty="0"/>
              <a:t>A</a:t>
            </a:r>
            <a:r>
              <a:rPr lang="it-IT" altLang="zh-CN" baseline="-25000" dirty="0"/>
              <a:t>1</a:t>
            </a:r>
            <a:r>
              <a:rPr lang="it-IT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it-IT" altLang="zh-CN" dirty="0"/>
              <a:t> </a:t>
            </a:r>
            <a:r>
              <a:rPr lang="it-IT" altLang="zh-CN" i="1" dirty="0"/>
              <a:t>A</a:t>
            </a:r>
            <a:r>
              <a:rPr lang="it-IT" altLang="zh-CN" baseline="-25000" dirty="0"/>
              <a:t>2</a:t>
            </a:r>
            <a:r>
              <a:rPr lang="it-IT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it-IT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 </a:t>
            </a:r>
            <a:r>
              <a:rPr lang="it-IT" altLang="zh-CN" dirty="0"/>
              <a:t> </a:t>
            </a:r>
            <a:r>
              <a:rPr lang="it-IT" altLang="zh-CN" i="1" dirty="0"/>
              <a:t>A</a:t>
            </a:r>
            <a:r>
              <a:rPr lang="it-IT" altLang="zh-CN" i="1" baseline="-25000" dirty="0"/>
              <a:t>m</a:t>
            </a:r>
            <a:endParaRPr lang="zh-CN" altLang="en-US" i="1" baseline="-25000" dirty="0"/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it-IT" altLang="zh-CN" dirty="0"/>
              <a:t>The </a:t>
            </a:r>
            <a:r>
              <a:rPr lang="it-IT" altLang="zh-CN" i="1" dirty="0">
                <a:solidFill>
                  <a:schemeClr val="hlink"/>
                </a:solidFill>
              </a:rPr>
              <a:t>Cartesian product</a:t>
            </a:r>
            <a:r>
              <a:rPr lang="it-IT" altLang="zh-CN" dirty="0"/>
              <a:t> </a:t>
            </a:r>
            <a:r>
              <a:rPr lang="it-IT" altLang="zh-CN" i="1" dirty="0"/>
              <a:t>A</a:t>
            </a:r>
            <a:r>
              <a:rPr lang="it-IT" altLang="zh-CN" baseline="-25000" dirty="0"/>
              <a:t>1</a:t>
            </a:r>
            <a:r>
              <a:rPr lang="it-IT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it-IT" altLang="zh-CN" dirty="0"/>
              <a:t> </a:t>
            </a:r>
            <a:r>
              <a:rPr lang="it-IT" altLang="zh-CN" i="1" dirty="0"/>
              <a:t>A</a:t>
            </a:r>
            <a:r>
              <a:rPr lang="it-IT" altLang="zh-CN" baseline="-25000" dirty="0"/>
              <a:t>2</a:t>
            </a:r>
            <a:r>
              <a:rPr lang="it-IT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it-IT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 </a:t>
            </a:r>
            <a:r>
              <a:rPr lang="it-IT" altLang="zh-CN" dirty="0"/>
              <a:t> </a:t>
            </a:r>
            <a:r>
              <a:rPr lang="it-IT" altLang="zh-CN" i="1" dirty="0"/>
              <a:t>A</a:t>
            </a:r>
            <a:r>
              <a:rPr lang="it-IT" altLang="zh-CN" i="1" baseline="-25000" dirty="0"/>
              <a:t>m</a:t>
            </a:r>
            <a:r>
              <a:rPr lang="it-IT" altLang="zh-CN" dirty="0"/>
              <a:t> of the nonempty sets </a:t>
            </a:r>
            <a:r>
              <a:rPr lang="it-IT" altLang="zh-CN" i="1" dirty="0"/>
              <a:t>A</a:t>
            </a:r>
            <a:r>
              <a:rPr lang="it-IT" altLang="zh-CN" baseline="-25000" dirty="0"/>
              <a:t>1</a:t>
            </a:r>
            <a:r>
              <a:rPr lang="it-IT" altLang="zh-CN" dirty="0"/>
              <a:t>, </a:t>
            </a:r>
            <a:r>
              <a:rPr lang="it-IT" altLang="zh-CN" i="1" dirty="0"/>
              <a:t>A</a:t>
            </a:r>
            <a:r>
              <a:rPr lang="it-IT" altLang="zh-CN" baseline="-25000" dirty="0"/>
              <a:t>2</a:t>
            </a:r>
            <a:r>
              <a:rPr lang="it-IT" altLang="zh-CN" dirty="0"/>
              <a:t>, </a:t>
            </a:r>
            <a:r>
              <a:rPr lang="zh-CN" altLang="en-US" dirty="0">
                <a:sym typeface="Symbol" panose="05050102010706020507" pitchFamily="18" charset="2"/>
              </a:rPr>
              <a:t> 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it-IT" altLang="zh-CN" dirty="0"/>
              <a:t> </a:t>
            </a:r>
            <a:r>
              <a:rPr lang="it-IT" altLang="zh-CN" i="1" dirty="0"/>
              <a:t>A</a:t>
            </a:r>
            <a:r>
              <a:rPr lang="it-IT" altLang="zh-CN" i="1" baseline="-25000" dirty="0"/>
              <a:t>m</a:t>
            </a:r>
            <a:r>
              <a:rPr lang="it-IT" altLang="zh-CN" dirty="0"/>
              <a:t> </a:t>
            </a:r>
            <a:r>
              <a:rPr lang="en-US" altLang="zh-CN" dirty="0"/>
              <a:t>is the set of all ordered </a:t>
            </a:r>
            <a:r>
              <a:rPr lang="en-US" altLang="zh-CN" i="1" dirty="0"/>
              <a:t>m</a:t>
            </a:r>
            <a:r>
              <a:rPr lang="en-US" altLang="zh-CN" dirty="0"/>
              <a:t>-tuples (</a:t>
            </a:r>
            <a:r>
              <a:rPr lang="en-US" altLang="zh-CN" i="1" dirty="0"/>
              <a:t>m</a:t>
            </a:r>
            <a:r>
              <a:rPr lang="zh-CN" altLang="en-US" dirty="0"/>
              <a:t>元组</a:t>
            </a:r>
            <a:r>
              <a:rPr lang="en-US" altLang="zh-CN" dirty="0"/>
              <a:t>) (</a:t>
            </a:r>
            <a:r>
              <a:rPr lang="en-US" altLang="zh-CN" i="1" dirty="0"/>
              <a:t>a</a:t>
            </a:r>
            <a:r>
              <a:rPr lang="en-US" altLang="zh-CN" baseline="-25000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... 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</a:t>
            </a:r>
            <a:r>
              <a:rPr lang="en-US" altLang="zh-CN" dirty="0"/>
              <a:t>), where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i</a:t>
            </a:r>
            <a:r>
              <a:rPr lang="en-US" altLang="zh-CN" dirty="0"/>
              <a:t> = 1, 2, . . . , </a:t>
            </a:r>
            <a:r>
              <a:rPr lang="en-US" altLang="zh-CN" i="1" dirty="0"/>
              <a:t>m</a:t>
            </a:r>
            <a:endParaRPr lang="en-US" altLang="zh-CN" dirty="0"/>
          </a:p>
          <a:p>
            <a:pPr eaLnBrk="1" hangingPunct="1"/>
            <a:r>
              <a:rPr lang="en-US" altLang="zh-CN" dirty="0"/>
              <a:t>Thus</a:t>
            </a:r>
            <a:endParaRPr lang="en-US" altLang="zh-CN" dirty="0"/>
          </a:p>
          <a:p>
            <a:pPr lvl="1" eaLnBrk="1" hangingPunct="1"/>
            <a:r>
              <a:rPr lang="it-IT" altLang="zh-CN" i="1" dirty="0"/>
              <a:t>A</a:t>
            </a:r>
            <a:r>
              <a:rPr lang="it-IT" altLang="zh-CN" baseline="-25000" dirty="0"/>
              <a:t>1</a:t>
            </a:r>
            <a:r>
              <a:rPr lang="it-IT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it-IT" altLang="zh-CN" dirty="0"/>
              <a:t> </a:t>
            </a:r>
            <a:r>
              <a:rPr lang="it-IT" altLang="zh-CN" i="1" dirty="0"/>
              <a:t>A</a:t>
            </a:r>
            <a:r>
              <a:rPr lang="it-IT" altLang="zh-CN" baseline="-25000" dirty="0"/>
              <a:t>2</a:t>
            </a:r>
            <a:r>
              <a:rPr lang="it-IT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it-IT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 </a:t>
            </a:r>
            <a:r>
              <a:rPr lang="it-IT" altLang="zh-CN" dirty="0"/>
              <a:t> </a:t>
            </a:r>
            <a:r>
              <a:rPr lang="it-IT" altLang="zh-CN" i="1" dirty="0"/>
              <a:t>A</a:t>
            </a:r>
            <a:r>
              <a:rPr lang="it-IT" altLang="zh-CN" baseline="-25000" dirty="0"/>
              <a:t>m</a:t>
            </a:r>
            <a:r>
              <a:rPr lang="it-IT" altLang="zh-CN" dirty="0"/>
              <a:t> </a:t>
            </a:r>
            <a:r>
              <a:rPr lang="en-US" altLang="zh-CN" dirty="0"/>
              <a:t>= {(</a:t>
            </a:r>
            <a:r>
              <a:rPr lang="en-US" altLang="zh-CN" i="1" dirty="0"/>
              <a:t>a</a:t>
            </a:r>
            <a:r>
              <a:rPr lang="en-US" altLang="zh-CN" baseline="-25000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... 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</a:t>
            </a:r>
            <a:r>
              <a:rPr lang="en-US" altLang="zh-CN" dirty="0"/>
              <a:t>) |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i</a:t>
            </a:r>
            <a:r>
              <a:rPr lang="en-US" altLang="zh-CN" dirty="0"/>
              <a:t> = 1, 2, . . . , </a:t>
            </a:r>
            <a:r>
              <a:rPr lang="en-US" altLang="zh-CN" i="1" dirty="0"/>
              <a:t>m</a:t>
            </a:r>
            <a:r>
              <a:rPr lang="en-US" altLang="zh-CN" dirty="0"/>
              <a:t>}.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Partitions</a:t>
            </a:r>
            <a:endParaRPr lang="zh-CN" altLang="en-US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A </a:t>
            </a:r>
            <a:r>
              <a:rPr lang="en-US" altLang="zh-CN" sz="2800" i="1" dirty="0">
                <a:solidFill>
                  <a:schemeClr val="hlink"/>
                </a:solidFill>
              </a:rPr>
              <a:t>partition</a:t>
            </a:r>
            <a:r>
              <a:rPr lang="en-US" altLang="zh-CN" sz="2800" dirty="0"/>
              <a:t>(</a:t>
            </a:r>
            <a:r>
              <a:rPr lang="zh-CN" altLang="en-US" sz="2800" dirty="0"/>
              <a:t>划分</a:t>
            </a:r>
            <a:r>
              <a:rPr lang="en-US" altLang="zh-CN" sz="2800" dirty="0"/>
              <a:t>) or </a:t>
            </a:r>
            <a:r>
              <a:rPr lang="en-US" altLang="zh-CN" sz="2800" i="1" dirty="0">
                <a:solidFill>
                  <a:schemeClr val="hlink"/>
                </a:solidFill>
              </a:rPr>
              <a:t>quotient set</a:t>
            </a:r>
            <a:r>
              <a:rPr lang="en-US" altLang="zh-CN" sz="2800" dirty="0"/>
              <a:t>(</a:t>
            </a:r>
            <a:r>
              <a:rPr lang="zh-CN" altLang="en-US" sz="2800" dirty="0"/>
              <a:t>商集</a:t>
            </a:r>
            <a:r>
              <a:rPr lang="en-US" altLang="zh-CN" sz="2800" dirty="0"/>
              <a:t>) of a nonempty set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is a collection </a:t>
            </a:r>
            <a:r>
              <a:rPr lang="en-US" altLang="zh-CN" sz="2800" dirty="0">
                <a:latin typeface="Euclid Math One" panose="05050601010101010101" pitchFamily="18" charset="2"/>
              </a:rPr>
              <a:t>P</a:t>
            </a:r>
            <a:r>
              <a:rPr lang="en-US" altLang="zh-CN" sz="2800" dirty="0"/>
              <a:t> of nonempty subsets of </a:t>
            </a:r>
            <a:r>
              <a:rPr lang="en-US" altLang="zh-CN" sz="2800" i="1" dirty="0"/>
              <a:t>A</a:t>
            </a:r>
            <a:r>
              <a:rPr lang="en-US" altLang="zh-CN" sz="2800" dirty="0"/>
              <a:t> such that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Each element of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belongs to one of the sets in </a:t>
            </a:r>
            <a:r>
              <a:rPr lang="en-US" altLang="zh-CN" sz="2400" dirty="0">
                <a:latin typeface="Euclid Math One" panose="05050601010101010101" pitchFamily="18" charset="2"/>
              </a:rPr>
              <a:t>P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If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are distinct elements of </a:t>
            </a:r>
            <a:r>
              <a:rPr lang="en-US" altLang="zh-CN" sz="2400" dirty="0">
                <a:latin typeface="Euclid Math One" panose="05050601010101010101" pitchFamily="18" charset="2"/>
              </a:rPr>
              <a:t>P</a:t>
            </a:r>
            <a:r>
              <a:rPr lang="en-US" altLang="zh-CN" sz="2400" dirty="0"/>
              <a:t>, then 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sz="2400" i="1" dirty="0"/>
              <a:t>		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= </a:t>
            </a:r>
            <a:r>
              <a:rPr lang="zh-CN" altLang="en-US" sz="2400" dirty="0">
                <a:sym typeface="Symbol" panose="05050102010706020507" pitchFamily="18" charset="2"/>
              </a:rPr>
              <a:t>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The sets in </a:t>
            </a:r>
            <a:r>
              <a:rPr lang="en-US" altLang="zh-CN" sz="2800" dirty="0">
                <a:latin typeface="Euclid Math One" panose="05050601010101010101" pitchFamily="18" charset="2"/>
              </a:rPr>
              <a:t>P</a:t>
            </a:r>
            <a:r>
              <a:rPr lang="en-US" altLang="zh-CN" sz="2800" dirty="0"/>
              <a:t> are called the </a:t>
            </a:r>
            <a:r>
              <a:rPr lang="en-US" altLang="zh-CN" sz="2800" i="1" dirty="0">
                <a:solidFill>
                  <a:schemeClr val="hlink"/>
                </a:solidFill>
              </a:rPr>
              <a:t>blocks</a:t>
            </a:r>
            <a:r>
              <a:rPr lang="en-US" altLang="zh-CN" sz="2800" dirty="0"/>
              <a:t> or </a:t>
            </a:r>
            <a:r>
              <a:rPr lang="en-US" altLang="zh-CN" sz="2800" i="1" dirty="0">
                <a:solidFill>
                  <a:schemeClr val="hlink"/>
                </a:solidFill>
              </a:rPr>
              <a:t>cells</a:t>
            </a:r>
            <a:r>
              <a:rPr lang="en-US" altLang="zh-CN" sz="2800" dirty="0"/>
              <a:t> of the partition.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A</a:t>
            </a:r>
            <a:r>
              <a:rPr lang="en-US" altLang="zh-CN" dirty="0"/>
              <a:t> = {</a:t>
            </a:r>
            <a:r>
              <a:rPr lang="en-US" altLang="zh-CN" i="1" dirty="0"/>
              <a:t>a, b, c, d, e, f, g, h</a:t>
            </a:r>
            <a:r>
              <a:rPr lang="en-US" altLang="zh-CN" dirty="0"/>
              <a:t>}. </a:t>
            </a:r>
            <a:endParaRPr lang="en-US" altLang="zh-CN" dirty="0"/>
          </a:p>
          <a:p>
            <a:pPr eaLnBrk="1" hangingPunct="1"/>
            <a:r>
              <a:rPr lang="en-US" altLang="zh-CN" dirty="0"/>
              <a:t>Consider the following subsets of A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= {</a:t>
            </a:r>
            <a:r>
              <a:rPr lang="en-US" altLang="zh-CN" i="1" dirty="0"/>
              <a:t>a, b, c, d</a:t>
            </a:r>
            <a:r>
              <a:rPr lang="en-US" altLang="zh-CN" dirty="0"/>
              <a:t>}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= {</a:t>
            </a:r>
            <a:r>
              <a:rPr lang="en-US" altLang="zh-CN" i="1" dirty="0"/>
              <a:t>a, c, e, f, g, h</a:t>
            </a:r>
            <a:r>
              <a:rPr lang="en-US" altLang="zh-CN" dirty="0"/>
              <a:t>} 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 = {</a:t>
            </a:r>
            <a:r>
              <a:rPr lang="en-US" altLang="zh-CN" i="1" dirty="0"/>
              <a:t>a, c, e, g</a:t>
            </a:r>
            <a:r>
              <a:rPr lang="en-US" altLang="zh-CN" dirty="0"/>
              <a:t>}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r>
              <a:rPr lang="en-US" altLang="zh-CN" dirty="0"/>
              <a:t> = {</a:t>
            </a:r>
            <a:r>
              <a:rPr lang="en-US" altLang="zh-CN" i="1" dirty="0"/>
              <a:t>b, d</a:t>
            </a:r>
            <a:r>
              <a:rPr lang="en-US" altLang="zh-CN" dirty="0"/>
              <a:t>}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baseline="-25000" dirty="0"/>
              <a:t>5</a:t>
            </a:r>
            <a:r>
              <a:rPr lang="en-US" altLang="zh-CN" dirty="0"/>
              <a:t> = {</a:t>
            </a:r>
            <a:r>
              <a:rPr lang="en-US" altLang="zh-CN" i="1" dirty="0"/>
              <a:t>f, h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3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187450" y="56959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Let </a:t>
            </a:r>
            <a:r>
              <a:rPr kumimoji="0" lang="en-US" altLang="zh-CN" sz="2800" i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{</a:t>
            </a:r>
            <a:r>
              <a:rPr kumimoji="0" lang="en-US" altLang="zh-CN" sz="2800" i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a, b, c, d, e, f, g, h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}. </a:t>
            </a:r>
            <a:endParaRPr kumimoji="0" lang="en-US" altLang="zh-CN" sz="2800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Consider the following subsets of A</a:t>
            </a:r>
            <a:endParaRPr kumimoji="0" lang="en-US" altLang="zh-CN" sz="2800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{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a, b, c, 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},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{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a, c, e, f, g, 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}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{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a, c, e, 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},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{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b, 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}, 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{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f, 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}. 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微软雅黑" panose="020B0503020204020204" charset="-122"/>
              </a:rPr>
              <a:t>Which is the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partition of set A?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28675" name="文本框 7"/>
          <p:cNvSpPr txBox="1"/>
          <p:nvPr>
            <p:custDataLst>
              <p:tags r:id="rId2"/>
            </p:custDataLst>
          </p:nvPr>
        </p:nvSpPr>
        <p:spPr>
          <a:xfrm>
            <a:off x="1828800" y="292512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800" i="1" dirty="0">
                <a:latin typeface="Times New Roman" panose="02020603050405020304" pitchFamily="18" charset="0"/>
              </a:rPr>
              <a:t>{A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676" name="文本框 8"/>
          <p:cNvSpPr txBox="1"/>
          <p:nvPr>
            <p:custDataLst>
              <p:tags r:id="rId3"/>
            </p:custDataLst>
          </p:nvPr>
        </p:nvSpPr>
        <p:spPr>
          <a:xfrm>
            <a:off x="1828800" y="378237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i="1" dirty="0">
                <a:latin typeface="Times New Roman" panose="02020603050405020304" pitchFamily="18" charset="0"/>
              </a:rPr>
              <a:t>{A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677" name="文本框 9"/>
          <p:cNvSpPr txBox="1"/>
          <p:nvPr>
            <p:custDataLst>
              <p:tags r:id="rId4"/>
            </p:custDataLst>
          </p:nvPr>
        </p:nvSpPr>
        <p:spPr>
          <a:xfrm>
            <a:off x="1828800" y="463962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i="1" dirty="0">
                <a:latin typeface="Times New Roman" panose="02020603050405020304" pitchFamily="18" charset="0"/>
              </a:rPr>
              <a:t>{A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678" name="矩形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990215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679" name="矩形 1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847465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680" name="矩形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4704715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681" name="矩形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5561965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682" name="矩形: 圆角 15"/>
          <p:cNvSpPr/>
          <p:nvPr>
            <p:custDataLst>
              <p:tags r:id="rId9"/>
            </p:custDataLst>
          </p:nvPr>
        </p:nvSpPr>
        <p:spPr>
          <a:xfrm>
            <a:off x="6172200" y="5827078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683" name="文本框 29"/>
          <p:cNvSpPr txBox="1"/>
          <p:nvPr>
            <p:custDataLst>
              <p:tags r:id="rId10"/>
            </p:custDataLst>
          </p:nvPr>
        </p:nvSpPr>
        <p:spPr>
          <a:xfrm>
            <a:off x="1828800" y="549687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i="1" dirty="0">
                <a:latin typeface="Times New Roman" panose="02020603050405020304" pitchFamily="18" charset="0"/>
              </a:rPr>
              <a:t>{A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8684" name="组合 2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868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868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868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868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8689" name="图片 5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Relations</a:t>
            </a:r>
            <a:endParaRPr lang="en-US" altLang="zh-CN" dirty="0"/>
          </a:p>
        </p:txBody>
      </p:sp>
      <p:sp>
        <p:nvSpPr>
          <p:cNvPr id="2970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The notion of a relation between two sets of objects is quite common and intuitively clear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Examples</a:t>
            </a:r>
            <a:endParaRPr lang="en-US" altLang="zh-CN" sz="2800" dirty="0"/>
          </a:p>
          <a:p>
            <a:pPr lvl="1" eaLnBrk="1" hangingPunct="1"/>
            <a:r>
              <a:rPr lang="en-US" altLang="zh-CN" sz="2400" i="1" dirty="0"/>
              <a:t>x</a:t>
            </a:r>
            <a:r>
              <a:rPr lang="en-US" altLang="zh-CN" sz="2400" dirty="0"/>
              <a:t> is the father of </a:t>
            </a:r>
            <a:r>
              <a:rPr lang="en-US" altLang="zh-CN" sz="2400" i="1" dirty="0"/>
              <a:t>y</a:t>
            </a:r>
            <a:endParaRPr lang="en-US" altLang="zh-CN" sz="2400" i="1" dirty="0"/>
          </a:p>
          <a:p>
            <a:pPr lvl="1" eaLnBrk="1" hangingPunct="1"/>
            <a:r>
              <a:rPr lang="en-US" altLang="zh-CN" sz="2400" i="1" dirty="0"/>
              <a:t>x</a:t>
            </a:r>
            <a:r>
              <a:rPr lang="en-US" altLang="zh-CN" sz="2400" dirty="0"/>
              <a:t> &lt; </a:t>
            </a:r>
            <a:r>
              <a:rPr lang="en-US" altLang="zh-CN" sz="2400" i="1" dirty="0"/>
              <a:t>y</a:t>
            </a:r>
            <a:endParaRPr lang="en-US" altLang="zh-CN" sz="2400" i="1" dirty="0"/>
          </a:p>
          <a:p>
            <a:pPr lvl="1" eaLnBrk="1" hangingPunct="1"/>
            <a:r>
              <a:rPr lang="en-US" altLang="zh-CN" sz="2400" dirty="0">
                <a:sym typeface="+mn-ea"/>
              </a:rPr>
              <a:t>{students} who take {courses}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>
                <a:sym typeface="+mn-ea"/>
              </a:rPr>
              <a:t>{businesses} and their {telephone numbers}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>
                <a:sym typeface="+mn-ea"/>
              </a:rPr>
              <a:t>{integers} and their {divisors}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>
                <a:sym typeface="+mn-ea"/>
              </a:rPr>
              <a:t>{program variables} and the {subroutines} they are used in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A relation is often described verbally and may be denoted by a familiar name or symbol.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Relations</a:t>
            </a:r>
            <a:endParaRPr lang="en-US" altLang="zh-CN" dirty="0"/>
          </a:p>
        </p:txBody>
      </p:sp>
      <p:sp>
        <p:nvSpPr>
          <p:cNvPr id="3072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Discuss any possible relation from one abstract set to another.</a:t>
            </a:r>
            <a:endParaRPr lang="en-US" altLang="zh-CN" dirty="0"/>
          </a:p>
          <a:p>
            <a:pPr eaLnBrk="1" hangingPunct="1"/>
            <a:r>
              <a:rPr lang="en-US" altLang="zh-CN" dirty="0"/>
              <a:t>The </a:t>
            </a:r>
            <a:r>
              <a:rPr lang="en-US" altLang="zh-CN" i="1" dirty="0">
                <a:solidFill>
                  <a:schemeClr val="hlink"/>
                </a:solidFill>
              </a:rPr>
              <a:t>only thing that really matters</a:t>
            </a:r>
            <a:r>
              <a:rPr lang="en-US" altLang="zh-CN" dirty="0"/>
              <a:t> about a relation </a:t>
            </a:r>
            <a:r>
              <a:rPr lang="en-US" altLang="zh-CN" i="1" dirty="0">
                <a:solidFill>
                  <a:schemeClr val="hlink"/>
                </a:solidFill>
              </a:rPr>
              <a:t>is</a:t>
            </a:r>
            <a:r>
              <a:rPr lang="en-US" altLang="zh-CN" dirty="0"/>
              <a:t> that we know precisely </a:t>
            </a:r>
            <a:r>
              <a:rPr lang="en-US" altLang="zh-CN" i="1" dirty="0">
                <a:solidFill>
                  <a:schemeClr val="hlink"/>
                </a:solidFill>
              </a:rPr>
              <a:t>which elements in A are related to which elements in B</a:t>
            </a:r>
            <a:endParaRPr lang="zh-CN" altLang="en-US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Definition</a:t>
            </a:r>
            <a:endParaRPr lang="en-US" altLang="zh-CN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B</a:t>
            </a:r>
            <a:r>
              <a:rPr lang="en-US" altLang="zh-CN" sz="2800" dirty="0"/>
              <a:t> be nonempty sets. A </a:t>
            </a:r>
            <a:r>
              <a:rPr lang="en-US" altLang="zh-CN" sz="2800" i="1" dirty="0">
                <a:solidFill>
                  <a:schemeClr val="hlink"/>
                </a:solidFill>
              </a:rPr>
              <a:t>relation R from A to B</a:t>
            </a:r>
            <a:r>
              <a:rPr lang="en-US" altLang="zh-CN" sz="2800" dirty="0"/>
              <a:t> is a subset of </a:t>
            </a:r>
            <a:r>
              <a:rPr lang="en-US" altLang="zh-CN" sz="2800" i="1" dirty="0"/>
              <a:t>A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 </a:t>
            </a:r>
            <a:r>
              <a:rPr lang="en-US" altLang="zh-CN" sz="2800" i="1" dirty="0"/>
              <a:t>B</a:t>
            </a:r>
            <a:r>
              <a:rPr lang="en-US" altLang="zh-CN" sz="2800" dirty="0"/>
              <a:t>. 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If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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 and (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, we say that </a:t>
            </a:r>
            <a:r>
              <a:rPr lang="en-US" altLang="zh-CN" sz="2400" i="1" dirty="0"/>
              <a:t>a</a:t>
            </a:r>
            <a:r>
              <a:rPr lang="en-US" altLang="zh-CN" sz="2400" dirty="0"/>
              <a:t> is related to </a:t>
            </a:r>
            <a:r>
              <a:rPr lang="en-US" altLang="zh-CN" sz="2400" i="1" dirty="0"/>
              <a:t>b</a:t>
            </a:r>
            <a:r>
              <a:rPr lang="en-US" altLang="zh-CN" sz="2400" dirty="0"/>
              <a:t> by </a:t>
            </a:r>
            <a:r>
              <a:rPr lang="en-US" altLang="zh-CN" sz="2400" i="1" dirty="0"/>
              <a:t>R</a:t>
            </a:r>
            <a:r>
              <a:rPr lang="en-US" altLang="zh-CN" sz="2400" dirty="0"/>
              <a:t>, and we also write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is not related to </a:t>
            </a:r>
            <a:r>
              <a:rPr lang="en-US" altLang="zh-CN" sz="2400" i="1" dirty="0"/>
              <a:t>b</a:t>
            </a:r>
            <a:r>
              <a:rPr lang="en-US" altLang="zh-CN" sz="2400" dirty="0"/>
              <a:t> by </a:t>
            </a:r>
            <a:r>
              <a:rPr lang="en-US" altLang="zh-CN" sz="2400" i="1" dirty="0"/>
              <a:t>R</a:t>
            </a:r>
            <a:r>
              <a:rPr lang="en-US" altLang="zh-CN" sz="2400" dirty="0"/>
              <a:t>, we write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Frequently,  </a:t>
            </a:r>
            <a:r>
              <a:rPr lang="en-US" altLang="zh-CN" sz="2800" i="1" dirty="0"/>
              <a:t>A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B</a:t>
            </a:r>
            <a:r>
              <a:rPr lang="en-US" altLang="zh-CN" sz="2800" dirty="0"/>
              <a:t> are equal. In this case, we often say that </a:t>
            </a:r>
            <a:r>
              <a:rPr lang="en-US" altLang="zh-CN" sz="2800" i="1" dirty="0"/>
              <a:t>R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 is a relation on </a:t>
            </a:r>
            <a:r>
              <a:rPr lang="en-US" altLang="zh-CN" sz="2800" i="1" dirty="0"/>
              <a:t>A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31750" name="Line 4"/>
          <p:cNvSpPr/>
          <p:nvPr/>
        </p:nvSpPr>
        <p:spPr>
          <a:xfrm flipH="1">
            <a:off x="6516370" y="2997200"/>
            <a:ext cx="144463" cy="287338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Examples</a:t>
            </a:r>
            <a:endParaRPr lang="en-US" altLang="zh-CN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= {1, 2, 3} and </a:t>
            </a:r>
            <a:r>
              <a:rPr lang="en-US" altLang="zh-CN" sz="2800" i="1" dirty="0"/>
              <a:t>B</a:t>
            </a:r>
            <a:r>
              <a:rPr lang="en-US" altLang="zh-CN" sz="2800" dirty="0"/>
              <a:t> = {</a:t>
            </a:r>
            <a:r>
              <a:rPr lang="en-US" altLang="zh-CN" sz="2800" i="1" dirty="0"/>
              <a:t>r</a:t>
            </a:r>
            <a:r>
              <a:rPr lang="en-US" altLang="zh-CN" sz="2800" dirty="0"/>
              <a:t>, </a:t>
            </a:r>
            <a:r>
              <a:rPr lang="en-US" altLang="zh-CN" sz="2800" i="1" dirty="0"/>
              <a:t>s</a:t>
            </a:r>
            <a:r>
              <a:rPr lang="en-US" altLang="zh-CN" sz="2800" dirty="0"/>
              <a:t>}. Then </a:t>
            </a:r>
            <a:r>
              <a:rPr lang="en-US" altLang="zh-CN" sz="2800" i="1" dirty="0"/>
              <a:t>R</a:t>
            </a:r>
            <a:r>
              <a:rPr lang="en-US" altLang="zh-CN" sz="2800" dirty="0"/>
              <a:t> = {(1, </a:t>
            </a:r>
            <a:r>
              <a:rPr lang="en-US" altLang="zh-CN" sz="2800" i="1" dirty="0"/>
              <a:t>r</a:t>
            </a:r>
            <a:r>
              <a:rPr lang="en-US" altLang="zh-CN" sz="2800" dirty="0"/>
              <a:t>), (2, </a:t>
            </a:r>
            <a:r>
              <a:rPr lang="en-US" altLang="zh-CN" sz="2800" i="1" dirty="0"/>
              <a:t>s</a:t>
            </a:r>
            <a:r>
              <a:rPr lang="en-US" altLang="zh-CN" sz="2800" dirty="0"/>
              <a:t>), (3, </a:t>
            </a:r>
            <a:r>
              <a:rPr lang="en-US" altLang="zh-CN" sz="2800" i="1" dirty="0"/>
              <a:t>r</a:t>
            </a:r>
            <a:r>
              <a:rPr lang="en-US" altLang="zh-CN" sz="2800" dirty="0"/>
              <a:t>)} is a relation from </a:t>
            </a:r>
            <a:r>
              <a:rPr lang="en-US" altLang="zh-CN" sz="2800" i="1" dirty="0"/>
              <a:t>A</a:t>
            </a:r>
            <a:r>
              <a:rPr lang="en-US" altLang="zh-CN" sz="2800" dirty="0"/>
              <a:t> to </a:t>
            </a:r>
            <a:r>
              <a:rPr lang="en-US" altLang="zh-CN" sz="2800" i="1" dirty="0"/>
              <a:t>B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B</a:t>
            </a:r>
            <a:r>
              <a:rPr lang="en-US" altLang="zh-CN" sz="2800" dirty="0"/>
              <a:t> be sets of real numbers. We define the following relation </a:t>
            </a:r>
            <a:r>
              <a:rPr lang="en-US" altLang="zh-CN" sz="2800" i="1" dirty="0"/>
              <a:t>R</a:t>
            </a:r>
            <a:r>
              <a:rPr lang="en-US" altLang="zh-CN" sz="2800" dirty="0"/>
              <a:t> (</a:t>
            </a:r>
            <a:r>
              <a:rPr lang="en-US" altLang="zh-CN" sz="2800" i="1" dirty="0">
                <a:solidFill>
                  <a:schemeClr val="hlink"/>
                </a:solidFill>
              </a:rPr>
              <a:t>equals</a:t>
            </a:r>
            <a:r>
              <a:rPr lang="en-US" altLang="zh-CN" sz="2800" dirty="0"/>
              <a:t>) from </a:t>
            </a:r>
            <a:r>
              <a:rPr lang="en-US" altLang="zh-CN" sz="2800" i="1" dirty="0"/>
              <a:t>A</a:t>
            </a:r>
            <a:r>
              <a:rPr lang="en-US" altLang="zh-CN" sz="2800" dirty="0"/>
              <a:t> to </a:t>
            </a:r>
            <a:r>
              <a:rPr lang="en-US" altLang="zh-CN" sz="2800" i="1" dirty="0"/>
              <a:t>B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 R b</a:t>
            </a:r>
            <a:r>
              <a:rPr lang="en-US" altLang="zh-CN" sz="2400" dirty="0"/>
              <a:t> if and only if </a:t>
            </a:r>
            <a:r>
              <a:rPr lang="en-US" altLang="zh-CN" sz="2400" i="1" dirty="0"/>
              <a:t>a </a:t>
            </a:r>
            <a:r>
              <a:rPr lang="en-US" altLang="zh-CN" sz="2400" dirty="0"/>
              <a:t>=</a:t>
            </a:r>
            <a:r>
              <a:rPr lang="en-US" altLang="zh-CN" sz="2400" i="1" dirty="0"/>
              <a:t>b</a:t>
            </a:r>
            <a:endParaRPr lang="en-US" altLang="zh-CN" sz="24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= {1, 2, 3, 4, 5}. Define the following relation </a:t>
            </a:r>
            <a:r>
              <a:rPr lang="en-US" altLang="zh-CN" sz="2800" i="1" dirty="0"/>
              <a:t>R</a:t>
            </a:r>
            <a:r>
              <a:rPr lang="en-US" altLang="zh-CN" sz="2800" dirty="0"/>
              <a:t> (</a:t>
            </a:r>
            <a:r>
              <a:rPr lang="en-US" altLang="zh-CN" sz="2800" i="1" dirty="0">
                <a:solidFill>
                  <a:schemeClr val="hlink"/>
                </a:solidFill>
              </a:rPr>
              <a:t>less than</a:t>
            </a:r>
            <a:r>
              <a:rPr lang="en-US" altLang="zh-CN" sz="2800" dirty="0"/>
              <a:t>) on </a:t>
            </a:r>
            <a:r>
              <a:rPr lang="en-US" altLang="zh-CN" sz="2800" i="1" dirty="0"/>
              <a:t>A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 R b</a:t>
            </a:r>
            <a:r>
              <a:rPr lang="en-US" altLang="zh-CN" sz="2400" dirty="0"/>
              <a:t> if and only 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&lt; </a:t>
            </a:r>
            <a:r>
              <a:rPr lang="en-US" altLang="zh-CN" sz="2400" i="1" dirty="0"/>
              <a:t>b</a:t>
            </a:r>
            <a:endParaRPr lang="en-US" altLang="zh-CN" sz="24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 = {(1,2), (1, 3), (1,4), (1,5), (2, 3), (2, 4), (2, 5), (3,4), (3, 5), (4,5)}</a:t>
            </a:r>
            <a:endParaRPr lang="en-US" altLang="zh-CN" sz="2400" dirty="0"/>
          </a:p>
          <a:p>
            <a:pPr marL="0" lvl="0" eaLnBrk="1" hangingPunct="1">
              <a:lnSpc>
                <a:spcPct val="90000"/>
              </a:lnSpc>
            </a:pPr>
            <a:r>
              <a:rPr lang="en-US" sz="2740" dirty="0">
                <a:sym typeface="+mn-ea"/>
              </a:rPr>
              <a:t>Let  </a:t>
            </a:r>
            <a:r>
              <a:rPr lang="en-US" sz="2740" i="1" dirty="0">
                <a:sym typeface="+mn-ea"/>
              </a:rPr>
              <a:t>A = </a:t>
            </a:r>
            <a:r>
              <a:rPr lang="en-US" sz="2740" dirty="0">
                <a:sym typeface="+mn-ea"/>
              </a:rPr>
              <a:t>{</a:t>
            </a:r>
            <a:r>
              <a:rPr lang="en-US" sz="2740" dirty="0">
                <a:ea typeface="Cambria Math" panose="02040503050406030204" pitchFamily="18" charset="0"/>
                <a:sym typeface="+mn-ea"/>
              </a:rPr>
              <a:t>1, 2, 3, 4</a:t>
            </a:r>
            <a:r>
              <a:rPr lang="en-US" sz="2740" dirty="0">
                <a:sym typeface="+mn-ea"/>
              </a:rPr>
              <a:t>}. </a:t>
            </a:r>
            <a:endParaRPr lang="en-US" sz="2740" dirty="0">
              <a:sym typeface="+mn-ea"/>
            </a:endParaRPr>
          </a:p>
          <a:p>
            <a:pPr marL="457200" lvl="1" eaLnBrk="1" hangingPunct="1">
              <a:lnSpc>
                <a:spcPct val="90000"/>
              </a:lnSpc>
            </a:pPr>
            <a:r>
              <a:rPr lang="en-US" sz="2395" dirty="0">
                <a:sym typeface="+mn-ea"/>
              </a:rPr>
              <a:t> </a:t>
            </a:r>
            <a:r>
              <a:rPr lang="en-US" sz="2395" i="1" dirty="0">
                <a:sym typeface="+mn-ea"/>
              </a:rPr>
              <a:t>R</a:t>
            </a:r>
            <a:r>
              <a:rPr lang="en-US" sz="2395" dirty="0">
                <a:sym typeface="+mn-ea"/>
              </a:rPr>
              <a:t> </a:t>
            </a:r>
            <a:r>
              <a:rPr lang="en-US" sz="2395" baseline="-25000" dirty="0">
                <a:ea typeface="Cambria Math" panose="02040503050406030204" pitchFamily="18" charset="0"/>
                <a:sym typeface="+mn-ea"/>
              </a:rPr>
              <a:t> </a:t>
            </a:r>
            <a:r>
              <a:rPr lang="en-US" sz="2395" dirty="0">
                <a:sym typeface="+mn-ea"/>
              </a:rPr>
              <a:t>= {(</a:t>
            </a:r>
            <a:r>
              <a:rPr lang="en-US" sz="2395" i="1" dirty="0" err="1">
                <a:sym typeface="+mn-ea"/>
              </a:rPr>
              <a:t>a</a:t>
            </a:r>
            <a:r>
              <a:rPr lang="en-US" sz="2395" dirty="0" err="1">
                <a:sym typeface="+mn-ea"/>
              </a:rPr>
              <a:t>,</a:t>
            </a:r>
            <a:r>
              <a:rPr lang="en-US" sz="2395" i="1" dirty="0" err="1">
                <a:sym typeface="+mn-ea"/>
              </a:rPr>
              <a:t>b</a:t>
            </a:r>
            <a:r>
              <a:rPr lang="en-US" sz="2395" dirty="0">
                <a:sym typeface="+mn-ea"/>
              </a:rPr>
              <a:t>) | </a:t>
            </a:r>
            <a:r>
              <a:rPr lang="en-US" sz="2395" i="1" dirty="0">
                <a:sym typeface="+mn-ea"/>
              </a:rPr>
              <a:t>a</a:t>
            </a:r>
            <a:r>
              <a:rPr lang="en-US" sz="2395" dirty="0">
                <a:sym typeface="+mn-ea"/>
              </a:rPr>
              <a:t> </a:t>
            </a:r>
            <a:r>
              <a:rPr lang="en-US" sz="2395" dirty="0">
                <a:ea typeface="Cambria Math" panose="02040503050406030204"/>
                <a:sym typeface="+mn-ea"/>
              </a:rPr>
              <a:t>divides </a:t>
            </a:r>
            <a:r>
              <a:rPr lang="en-US" sz="2395" i="1" dirty="0">
                <a:ea typeface="Cambria Math" panose="02040503050406030204"/>
                <a:sym typeface="+mn-ea"/>
              </a:rPr>
              <a:t>b</a:t>
            </a:r>
            <a:r>
              <a:rPr lang="en-US" sz="2395" dirty="0">
                <a:ea typeface="Cambria Math" panose="02040503050406030204"/>
                <a:sym typeface="+mn-ea"/>
              </a:rPr>
              <a:t>} </a:t>
            </a:r>
            <a:endParaRPr lang="en-US" sz="2395" dirty="0">
              <a:ea typeface="Cambria Math" panose="02040503050406030204"/>
              <a:sym typeface="+mn-ea"/>
            </a:endParaRPr>
          </a:p>
          <a:p>
            <a:pPr marL="457200" lvl="1" eaLnBrk="1" hangingPunct="1">
              <a:lnSpc>
                <a:spcPct val="90000"/>
              </a:lnSpc>
            </a:pPr>
            <a:r>
              <a:rPr lang="en-US" sz="2395" i="1" dirty="0">
                <a:sym typeface="+mn-ea"/>
              </a:rPr>
              <a:t>R</a:t>
            </a:r>
            <a:r>
              <a:rPr lang="en-US" sz="2395" dirty="0">
                <a:sym typeface="+mn-ea"/>
              </a:rPr>
              <a:t> </a:t>
            </a:r>
            <a:r>
              <a:rPr lang="en-US" sz="2395" baseline="-25000" dirty="0">
                <a:ea typeface="Cambria Math" panose="02040503050406030204" pitchFamily="18" charset="0"/>
                <a:sym typeface="+mn-ea"/>
              </a:rPr>
              <a:t> </a:t>
            </a:r>
            <a:r>
              <a:rPr lang="en-US" sz="2395" dirty="0">
                <a:sym typeface="+mn-ea"/>
              </a:rPr>
              <a:t>= {</a:t>
            </a:r>
            <a:r>
              <a:rPr lang="en-US" sz="2395" dirty="0">
                <a:ea typeface="Cambria Math" panose="02040503050406030204"/>
                <a:sym typeface="+mn-ea"/>
              </a:rPr>
              <a:t> (1,1), (1, 2), (1,3), (1, 4), (2, 2), (2, 4), (3, 3), (4, 4)}.</a:t>
            </a:r>
            <a:endParaRPr lang="en-US" sz="2395" i="1" dirty="0"/>
          </a:p>
          <a:p>
            <a:pPr lvl="1" eaLnBrk="1" hangingPunct="1">
              <a:lnSpc>
                <a:spcPct val="9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Discrete Structures We’ll Study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13A9-F45D-4166-A140-8B509D0D9310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287780"/>
            <a:ext cx="8910320" cy="4610100"/>
          </a:xfrm>
          <a:prstGeom prst="rect">
            <a:avLst/>
          </a:prstGeom>
        </p:spPr>
      </p:pic>
      <p:sp>
        <p:nvSpPr>
          <p:cNvPr id="7171" name="页脚占位符 6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450" y="6093460"/>
            <a:ext cx="413067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800"/>
              <a:t>期中前</a:t>
            </a:r>
            <a:r>
              <a:rPr lang="en-US" altLang="zh-CN" sz="1800">
                <a:highlight>
                  <a:srgbClr val="FFFF00"/>
                </a:highlight>
              </a:rPr>
              <a:t>       </a:t>
            </a:r>
            <a:r>
              <a:rPr lang="en-US" altLang="zh-CN" sz="1800"/>
              <a:t> </a:t>
            </a:r>
            <a:r>
              <a:rPr lang="zh-CN" altLang="en-US" sz="1800"/>
              <a:t>，期中后：</a:t>
            </a:r>
            <a:r>
              <a:rPr lang="en-US" altLang="zh-CN" sz="1800"/>
              <a:t> </a:t>
            </a:r>
            <a:r>
              <a:rPr lang="en-US" altLang="zh-CN" sz="1800">
                <a:highlight>
                  <a:srgbClr val="00FFFF"/>
                </a:highlight>
              </a:rPr>
              <a:t>       </a:t>
            </a:r>
            <a:r>
              <a:rPr lang="en-US" altLang="zh-CN" sz="1800"/>
              <a:t>  </a:t>
            </a:r>
            <a:r>
              <a:rPr lang="zh-CN" altLang="en-US" sz="1800"/>
              <a:t>。</a:t>
            </a:r>
            <a:endParaRPr lang="zh-CN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4" name="日期占位符 5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5" name="页脚占位符 6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899795" y="231140"/>
            <a:ext cx="7792720" cy="88455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33797" name="Rectangle 3"/>
          <p:cNvSpPr>
            <a:spLocks noGrp="1"/>
          </p:cNvSpPr>
          <p:nvPr>
            <p:ph type="body" sz="half" idx="1"/>
          </p:nvPr>
        </p:nvSpPr>
        <p:spPr>
          <a:xfrm>
            <a:off x="967423" y="1227773"/>
            <a:ext cx="4973637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=</a:t>
            </a:r>
            <a:r>
              <a:rPr lang="en-US" altLang="zh-CN" sz="2800" i="1" dirty="0"/>
              <a:t> R</a:t>
            </a:r>
            <a:r>
              <a:rPr lang="en-US" altLang="zh-CN" sz="2800" dirty="0"/>
              <a:t>, the set of real numbers. Define the following relation </a:t>
            </a:r>
            <a:r>
              <a:rPr lang="en-US" altLang="zh-CN" sz="2800" i="1" dirty="0"/>
              <a:t>R</a:t>
            </a:r>
            <a:r>
              <a:rPr lang="en-US" altLang="zh-CN" sz="2800" dirty="0"/>
              <a:t> on </a:t>
            </a:r>
            <a:r>
              <a:rPr lang="en-US" altLang="zh-CN" sz="2800" i="1" dirty="0"/>
              <a:t>A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y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if and only if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i="1" dirty="0"/>
              <a:t>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/4 + </a:t>
            </a:r>
            <a:r>
              <a:rPr lang="en-US" altLang="zh-CN" sz="2400" i="1" dirty="0"/>
              <a:t>y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/9 = l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The set </a:t>
            </a:r>
            <a:r>
              <a:rPr lang="en-US" altLang="zh-CN" sz="2800" i="1" dirty="0"/>
              <a:t>R</a:t>
            </a:r>
            <a:r>
              <a:rPr lang="en-US" altLang="zh-CN" sz="2800" dirty="0"/>
              <a:t> consists of all points on the ellipse shown in Figure</a:t>
            </a:r>
            <a:endParaRPr lang="zh-CN" altLang="en-US" sz="2800" dirty="0"/>
          </a:p>
        </p:txBody>
      </p:sp>
      <p:pic>
        <p:nvPicPr>
          <p:cNvPr id="33798" name="Picture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56325" y="3358833"/>
            <a:ext cx="2763838" cy="2770187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矩形 23"/>
          <p:cNvSpPr/>
          <p:nvPr>
            <p:custDataLst>
              <p:tags r:id="rId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9B9B9B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eaLnBrk="0" hangingPunct="0"/>
            <a:endParaRPr lang="zh-CN" altLang="en-US" dirty="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3481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9" name="文本框 7"/>
          <p:cNvSpPr txBox="1"/>
          <p:nvPr>
            <p:custDataLst>
              <p:tags r:id="rId2"/>
            </p:custDataLst>
          </p:nvPr>
        </p:nvSpPr>
        <p:spPr>
          <a:xfrm>
            <a:off x="914400" y="405130"/>
            <a:ext cx="76898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/>
          <a:p>
            <a:pPr>
              <a:buClrTx/>
              <a:buFontTx/>
            </a:pPr>
            <a:r>
              <a:rPr lang="en-US" altLang="zh-CN" sz="2800" dirty="0">
                <a:latin typeface="Times New Roman" panose="02020603050405020304" pitchFamily="18" charset="0"/>
              </a:rPr>
              <a:t>Let |A|=</a:t>
            </a:r>
            <a:r>
              <a:rPr lang="en-US" altLang="zh-CN" sz="2800" dirty="0" err="1">
                <a:latin typeface="Times New Roman" panose="02020603050405020304" pitchFamily="18" charset="0"/>
              </a:rPr>
              <a:t>n,How</a:t>
            </a:r>
            <a:r>
              <a:rPr lang="en-US" altLang="zh-CN" sz="2800" dirty="0">
                <a:latin typeface="Times New Roman" panose="02020603050405020304" pitchFamily="18" charset="0"/>
              </a:rPr>
              <a:t> many relations are there on a set 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?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820" name="文本框 8"/>
          <p:cNvSpPr txBox="1"/>
          <p:nvPr>
            <p:custDataLst>
              <p:tags r:id="rId3"/>
            </p:custDataLst>
          </p:nvPr>
        </p:nvSpPr>
        <p:spPr>
          <a:xfrm>
            <a:off x="1828800" y="148844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821" name="文本框 9"/>
          <p:cNvSpPr txBox="1"/>
          <p:nvPr>
            <p:custDataLst>
              <p:tags r:id="rId4"/>
            </p:custDataLst>
          </p:nvPr>
        </p:nvSpPr>
        <p:spPr>
          <a:xfrm>
            <a:off x="1828800" y="234569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r>
              <a:rPr lang="en-US" altLang="zh-CN" sz="2600" baseline="6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endParaRPr lang="zh-CN" altLang="en-US" sz="2600" baseline="6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822" name="文本框 10"/>
          <p:cNvSpPr txBox="1"/>
          <p:nvPr>
            <p:custDataLst>
              <p:tags r:id="rId5"/>
            </p:custDataLst>
          </p:nvPr>
        </p:nvSpPr>
        <p:spPr>
          <a:xfrm>
            <a:off x="1828800" y="320294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en-US" altLang="zh-CN" sz="26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823" name="文本框 11"/>
          <p:cNvSpPr txBox="1"/>
          <p:nvPr>
            <p:custDataLst>
              <p:tags r:id="rId6"/>
            </p:custDataLst>
          </p:nvPr>
        </p:nvSpPr>
        <p:spPr>
          <a:xfrm>
            <a:off x="1828800" y="406019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824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155194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825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2409190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826" name="椭圆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26644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827" name="矩形: 圆角 16"/>
          <p:cNvSpPr/>
          <p:nvPr>
            <p:custDataLst>
              <p:tags r:id="rId10"/>
            </p:custDataLst>
          </p:nvPr>
        </p:nvSpPr>
        <p:spPr>
          <a:xfrm>
            <a:off x="6172200" y="4728528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828" name="文本框 28"/>
          <p:cNvSpPr txBox="1"/>
          <p:nvPr>
            <p:custDataLst>
              <p:tags r:id="rId11"/>
            </p:custDataLst>
          </p:nvPr>
        </p:nvSpPr>
        <p:spPr>
          <a:xfrm>
            <a:off x="9613900" y="6650038"/>
            <a:ext cx="3662363" cy="461962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anchor="ctr" anchorCtr="0">
            <a:spAutoFit/>
          </a:bodyPr>
          <a:p>
            <a:r>
              <a:rPr lang="zh-CN" altLang="en-US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 dirty="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4829" name="文本框 29"/>
          <p:cNvSpPr txBox="1"/>
          <p:nvPr>
            <p:custDataLst>
              <p:tags r:id="rId12"/>
            </p:custDataLst>
          </p:nvPr>
        </p:nvSpPr>
        <p:spPr>
          <a:xfrm>
            <a:off x="9785350" y="635000"/>
            <a:ext cx="3332163" cy="4894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273050" lvl="2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Because a relation on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is the same thing as a subset of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⨉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we count the subsets of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×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 Since 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×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has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elements when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has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elements, and a set with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 elements has 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 subsets, there are         subsets of 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×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 Therefore,  there are        relations  on a set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34830" name="Object 5"/>
          <p:cNvGraphicFramePr>
            <a:graphicFrameLocks noChangeAspect="1"/>
          </p:cNvGraphicFramePr>
          <p:nvPr/>
        </p:nvGraphicFramePr>
        <p:xfrm>
          <a:off x="10620375" y="3870325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3" imgW="203200" imgH="241300" progId="Equation.DSMT4">
                  <p:embed/>
                </p:oleObj>
              </mc:Choice>
              <mc:Fallback>
                <p:oleObj name="" r:id="rId13" imgW="203200" imgH="241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0375" y="3870325"/>
                        <a:ext cx="612775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5"/>
          <p:cNvGraphicFramePr>
            <a:graphicFrameLocks noChangeAspect="1"/>
          </p:cNvGraphicFramePr>
          <p:nvPr/>
        </p:nvGraphicFramePr>
        <p:xfrm>
          <a:off x="10620375" y="4645025"/>
          <a:ext cx="612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5" imgW="203200" imgH="241300" progId="Equation.DSMT4">
                  <p:embed/>
                </p:oleObj>
              </mc:Choice>
              <mc:Fallback>
                <p:oleObj name="" r:id="rId15" imgW="203200" imgH="241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0375" y="4645025"/>
                        <a:ext cx="612775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2" name="组合 21"/>
          <p:cNvGrpSpPr/>
          <p:nvPr/>
        </p:nvGrpSpPr>
        <p:grpSpPr>
          <a:xfrm>
            <a:off x="0" y="0"/>
            <a:ext cx="9144000" cy="635000"/>
            <a:chOff x="0" y="-22226"/>
            <a:chExt cx="9144000" cy="635000"/>
          </a:xfrm>
        </p:grpSpPr>
        <p:sp>
          <p:nvSpPr>
            <p:cNvPr id="34833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-22226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4834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-22226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4835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-22226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4836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427480" y="86994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4837" name="组合 27"/>
          <p:cNvGrpSpPr/>
          <p:nvPr/>
        </p:nvGrpSpPr>
        <p:grpSpPr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4838" name="RemarkBack"/>
            <p:cNvSpPr/>
            <p:nvPr>
              <p:custDataLst>
                <p:tags r:id="rId20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4839" name="RemarkBlock"/>
            <p:cNvSpPr/>
            <p:nvPr>
              <p:custDataLst>
                <p:tags r:id="rId21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4840" name="RemarkTitleText"/>
            <p:cNvSpPr txBox="1"/>
            <p:nvPr>
              <p:custDataLst>
                <p:tags r:id="rId22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8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4841" name="组合 4"/>
          <p:cNvGrpSpPr/>
          <p:nvPr/>
        </p:nvGrpSpPr>
        <p:grpSpPr>
          <a:xfrm>
            <a:off x="9537700" y="0"/>
            <a:ext cx="3813175" cy="647700"/>
            <a:chOff x="15020" y="0"/>
            <a:chExt cx="6006" cy="1020"/>
          </a:xfrm>
        </p:grpSpPr>
        <p:sp>
          <p:nvSpPr>
            <p:cNvPr id="34842" name="RemarkBack"/>
            <p:cNvSpPr/>
            <p:nvPr>
              <p:custDataLst>
                <p:tags r:id="rId23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lIns="91440" tIns="45720" rIns="91440" bIns="45720" anchor="t" anchorCtr="0"/>
            <a:p>
              <a:pPr eaLnBrk="0" hangingPunct="0">
                <a:buClrTx/>
                <a:buFontTx/>
              </a:pP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34843" name="RemarkBlock"/>
            <p:cNvSpPr/>
            <p:nvPr>
              <p:custDataLst>
                <p:tags r:id="rId24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lIns="91440" tIns="45720" rIns="91440" bIns="45720" anchor="t" anchorCtr="0"/>
            <a:p>
              <a:pPr eaLnBrk="0" hangingPunct="0">
                <a:buClrTx/>
                <a:buFontTx/>
              </a:pP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34844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4845" name="组合 4"/>
          <p:cNvGrpSpPr/>
          <p:nvPr/>
        </p:nvGrpSpPr>
        <p:grpSpPr>
          <a:xfrm>
            <a:off x="9537700" y="0"/>
            <a:ext cx="3813175" cy="647700"/>
            <a:chOff x="15020" y="0"/>
            <a:chExt cx="6006" cy="1020"/>
          </a:xfrm>
        </p:grpSpPr>
        <p:sp>
          <p:nvSpPr>
            <p:cNvPr id="34846" name="RemarkBack"/>
            <p:cNvSpPr/>
            <p:nvPr>
              <p:custDataLst>
                <p:tags r:id="rId26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lIns="91440" tIns="45720" rIns="91440" bIns="45720" anchor="t" anchorCtr="0"/>
            <a:p>
              <a:pPr eaLnBrk="0" hangingPunct="0">
                <a:buClrTx/>
                <a:buFontTx/>
              </a:pP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34847" name="RemarkBlock"/>
            <p:cNvSpPr/>
            <p:nvPr>
              <p:custDataLst>
                <p:tags r:id="rId27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lIns="91440" tIns="45720" rIns="91440" bIns="45720" anchor="t" anchorCtr="0"/>
            <a:p>
              <a:pPr eaLnBrk="0" hangingPunct="0">
                <a:buClrTx/>
                <a:buFontTx/>
              </a:pPr>
              <a:endParaRPr lang="en-US" altLang="en-US">
                <a:latin typeface="Tahoma" panose="020B0604030504040204" pitchFamily="34" charset="0"/>
              </a:endParaRPr>
            </a:p>
          </p:txBody>
        </p:sp>
        <p:sp>
          <p:nvSpPr>
            <p:cNvPr id="34848" name="RemarkTitleText"/>
            <p:cNvSpPr txBox="1"/>
            <p:nvPr>
              <p:custDataLst>
                <p:tags r:id="rId28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29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" name="RemarkBack"/>
            <p:cNvSpPr/>
            <p:nvPr>
              <p:custDataLst>
                <p:tags r:id="rId30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RemarkBlock"/>
            <p:cNvSpPr/>
            <p:nvPr>
              <p:custDataLst>
                <p:tags r:id="rId31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RemarkTitleText"/>
            <p:cNvSpPr txBox="1"/>
            <p:nvPr>
              <p:custDataLst>
                <p:tags r:id="rId32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4849" name="图片 6"/>
          <p:cNvPicPr/>
          <p:nvPr>
            <p:custDataLst>
              <p:tags r:id="rId3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Functions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672465" y="1151890"/>
            <a:ext cx="8229600" cy="4525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 function </a:t>
            </a:r>
            <a:r>
              <a:rPr lang="en-US" altLang="zh-CN" i="1" dirty="0"/>
              <a:t>f</a:t>
            </a:r>
            <a:r>
              <a:rPr lang="en-US" altLang="zh-CN" dirty="0"/>
              <a:t> :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cs typeface="Arial" panose="020B0604020202020204" pitchFamily="34" charset="0"/>
              </a:rPr>
              <a:t>→ </a:t>
            </a:r>
            <a:r>
              <a:rPr lang="en-US" altLang="zh-CN" i="1" dirty="0">
                <a:cs typeface="Arial" panose="020B0604020202020204" pitchFamily="34" charset="0"/>
              </a:rPr>
              <a:t>B</a:t>
            </a: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/>
              <a:t>is a special case of a relation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It satisfies the property: for each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, there is exactly one pair 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)) in the relation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/>
              <a:t>Relations are a generalization of functions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They allow unmapped elements from </a:t>
            </a:r>
            <a:r>
              <a:rPr lang="en-US" altLang="zh-CN" i="1" dirty="0"/>
              <a:t>A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They allow one-to-many mappings where an element from </a:t>
            </a:r>
            <a:r>
              <a:rPr lang="en-US" altLang="zh-CN" i="1" dirty="0"/>
              <a:t>A</a:t>
            </a:r>
            <a:r>
              <a:rPr lang="en-US" altLang="zh-CN" dirty="0"/>
              <a:t> maps to multiple elements from </a:t>
            </a:r>
            <a:r>
              <a:rPr lang="en-US" altLang="zh-CN" i="1" dirty="0"/>
              <a:t>B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They also allow many-to-one and many-to-many mappings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5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charRg st="65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60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charRg st="160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204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charRg st="204" end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240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charRg st="240" end="3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329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charRg st="329" end="3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Sets Arising from Relations</a:t>
            </a:r>
            <a:endParaRPr lang="zh-CN" altLang="en-US" dirty="0"/>
          </a:p>
        </p:txBody>
      </p:sp>
      <p:sp>
        <p:nvSpPr>
          <p:cNvPr id="3584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be a relation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Dom(</a:t>
            </a:r>
            <a:r>
              <a:rPr lang="en-US" altLang="zh-CN" i="1" dirty="0"/>
              <a:t>R</a:t>
            </a:r>
            <a:r>
              <a:rPr lang="en-US" altLang="zh-CN" dirty="0"/>
              <a:t>), the </a:t>
            </a:r>
            <a:r>
              <a:rPr lang="en-US" altLang="zh-CN" i="1" dirty="0">
                <a:solidFill>
                  <a:schemeClr val="hlink"/>
                </a:solidFill>
              </a:rPr>
              <a:t>domain</a:t>
            </a:r>
            <a:r>
              <a:rPr lang="en-US" altLang="zh-CN" dirty="0"/>
              <a:t> of </a:t>
            </a:r>
            <a:r>
              <a:rPr lang="en-US" altLang="zh-CN" i="1" dirty="0"/>
              <a:t>R</a:t>
            </a:r>
            <a:r>
              <a:rPr lang="en-US" altLang="zh-CN" dirty="0"/>
              <a:t> is a subset of </a:t>
            </a:r>
            <a:r>
              <a:rPr lang="en-US" altLang="zh-CN" i="1" dirty="0"/>
              <a:t>A</a:t>
            </a:r>
            <a:r>
              <a:rPr lang="en-US" altLang="zh-CN" dirty="0"/>
              <a:t>, is the set of all first elements in the pairs that make up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Ran(</a:t>
            </a:r>
            <a:r>
              <a:rPr lang="en-US" altLang="zh-CN" i="1" dirty="0"/>
              <a:t>R</a:t>
            </a:r>
            <a:r>
              <a:rPr lang="en-US" altLang="zh-CN" dirty="0"/>
              <a:t>), the </a:t>
            </a:r>
            <a:r>
              <a:rPr lang="en-US" altLang="zh-CN" i="1" dirty="0">
                <a:solidFill>
                  <a:schemeClr val="hlink"/>
                </a:solidFill>
              </a:rPr>
              <a:t>range</a:t>
            </a:r>
            <a:r>
              <a:rPr lang="en-US" altLang="zh-CN" dirty="0"/>
              <a:t> of </a:t>
            </a:r>
            <a:r>
              <a:rPr lang="en-US" altLang="zh-CN" i="1" dirty="0"/>
              <a:t>R</a:t>
            </a:r>
            <a:r>
              <a:rPr lang="en-US" altLang="zh-CN" dirty="0"/>
              <a:t> is the set of elements in </a:t>
            </a:r>
            <a:r>
              <a:rPr lang="en-US" altLang="zh-CN" i="1" dirty="0"/>
              <a:t>B</a:t>
            </a:r>
            <a:r>
              <a:rPr lang="en-US" altLang="zh-CN" dirty="0"/>
              <a:t> that are second elements of pairs in </a:t>
            </a:r>
            <a:r>
              <a:rPr lang="en-US" altLang="zh-CN" i="1" dirty="0"/>
              <a:t>R.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Sets Arising from Relations</a:t>
            </a:r>
            <a:endParaRPr lang="zh-CN" altLang="en-US" dirty="0"/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</a:t>
            </a:r>
            <a:r>
              <a:rPr lang="en-US" altLang="zh-CN" sz="2800" i="1" dirty="0"/>
              <a:t>R</a:t>
            </a:r>
            <a:r>
              <a:rPr lang="en-US" altLang="zh-CN" sz="2800" dirty="0"/>
              <a:t> is a relation from </a:t>
            </a:r>
            <a:r>
              <a:rPr lang="en-US" altLang="zh-CN" sz="2800" i="1" dirty="0"/>
              <a:t>A</a:t>
            </a:r>
            <a:r>
              <a:rPr lang="en-US" altLang="zh-CN" sz="2800" dirty="0"/>
              <a:t> to </a:t>
            </a:r>
            <a:r>
              <a:rPr lang="en-US" altLang="zh-CN" sz="2800" i="1" dirty="0"/>
              <a:t>B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Define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), the </a:t>
            </a:r>
            <a:r>
              <a:rPr lang="en-US" altLang="zh-CN" sz="2800" i="1" dirty="0">
                <a:solidFill>
                  <a:schemeClr val="hlink"/>
                </a:solidFill>
              </a:rPr>
              <a:t>R-relative set of x</a:t>
            </a:r>
            <a:r>
              <a:rPr lang="en-US" altLang="zh-CN" sz="2800" dirty="0"/>
              <a:t>, to be the set of all </a:t>
            </a:r>
            <a:r>
              <a:rPr lang="en-US" altLang="zh-CN" sz="2800" i="1" dirty="0"/>
              <a:t>y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B</a:t>
            </a:r>
            <a:r>
              <a:rPr lang="en-US" altLang="zh-CN" sz="2800" dirty="0"/>
              <a:t> with the property that </a:t>
            </a:r>
            <a:r>
              <a:rPr lang="en-US" altLang="zh-CN" sz="2800" i="1" dirty="0"/>
              <a:t>x</a:t>
            </a:r>
            <a:r>
              <a:rPr lang="en-US" altLang="zh-CN" sz="2800" dirty="0"/>
              <a:t> is </a:t>
            </a:r>
            <a:r>
              <a:rPr lang="en-US" altLang="zh-CN" sz="2800" i="1" dirty="0"/>
              <a:t>R</a:t>
            </a:r>
            <a:r>
              <a:rPr lang="en-US" altLang="zh-CN" sz="2800" dirty="0"/>
              <a:t>-related to </a:t>
            </a:r>
            <a:r>
              <a:rPr lang="en-US" altLang="zh-CN" sz="2800" i="1" dirty="0"/>
              <a:t>y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{</a:t>
            </a:r>
            <a:r>
              <a:rPr lang="en-US" altLang="zh-CN" sz="2400" i="1" dirty="0"/>
              <a:t>y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 </a:t>
            </a:r>
            <a:r>
              <a:rPr lang="en-US" altLang="zh-CN" sz="2400" i="1" dirty="0"/>
              <a:t>B</a:t>
            </a:r>
            <a:r>
              <a:rPr lang="en-US" altLang="zh-CN" sz="2400" dirty="0"/>
              <a:t> | 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y</a:t>
            </a:r>
            <a:r>
              <a:rPr lang="en-US" altLang="zh-CN" sz="2400" dirty="0"/>
              <a:t>}.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Similarly, if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then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), the </a:t>
            </a:r>
            <a:r>
              <a:rPr lang="en-US" altLang="zh-CN" sz="2800" i="1" dirty="0">
                <a:solidFill>
                  <a:schemeClr val="hlink"/>
                </a:solidFill>
              </a:rPr>
              <a:t>R-relative set of A</a:t>
            </a:r>
            <a:r>
              <a:rPr lang="en-US" altLang="zh-CN" sz="2800" baseline="-25000" dirty="0">
                <a:solidFill>
                  <a:schemeClr val="hlink"/>
                </a:solidFill>
              </a:rPr>
              <a:t>1</a:t>
            </a:r>
            <a:r>
              <a:rPr lang="en-US" altLang="zh-CN" sz="2800" dirty="0"/>
              <a:t>, is the set of all </a:t>
            </a:r>
            <a:r>
              <a:rPr lang="en-US" altLang="zh-CN" sz="2800" i="1" dirty="0"/>
              <a:t>y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B</a:t>
            </a:r>
            <a:r>
              <a:rPr lang="en-US" altLang="zh-CN" sz="2800" dirty="0"/>
              <a:t> with the property that </a:t>
            </a:r>
            <a:r>
              <a:rPr lang="en-US" altLang="zh-CN" sz="2800" i="1" dirty="0"/>
              <a:t>x</a:t>
            </a:r>
            <a:r>
              <a:rPr lang="en-US" altLang="zh-CN" sz="2800" dirty="0"/>
              <a:t> is </a:t>
            </a:r>
            <a:r>
              <a:rPr lang="en-US" altLang="zh-CN" sz="2800" i="1" dirty="0"/>
              <a:t>R</a:t>
            </a:r>
            <a:r>
              <a:rPr lang="en-US" altLang="zh-CN" sz="2800" dirty="0"/>
              <a:t>-related to </a:t>
            </a:r>
            <a:r>
              <a:rPr lang="en-US" altLang="zh-CN" sz="2800" i="1" dirty="0"/>
              <a:t>y</a:t>
            </a:r>
            <a:r>
              <a:rPr lang="en-US" altLang="zh-CN" sz="2800" dirty="0"/>
              <a:t> for some </a:t>
            </a:r>
            <a:r>
              <a:rPr lang="en-US" altLang="zh-CN" sz="2800" i="1" dirty="0"/>
              <a:t>x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= {</a:t>
            </a:r>
            <a:r>
              <a:rPr lang="en-US" altLang="zh-CN" sz="2400" i="1" dirty="0"/>
              <a:t>y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 | 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y</a:t>
            </a:r>
            <a:r>
              <a:rPr lang="en-US" altLang="zh-CN" sz="2400" dirty="0"/>
              <a:t> for some </a:t>
            </a:r>
            <a:r>
              <a:rPr lang="en-US" altLang="zh-CN" sz="2400" i="1" dirty="0"/>
              <a:t>x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</a:t>
            </a:r>
            <a:endParaRPr lang="en-US" altLang="zh-CN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R</a:t>
            </a:r>
            <a:r>
              <a:rPr lang="en-US" altLang="zh-CN" dirty="0"/>
              <a:t> be a relation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r>
              <a:rPr lang="en-US" altLang="zh-CN" dirty="0"/>
              <a:t>, and let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and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be subsets of </a:t>
            </a:r>
            <a:r>
              <a:rPr lang="en-US" altLang="zh-CN" i="1" dirty="0"/>
              <a:t>A</a:t>
            </a:r>
            <a:r>
              <a:rPr lang="en-US" altLang="zh-CN" dirty="0"/>
              <a:t>. Then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(a) If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then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(b) R(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>
                <a:sym typeface="Symbol" panose="05050102010706020507" pitchFamily="18" charset="2"/>
              </a:rPr>
              <a:t></a:t>
            </a:r>
            <a:r>
              <a:rPr lang="en-US" altLang="zh-CN" baseline="-25000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) =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(c) R(</a:t>
            </a:r>
            <a:r>
              <a:rPr lang="en-US" altLang="zh-CN" i="1" dirty="0"/>
              <a:t>A</a:t>
            </a:r>
            <a:r>
              <a:rPr lang="en-US" altLang="zh-CN" baseline="-25000" dirty="0"/>
              <a:t>1 </a:t>
            </a:r>
            <a:r>
              <a:rPr lang="zh-CN" altLang="en-US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6" name="Rectangle 2"/>
          <p:cNvSpPr>
            <a:spLocks noGrp="1"/>
          </p:cNvSpPr>
          <p:nvPr>
            <p:ph type="title"/>
          </p:nvPr>
        </p:nvSpPr>
        <p:spPr>
          <a:xfrm>
            <a:off x="1115695" y="44450"/>
            <a:ext cx="7992745" cy="92329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Proof of</a:t>
            </a:r>
            <a:r>
              <a:rPr lang="en-US" altLang="zh-CN" sz="3200" dirty="0"/>
              <a:t> </a:t>
            </a:r>
            <a:r>
              <a:rPr lang="en-US" altLang="zh-CN" sz="2800" dirty="0">
                <a:solidFill>
                  <a:srgbClr val="FF9966"/>
                </a:solidFill>
              </a:rPr>
              <a:t>If </a:t>
            </a:r>
            <a:r>
              <a:rPr lang="en-US" altLang="zh-CN" sz="2800" i="1" dirty="0">
                <a:solidFill>
                  <a:srgbClr val="FF9966"/>
                </a:solidFill>
              </a:rPr>
              <a:t>A</a:t>
            </a:r>
            <a:r>
              <a:rPr lang="en-US" altLang="zh-CN" sz="2800" baseline="-25000" dirty="0">
                <a:solidFill>
                  <a:srgbClr val="FF9966"/>
                </a:solidFill>
              </a:rPr>
              <a:t>1</a:t>
            </a:r>
            <a:r>
              <a:rPr lang="en-US" altLang="zh-CN" sz="2800" dirty="0">
                <a:solidFill>
                  <a:srgbClr val="FF9966"/>
                </a:solidFill>
              </a:rPr>
              <a:t> </a:t>
            </a:r>
            <a:r>
              <a:rPr lang="zh-CN" altLang="en-US" sz="2800" dirty="0">
                <a:solidFill>
                  <a:srgbClr val="FF9966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800" i="1" dirty="0">
                <a:solidFill>
                  <a:srgbClr val="FF9966"/>
                </a:solidFill>
              </a:rPr>
              <a:t>A</a:t>
            </a:r>
            <a:r>
              <a:rPr lang="en-US" altLang="zh-CN" sz="2800" baseline="-25000" dirty="0">
                <a:solidFill>
                  <a:srgbClr val="FF9966"/>
                </a:solidFill>
              </a:rPr>
              <a:t>2</a:t>
            </a:r>
            <a:r>
              <a:rPr lang="en-US" altLang="zh-CN" sz="2800" dirty="0">
                <a:solidFill>
                  <a:srgbClr val="FF9966"/>
                </a:solidFill>
              </a:rPr>
              <a:t> then </a:t>
            </a:r>
            <a:r>
              <a:rPr lang="en-US" altLang="zh-CN" sz="2800" i="1" dirty="0">
                <a:solidFill>
                  <a:srgbClr val="FF9966"/>
                </a:solidFill>
              </a:rPr>
              <a:t>R</a:t>
            </a:r>
            <a:r>
              <a:rPr lang="en-US" altLang="zh-CN" sz="2800" dirty="0">
                <a:solidFill>
                  <a:srgbClr val="FF9966"/>
                </a:solidFill>
              </a:rPr>
              <a:t>(</a:t>
            </a:r>
            <a:r>
              <a:rPr lang="en-US" altLang="zh-CN" sz="2800" i="1" dirty="0">
                <a:solidFill>
                  <a:srgbClr val="FF9966"/>
                </a:solidFill>
              </a:rPr>
              <a:t>A</a:t>
            </a:r>
            <a:r>
              <a:rPr lang="en-US" altLang="zh-CN" sz="2800" baseline="-25000" dirty="0">
                <a:solidFill>
                  <a:srgbClr val="FF9966"/>
                </a:solidFill>
              </a:rPr>
              <a:t>1</a:t>
            </a:r>
            <a:r>
              <a:rPr lang="en-US" altLang="zh-CN" sz="2800" dirty="0">
                <a:solidFill>
                  <a:srgbClr val="FF9966"/>
                </a:solidFill>
              </a:rPr>
              <a:t>) </a:t>
            </a:r>
            <a:r>
              <a:rPr lang="zh-CN" altLang="en-US" sz="2800" dirty="0">
                <a:solidFill>
                  <a:srgbClr val="FF9966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800" i="1" dirty="0">
                <a:solidFill>
                  <a:srgbClr val="FF9966"/>
                </a:solidFill>
              </a:rPr>
              <a:t>R</a:t>
            </a:r>
            <a:r>
              <a:rPr lang="en-US" altLang="zh-CN" sz="2800" dirty="0">
                <a:solidFill>
                  <a:srgbClr val="FF9966"/>
                </a:solidFill>
              </a:rPr>
              <a:t>(</a:t>
            </a:r>
            <a:r>
              <a:rPr lang="en-US" altLang="zh-CN" sz="2800" i="1" dirty="0">
                <a:solidFill>
                  <a:srgbClr val="FF9966"/>
                </a:solidFill>
              </a:rPr>
              <a:t>A</a:t>
            </a:r>
            <a:r>
              <a:rPr lang="en-US" altLang="zh-CN" sz="2800" baseline="-25000" dirty="0">
                <a:solidFill>
                  <a:srgbClr val="FF9966"/>
                </a:solidFill>
              </a:rPr>
              <a:t>2</a:t>
            </a:r>
            <a:r>
              <a:rPr lang="en-US" altLang="zh-CN" sz="2800" dirty="0">
                <a:solidFill>
                  <a:srgbClr val="FF9966"/>
                </a:solidFill>
              </a:rPr>
              <a:t>)</a:t>
            </a:r>
            <a:endParaRPr lang="en-US" altLang="zh-CN" sz="2800" dirty="0">
              <a:solidFill>
                <a:srgbClr val="FF9966"/>
              </a:solidFill>
            </a:endParaRPr>
          </a:p>
        </p:txBody>
      </p:sp>
      <p:sp>
        <p:nvSpPr>
          <p:cNvPr id="38917" name="Rectangle 3"/>
          <p:cNvSpPr>
            <a:spLocks noGrp="1"/>
          </p:cNvSpPr>
          <p:nvPr>
            <p:ph idx="1"/>
          </p:nvPr>
        </p:nvSpPr>
        <p:spPr>
          <a:xfrm>
            <a:off x="899795" y="1268730"/>
            <a:ext cx="8053070" cy="522160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y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), then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for some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Since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Thus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y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which proves part (a).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Proof of </a:t>
            </a:r>
            <a:r>
              <a:rPr lang="en-US" altLang="zh-CN" sz="2800" dirty="0">
                <a:solidFill>
                  <a:srgbClr val="FF9966"/>
                </a:solidFill>
              </a:rPr>
              <a:t>R(</a:t>
            </a:r>
            <a:r>
              <a:rPr lang="en-US" altLang="zh-CN" sz="2800" i="1" dirty="0">
                <a:solidFill>
                  <a:srgbClr val="FF9966"/>
                </a:solidFill>
              </a:rPr>
              <a:t>A</a:t>
            </a:r>
            <a:r>
              <a:rPr lang="en-US" altLang="zh-CN" sz="2800" baseline="-25000" dirty="0">
                <a:solidFill>
                  <a:srgbClr val="FF9966"/>
                </a:solidFill>
              </a:rPr>
              <a:t>1</a:t>
            </a:r>
            <a:r>
              <a:rPr lang="zh-CN" altLang="en-US" sz="2800" dirty="0">
                <a:solidFill>
                  <a:srgbClr val="FF99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baseline="-25000" dirty="0">
                <a:solidFill>
                  <a:srgbClr val="FF9966"/>
                </a:solidFill>
              </a:rPr>
              <a:t> </a:t>
            </a:r>
            <a:r>
              <a:rPr lang="en-US" altLang="zh-CN" sz="2800" i="1" dirty="0">
                <a:solidFill>
                  <a:srgbClr val="FF9966"/>
                </a:solidFill>
              </a:rPr>
              <a:t>A</a:t>
            </a:r>
            <a:r>
              <a:rPr lang="en-US" altLang="zh-CN" sz="2800" baseline="-25000" dirty="0">
                <a:solidFill>
                  <a:srgbClr val="FF9966"/>
                </a:solidFill>
              </a:rPr>
              <a:t>2</a:t>
            </a:r>
            <a:r>
              <a:rPr lang="en-US" altLang="zh-CN" sz="2800" dirty="0">
                <a:solidFill>
                  <a:srgbClr val="FF9966"/>
                </a:solidFill>
              </a:rPr>
              <a:t>) = </a:t>
            </a:r>
            <a:r>
              <a:rPr lang="en-US" altLang="zh-CN" sz="2800" i="1" dirty="0">
                <a:solidFill>
                  <a:srgbClr val="FF9966"/>
                </a:solidFill>
              </a:rPr>
              <a:t>R</a:t>
            </a:r>
            <a:r>
              <a:rPr lang="en-US" altLang="zh-CN" sz="2800" dirty="0">
                <a:solidFill>
                  <a:srgbClr val="FF9966"/>
                </a:solidFill>
              </a:rPr>
              <a:t>(</a:t>
            </a:r>
            <a:r>
              <a:rPr lang="en-US" altLang="zh-CN" sz="2800" i="1" dirty="0">
                <a:solidFill>
                  <a:srgbClr val="FF9966"/>
                </a:solidFill>
              </a:rPr>
              <a:t>A</a:t>
            </a:r>
            <a:r>
              <a:rPr lang="en-US" altLang="zh-CN" sz="2800" baseline="-25000" dirty="0">
                <a:solidFill>
                  <a:srgbClr val="FF9966"/>
                </a:solidFill>
              </a:rPr>
              <a:t>1</a:t>
            </a:r>
            <a:r>
              <a:rPr lang="en-US" altLang="zh-CN" sz="2800" dirty="0">
                <a:solidFill>
                  <a:srgbClr val="FF9966"/>
                </a:solidFill>
              </a:rPr>
              <a:t>) </a:t>
            </a:r>
            <a:r>
              <a:rPr lang="zh-CN" altLang="en-US" sz="2800" dirty="0">
                <a:solidFill>
                  <a:srgbClr val="FF99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rgbClr val="FF9966"/>
                </a:solidFill>
              </a:rPr>
              <a:t> </a:t>
            </a:r>
            <a:r>
              <a:rPr lang="en-US" altLang="zh-CN" sz="2800" i="1" dirty="0">
                <a:solidFill>
                  <a:srgbClr val="FF9966"/>
                </a:solidFill>
              </a:rPr>
              <a:t>R</a:t>
            </a:r>
            <a:r>
              <a:rPr lang="en-US" altLang="zh-CN" sz="2800" dirty="0">
                <a:solidFill>
                  <a:srgbClr val="FF9966"/>
                </a:solidFill>
              </a:rPr>
              <a:t>(</a:t>
            </a:r>
            <a:r>
              <a:rPr lang="en-US" altLang="zh-CN" sz="2800" i="1" dirty="0">
                <a:solidFill>
                  <a:srgbClr val="FF9966"/>
                </a:solidFill>
              </a:rPr>
              <a:t>A</a:t>
            </a:r>
            <a:r>
              <a:rPr lang="en-US" altLang="zh-CN" sz="2800" baseline="-25000" dirty="0">
                <a:solidFill>
                  <a:srgbClr val="FF9966"/>
                </a:solidFill>
              </a:rPr>
              <a:t>2</a:t>
            </a:r>
            <a:r>
              <a:rPr lang="en-US" altLang="zh-CN" sz="2800" dirty="0">
                <a:solidFill>
                  <a:srgbClr val="FF9966"/>
                </a:solidFill>
              </a:rPr>
              <a:t>)</a:t>
            </a:r>
            <a:endParaRPr lang="en-US" altLang="zh-CN" sz="2800" dirty="0">
              <a:solidFill>
                <a:srgbClr val="FF9966"/>
              </a:solidFill>
            </a:endParaRPr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</a:t>
            </a:r>
            <a:r>
              <a:rPr lang="en-US" altLang="zh-CN" sz="2800" i="1" dirty="0"/>
              <a:t>y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>
                <a:sym typeface="Symbol" panose="05050102010706020507" pitchFamily="18" charset="2"/>
              </a:rPr>
              <a:t>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), then by definition </a:t>
            </a:r>
            <a:r>
              <a:rPr lang="en-US" altLang="zh-CN" sz="2800" i="1" dirty="0"/>
              <a:t>x</a:t>
            </a:r>
            <a:r>
              <a:rPr lang="en-US" altLang="zh-CN" sz="2800" dirty="0"/>
              <a:t> R </a:t>
            </a:r>
            <a:r>
              <a:rPr lang="en-US" altLang="zh-CN" sz="2800" i="1" dirty="0"/>
              <a:t>y</a:t>
            </a:r>
            <a:r>
              <a:rPr lang="en-US" altLang="zh-CN" sz="2800" dirty="0"/>
              <a:t> for some </a:t>
            </a:r>
            <a:r>
              <a:rPr lang="en-US" altLang="zh-CN" sz="2800" i="1" dirty="0"/>
              <a:t>x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>
                <a:sym typeface="Symbol" panose="05050102010706020507" pitchFamily="18" charset="2"/>
              </a:rPr>
              <a:t>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.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If 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then, since 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y</a:t>
            </a:r>
            <a:r>
              <a:rPr lang="en-US" altLang="zh-CN" sz="2400" dirty="0"/>
              <a:t>, we must have </a:t>
            </a:r>
            <a:r>
              <a:rPr lang="en-US" altLang="zh-CN" sz="2400" i="1" dirty="0"/>
              <a:t>y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By the same argument, if 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then </a:t>
            </a:r>
            <a:r>
              <a:rPr lang="en-US" altLang="zh-CN" sz="2400" i="1" dirty="0"/>
              <a:t>y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In either case, </a:t>
            </a:r>
            <a:r>
              <a:rPr lang="en-US" altLang="zh-CN" sz="2400" i="1" dirty="0"/>
              <a:t>y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Thus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Conversely,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since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 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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part (a) tells us that R(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 </a:t>
            </a:r>
            <a:r>
              <a:rPr lang="en-US" altLang="zh-CN" sz="2400" dirty="0"/>
              <a:t>R(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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Similarly, R(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 R(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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Thus R(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R(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 R(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and therefore part (b) is true.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Proof of </a:t>
            </a:r>
            <a:r>
              <a:rPr lang="en-US" altLang="zh-CN" sz="2800" dirty="0">
                <a:solidFill>
                  <a:srgbClr val="FF9966"/>
                </a:solidFill>
              </a:rPr>
              <a:t>R(</a:t>
            </a:r>
            <a:r>
              <a:rPr lang="en-US" altLang="zh-CN" sz="2800" i="1" dirty="0">
                <a:solidFill>
                  <a:srgbClr val="FF9966"/>
                </a:solidFill>
              </a:rPr>
              <a:t>A</a:t>
            </a:r>
            <a:r>
              <a:rPr lang="en-US" altLang="zh-CN" sz="2800" baseline="-25000" dirty="0">
                <a:solidFill>
                  <a:srgbClr val="FF9966"/>
                </a:solidFill>
              </a:rPr>
              <a:t>1 </a:t>
            </a:r>
            <a:r>
              <a:rPr lang="zh-CN" altLang="en-US" sz="2800" dirty="0">
                <a:solidFill>
                  <a:srgbClr val="FF99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i="1" dirty="0">
                <a:solidFill>
                  <a:srgbClr val="FF9966"/>
                </a:solidFill>
              </a:rPr>
              <a:t>A</a:t>
            </a:r>
            <a:r>
              <a:rPr lang="en-US" altLang="zh-CN" sz="2800" baseline="-25000" dirty="0">
                <a:solidFill>
                  <a:srgbClr val="FF9966"/>
                </a:solidFill>
              </a:rPr>
              <a:t>2</a:t>
            </a:r>
            <a:r>
              <a:rPr lang="en-US" altLang="zh-CN" sz="2800" dirty="0">
                <a:solidFill>
                  <a:srgbClr val="FF9966"/>
                </a:solidFill>
              </a:rPr>
              <a:t>) </a:t>
            </a:r>
            <a:r>
              <a:rPr lang="zh-CN" altLang="en-US" sz="2800" dirty="0">
                <a:solidFill>
                  <a:srgbClr val="FF9966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800" i="1" dirty="0">
                <a:solidFill>
                  <a:srgbClr val="FF9966"/>
                </a:solidFill>
              </a:rPr>
              <a:t>R</a:t>
            </a:r>
            <a:r>
              <a:rPr lang="en-US" altLang="zh-CN" sz="2800" dirty="0">
                <a:solidFill>
                  <a:srgbClr val="FF9966"/>
                </a:solidFill>
              </a:rPr>
              <a:t>(</a:t>
            </a:r>
            <a:r>
              <a:rPr lang="en-US" altLang="zh-CN" sz="2800" i="1" dirty="0">
                <a:solidFill>
                  <a:srgbClr val="FF9966"/>
                </a:solidFill>
              </a:rPr>
              <a:t>A</a:t>
            </a:r>
            <a:r>
              <a:rPr lang="en-US" altLang="zh-CN" sz="2800" baseline="-25000" dirty="0">
                <a:solidFill>
                  <a:srgbClr val="FF9966"/>
                </a:solidFill>
              </a:rPr>
              <a:t>1</a:t>
            </a:r>
            <a:r>
              <a:rPr lang="en-US" altLang="zh-CN" sz="2800" dirty="0">
                <a:solidFill>
                  <a:srgbClr val="FF9966"/>
                </a:solidFill>
              </a:rPr>
              <a:t>) </a:t>
            </a:r>
            <a:r>
              <a:rPr lang="zh-CN" altLang="en-US" sz="2800" dirty="0">
                <a:solidFill>
                  <a:srgbClr val="FF99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rgbClr val="FF9966"/>
                </a:solidFill>
              </a:rPr>
              <a:t> </a:t>
            </a:r>
            <a:r>
              <a:rPr lang="en-US" altLang="zh-CN" sz="2800" i="1" dirty="0">
                <a:solidFill>
                  <a:srgbClr val="FF9966"/>
                </a:solidFill>
              </a:rPr>
              <a:t>R</a:t>
            </a:r>
            <a:r>
              <a:rPr lang="en-US" altLang="zh-CN" sz="2800" dirty="0">
                <a:solidFill>
                  <a:srgbClr val="FF9966"/>
                </a:solidFill>
              </a:rPr>
              <a:t>(</a:t>
            </a:r>
            <a:r>
              <a:rPr lang="en-US" altLang="zh-CN" sz="2800" i="1" dirty="0">
                <a:solidFill>
                  <a:srgbClr val="FF9966"/>
                </a:solidFill>
              </a:rPr>
              <a:t>A</a:t>
            </a:r>
            <a:r>
              <a:rPr lang="en-US" altLang="zh-CN" sz="2800" baseline="-25000" dirty="0">
                <a:solidFill>
                  <a:srgbClr val="FF9966"/>
                </a:solidFill>
              </a:rPr>
              <a:t>2</a:t>
            </a:r>
            <a:r>
              <a:rPr lang="en-US" altLang="zh-CN" sz="2800" dirty="0">
                <a:solidFill>
                  <a:srgbClr val="FF9966"/>
                </a:solidFill>
              </a:rPr>
              <a:t>)</a:t>
            </a:r>
            <a:endParaRPr lang="en-US" altLang="zh-CN" sz="2800" dirty="0">
              <a:solidFill>
                <a:srgbClr val="FF9966"/>
              </a:solidFill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idx="1"/>
          </p:nvPr>
        </p:nvSpPr>
        <p:spPr>
          <a:xfrm>
            <a:off x="899478" y="1412558"/>
            <a:ext cx="812800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</a:t>
            </a:r>
            <a:r>
              <a:rPr lang="en-US" altLang="zh-CN" sz="2800" i="1" dirty="0"/>
              <a:t>y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), then, for some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</a:t>
            </a:r>
            <a:r>
              <a:rPr lang="en-US" altLang="zh-CN" sz="2800" i="1" dirty="0"/>
              <a:t>x R y</a:t>
            </a:r>
            <a:r>
              <a:rPr lang="en-US" altLang="zh-CN" sz="2800" dirty="0"/>
              <a:t>.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Since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and </a:t>
            </a:r>
            <a:r>
              <a:rPr lang="en-US" altLang="zh-CN" sz="2800" i="1" dirty="0">
                <a:sym typeface="+mn-ea"/>
              </a:rPr>
              <a:t>x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it follows that </a:t>
            </a:r>
            <a:r>
              <a:rPr lang="en-US" altLang="zh-CN" sz="2800" i="1" dirty="0"/>
              <a:t>y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>
                <a:sym typeface="+mn-ea"/>
              </a:rPr>
              <a:t>R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i="1" dirty="0">
                <a:sym typeface="+mn-ea"/>
              </a:rPr>
              <a:t>A</a:t>
            </a:r>
            <a:r>
              <a:rPr lang="en-US" altLang="zh-CN" sz="2800" baseline="-25000" dirty="0">
                <a:sym typeface="+mn-ea"/>
              </a:rPr>
              <a:t>1</a:t>
            </a:r>
            <a:r>
              <a:rPr lang="en-US" altLang="zh-CN" sz="2800" dirty="0">
                <a:sym typeface="+mn-ea"/>
              </a:rPr>
              <a:t>)</a:t>
            </a:r>
            <a:r>
              <a:rPr lang="en-US" altLang="zh-CN" sz="2800" dirty="0"/>
              <a:t>    and </a:t>
            </a:r>
            <a:r>
              <a:rPr lang="en-US" altLang="zh-CN" sz="2800" i="1" dirty="0">
                <a:sym typeface="+mn-ea"/>
              </a:rPr>
              <a:t>y</a:t>
            </a:r>
            <a:r>
              <a:rPr lang="en-US" altLang="zh-CN" sz="2800" dirty="0">
                <a:sym typeface="+mn-ea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);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y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).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Thus part (c) holds.</a:t>
            </a:r>
            <a:endParaRPr lang="en-US" altLang="zh-CN" sz="2800" dirty="0"/>
          </a:p>
          <a:p>
            <a:pPr lvl="3" algn="r" eaLnBrk="1" hangingPunct="1">
              <a:lnSpc>
                <a:spcPct val="90000"/>
              </a:lnSpc>
            </a:pPr>
            <a:r>
              <a:rPr lang="en-US" altLang="zh-CN" sz="1800" dirty="0"/>
              <a:t>QED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Why “</a:t>
            </a:r>
            <a:r>
              <a:rPr lang="zh-CN" altLang="en-US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” instead of “=”?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= </a:t>
            </a:r>
            <a:r>
              <a:rPr lang="en-US" altLang="zh-CN" sz="2800" dirty="0">
                <a:latin typeface="Euclid Math Two" panose="02050601010101010101" pitchFamily="18" charset="2"/>
              </a:rPr>
              <a:t>Z</a:t>
            </a:r>
            <a:r>
              <a:rPr lang="en-US" altLang="zh-CN" sz="2800" dirty="0"/>
              <a:t>, </a:t>
            </a:r>
            <a:r>
              <a:rPr lang="en-US" altLang="zh-CN" sz="2800" i="1" dirty="0"/>
              <a:t>R</a:t>
            </a:r>
            <a:r>
              <a:rPr lang="en-US" altLang="zh-CN" sz="2800" dirty="0"/>
              <a:t> be “</a:t>
            </a:r>
            <a:r>
              <a:rPr lang="zh-CN" altLang="en-US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”,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{0, 1, 2}, and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{9, 13}. Then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consists of all integers </a:t>
            </a:r>
            <a:r>
              <a:rPr lang="en-US" altLang="zh-CN" sz="2400" i="1" dirty="0"/>
              <a:t>n</a:t>
            </a:r>
            <a:r>
              <a:rPr lang="en-US" altLang="zh-CN" sz="2400" dirty="0"/>
              <a:t> such that 0</a:t>
            </a:r>
            <a:r>
              <a:rPr lang="zh-CN" altLang="en-US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, or 1 </a:t>
            </a:r>
            <a:r>
              <a:rPr lang="zh-CN" altLang="en-US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, or 2 </a:t>
            </a:r>
            <a:r>
              <a:rPr lang="zh-CN" altLang="en-US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. Thus R(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= {0, l, 2, ...}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Similarly,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= {9, 10, 11, ...}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So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= {9, 10, 11, ...}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On the other hand,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= </a:t>
            </a:r>
            <a:r>
              <a:rPr lang="zh-CN" altLang="en-US" sz="2400" dirty="0">
                <a:sym typeface="Symbol" panose="05050102010706020507" pitchFamily="18" charset="2"/>
              </a:rPr>
              <a:t></a:t>
            </a:r>
            <a:r>
              <a:rPr lang="en-US" altLang="zh-CN" sz="2400" dirty="0"/>
              <a:t>; thus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= </a:t>
            </a:r>
            <a:r>
              <a:rPr lang="zh-CN" altLang="en-US" sz="2400" dirty="0">
                <a:sym typeface="Symbol" panose="05050102010706020507" pitchFamily="18" charset="2"/>
              </a:rPr>
              <a:t>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This shows that the containment in theorem 1(c) is not always an equality.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169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0" name="日期占位符 5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页脚占位符 6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xfrm>
            <a:off x="828040" y="188913"/>
            <a:ext cx="804068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Discrete Structures We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ll Study</a:t>
            </a:r>
            <a:endParaRPr lang="en-US" altLang="zh-CN" dirty="0"/>
          </a:p>
        </p:txBody>
      </p:sp>
      <p:sp>
        <p:nvSpPr>
          <p:cNvPr id="7137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899795" y="1412875"/>
            <a:ext cx="8040688" cy="4645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Relations</a:t>
            </a: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Semigroups and Groups</a:t>
            </a: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（补充）</a:t>
            </a: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Groups and Coding</a:t>
            </a: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（补充）</a:t>
            </a: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宋体" panose="02010600030101010101" pitchFamily="2" charset="-122"/>
              </a:rPr>
              <a:t>Advanced Counting Techniques</a:t>
            </a: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Graphs</a:t>
            </a: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Trees</a:t>
            </a: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Remark</a:t>
            </a:r>
            <a:endParaRPr lang="en-US" altLang="zh-CN" dirty="0"/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strategy of this proof is one we have seen many times in earlier sections: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Apply a relevant definition to a generic object.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</a:t>
            </a:r>
            <a:endParaRPr lang="en-US" altLang="zh-CN" dirty="0"/>
          </a:p>
        </p:txBody>
      </p:sp>
      <p:sp>
        <p:nvSpPr>
          <p:cNvPr id="4403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r>
              <a:rPr lang="en-US" altLang="zh-CN" sz="2800" i="1" dirty="0"/>
              <a:t>R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S</a:t>
            </a:r>
            <a:r>
              <a:rPr lang="en-US" altLang="zh-CN" sz="2800" dirty="0"/>
              <a:t> be relations from </a:t>
            </a:r>
            <a:r>
              <a:rPr lang="en-US" altLang="zh-CN" sz="2800" i="1" dirty="0"/>
              <a:t>A</a:t>
            </a:r>
            <a:r>
              <a:rPr lang="en-US" altLang="zh-CN" sz="2800" dirty="0"/>
              <a:t> to </a:t>
            </a:r>
            <a:r>
              <a:rPr lang="en-US" altLang="zh-CN" sz="2800" i="1" dirty="0"/>
              <a:t>B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If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for all </a:t>
            </a:r>
            <a:r>
              <a:rPr lang="en-US" altLang="zh-CN" sz="2400" i="1" dirty="0"/>
              <a:t>a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then </a:t>
            </a:r>
            <a:r>
              <a:rPr lang="en-US" altLang="zh-CN" sz="2400" i="1" dirty="0"/>
              <a:t>R</a:t>
            </a:r>
            <a:r>
              <a:rPr lang="en-US" altLang="zh-CN" sz="2400" dirty="0"/>
              <a:t> = </a:t>
            </a:r>
            <a:r>
              <a:rPr lang="en-US" altLang="zh-CN" sz="2400" i="1" dirty="0"/>
              <a:t>S</a:t>
            </a:r>
            <a:endParaRPr lang="en-US" altLang="zh-CN" sz="24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Proof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If </a:t>
            </a:r>
            <a:r>
              <a:rPr lang="en-US" altLang="zh-CN" sz="2400" i="1" dirty="0"/>
              <a:t>a R b</a:t>
            </a:r>
            <a:r>
              <a:rPr lang="en-US" altLang="zh-CN" sz="2400" dirty="0"/>
              <a:t>, then </a:t>
            </a:r>
            <a:r>
              <a:rPr lang="en-US" altLang="zh-CN" sz="2400" i="1" dirty="0"/>
              <a:t>b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). Therefore, </a:t>
            </a:r>
            <a:r>
              <a:rPr lang="en-US" altLang="zh-CN" sz="2400" i="1" dirty="0"/>
              <a:t>b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and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i="1" dirty="0"/>
              <a:t>S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 completely similar argument shows that, 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i="1" dirty="0"/>
              <a:t>S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then </a:t>
            </a:r>
            <a:r>
              <a:rPr lang="en-US" altLang="zh-CN" sz="2400" i="1" dirty="0"/>
              <a:t>a R b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Thus </a:t>
            </a:r>
            <a:r>
              <a:rPr lang="en-US" altLang="zh-CN" sz="2400" i="1" dirty="0"/>
              <a:t>R</a:t>
            </a:r>
            <a:r>
              <a:rPr lang="en-US" altLang="zh-CN" sz="2400" dirty="0"/>
              <a:t> = </a:t>
            </a:r>
            <a:r>
              <a:rPr lang="en-US" altLang="zh-CN" sz="2400" i="1" dirty="0"/>
              <a:t>S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3" algn="r" eaLnBrk="1" hangingPunct="1">
              <a:lnSpc>
                <a:spcPct val="90000"/>
              </a:lnSpc>
            </a:pPr>
            <a:r>
              <a:rPr lang="en-US" altLang="zh-CN" sz="1800" dirty="0"/>
              <a:t>QED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5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5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60" name="Rectangle 2"/>
          <p:cNvSpPr>
            <a:spLocks noGrp="1"/>
          </p:cNvSpPr>
          <p:nvPr>
            <p:ph type="title"/>
          </p:nvPr>
        </p:nvSpPr>
        <p:spPr>
          <a:xfrm>
            <a:off x="792480" y="76200"/>
            <a:ext cx="8292465" cy="100457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Special Properties of Binary Relations</a:t>
            </a:r>
            <a:endParaRPr lang="zh-CN" altLang="en-US" sz="4000" dirty="0"/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Given: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 Universe </a:t>
            </a:r>
            <a:r>
              <a:rPr lang="en-US" altLang="zh-CN" i="1" dirty="0"/>
              <a:t>U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 binary relation </a:t>
            </a:r>
            <a:r>
              <a:rPr lang="en-US" altLang="zh-CN" i="1" dirty="0"/>
              <a:t>R</a:t>
            </a:r>
            <a:r>
              <a:rPr lang="en-US" altLang="zh-CN" dirty="0"/>
              <a:t> on a subset </a:t>
            </a:r>
            <a:r>
              <a:rPr lang="en-US" altLang="zh-CN" i="1" dirty="0"/>
              <a:t>A</a:t>
            </a:r>
            <a:r>
              <a:rPr lang="en-US" altLang="zh-CN" dirty="0"/>
              <a:t> of </a:t>
            </a:r>
            <a:r>
              <a:rPr lang="en-US" altLang="zh-CN" i="1" dirty="0"/>
              <a:t>U</a:t>
            </a:r>
            <a:endParaRPr lang="en-US" altLang="zh-CN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Special Properties: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hlink"/>
                </a:solidFill>
              </a:rPr>
              <a:t>Reflexive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chemeClr val="hlink"/>
                </a:solidFill>
              </a:rPr>
              <a:t>Irreflexive</a:t>
            </a:r>
            <a:r>
              <a:rPr lang="zh-CN" altLang="en-US" dirty="0"/>
              <a:t>（自反、反自反）</a:t>
            </a:r>
            <a:endParaRPr lang="zh-CN" altLang="en-US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hlink"/>
                </a:solidFill>
              </a:rPr>
              <a:t>Symmetric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chemeClr val="hlink"/>
                </a:solidFill>
              </a:rPr>
              <a:t>Asymmetric</a:t>
            </a:r>
            <a:r>
              <a:rPr lang="en-US" altLang="zh-CN" dirty="0"/>
              <a:t>, and </a:t>
            </a:r>
            <a:r>
              <a:rPr lang="en-US" altLang="zh-CN" i="1" dirty="0">
                <a:solidFill>
                  <a:schemeClr val="hlink"/>
                </a:solidFill>
              </a:rPr>
              <a:t>Antisymmetric</a:t>
            </a:r>
            <a:r>
              <a:rPr lang="zh-CN" altLang="en-US" dirty="0"/>
              <a:t>（对称、非对称、反对称）</a:t>
            </a:r>
            <a:endParaRPr lang="zh-CN" altLang="en-US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hlink"/>
                </a:solidFill>
              </a:rPr>
              <a:t>Transitive</a:t>
            </a:r>
            <a:r>
              <a:rPr lang="zh-CN" altLang="en-US" dirty="0"/>
              <a:t>（传递）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Definition: [</a:t>
            </a:r>
            <a:r>
              <a:rPr lang="en-US" altLang="zh-CN" i="1" dirty="0"/>
              <a:t>re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R</a:t>
            </a:r>
            <a:r>
              <a:rPr lang="en-US" altLang="zh-CN" dirty="0"/>
              <a:t> is </a:t>
            </a:r>
            <a:r>
              <a:rPr lang="en-US" altLang="zh-CN" i="1" dirty="0">
                <a:solidFill>
                  <a:schemeClr val="hlink"/>
                </a:solidFill>
              </a:rPr>
              <a:t>reflexive</a:t>
            </a:r>
            <a:r>
              <a:rPr lang="en-US" altLang="zh-CN" i="1" dirty="0"/>
              <a:t> </a:t>
            </a:r>
            <a:r>
              <a:rPr lang="en-US" altLang="zh-CN" dirty="0"/>
              <a:t>iff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/>
              <a:t>x</a:t>
            </a:r>
            <a:r>
              <a:rPr lang="en-US" altLang="zh-CN" dirty="0"/>
              <a:t>[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Î</a:t>
            </a:r>
            <a:r>
              <a:rPr lang="en-US" altLang="zh-CN" i="1" dirty="0">
                <a:latin typeface="Symbol" panose="05050102010706020507" pitchFamily="18" charset="2"/>
              </a:rPr>
              <a:t>A</a:t>
            </a:r>
            <a:r>
              <a:rPr lang="en-US" altLang="zh-CN" i="1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®(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)Î</a:t>
            </a:r>
            <a:r>
              <a:rPr lang="en-US" altLang="zh-CN" i="1" dirty="0"/>
              <a:t>R</a:t>
            </a:r>
            <a:r>
              <a:rPr lang="en-US" altLang="zh-CN" dirty="0"/>
              <a:t>]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Note: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dirty="0">
                <a:latin typeface="Symbol" panose="05050102010706020507" pitchFamily="18" charset="2"/>
              </a:rPr>
              <a:t>Æ </a:t>
            </a:r>
            <a:r>
              <a:rPr lang="en-US" altLang="zh-CN" dirty="0"/>
              <a:t>then the implication is true vacuously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void relation on a void Universe is reflexive!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U is not void then all vertices in a reflexive relation must have loops!</a:t>
            </a:r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Definition : [</a:t>
            </a:r>
            <a:r>
              <a:rPr lang="en-US" altLang="zh-CN" i="1" dirty="0"/>
              <a:t>ir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R</a:t>
            </a:r>
            <a:r>
              <a:rPr lang="en-US" altLang="zh-CN" dirty="0"/>
              <a:t> is </a:t>
            </a:r>
            <a:r>
              <a:rPr lang="en-US" altLang="zh-CN" i="1" dirty="0">
                <a:solidFill>
                  <a:schemeClr val="hlink"/>
                </a:solidFill>
              </a:rPr>
              <a:t>irreflexive</a:t>
            </a:r>
            <a:r>
              <a:rPr lang="en-US" altLang="zh-CN" i="1" dirty="0"/>
              <a:t> </a:t>
            </a:r>
            <a:r>
              <a:rPr lang="en-US" altLang="zh-CN" dirty="0"/>
              <a:t>iff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/>
              <a:t>x</a:t>
            </a:r>
            <a:r>
              <a:rPr lang="en-US" altLang="zh-CN" dirty="0"/>
              <a:t>[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Î</a:t>
            </a:r>
            <a:r>
              <a:rPr lang="en-US" altLang="zh-CN" i="1" dirty="0">
                <a:latin typeface="Symbol" panose="05050102010706020507" pitchFamily="18" charset="2"/>
              </a:rPr>
              <a:t>A</a:t>
            </a:r>
            <a:r>
              <a:rPr lang="en-US" altLang="zh-CN" i="1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®(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 </a:t>
            </a:r>
            <a:r>
              <a:rPr lang="en-US" altLang="zh-CN" i="1" dirty="0"/>
              <a:t>R</a:t>
            </a:r>
            <a:r>
              <a:rPr lang="en-US" altLang="zh-CN" dirty="0"/>
              <a:t>]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Note: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dirty="0">
                <a:latin typeface="Symbol" panose="05050102010706020507" pitchFamily="18" charset="2"/>
              </a:rPr>
              <a:t>Æ </a:t>
            </a:r>
            <a:r>
              <a:rPr lang="en-US" altLang="zh-CN" dirty="0"/>
              <a:t>then the implication is true vacuously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Any void relation is irreflexive!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Examples</a:t>
            </a:r>
            <a:endParaRPr lang="en-US" altLang="zh-CN" dirty="0"/>
          </a:p>
        </p:txBody>
      </p:sp>
      <p:grpSp>
        <p:nvGrpSpPr>
          <p:cNvPr id="48133" name="Group 3"/>
          <p:cNvGrpSpPr/>
          <p:nvPr/>
        </p:nvGrpSpPr>
        <p:grpSpPr>
          <a:xfrm>
            <a:off x="1619250" y="2205038"/>
            <a:ext cx="6119813" cy="1728787"/>
            <a:chOff x="975" y="1752"/>
            <a:chExt cx="3855" cy="1089"/>
          </a:xfrm>
        </p:grpSpPr>
        <p:grpSp>
          <p:nvGrpSpPr>
            <p:cNvPr id="48134" name="Group 4"/>
            <p:cNvGrpSpPr/>
            <p:nvPr/>
          </p:nvGrpSpPr>
          <p:grpSpPr>
            <a:xfrm>
              <a:off x="2517" y="1932"/>
              <a:ext cx="879" cy="818"/>
              <a:chOff x="1066" y="1781"/>
              <a:chExt cx="879" cy="818"/>
            </a:xfrm>
          </p:grpSpPr>
          <p:sp>
            <p:nvSpPr>
              <p:cNvPr id="48135" name="Oval 5"/>
              <p:cNvSpPr/>
              <p:nvPr/>
            </p:nvSpPr>
            <p:spPr>
              <a:xfrm>
                <a:off x="1747" y="1795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136" name="Oval 6"/>
              <p:cNvSpPr/>
              <p:nvPr/>
            </p:nvSpPr>
            <p:spPr>
              <a:xfrm>
                <a:off x="1075" y="239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137" name="Oval 7"/>
              <p:cNvSpPr/>
              <p:nvPr/>
            </p:nvSpPr>
            <p:spPr>
              <a:xfrm>
                <a:off x="1755" y="239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138" name="Oval 8"/>
              <p:cNvSpPr/>
              <p:nvPr/>
            </p:nvSpPr>
            <p:spPr>
              <a:xfrm>
                <a:off x="1075" y="180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139" name="Text Box 9"/>
              <p:cNvSpPr txBox="1"/>
              <p:nvPr/>
            </p:nvSpPr>
            <p:spPr>
              <a:xfrm>
                <a:off x="1746" y="1781"/>
                <a:ext cx="18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i="1" dirty="0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b</a:t>
                </a:r>
                <a:endPara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8140" name="Text Box 10"/>
              <p:cNvSpPr txBox="1"/>
              <p:nvPr/>
            </p:nvSpPr>
            <p:spPr>
              <a:xfrm>
                <a:off x="1066" y="2387"/>
                <a:ext cx="174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i="1" dirty="0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c</a:t>
                </a:r>
                <a:endPara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8141" name="Text Box 11"/>
              <p:cNvSpPr txBox="1"/>
              <p:nvPr/>
            </p:nvSpPr>
            <p:spPr>
              <a:xfrm>
                <a:off x="1755" y="2387"/>
                <a:ext cx="190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i="1" dirty="0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d</a:t>
                </a:r>
                <a:endPara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8142" name="Text Box 12"/>
              <p:cNvSpPr txBox="1"/>
              <p:nvPr/>
            </p:nvSpPr>
            <p:spPr>
              <a:xfrm>
                <a:off x="1066" y="1797"/>
                <a:ext cx="189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i="1" dirty="0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a</a:t>
                </a:r>
                <a:endPara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8143" name="Group 13"/>
            <p:cNvGrpSpPr/>
            <p:nvPr/>
          </p:nvGrpSpPr>
          <p:grpSpPr>
            <a:xfrm>
              <a:off x="975" y="1752"/>
              <a:ext cx="998" cy="1089"/>
              <a:chOff x="975" y="1797"/>
              <a:chExt cx="998" cy="1089"/>
            </a:xfrm>
          </p:grpSpPr>
          <p:sp>
            <p:nvSpPr>
              <p:cNvPr id="48144" name="Line 14"/>
              <p:cNvSpPr/>
              <p:nvPr/>
            </p:nvSpPr>
            <p:spPr>
              <a:xfrm>
                <a:off x="1201" y="2115"/>
                <a:ext cx="545" cy="453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48145" name="Line 15"/>
              <p:cNvSpPr/>
              <p:nvPr/>
            </p:nvSpPr>
            <p:spPr>
              <a:xfrm flipH="1">
                <a:off x="1202" y="2115"/>
                <a:ext cx="536" cy="499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48146" name="Arc 16"/>
              <p:cNvSpPr/>
              <p:nvPr/>
            </p:nvSpPr>
            <p:spPr>
              <a:xfrm rot="7962909" flipV="1">
                <a:off x="1061" y="1793"/>
                <a:ext cx="227" cy="226"/>
              </a:xfrm>
              <a:custGeom>
                <a:avLst/>
                <a:gdLst/>
                <a:ahLst/>
                <a:cxnLst>
                  <a:cxn ang="0">
                    <a:pos x="148" y="222"/>
                  </a:cxn>
                  <a:cxn ang="0">
                    <a:pos x="118" y="226"/>
                  </a:cxn>
                  <a:cxn ang="0">
                    <a:pos x="0" y="113"/>
                  </a:cxn>
                  <a:cxn ang="0">
                    <a:pos x="118" y="0"/>
                  </a:cxn>
                  <a:cxn ang="0">
                    <a:pos x="227" y="72"/>
                  </a:cxn>
                  <a:cxn ang="0">
                    <a:pos x="148" y="222"/>
                  </a:cxn>
                  <a:cxn ang="0">
                    <a:pos x="118" y="226"/>
                  </a:cxn>
                  <a:cxn ang="0">
                    <a:pos x="0" y="113"/>
                  </a:cxn>
                  <a:cxn ang="0">
                    <a:pos x="118" y="0"/>
                  </a:cxn>
                  <a:cxn ang="0">
                    <a:pos x="227" y="72"/>
                  </a:cxn>
                  <a:cxn ang="0">
                    <a:pos x="118" y="113"/>
                  </a:cxn>
                  <a:cxn ang="0">
                    <a:pos x="148" y="222"/>
                  </a:cxn>
                </a:cxnLst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lnTo>
                      <a:pt x="27195" y="42462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8147" name="Line 17"/>
              <p:cNvSpPr/>
              <p:nvPr/>
            </p:nvSpPr>
            <p:spPr>
              <a:xfrm>
                <a:off x="1202" y="2069"/>
                <a:ext cx="499" cy="0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48148" name="Arc 18"/>
              <p:cNvSpPr/>
              <p:nvPr/>
            </p:nvSpPr>
            <p:spPr>
              <a:xfrm rot="7962909" flipV="1">
                <a:off x="1742" y="1793"/>
                <a:ext cx="227" cy="226"/>
              </a:xfrm>
              <a:custGeom>
                <a:avLst/>
                <a:gdLst/>
                <a:ahLst/>
                <a:cxnLst>
                  <a:cxn ang="0">
                    <a:pos x="148" y="222"/>
                  </a:cxn>
                  <a:cxn ang="0">
                    <a:pos x="118" y="226"/>
                  </a:cxn>
                  <a:cxn ang="0">
                    <a:pos x="0" y="113"/>
                  </a:cxn>
                  <a:cxn ang="0">
                    <a:pos x="118" y="0"/>
                  </a:cxn>
                  <a:cxn ang="0">
                    <a:pos x="227" y="72"/>
                  </a:cxn>
                  <a:cxn ang="0">
                    <a:pos x="148" y="222"/>
                  </a:cxn>
                  <a:cxn ang="0">
                    <a:pos x="118" y="226"/>
                  </a:cxn>
                  <a:cxn ang="0">
                    <a:pos x="0" y="113"/>
                  </a:cxn>
                  <a:cxn ang="0">
                    <a:pos x="118" y="0"/>
                  </a:cxn>
                  <a:cxn ang="0">
                    <a:pos x="227" y="72"/>
                  </a:cxn>
                  <a:cxn ang="0">
                    <a:pos x="118" y="113"/>
                  </a:cxn>
                  <a:cxn ang="0">
                    <a:pos x="148" y="222"/>
                  </a:cxn>
                </a:cxnLst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lnTo>
                      <a:pt x="27195" y="42462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8149" name="Arc 19"/>
              <p:cNvSpPr/>
              <p:nvPr/>
            </p:nvSpPr>
            <p:spPr>
              <a:xfrm rot="-3580726" flipV="1">
                <a:off x="1650" y="2655"/>
                <a:ext cx="227" cy="226"/>
              </a:xfrm>
              <a:custGeom>
                <a:avLst/>
                <a:gdLst/>
                <a:ahLst/>
                <a:cxnLst>
                  <a:cxn ang="0">
                    <a:pos x="148" y="222"/>
                  </a:cxn>
                  <a:cxn ang="0">
                    <a:pos x="118" y="226"/>
                  </a:cxn>
                  <a:cxn ang="0">
                    <a:pos x="0" y="113"/>
                  </a:cxn>
                  <a:cxn ang="0">
                    <a:pos x="118" y="0"/>
                  </a:cxn>
                  <a:cxn ang="0">
                    <a:pos x="227" y="72"/>
                  </a:cxn>
                  <a:cxn ang="0">
                    <a:pos x="148" y="222"/>
                  </a:cxn>
                  <a:cxn ang="0">
                    <a:pos x="118" y="226"/>
                  </a:cxn>
                  <a:cxn ang="0">
                    <a:pos x="0" y="113"/>
                  </a:cxn>
                  <a:cxn ang="0">
                    <a:pos x="118" y="0"/>
                  </a:cxn>
                  <a:cxn ang="0">
                    <a:pos x="227" y="72"/>
                  </a:cxn>
                  <a:cxn ang="0">
                    <a:pos x="118" y="113"/>
                  </a:cxn>
                  <a:cxn ang="0">
                    <a:pos x="148" y="222"/>
                  </a:cxn>
                </a:cxnLst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lnTo>
                      <a:pt x="27195" y="42462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8150" name="Arc 20"/>
              <p:cNvSpPr/>
              <p:nvPr/>
            </p:nvSpPr>
            <p:spPr>
              <a:xfrm rot="-3580726" flipV="1">
                <a:off x="970" y="2655"/>
                <a:ext cx="227" cy="226"/>
              </a:xfrm>
              <a:custGeom>
                <a:avLst/>
                <a:gdLst/>
                <a:ahLst/>
                <a:cxnLst>
                  <a:cxn ang="0">
                    <a:pos x="148" y="222"/>
                  </a:cxn>
                  <a:cxn ang="0">
                    <a:pos x="118" y="226"/>
                  </a:cxn>
                  <a:cxn ang="0">
                    <a:pos x="0" y="113"/>
                  </a:cxn>
                  <a:cxn ang="0">
                    <a:pos x="118" y="0"/>
                  </a:cxn>
                  <a:cxn ang="0">
                    <a:pos x="227" y="72"/>
                  </a:cxn>
                  <a:cxn ang="0">
                    <a:pos x="148" y="222"/>
                  </a:cxn>
                  <a:cxn ang="0">
                    <a:pos x="118" y="226"/>
                  </a:cxn>
                  <a:cxn ang="0">
                    <a:pos x="0" y="113"/>
                  </a:cxn>
                  <a:cxn ang="0">
                    <a:pos x="118" y="0"/>
                  </a:cxn>
                  <a:cxn ang="0">
                    <a:pos x="227" y="72"/>
                  </a:cxn>
                  <a:cxn ang="0">
                    <a:pos x="118" y="113"/>
                  </a:cxn>
                  <a:cxn ang="0">
                    <a:pos x="148" y="222"/>
                  </a:cxn>
                </a:cxnLst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lnTo>
                      <a:pt x="27195" y="42462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8151" name="Group 21"/>
            <p:cNvGrpSpPr/>
            <p:nvPr/>
          </p:nvGrpSpPr>
          <p:grpSpPr>
            <a:xfrm>
              <a:off x="1020" y="1888"/>
              <a:ext cx="879" cy="818"/>
              <a:chOff x="1066" y="1781"/>
              <a:chExt cx="879" cy="818"/>
            </a:xfrm>
          </p:grpSpPr>
          <p:sp>
            <p:nvSpPr>
              <p:cNvPr id="48152" name="Oval 22"/>
              <p:cNvSpPr/>
              <p:nvPr/>
            </p:nvSpPr>
            <p:spPr>
              <a:xfrm>
                <a:off x="1747" y="1795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153" name="Oval 23"/>
              <p:cNvSpPr/>
              <p:nvPr/>
            </p:nvSpPr>
            <p:spPr>
              <a:xfrm>
                <a:off x="1075" y="239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154" name="Oval 24"/>
              <p:cNvSpPr/>
              <p:nvPr/>
            </p:nvSpPr>
            <p:spPr>
              <a:xfrm>
                <a:off x="1755" y="239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155" name="Oval 25"/>
              <p:cNvSpPr/>
              <p:nvPr/>
            </p:nvSpPr>
            <p:spPr>
              <a:xfrm>
                <a:off x="1075" y="180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156" name="Text Box 26"/>
              <p:cNvSpPr txBox="1"/>
              <p:nvPr/>
            </p:nvSpPr>
            <p:spPr>
              <a:xfrm>
                <a:off x="1746" y="1781"/>
                <a:ext cx="18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i="1" dirty="0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b</a:t>
                </a:r>
                <a:endPara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8157" name="Text Box 27"/>
              <p:cNvSpPr txBox="1"/>
              <p:nvPr/>
            </p:nvSpPr>
            <p:spPr>
              <a:xfrm>
                <a:off x="1066" y="2387"/>
                <a:ext cx="174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i="1" dirty="0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c</a:t>
                </a:r>
                <a:endPara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8158" name="Text Box 28"/>
              <p:cNvSpPr txBox="1"/>
              <p:nvPr/>
            </p:nvSpPr>
            <p:spPr>
              <a:xfrm>
                <a:off x="1755" y="2387"/>
                <a:ext cx="190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i="1" dirty="0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d</a:t>
                </a:r>
                <a:endPara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8159" name="Text Box 29"/>
              <p:cNvSpPr txBox="1"/>
              <p:nvPr/>
            </p:nvSpPr>
            <p:spPr>
              <a:xfrm>
                <a:off x="1066" y="1797"/>
                <a:ext cx="189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i="1" dirty="0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a</a:t>
                </a:r>
                <a:endPara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48160" name="Arc 30"/>
            <p:cNvSpPr/>
            <p:nvPr/>
          </p:nvSpPr>
          <p:spPr>
            <a:xfrm rot="7962909" flipV="1">
              <a:off x="4599" y="1793"/>
              <a:ext cx="227" cy="226"/>
            </a:xfrm>
            <a:custGeom>
              <a:avLst/>
              <a:gdLst/>
              <a:ahLst/>
              <a:cxnLst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18" y="113"/>
                </a:cxn>
                <a:cxn ang="0">
                  <a:pos x="148" y="222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48161" name="Group 31"/>
            <p:cNvGrpSpPr/>
            <p:nvPr/>
          </p:nvGrpSpPr>
          <p:grpSpPr>
            <a:xfrm>
              <a:off x="2698" y="2023"/>
              <a:ext cx="545" cy="545"/>
              <a:chOff x="2562" y="3067"/>
              <a:chExt cx="545" cy="545"/>
            </a:xfrm>
          </p:grpSpPr>
          <p:sp>
            <p:nvSpPr>
              <p:cNvPr id="48162" name="Line 32"/>
              <p:cNvSpPr/>
              <p:nvPr/>
            </p:nvSpPr>
            <p:spPr>
              <a:xfrm>
                <a:off x="2562" y="3113"/>
                <a:ext cx="545" cy="453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48163" name="Line 33"/>
              <p:cNvSpPr/>
              <p:nvPr/>
            </p:nvSpPr>
            <p:spPr>
              <a:xfrm flipH="1">
                <a:off x="2563" y="3113"/>
                <a:ext cx="536" cy="499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48164" name="Line 34"/>
              <p:cNvSpPr/>
              <p:nvPr/>
            </p:nvSpPr>
            <p:spPr>
              <a:xfrm>
                <a:off x="2563" y="3067"/>
                <a:ext cx="499" cy="0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</p:grpSp>
        <p:grpSp>
          <p:nvGrpSpPr>
            <p:cNvPr id="48165" name="Group 35"/>
            <p:cNvGrpSpPr/>
            <p:nvPr/>
          </p:nvGrpSpPr>
          <p:grpSpPr>
            <a:xfrm>
              <a:off x="3879" y="1932"/>
              <a:ext cx="879" cy="818"/>
              <a:chOff x="1066" y="1781"/>
              <a:chExt cx="879" cy="818"/>
            </a:xfrm>
          </p:grpSpPr>
          <p:sp>
            <p:nvSpPr>
              <p:cNvPr id="48166" name="Oval 36"/>
              <p:cNvSpPr/>
              <p:nvPr/>
            </p:nvSpPr>
            <p:spPr>
              <a:xfrm>
                <a:off x="1747" y="1795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167" name="Oval 37"/>
              <p:cNvSpPr/>
              <p:nvPr/>
            </p:nvSpPr>
            <p:spPr>
              <a:xfrm>
                <a:off x="1075" y="239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168" name="Oval 38"/>
              <p:cNvSpPr/>
              <p:nvPr/>
            </p:nvSpPr>
            <p:spPr>
              <a:xfrm>
                <a:off x="1755" y="239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169" name="Oval 39"/>
              <p:cNvSpPr/>
              <p:nvPr/>
            </p:nvSpPr>
            <p:spPr>
              <a:xfrm>
                <a:off x="1075" y="180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170" name="Text Box 40"/>
              <p:cNvSpPr txBox="1"/>
              <p:nvPr/>
            </p:nvSpPr>
            <p:spPr>
              <a:xfrm>
                <a:off x="1746" y="1781"/>
                <a:ext cx="187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i="1" dirty="0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b</a:t>
                </a:r>
                <a:endPara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8171" name="Text Box 41"/>
              <p:cNvSpPr txBox="1"/>
              <p:nvPr/>
            </p:nvSpPr>
            <p:spPr>
              <a:xfrm>
                <a:off x="1066" y="2387"/>
                <a:ext cx="174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i="1" dirty="0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c</a:t>
                </a:r>
                <a:endPara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8172" name="Text Box 42"/>
              <p:cNvSpPr txBox="1"/>
              <p:nvPr/>
            </p:nvSpPr>
            <p:spPr>
              <a:xfrm>
                <a:off x="1755" y="2387"/>
                <a:ext cx="190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i="1" dirty="0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d</a:t>
                </a:r>
                <a:endPara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8173" name="Text Box 43"/>
              <p:cNvSpPr txBox="1"/>
              <p:nvPr/>
            </p:nvSpPr>
            <p:spPr>
              <a:xfrm>
                <a:off x="1066" y="1797"/>
                <a:ext cx="189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1600" i="1" dirty="0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a</a:t>
                </a:r>
                <a:endPara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48174" name="Group 44"/>
            <p:cNvGrpSpPr/>
            <p:nvPr/>
          </p:nvGrpSpPr>
          <p:grpSpPr>
            <a:xfrm>
              <a:off x="4060" y="2023"/>
              <a:ext cx="545" cy="545"/>
              <a:chOff x="2562" y="3067"/>
              <a:chExt cx="545" cy="545"/>
            </a:xfrm>
          </p:grpSpPr>
          <p:sp>
            <p:nvSpPr>
              <p:cNvPr id="48175" name="Line 45"/>
              <p:cNvSpPr/>
              <p:nvPr/>
            </p:nvSpPr>
            <p:spPr>
              <a:xfrm>
                <a:off x="2562" y="3113"/>
                <a:ext cx="545" cy="453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48176" name="Line 46"/>
              <p:cNvSpPr/>
              <p:nvPr/>
            </p:nvSpPr>
            <p:spPr>
              <a:xfrm flipH="1">
                <a:off x="2563" y="3113"/>
                <a:ext cx="536" cy="499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48177" name="Line 47"/>
              <p:cNvSpPr/>
              <p:nvPr/>
            </p:nvSpPr>
            <p:spPr>
              <a:xfrm>
                <a:off x="2563" y="3067"/>
                <a:ext cx="499" cy="0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</p:grpSp>
      </p:grpSp>
      <p:sp>
        <p:nvSpPr>
          <p:cNvPr id="48178" name="Rectangle 48"/>
          <p:cNvSpPr>
            <a:spLocks noGrp="1"/>
          </p:cNvSpPr>
          <p:nvPr>
            <p:ph idx="1"/>
          </p:nvPr>
        </p:nvSpPr>
        <p:spPr>
          <a:xfrm>
            <a:off x="1403350" y="4724400"/>
            <a:ext cx="1727200" cy="1152525"/>
          </a:xfrm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CN" sz="2000" b="1" dirty="0"/>
              <a:t>[</a:t>
            </a:r>
            <a:r>
              <a:rPr lang="en-US" altLang="zh-CN" sz="2000" b="1" i="1" dirty="0"/>
              <a:t>Re</a:t>
            </a:r>
            <a:r>
              <a:rPr lang="en-US" altLang="zh-CN" sz="2000" b="1" dirty="0"/>
              <a:t>]</a:t>
            </a:r>
            <a:endParaRPr lang="en-US" altLang="zh-CN" sz="2000" b="1" dirty="0"/>
          </a:p>
          <a:p>
            <a:pPr lvl="1" eaLnBrk="1" hangingPunct="1"/>
            <a:r>
              <a:rPr lang="en-US" altLang="zh-CN" sz="2000" dirty="0"/>
              <a:t>Not [</a:t>
            </a:r>
            <a:r>
              <a:rPr lang="en-US" altLang="zh-CN" sz="2000" i="1" dirty="0"/>
              <a:t>Ir</a:t>
            </a:r>
            <a:r>
              <a:rPr lang="en-US" altLang="zh-CN" sz="2000" dirty="0"/>
              <a:t>]</a:t>
            </a:r>
            <a:endParaRPr lang="en-US" altLang="zh-CN" sz="2000" dirty="0"/>
          </a:p>
        </p:txBody>
      </p:sp>
      <p:sp>
        <p:nvSpPr>
          <p:cNvPr id="48179" name="Rectangle 49"/>
          <p:cNvSpPr/>
          <p:nvPr/>
        </p:nvSpPr>
        <p:spPr>
          <a:xfrm>
            <a:off x="3708400" y="4724400"/>
            <a:ext cx="1727200" cy="1152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</a:rPr>
              <a:t>Not [</a:t>
            </a:r>
            <a:r>
              <a:rPr lang="en-US" altLang="zh-CN" sz="1800" i="1" dirty="0">
                <a:latin typeface="Times New Roman" panose="02020603050405020304" pitchFamily="18" charset="0"/>
              </a:rPr>
              <a:t>Re</a:t>
            </a:r>
            <a:r>
              <a:rPr lang="en-US" altLang="zh-CN" sz="1800" dirty="0">
                <a:latin typeface="Times New Roman" panose="02020603050405020304" pitchFamily="18" charset="0"/>
              </a:rPr>
              <a:t>]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Times New Roman" panose="02020603050405020304" pitchFamily="18" charset="0"/>
              </a:rPr>
              <a:t>[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Ir</a:t>
            </a:r>
            <a:r>
              <a:rPr lang="en-US" altLang="zh-CN" sz="1800" b="1" dirty="0">
                <a:latin typeface="Times New Roman" panose="02020603050405020304" pitchFamily="18" charset="0"/>
              </a:rPr>
              <a:t>]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48180" name="Rectangle 50"/>
          <p:cNvSpPr/>
          <p:nvPr/>
        </p:nvSpPr>
        <p:spPr>
          <a:xfrm>
            <a:off x="6013450" y="4724400"/>
            <a:ext cx="1727200" cy="1152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</a:rPr>
              <a:t>Not [</a:t>
            </a:r>
            <a:r>
              <a:rPr lang="en-US" altLang="zh-CN" sz="1800" i="1" dirty="0">
                <a:latin typeface="Times New Roman" panose="02020603050405020304" pitchFamily="18" charset="0"/>
              </a:rPr>
              <a:t>Re</a:t>
            </a:r>
            <a:r>
              <a:rPr lang="en-US" altLang="zh-CN" sz="1800" dirty="0">
                <a:latin typeface="Times New Roman" panose="02020603050405020304" pitchFamily="18" charset="0"/>
              </a:rPr>
              <a:t>]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</a:rPr>
              <a:t>Not [</a:t>
            </a:r>
            <a:r>
              <a:rPr lang="en-US" altLang="zh-CN" sz="1800" i="1" dirty="0">
                <a:latin typeface="Times New Roman" panose="02020603050405020304" pitchFamily="18" charset="0"/>
              </a:rPr>
              <a:t>Ir</a:t>
            </a:r>
            <a:r>
              <a:rPr lang="en-US" altLang="zh-CN" sz="1800" dirty="0">
                <a:latin typeface="Times New Roman" panose="02020603050405020304" pitchFamily="18" charset="0"/>
              </a:rPr>
              <a:t>]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Definition: [</a:t>
            </a:r>
            <a:r>
              <a:rPr lang="en-US" altLang="zh-CN" i="1" dirty="0"/>
              <a:t>Sy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xfrm>
            <a:off x="755650" y="2017713"/>
            <a:ext cx="8199438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R is </a:t>
            </a:r>
            <a:r>
              <a:rPr lang="en-US" altLang="zh-CN" i="1" dirty="0">
                <a:solidFill>
                  <a:schemeClr val="hlink"/>
                </a:solidFill>
              </a:rPr>
              <a:t>symmetric</a:t>
            </a:r>
            <a:r>
              <a:rPr lang="en-US" altLang="zh-CN" i="1" dirty="0"/>
              <a:t> </a:t>
            </a:r>
            <a:r>
              <a:rPr lang="en-US" altLang="zh-CN" dirty="0"/>
              <a:t>iff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/>
              <a:t>x</a:t>
            </a:r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/>
              <a:t>y</a:t>
            </a:r>
            <a:r>
              <a:rPr lang="en-US" altLang="zh-CN" dirty="0"/>
              <a:t>[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 </a:t>
            </a:r>
            <a:r>
              <a:rPr lang="en-US" altLang="zh-CN" dirty="0">
                <a:latin typeface="Symbol" panose="05050102010706020507" pitchFamily="18" charset="2"/>
              </a:rPr>
              <a:t>) Î </a:t>
            </a:r>
            <a:r>
              <a:rPr lang="en-US" altLang="zh-CN" i="1" dirty="0"/>
              <a:t>R</a:t>
            </a:r>
            <a:r>
              <a:rPr lang="en-US" altLang="zh-CN" dirty="0">
                <a:latin typeface="Symbol" panose="05050102010706020507" pitchFamily="18" charset="2"/>
              </a:rPr>
              <a:t>® (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) Î </a:t>
            </a:r>
            <a:r>
              <a:rPr lang="en-US" altLang="zh-CN" i="1" dirty="0"/>
              <a:t>R</a:t>
            </a:r>
            <a:r>
              <a:rPr lang="en-US" altLang="zh-CN" dirty="0"/>
              <a:t>]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Note: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there is an arc 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 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r>
              <a:rPr lang="en-US" altLang="zh-CN" dirty="0"/>
              <a:t> there must be an arc 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7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7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Definition: [</a:t>
            </a:r>
            <a:r>
              <a:rPr lang="en-US" altLang="zh-CN" i="1" dirty="0"/>
              <a:t>As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>
          <a:xfrm>
            <a:off x="836613" y="1844675"/>
            <a:ext cx="81280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R is </a:t>
            </a:r>
            <a:r>
              <a:rPr lang="en-US" altLang="zh-CN" i="1" dirty="0">
                <a:solidFill>
                  <a:schemeClr val="hlink"/>
                </a:solidFill>
              </a:rPr>
              <a:t>Asymmetric</a:t>
            </a:r>
            <a:r>
              <a:rPr lang="en-US" altLang="zh-CN" i="1" dirty="0"/>
              <a:t> </a:t>
            </a:r>
            <a:r>
              <a:rPr lang="en-US" altLang="zh-CN" dirty="0"/>
              <a:t>iff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/>
              <a:t>x</a:t>
            </a:r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/>
              <a:t>y</a:t>
            </a:r>
            <a:r>
              <a:rPr lang="en-US" altLang="zh-CN" dirty="0"/>
              <a:t>[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 </a:t>
            </a:r>
            <a:r>
              <a:rPr lang="en-US" altLang="zh-CN" dirty="0">
                <a:latin typeface="Symbol" panose="05050102010706020507" pitchFamily="18" charset="2"/>
              </a:rPr>
              <a:t>)Î</a:t>
            </a:r>
            <a:r>
              <a:rPr lang="en-US" altLang="zh-CN" i="1" dirty="0"/>
              <a:t>R</a:t>
            </a:r>
            <a:r>
              <a:rPr lang="en-US" altLang="zh-CN" dirty="0">
                <a:latin typeface="Symbol" panose="05050102010706020507" pitchFamily="18" charset="2"/>
              </a:rPr>
              <a:t>®(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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R</a:t>
            </a:r>
            <a:r>
              <a:rPr lang="en-US" altLang="zh-CN" dirty="0"/>
              <a:t>]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Note: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there is an arc 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 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r>
              <a:rPr lang="en-US" altLang="zh-CN" dirty="0"/>
              <a:t> there must not be an arc 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endParaRPr lang="zh-CN" altLang="en-US" dirty="0">
              <a:latin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Definition: [</a:t>
            </a:r>
            <a:r>
              <a:rPr lang="en-US" altLang="zh-CN" i="1" dirty="0"/>
              <a:t>Ats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R</a:t>
            </a:r>
            <a:r>
              <a:rPr lang="en-US" altLang="zh-CN" dirty="0"/>
              <a:t> is </a:t>
            </a:r>
            <a:r>
              <a:rPr lang="en-US" altLang="zh-CN" i="1" dirty="0">
                <a:solidFill>
                  <a:schemeClr val="hlink"/>
                </a:solidFill>
              </a:rPr>
              <a:t>antisymmetric</a:t>
            </a:r>
            <a:r>
              <a:rPr lang="en-US" altLang="zh-CN" i="1" dirty="0"/>
              <a:t> </a:t>
            </a:r>
            <a:r>
              <a:rPr lang="en-US" altLang="zh-CN" dirty="0"/>
              <a:t>iff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/>
              <a:t>x</a:t>
            </a:r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/>
              <a:t>y</a:t>
            </a:r>
            <a:r>
              <a:rPr lang="en-US" altLang="zh-CN" dirty="0"/>
              <a:t>[</a:t>
            </a:r>
            <a:r>
              <a:rPr lang="en-US" altLang="zh-CN" dirty="0">
                <a:latin typeface="Symbol" panose="05050102010706020507" pitchFamily="18" charset="2"/>
              </a:rPr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en-US" altLang="zh-CN" dirty="0">
                <a:latin typeface="Symbol" panose="05050102010706020507" pitchFamily="18" charset="2"/>
              </a:rPr>
              <a:t>Î</a:t>
            </a:r>
            <a:r>
              <a:rPr lang="en-US" altLang="zh-CN" i="1" dirty="0"/>
              <a:t>R </a:t>
            </a:r>
            <a:r>
              <a:rPr lang="en-US" altLang="zh-CN" dirty="0">
                <a:latin typeface="Symbol" panose="05050102010706020507" pitchFamily="18" charset="2"/>
              </a:rPr>
              <a:t>Ù (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 )</a:t>
            </a:r>
            <a:r>
              <a:rPr lang="en-US" altLang="zh-CN" dirty="0">
                <a:latin typeface="Symbol" panose="05050102010706020507" pitchFamily="18" charset="2"/>
              </a:rPr>
              <a:t>Î</a:t>
            </a:r>
            <a:r>
              <a:rPr lang="en-US" altLang="zh-CN" i="1" dirty="0"/>
              <a:t>R</a:t>
            </a:r>
            <a:r>
              <a:rPr lang="en-US" altLang="zh-CN" dirty="0">
                <a:latin typeface="Symbol" panose="05050102010706020507" pitchFamily="18" charset="2"/>
              </a:rPr>
              <a:t>® 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= </a:t>
            </a:r>
            <a:r>
              <a:rPr lang="en-US" altLang="zh-CN" i="1" dirty="0"/>
              <a:t>y</a:t>
            </a:r>
            <a:r>
              <a:rPr lang="en-US" altLang="zh-CN" dirty="0"/>
              <a:t>]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Note: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there is an arc from </a:t>
            </a:r>
            <a:r>
              <a:rPr lang="en-US" altLang="zh-CN" i="1" dirty="0"/>
              <a:t>x</a:t>
            </a:r>
            <a:r>
              <a:rPr lang="en-US" altLang="zh-CN" dirty="0"/>
              <a:t> to </a:t>
            </a:r>
            <a:r>
              <a:rPr lang="en-US" altLang="zh-CN" i="1" dirty="0"/>
              <a:t>y</a:t>
            </a:r>
            <a:r>
              <a:rPr lang="en-US" altLang="zh-CN" dirty="0"/>
              <a:t> there cannot be one from </a:t>
            </a:r>
            <a:r>
              <a:rPr lang="en-US" altLang="zh-CN" i="1" dirty="0"/>
              <a:t>y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r>
              <a:rPr lang="en-US" altLang="zh-CN" dirty="0"/>
              <a:t> if 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¹ </a:t>
            </a:r>
            <a:r>
              <a:rPr lang="en-US" altLang="zh-CN" i="1" dirty="0"/>
              <a:t>y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You should be able to show that logically: if 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is in </a:t>
            </a:r>
            <a:r>
              <a:rPr lang="en-US" altLang="zh-CN" i="1" dirty="0"/>
              <a:t>R</a:t>
            </a:r>
            <a:r>
              <a:rPr lang="en-US" altLang="zh-CN" dirty="0"/>
              <a:t> and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¹ </a:t>
            </a:r>
            <a:r>
              <a:rPr lang="en-US" altLang="zh-CN" i="1" dirty="0"/>
              <a:t>y</a:t>
            </a:r>
            <a:r>
              <a:rPr lang="en-US" altLang="zh-CN" dirty="0"/>
              <a:t> then (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dirty="0"/>
              <a:t>) is not in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Examples</a:t>
            </a:r>
            <a:endParaRPr lang="en-US" altLang="zh-CN" dirty="0"/>
          </a:p>
        </p:txBody>
      </p:sp>
      <p:sp>
        <p:nvSpPr>
          <p:cNvPr id="971779" name="Rectangle 3"/>
          <p:cNvSpPr>
            <a:spLocks noGrp="1"/>
          </p:cNvSpPr>
          <p:nvPr>
            <p:ph idx="1"/>
          </p:nvPr>
        </p:nvSpPr>
        <p:spPr>
          <a:xfrm>
            <a:off x="541338" y="4149725"/>
            <a:ext cx="1727200" cy="1152525"/>
          </a:xfrm>
        </p:spPr>
        <p:txBody>
          <a:bodyPr vert="horz" wrap="square" lIns="91440" tIns="45720" rIns="91440" bIns="45720" anchor="t" anchorCtr="0"/>
          <a:p>
            <a:pPr lvl="1" eaLnBrk="1" hangingPunct="1">
              <a:lnSpc>
                <a:spcPct val="90000"/>
              </a:lnSpc>
            </a:pPr>
            <a:r>
              <a:rPr lang="en-US" altLang="zh-CN" sz="1800" b="1" dirty="0"/>
              <a:t>[</a:t>
            </a:r>
            <a:r>
              <a:rPr lang="en-US" altLang="zh-CN" sz="1800" b="1" i="1" dirty="0"/>
              <a:t>Sy</a:t>
            </a:r>
            <a:r>
              <a:rPr lang="en-US" altLang="zh-CN" sz="1800" b="1" dirty="0"/>
              <a:t>]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Not [</a:t>
            </a:r>
            <a:r>
              <a:rPr lang="en-US" altLang="zh-CN" sz="1800" i="1" dirty="0"/>
              <a:t>As</a:t>
            </a:r>
            <a:r>
              <a:rPr lang="en-US" altLang="zh-CN" sz="1800" dirty="0"/>
              <a:t>]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Not [</a:t>
            </a:r>
            <a:r>
              <a:rPr lang="en-US" altLang="zh-CN" sz="1800" i="1" dirty="0"/>
              <a:t>Ats</a:t>
            </a:r>
            <a:r>
              <a:rPr lang="en-US" altLang="zh-CN" sz="1800" dirty="0"/>
              <a:t>]</a:t>
            </a:r>
            <a:endParaRPr lang="en-US" altLang="zh-CN" sz="1800" dirty="0"/>
          </a:p>
        </p:txBody>
      </p:sp>
      <p:grpSp>
        <p:nvGrpSpPr>
          <p:cNvPr id="52230" name="Group 4"/>
          <p:cNvGrpSpPr/>
          <p:nvPr/>
        </p:nvGrpSpPr>
        <p:grpSpPr>
          <a:xfrm>
            <a:off x="3059113" y="2419350"/>
            <a:ext cx="1395412" cy="1298575"/>
            <a:chOff x="1066" y="1781"/>
            <a:chExt cx="879" cy="818"/>
          </a:xfrm>
        </p:grpSpPr>
        <p:sp>
          <p:nvSpPr>
            <p:cNvPr id="52231" name="Oval 5"/>
            <p:cNvSpPr/>
            <p:nvPr/>
          </p:nvSpPr>
          <p:spPr>
            <a:xfrm>
              <a:off x="1747" y="179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32" name="Oval 6"/>
            <p:cNvSpPr/>
            <p:nvPr/>
          </p:nvSpPr>
          <p:spPr>
            <a:xfrm>
              <a:off x="107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33" name="Oval 7"/>
            <p:cNvSpPr/>
            <p:nvPr/>
          </p:nvSpPr>
          <p:spPr>
            <a:xfrm>
              <a:off x="175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34" name="Oval 8"/>
            <p:cNvSpPr/>
            <p:nvPr/>
          </p:nvSpPr>
          <p:spPr>
            <a:xfrm>
              <a:off x="1075" y="180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35" name="Text Box 9"/>
            <p:cNvSpPr txBox="1"/>
            <p:nvPr/>
          </p:nvSpPr>
          <p:spPr>
            <a:xfrm>
              <a:off x="1746" y="1781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236" name="Text Box 10"/>
            <p:cNvSpPr txBox="1"/>
            <p:nvPr/>
          </p:nvSpPr>
          <p:spPr>
            <a:xfrm>
              <a:off x="1066" y="2387"/>
              <a:ext cx="17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237" name="Text Box 11"/>
            <p:cNvSpPr txBox="1"/>
            <p:nvPr/>
          </p:nvSpPr>
          <p:spPr>
            <a:xfrm>
              <a:off x="1755" y="2387"/>
              <a:ext cx="1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238" name="Text Box 12"/>
            <p:cNvSpPr txBox="1"/>
            <p:nvPr/>
          </p:nvSpPr>
          <p:spPr>
            <a:xfrm>
              <a:off x="1066" y="1797"/>
              <a:ext cx="18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52239" name="Group 13"/>
          <p:cNvGrpSpPr/>
          <p:nvPr/>
        </p:nvGrpSpPr>
        <p:grpSpPr>
          <a:xfrm>
            <a:off x="971550" y="2349500"/>
            <a:ext cx="1395413" cy="1298575"/>
            <a:chOff x="1066" y="1781"/>
            <a:chExt cx="879" cy="818"/>
          </a:xfrm>
        </p:grpSpPr>
        <p:sp>
          <p:nvSpPr>
            <p:cNvPr id="52240" name="Oval 14"/>
            <p:cNvSpPr/>
            <p:nvPr/>
          </p:nvSpPr>
          <p:spPr>
            <a:xfrm>
              <a:off x="1747" y="179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41" name="Oval 15"/>
            <p:cNvSpPr/>
            <p:nvPr/>
          </p:nvSpPr>
          <p:spPr>
            <a:xfrm>
              <a:off x="107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42" name="Oval 16"/>
            <p:cNvSpPr/>
            <p:nvPr/>
          </p:nvSpPr>
          <p:spPr>
            <a:xfrm>
              <a:off x="175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43" name="Oval 17"/>
            <p:cNvSpPr/>
            <p:nvPr/>
          </p:nvSpPr>
          <p:spPr>
            <a:xfrm>
              <a:off x="1075" y="180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44" name="Text Box 18"/>
            <p:cNvSpPr txBox="1"/>
            <p:nvPr/>
          </p:nvSpPr>
          <p:spPr>
            <a:xfrm>
              <a:off x="1746" y="1781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245" name="Text Box 19"/>
            <p:cNvSpPr txBox="1"/>
            <p:nvPr/>
          </p:nvSpPr>
          <p:spPr>
            <a:xfrm>
              <a:off x="1066" y="2387"/>
              <a:ext cx="17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246" name="Text Box 20"/>
            <p:cNvSpPr txBox="1"/>
            <p:nvPr/>
          </p:nvSpPr>
          <p:spPr>
            <a:xfrm>
              <a:off x="1755" y="2387"/>
              <a:ext cx="1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247" name="Text Box 21"/>
            <p:cNvSpPr txBox="1"/>
            <p:nvPr/>
          </p:nvSpPr>
          <p:spPr>
            <a:xfrm>
              <a:off x="1066" y="1797"/>
              <a:ext cx="18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52248" name="Group 22"/>
          <p:cNvGrpSpPr/>
          <p:nvPr/>
        </p:nvGrpSpPr>
        <p:grpSpPr>
          <a:xfrm>
            <a:off x="5221288" y="2419350"/>
            <a:ext cx="1395412" cy="1298575"/>
            <a:chOff x="1066" y="1781"/>
            <a:chExt cx="879" cy="818"/>
          </a:xfrm>
        </p:grpSpPr>
        <p:sp>
          <p:nvSpPr>
            <p:cNvPr id="52249" name="Oval 23"/>
            <p:cNvSpPr/>
            <p:nvPr/>
          </p:nvSpPr>
          <p:spPr>
            <a:xfrm>
              <a:off x="1747" y="179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50" name="Oval 24"/>
            <p:cNvSpPr/>
            <p:nvPr/>
          </p:nvSpPr>
          <p:spPr>
            <a:xfrm>
              <a:off x="107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51" name="Oval 25"/>
            <p:cNvSpPr/>
            <p:nvPr/>
          </p:nvSpPr>
          <p:spPr>
            <a:xfrm>
              <a:off x="175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52" name="Oval 26"/>
            <p:cNvSpPr/>
            <p:nvPr/>
          </p:nvSpPr>
          <p:spPr>
            <a:xfrm>
              <a:off x="1075" y="180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53" name="Text Box 27"/>
            <p:cNvSpPr txBox="1"/>
            <p:nvPr/>
          </p:nvSpPr>
          <p:spPr>
            <a:xfrm>
              <a:off x="1746" y="1781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254" name="Text Box 28"/>
            <p:cNvSpPr txBox="1"/>
            <p:nvPr/>
          </p:nvSpPr>
          <p:spPr>
            <a:xfrm>
              <a:off x="1066" y="2387"/>
              <a:ext cx="17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255" name="Text Box 29"/>
            <p:cNvSpPr txBox="1"/>
            <p:nvPr/>
          </p:nvSpPr>
          <p:spPr>
            <a:xfrm>
              <a:off x="1755" y="2387"/>
              <a:ext cx="1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256" name="Text Box 30"/>
            <p:cNvSpPr txBox="1"/>
            <p:nvPr/>
          </p:nvSpPr>
          <p:spPr>
            <a:xfrm>
              <a:off x="1066" y="1797"/>
              <a:ext cx="18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52257" name="Group 31"/>
          <p:cNvGrpSpPr/>
          <p:nvPr/>
        </p:nvGrpSpPr>
        <p:grpSpPr>
          <a:xfrm>
            <a:off x="900113" y="2133600"/>
            <a:ext cx="1511300" cy="1728788"/>
            <a:chOff x="975" y="1525"/>
            <a:chExt cx="952" cy="1089"/>
          </a:xfrm>
        </p:grpSpPr>
        <p:sp>
          <p:nvSpPr>
            <p:cNvPr id="52258" name="Arc 32"/>
            <p:cNvSpPr/>
            <p:nvPr/>
          </p:nvSpPr>
          <p:spPr>
            <a:xfrm rot="7962909" flipV="1">
              <a:off x="1061" y="1521"/>
              <a:ext cx="227" cy="226"/>
            </a:xfrm>
            <a:custGeom>
              <a:avLst/>
              <a:gdLst/>
              <a:ahLst/>
              <a:cxnLst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18" y="113"/>
                </a:cxn>
                <a:cxn ang="0">
                  <a:pos x="148" y="222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59" name="Arc 33"/>
            <p:cNvSpPr/>
            <p:nvPr/>
          </p:nvSpPr>
          <p:spPr>
            <a:xfrm rot="-3580726" flipV="1">
              <a:off x="970" y="2383"/>
              <a:ext cx="227" cy="226"/>
            </a:xfrm>
            <a:custGeom>
              <a:avLst/>
              <a:gdLst/>
              <a:ahLst/>
              <a:cxnLst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18" y="113"/>
                </a:cxn>
                <a:cxn ang="0">
                  <a:pos x="148" y="222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60" name="Freeform 34"/>
            <p:cNvSpPr/>
            <p:nvPr/>
          </p:nvSpPr>
          <p:spPr>
            <a:xfrm>
              <a:off x="975" y="1842"/>
              <a:ext cx="91" cy="454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182"/>
                </a:cxn>
                <a:cxn ang="0">
                  <a:pos x="91" y="454"/>
                </a:cxn>
              </a:cxnLst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61" name="Freeform 35"/>
            <p:cNvSpPr/>
            <p:nvPr/>
          </p:nvSpPr>
          <p:spPr>
            <a:xfrm>
              <a:off x="1655" y="1842"/>
              <a:ext cx="91" cy="454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182"/>
                </a:cxn>
                <a:cxn ang="0">
                  <a:pos x="91" y="454"/>
                </a:cxn>
              </a:cxnLst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62" name="Freeform 36"/>
            <p:cNvSpPr/>
            <p:nvPr/>
          </p:nvSpPr>
          <p:spPr>
            <a:xfrm flipH="1" flipV="1">
              <a:off x="1837" y="1842"/>
              <a:ext cx="90" cy="454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182"/>
                </a:cxn>
                <a:cxn ang="0">
                  <a:pos x="90" y="454"/>
                </a:cxn>
              </a:cxnLst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63" name="Freeform 37"/>
            <p:cNvSpPr/>
            <p:nvPr/>
          </p:nvSpPr>
          <p:spPr>
            <a:xfrm flipH="1" flipV="1">
              <a:off x="1156" y="1842"/>
              <a:ext cx="90" cy="454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182"/>
                </a:cxn>
                <a:cxn ang="0">
                  <a:pos x="90" y="454"/>
                </a:cxn>
              </a:cxnLst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64" name="Freeform 38"/>
            <p:cNvSpPr/>
            <p:nvPr/>
          </p:nvSpPr>
          <p:spPr>
            <a:xfrm>
              <a:off x="1202" y="1752"/>
              <a:ext cx="499" cy="5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7" y="181"/>
                </a:cxn>
                <a:cxn ang="0">
                  <a:pos x="499" y="544"/>
                </a:cxn>
              </a:cxnLst>
              <a:pathLst>
                <a:path w="499" h="544">
                  <a:moveTo>
                    <a:pt x="0" y="0"/>
                  </a:moveTo>
                  <a:cubicBezTo>
                    <a:pt x="117" y="45"/>
                    <a:pt x="234" y="90"/>
                    <a:pt x="317" y="181"/>
                  </a:cubicBezTo>
                  <a:cubicBezTo>
                    <a:pt x="400" y="272"/>
                    <a:pt x="449" y="408"/>
                    <a:pt x="499" y="54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65" name="Freeform 39"/>
            <p:cNvSpPr/>
            <p:nvPr/>
          </p:nvSpPr>
          <p:spPr>
            <a:xfrm>
              <a:off x="1202" y="1842"/>
              <a:ext cx="499" cy="545"/>
            </a:xfrm>
            <a:custGeom>
              <a:avLst/>
              <a:gdLst/>
              <a:ahLst/>
              <a:cxnLst>
                <a:cxn ang="0">
                  <a:pos x="499" y="545"/>
                </a:cxn>
                <a:cxn ang="0">
                  <a:pos x="0" y="0"/>
                </a:cxn>
              </a:cxnLst>
              <a:pathLst>
                <a:path w="499" h="545">
                  <a:moveTo>
                    <a:pt x="499" y="545"/>
                  </a:moveTo>
                  <a:cubicBezTo>
                    <a:pt x="291" y="318"/>
                    <a:pt x="83" y="91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2266" name="Group 40"/>
          <p:cNvGrpSpPr/>
          <p:nvPr/>
        </p:nvGrpSpPr>
        <p:grpSpPr>
          <a:xfrm>
            <a:off x="2987675" y="2708275"/>
            <a:ext cx="1511300" cy="865188"/>
            <a:chOff x="2517" y="2976"/>
            <a:chExt cx="952" cy="545"/>
          </a:xfrm>
        </p:grpSpPr>
        <p:sp>
          <p:nvSpPr>
            <p:cNvPr id="52267" name="Freeform 41"/>
            <p:cNvSpPr/>
            <p:nvPr/>
          </p:nvSpPr>
          <p:spPr>
            <a:xfrm>
              <a:off x="2517" y="2976"/>
              <a:ext cx="91" cy="454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182"/>
                </a:cxn>
                <a:cxn ang="0">
                  <a:pos x="91" y="454"/>
                </a:cxn>
              </a:cxnLst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68" name="Freeform 42"/>
            <p:cNvSpPr/>
            <p:nvPr/>
          </p:nvSpPr>
          <p:spPr>
            <a:xfrm flipH="1" flipV="1">
              <a:off x="3379" y="2976"/>
              <a:ext cx="90" cy="454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182"/>
                </a:cxn>
                <a:cxn ang="0">
                  <a:pos x="90" y="454"/>
                </a:cxn>
              </a:cxnLst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69" name="Freeform 43"/>
            <p:cNvSpPr/>
            <p:nvPr/>
          </p:nvSpPr>
          <p:spPr>
            <a:xfrm>
              <a:off x="2744" y="2976"/>
              <a:ext cx="499" cy="545"/>
            </a:xfrm>
            <a:custGeom>
              <a:avLst/>
              <a:gdLst/>
              <a:ahLst/>
              <a:cxnLst>
                <a:cxn ang="0">
                  <a:pos x="499" y="545"/>
                </a:cxn>
                <a:cxn ang="0">
                  <a:pos x="0" y="0"/>
                </a:cxn>
              </a:cxnLst>
              <a:pathLst>
                <a:path w="499" h="545">
                  <a:moveTo>
                    <a:pt x="499" y="545"/>
                  </a:moveTo>
                  <a:cubicBezTo>
                    <a:pt x="291" y="318"/>
                    <a:pt x="83" y="91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2270" name="Group 44"/>
          <p:cNvGrpSpPr/>
          <p:nvPr/>
        </p:nvGrpSpPr>
        <p:grpSpPr>
          <a:xfrm>
            <a:off x="5148263" y="2205038"/>
            <a:ext cx="1223962" cy="1728787"/>
            <a:chOff x="3878" y="2613"/>
            <a:chExt cx="771" cy="1089"/>
          </a:xfrm>
        </p:grpSpPr>
        <p:sp>
          <p:nvSpPr>
            <p:cNvPr id="52271" name="Arc 45"/>
            <p:cNvSpPr/>
            <p:nvPr/>
          </p:nvSpPr>
          <p:spPr>
            <a:xfrm rot="7962909" flipV="1">
              <a:off x="3964" y="2609"/>
              <a:ext cx="227" cy="226"/>
            </a:xfrm>
            <a:custGeom>
              <a:avLst/>
              <a:gdLst/>
              <a:ahLst/>
              <a:cxnLst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18" y="113"/>
                </a:cxn>
                <a:cxn ang="0">
                  <a:pos x="148" y="222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72" name="Arc 46"/>
            <p:cNvSpPr/>
            <p:nvPr/>
          </p:nvSpPr>
          <p:spPr>
            <a:xfrm rot="-3580726" flipV="1">
              <a:off x="3873" y="3471"/>
              <a:ext cx="227" cy="226"/>
            </a:xfrm>
            <a:custGeom>
              <a:avLst/>
              <a:gdLst/>
              <a:ahLst/>
              <a:cxnLst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18" y="113"/>
                </a:cxn>
                <a:cxn ang="0">
                  <a:pos x="148" y="222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73" name="Freeform 47"/>
            <p:cNvSpPr/>
            <p:nvPr/>
          </p:nvSpPr>
          <p:spPr>
            <a:xfrm>
              <a:off x="3878" y="2930"/>
              <a:ext cx="91" cy="454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182"/>
                </a:cxn>
                <a:cxn ang="0">
                  <a:pos x="91" y="454"/>
                </a:cxn>
              </a:cxnLst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74" name="Freeform 48"/>
            <p:cNvSpPr/>
            <p:nvPr/>
          </p:nvSpPr>
          <p:spPr>
            <a:xfrm>
              <a:off x="4558" y="2930"/>
              <a:ext cx="91" cy="454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182"/>
                </a:cxn>
                <a:cxn ang="0">
                  <a:pos x="91" y="454"/>
                </a:cxn>
              </a:cxnLst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75" name="Freeform 49"/>
            <p:cNvSpPr/>
            <p:nvPr/>
          </p:nvSpPr>
          <p:spPr>
            <a:xfrm>
              <a:off x="4105" y="2840"/>
              <a:ext cx="499" cy="5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7" y="181"/>
                </a:cxn>
                <a:cxn ang="0">
                  <a:pos x="499" y="544"/>
                </a:cxn>
              </a:cxnLst>
              <a:pathLst>
                <a:path w="499" h="544">
                  <a:moveTo>
                    <a:pt x="0" y="0"/>
                  </a:moveTo>
                  <a:cubicBezTo>
                    <a:pt x="117" y="45"/>
                    <a:pt x="234" y="90"/>
                    <a:pt x="317" y="181"/>
                  </a:cubicBezTo>
                  <a:cubicBezTo>
                    <a:pt x="400" y="272"/>
                    <a:pt x="449" y="408"/>
                    <a:pt x="499" y="54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2276" name="Group 50"/>
          <p:cNvGrpSpPr/>
          <p:nvPr/>
        </p:nvGrpSpPr>
        <p:grpSpPr>
          <a:xfrm>
            <a:off x="7235825" y="2420938"/>
            <a:ext cx="1395413" cy="1298575"/>
            <a:chOff x="1066" y="1781"/>
            <a:chExt cx="879" cy="818"/>
          </a:xfrm>
        </p:grpSpPr>
        <p:sp>
          <p:nvSpPr>
            <p:cNvPr id="52277" name="Oval 51"/>
            <p:cNvSpPr/>
            <p:nvPr/>
          </p:nvSpPr>
          <p:spPr>
            <a:xfrm>
              <a:off x="1747" y="179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78" name="Oval 52"/>
            <p:cNvSpPr/>
            <p:nvPr/>
          </p:nvSpPr>
          <p:spPr>
            <a:xfrm>
              <a:off x="107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79" name="Oval 53"/>
            <p:cNvSpPr/>
            <p:nvPr/>
          </p:nvSpPr>
          <p:spPr>
            <a:xfrm>
              <a:off x="175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80" name="Oval 54"/>
            <p:cNvSpPr/>
            <p:nvPr/>
          </p:nvSpPr>
          <p:spPr>
            <a:xfrm>
              <a:off x="1075" y="180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2281" name="Text Box 55"/>
            <p:cNvSpPr txBox="1"/>
            <p:nvPr/>
          </p:nvSpPr>
          <p:spPr>
            <a:xfrm>
              <a:off x="1746" y="1781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282" name="Text Box 56"/>
            <p:cNvSpPr txBox="1"/>
            <p:nvPr/>
          </p:nvSpPr>
          <p:spPr>
            <a:xfrm>
              <a:off x="1066" y="2387"/>
              <a:ext cx="17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283" name="Text Box 57"/>
            <p:cNvSpPr txBox="1"/>
            <p:nvPr/>
          </p:nvSpPr>
          <p:spPr>
            <a:xfrm>
              <a:off x="1755" y="2387"/>
              <a:ext cx="1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2284" name="Text Box 58"/>
            <p:cNvSpPr txBox="1"/>
            <p:nvPr/>
          </p:nvSpPr>
          <p:spPr>
            <a:xfrm>
              <a:off x="1066" y="1797"/>
              <a:ext cx="18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52285" name="Group 59"/>
          <p:cNvGrpSpPr/>
          <p:nvPr/>
        </p:nvGrpSpPr>
        <p:grpSpPr>
          <a:xfrm>
            <a:off x="7164388" y="2205038"/>
            <a:ext cx="1511300" cy="1728787"/>
            <a:chOff x="4513" y="1570"/>
            <a:chExt cx="952" cy="1089"/>
          </a:xfrm>
        </p:grpSpPr>
        <p:sp>
          <p:nvSpPr>
            <p:cNvPr id="52286" name="Arc 60"/>
            <p:cNvSpPr/>
            <p:nvPr/>
          </p:nvSpPr>
          <p:spPr>
            <a:xfrm rot="7962909" flipV="1">
              <a:off x="4599" y="1566"/>
              <a:ext cx="227" cy="226"/>
            </a:xfrm>
            <a:custGeom>
              <a:avLst/>
              <a:gdLst/>
              <a:ahLst/>
              <a:cxnLst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18" y="113"/>
                </a:cxn>
                <a:cxn ang="0">
                  <a:pos x="148" y="222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87" name="Arc 61"/>
            <p:cNvSpPr/>
            <p:nvPr/>
          </p:nvSpPr>
          <p:spPr>
            <a:xfrm rot="-3580726" flipV="1">
              <a:off x="4508" y="2428"/>
              <a:ext cx="227" cy="226"/>
            </a:xfrm>
            <a:custGeom>
              <a:avLst/>
              <a:gdLst/>
              <a:ahLst/>
              <a:cxnLst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18" y="113"/>
                </a:cxn>
                <a:cxn ang="0">
                  <a:pos x="148" y="222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88" name="Freeform 62"/>
            <p:cNvSpPr/>
            <p:nvPr/>
          </p:nvSpPr>
          <p:spPr>
            <a:xfrm>
              <a:off x="4513" y="1887"/>
              <a:ext cx="91" cy="454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182"/>
                </a:cxn>
                <a:cxn ang="0">
                  <a:pos x="91" y="454"/>
                </a:cxn>
              </a:cxnLst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89" name="Freeform 63"/>
            <p:cNvSpPr/>
            <p:nvPr/>
          </p:nvSpPr>
          <p:spPr>
            <a:xfrm>
              <a:off x="5193" y="1887"/>
              <a:ext cx="91" cy="454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0" y="182"/>
                </a:cxn>
                <a:cxn ang="0">
                  <a:pos x="91" y="454"/>
                </a:cxn>
              </a:cxnLst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90" name="Freeform 64"/>
            <p:cNvSpPr/>
            <p:nvPr/>
          </p:nvSpPr>
          <p:spPr>
            <a:xfrm flipH="1" flipV="1">
              <a:off x="5375" y="1887"/>
              <a:ext cx="90" cy="454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182"/>
                </a:cxn>
                <a:cxn ang="0">
                  <a:pos x="90" y="454"/>
                </a:cxn>
              </a:cxnLst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91" name="Freeform 65"/>
            <p:cNvSpPr/>
            <p:nvPr/>
          </p:nvSpPr>
          <p:spPr>
            <a:xfrm>
              <a:off x="4740" y="1887"/>
              <a:ext cx="499" cy="545"/>
            </a:xfrm>
            <a:custGeom>
              <a:avLst/>
              <a:gdLst/>
              <a:ahLst/>
              <a:cxnLst>
                <a:cxn ang="0">
                  <a:pos x="499" y="545"/>
                </a:cxn>
                <a:cxn ang="0">
                  <a:pos x="0" y="0"/>
                </a:cxn>
              </a:cxnLst>
              <a:pathLst>
                <a:path w="499" h="545">
                  <a:moveTo>
                    <a:pt x="499" y="545"/>
                  </a:moveTo>
                  <a:cubicBezTo>
                    <a:pt x="291" y="318"/>
                    <a:pt x="83" y="91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71842" name="Rectangle 66"/>
          <p:cNvSpPr/>
          <p:nvPr/>
        </p:nvSpPr>
        <p:spPr>
          <a:xfrm>
            <a:off x="2557463" y="4149725"/>
            <a:ext cx="1727200" cy="1152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</a:rPr>
              <a:t>Not [</a:t>
            </a:r>
            <a:r>
              <a:rPr lang="en-US" altLang="zh-CN" sz="1800" i="1" dirty="0">
                <a:latin typeface="Times New Roman" panose="02020603050405020304" pitchFamily="18" charset="0"/>
              </a:rPr>
              <a:t>Sy</a:t>
            </a:r>
            <a:r>
              <a:rPr lang="en-US" altLang="zh-CN" sz="1800" dirty="0">
                <a:latin typeface="Times New Roman" panose="02020603050405020304" pitchFamily="18" charset="0"/>
              </a:rPr>
              <a:t>]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Times New Roman" panose="02020603050405020304" pitchFamily="18" charset="0"/>
              </a:rPr>
              <a:t>[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As</a:t>
            </a:r>
            <a:r>
              <a:rPr lang="en-US" altLang="zh-CN" sz="1800" b="1" dirty="0">
                <a:latin typeface="Times New Roman" panose="02020603050405020304" pitchFamily="18" charset="0"/>
              </a:rPr>
              <a:t>]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</a:rPr>
              <a:t>[</a:t>
            </a:r>
            <a:r>
              <a:rPr lang="en-US" altLang="zh-CN" sz="1800" i="1" dirty="0">
                <a:latin typeface="Times New Roman" panose="02020603050405020304" pitchFamily="18" charset="0"/>
              </a:rPr>
              <a:t>Ats</a:t>
            </a:r>
            <a:r>
              <a:rPr lang="en-US" altLang="zh-CN" sz="1800" dirty="0">
                <a:latin typeface="Times New Roman" panose="02020603050405020304" pitchFamily="18" charset="0"/>
              </a:rPr>
              <a:t>]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971843" name="Rectangle 67"/>
          <p:cNvSpPr/>
          <p:nvPr/>
        </p:nvSpPr>
        <p:spPr>
          <a:xfrm>
            <a:off x="4716463" y="4149725"/>
            <a:ext cx="1727200" cy="1152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</a:rPr>
              <a:t>Not [</a:t>
            </a:r>
            <a:r>
              <a:rPr lang="en-US" altLang="zh-CN" sz="1800" i="1" dirty="0">
                <a:latin typeface="Times New Roman" panose="02020603050405020304" pitchFamily="18" charset="0"/>
              </a:rPr>
              <a:t>Sy</a:t>
            </a:r>
            <a:r>
              <a:rPr lang="en-US" altLang="zh-CN" sz="1800" dirty="0">
                <a:latin typeface="Times New Roman" panose="02020603050405020304" pitchFamily="18" charset="0"/>
              </a:rPr>
              <a:t>]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</a:rPr>
              <a:t>Not [</a:t>
            </a:r>
            <a:r>
              <a:rPr lang="en-US" altLang="zh-CN" sz="1800" i="1" dirty="0">
                <a:latin typeface="Times New Roman" panose="02020603050405020304" pitchFamily="18" charset="0"/>
              </a:rPr>
              <a:t>As</a:t>
            </a:r>
            <a:r>
              <a:rPr lang="en-US" altLang="zh-CN" sz="1800" dirty="0">
                <a:latin typeface="Times New Roman" panose="02020603050405020304" pitchFamily="18" charset="0"/>
              </a:rPr>
              <a:t>]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Times New Roman" panose="02020603050405020304" pitchFamily="18" charset="0"/>
              </a:rPr>
              <a:t>[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Ats</a:t>
            </a:r>
            <a:r>
              <a:rPr lang="en-US" altLang="zh-CN" sz="1800" b="1" dirty="0">
                <a:latin typeface="Times New Roman" panose="02020603050405020304" pitchFamily="18" charset="0"/>
              </a:rPr>
              <a:t>]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971844" name="Rectangle 68"/>
          <p:cNvSpPr/>
          <p:nvPr/>
        </p:nvSpPr>
        <p:spPr>
          <a:xfrm>
            <a:off x="6805613" y="4149725"/>
            <a:ext cx="1727200" cy="1152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</a:rPr>
              <a:t>Not [</a:t>
            </a:r>
            <a:r>
              <a:rPr lang="en-US" altLang="zh-CN" sz="1800" i="1" dirty="0">
                <a:latin typeface="Times New Roman" panose="02020603050405020304" pitchFamily="18" charset="0"/>
              </a:rPr>
              <a:t>Sy</a:t>
            </a:r>
            <a:r>
              <a:rPr lang="en-US" altLang="zh-CN" sz="1800" dirty="0">
                <a:latin typeface="Times New Roman" panose="02020603050405020304" pitchFamily="18" charset="0"/>
              </a:rPr>
              <a:t>]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</a:rPr>
              <a:t>Not [</a:t>
            </a:r>
            <a:r>
              <a:rPr lang="en-US" altLang="zh-CN" sz="1800" i="1" dirty="0">
                <a:latin typeface="Times New Roman" panose="02020603050405020304" pitchFamily="18" charset="0"/>
              </a:rPr>
              <a:t>As</a:t>
            </a:r>
            <a:r>
              <a:rPr lang="en-US" altLang="zh-CN" sz="1800" dirty="0">
                <a:latin typeface="Times New Roman" panose="02020603050405020304" pitchFamily="18" charset="0"/>
              </a:rPr>
              <a:t>]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</a:rPr>
              <a:t>Not [</a:t>
            </a:r>
            <a:r>
              <a:rPr lang="en-US" altLang="zh-CN" sz="1800" i="1" dirty="0">
                <a:latin typeface="Times New Roman" panose="02020603050405020304" pitchFamily="18" charset="0"/>
              </a:rPr>
              <a:t>Ats</a:t>
            </a:r>
            <a:r>
              <a:rPr lang="en-US" altLang="zh-CN" sz="1800" dirty="0">
                <a:latin typeface="Times New Roman" panose="02020603050405020304" pitchFamily="18" charset="0"/>
              </a:rPr>
              <a:t>]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971845" name="Text Box 69"/>
          <p:cNvSpPr txBox="1"/>
          <p:nvPr/>
        </p:nvSpPr>
        <p:spPr>
          <a:xfrm>
            <a:off x="1116013" y="5780088"/>
            <a:ext cx="3778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i="1" dirty="0">
                <a:solidFill>
                  <a:srgbClr val="009999"/>
                </a:solidFill>
                <a:latin typeface="Georgia" panose="02040502050405020303" pitchFamily="18" charset="0"/>
              </a:rPr>
              <a:t>What about other 4 cases?</a:t>
            </a:r>
            <a:endParaRPr lang="en-US" altLang="zh-CN" i="1" dirty="0">
              <a:solidFill>
                <a:srgbClr val="00999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177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charRg st="5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1779">
                                            <p:txEl>
                                              <p:charRg st="5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charRg st="1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1779">
                                            <p:txEl>
                                              <p:charRg st="1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7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7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7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  <p:bldP spid="971842" grpId="0"/>
      <p:bldP spid="971843" grpId="0"/>
      <p:bldP spid="971844" grpId="0"/>
      <p:bldP spid="9718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Relations</a:t>
            </a:r>
            <a:endParaRPr lang="en-US" altLang="zh-CN" dirty="0"/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Relations and Their Properties</a:t>
            </a:r>
            <a:endParaRPr lang="en-US" altLang="zh-CN" dirty="0"/>
          </a:p>
          <a:p>
            <a:r>
              <a:rPr lang="en-US" altLang="zh-CN" i="1" dirty="0"/>
              <a:t>n</a:t>
            </a:r>
            <a:r>
              <a:rPr lang="en-US" altLang="zh-CN" dirty="0"/>
              <a:t>-ary Relations and Their Applications</a:t>
            </a:r>
            <a:endParaRPr lang="en-US" altLang="zh-CN" dirty="0"/>
          </a:p>
          <a:p>
            <a:r>
              <a:rPr lang="en-US" altLang="zh-CN" dirty="0"/>
              <a:t> Representing Relations</a:t>
            </a:r>
            <a:endParaRPr lang="en-US" altLang="zh-CN" dirty="0"/>
          </a:p>
          <a:p>
            <a:r>
              <a:rPr lang="en-US" altLang="zh-CN" dirty="0"/>
              <a:t>Closures of Relations </a:t>
            </a:r>
            <a:endParaRPr lang="en-US" altLang="zh-CN" dirty="0"/>
          </a:p>
          <a:p>
            <a:r>
              <a:rPr lang="en-US" altLang="zh-CN" dirty="0"/>
              <a:t>Equivalence Relations</a:t>
            </a:r>
            <a:endParaRPr lang="en-US" altLang="zh-CN" dirty="0"/>
          </a:p>
          <a:p>
            <a:r>
              <a:rPr lang="en-US" altLang="zh-CN" dirty="0"/>
              <a:t>Partial Orderings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Definition: [</a:t>
            </a:r>
            <a:r>
              <a:rPr lang="en-US" altLang="zh-CN" i="1" dirty="0"/>
              <a:t>tr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325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R</a:t>
            </a:r>
            <a:r>
              <a:rPr lang="en-US" altLang="zh-CN" dirty="0"/>
              <a:t> is </a:t>
            </a:r>
            <a:r>
              <a:rPr lang="en-US" altLang="zh-CN" i="1" dirty="0">
                <a:solidFill>
                  <a:schemeClr val="hlink"/>
                </a:solidFill>
              </a:rPr>
              <a:t>transitive</a:t>
            </a:r>
            <a:r>
              <a:rPr lang="en-US" altLang="zh-CN" i="1" dirty="0"/>
              <a:t> </a:t>
            </a:r>
            <a:r>
              <a:rPr lang="en-US" altLang="zh-CN" dirty="0"/>
              <a:t>iff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/>
              <a:t>x</a:t>
            </a:r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/>
              <a:t>y</a:t>
            </a:r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/>
              <a:t>z</a:t>
            </a:r>
            <a:r>
              <a:rPr lang="en-US" altLang="zh-CN" dirty="0"/>
              <a:t>[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 </a:t>
            </a:r>
            <a:r>
              <a:rPr lang="en-US" altLang="zh-CN" dirty="0">
                <a:latin typeface="Symbol" panose="05050102010706020507" pitchFamily="18" charset="2"/>
              </a:rPr>
              <a:t>) Î </a:t>
            </a:r>
            <a:r>
              <a:rPr lang="en-US" altLang="zh-CN" i="1" dirty="0"/>
              <a:t>R </a:t>
            </a:r>
            <a:r>
              <a:rPr lang="en-US" altLang="zh-CN" dirty="0">
                <a:latin typeface="Symbol" panose="05050102010706020507" pitchFamily="18" charset="2"/>
              </a:rPr>
              <a:t>Ù (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 </a:t>
            </a:r>
            <a:r>
              <a:rPr lang="en-US" altLang="zh-CN" dirty="0">
                <a:latin typeface="Symbol" panose="05050102010706020507" pitchFamily="18" charset="2"/>
              </a:rPr>
              <a:t>) Î </a:t>
            </a:r>
            <a:r>
              <a:rPr lang="en-US" altLang="zh-CN" i="1" dirty="0"/>
              <a:t>R</a:t>
            </a:r>
            <a:r>
              <a:rPr lang="en-US" altLang="zh-CN" dirty="0">
                <a:latin typeface="Symbol" panose="05050102010706020507" pitchFamily="18" charset="2"/>
              </a:rPr>
              <a:t>® 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z </a:t>
            </a:r>
            <a:r>
              <a:rPr lang="en-US" altLang="zh-CN" dirty="0">
                <a:latin typeface="Symbol" panose="05050102010706020507" pitchFamily="18" charset="2"/>
              </a:rPr>
              <a:t>) Î </a:t>
            </a:r>
            <a:r>
              <a:rPr lang="en-US" altLang="zh-CN" i="1" dirty="0"/>
              <a:t>R</a:t>
            </a:r>
            <a:r>
              <a:rPr lang="en-US" altLang="zh-CN" dirty="0"/>
              <a:t>]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Note: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there is an arc from </a:t>
            </a:r>
            <a:r>
              <a:rPr lang="en-US" altLang="zh-CN" i="1" dirty="0"/>
              <a:t>x</a:t>
            </a:r>
            <a:r>
              <a:rPr lang="en-US" altLang="zh-CN" dirty="0"/>
              <a:t> to </a:t>
            </a:r>
            <a:r>
              <a:rPr lang="en-US" altLang="zh-CN" i="1" dirty="0"/>
              <a:t>y</a:t>
            </a:r>
            <a:r>
              <a:rPr lang="en-US" altLang="zh-CN" dirty="0"/>
              <a:t> and one from </a:t>
            </a:r>
            <a:r>
              <a:rPr lang="en-US" altLang="zh-CN" i="1" dirty="0"/>
              <a:t>y</a:t>
            </a:r>
            <a:r>
              <a:rPr lang="en-US" altLang="zh-CN" dirty="0"/>
              <a:t> to </a:t>
            </a:r>
            <a:r>
              <a:rPr lang="en-US" altLang="zh-CN" i="1" dirty="0"/>
              <a:t>z</a:t>
            </a:r>
            <a:r>
              <a:rPr lang="en-US" altLang="zh-CN" dirty="0"/>
              <a:t> then there must be one from </a:t>
            </a:r>
            <a:r>
              <a:rPr lang="en-US" altLang="zh-CN" i="1" dirty="0"/>
              <a:t>x</a:t>
            </a:r>
            <a:r>
              <a:rPr lang="en-US" altLang="zh-CN" dirty="0"/>
              <a:t> to </a:t>
            </a:r>
            <a:r>
              <a:rPr lang="en-US" altLang="zh-CN" i="1" dirty="0"/>
              <a:t>z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Examples</a:t>
            </a:r>
            <a:endParaRPr lang="en-US" altLang="zh-CN" dirty="0"/>
          </a:p>
        </p:txBody>
      </p:sp>
      <p:grpSp>
        <p:nvGrpSpPr>
          <p:cNvPr id="54277" name="Group 3"/>
          <p:cNvGrpSpPr/>
          <p:nvPr/>
        </p:nvGrpSpPr>
        <p:grpSpPr>
          <a:xfrm>
            <a:off x="6011863" y="2636838"/>
            <a:ext cx="1395412" cy="1298575"/>
            <a:chOff x="1066" y="1781"/>
            <a:chExt cx="879" cy="818"/>
          </a:xfrm>
        </p:grpSpPr>
        <p:sp>
          <p:nvSpPr>
            <p:cNvPr id="54278" name="Oval 4"/>
            <p:cNvSpPr/>
            <p:nvPr/>
          </p:nvSpPr>
          <p:spPr>
            <a:xfrm>
              <a:off x="1747" y="179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79" name="Oval 5"/>
            <p:cNvSpPr/>
            <p:nvPr/>
          </p:nvSpPr>
          <p:spPr>
            <a:xfrm>
              <a:off x="107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80" name="Oval 6"/>
            <p:cNvSpPr/>
            <p:nvPr/>
          </p:nvSpPr>
          <p:spPr>
            <a:xfrm>
              <a:off x="175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81" name="Oval 7"/>
            <p:cNvSpPr/>
            <p:nvPr/>
          </p:nvSpPr>
          <p:spPr>
            <a:xfrm>
              <a:off x="1075" y="180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82" name="Text Box 8"/>
            <p:cNvSpPr txBox="1"/>
            <p:nvPr/>
          </p:nvSpPr>
          <p:spPr>
            <a:xfrm>
              <a:off x="1746" y="1781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4283" name="Text Box 9"/>
            <p:cNvSpPr txBox="1"/>
            <p:nvPr/>
          </p:nvSpPr>
          <p:spPr>
            <a:xfrm>
              <a:off x="1066" y="2387"/>
              <a:ext cx="17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4284" name="Text Box 10"/>
            <p:cNvSpPr txBox="1"/>
            <p:nvPr/>
          </p:nvSpPr>
          <p:spPr>
            <a:xfrm>
              <a:off x="1755" y="2387"/>
              <a:ext cx="1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4285" name="Text Box 11"/>
            <p:cNvSpPr txBox="1"/>
            <p:nvPr/>
          </p:nvSpPr>
          <p:spPr>
            <a:xfrm>
              <a:off x="1066" y="1797"/>
              <a:ext cx="18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54286" name="Group 12"/>
          <p:cNvGrpSpPr/>
          <p:nvPr/>
        </p:nvGrpSpPr>
        <p:grpSpPr>
          <a:xfrm>
            <a:off x="1692275" y="2420938"/>
            <a:ext cx="1584325" cy="1728787"/>
            <a:chOff x="975" y="1752"/>
            <a:chExt cx="998" cy="1089"/>
          </a:xfrm>
        </p:grpSpPr>
        <p:sp>
          <p:nvSpPr>
            <p:cNvPr id="54287" name="Line 13"/>
            <p:cNvSpPr/>
            <p:nvPr/>
          </p:nvSpPr>
          <p:spPr>
            <a:xfrm flipH="1">
              <a:off x="1202" y="2069"/>
              <a:ext cx="499" cy="454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54288" name="Line 14"/>
            <p:cNvSpPr/>
            <p:nvPr/>
          </p:nvSpPr>
          <p:spPr>
            <a:xfrm>
              <a:off x="1201" y="2070"/>
              <a:ext cx="545" cy="453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54289" name="Line 15"/>
            <p:cNvSpPr/>
            <p:nvPr/>
          </p:nvSpPr>
          <p:spPr>
            <a:xfrm>
              <a:off x="1156" y="2115"/>
              <a:ext cx="0" cy="408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54290" name="Arc 16"/>
            <p:cNvSpPr/>
            <p:nvPr/>
          </p:nvSpPr>
          <p:spPr>
            <a:xfrm rot="7962909" flipV="1">
              <a:off x="1061" y="1748"/>
              <a:ext cx="227" cy="226"/>
            </a:xfrm>
            <a:custGeom>
              <a:avLst/>
              <a:gdLst/>
              <a:ahLst/>
              <a:cxnLst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18" y="113"/>
                </a:cxn>
                <a:cxn ang="0">
                  <a:pos x="148" y="222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1" name="Line 17"/>
            <p:cNvSpPr/>
            <p:nvPr/>
          </p:nvSpPr>
          <p:spPr>
            <a:xfrm>
              <a:off x="1202" y="2024"/>
              <a:ext cx="499" cy="0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54292" name="Arc 18"/>
            <p:cNvSpPr/>
            <p:nvPr/>
          </p:nvSpPr>
          <p:spPr>
            <a:xfrm rot="7962909" flipV="1">
              <a:off x="1742" y="1748"/>
              <a:ext cx="227" cy="226"/>
            </a:xfrm>
            <a:custGeom>
              <a:avLst/>
              <a:gdLst/>
              <a:ahLst/>
              <a:cxnLst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18" y="113"/>
                </a:cxn>
                <a:cxn ang="0">
                  <a:pos x="148" y="222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3" name="Arc 19"/>
            <p:cNvSpPr/>
            <p:nvPr/>
          </p:nvSpPr>
          <p:spPr>
            <a:xfrm rot="-3580726" flipV="1">
              <a:off x="1650" y="2610"/>
              <a:ext cx="227" cy="226"/>
            </a:xfrm>
            <a:custGeom>
              <a:avLst/>
              <a:gdLst/>
              <a:ahLst/>
              <a:cxnLst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18" y="113"/>
                </a:cxn>
                <a:cxn ang="0">
                  <a:pos x="148" y="222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4" name="Arc 20"/>
            <p:cNvSpPr/>
            <p:nvPr/>
          </p:nvSpPr>
          <p:spPr>
            <a:xfrm rot="-3580726" flipV="1">
              <a:off x="970" y="2610"/>
              <a:ext cx="227" cy="226"/>
            </a:xfrm>
            <a:custGeom>
              <a:avLst/>
              <a:gdLst/>
              <a:ahLst/>
              <a:cxnLst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48" y="222"/>
                </a:cxn>
                <a:cxn ang="0">
                  <a:pos x="118" y="226"/>
                </a:cxn>
                <a:cxn ang="0">
                  <a:pos x="0" y="113"/>
                </a:cxn>
                <a:cxn ang="0">
                  <a:pos x="118" y="0"/>
                </a:cxn>
                <a:cxn ang="0">
                  <a:pos x="227" y="72"/>
                </a:cxn>
                <a:cxn ang="0">
                  <a:pos x="118" y="113"/>
                </a:cxn>
                <a:cxn ang="0">
                  <a:pos x="148" y="222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4295" name="Group 21"/>
          <p:cNvGrpSpPr/>
          <p:nvPr/>
        </p:nvGrpSpPr>
        <p:grpSpPr>
          <a:xfrm>
            <a:off x="1763713" y="2636838"/>
            <a:ext cx="1395412" cy="1298575"/>
            <a:chOff x="1066" y="1781"/>
            <a:chExt cx="879" cy="818"/>
          </a:xfrm>
        </p:grpSpPr>
        <p:sp>
          <p:nvSpPr>
            <p:cNvPr id="54296" name="Oval 22"/>
            <p:cNvSpPr/>
            <p:nvPr/>
          </p:nvSpPr>
          <p:spPr>
            <a:xfrm>
              <a:off x="1747" y="179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97" name="Oval 23"/>
            <p:cNvSpPr/>
            <p:nvPr/>
          </p:nvSpPr>
          <p:spPr>
            <a:xfrm>
              <a:off x="107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98" name="Oval 24"/>
            <p:cNvSpPr/>
            <p:nvPr/>
          </p:nvSpPr>
          <p:spPr>
            <a:xfrm>
              <a:off x="175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299" name="Oval 25"/>
            <p:cNvSpPr/>
            <p:nvPr/>
          </p:nvSpPr>
          <p:spPr>
            <a:xfrm>
              <a:off x="1075" y="180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4300" name="Text Box 26"/>
            <p:cNvSpPr txBox="1"/>
            <p:nvPr/>
          </p:nvSpPr>
          <p:spPr>
            <a:xfrm>
              <a:off x="1746" y="1781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4301" name="Text Box 27"/>
            <p:cNvSpPr txBox="1"/>
            <p:nvPr/>
          </p:nvSpPr>
          <p:spPr>
            <a:xfrm>
              <a:off x="1066" y="2387"/>
              <a:ext cx="17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4302" name="Text Box 28"/>
            <p:cNvSpPr txBox="1"/>
            <p:nvPr/>
          </p:nvSpPr>
          <p:spPr>
            <a:xfrm>
              <a:off x="1755" y="2387"/>
              <a:ext cx="1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4303" name="Text Box 29"/>
            <p:cNvSpPr txBox="1"/>
            <p:nvPr/>
          </p:nvSpPr>
          <p:spPr>
            <a:xfrm>
              <a:off x="1066" y="1797"/>
              <a:ext cx="18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54304" name="Group 30"/>
          <p:cNvGrpSpPr/>
          <p:nvPr/>
        </p:nvGrpSpPr>
        <p:grpSpPr>
          <a:xfrm>
            <a:off x="6299200" y="2781300"/>
            <a:ext cx="865188" cy="865188"/>
            <a:chOff x="2562" y="3067"/>
            <a:chExt cx="545" cy="545"/>
          </a:xfrm>
        </p:grpSpPr>
        <p:sp>
          <p:nvSpPr>
            <p:cNvPr id="54305" name="Line 31"/>
            <p:cNvSpPr/>
            <p:nvPr/>
          </p:nvSpPr>
          <p:spPr>
            <a:xfrm>
              <a:off x="2562" y="3113"/>
              <a:ext cx="545" cy="453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54306" name="Line 32"/>
            <p:cNvSpPr/>
            <p:nvPr/>
          </p:nvSpPr>
          <p:spPr>
            <a:xfrm flipH="1">
              <a:off x="2563" y="3113"/>
              <a:ext cx="536" cy="499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54307" name="Line 33"/>
            <p:cNvSpPr/>
            <p:nvPr/>
          </p:nvSpPr>
          <p:spPr>
            <a:xfrm>
              <a:off x="2563" y="3067"/>
              <a:ext cx="499" cy="0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</p:grpSp>
      <p:sp>
        <p:nvSpPr>
          <p:cNvPr id="54308" name="Rectangle 34"/>
          <p:cNvSpPr>
            <a:spLocks noGrp="1"/>
          </p:cNvSpPr>
          <p:nvPr>
            <p:ph idx="1"/>
          </p:nvPr>
        </p:nvSpPr>
        <p:spPr>
          <a:xfrm>
            <a:off x="1403350" y="4724400"/>
            <a:ext cx="1727200" cy="1152525"/>
          </a:xfrm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CN" sz="2000" b="1" dirty="0"/>
              <a:t>[</a:t>
            </a:r>
            <a:r>
              <a:rPr lang="en-US" altLang="zh-CN" sz="2000" b="1" i="1" dirty="0"/>
              <a:t>Tr</a:t>
            </a:r>
            <a:r>
              <a:rPr lang="en-US" altLang="zh-CN" sz="2000" b="1" dirty="0"/>
              <a:t>]</a:t>
            </a:r>
            <a:endParaRPr lang="en-US" altLang="zh-CN" sz="2000" b="1" dirty="0"/>
          </a:p>
        </p:txBody>
      </p:sp>
      <p:sp>
        <p:nvSpPr>
          <p:cNvPr id="54309" name="Rectangle 35"/>
          <p:cNvSpPr/>
          <p:nvPr/>
        </p:nvSpPr>
        <p:spPr>
          <a:xfrm>
            <a:off x="5508625" y="4724400"/>
            <a:ext cx="1727200" cy="1152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</a:rPr>
              <a:t>Not [</a:t>
            </a:r>
            <a:r>
              <a:rPr lang="en-US" altLang="zh-CN" sz="1800" i="1" dirty="0">
                <a:latin typeface="Times New Roman" panose="02020603050405020304" pitchFamily="18" charset="0"/>
              </a:rPr>
              <a:t>Tr</a:t>
            </a:r>
            <a:r>
              <a:rPr lang="en-US" altLang="zh-CN" sz="1800" dirty="0">
                <a:latin typeface="Times New Roman" panose="02020603050405020304" pitchFamily="18" charset="0"/>
              </a:rPr>
              <a:t>]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29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29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Examples in Mathematics</a:t>
            </a:r>
            <a:endParaRPr lang="en-US" altLang="zh-CN" dirty="0"/>
          </a:p>
        </p:txBody>
      </p:sp>
      <p:sp>
        <p:nvSpPr>
          <p:cNvPr id="5530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= (equality)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 </a:t>
            </a:r>
            <a:r>
              <a:rPr lang="en-US" altLang="zh-CN" dirty="0">
                <a:sym typeface="Symbol" panose="05050102010706020507" pitchFamily="18" charset="2"/>
              </a:rPr>
              <a:t>(inequality)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 </a:t>
            </a:r>
            <a:r>
              <a:rPr lang="en-US" altLang="zh-CN" dirty="0">
                <a:sym typeface="Symbol" panose="05050102010706020507" pitchFamily="18" charset="2"/>
              </a:rPr>
              <a:t>(empty relation)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日期占位符 3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2" name="文本框 6"/>
          <p:cNvSpPr txBox="1"/>
          <p:nvPr>
            <p:custDataLst>
              <p:tags r:id="rId1"/>
            </p:custDataLst>
          </p:nvPr>
        </p:nvSpPr>
        <p:spPr>
          <a:xfrm>
            <a:off x="828040" y="216535"/>
            <a:ext cx="7487920" cy="1549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1" indent="0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Is the “divides” relation on the set of positive integers transitive?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6323" name="文本框 7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是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6324" name="文本框 8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否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6325" name="椭圆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6326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6327" name="矩形: 圆角 15"/>
          <p:cNvSpPr/>
          <p:nvPr>
            <p:custDataLst>
              <p:tags r:id="rId6"/>
            </p:custDataLst>
          </p:nvPr>
        </p:nvSpPr>
        <p:spPr>
          <a:xfrm>
            <a:off x="5364163" y="446881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56328" name="组合 2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6329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6330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6331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6332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6333" name="图片 5"/>
          <p:cNvPicPr/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5325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Example 16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How many reflexive relations are there on a set with </a:t>
            </a:r>
            <a:r>
              <a:rPr lang="en-US" altLang="zh-CN" i="1" dirty="0"/>
              <a:t>n</a:t>
            </a:r>
            <a:r>
              <a:rPr lang="en-US" altLang="zh-CN" dirty="0"/>
              <a:t> elements?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(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-1)</a:t>
            </a:r>
            <a:endParaRPr lang="en-US" altLang="zh-CN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charRg st="7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Combing relations</a:t>
            </a:r>
            <a:endParaRPr lang="en-US" altLang="zh-CN" dirty="0"/>
          </a:p>
        </p:txBody>
      </p:sp>
      <p:sp>
        <p:nvSpPr>
          <p:cNvPr id="5837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È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endParaRPr lang="en-US" altLang="zh-CN" baseline="-25000" dirty="0"/>
          </a:p>
          <a:p>
            <a:pPr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Ç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endParaRPr lang="en-US" altLang="zh-CN" baseline="-25000" dirty="0"/>
          </a:p>
          <a:p>
            <a:pPr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-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endParaRPr lang="en-US" altLang="zh-CN" baseline="-25000" dirty="0"/>
          </a:p>
          <a:p>
            <a:pPr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Å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endParaRPr lang="en-US" altLang="zh-CN" baseline="-25000" dirty="0"/>
          </a:p>
          <a:p>
            <a:pPr eaLnBrk="1" hangingPunct="1"/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403985" y="3572828"/>
            <a:ext cx="215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>
              <a:buNone/>
            </a:pPr>
            <a:r>
              <a:rPr lang="en-US" altLang="zh-CN" dirty="0"/>
              <a:t>Combining Relations</a:t>
            </a:r>
            <a:endParaRPr lang="en-US" altLang="zh-CN" dirty="0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467360" y="1371283"/>
            <a:ext cx="8415338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b="1" dirty="0"/>
              <a:t>Example</a:t>
            </a:r>
            <a:r>
              <a:rPr lang="en-US" altLang="zh-CN" dirty="0"/>
              <a:t>: Let </a:t>
            </a:r>
            <a:r>
              <a:rPr lang="en-US" altLang="zh-CN" i="1" dirty="0"/>
              <a:t>A</a:t>
            </a:r>
            <a:r>
              <a:rPr lang="en-US" altLang="zh-CN" dirty="0"/>
              <a:t> = {</a:t>
            </a:r>
            <a:r>
              <a:rPr lang="en-US" altLang="zh-CN" dirty="0">
                <a:latin typeface="Cambria Math" panose="02040503050406030204" pitchFamily="18" charset="0"/>
              </a:rPr>
              <a:t>1,2,3</a:t>
            </a:r>
            <a:r>
              <a:rPr lang="en-US" altLang="zh-CN" dirty="0"/>
              <a:t>}</a:t>
            </a:r>
            <a:r>
              <a:rPr lang="en-US" altLang="zh-CN" i="1" dirty="0"/>
              <a:t> </a:t>
            </a:r>
            <a:r>
              <a:rPr lang="en-US" altLang="zh-CN" dirty="0"/>
              <a:t>and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i="1" dirty="0"/>
              <a:t>= </a:t>
            </a:r>
            <a:r>
              <a:rPr lang="en-US" altLang="zh-CN" dirty="0"/>
              <a:t>{</a:t>
            </a:r>
            <a:r>
              <a:rPr lang="en-US" altLang="zh-CN" dirty="0">
                <a:latin typeface="Cambria Math" panose="02040503050406030204" pitchFamily="18" charset="0"/>
              </a:rPr>
              <a:t>1,2,3,4</a:t>
            </a:r>
            <a:r>
              <a:rPr lang="en-US" altLang="zh-CN" dirty="0"/>
              <a:t>}. The relations </a:t>
            </a:r>
            <a:r>
              <a:rPr lang="en-US" altLang="zh-CN" i="1" dirty="0"/>
              <a:t>R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 = {(</a:t>
            </a:r>
            <a:r>
              <a:rPr lang="en-US" altLang="zh-CN" dirty="0">
                <a:latin typeface="Cambria Math" panose="02040503050406030204" pitchFamily="18" charset="0"/>
              </a:rPr>
              <a:t>1,1</a:t>
            </a:r>
            <a:r>
              <a:rPr lang="en-US" altLang="zh-CN" dirty="0"/>
              <a:t>),(</a:t>
            </a:r>
            <a:r>
              <a:rPr lang="en-US" altLang="zh-CN" dirty="0">
                <a:latin typeface="Cambria Math" panose="02040503050406030204" pitchFamily="18" charset="0"/>
              </a:rPr>
              <a:t>2,2</a:t>
            </a:r>
            <a:r>
              <a:rPr lang="en-US" altLang="zh-CN" dirty="0"/>
              <a:t>),(</a:t>
            </a:r>
            <a:r>
              <a:rPr lang="en-US" altLang="zh-CN" dirty="0">
                <a:latin typeface="Cambria Math" panose="02040503050406030204" pitchFamily="18" charset="0"/>
              </a:rPr>
              <a:t>3,3</a:t>
            </a:r>
            <a:r>
              <a:rPr lang="en-US" altLang="zh-CN" dirty="0"/>
              <a:t>)} and                              </a:t>
            </a:r>
            <a:r>
              <a:rPr lang="en-US" altLang="zh-CN" i="1" dirty="0"/>
              <a:t>R</a:t>
            </a:r>
            <a:r>
              <a:rPr lang="en-US" altLang="zh-CN" baseline="-25000" dirty="0">
                <a:latin typeface="Cambria Math" panose="02040503050406030204" pitchFamily="18" charset="0"/>
              </a:rPr>
              <a:t>2</a:t>
            </a:r>
            <a:r>
              <a:rPr lang="en-US" altLang="zh-CN" dirty="0"/>
              <a:t> = {(</a:t>
            </a:r>
            <a:r>
              <a:rPr lang="en-US" altLang="zh-CN" dirty="0">
                <a:latin typeface="Cambria Math" panose="02040503050406030204" pitchFamily="18" charset="0"/>
              </a:rPr>
              <a:t>1,1</a:t>
            </a:r>
            <a:r>
              <a:rPr lang="en-US" altLang="zh-CN" dirty="0"/>
              <a:t>),(</a:t>
            </a:r>
            <a:r>
              <a:rPr lang="en-US" altLang="zh-CN" dirty="0">
                <a:latin typeface="Cambria Math" panose="02040503050406030204" pitchFamily="18" charset="0"/>
              </a:rPr>
              <a:t>1,2</a:t>
            </a:r>
            <a:r>
              <a:rPr lang="en-US" altLang="zh-CN" dirty="0"/>
              <a:t>),(</a:t>
            </a:r>
            <a:r>
              <a:rPr lang="en-US" altLang="zh-CN" dirty="0">
                <a:latin typeface="Cambria Math" panose="02040503050406030204" pitchFamily="18" charset="0"/>
              </a:rPr>
              <a:t>1,3</a:t>
            </a:r>
            <a:r>
              <a:rPr lang="en-US" altLang="zh-CN" dirty="0"/>
              <a:t>),(</a:t>
            </a:r>
            <a:r>
              <a:rPr lang="en-US" altLang="zh-CN" dirty="0">
                <a:latin typeface="Cambria Math" panose="02040503050406030204" pitchFamily="18" charset="0"/>
              </a:rPr>
              <a:t>1,4</a:t>
            </a:r>
            <a:r>
              <a:rPr lang="en-US" altLang="zh-CN" dirty="0"/>
              <a:t>)} can be combined using basic set operations to form new relations: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971550" y="3716655"/>
            <a:ext cx="70866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i="1" dirty="0">
                <a:latin typeface="Tahoma" panose="020B0604030504040204" pitchFamily="34" charset="0"/>
              </a:rPr>
              <a:t>R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>
                <a:latin typeface="Tahoma" panose="020B0604030504040204" pitchFamily="34" charset="0"/>
              </a:rPr>
              <a:t> </a:t>
            </a:r>
            <a:r>
              <a:rPr lang="en-US" altLang="zh-CN" sz="2800" dirty="0">
                <a:latin typeface="Cambria Math" panose="02040503050406030204" pitchFamily="18" charset="0"/>
              </a:rPr>
              <a:t>∪</a:t>
            </a:r>
            <a:r>
              <a:rPr lang="en-US" altLang="zh-CN" sz="2800" dirty="0">
                <a:latin typeface="Tahoma" panose="020B0604030504040204" pitchFamily="34" charset="0"/>
              </a:rPr>
              <a:t> </a:t>
            </a:r>
            <a:r>
              <a:rPr lang="en-US" altLang="zh-CN" sz="2800" i="1" dirty="0">
                <a:latin typeface="Tahoma" panose="020B0604030504040204" pitchFamily="34" charset="0"/>
              </a:rPr>
              <a:t>R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2 </a:t>
            </a:r>
            <a:r>
              <a:rPr lang="en-US" altLang="zh-CN" sz="2800" dirty="0">
                <a:latin typeface="Tahoma" panose="020B0604030504040204" pitchFamily="34" charset="0"/>
              </a:rPr>
              <a:t>={(</a:t>
            </a:r>
            <a:r>
              <a:rPr lang="en-US" altLang="zh-CN" sz="2800" dirty="0">
                <a:latin typeface="Cambria Math" panose="02040503050406030204" pitchFamily="18" charset="0"/>
              </a:rPr>
              <a:t>1,1</a:t>
            </a:r>
            <a:r>
              <a:rPr lang="en-US" altLang="zh-CN" sz="2800" dirty="0">
                <a:latin typeface="Tahoma" panose="020B0604030504040204" pitchFamily="34" charset="0"/>
              </a:rPr>
              <a:t>),(</a:t>
            </a:r>
            <a:r>
              <a:rPr lang="en-US" altLang="zh-CN" sz="2800" dirty="0">
                <a:latin typeface="Cambria Math" panose="02040503050406030204" pitchFamily="18" charset="0"/>
              </a:rPr>
              <a:t>1,2</a:t>
            </a:r>
            <a:r>
              <a:rPr lang="en-US" altLang="zh-CN" sz="2800" dirty="0">
                <a:latin typeface="Tahoma" panose="020B0604030504040204" pitchFamily="34" charset="0"/>
              </a:rPr>
              <a:t>),(</a:t>
            </a:r>
            <a:r>
              <a:rPr lang="en-US" altLang="zh-CN" sz="2800" dirty="0">
                <a:latin typeface="Cambria Math" panose="02040503050406030204" pitchFamily="18" charset="0"/>
              </a:rPr>
              <a:t>1,3</a:t>
            </a:r>
            <a:r>
              <a:rPr lang="en-US" altLang="zh-CN" sz="2800" dirty="0">
                <a:latin typeface="Tahoma" panose="020B0604030504040204" pitchFamily="34" charset="0"/>
              </a:rPr>
              <a:t>),(</a:t>
            </a:r>
            <a:r>
              <a:rPr lang="en-US" altLang="zh-CN" sz="2800" dirty="0">
                <a:latin typeface="Cambria Math" panose="02040503050406030204" pitchFamily="18" charset="0"/>
              </a:rPr>
              <a:t>1,4</a:t>
            </a:r>
            <a:r>
              <a:rPr lang="en-US" altLang="zh-CN" sz="2800" dirty="0">
                <a:latin typeface="Tahoma" panose="020B0604030504040204" pitchFamily="34" charset="0"/>
              </a:rPr>
              <a:t>),(</a:t>
            </a:r>
            <a:r>
              <a:rPr lang="en-US" altLang="zh-CN" sz="2800" dirty="0">
                <a:latin typeface="Cambria Math" panose="02040503050406030204" pitchFamily="18" charset="0"/>
              </a:rPr>
              <a:t>2,2</a:t>
            </a:r>
            <a:r>
              <a:rPr lang="en-US" altLang="zh-CN" sz="2800" dirty="0">
                <a:latin typeface="Tahoma" panose="020B0604030504040204" pitchFamily="34" charset="0"/>
              </a:rPr>
              <a:t>),(</a:t>
            </a:r>
            <a:r>
              <a:rPr lang="en-US" altLang="zh-CN" sz="2800" dirty="0">
                <a:latin typeface="Cambria Math" panose="02040503050406030204" pitchFamily="18" charset="0"/>
              </a:rPr>
              <a:t>3,3</a:t>
            </a:r>
            <a:r>
              <a:rPr lang="en-US" altLang="zh-CN" sz="2800" dirty="0">
                <a:latin typeface="Tahoma" panose="020B0604030504040204" pitchFamily="34" charset="0"/>
              </a:rPr>
              <a:t>)} </a:t>
            </a:r>
            <a:endParaRPr lang="en-US" altLang="zh-CN" sz="2800" dirty="0">
              <a:latin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95" y="4580890"/>
            <a:ext cx="293687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i="1" dirty="0">
                <a:latin typeface="Tahoma" panose="020B0604030504040204" pitchFamily="34" charset="0"/>
              </a:rPr>
              <a:t>R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>
                <a:latin typeface="Tahoma" panose="020B0604030504040204" pitchFamily="34" charset="0"/>
              </a:rPr>
              <a:t> </a:t>
            </a:r>
            <a:r>
              <a:rPr lang="en-US" altLang="zh-CN" sz="2800" dirty="0">
                <a:latin typeface="Cambria Math" panose="02040503050406030204" pitchFamily="18" charset="0"/>
              </a:rPr>
              <a:t>∩</a:t>
            </a:r>
            <a:r>
              <a:rPr lang="en-US" altLang="zh-CN" sz="2800" dirty="0">
                <a:latin typeface="Tahoma" panose="020B0604030504040204" pitchFamily="34" charset="0"/>
              </a:rPr>
              <a:t> </a:t>
            </a:r>
            <a:r>
              <a:rPr lang="en-US" altLang="zh-CN" sz="2800" i="1" dirty="0">
                <a:latin typeface="Tahoma" panose="020B0604030504040204" pitchFamily="34" charset="0"/>
              </a:rPr>
              <a:t>R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2 </a:t>
            </a:r>
            <a:r>
              <a:rPr lang="en-US" altLang="zh-CN" sz="2800" dirty="0">
                <a:latin typeface="Tahoma" panose="020B0604030504040204" pitchFamily="34" charset="0"/>
              </a:rPr>
              <a:t>={(</a:t>
            </a:r>
            <a:r>
              <a:rPr lang="en-US" altLang="zh-CN" sz="2800" dirty="0">
                <a:latin typeface="Cambria Math" panose="02040503050406030204" pitchFamily="18" charset="0"/>
              </a:rPr>
              <a:t>1,1</a:t>
            </a:r>
            <a:r>
              <a:rPr lang="en-US" altLang="zh-CN" sz="2800" dirty="0">
                <a:latin typeface="Tahoma" panose="020B0604030504040204" pitchFamily="34" charset="0"/>
              </a:rPr>
              <a:t>)} </a:t>
            </a:r>
            <a:endParaRPr lang="en-US" altLang="zh-CN" sz="2800" dirty="0">
              <a:latin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1728" y="4580890"/>
            <a:ext cx="37338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i="1" dirty="0">
                <a:latin typeface="Tahoma" panose="020B0604030504040204" pitchFamily="34" charset="0"/>
              </a:rPr>
              <a:t>R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>
                <a:latin typeface="Tahoma" panose="020B0604030504040204" pitchFamily="34" charset="0"/>
              </a:rPr>
              <a:t> </a:t>
            </a:r>
            <a:r>
              <a:rPr lang="en-US" altLang="zh-CN" sz="2800" dirty="0">
                <a:latin typeface="Cambria Math" panose="02040503050406030204" pitchFamily="18" charset="0"/>
              </a:rPr>
              <a:t>− </a:t>
            </a:r>
            <a:r>
              <a:rPr lang="en-US" altLang="zh-CN" sz="2800" i="1" dirty="0">
                <a:latin typeface="Tahoma" panose="020B0604030504040204" pitchFamily="34" charset="0"/>
              </a:rPr>
              <a:t>R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2 </a:t>
            </a:r>
            <a:r>
              <a:rPr lang="en-US" altLang="zh-CN" sz="2800" dirty="0">
                <a:latin typeface="Tahoma" panose="020B0604030504040204" pitchFamily="34" charset="0"/>
              </a:rPr>
              <a:t>={(</a:t>
            </a:r>
            <a:r>
              <a:rPr lang="en-US" altLang="zh-CN" sz="2800" dirty="0">
                <a:latin typeface="Cambria Math" panose="02040503050406030204" pitchFamily="18" charset="0"/>
              </a:rPr>
              <a:t>2,2</a:t>
            </a:r>
            <a:r>
              <a:rPr lang="en-US" altLang="zh-CN" sz="2800" dirty="0">
                <a:latin typeface="Tahoma" panose="020B0604030504040204" pitchFamily="34" charset="0"/>
              </a:rPr>
              <a:t>),(</a:t>
            </a:r>
            <a:r>
              <a:rPr lang="en-US" altLang="zh-CN" sz="2800" dirty="0">
                <a:latin typeface="Cambria Math" panose="02040503050406030204" pitchFamily="18" charset="0"/>
              </a:rPr>
              <a:t>3,3</a:t>
            </a:r>
            <a:r>
              <a:rPr lang="en-US" altLang="zh-CN" sz="2800" dirty="0">
                <a:latin typeface="Tahoma" panose="020B0604030504040204" pitchFamily="34" charset="0"/>
              </a:rPr>
              <a:t>)} </a:t>
            </a:r>
            <a:endParaRPr lang="en-US" altLang="zh-CN" sz="2800" dirty="0">
              <a:latin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940" y="5300980"/>
            <a:ext cx="60198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i="1" dirty="0">
                <a:latin typeface="Tahoma" panose="020B0604030504040204" pitchFamily="34" charset="0"/>
              </a:rPr>
              <a:t>R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2</a:t>
            </a:r>
            <a:r>
              <a:rPr lang="en-US" altLang="zh-CN" sz="2800" dirty="0">
                <a:latin typeface="Tahoma" panose="020B0604030504040204" pitchFamily="34" charset="0"/>
              </a:rPr>
              <a:t> </a:t>
            </a:r>
            <a:r>
              <a:rPr lang="en-US" altLang="zh-CN" sz="2800" dirty="0">
                <a:latin typeface="Cambria Math" panose="02040503050406030204" pitchFamily="18" charset="0"/>
              </a:rPr>
              <a:t>−</a:t>
            </a:r>
            <a:r>
              <a:rPr lang="en-US" altLang="zh-CN" sz="2800" dirty="0">
                <a:latin typeface="Tahoma" panose="020B0604030504040204" pitchFamily="34" charset="0"/>
              </a:rPr>
              <a:t> </a:t>
            </a:r>
            <a:r>
              <a:rPr lang="en-US" altLang="zh-CN" sz="2800" i="1" dirty="0">
                <a:latin typeface="Tahoma" panose="020B0604030504040204" pitchFamily="34" charset="0"/>
              </a:rPr>
              <a:t>R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 </a:t>
            </a:r>
            <a:r>
              <a:rPr lang="en-US" altLang="zh-CN" sz="2800" dirty="0">
                <a:latin typeface="Tahoma" panose="020B0604030504040204" pitchFamily="34" charset="0"/>
              </a:rPr>
              <a:t>={(</a:t>
            </a:r>
            <a:r>
              <a:rPr lang="en-US" altLang="zh-CN" sz="2800" dirty="0">
                <a:latin typeface="Cambria Math" panose="02040503050406030204" pitchFamily="18" charset="0"/>
              </a:rPr>
              <a:t>1,2</a:t>
            </a:r>
            <a:r>
              <a:rPr lang="en-US" altLang="zh-CN" sz="2800" dirty="0">
                <a:latin typeface="Tahoma" panose="020B0604030504040204" pitchFamily="34" charset="0"/>
              </a:rPr>
              <a:t>),(</a:t>
            </a:r>
            <a:r>
              <a:rPr lang="en-US" altLang="zh-CN" sz="2800" dirty="0">
                <a:latin typeface="Cambria Math" panose="02040503050406030204" pitchFamily="18" charset="0"/>
              </a:rPr>
              <a:t>1,3</a:t>
            </a:r>
            <a:r>
              <a:rPr lang="en-US" altLang="zh-CN" sz="2800" dirty="0">
                <a:latin typeface="Tahoma" panose="020B0604030504040204" pitchFamily="34" charset="0"/>
              </a:rPr>
              <a:t>),(</a:t>
            </a:r>
            <a:r>
              <a:rPr lang="en-US" altLang="zh-CN" sz="2800" dirty="0">
                <a:latin typeface="Cambria Math" panose="02040503050406030204" pitchFamily="18" charset="0"/>
              </a:rPr>
              <a:t>1,4</a:t>
            </a:r>
            <a:r>
              <a:rPr lang="en-US" altLang="zh-CN" sz="2800" dirty="0">
                <a:latin typeface="Tahoma" panose="020B0604030504040204" pitchFamily="34" charset="0"/>
              </a:rPr>
              <a:t>)} </a:t>
            </a:r>
            <a:endParaRPr lang="en-US" altLang="zh-CN" sz="2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>
              <a:buNone/>
            </a:pPr>
            <a:r>
              <a:rPr lang="en-US" altLang="zh-CN" dirty="0"/>
              <a:t>Example 18-19</a:t>
            </a:r>
            <a:endParaRPr lang="zh-CN" altLang="en-US" dirty="0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683578" y="1196658"/>
            <a:ext cx="8270875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Let A and B be the set of all students and the set of all courses at a school, respectively. Suppose that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consists of all ordered pairs (a, b), where a is a student who has taken course b, and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consists of all ordered pairs (a, b), where a is a student who requires course b to graduate. What are the relations R</a:t>
            </a:r>
            <a:r>
              <a:rPr lang="en-US" altLang="zh-CN" sz="2800" baseline="-25000" dirty="0"/>
              <a:t>1 </a:t>
            </a:r>
            <a:r>
              <a:rPr lang="en-US" altLang="zh-CN" sz="2800" dirty="0"/>
              <a:t>∪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∩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⊕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−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and R</a:t>
            </a:r>
            <a:r>
              <a:rPr lang="en-US" altLang="zh-CN" sz="2800" baseline="-25000" dirty="0"/>
              <a:t>2 </a:t>
            </a:r>
            <a:r>
              <a:rPr lang="en-US" altLang="zh-CN" sz="2800" dirty="0"/>
              <a:t>−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?</a:t>
            </a:r>
            <a:endParaRPr lang="en-US" altLang="zh-CN" sz="2800" dirty="0"/>
          </a:p>
          <a:p>
            <a:r>
              <a:rPr lang="en-US" altLang="zh-CN" sz="2800" dirty="0"/>
              <a:t>Let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be the less than relation on the set of real numbers and let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be the greater than relation on the set of real numbers, that is,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{(x, y) ∣ x &lt; y} and R</a:t>
            </a:r>
            <a:r>
              <a:rPr lang="en-US" altLang="zh-CN" sz="2800" baseline="-25000" dirty="0"/>
              <a:t>2 </a:t>
            </a:r>
            <a:r>
              <a:rPr lang="en-US" altLang="zh-CN" sz="2800" dirty="0"/>
              <a:t>= {(x, y) ∣ x &gt; y}. What are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∪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∩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−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−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and R</a:t>
            </a:r>
            <a:r>
              <a:rPr lang="en-US" altLang="zh-CN" sz="2800" baseline="-25000" dirty="0"/>
              <a:t> 1</a:t>
            </a:r>
            <a:r>
              <a:rPr lang="en-US" altLang="zh-CN" sz="2800" dirty="0"/>
              <a:t>⊕ R</a:t>
            </a:r>
            <a:r>
              <a:rPr lang="en-US" altLang="zh-CN" sz="2800" baseline="-25000" dirty="0"/>
              <a:t>2</a:t>
            </a:r>
            <a:endParaRPr lang="en-US" altLang="zh-CN" sz="2800" baseline="-25000" dirty="0"/>
          </a:p>
        </p:txBody>
      </p:sp>
      <p:sp>
        <p:nvSpPr>
          <p:cNvPr id="60419" name="日期占位符 3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Composition</a:t>
            </a:r>
            <a:endParaRPr lang="en-US" altLang="zh-CN" dirty="0"/>
          </a:p>
        </p:txBody>
      </p:sp>
      <p:sp>
        <p:nvSpPr>
          <p:cNvPr id="6144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Now suppose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and </a:t>
            </a:r>
            <a:r>
              <a:rPr lang="en-US" altLang="zh-CN" i="1" dirty="0"/>
              <a:t>C</a:t>
            </a:r>
            <a:r>
              <a:rPr lang="en-US" altLang="zh-CN" dirty="0"/>
              <a:t> are sets,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 is a relation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r>
              <a:rPr lang="en-US" altLang="zh-CN" dirty="0"/>
              <a:t>, and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S</a:t>
            </a:r>
            <a:r>
              <a:rPr lang="en-US" altLang="zh-CN" dirty="0"/>
              <a:t> is a relation from </a:t>
            </a:r>
            <a:r>
              <a:rPr lang="en-US" altLang="zh-CN" i="1" dirty="0"/>
              <a:t>B</a:t>
            </a:r>
            <a:r>
              <a:rPr lang="en-US" altLang="zh-CN" dirty="0"/>
              <a:t> to </a:t>
            </a:r>
            <a:r>
              <a:rPr lang="en-US" altLang="zh-CN" i="1" dirty="0"/>
              <a:t>C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</a:t>
            </a:r>
            <a:r>
              <a:rPr lang="en-US" altLang="zh-CN" i="1" dirty="0">
                <a:solidFill>
                  <a:schemeClr val="hlink"/>
                </a:solidFill>
              </a:rPr>
              <a:t>composition of R and S</a:t>
            </a:r>
            <a:r>
              <a:rPr lang="en-US" altLang="zh-CN" dirty="0"/>
              <a:t>, written as </a:t>
            </a:r>
            <a:r>
              <a:rPr lang="en-US" altLang="zh-CN" i="1" dirty="0"/>
              <a:t>S</a:t>
            </a:r>
            <a:r>
              <a:rPr lang="en-US" altLang="zh-CN" i="1" dirty="0">
                <a:sym typeface="Symbol" panose="05050102010706020507" pitchFamily="18" charset="2"/>
              </a:rPr>
              <a:t> </a:t>
            </a:r>
            <a:r>
              <a:rPr lang="en-US" altLang="zh-CN" i="1" dirty="0"/>
              <a:t>R</a:t>
            </a:r>
            <a:r>
              <a:rPr lang="en-US" altLang="zh-CN" dirty="0"/>
              <a:t>, is a relation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C</a:t>
            </a:r>
            <a:r>
              <a:rPr lang="en-US" altLang="zh-CN" dirty="0"/>
              <a:t> and defined as: if  </a:t>
            </a:r>
            <a:r>
              <a:rPr lang="en-US" altLang="zh-CN" i="1" dirty="0"/>
              <a:t>a</a:t>
            </a:r>
            <a:r>
              <a:rPr lang="en-US" altLang="zh-CN" dirty="0"/>
              <a:t> is in </a:t>
            </a:r>
            <a:r>
              <a:rPr lang="en-US" altLang="zh-CN" i="1" dirty="0"/>
              <a:t>A </a:t>
            </a:r>
            <a:r>
              <a:rPr lang="en-US" altLang="zh-CN" dirty="0"/>
              <a:t>and </a:t>
            </a:r>
            <a:r>
              <a:rPr lang="en-US" altLang="zh-CN" i="1" dirty="0"/>
              <a:t>c</a:t>
            </a:r>
            <a:r>
              <a:rPr lang="en-US" altLang="zh-CN" dirty="0"/>
              <a:t> is in</a:t>
            </a:r>
            <a:r>
              <a:rPr lang="en-US" altLang="zh-CN" i="1" dirty="0"/>
              <a:t> C</a:t>
            </a:r>
            <a:r>
              <a:rPr lang="en-US" altLang="zh-CN" dirty="0"/>
              <a:t>, then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a S</a:t>
            </a:r>
            <a:r>
              <a:rPr lang="en-US" altLang="zh-CN" i="1" dirty="0">
                <a:sym typeface="Symbol" panose="05050102010706020507" pitchFamily="18" charset="2"/>
              </a:rPr>
              <a:t> </a:t>
            </a:r>
            <a:r>
              <a:rPr lang="en-US" altLang="zh-CN" i="1" dirty="0"/>
              <a:t>R c</a:t>
            </a:r>
            <a:endParaRPr lang="en-US" altLang="zh-CN" i="1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if and only if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for some </a:t>
            </a:r>
            <a:r>
              <a:rPr lang="en-US" altLang="zh-CN" i="1" dirty="0"/>
              <a:t>b</a:t>
            </a:r>
            <a:r>
              <a:rPr lang="en-US" altLang="zh-CN" dirty="0"/>
              <a:t> in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a R b</a:t>
            </a:r>
            <a:r>
              <a:rPr lang="en-US" altLang="zh-CN" dirty="0"/>
              <a:t> and </a:t>
            </a:r>
            <a:r>
              <a:rPr lang="en-US" altLang="zh-CN" i="1" dirty="0"/>
              <a:t>b S c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895" y="116840"/>
            <a:ext cx="8401685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j-ea"/>
                <a:cs typeface="Times New Roman" panose="02020603050405020304" pitchFamily="18" charset="0"/>
              </a:rPr>
              <a:t>Representing the  Composition of a Relation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098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098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09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110" name="TextBox 7"/>
          <p:cNvSpPr txBox="1"/>
          <p:nvPr/>
        </p:nvSpPr>
        <p:spPr>
          <a:xfrm>
            <a:off x="1371600" y="2133600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/>
              <a:t>a</a:t>
            </a:r>
            <a:endParaRPr lang="en-US" altLang="zh-CN" sz="2800" i="1" dirty="0"/>
          </a:p>
        </p:txBody>
      </p:sp>
      <p:sp>
        <p:nvSpPr>
          <p:cNvPr id="10" name="Oval 9"/>
          <p:cNvSpPr/>
          <p:nvPr/>
        </p:nvSpPr>
        <p:spPr>
          <a:xfrm>
            <a:off x="44958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720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72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48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5600" y="167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056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056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056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119" name="TextBox 17"/>
          <p:cNvSpPr txBox="1"/>
          <p:nvPr/>
        </p:nvSpPr>
        <p:spPr>
          <a:xfrm>
            <a:off x="1447800" y="3048000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/>
              <a:t>b</a:t>
            </a:r>
            <a:endParaRPr lang="en-US" altLang="zh-CN" sz="2800" i="1" dirty="0"/>
          </a:p>
        </p:txBody>
      </p:sp>
      <p:sp>
        <p:nvSpPr>
          <p:cNvPr id="47120" name="TextBox 18"/>
          <p:cNvSpPr txBox="1"/>
          <p:nvPr/>
        </p:nvSpPr>
        <p:spPr>
          <a:xfrm>
            <a:off x="1524000" y="4114800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/>
              <a:t>c</a:t>
            </a:r>
            <a:endParaRPr lang="en-US" altLang="zh-CN" sz="2800" i="1" dirty="0"/>
          </a:p>
        </p:txBody>
      </p:sp>
      <p:sp>
        <p:nvSpPr>
          <p:cNvPr id="47121" name="TextBox 19"/>
          <p:cNvSpPr txBox="1"/>
          <p:nvPr/>
        </p:nvSpPr>
        <p:spPr>
          <a:xfrm>
            <a:off x="7467600" y="1676400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/>
              <a:t>w</a:t>
            </a:r>
            <a:endParaRPr lang="en-US" altLang="zh-CN" sz="2800" i="1" dirty="0"/>
          </a:p>
        </p:txBody>
      </p:sp>
      <p:sp>
        <p:nvSpPr>
          <p:cNvPr id="47122" name="TextBox 20"/>
          <p:cNvSpPr txBox="1"/>
          <p:nvPr/>
        </p:nvSpPr>
        <p:spPr>
          <a:xfrm>
            <a:off x="7543800" y="2514600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/>
              <a:t>x</a:t>
            </a:r>
            <a:endParaRPr lang="en-US" altLang="zh-CN" sz="2800" i="1" dirty="0"/>
          </a:p>
        </p:txBody>
      </p:sp>
      <p:sp>
        <p:nvSpPr>
          <p:cNvPr id="47123" name="TextBox 21"/>
          <p:cNvSpPr txBox="1"/>
          <p:nvPr/>
        </p:nvSpPr>
        <p:spPr>
          <a:xfrm>
            <a:off x="7543800" y="3276600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/>
              <a:t>y</a:t>
            </a:r>
            <a:endParaRPr lang="en-US" altLang="zh-CN" sz="2800" i="1" dirty="0"/>
          </a:p>
        </p:txBody>
      </p:sp>
      <p:sp>
        <p:nvSpPr>
          <p:cNvPr id="47124" name="TextBox 22"/>
          <p:cNvSpPr txBox="1"/>
          <p:nvPr/>
        </p:nvSpPr>
        <p:spPr>
          <a:xfrm>
            <a:off x="7543800" y="4648200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/>
              <a:t>z</a:t>
            </a:r>
            <a:endParaRPr lang="en-US" altLang="zh-CN" sz="2800" i="1" dirty="0"/>
          </a:p>
        </p:txBody>
      </p:sp>
      <p:sp>
        <p:nvSpPr>
          <p:cNvPr id="47125" name="TextBox 23"/>
          <p:cNvSpPr txBox="1"/>
          <p:nvPr/>
        </p:nvSpPr>
        <p:spPr>
          <a:xfrm>
            <a:off x="3048000" y="1600200"/>
            <a:ext cx="762000" cy="523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/>
              <a:t>R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</a:t>
            </a:r>
            <a:endParaRPr lang="en-US" altLang="zh-CN" sz="2800" baseline="-25000" dirty="0">
              <a:latin typeface="Cambria Math" panose="02040503050406030204" pitchFamily="18" charset="0"/>
            </a:endParaRPr>
          </a:p>
        </p:txBody>
      </p:sp>
      <p:sp>
        <p:nvSpPr>
          <p:cNvPr id="47126" name="TextBox 24"/>
          <p:cNvSpPr txBox="1"/>
          <p:nvPr/>
        </p:nvSpPr>
        <p:spPr>
          <a:xfrm>
            <a:off x="5486400" y="1600200"/>
            <a:ext cx="762000" cy="523875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/>
              <a:t>R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2</a:t>
            </a:r>
            <a:endParaRPr lang="en-US" altLang="zh-CN" sz="2800" baseline="-25000" dirty="0">
              <a:latin typeface="Cambria Math" panose="020405030504060302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3200" y="2438400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628900" y="2705100"/>
            <a:ext cx="205740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05400" y="2057400"/>
            <a:ext cx="1371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29200" y="2286000"/>
            <a:ext cx="1600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4724400" y="2819400"/>
            <a:ext cx="220980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2" name="TextBox 37"/>
          <p:cNvSpPr txBox="1"/>
          <p:nvPr/>
        </p:nvSpPr>
        <p:spPr>
          <a:xfrm>
            <a:off x="2819400" y="5661025"/>
            <a:ext cx="47244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>
                <a:latin typeface="Cambria Math" panose="02040503050406030204" pitchFamily="18" charset="0"/>
              </a:rPr>
              <a:t>2</a:t>
            </a:r>
            <a:r>
              <a:rPr lang="en-US" altLang="zh-CN" b="1" dirty="0">
                <a:latin typeface="Cambria Math" panose="02040503050406030204" pitchFamily="18" charset="0"/>
              </a:rPr>
              <a:t>∘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b="1" baseline="-25000" dirty="0"/>
              <a:t>  </a:t>
            </a:r>
            <a:r>
              <a:rPr lang="en-US" altLang="zh-CN" b="1" dirty="0"/>
              <a:t>= </a:t>
            </a:r>
            <a:r>
              <a:rPr lang="en-US" altLang="zh-CN" dirty="0"/>
              <a:t>{(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),(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)}</a:t>
            </a:r>
            <a:endParaRPr lang="en-US" altLang="zh-CN" dirty="0"/>
          </a:p>
        </p:txBody>
      </p:sp>
      <p:sp>
        <p:nvSpPr>
          <p:cNvPr id="34" name="Right Brace 33"/>
          <p:cNvSpPr/>
          <p:nvPr/>
        </p:nvSpPr>
        <p:spPr>
          <a:xfrm>
            <a:off x="5105400" y="1676400"/>
            <a:ext cx="609600" cy="3733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914400" y="1600200"/>
            <a:ext cx="533400" cy="3810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Right Brace 36"/>
          <p:cNvSpPr/>
          <p:nvPr/>
        </p:nvSpPr>
        <p:spPr>
          <a:xfrm>
            <a:off x="8229600" y="1752600"/>
            <a:ext cx="609600" cy="36576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3733800" y="1676400"/>
            <a:ext cx="609600" cy="37338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137" name="TextBox 39"/>
          <p:cNvSpPr txBox="1"/>
          <p:nvPr/>
        </p:nvSpPr>
        <p:spPr>
          <a:xfrm>
            <a:off x="4114800" y="2819400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/>
              <a:t>n</a:t>
            </a:r>
            <a:endParaRPr lang="en-US" altLang="zh-CN" sz="2800" i="1" dirty="0"/>
          </a:p>
        </p:txBody>
      </p:sp>
      <p:sp>
        <p:nvSpPr>
          <p:cNvPr id="47138" name="TextBox 40"/>
          <p:cNvSpPr txBox="1"/>
          <p:nvPr/>
        </p:nvSpPr>
        <p:spPr>
          <a:xfrm>
            <a:off x="4114800" y="1752600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/>
              <a:t>m</a:t>
            </a:r>
            <a:endParaRPr lang="en-US" altLang="zh-CN" sz="2800" i="1" dirty="0"/>
          </a:p>
        </p:txBody>
      </p:sp>
      <p:sp>
        <p:nvSpPr>
          <p:cNvPr id="47139" name="TextBox 41"/>
          <p:cNvSpPr txBox="1"/>
          <p:nvPr/>
        </p:nvSpPr>
        <p:spPr>
          <a:xfrm>
            <a:off x="4114800" y="3581400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/>
              <a:t>o</a:t>
            </a:r>
            <a:endParaRPr lang="en-US" altLang="zh-CN" sz="2800" i="1" dirty="0"/>
          </a:p>
        </p:txBody>
      </p:sp>
      <p:sp>
        <p:nvSpPr>
          <p:cNvPr id="47140" name="TextBox 42"/>
          <p:cNvSpPr txBox="1"/>
          <p:nvPr/>
        </p:nvSpPr>
        <p:spPr>
          <a:xfrm>
            <a:off x="4191000" y="4648200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/>
              <a:t>p</a:t>
            </a:r>
            <a:endParaRPr lang="en-US" altLang="zh-CN" sz="2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>
                <a:sym typeface="宋体" panose="02010600030101010101" pitchFamily="2" charset="-122"/>
              </a:rPr>
              <a:t>Semigroups and Groups</a:t>
            </a:r>
            <a:endParaRPr lang="zh-CN" altLang="en-US" dirty="0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Mathematical structure</a:t>
            </a:r>
            <a:endParaRPr lang="zh-CN" altLang="en-US" dirty="0"/>
          </a:p>
          <a:p>
            <a:r>
              <a:rPr lang="en-US" altLang="zh-CN" dirty="0"/>
              <a:t>Semigroup</a:t>
            </a:r>
            <a:endParaRPr lang="en-US" altLang="zh-CN" dirty="0"/>
          </a:p>
          <a:p>
            <a:r>
              <a:rPr lang="en-US" altLang="zh-CN" dirty="0"/>
              <a:t>Products and Quotients of Semigroups</a:t>
            </a:r>
            <a:endParaRPr lang="zh-CN" altLang="en-US" dirty="0"/>
          </a:p>
          <a:p>
            <a:r>
              <a:rPr lang="en-US" altLang="zh-CN" dirty="0"/>
              <a:t>Groups</a:t>
            </a:r>
            <a:endParaRPr lang="zh-CN" altLang="en-US" dirty="0"/>
          </a:p>
          <a:p>
            <a:r>
              <a:rPr lang="en-US" altLang="zh-CN" dirty="0"/>
              <a:t>Products and Quotients of Groups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243" name="日期占位符 3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</a:t>
            </a:r>
            <a:endParaRPr lang="en-US" altLang="zh-CN" dirty="0"/>
          </a:p>
        </p:txBody>
      </p:sp>
      <p:sp>
        <p:nvSpPr>
          <p:cNvPr id="6246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={1, 2, 3, 4}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R</a:t>
            </a:r>
            <a:r>
              <a:rPr lang="en-US" altLang="zh-CN" dirty="0"/>
              <a:t>={(1, 1), (1, 2), (1, 3), (2, 4), (3, 2)}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S</a:t>
            </a:r>
            <a:r>
              <a:rPr lang="en-US" altLang="zh-CN" dirty="0"/>
              <a:t>={(1, 4), (1, 3), (2, 3), (3, 1), (4, 1)}</a:t>
            </a:r>
            <a:endParaRPr lang="en-US" altLang="zh-CN" dirty="0"/>
          </a:p>
          <a:p>
            <a:pPr eaLnBrk="1" hangingPunct="1"/>
            <a:r>
              <a:rPr lang="en-US" altLang="zh-CN" dirty="0"/>
              <a:t>Then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S</a:t>
            </a:r>
            <a:r>
              <a:rPr lang="en-US" altLang="zh-CN" i="1" dirty="0">
                <a:sym typeface="Symbol" panose="05050102010706020507" pitchFamily="18" charset="2"/>
              </a:rPr>
              <a:t>  </a:t>
            </a:r>
            <a:r>
              <a:rPr lang="en-US" altLang="zh-CN" i="1" dirty="0"/>
              <a:t>R</a:t>
            </a:r>
            <a:r>
              <a:rPr lang="en-US" altLang="zh-CN" dirty="0"/>
              <a:t>={(1, 4), (1, 3), (1, 1), (2, 1), (3, 3)}</a:t>
            </a:r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</a:t>
            </a:r>
            <a:endParaRPr lang="en-US" altLang="zh-CN" dirty="0"/>
          </a:p>
        </p:txBody>
      </p:sp>
      <p:sp>
        <p:nvSpPr>
          <p:cNvPr id="6349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R</a:t>
            </a:r>
            <a:r>
              <a:rPr lang="en-US" altLang="zh-CN" dirty="0"/>
              <a:t> be a relation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r>
              <a:rPr lang="en-US" altLang="zh-CN" dirty="0"/>
              <a:t> and let S be a relation from </a:t>
            </a:r>
            <a:r>
              <a:rPr lang="en-US" altLang="zh-CN" i="1" dirty="0"/>
              <a:t>B</a:t>
            </a:r>
            <a:r>
              <a:rPr lang="en-US" altLang="zh-CN" dirty="0"/>
              <a:t> to </a:t>
            </a:r>
            <a:r>
              <a:rPr lang="en-US" altLang="zh-CN" i="1" dirty="0"/>
              <a:t>C</a:t>
            </a:r>
            <a:r>
              <a:rPr lang="en-US" altLang="zh-CN" dirty="0"/>
              <a:t>. Then, if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is a subset of </a:t>
            </a:r>
            <a:r>
              <a:rPr lang="en-US" altLang="zh-CN" i="1" dirty="0"/>
              <a:t>A</a:t>
            </a:r>
            <a:r>
              <a:rPr lang="en-US" altLang="zh-CN" dirty="0"/>
              <a:t>, we have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	(</a:t>
            </a:r>
            <a:r>
              <a:rPr lang="en-US" altLang="zh-CN" i="1" dirty="0"/>
              <a:t>S</a:t>
            </a:r>
            <a:r>
              <a:rPr lang="en-US" altLang="zh-CN" i="1" dirty="0">
                <a:sym typeface="Symbol" panose="05050102010706020507" pitchFamily="18" charset="2"/>
              </a:rPr>
              <a:t> </a:t>
            </a:r>
            <a:r>
              <a:rPr lang="en-US" altLang="zh-CN" i="1" dirty="0"/>
              <a:t>R</a:t>
            </a:r>
            <a:r>
              <a:rPr lang="en-US" altLang="zh-CN" dirty="0"/>
              <a:t>)(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) =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))</a:t>
            </a:r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451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451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451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of </a:t>
            </a:r>
            <a:r>
              <a:rPr lang="en-US" altLang="zh-CN" sz="32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i="1" dirty="0">
                <a:sym typeface="Symbol" panose="05050102010706020507" pitchFamily="18" charset="2"/>
              </a:rPr>
              <a:t> </a:t>
            </a:r>
            <a:r>
              <a:rPr lang="en-US" altLang="zh-CN" sz="3200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2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)(</a:t>
            </a:r>
            <a:r>
              <a:rPr lang="en-US" altLang="zh-CN" sz="3200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3200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3200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2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i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3200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))</a:t>
            </a:r>
            <a:endParaRPr lang="en-US" altLang="zh-CN" sz="3200" dirty="0">
              <a:solidFill>
                <a:schemeClr val="fol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1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77253" y="1412875"/>
          <a:ext cx="7667625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200400" imgH="1612900" progId="Equation.DSMT4">
                  <p:embed/>
                </p:oleObj>
              </mc:Choice>
              <mc:Fallback>
                <p:oleObj name="" r:id="rId1" imgW="3200400" imgH="1612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7253" y="1412875"/>
                        <a:ext cx="7667625" cy="3863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3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3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554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65541" name="Rectangle 3"/>
          <p:cNvSpPr>
            <a:spLocks noGrp="1"/>
          </p:cNvSpPr>
          <p:nvPr>
            <p:ph idx="1"/>
          </p:nvPr>
        </p:nvSpPr>
        <p:spPr>
          <a:xfrm>
            <a:off x="1043623" y="1196975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R</a:t>
            </a:r>
            <a:r>
              <a:rPr lang="en-US" altLang="zh-CN" dirty="0"/>
              <a:t> be a relation on the set </a:t>
            </a:r>
            <a:r>
              <a:rPr lang="en-US" altLang="zh-CN" i="1" dirty="0"/>
              <a:t>A</a:t>
            </a:r>
            <a:r>
              <a:rPr lang="en-US" altLang="zh-CN" dirty="0"/>
              <a:t>. The power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dirty="0"/>
              <a:t>,</a:t>
            </a:r>
            <a:r>
              <a:rPr lang="en-US" altLang="zh-CN" i="1" dirty="0"/>
              <a:t>n</a:t>
            </a:r>
            <a:r>
              <a:rPr lang="en-US" altLang="zh-CN" dirty="0"/>
              <a:t>=1,2,3… are defined recursively by </a:t>
            </a:r>
            <a:r>
              <a:rPr lang="en-US" altLang="zh-CN" i="1" dirty="0"/>
              <a:t>R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  <a:r>
              <a:rPr lang="en-US" altLang="zh-CN" dirty="0"/>
              <a:t> and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n+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>
                <a:sym typeface="Symbol" panose="05050102010706020507" pitchFamily="18" charset="2"/>
              </a:rPr>
              <a:t> </a:t>
            </a:r>
            <a:r>
              <a:rPr lang="en-US" altLang="zh-CN" i="1" dirty="0"/>
              <a:t>R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>
              <a:buNone/>
            </a:pPr>
            <a:r>
              <a:rPr lang="en-US" altLang="zh-CN" dirty="0"/>
              <a:t>Example 22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23" y="1196658"/>
            <a:ext cx="7696200" cy="4114800"/>
          </a:xfrm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CN" dirty="0"/>
              <a:t>Let </a:t>
            </a:r>
            <a:r>
              <a:rPr lang="en-US" altLang="zh-CN" i="1" dirty="0"/>
              <a:t>R </a:t>
            </a:r>
            <a:r>
              <a:rPr lang="en-US" altLang="zh-CN" dirty="0"/>
              <a:t>= {(1</a:t>
            </a:r>
            <a:r>
              <a:rPr lang="en-US" altLang="zh-CN" i="1" dirty="0"/>
              <a:t>, </a:t>
            </a:r>
            <a:r>
              <a:rPr lang="en-US" altLang="zh-CN" dirty="0"/>
              <a:t>1)</a:t>
            </a:r>
            <a:r>
              <a:rPr lang="en-US" altLang="zh-CN" i="1" dirty="0"/>
              <a:t>, </a:t>
            </a:r>
            <a:r>
              <a:rPr lang="en-US" altLang="zh-CN" dirty="0"/>
              <a:t>(2</a:t>
            </a:r>
            <a:r>
              <a:rPr lang="en-US" altLang="zh-CN" i="1" dirty="0"/>
              <a:t>, </a:t>
            </a:r>
            <a:r>
              <a:rPr lang="en-US" altLang="zh-CN" dirty="0"/>
              <a:t>1)</a:t>
            </a:r>
            <a:r>
              <a:rPr lang="en-US" altLang="zh-CN" i="1" dirty="0"/>
              <a:t>, </a:t>
            </a:r>
            <a:r>
              <a:rPr lang="en-US" altLang="zh-CN" dirty="0"/>
              <a:t>(3</a:t>
            </a:r>
            <a:r>
              <a:rPr lang="en-US" altLang="zh-CN" i="1" dirty="0"/>
              <a:t>, </a:t>
            </a:r>
            <a:r>
              <a:rPr lang="en-US" altLang="zh-CN" dirty="0"/>
              <a:t>2)</a:t>
            </a:r>
            <a:r>
              <a:rPr lang="en-US" altLang="zh-CN" i="1" dirty="0"/>
              <a:t>, </a:t>
            </a:r>
            <a:r>
              <a:rPr lang="en-US" altLang="zh-CN" dirty="0"/>
              <a:t>(4</a:t>
            </a:r>
            <a:r>
              <a:rPr lang="en-US" altLang="zh-CN" i="1" dirty="0"/>
              <a:t>, </a:t>
            </a:r>
            <a:r>
              <a:rPr lang="en-US" altLang="zh-CN" dirty="0"/>
              <a:t>3)}. Find the powers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, n </a:t>
            </a:r>
            <a:r>
              <a:rPr lang="en-US" altLang="zh-CN" dirty="0"/>
              <a:t>= 2</a:t>
            </a:r>
            <a:r>
              <a:rPr lang="en-US" altLang="zh-CN" i="1" dirty="0"/>
              <a:t>, </a:t>
            </a:r>
            <a:r>
              <a:rPr lang="en-US" altLang="zh-CN" dirty="0"/>
              <a:t>3</a:t>
            </a:r>
            <a:r>
              <a:rPr lang="en-US" altLang="zh-CN" i="1" dirty="0"/>
              <a:t>, </a:t>
            </a:r>
            <a:r>
              <a:rPr lang="en-US" altLang="zh-CN" dirty="0"/>
              <a:t>4</a:t>
            </a:r>
            <a:r>
              <a:rPr lang="en-US" altLang="zh-CN" i="1" dirty="0"/>
              <a:t>, . . . .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 = R ◦R,  R</a:t>
            </a:r>
            <a:r>
              <a:rPr lang="en-US" altLang="zh-CN" baseline="30000" dirty="0"/>
              <a:t>2</a:t>
            </a:r>
            <a:r>
              <a:rPr lang="en-US" altLang="zh-CN" dirty="0"/>
              <a:t> = {(1, 1), (2, 1), (3, 1), (4, 2)}.  R</a:t>
            </a:r>
            <a:r>
              <a:rPr lang="en-US" altLang="zh-CN" baseline="30000" dirty="0"/>
              <a:t>3</a:t>
            </a:r>
            <a:r>
              <a:rPr lang="en-US" altLang="zh-CN" dirty="0"/>
              <a:t> = R</a:t>
            </a:r>
            <a:r>
              <a:rPr lang="en-US" altLang="zh-CN" baseline="30000" dirty="0"/>
              <a:t>2</a:t>
            </a:r>
            <a:r>
              <a:rPr lang="en-US" altLang="zh-CN" dirty="0"/>
              <a:t> ◦R, R</a:t>
            </a:r>
            <a:r>
              <a:rPr lang="en-US" altLang="zh-CN" baseline="30000" dirty="0"/>
              <a:t>3</a:t>
            </a:r>
            <a:r>
              <a:rPr lang="en-US" altLang="zh-CN" dirty="0"/>
              <a:t> = {(1, 1), (2, 1), (3, 1), (4, 1)}. R</a:t>
            </a:r>
            <a:r>
              <a:rPr lang="en-US" altLang="zh-CN" baseline="30000" dirty="0"/>
              <a:t>4</a:t>
            </a:r>
            <a:r>
              <a:rPr lang="en-US" altLang="zh-CN" dirty="0"/>
              <a:t> = R</a:t>
            </a:r>
            <a:r>
              <a:rPr lang="en-US" altLang="zh-CN" baseline="30000" dirty="0"/>
              <a:t>3</a:t>
            </a:r>
            <a:r>
              <a:rPr lang="en-US" altLang="zh-CN" dirty="0"/>
              <a:t> ◦R={(1, 1), (2, 1), (3, 1), (4, 1)}= R</a:t>
            </a:r>
            <a:r>
              <a:rPr lang="en-US" altLang="zh-CN" baseline="30000" dirty="0"/>
              <a:t>3</a:t>
            </a:r>
            <a:r>
              <a:rPr lang="en-US" altLang="zh-CN" dirty="0"/>
              <a:t>. R</a:t>
            </a:r>
            <a:r>
              <a:rPr lang="en-US" altLang="zh-CN" baseline="30000" dirty="0"/>
              <a:t>n</a:t>
            </a:r>
            <a:r>
              <a:rPr lang="en-US" altLang="zh-CN" dirty="0"/>
              <a:t> = R</a:t>
            </a:r>
            <a:r>
              <a:rPr lang="en-US" altLang="zh-CN" baseline="30000" dirty="0"/>
              <a:t>3</a:t>
            </a:r>
            <a:r>
              <a:rPr lang="en-US" altLang="zh-CN" dirty="0"/>
              <a:t> for n = 5, 6, 7, … . </a:t>
            </a:r>
            <a:endParaRPr lang="en-US" altLang="zh-CN" baseline="30000" dirty="0"/>
          </a:p>
          <a:p>
            <a:endParaRPr lang="zh-CN" altLang="en-US" dirty="0"/>
          </a:p>
        </p:txBody>
      </p:sp>
      <p:sp>
        <p:nvSpPr>
          <p:cNvPr id="66563" name="日期占位符 3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3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758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758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75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1</a:t>
            </a:r>
            <a:endParaRPr lang="en-US" altLang="zh-CN" dirty="0"/>
          </a:p>
        </p:txBody>
      </p:sp>
      <p:sp>
        <p:nvSpPr>
          <p:cNvPr id="6758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relation </a:t>
            </a:r>
            <a:r>
              <a:rPr lang="en-US" altLang="zh-CN" i="1" dirty="0"/>
              <a:t>R </a:t>
            </a:r>
            <a:r>
              <a:rPr lang="en-US" altLang="zh-CN" dirty="0"/>
              <a:t>on a set </a:t>
            </a:r>
            <a:r>
              <a:rPr lang="en-US" altLang="zh-CN" i="1" dirty="0"/>
              <a:t>A</a:t>
            </a:r>
            <a:r>
              <a:rPr lang="en-US" altLang="zh-CN" dirty="0"/>
              <a:t> is transitive if and only if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for 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=1,2,3…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Proof: </a:t>
            </a:r>
            <a:r>
              <a:rPr lang="en-US" altLang="zh-CN" sz="3600" i="1" dirty="0"/>
              <a:t>R </a:t>
            </a:r>
            <a:r>
              <a:rPr lang="en-US" altLang="zh-CN" sz="3600" dirty="0"/>
              <a:t>transitive </a:t>
            </a:r>
            <a:r>
              <a:rPr lang="en-US" altLang="zh-CN" sz="3600" dirty="0">
                <a:latin typeface="Symbol" panose="05050102010706020507" pitchFamily="18" charset="2"/>
              </a:rPr>
              <a:t>® </a:t>
            </a:r>
            <a:r>
              <a:rPr lang="en-US" altLang="zh-CN" sz="3600" i="1" dirty="0"/>
              <a:t>R</a:t>
            </a:r>
            <a:r>
              <a:rPr lang="en-US" altLang="zh-CN" sz="3600" i="1" baseline="30000" dirty="0"/>
              <a:t>n</a:t>
            </a:r>
            <a:r>
              <a:rPr lang="en-US" altLang="zh-CN" sz="3600" i="1" dirty="0"/>
              <a:t> </a:t>
            </a:r>
            <a:r>
              <a:rPr lang="en-US" altLang="zh-CN" sz="3600" dirty="0">
                <a:latin typeface="Symbol" panose="05050102010706020507" pitchFamily="18" charset="2"/>
              </a:rPr>
              <a:t>Í </a:t>
            </a:r>
            <a:r>
              <a:rPr lang="en-US" altLang="zh-CN" sz="3600" i="1" dirty="0"/>
              <a:t>R</a:t>
            </a:r>
            <a:endParaRPr lang="zh-CN" altLang="en-US" sz="3600" i="1" dirty="0"/>
          </a:p>
        </p:txBody>
      </p:sp>
      <p:sp>
        <p:nvSpPr>
          <p:cNvPr id="6861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Use a direct proof and a proof by induction: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Assume </a:t>
            </a:r>
            <a:r>
              <a:rPr lang="en-US" altLang="zh-CN" i="1" dirty="0"/>
              <a:t>R </a:t>
            </a:r>
            <a:r>
              <a:rPr lang="en-US" altLang="zh-CN" dirty="0"/>
              <a:t>is transitive.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Now show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Í </a:t>
            </a:r>
            <a:r>
              <a:rPr lang="en-US" altLang="zh-CN" i="1" dirty="0"/>
              <a:t>R </a:t>
            </a:r>
            <a:r>
              <a:rPr lang="en-US" altLang="zh-CN" dirty="0"/>
              <a:t>by induction.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Basis</a:t>
            </a:r>
            <a:r>
              <a:rPr lang="en-US" altLang="zh-CN" dirty="0"/>
              <a:t>: Obviously true for </a:t>
            </a:r>
            <a:r>
              <a:rPr lang="en-US" altLang="zh-CN" i="1" dirty="0"/>
              <a:t>n</a:t>
            </a:r>
            <a:r>
              <a:rPr lang="en-US" altLang="zh-CN" dirty="0"/>
              <a:t> = 1.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Induction: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The induction hypothesis: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'assume theorem is true for </a:t>
            </a:r>
            <a:r>
              <a:rPr lang="en-US" altLang="zh-CN" i="1" dirty="0"/>
              <a:t>n</a:t>
            </a:r>
            <a:r>
              <a:rPr lang="en-US" altLang="zh-CN" dirty="0"/>
              <a:t>'.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Show it must be true for </a:t>
            </a:r>
            <a:r>
              <a:rPr lang="en-US" altLang="zh-CN" i="1" dirty="0"/>
              <a:t>n</a:t>
            </a:r>
            <a:r>
              <a:rPr lang="en-US" altLang="zh-CN" dirty="0"/>
              <a:t> + 1</a:t>
            </a:r>
            <a:endParaRPr lang="en-US" altLang="zh-C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963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963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96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Proof: </a:t>
            </a:r>
            <a:r>
              <a:rPr lang="en-US" altLang="zh-CN" sz="3600" i="1" dirty="0"/>
              <a:t>R </a:t>
            </a:r>
            <a:r>
              <a:rPr lang="en-US" altLang="zh-CN" sz="3600" dirty="0"/>
              <a:t>transitive </a:t>
            </a:r>
            <a:r>
              <a:rPr lang="en-US" altLang="zh-CN" sz="3600" dirty="0">
                <a:latin typeface="Symbol" panose="05050102010706020507" pitchFamily="18" charset="2"/>
              </a:rPr>
              <a:t>® </a:t>
            </a:r>
            <a:r>
              <a:rPr lang="en-US" altLang="zh-CN" sz="3600" i="1" dirty="0"/>
              <a:t>R</a:t>
            </a:r>
            <a:r>
              <a:rPr lang="en-US" altLang="zh-CN" sz="3600" i="1" baseline="30000" dirty="0"/>
              <a:t>n</a:t>
            </a:r>
            <a:r>
              <a:rPr lang="en-US" altLang="zh-CN" sz="3600" i="1" dirty="0"/>
              <a:t> </a:t>
            </a:r>
            <a:r>
              <a:rPr lang="en-US" altLang="zh-CN" sz="3600" dirty="0">
                <a:latin typeface="Symbol" panose="05050102010706020507" pitchFamily="18" charset="2"/>
              </a:rPr>
              <a:t>Í </a:t>
            </a:r>
            <a:r>
              <a:rPr lang="en-US" altLang="zh-CN" sz="3600" i="1" dirty="0"/>
              <a:t>R</a:t>
            </a:r>
            <a:endParaRPr lang="zh-CN" altLang="en-US" sz="3600" i="1" dirty="0"/>
          </a:p>
        </p:txBody>
      </p:sp>
      <p:sp>
        <p:nvSpPr>
          <p:cNvPr id="6963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baseline="30000" dirty="0">
                <a:latin typeface="Symbol" panose="05050102010706020507" pitchFamily="18" charset="2"/>
              </a:rPr>
              <a:t>+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=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>
                <a:sym typeface="Symbol" panose="05050102010706020507" pitchFamily="18" charset="2"/>
              </a:rPr>
              <a:t> </a:t>
            </a:r>
            <a:r>
              <a:rPr lang="en-US" altLang="zh-CN" i="1" dirty="0"/>
              <a:t>R </a:t>
            </a:r>
            <a:r>
              <a:rPr lang="en-US" altLang="zh-CN" dirty="0"/>
              <a:t>so if 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charset="0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baseline="30000" dirty="0">
                <a:latin typeface="Symbol" panose="05050102010706020507" pitchFamily="18" charset="2"/>
              </a:rPr>
              <a:t>+</a:t>
            </a:r>
            <a:r>
              <a:rPr lang="en-US" altLang="zh-CN" baseline="30000" dirty="0"/>
              <a:t>1</a:t>
            </a:r>
            <a:r>
              <a:rPr lang="en-US" altLang="zh-CN" dirty="0"/>
              <a:t> then there is a </a:t>
            </a:r>
            <a:r>
              <a:rPr lang="en-US" altLang="zh-CN" i="1" dirty="0"/>
              <a:t>z </a:t>
            </a:r>
            <a:r>
              <a:rPr lang="en-US" altLang="zh-CN" dirty="0"/>
              <a:t>such that 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charset="0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zh-CN" altLang="en-US" i="1" dirty="0"/>
              <a:t> </a:t>
            </a:r>
            <a:r>
              <a:rPr lang="en-US" altLang="zh-CN" dirty="0"/>
              <a:t>and (</a:t>
            </a:r>
            <a:r>
              <a:rPr lang="en-US" altLang="zh-CN" i="1" dirty="0"/>
              <a:t>z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charset="0"/>
              </a:rPr>
              <a:t></a:t>
            </a:r>
            <a:r>
              <a:rPr lang="zh-CN" altLang="en-US" dirty="0"/>
              <a:t>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.</a:t>
            </a:r>
            <a:endParaRPr lang="en-US" altLang="zh-CN" i="1" dirty="0"/>
          </a:p>
          <a:p>
            <a:pPr eaLnBrk="1" hangingPunct="1"/>
            <a:r>
              <a:rPr lang="en-US" altLang="zh-CN" dirty="0"/>
              <a:t>But since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Í </a:t>
            </a:r>
            <a:r>
              <a:rPr lang="en-US" altLang="zh-CN" i="1" dirty="0"/>
              <a:t>R</a:t>
            </a:r>
            <a:r>
              <a:rPr lang="en-US" altLang="zh-CN" dirty="0"/>
              <a:t>, (</a:t>
            </a:r>
            <a:r>
              <a:rPr lang="en-US" altLang="zh-CN" i="1" dirty="0"/>
              <a:t>z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charset="0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R.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R </a:t>
            </a:r>
            <a:r>
              <a:rPr lang="en-US" altLang="zh-CN" dirty="0"/>
              <a:t>is transitive so 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charset="0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Since 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was an arbitrary edge the result follows.</a:t>
            </a:r>
            <a:endParaRPr lang="en-US" altLang="zh-C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065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065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Proof: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Í </a:t>
            </a:r>
            <a:r>
              <a:rPr lang="en-US" altLang="zh-CN" i="1" dirty="0"/>
              <a:t>R</a:t>
            </a:r>
            <a:r>
              <a:rPr lang="en-US" altLang="zh-CN" dirty="0">
                <a:latin typeface="Symbol" panose="05050102010706020507" pitchFamily="18" charset="2"/>
              </a:rPr>
              <a:t>® </a:t>
            </a:r>
            <a:r>
              <a:rPr lang="en-US" altLang="zh-CN" i="1" dirty="0"/>
              <a:t>R </a:t>
            </a:r>
            <a:r>
              <a:rPr lang="en-US" altLang="zh-CN" sz="3200" dirty="0"/>
              <a:t>transitive</a:t>
            </a:r>
            <a:endParaRPr lang="en-US" altLang="zh-CN" dirty="0"/>
          </a:p>
        </p:txBody>
      </p:sp>
      <p:sp>
        <p:nvSpPr>
          <p:cNvPr id="7066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Use the fact that 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Í </a:t>
            </a:r>
            <a:r>
              <a:rPr lang="en-US" altLang="zh-CN" i="1" dirty="0"/>
              <a:t>R </a:t>
            </a:r>
            <a:endParaRPr lang="en-US" altLang="zh-CN" i="1" dirty="0"/>
          </a:p>
          <a:p>
            <a:r>
              <a:rPr lang="en-US" altLang="zh-CN" dirty="0"/>
              <a:t>if </a:t>
            </a:r>
            <a:r>
              <a:rPr lang="en-US" altLang="zh-CN" i="1" dirty="0"/>
              <a:t>(a, b) </a:t>
            </a:r>
            <a:r>
              <a:rPr lang="en-US" altLang="zh-CN" dirty="0"/>
              <a:t>∈ </a:t>
            </a:r>
            <a:r>
              <a:rPr lang="en-US" altLang="zh-CN" i="1" dirty="0"/>
              <a:t>R </a:t>
            </a:r>
            <a:r>
              <a:rPr lang="en-US" altLang="zh-CN" dirty="0"/>
              <a:t>and </a:t>
            </a:r>
            <a:r>
              <a:rPr lang="en-US" altLang="zh-CN" i="1" dirty="0"/>
              <a:t>(b, c) </a:t>
            </a:r>
            <a:r>
              <a:rPr lang="en-US" altLang="zh-CN" dirty="0"/>
              <a:t>∈ </a:t>
            </a:r>
            <a:r>
              <a:rPr lang="en-US" altLang="zh-CN" i="1" dirty="0"/>
              <a:t>R</a:t>
            </a:r>
            <a:r>
              <a:rPr lang="en-US" altLang="zh-CN" dirty="0"/>
              <a:t>, then by the definition of composition, </a:t>
            </a:r>
            <a:r>
              <a:rPr lang="en-US" altLang="zh-CN" i="1" dirty="0"/>
              <a:t>(a, c) </a:t>
            </a:r>
            <a:r>
              <a:rPr lang="en-US" altLang="zh-CN" dirty="0"/>
              <a:t>∈ </a:t>
            </a:r>
            <a:r>
              <a:rPr lang="en-US" altLang="zh-CN" i="1" dirty="0"/>
              <a:t>R</a:t>
            </a:r>
            <a:r>
              <a:rPr lang="en-US" altLang="zh-CN" sz="2400" baseline="30000" dirty="0"/>
              <a:t>2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Because </a:t>
            </a:r>
            <a:r>
              <a:rPr lang="en-US" altLang="zh-CN" i="1" dirty="0"/>
              <a:t>R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</a:t>
            </a:r>
            <a:r>
              <a:rPr lang="en-US" altLang="zh-CN" dirty="0"/>
              <a:t>⊆ </a:t>
            </a:r>
            <a:r>
              <a:rPr lang="en-US" altLang="zh-CN" i="1" dirty="0"/>
              <a:t>R</a:t>
            </a:r>
            <a:r>
              <a:rPr lang="en-US" altLang="zh-CN" dirty="0"/>
              <a:t>, this means that </a:t>
            </a:r>
            <a:r>
              <a:rPr lang="en-US" altLang="zh-CN" i="1" dirty="0"/>
              <a:t>(a, c) </a:t>
            </a:r>
            <a:r>
              <a:rPr lang="en-US" altLang="zh-CN" dirty="0"/>
              <a:t>∈ 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  <a:endParaRPr lang="en-US" altLang="zh-CN" dirty="0"/>
          </a:p>
          <a:p>
            <a:r>
              <a:rPr lang="en-US" altLang="zh-CN" dirty="0"/>
              <a:t>Hence, </a:t>
            </a:r>
            <a:r>
              <a:rPr lang="en-US" altLang="zh-CN" i="1" dirty="0"/>
              <a:t>R </a:t>
            </a:r>
            <a:r>
              <a:rPr lang="en-US" altLang="zh-CN" dirty="0"/>
              <a:t>is transitive.</a:t>
            </a:r>
            <a:endParaRPr lang="en-US" altLang="zh-CN" dirty="0"/>
          </a:p>
          <a:p>
            <a:pPr lvl="1" algn="r" eaLnBrk="1" hangingPunct="1"/>
            <a:r>
              <a:rPr lang="en-US" altLang="zh-CN" dirty="0"/>
              <a:t>Q. E. D.</a:t>
            </a: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68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68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7168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§9.1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42, 49, 50(a,b)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>
                <a:sym typeface="宋体" panose="02010600030101010101" pitchFamily="2" charset="-122"/>
              </a:rPr>
              <a:t>Groups and Coding</a:t>
            </a:r>
            <a:endParaRPr lang="zh-CN" altLang="en-US" dirty="0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Coding of binary information</a:t>
            </a:r>
            <a:r>
              <a:rPr lang="zh-CN" altLang="en-US" dirty="0"/>
              <a:t>　　　　　　　　　　（二元信息编码）</a:t>
            </a:r>
            <a:endParaRPr lang="zh-CN" altLang="en-US" dirty="0"/>
          </a:p>
          <a:p>
            <a:pPr eaLnBrk="1" hangingPunct="1"/>
            <a:r>
              <a:rPr lang="en-US" altLang="zh-CN" dirty="0"/>
              <a:t>Error detection</a:t>
            </a:r>
            <a:r>
              <a:rPr lang="zh-CN" altLang="en-US" dirty="0"/>
              <a:t>（差错检验）</a:t>
            </a:r>
            <a:endParaRPr lang="zh-CN" altLang="en-US" dirty="0"/>
          </a:p>
          <a:p>
            <a:pPr eaLnBrk="1" hangingPunct="1"/>
            <a:r>
              <a:rPr lang="en-US" altLang="zh-CN" dirty="0"/>
              <a:t>Group codes</a:t>
            </a:r>
            <a:r>
              <a:rPr lang="zh-CN" altLang="en-US" dirty="0"/>
              <a:t>（群码）</a:t>
            </a:r>
            <a:endParaRPr lang="zh-CN" altLang="en-US" dirty="0"/>
          </a:p>
          <a:p>
            <a:pPr eaLnBrk="1" hangingPunct="1"/>
            <a:r>
              <a:rPr lang="en-US" altLang="zh-CN" dirty="0"/>
              <a:t>Decoding</a:t>
            </a:r>
            <a:r>
              <a:rPr lang="zh-CN" altLang="en-US" dirty="0"/>
              <a:t>（译码）</a:t>
            </a:r>
            <a:endParaRPr lang="zh-CN" altLang="en-US" dirty="0"/>
          </a:p>
          <a:p>
            <a:pPr eaLnBrk="1" hangingPunct="1"/>
            <a:r>
              <a:rPr lang="en-US" altLang="zh-CN" dirty="0"/>
              <a:t>Error correction</a:t>
            </a:r>
            <a:r>
              <a:rPr lang="zh-CN" altLang="en-US" dirty="0"/>
              <a:t>（纠错）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267" name="日期占位符 3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Advanced Counting Techniques</a:t>
            </a:r>
            <a:endParaRPr lang="en-US" altLang="zh-CN" dirty="0"/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898843" y="1268413"/>
            <a:ext cx="7772400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Applications of Recurrence Relations</a:t>
            </a:r>
            <a:endParaRPr lang="en-US" altLang="zh-CN" dirty="0"/>
          </a:p>
          <a:p>
            <a:r>
              <a:rPr lang="en-US" altLang="zh-CN" dirty="0"/>
              <a:t>Solving Linear Recurrence Relations</a:t>
            </a:r>
            <a:endParaRPr lang="en-US" altLang="zh-CN" dirty="0"/>
          </a:p>
          <a:p>
            <a:pPr lvl="1"/>
            <a:r>
              <a:rPr lang="en-US" altLang="zh-CN" dirty="0"/>
              <a:t>Homogeneous Recurrence Relations</a:t>
            </a:r>
            <a:endParaRPr lang="en-US" altLang="zh-CN" dirty="0"/>
          </a:p>
          <a:p>
            <a:pPr lvl="1"/>
            <a:r>
              <a:rPr lang="en-US" altLang="zh-CN" dirty="0"/>
              <a:t>Nonhomogeneous Recurrence Relations</a:t>
            </a:r>
            <a:endParaRPr lang="en-US" altLang="zh-CN" dirty="0"/>
          </a:p>
          <a:p>
            <a:r>
              <a:rPr lang="en-US" altLang="zh-CN" dirty="0"/>
              <a:t>Divide-and-Conquer Algorithms and Recurrence Relations</a:t>
            </a:r>
            <a:endParaRPr lang="en-US" altLang="zh-CN" dirty="0"/>
          </a:p>
          <a:p>
            <a:r>
              <a:rPr lang="en-US" altLang="zh-CN" dirty="0"/>
              <a:t>Generating Functions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Inclusion-Exclusion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>
                <a:solidFill>
                  <a:srgbClr val="FFC000"/>
                </a:solidFill>
              </a:rPr>
              <a:t>Applications of Inclusion-Exclusion</a:t>
            </a:r>
            <a:endParaRPr lang="en-US" altLang="zh-CN" dirty="0">
              <a:solidFill>
                <a:srgbClr val="FFC000"/>
              </a:solidFill>
            </a:endParaRPr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dirty="0"/>
              <a:t>Graphs</a:t>
            </a:r>
            <a:endParaRPr lang="zh-CN" altLang="en-US" dirty="0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612458" y="1124268"/>
            <a:ext cx="8564562" cy="41148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Graphs and Graph Models</a:t>
            </a:r>
            <a:endParaRPr lang="en-US" altLang="zh-CN" dirty="0"/>
          </a:p>
          <a:p>
            <a:r>
              <a:rPr lang="en-US" altLang="zh-CN" dirty="0"/>
              <a:t>Graph Terminology and Special Types of Graphs</a:t>
            </a:r>
            <a:endParaRPr lang="en-US" altLang="zh-CN" dirty="0"/>
          </a:p>
          <a:p>
            <a:r>
              <a:rPr lang="en-US" altLang="zh-CN" dirty="0"/>
              <a:t>Representing Graphs and Graph Isomorphism</a:t>
            </a:r>
            <a:endParaRPr lang="en-US" altLang="zh-CN" dirty="0"/>
          </a:p>
          <a:p>
            <a:r>
              <a:rPr lang="en-US" altLang="zh-CN" dirty="0"/>
              <a:t>Connectivity</a:t>
            </a:r>
            <a:endParaRPr lang="en-US" altLang="zh-CN" dirty="0"/>
          </a:p>
          <a:p>
            <a:r>
              <a:rPr lang="en-US" altLang="zh-CN" dirty="0"/>
              <a:t>Euler and Hamiltonian Graphs</a:t>
            </a:r>
            <a:endParaRPr lang="en-US" altLang="zh-CN" dirty="0"/>
          </a:p>
          <a:p>
            <a:r>
              <a:rPr lang="en-US" altLang="zh-CN" dirty="0"/>
              <a:t>Shortest-Path Problems </a:t>
            </a:r>
            <a:endParaRPr lang="en-US" altLang="zh-CN" dirty="0"/>
          </a:p>
          <a:p>
            <a:r>
              <a:rPr lang="en-US" altLang="zh-CN" dirty="0"/>
              <a:t>Planar Graphs</a:t>
            </a:r>
            <a:endParaRPr lang="en-US" altLang="zh-CN" dirty="0"/>
          </a:p>
          <a:p>
            <a:r>
              <a:rPr lang="en-US" altLang="zh-CN" dirty="0"/>
              <a:t>Graph Coloring</a:t>
            </a:r>
            <a:endParaRPr lang="en-US" altLang="zh-CN" dirty="0"/>
          </a:p>
          <a:p>
            <a:r>
              <a:rPr lang="zh-CN" altLang="en-US" dirty="0"/>
              <a:t>Transport networks（补充）</a:t>
            </a:r>
            <a:endParaRPr lang="zh-CN" altLang="en-US" dirty="0"/>
          </a:p>
        </p:txBody>
      </p:sp>
      <p:sp>
        <p:nvSpPr>
          <p:cNvPr id="13315" name="日期占位符 3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p="http://schemas.openxmlformats.org/presentationml/2006/main">
  <p:tag name="PROBLEMSCORE" val="1.0"/>
  <p:tag name="PROBLEMSCORE_HALF" val="0.5"/>
  <p:tag name="RAINPROBLEMTYPE" val="MultipleChoice"/>
  <p:tag name="RAINPROBLEM" val="MultipleChoice"/>
</p:tagLst>
</file>

<file path=ppt/tags/tag16.xml><?xml version="1.0" encoding="utf-8"?>
<p:tagLst xmlns:p="http://schemas.openxmlformats.org/presentationml/2006/main">
  <p:tag name="RAINPROBLEM" val="ProblemBody"/>
</p:tagLst>
</file>

<file path=ppt/tags/tag17.xml><?xml version="1.0" encoding="utf-8"?>
<p:tagLst xmlns:p="http://schemas.openxmlformats.org/presentationml/2006/main">
  <p:tag name="RAINPROBLEM" val="ProblemItem"/>
</p:tagLst>
</file>

<file path=ppt/tags/tag18.xml><?xml version="1.0" encoding="utf-8"?>
<p:tagLst xmlns:p="http://schemas.openxmlformats.org/presentationml/2006/main">
  <p:tag name="RAINPROBLEM" val="ProblemItem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3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4.xml><?xml version="1.0" encoding="utf-8"?>
<p:tagLst xmlns:p="http://schemas.openxmlformats.org/presentationml/2006/main">
  <p:tag name="RAINPROBLEM" val="ProblemSubmit"/>
  <p:tag name="RAINPROBLEMTYPE" val="MultipleChoiceMA"/>
</p:tagLst>
</file>

<file path=ppt/tags/tag25.xml><?xml version="1.0" encoding="utf-8"?>
<p:tagLst xmlns:p="http://schemas.openxmlformats.org/presentationml/2006/main">
  <p:tag name="RAINPROBLEM" val="ProblemItem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Setting"/>
  <p:tag name="RAINPROBLEMTYPE" val="MultipleChoiceMA"/>
</p:tagLst>
</file>

<file path=ppt/tags/tag31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32.xml><?xml version="1.0" encoding="utf-8"?>
<p:tagLst xmlns:p="http://schemas.openxmlformats.org/presentationml/2006/main">
  <p:tag name="RAINPROBLEM" val="ProblemRemarkBoard"/>
</p:tagLst>
</file>

<file path=ppt/tags/tag33.xml><?xml version="1.0" encoding="utf-8"?>
<p:tagLst xmlns:p="http://schemas.openxmlformats.org/presentationml/2006/main">
  <p:tag name="RAINPROBLEM" val="ProblemBody"/>
</p:tagLst>
</file>

<file path=ppt/tags/tag34.xml><?xml version="1.0" encoding="utf-8"?>
<p:tagLst xmlns:p="http://schemas.openxmlformats.org/presentationml/2006/main">
  <p:tag name="RAINPROBLEM" val="ProblemItem"/>
</p:tagLst>
</file>

<file path=ppt/tags/tag35.xml><?xml version="1.0" encoding="utf-8"?>
<p:tagLst xmlns:p="http://schemas.openxmlformats.org/presentationml/2006/main">
  <p:tag name="RAINPROBLEM" val="ProblemItem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ProblemSubmit"/>
  <p:tag name="RAINPROBLEMTYPE" val="MultipleChoice"/>
</p:tagLst>
</file>

<file path=ppt/tags/tag42.xml><?xml version="1.0" encoding="utf-8"?>
<p:tagLst xmlns:p="http://schemas.openxmlformats.org/presentationml/2006/main">
  <p:tag name="PROBLEMREMARKTITLE" val="ProblemRemarkBoardTip"/>
</p:tagLst>
</file>

<file path=ppt/tags/tag43.xml><?xml version="1.0" encoding="utf-8"?>
<p:tagLst xmlns:p="http://schemas.openxmlformats.org/presentationml/2006/main">
  <p:tag name="RAINPROBLEM" val="ProblemRemark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PROBLEMREMARKTITLE" val="ProblemRemarkBoardTitle"/>
</p:tagLst>
</file>

<file path=ppt/tags/tag49.xml><?xml version="1.0" encoding="utf-8"?>
<p:tagLst xmlns:p="http://schemas.openxmlformats.org/presentationml/2006/main">
  <p:tag name="PROBLEMREMARKTITLE" val="ProblemRemarkBoardTitle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PROBLEMREMARKTITLE" val="ProblemRemarkBoardTitle"/>
</p:tagLst>
</file>

<file path=ppt/tags/tag51.xml><?xml version="1.0" encoding="utf-8"?>
<p:tagLst xmlns:p="http://schemas.openxmlformats.org/presentationml/2006/main">
  <p:tag name="PROBLEMREMARKTITLE" val="ProblemRemarkBoardTitle"/>
</p:tagLst>
</file>

<file path=ppt/tags/tag52.xml><?xml version="1.0" encoding="utf-8"?>
<p:tagLst xmlns:p="http://schemas.openxmlformats.org/presentationml/2006/main">
  <p:tag name="PROBLEMREMARKTITLE" val="ProblemRemarkBoardTitle"/>
</p:tagLst>
</file>

<file path=ppt/tags/tag53.xml><?xml version="1.0" encoding="utf-8"?>
<p:tagLst xmlns:p="http://schemas.openxmlformats.org/presentationml/2006/main">
  <p:tag name="PROBLEMREMARKTITLE" val="ProblemRemarkBoardTitle"/>
</p:tagLst>
</file>

<file path=ppt/tags/tag54.xml><?xml version="1.0" encoding="utf-8"?>
<p:tagLst xmlns:p="http://schemas.openxmlformats.org/presentationml/2006/main">
  <p:tag name="PROBLEMREMARKTITLE" val="ProblemRemarkBoardTitle"/>
</p:tagLst>
</file>

<file path=ppt/tags/tag55.xml><?xml version="1.0" encoding="utf-8"?>
<p:tagLst xmlns:p="http://schemas.openxmlformats.org/presentationml/2006/main">
  <p:tag name="PROBLEMREMARKTITLE" val="ProblemRemarkBoardTitle"/>
</p:tagLst>
</file>

<file path=ppt/tags/tag56.xml><?xml version="1.0" encoding="utf-8"?>
<p:tagLst xmlns:p="http://schemas.openxmlformats.org/presentationml/2006/main">
  <p:tag name="PROBLEMREMARKTITLE" val="ProblemRemarkBoardTitle"/>
</p:tagLst>
</file>

<file path=ppt/tags/tag57.xml><?xml version="1.0" encoding="utf-8"?>
<p:tagLst xmlns:p="http://schemas.openxmlformats.org/presentationml/2006/main">
  <p:tag name="PROBLEMREMARKTITLE" val="ProblemRemarkBoardTitle"/>
</p:tagLst>
</file>

<file path=ppt/tags/tag58.xml><?xml version="1.0" encoding="utf-8"?>
<p:tagLst xmlns:p="http://schemas.openxmlformats.org/presentationml/2006/main">
  <p:tag name="PROBLEMREMARKTITLE" val="ProblemRemarkBoardTitle"/>
</p:tagLst>
</file>

<file path=ppt/tags/tag59.xml><?xml version="1.0" encoding="utf-8"?>
<p:tagLst xmlns:p="http://schemas.openxmlformats.org/presentationml/2006/main">
  <p:tag name="PROBLEMREMARKTITLE" val="ProblemRemarkBoardTitle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p="http://schemas.openxmlformats.org/presentationml/2006/main">
  <p:tag name="PROBLEMREMARKTITLE" val="ProblemRemarkBoardTitle"/>
</p:tagLst>
</file>

<file path=ppt/tags/tag61.xml><?xml version="1.0" encoding="utf-8"?>
<p:tagLst xmlns:p="http://schemas.openxmlformats.org/presentationml/2006/main">
  <p:tag name="RAINPROBLEM" val="ProblemSetting"/>
  <p:tag name="RAINPROBLEMTYPE" val="MultipleChoice"/>
</p:tagLst>
</file>

<file path=ppt/tags/tag62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Because a relation on A is the same thing as a subset of A ⨉ A, we count the subsets of A × A. Since  A × A has n2 elements when A has n elements, and a set with m elements has 2m subsets, there are         subsets of  A × A. Therefore,  there are        relations  on a set A."/>
</p:tagLst>
</file>

<file path=ppt/tags/tag63.xml><?xml version="1.0" encoding="utf-8"?>
<p:tagLst xmlns:p="http://schemas.openxmlformats.org/presentationml/2006/main">
  <p:tag name="RAINPROBLEM" val="ProblemBody"/>
</p:tagLst>
</file>

<file path=ppt/tags/tag64.xml><?xml version="1.0" encoding="utf-8"?>
<p:tagLst xmlns:p="http://schemas.openxmlformats.org/presentationml/2006/main">
  <p:tag name="RAINPROBLEM" val="ProblemItem"/>
</p:tagLst>
</file>

<file path=ppt/tags/tag65.xml><?xml version="1.0" encoding="utf-8"?>
<p:tagLst xmlns:p="http://schemas.openxmlformats.org/presentationml/2006/main">
  <p:tag name="RAINPROBLEM" val="ProblemItem"/>
</p:tagLst>
</file>

<file path=ppt/tags/tag6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p="http://schemas.openxmlformats.org/presentationml/2006/main">
  <p:tag name="RAINPROBLEM" val="ProblemSubmit"/>
  <p:tag name="RAINPROBLEMTYPE" val="MultipleChoice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" val="ProblemSetting"/>
  <p:tag name="RAINPROBLEMTYPE" val="MultipleChoice"/>
</p:tagLst>
</file>

<file path=ppt/tags/tag74.xml><?xml version="1.0" encoding="utf-8"?>
<p:tagLst xmlns:p="http://schemas.openxmlformats.org/presentationml/2006/main">
  <p:tag name="RAINPROBLEM" val="MultipleChoice"/>
  <p:tag name="PROBLEMSCORE" val="1.0"/>
</p:tagLst>
</file>

<file path=ppt/tags/tag75.xml><?xml version="1.0" encoding="utf-8"?>
<p:tagLst xmlns:p="http://schemas.openxmlformats.org/presentationml/2006/main">
  <p:tag name="KSO_WPP_MARK_KEY" val="9f1f5ba1-1753-4324-be16-5b23004760d1"/>
  <p:tag name="COMMONDATA" val="eyJoZGlkIjoiYjZhMmY1NGQwZjE0MWY4MTkzZjM4YzBiNDA1ZmM3ZDEifQ==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Submit"/>
  <p:tag name="RAINPROBLEMTYPE" val="MultipleChoice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pperplate Gothic Light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14959</Words>
  <Application>WPS 演示</Application>
  <PresentationFormat/>
  <Paragraphs>1035</Paragraphs>
  <Slides>69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69</vt:i4>
      </vt:variant>
    </vt:vector>
  </HeadingPairs>
  <TitlesOfParts>
    <vt:vector size="97" baseType="lpstr">
      <vt:lpstr>Arial</vt:lpstr>
      <vt:lpstr>宋体</vt:lpstr>
      <vt:lpstr>Wingdings</vt:lpstr>
      <vt:lpstr>Tahoma</vt:lpstr>
      <vt:lpstr>Arial Narrow</vt:lpstr>
      <vt:lpstr>Times New Roman</vt:lpstr>
      <vt:lpstr>Copperplate Gothic Light</vt:lpstr>
      <vt:lpstr>Copperplate Gothic Bold</vt:lpstr>
      <vt:lpstr>幼圆</vt:lpstr>
      <vt:lpstr>微软雅黑</vt:lpstr>
      <vt:lpstr>Arial Unicode MS</vt:lpstr>
      <vt:lpstr>Wingdings</vt:lpstr>
      <vt:lpstr>Courier New</vt:lpstr>
      <vt:lpstr>Arial Rounded MT Bold</vt:lpstr>
      <vt:lpstr>Comic Sans MS</vt:lpstr>
      <vt:lpstr>Symbol</vt:lpstr>
      <vt:lpstr>Euclid Math One</vt:lpstr>
      <vt:lpstr>Cambria Math</vt:lpstr>
      <vt:lpstr>Cambria Math</vt:lpstr>
      <vt:lpstr>Euclid Math Two</vt:lpstr>
      <vt:lpstr>Georgia</vt:lpstr>
      <vt:lpstr>楷体_GB2312</vt:lpstr>
      <vt:lpstr>新宋体</vt:lpstr>
      <vt:lpstr>Symbol</vt:lpstr>
      <vt:lpstr>Blends</vt:lpstr>
      <vt:lpstr>Equation.DSMT4</vt:lpstr>
      <vt:lpstr>Equation.DSMT4</vt:lpstr>
      <vt:lpstr>Equation.DSMT4</vt:lpstr>
      <vt:lpstr>Discrete Mathematics and  Its Applications</vt:lpstr>
      <vt:lpstr>Course Staff</vt:lpstr>
      <vt:lpstr>Discrete Structures We’ll Study</vt:lpstr>
      <vt:lpstr>Discrete Structures We’ll Study</vt:lpstr>
      <vt:lpstr>Relations</vt:lpstr>
      <vt:lpstr>Semigroups and Groups</vt:lpstr>
      <vt:lpstr>Groups and Coding</vt:lpstr>
      <vt:lpstr>Advanced Counting Techniques</vt:lpstr>
      <vt:lpstr>Graphs</vt:lpstr>
      <vt:lpstr> Trees</vt:lpstr>
      <vt:lpstr>教学目标</vt:lpstr>
      <vt:lpstr>Grading Scheme</vt:lpstr>
      <vt:lpstr>Textbook &amp; References</vt:lpstr>
      <vt:lpstr>Q &amp; A</vt:lpstr>
      <vt:lpstr>Relations</vt:lpstr>
      <vt:lpstr>9 Relations</vt:lpstr>
      <vt:lpstr>Relations and their properties</vt:lpstr>
      <vt:lpstr>Section Summary</vt:lpstr>
      <vt:lpstr>Ordered pair(序偶)</vt:lpstr>
      <vt:lpstr>Cartesian product (笛卡尔积)</vt:lpstr>
      <vt:lpstr>PowerPoint 演示文稿</vt:lpstr>
      <vt:lpstr>A1  A2    Am</vt:lpstr>
      <vt:lpstr>Partitions</vt:lpstr>
      <vt:lpstr>Example</vt:lpstr>
      <vt:lpstr>PowerPoint 演示文稿</vt:lpstr>
      <vt:lpstr>Relations</vt:lpstr>
      <vt:lpstr>Relations</vt:lpstr>
      <vt:lpstr>Definition</vt:lpstr>
      <vt:lpstr>Examples</vt:lpstr>
      <vt:lpstr>Example</vt:lpstr>
      <vt:lpstr>PowerPoint 演示文稿</vt:lpstr>
      <vt:lpstr>Functions</vt:lpstr>
      <vt:lpstr>Sets Arising from Relations</vt:lpstr>
      <vt:lpstr>Sets Arising from Relations</vt:lpstr>
      <vt:lpstr>Theorem </vt:lpstr>
      <vt:lpstr>Proof of If A1  A2 then R(A1)  R(A2)</vt:lpstr>
      <vt:lpstr>Proof of R(A1 A2) = R(A1)  R(A2)</vt:lpstr>
      <vt:lpstr>Proof of R(A1 A2)  R(A1)  R(A2)</vt:lpstr>
      <vt:lpstr>Example</vt:lpstr>
      <vt:lpstr>Remark</vt:lpstr>
      <vt:lpstr>Theorem </vt:lpstr>
      <vt:lpstr>Special Properties of Binary Relations</vt:lpstr>
      <vt:lpstr>Definition: [re]</vt:lpstr>
      <vt:lpstr>Definition : [ir]</vt:lpstr>
      <vt:lpstr>Examples</vt:lpstr>
      <vt:lpstr>Definition: [Sy]</vt:lpstr>
      <vt:lpstr>Definition: [As]</vt:lpstr>
      <vt:lpstr>Definition: [Ats]</vt:lpstr>
      <vt:lpstr>Examples</vt:lpstr>
      <vt:lpstr>Definition: [tr]</vt:lpstr>
      <vt:lpstr>Examples</vt:lpstr>
      <vt:lpstr>Examples in Mathematics</vt:lpstr>
      <vt:lpstr>PowerPoint 演示文稿</vt:lpstr>
      <vt:lpstr>PowerPoint 演示文稿</vt:lpstr>
      <vt:lpstr>Combing relations</vt:lpstr>
      <vt:lpstr>Combining Relations</vt:lpstr>
      <vt:lpstr>Example 18-19</vt:lpstr>
      <vt:lpstr>Composition</vt:lpstr>
      <vt:lpstr>Representing the  Composition of a Relation</vt:lpstr>
      <vt:lpstr>Example </vt:lpstr>
      <vt:lpstr>Theorem </vt:lpstr>
      <vt:lpstr>Proof of (S R)(A1) = S(R(A1))</vt:lpstr>
      <vt:lpstr>PowerPoint 演示文稿</vt:lpstr>
      <vt:lpstr>Example 22</vt:lpstr>
      <vt:lpstr>Theorem 1</vt:lpstr>
      <vt:lpstr>Proof: R transitive ® Rn Í R</vt:lpstr>
      <vt:lpstr>Proof: R transitive ® Rn Í R</vt:lpstr>
      <vt:lpstr>Proof: RN Í R® R transitive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yangjuan</dc:creator>
  <cp:lastModifiedBy>杨娟</cp:lastModifiedBy>
  <cp:revision>446</cp:revision>
  <dcterms:created xsi:type="dcterms:W3CDTF">2020-09-14T14:26:00Z</dcterms:created>
  <dcterms:modified xsi:type="dcterms:W3CDTF">2023-09-13T10:58:14Z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C7E26C46E3A543CEBB19AEEB54DB7ACA</vt:lpwstr>
  </property>
</Properties>
</file>