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41" r:id="rId3"/>
    <p:sldId id="442" r:id="rId4"/>
    <p:sldId id="443" r:id="rId5"/>
    <p:sldId id="444" r:id="rId6"/>
    <p:sldId id="445" r:id="rId7"/>
    <p:sldId id="446" r:id="rId8"/>
    <p:sldId id="448" r:id="rId9"/>
    <p:sldId id="449" r:id="rId10"/>
    <p:sldId id="478" r:id="rId11"/>
    <p:sldId id="463" r:id="rId12"/>
    <p:sldId id="450" r:id="rId13"/>
    <p:sldId id="451" r:id="rId14"/>
    <p:sldId id="452" r:id="rId15"/>
    <p:sldId id="453" r:id="rId16"/>
    <p:sldId id="454" r:id="rId17"/>
    <p:sldId id="455" r:id="rId18"/>
    <p:sldId id="456" r:id="rId19"/>
    <p:sldId id="457" r:id="rId20"/>
    <p:sldId id="458" r:id="rId21"/>
    <p:sldId id="459" r:id="rId22"/>
    <p:sldId id="460" r:id="rId23"/>
    <p:sldId id="461" r:id="rId24"/>
    <p:sldId id="462" r:id="rId25"/>
    <p:sldId id="310" r:id="rId26"/>
  </p:sldIdLst>
  <p:sldSz cx="9144000" cy="6858000" type="screen4x3"/>
  <p:notesSz cx="6669405" cy="9926955"/>
  <p:custDataLst>
    <p:tags r:id="rId32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48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3300"/>
    <a:srgbClr val="003399"/>
    <a:srgbClr val="336699"/>
    <a:srgbClr val="008080"/>
    <a:srgbClr val="009999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20"/>
    <p:restoredTop sz="94660"/>
  </p:normalViewPr>
  <p:slideViewPr>
    <p:cSldViewPr showGuides="1">
      <p:cViewPr varScale="1">
        <p:scale>
          <a:sx n="95" d="100"/>
          <a:sy n="95" d="100"/>
        </p:scale>
        <p:origin x="675" y="33"/>
      </p:cViewPr>
      <p:guideLst>
        <p:guide orient="horz" pos="1480"/>
        <p:guide pos="489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gs" Target="tags/tag15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DEC8539-3D22-4720-9CA1-CC2A4BBA099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9838" y="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TextEdit="1"/>
          </p:cNvSpPr>
          <p:nvPr>
            <p:ph type="sldImg"/>
          </p:nvPr>
        </p:nvSpPr>
        <p:spPr>
          <a:xfrm>
            <a:off x="852488" y="744538"/>
            <a:ext cx="4964112" cy="3722687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89000" y="4714875"/>
            <a:ext cx="4891088" cy="44672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9838" y="9429750"/>
            <a:ext cx="28892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kumimoji="0" sz="1200">
                <a:latin typeface="Times New Roman" panose="02020603050405020304" pitchFamily="18" charset="0"/>
              </a:defRPr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221472-B759-4DC3-A1DD-9FC096C606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17" descr="attach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2051" name="Group 2"/>
          <p:cNvGrpSpPr/>
          <p:nvPr/>
        </p:nvGrpSpPr>
        <p:grpSpPr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052" name="Group 3"/>
            <p:cNvGrpSpPr/>
            <p:nvPr/>
          </p:nvGrpSpPr>
          <p:grpSpPr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055" name="Group 6"/>
            <p:cNvGrpSpPr/>
            <p:nvPr/>
          </p:nvGrpSpPr>
          <p:grpSpPr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4419600" y="4114800"/>
            <a:ext cx="4724400" cy="218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Yang Juan</a:t>
            </a:r>
            <a:endParaRPr kumimoji="1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folHlink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yangjuan@bupt.edu.cn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School of Computer Science</a:t>
            </a:r>
            <a:endParaRPr kumimoji="1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r>
              <a:rPr kumimoji="1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Copperplate Gothic Light" panose="020E0507020206020404" pitchFamily="34" charset="0"/>
                <a:ea typeface="宋体" panose="02010600030101010101" pitchFamily="2" charset="-122"/>
                <a:cs typeface="+mn-cs"/>
              </a:rPr>
              <a:t>Beijing University of Posts &amp; Telecommunications</a:t>
            </a:r>
            <a:endParaRPr kumimoji="1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Copperplate Gothic Light" panose="020E05070202060204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>
                <a:latin typeface="Copperplate Gothic Bold" panose="020E0705020206020404" pitchFamily="34" charset="0"/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1536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fontAlgn="base"/>
            <a:r>
              <a:rPr lang="zh-CN" altLang="en-US" strike="noStrike" noProof="1" dirty="0"/>
              <a:t>单击此处编辑母版副标题样式</a:t>
            </a:r>
            <a:endParaRPr lang="zh-CN" altLang="en-US" strike="noStrike" noProof="1" dirty="0"/>
          </a:p>
        </p:txBody>
      </p:sp>
      <p:sp>
        <p:nvSpPr>
          <p:cNvPr id="27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6A6CF81-33F7-4A97-A854-12089A27768A}" type="datetime1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defRPr kumimoji="0"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400" b="0" i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0260924-115B-4C3A-A9E6-8527AC7CA8E9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日期占位符 7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  <a:p>
            <a:pPr lvl="1" fontAlgn="base"/>
            <a:r>
              <a:rPr lang="zh-CN" altLang="en-US" strike="noStrike" noProof="1"/>
              <a:t>第二级</a:t>
            </a:r>
            <a:endParaRPr lang="zh-CN" altLang="en-US" strike="noStrike" noProof="1"/>
          </a:p>
          <a:p>
            <a:pPr lvl="2" fontAlgn="base"/>
            <a:r>
              <a:rPr lang="zh-CN" altLang="en-US" strike="noStrike" noProof="1"/>
              <a:t>第三级</a:t>
            </a:r>
            <a:endParaRPr lang="zh-CN" altLang="en-US" strike="noStrike" noProof="1"/>
          </a:p>
          <a:p>
            <a:pPr lvl="3" fontAlgn="base"/>
            <a:r>
              <a:rPr lang="zh-CN" altLang="en-US" strike="noStrike" noProof="1"/>
              <a:t>第四级</a:t>
            </a:r>
            <a:endParaRPr lang="zh-CN" altLang="en-US" strike="noStrike" noProof="1"/>
          </a:p>
          <a:p>
            <a:pPr lvl="4" fontAlgn="base"/>
            <a:r>
              <a:rPr lang="zh-CN" altLang="en-US" strike="noStrike" noProof="1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2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8" descr="attach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752600" y="533400"/>
            <a:ext cx="5905500" cy="59055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2592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620000" y="6400800"/>
            <a:ext cx="1524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E70123A-6ED0-413B-AC83-F6F93E9B5D4F}" type="slidenum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8" name="Rectangle 2"/>
          <p:cNvSpPr>
            <a:spLocks noChangeArrowheads="1"/>
          </p:cNvSpPr>
          <p:nvPr/>
        </p:nvSpPr>
        <p:spPr bwMode="ltGray">
          <a:xfrm>
            <a:off x="417513" y="52451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3"/>
          <p:cNvSpPr>
            <a:spLocks noChangeArrowheads="1"/>
          </p:cNvSpPr>
          <p:nvPr/>
        </p:nvSpPr>
        <p:spPr bwMode="ltGray">
          <a:xfrm>
            <a:off x="800100" y="52451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4"/>
          <p:cNvSpPr>
            <a:spLocks noChangeArrowheads="1"/>
          </p:cNvSpPr>
          <p:nvPr/>
        </p:nvSpPr>
        <p:spPr bwMode="ltGray">
          <a:xfrm>
            <a:off x="541338" y="94678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1" name="Rectangle 5"/>
          <p:cNvSpPr>
            <a:spLocks noChangeArrowheads="1"/>
          </p:cNvSpPr>
          <p:nvPr/>
        </p:nvSpPr>
        <p:spPr bwMode="ltGray">
          <a:xfrm>
            <a:off x="911225" y="94678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6"/>
          <p:cNvSpPr>
            <a:spLocks noChangeArrowheads="1"/>
          </p:cNvSpPr>
          <p:nvPr/>
        </p:nvSpPr>
        <p:spPr bwMode="ltGray">
          <a:xfrm>
            <a:off x="127000" y="87376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7"/>
          <p:cNvSpPr>
            <a:spLocks noChangeArrowheads="1"/>
          </p:cNvSpPr>
          <p:nvPr/>
        </p:nvSpPr>
        <p:spPr bwMode="gray">
          <a:xfrm>
            <a:off x="762000" y="41656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4" name="Rectangle 8"/>
          <p:cNvSpPr>
            <a:spLocks noChangeArrowheads="1"/>
          </p:cNvSpPr>
          <p:nvPr/>
        </p:nvSpPr>
        <p:spPr bwMode="gray">
          <a:xfrm>
            <a:off x="442913" y="120713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Rectangle 9"/>
          <p:cNvSpPr>
            <a:spLocks noGrp="1"/>
          </p:cNvSpPr>
          <p:nvPr>
            <p:ph type="title"/>
          </p:nvPr>
        </p:nvSpPr>
        <p:spPr>
          <a:xfrm>
            <a:off x="864235" y="43815"/>
            <a:ext cx="8140700" cy="11430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36" name="Rectangle 10"/>
          <p:cNvSpPr>
            <a:spLocks noGrp="1"/>
          </p:cNvSpPr>
          <p:nvPr>
            <p:ph type="body"/>
          </p:nvPr>
        </p:nvSpPr>
        <p:spPr>
          <a:xfrm>
            <a:off x="868045" y="1297940"/>
            <a:ext cx="8152765" cy="493966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52590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400800"/>
            <a:ext cx="1447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kumimoji="0" sz="10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2591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47800" y="6400800"/>
            <a:ext cx="61722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10000"/>
              </a:lnSpc>
              <a:defRPr sz="1200" b="1" i="1">
                <a:solidFill>
                  <a:srgbClr val="009999"/>
                </a:solidFill>
                <a:latin typeface="Arial Narrow" panose="020B0606020202030204" pitchFamily="34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  <a:t>School of Computer Science, BUPT </a:t>
            </a:r>
            <a:endParaRPr kumimoji="1" lang="zh-CN" altLang="en-US" sz="12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Copperplate Gothic Light" panose="020E05070202060204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4" Type="http://schemas.openxmlformats.org/officeDocument/2006/relationships/slideLayout" Target="../slideLayouts/slideLayout7.xml"/><Relationship Id="rId13" Type="http://schemas.openxmlformats.org/officeDocument/2006/relationships/tags" Target="../tags/tag12.xml"/><Relationship Id="rId12" Type="http://schemas.openxmlformats.org/officeDocument/2006/relationships/image" Target="../media/image2.png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ctrTitle"/>
          </p:nvPr>
        </p:nvSpPr>
        <p:spPr>
          <a:xfrm>
            <a:off x="971550" y="2060575"/>
            <a:ext cx="8459788" cy="1143000"/>
          </a:xfrm>
        </p:spPr>
        <p:txBody>
          <a:bodyPr vert="horz" wrap="square" lIns="91440" tIns="45720" rIns="91440" bIns="45720" anchor="b" anchorCtr="0"/>
          <a:p>
            <a:pPr eaLnBrk="1" hangingPunct="1">
              <a:buClrTx/>
              <a:buSzTx/>
              <a:buFontTx/>
            </a:pPr>
            <a:r>
              <a:rPr kumimoji="1" lang="en-US" altLang="zh-CN" dirty="0">
                <a:latin typeface="Copperplate Gothic Bold" panose="020E0705020206020404" pitchFamily="34" charset="0"/>
                <a:ea typeface="+mj-ea"/>
                <a:cs typeface="+mj-cs"/>
              </a:rPr>
              <a:t>9.5 Equivalence Relations</a:t>
            </a:r>
            <a:endParaRPr kumimoji="1" lang="en-US" altLang="zh-CN" dirty="0">
              <a:latin typeface="Copperplate Gothic Bold" panose="020E0705020206020404" pitchFamily="34" charset="0"/>
              <a:ea typeface="+mj-ea"/>
              <a:cs typeface="+mj-cs"/>
            </a:endParaRPr>
          </a:p>
        </p:txBody>
      </p:sp>
      <p:sp>
        <p:nvSpPr>
          <p:cNvPr id="5123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 anchorCtr="0"/>
          <a:p>
            <a:pPr eaLnBrk="1" fontAlgn="base" hangingPunct="1">
              <a:buSzPct val="60000"/>
            </a:pPr>
            <a:endParaRPr kumimoji="1" lang="en-US" altLang="zh-CN" strike="noStrike" noProof="1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/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3316" name="文本框 8"/>
          <p:cNvSpPr txBox="1"/>
          <p:nvPr>
            <p:custDataLst>
              <p:tags r:id="rId1"/>
            </p:custDataLst>
          </p:nvPr>
        </p:nvSpPr>
        <p:spPr>
          <a:xfrm>
            <a:off x="914400" y="635000"/>
            <a:ext cx="7315200" cy="214312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800" dirty="0">
                <a:latin typeface="Tahoma" panose="020B0604030504040204" pitchFamily="34" charset="0"/>
              </a:rPr>
              <a:t>Suppose that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dirty="0">
                <a:latin typeface="Tahoma" panose="020B0604030504040204" pitchFamily="34" charset="0"/>
              </a:rPr>
              <a:t> is the relation on the set of strings of English letters such that </a:t>
            </a:r>
            <a:r>
              <a:rPr lang="en-US" altLang="zh-CN" sz="2800" i="1" dirty="0">
                <a:latin typeface="Tahoma" panose="020B0604030504040204" pitchFamily="34" charset="0"/>
              </a:rPr>
              <a:t>aRb</a:t>
            </a:r>
            <a:r>
              <a:rPr lang="en-US" altLang="zh-CN" sz="2800" dirty="0">
                <a:latin typeface="Tahoma" panose="020B0604030504040204" pitchFamily="34" charset="0"/>
              </a:rPr>
              <a:t> if and only if </a:t>
            </a:r>
            <a:r>
              <a:rPr lang="en-US" altLang="zh-CN" sz="2800" i="1" dirty="0">
                <a:latin typeface="Tahoma" panose="020B0604030504040204" pitchFamily="34" charset="0"/>
              </a:rPr>
              <a:t>l</a:t>
            </a:r>
            <a:r>
              <a:rPr lang="en-US" altLang="zh-CN" sz="2800" dirty="0">
                <a:latin typeface="Tahoma" panose="020B0604030504040204" pitchFamily="34" charset="0"/>
              </a:rPr>
              <a:t>(</a:t>
            </a:r>
            <a:r>
              <a:rPr lang="en-US" altLang="zh-CN" sz="2800" i="1" dirty="0">
                <a:latin typeface="Tahoma" panose="020B0604030504040204" pitchFamily="34" charset="0"/>
              </a:rPr>
              <a:t>a</a:t>
            </a:r>
            <a:r>
              <a:rPr lang="en-US" altLang="zh-CN" sz="2800" dirty="0">
                <a:latin typeface="Tahoma" panose="020B0604030504040204" pitchFamily="34" charset="0"/>
              </a:rPr>
              <a:t>) = </a:t>
            </a:r>
            <a:r>
              <a:rPr lang="en-US" altLang="zh-CN" sz="2800" i="1" dirty="0">
                <a:latin typeface="Tahoma" panose="020B0604030504040204" pitchFamily="34" charset="0"/>
              </a:rPr>
              <a:t>l</a:t>
            </a:r>
            <a:r>
              <a:rPr lang="en-US" altLang="zh-CN" sz="2800" dirty="0">
                <a:latin typeface="Tahoma" panose="020B0604030504040204" pitchFamily="34" charset="0"/>
              </a:rPr>
              <a:t>(</a:t>
            </a:r>
            <a:r>
              <a:rPr lang="en-US" altLang="zh-CN" sz="2800" i="1" dirty="0">
                <a:latin typeface="Tahoma" panose="020B0604030504040204" pitchFamily="34" charset="0"/>
              </a:rPr>
              <a:t>b</a:t>
            </a:r>
            <a:r>
              <a:rPr lang="en-US" altLang="zh-CN" sz="2800" dirty="0">
                <a:latin typeface="Tahoma" panose="020B0604030504040204" pitchFamily="34" charset="0"/>
              </a:rPr>
              <a:t>), where </a:t>
            </a:r>
            <a:r>
              <a:rPr lang="en-US" altLang="zh-CN" sz="2800" i="1" dirty="0">
                <a:latin typeface="Tahoma" panose="020B0604030504040204" pitchFamily="34" charset="0"/>
              </a:rPr>
              <a:t>l</a:t>
            </a:r>
            <a:r>
              <a:rPr lang="en-US" altLang="zh-CN" sz="2800" dirty="0">
                <a:latin typeface="Tahoma" panose="020B0604030504040204" pitchFamily="34" charset="0"/>
              </a:rPr>
              <a:t>(</a:t>
            </a:r>
            <a:r>
              <a:rPr lang="en-US" altLang="zh-CN" sz="2800" i="1" dirty="0">
                <a:latin typeface="Tahoma" panose="020B0604030504040204" pitchFamily="34" charset="0"/>
              </a:rPr>
              <a:t>x</a:t>
            </a:r>
            <a:r>
              <a:rPr lang="en-US" altLang="zh-CN" sz="2800" dirty="0">
                <a:latin typeface="Tahoma" panose="020B0604030504040204" pitchFamily="34" charset="0"/>
              </a:rPr>
              <a:t>) is the length of the string </a:t>
            </a:r>
            <a:r>
              <a:rPr lang="en-US" altLang="zh-CN" sz="2800" i="1" dirty="0">
                <a:latin typeface="Tahoma" panose="020B0604030504040204" pitchFamily="34" charset="0"/>
              </a:rPr>
              <a:t>x</a:t>
            </a:r>
            <a:r>
              <a:rPr lang="en-US" altLang="zh-CN" sz="2800" dirty="0">
                <a:latin typeface="Tahoma" panose="020B0604030504040204" pitchFamily="34" charset="0"/>
              </a:rPr>
              <a:t>. Is </a:t>
            </a:r>
            <a:r>
              <a:rPr lang="en-US" altLang="zh-CN" sz="2800" i="1" dirty="0">
                <a:latin typeface="Tahoma" panose="020B0604030504040204" pitchFamily="34" charset="0"/>
              </a:rPr>
              <a:t>R</a:t>
            </a:r>
            <a:r>
              <a:rPr lang="en-US" altLang="zh-CN" sz="2800" dirty="0">
                <a:latin typeface="Tahoma" panose="020B0604030504040204" pitchFamily="34" charset="0"/>
              </a:rPr>
              <a:t> an equivalence relation?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7" name="文本框 9"/>
          <p:cNvSpPr txBox="1"/>
          <p:nvPr>
            <p:custDataLst>
              <p:tags r:id="rId2"/>
            </p:custDataLst>
          </p:nvPr>
        </p:nvSpPr>
        <p:spPr>
          <a:xfrm>
            <a:off x="1828800" y="315277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YES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8" name="文本框 10"/>
          <p:cNvSpPr txBox="1"/>
          <p:nvPr>
            <p:custDataLst>
              <p:tags r:id="rId3"/>
            </p:custDataLst>
          </p:nvPr>
        </p:nvSpPr>
        <p:spPr>
          <a:xfrm>
            <a:off x="1828800" y="4010025"/>
            <a:ext cx="6400800" cy="6429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eaLnBrk="0" hangingPunct="0"/>
            <a:r>
              <a:rPr lang="en-US" altLang="zh-CN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NO</a:t>
            </a:r>
            <a:endParaRPr lang="zh-CN" altLang="en-US" sz="26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19" name="椭圆 13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1114425" y="3217863"/>
            <a:ext cx="514350" cy="514350"/>
          </a:xfrm>
          <a:prstGeom prst="ellipse">
            <a:avLst/>
          </a:prstGeom>
          <a:solidFill>
            <a:srgbClr val="00FF00"/>
          </a:solidFill>
          <a:ln w="254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A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0" name="椭圆 14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1114425" y="4075113"/>
            <a:ext cx="514350" cy="514350"/>
          </a:xfrm>
          <a:prstGeom prst="ellipse">
            <a:avLst/>
          </a:prstGeom>
          <a:solidFill>
            <a:srgbClr val="808080"/>
          </a:solidFill>
          <a:ln w="127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en-US" altLang="zh-CN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B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321" name="矩形: 圆角 17"/>
          <p:cNvSpPr/>
          <p:nvPr>
            <p:custDataLst>
              <p:tags r:id="rId6"/>
            </p:custDataLst>
          </p:nvPr>
        </p:nvSpPr>
        <p:spPr>
          <a:xfrm>
            <a:off x="6300788" y="5421313"/>
            <a:ext cx="1543050" cy="411162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38100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1"/>
          <a:p>
            <a:pPr eaLnBrk="0" hangingPunct="0"/>
            <a:r>
              <a:rPr lang="zh-CN" altLang="en-US" sz="160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提交</a:t>
            </a:r>
            <a:endParaRPr lang="zh-CN" altLang="en-US" sz="1600" dirty="0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13322" name="组合 25"/>
          <p:cNvGrpSpPr/>
          <p:nvPr/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13323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3324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9525">
              <a:noFill/>
            </a:ln>
          </p:spPr>
          <p:txBody>
            <a:bodyPr wrap="none" anchor="t" anchorCtr="0"/>
            <a:p>
              <a:pPr eaLnBrk="0" hangingPunct="0"/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13325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zh-CN" altLang="en-US" sz="2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  <p:sp>
          <p:nvSpPr>
            <p:cNvPr id="13326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ctr" anchorCtr="0"/>
            <a:p>
              <a:pPr eaLnBrk="0" hangingPunct="0"/>
              <a:r>
                <a:rPr lang="en-US" altLang="zh-CN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1</a:t>
              </a:r>
              <a:r>
                <a:rPr lang="zh-CN" altLang="en-US" sz="2000" dirty="0">
                  <a:solidFill>
                    <a:srgbClr val="80808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微软雅黑" panose="020B0503020204020204" pitchFamily="34" charset="-122"/>
                </a:rPr>
                <a:t>分</a:t>
              </a:r>
              <a:endParaRPr lang="zh-CN" altLang="en-US" sz="2000" dirty="0">
                <a:solidFill>
                  <a:srgbClr val="80808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endParaRPr>
            </a:p>
          </p:txBody>
        </p:sp>
      </p:grpSp>
      <p:pic>
        <p:nvPicPr>
          <p:cNvPr id="13327" name="图片 7"/>
          <p:cNvPicPr/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3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Equivalence Relations and Partitions</a:t>
            </a:r>
            <a:endParaRPr lang="zh-CN" altLang="en-US" sz="4000" dirty="0"/>
          </a:p>
        </p:txBody>
      </p:sp>
      <p:sp>
        <p:nvSpPr>
          <p:cNvPr id="1434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If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is a partition of a set </a:t>
            </a:r>
            <a:r>
              <a:rPr lang="en-US" altLang="zh-CN" i="1" dirty="0"/>
              <a:t>A</a:t>
            </a:r>
            <a:r>
              <a:rPr lang="en-US" altLang="zh-CN" dirty="0"/>
              <a:t>, then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can be used to construct an equivalence relation on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/>
        </p:nvSpPr>
        <p:spPr>
          <a:xfrm>
            <a:off x="819785" y="2348865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95000"/>
              <a:buFont typeface="Wingdings 2" panose="05020102010507070707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7015" algn="l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7015" algn="l" rtl="0" eaLnBrk="1" latinLnBrk="0" hangingPunct="1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185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185" algn="l" rtl="0" eaLnBrk="1" latinLnBrk="0" hangingPunct="1">
              <a:spcBef>
                <a:spcPct val="20000"/>
              </a:spcBef>
              <a:buClr>
                <a:schemeClr val="accent4"/>
              </a:buClr>
              <a:buSzPct val="65000"/>
              <a:buFont typeface="Wingdings 2" panose="05020102010507070707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185" algn="l" rtl="0" eaLnBrk="1" latinLnBrk="0" hangingPunct="1">
              <a:spcBef>
                <a:spcPct val="20000"/>
              </a:spcBef>
              <a:buClr>
                <a:schemeClr val="accent5"/>
              </a:buClr>
              <a:buSzPct val="80000"/>
              <a:buFont typeface="Wingdings 2" panose="05020102010507070707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/>
              </a:buClr>
              <a:buSzPct val="80000"/>
              <a:buFont typeface="Wingdings 2" panose="05020102010507070707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Char char="•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b="1" dirty="0" smtClean="0"/>
              <a:t>   Definition</a:t>
            </a:r>
            <a:r>
              <a:rPr lang="en-US" dirty="0" smtClean="0"/>
              <a:t>: A </a:t>
            </a:r>
            <a:r>
              <a:rPr lang="en-US" i="1" dirty="0" smtClean="0">
                <a:solidFill>
                  <a:srgbClr val="FF0000"/>
                </a:solidFill>
              </a:rPr>
              <a:t>partition</a:t>
            </a:r>
            <a:r>
              <a:rPr lang="en-US" dirty="0" smtClean="0"/>
              <a:t> of a set </a:t>
            </a:r>
            <a:r>
              <a:rPr lang="en-US" i="1" dirty="0" smtClean="0"/>
              <a:t>S </a:t>
            </a:r>
            <a:r>
              <a:rPr lang="en-US" dirty="0" smtClean="0"/>
              <a:t>is a collection of disjoint nonempty subsets of </a:t>
            </a:r>
            <a:r>
              <a:rPr lang="en-US" i="1" dirty="0" smtClean="0"/>
              <a:t>S</a:t>
            </a:r>
            <a:r>
              <a:rPr lang="en-US" dirty="0" smtClean="0"/>
              <a:t> that have </a:t>
            </a:r>
            <a:r>
              <a:rPr lang="en-US" i="1" dirty="0" smtClean="0"/>
              <a:t>S</a:t>
            </a:r>
            <a:r>
              <a:rPr lang="en-US" dirty="0" smtClean="0"/>
              <a:t> as their union. In other words, the collection of subsets </a:t>
            </a:r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, where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</a:t>
            </a:r>
            <a:r>
              <a:rPr lang="en-US" dirty="0" smtClean="0"/>
              <a:t> (where </a:t>
            </a:r>
            <a:r>
              <a:rPr lang="en-US" i="1" dirty="0" smtClean="0"/>
              <a:t>I</a:t>
            </a:r>
            <a:r>
              <a:rPr lang="en-US" dirty="0" smtClean="0"/>
              <a:t> is an index set), forms a partition of </a:t>
            </a:r>
            <a:r>
              <a:rPr lang="en-US" i="1" dirty="0" smtClean="0"/>
              <a:t>S</a:t>
            </a:r>
            <a:r>
              <a:rPr lang="en-US" dirty="0" smtClean="0"/>
              <a:t> if and only if</a:t>
            </a:r>
            <a:endParaRPr lang="en-US" dirty="0" smtClean="0"/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 ≠ ∅ for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∈</a:t>
            </a:r>
            <a:r>
              <a:rPr lang="en-US" dirty="0" smtClean="0"/>
              <a:t> </a:t>
            </a:r>
            <a:r>
              <a:rPr lang="en-US" i="1" dirty="0" smtClean="0"/>
              <a:t>I,</a:t>
            </a:r>
            <a:endParaRPr lang="en-US" i="1" dirty="0" smtClean="0"/>
          </a:p>
          <a:p>
            <a:pPr lvl="1"/>
            <a:r>
              <a:rPr lang="en-US" i="1" dirty="0" smtClean="0"/>
              <a:t>A</a:t>
            </a:r>
            <a:r>
              <a:rPr lang="en-US" i="1" baseline="-25000" dirty="0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∩</a:t>
            </a:r>
            <a:r>
              <a:rPr lang="en-US" dirty="0" smtClean="0"/>
              <a:t>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=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∅ </a:t>
            </a:r>
            <a:r>
              <a:rPr lang="en-US" dirty="0" smtClean="0"/>
              <a:t>when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 panose="02040503050406030204"/>
                <a:ea typeface="Cambria Math" panose="02040503050406030204"/>
              </a:rPr>
              <a:t>≠ </a:t>
            </a:r>
            <a:r>
              <a:rPr lang="en-US" i="1" dirty="0" smtClean="0"/>
              <a:t>j,</a:t>
            </a:r>
            <a:endParaRPr lang="en-US" i="1" dirty="0" smtClean="0"/>
          </a:p>
          <a:p>
            <a:pPr lvl="1"/>
            <a:r>
              <a:rPr lang="en-US" dirty="0" smtClean="0"/>
              <a:t>and</a:t>
            </a:r>
            <a:r>
              <a:rPr lang="en-US" i="1" dirty="0" smtClean="0"/>
              <a:t> </a:t>
            </a:r>
            <a:endParaRPr lang="en-US" i="1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 cstate="print"/>
          <a:stretch>
            <a:fillRect/>
          </a:stretch>
        </p:blipFill>
        <p:spPr>
          <a:xfrm>
            <a:off x="2419985" y="5442585"/>
            <a:ext cx="1163955" cy="558165"/>
          </a:xfrm>
          <a:prstGeom prst="rect">
            <a:avLst/>
          </a:prstGeom>
        </p:spPr>
      </p:pic>
      <p:pic>
        <p:nvPicPr>
          <p:cNvPr id="5" name="Picture 4" descr="0824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90210" y="4478655"/>
            <a:ext cx="1986534" cy="126796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508625" y="5805170"/>
            <a:ext cx="24511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 Partition of a Set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536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 1</a:t>
            </a:r>
            <a:endParaRPr lang="en-US" altLang="zh-CN" dirty="0"/>
          </a:p>
        </p:txBody>
      </p:sp>
      <p:sp>
        <p:nvSpPr>
          <p:cNvPr id="1536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be a partition of a set </a:t>
            </a:r>
            <a:r>
              <a:rPr lang="en-US" altLang="zh-CN" i="1" dirty="0"/>
              <a:t>A</a:t>
            </a:r>
            <a:r>
              <a:rPr lang="en-US" altLang="zh-CN" dirty="0"/>
              <a:t>. Define the relation </a:t>
            </a:r>
            <a:r>
              <a:rPr lang="en-US" altLang="zh-CN" i="1" dirty="0"/>
              <a:t>R</a:t>
            </a:r>
            <a:r>
              <a:rPr lang="en-US" altLang="zh-CN" dirty="0"/>
              <a:t> on </a:t>
            </a:r>
            <a:r>
              <a:rPr lang="en-US" altLang="zh-CN" i="1" dirty="0"/>
              <a:t>A</a:t>
            </a:r>
            <a:r>
              <a:rPr lang="en-US" altLang="zh-CN" dirty="0"/>
              <a:t> as follows: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R b</a:t>
            </a:r>
            <a:endParaRPr lang="en-US" altLang="zh-CN" i="1" dirty="0"/>
          </a:p>
          <a:p>
            <a:pPr lvl="2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are members of the same block.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r>
              <a:rPr lang="en-US" altLang="zh-CN" i="1" dirty="0"/>
              <a:t>R</a:t>
            </a:r>
            <a:r>
              <a:rPr lang="en-US" altLang="zh-CN" dirty="0"/>
              <a:t> is an equivalence relation on </a:t>
            </a:r>
            <a:r>
              <a:rPr lang="en-US" altLang="zh-CN" i="1" dirty="0"/>
              <a:t>A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638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1638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then clearly </a:t>
            </a:r>
            <a:r>
              <a:rPr lang="en-US" altLang="zh-CN" sz="2400" i="1" dirty="0"/>
              <a:t>a</a:t>
            </a:r>
            <a:r>
              <a:rPr lang="en-US" altLang="zh-CN" sz="2400" dirty="0"/>
              <a:t> is in the same block as itself; so a R a.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are in the same block; so </a:t>
            </a:r>
            <a:r>
              <a:rPr lang="en-US" altLang="zh-CN" sz="2400" i="1" dirty="0"/>
              <a:t>b R a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 R c</a:t>
            </a:r>
            <a:r>
              <a:rPr lang="en-US" altLang="zh-CN" sz="2400" dirty="0"/>
              <a:t>, then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and </a:t>
            </a:r>
            <a:r>
              <a:rPr lang="en-US" altLang="zh-CN" sz="2400" i="1" dirty="0"/>
              <a:t>c</a:t>
            </a:r>
            <a:r>
              <a:rPr lang="en-US" altLang="zh-CN" sz="2400" dirty="0"/>
              <a:t> must all lie in the same block of </a:t>
            </a:r>
            <a:r>
              <a:rPr lang="en-US" altLang="zh-CN" sz="2400" dirty="0">
                <a:latin typeface="Euclid Math One" panose="05050601010101010101" pitchFamily="18" charset="2"/>
              </a:rPr>
              <a:t>P</a:t>
            </a:r>
            <a:r>
              <a:rPr lang="en-US" altLang="zh-CN" sz="2400" dirty="0"/>
              <a:t>. Thus </a:t>
            </a:r>
            <a:r>
              <a:rPr lang="en-US" altLang="zh-CN" sz="2400" i="1" dirty="0"/>
              <a:t>a R c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Since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reflexive, symmetric, and transitive, R is an equivalence relation.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R</a:t>
            </a:r>
            <a:r>
              <a:rPr lang="en-US" altLang="zh-CN" sz="2800" dirty="0"/>
              <a:t> will be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equivalence relation determined by</a:t>
            </a:r>
            <a:r>
              <a:rPr lang="en-US" altLang="zh-CN" sz="2800" dirty="0"/>
              <a:t> </a:t>
            </a:r>
            <a:r>
              <a:rPr lang="en-US" altLang="zh-CN" sz="2800" dirty="0">
                <a:solidFill>
                  <a:schemeClr val="hlink"/>
                </a:solidFill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400" dirty="0"/>
              <a:t>QED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741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{1, 2, 3, 4} and consider the partition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= {{1, 2, 3}, {4}}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. Find the equivalence relation </a:t>
            </a:r>
            <a:r>
              <a:rPr lang="en-US" altLang="zh-CN" sz="2800" i="1" dirty="0"/>
              <a:t>R</a:t>
            </a:r>
            <a:r>
              <a:rPr lang="en-US" altLang="zh-CN" sz="2800" dirty="0"/>
              <a:t>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 determined by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Solution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The blocks of </a:t>
            </a:r>
            <a:r>
              <a:rPr lang="en-US" altLang="zh-CN" sz="2400" dirty="0">
                <a:latin typeface="Euclid Math One" panose="05050601010101010101" pitchFamily="18" charset="2"/>
              </a:rPr>
              <a:t>P</a:t>
            </a:r>
            <a:r>
              <a:rPr lang="en-US" altLang="zh-CN" sz="2400" dirty="0"/>
              <a:t> are {l, 2, 3} and {4}. 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Each element in a block is related to every other element in the same block and only to those elements.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{(1, 1), (1, 2), (1, 3), (2, 1), (2, 2), (2, 3), (3, l), (3, 2), (3, 3), (4, 4)}.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Lemma</a:t>
            </a:r>
            <a:endParaRPr lang="en-US" altLang="zh-CN" dirty="0"/>
          </a:p>
        </p:txBody>
      </p:sp>
      <p:sp>
        <p:nvSpPr>
          <p:cNvPr id="1843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an equivalence relation on a set </a:t>
            </a:r>
            <a:r>
              <a:rPr lang="en-US" altLang="zh-CN" i="1" dirty="0"/>
              <a:t>A</a:t>
            </a:r>
            <a:r>
              <a:rPr lang="en-US" altLang="zh-CN" dirty="0"/>
              <a:t>, and let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and </a:t>
            </a:r>
            <a:r>
              <a:rPr lang="en-US" altLang="zh-CN" i="1" dirty="0"/>
              <a:t>b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a R b</a:t>
            </a:r>
            <a:endParaRPr lang="en-US" altLang="zh-CN" dirty="0"/>
          </a:p>
          <a:p>
            <a:pPr lvl="2" eaLnBrk="1" hangingPunct="1"/>
            <a:r>
              <a:rPr lang="en-US" altLang="zh-CN" dirty="0"/>
              <a:t>if and only if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5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 of lemma </a:t>
            </a:r>
            <a:endParaRPr lang="zh-CN" altLang="en-US" dirty="0"/>
          </a:p>
        </p:txBody>
      </p:sp>
      <p:sp>
        <p:nvSpPr>
          <p:cNvPr id="19461" name="Rectangle 3"/>
          <p:cNvSpPr>
            <a:spLocks noGrp="1"/>
          </p:cNvSpPr>
          <p:nvPr>
            <p:ph idx="1"/>
          </p:nvPr>
        </p:nvSpPr>
        <p:spPr>
          <a:xfrm>
            <a:off x="827405" y="1411923"/>
            <a:ext cx="7772400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First suppose that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Since R is reflexive,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), so </a:t>
            </a:r>
            <a:r>
              <a:rPr lang="en-US" altLang="zh-CN" sz="2400" i="1" dirty="0"/>
              <a:t>a R b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Conversely, suppose that </a:t>
            </a:r>
            <a:r>
              <a:rPr lang="en-US" altLang="zh-CN" sz="2800" i="1" dirty="0"/>
              <a:t>a R b</a:t>
            </a:r>
            <a:r>
              <a:rPr lang="en-US" altLang="zh-CN" sz="2800" dirty="0"/>
              <a:t>, show that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choose </a:t>
            </a: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bRx</a:t>
            </a:r>
            <a:endParaRPr lang="en-US" altLang="zh-CN" sz="2400" i="1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 R b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aR x </a:t>
            </a:r>
            <a:r>
              <a:rPr lang="en-US" altLang="zh-CN" sz="2400" dirty="0"/>
              <a:t>(transitive)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x</a:t>
            </a:r>
            <a:r>
              <a:rPr lang="en-US" altLang="zh-CN" sz="2400" dirty="0"/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A completely similar argument shows that,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a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</a:t>
            </a:r>
            <a:r>
              <a:rPr lang="en-US" altLang="zh-CN" sz="2400" dirty="0"/>
              <a:t>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so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algn="r" eaLnBrk="1" hangingPunct="1">
              <a:lnSpc>
                <a:spcPct val="80000"/>
              </a:lnSpc>
            </a:pPr>
            <a:r>
              <a:rPr lang="en-US" altLang="zh-CN" sz="2400" dirty="0"/>
              <a:t>QED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048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Theorem</a:t>
            </a:r>
            <a:endParaRPr lang="en-US" altLang="zh-CN" dirty="0"/>
          </a:p>
        </p:txBody>
      </p:sp>
      <p:sp>
        <p:nvSpPr>
          <p:cNvPr id="2048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an equivalence relation on </a:t>
            </a:r>
            <a:r>
              <a:rPr lang="en-US" altLang="zh-CN" i="1" dirty="0"/>
              <a:t>A</a:t>
            </a:r>
            <a:r>
              <a:rPr lang="en-US" altLang="zh-CN" dirty="0"/>
              <a:t>, and let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be the collection of all distinct relative sets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for </a:t>
            </a:r>
            <a:r>
              <a:rPr lang="en-US" altLang="zh-CN" i="1" dirty="0"/>
              <a:t>a</a:t>
            </a:r>
            <a:r>
              <a:rPr lang="en-US" altLang="zh-CN" dirty="0"/>
              <a:t> in 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endParaRPr lang="en-US" altLang="zh-CN" dirty="0"/>
          </a:p>
          <a:p>
            <a:pPr eaLnBrk="1" hangingPunct="1"/>
            <a:r>
              <a:rPr lang="en-US" altLang="zh-CN" dirty="0"/>
              <a:t>Then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is a partition of </a:t>
            </a:r>
            <a:r>
              <a:rPr lang="en-US" altLang="zh-CN" i="1" dirty="0"/>
              <a:t>A</a:t>
            </a:r>
            <a:r>
              <a:rPr lang="en-US" altLang="zh-CN" dirty="0"/>
              <a:t>, and </a:t>
            </a:r>
            <a:r>
              <a:rPr lang="en-US" altLang="zh-CN" i="1" dirty="0"/>
              <a:t>R</a:t>
            </a:r>
            <a:r>
              <a:rPr lang="en-US" altLang="zh-CN" dirty="0"/>
              <a:t> is the equivalence relation determined by </a:t>
            </a: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150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Proof</a:t>
            </a:r>
            <a:endParaRPr lang="zh-CN" altLang="en-US" dirty="0"/>
          </a:p>
        </p:txBody>
      </p:sp>
      <p:sp>
        <p:nvSpPr>
          <p:cNvPr id="2150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Euclid Math One" panose="05050601010101010101" pitchFamily="18" charset="2"/>
              </a:rPr>
              <a:t>P</a:t>
            </a:r>
            <a:r>
              <a:rPr lang="en-US" altLang="zh-CN" dirty="0"/>
              <a:t> = {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|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}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Every element of </a:t>
            </a:r>
            <a:r>
              <a:rPr lang="en-US" altLang="zh-CN" i="1" dirty="0"/>
              <a:t>A</a:t>
            </a:r>
            <a:r>
              <a:rPr lang="en-US" altLang="zh-CN" dirty="0"/>
              <a:t> belongs to some relative set.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Since reflexivity of 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and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are not identical, then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If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 </a:t>
            </a:r>
            <a:r>
              <a:rPr lang="en-US" altLang="zh-CN" dirty="0"/>
              <a:t> , then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 =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/>
              <a:t>).</a:t>
            </a:r>
            <a:endParaRPr lang="en-US" altLang="zh-CN" dirty="0"/>
          </a:p>
          <a:p>
            <a:pPr lvl="2" eaLnBrk="1" hangingPunct="1">
              <a:lnSpc>
                <a:spcPct val="90000"/>
              </a:lnSpc>
            </a:pPr>
            <a:endParaRPr lang="zh-CN" altLang="en-US" dirty="0"/>
          </a:p>
          <a:p>
            <a:pPr lvl="2" eaLnBrk="1" hangingPunct="1">
              <a:lnSpc>
                <a:spcPct val="90000"/>
              </a:lnSpc>
            </a:pPr>
            <a:r>
              <a:rPr lang="en-US" altLang="zh-CN" dirty="0"/>
              <a:t>Contrapositive(</a:t>
            </a:r>
            <a:r>
              <a:rPr lang="zh-CN" altLang="zh-CN" dirty="0"/>
              <a:t>换质位命题、对换式、</a:t>
            </a:r>
            <a:r>
              <a:rPr lang="zh-CN" altLang="en-US" dirty="0"/>
              <a:t>逆反式</a:t>
            </a:r>
            <a:r>
              <a:rPr lang="en-US" altLang="zh-CN" dirty="0"/>
              <a:t>)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253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Proof :</a:t>
            </a:r>
            <a:br>
              <a:rPr lang="en-US" altLang="zh-CN" sz="4000" dirty="0"/>
            </a:br>
            <a:r>
              <a:rPr lang="en-US" altLang="zh-CN" sz="2800" dirty="0"/>
              <a:t>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 </a:t>
            </a:r>
            <a:r>
              <a:rPr lang="en-US" altLang="zh-CN" sz="2800" dirty="0"/>
              <a:t> , then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=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2253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Let </a:t>
            </a:r>
            <a:r>
              <a:rPr lang="en-US" altLang="zh-CN" sz="2800" i="1" dirty="0"/>
              <a:t>c</a:t>
            </a:r>
            <a:r>
              <a:rPr lang="en-US" altLang="zh-CN" sz="2800" dirty="0"/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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</a:t>
            </a:r>
            <a:r>
              <a:rPr lang="en-US" altLang="zh-CN" sz="2800" dirty="0"/>
              <a:t>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</a:t>
            </a:r>
            <a:endParaRPr lang="en-US" altLang="zh-CN" sz="28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R c</a:t>
            </a:r>
            <a:r>
              <a:rPr lang="en-US" altLang="zh-CN" sz="2400" dirty="0"/>
              <a:t>, </a:t>
            </a:r>
            <a:r>
              <a:rPr lang="en-US" altLang="zh-CN" sz="2400" i="1" dirty="0"/>
              <a:t>b R c</a:t>
            </a:r>
            <a:endParaRPr lang="en-US" altLang="zh-CN" sz="2400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c R b</a:t>
            </a:r>
            <a:r>
              <a:rPr lang="en-US" altLang="zh-CN" sz="2400" dirty="0"/>
              <a:t>, since 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symmetric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a R b</a:t>
            </a:r>
            <a:r>
              <a:rPr lang="en-US" altLang="zh-CN" sz="2400" dirty="0"/>
              <a:t>, since 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transitive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i="1" dirty="0"/>
              <a:t>R(a</a:t>
            </a:r>
            <a:r>
              <a:rPr lang="en-US" altLang="zh-CN" sz="2400" dirty="0"/>
              <a:t>)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</a:t>
            </a:r>
            <a:r>
              <a:rPr lang="en-US" altLang="zh-CN" sz="2400" i="1" dirty="0"/>
              <a:t>b</a:t>
            </a:r>
            <a:r>
              <a:rPr lang="en-US" altLang="zh-CN" sz="2400" dirty="0"/>
              <a:t>) by Lemma l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dirty="0"/>
              <a:t>So,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is a partition</a:t>
            </a:r>
            <a:endParaRPr lang="en-US" altLang="zh-CN" sz="28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800" i="1" dirty="0"/>
              <a:t>a R b</a:t>
            </a:r>
            <a:r>
              <a:rPr lang="en-US" altLang="zh-CN" sz="2800" dirty="0"/>
              <a:t> iff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</a:t>
            </a:r>
            <a:r>
              <a:rPr lang="en-US" altLang="zh-CN" sz="2800" i="1" dirty="0"/>
              <a:t>b</a:t>
            </a:r>
            <a:r>
              <a:rPr lang="en-US" altLang="zh-CN" sz="2800" dirty="0"/>
              <a:t> belong to the same block of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, Thus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determines </a:t>
            </a:r>
            <a:r>
              <a:rPr lang="en-US" altLang="zh-CN" sz="2800" i="1" dirty="0"/>
              <a:t>R.</a:t>
            </a:r>
            <a:endParaRPr lang="en-US" altLang="zh-CN" sz="2800" i="1" dirty="0"/>
          </a:p>
          <a:p>
            <a:pPr lvl="1" algn="r" eaLnBrk="1" hangingPunct="1">
              <a:lnSpc>
                <a:spcPct val="90000"/>
              </a:lnSpc>
            </a:pPr>
            <a:r>
              <a:rPr lang="en-US" altLang="zh-CN" sz="2400" dirty="0"/>
              <a:t>QED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614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Definition</a:t>
            </a:r>
            <a:endParaRPr lang="zh-CN" altLang="en-US" dirty="0"/>
          </a:p>
        </p:txBody>
      </p:sp>
      <p:sp>
        <p:nvSpPr>
          <p:cNvPr id="614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dirty="0"/>
              <a:t>A relation </a:t>
            </a:r>
            <a:r>
              <a:rPr lang="en-US" altLang="zh-CN" i="1" dirty="0"/>
              <a:t>R </a:t>
            </a:r>
            <a:r>
              <a:rPr lang="en-US" altLang="zh-CN" dirty="0"/>
              <a:t>on a set </a:t>
            </a:r>
            <a:r>
              <a:rPr lang="en-US" altLang="zh-CN" i="1" dirty="0"/>
              <a:t>A </a:t>
            </a:r>
            <a:r>
              <a:rPr lang="en-US" altLang="zh-CN" dirty="0"/>
              <a:t>is an </a:t>
            </a:r>
            <a:r>
              <a:rPr lang="en-US" altLang="zh-CN" i="1" dirty="0">
                <a:solidFill>
                  <a:schemeClr val="hlink"/>
                </a:solidFill>
              </a:rPr>
              <a:t>equivalence relation</a:t>
            </a:r>
            <a:r>
              <a:rPr lang="en-US" altLang="zh-CN" i="1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等价关系</a:t>
            </a:r>
            <a:r>
              <a:rPr lang="en-US" altLang="zh-CN" dirty="0"/>
              <a:t>) iff </a:t>
            </a:r>
            <a:r>
              <a:rPr lang="en-US" altLang="zh-CN" i="1" dirty="0"/>
              <a:t>R </a:t>
            </a:r>
            <a:r>
              <a:rPr lang="en-US" altLang="zh-CN" dirty="0"/>
              <a:t>is</a:t>
            </a:r>
            <a:endParaRPr lang="en-US" altLang="zh-CN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reflexive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symmetric</a:t>
            </a:r>
            <a:endParaRPr lang="en-US" altLang="zh-CN" i="1" dirty="0"/>
          </a:p>
          <a:p>
            <a:pPr lvl="1" eaLnBrk="1" hangingPunct="1">
              <a:lnSpc>
                <a:spcPct val="90000"/>
              </a:lnSpc>
            </a:pPr>
            <a:r>
              <a:rPr lang="en-US" altLang="zh-CN" i="1" dirty="0"/>
              <a:t>transitive</a:t>
            </a:r>
            <a:endParaRPr lang="en-US" altLang="zh-CN" i="1" dirty="0"/>
          </a:p>
          <a:p>
            <a:pPr eaLnBrk="1" hangingPunct="1">
              <a:lnSpc>
                <a:spcPct val="90000"/>
              </a:lnSpc>
            </a:pPr>
            <a:endParaRPr lang="en-US" altLang="zh-CN" dirty="0"/>
          </a:p>
          <a:p>
            <a:pPr eaLnBrk="1" hangingPunct="1">
              <a:lnSpc>
                <a:spcPct val="90000"/>
              </a:lnSpc>
            </a:pPr>
            <a:r>
              <a:rPr lang="en-US" altLang="zh-CN" dirty="0"/>
              <a:t>It is easy to recognize equivalence relations using digraphs.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355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Equivalence classes</a:t>
            </a:r>
            <a:endParaRPr lang="en-US" altLang="zh-CN" dirty="0"/>
          </a:p>
        </p:txBody>
      </p:sp>
      <p:sp>
        <p:nvSpPr>
          <p:cNvPr id="2355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an equivalence relation on </a:t>
            </a:r>
            <a:r>
              <a:rPr lang="en-US" altLang="zh-CN" sz="2800" i="1" dirty="0"/>
              <a:t>A</a:t>
            </a:r>
            <a:r>
              <a:rPr lang="en-US" altLang="zh-CN" sz="2800" dirty="0"/>
              <a:t>, then the sets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are traditionally called </a:t>
            </a:r>
            <a:r>
              <a:rPr lang="en-US" altLang="zh-CN" sz="2800" i="1" dirty="0">
                <a:solidFill>
                  <a:schemeClr val="hlink"/>
                </a:solidFill>
              </a:rPr>
              <a:t>equivalence classes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, denoted by [</a:t>
            </a:r>
            <a:r>
              <a:rPr lang="en-US" altLang="zh-CN" sz="2800" i="1" dirty="0"/>
              <a:t>a</a:t>
            </a:r>
            <a:r>
              <a:rPr lang="en-US" altLang="zh-CN" sz="2800" dirty="0"/>
              <a:t>]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The partition </a:t>
            </a:r>
            <a:r>
              <a:rPr lang="en-US" altLang="zh-CN" sz="2800" dirty="0">
                <a:latin typeface="Euclid Math One" panose="05050601010101010101" pitchFamily="18" charset="2"/>
              </a:rPr>
              <a:t>P</a:t>
            </a:r>
            <a:r>
              <a:rPr lang="en-US" altLang="zh-CN" sz="2800" dirty="0"/>
              <a:t> consists of all equivalence classes of </a:t>
            </a:r>
            <a:r>
              <a:rPr lang="en-US" altLang="zh-CN" sz="2800" i="1" dirty="0"/>
              <a:t>R</a:t>
            </a:r>
            <a:r>
              <a:rPr lang="en-US" altLang="zh-CN" sz="2800" dirty="0"/>
              <a:t> is denoted by </a:t>
            </a:r>
            <a:r>
              <a:rPr lang="en-US" altLang="zh-CN" sz="2800" i="1" dirty="0"/>
              <a:t>A</a:t>
            </a:r>
            <a:r>
              <a:rPr lang="en-US" altLang="zh-CN" sz="2800" dirty="0"/>
              <a:t>/</a:t>
            </a:r>
            <a:r>
              <a:rPr lang="en-US" altLang="zh-CN" sz="2800" i="1" dirty="0"/>
              <a:t>R </a:t>
            </a:r>
            <a:r>
              <a:rPr lang="en-US" altLang="zh-CN" sz="2800" dirty="0"/>
              <a:t>and called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the </a:t>
            </a:r>
            <a:r>
              <a:rPr lang="en-US" altLang="zh-CN" sz="2400" i="1" dirty="0">
                <a:solidFill>
                  <a:schemeClr val="hlink"/>
                </a:solidFill>
              </a:rPr>
              <a:t>quotient set</a:t>
            </a:r>
            <a:r>
              <a:rPr lang="en-US" altLang="zh-CN" sz="2400" dirty="0"/>
              <a:t>, or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>
                <a:solidFill>
                  <a:schemeClr val="hlink"/>
                </a:solidFill>
              </a:rPr>
              <a:t>the partition of A induced by R</a:t>
            </a:r>
            <a:r>
              <a:rPr lang="en-US" altLang="zh-CN" sz="2400" i="1" dirty="0"/>
              <a:t>, </a:t>
            </a:r>
            <a:r>
              <a:rPr lang="en-US" altLang="zh-CN" sz="2400" dirty="0"/>
              <a:t>or,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>
                <a:solidFill>
                  <a:schemeClr val="hlink"/>
                </a:solidFill>
              </a:rPr>
              <a:t>A modulo R</a:t>
            </a:r>
            <a:r>
              <a:rPr lang="en-US" altLang="zh-CN" sz="2400" dirty="0"/>
              <a:t>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7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458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 </a:t>
            </a:r>
            <a:endParaRPr lang="en-US" altLang="zh-CN" dirty="0"/>
          </a:p>
        </p:txBody>
      </p:sp>
      <p:sp>
        <p:nvSpPr>
          <p:cNvPr id="24581" name="Rectangle 3"/>
          <p:cNvSpPr>
            <a:spLocks noGrp="1"/>
          </p:cNvSpPr>
          <p:nvPr>
            <p:ph idx="1"/>
          </p:nvPr>
        </p:nvSpPr>
        <p:spPr>
          <a:xfrm>
            <a:off x="863918" y="1556703"/>
            <a:ext cx="81280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da-DK" altLang="zh-CN" sz="2800" dirty="0"/>
              <a:t>Let </a:t>
            </a:r>
            <a:endParaRPr lang="da-DK" altLang="zh-CN" sz="2800" dirty="0"/>
          </a:p>
          <a:p>
            <a:pPr lvl="1" eaLnBrk="1" hangingPunct="1"/>
            <a:r>
              <a:rPr lang="da-DK" altLang="zh-CN" sz="2400" i="1" dirty="0"/>
              <a:t>A</a:t>
            </a:r>
            <a:r>
              <a:rPr lang="da-DK" altLang="zh-CN" sz="2400" dirty="0"/>
              <a:t> = {1, 2, 3, 4}</a:t>
            </a:r>
            <a:endParaRPr lang="da-DK" altLang="zh-CN" sz="2400" dirty="0"/>
          </a:p>
          <a:p>
            <a:pPr lvl="1" eaLnBrk="1" hangingPunct="1"/>
            <a:r>
              <a:rPr lang="da-DK" altLang="zh-CN" sz="2400" i="1" dirty="0"/>
              <a:t>R</a:t>
            </a:r>
            <a:r>
              <a:rPr lang="da-DK" altLang="zh-CN" sz="2400" dirty="0"/>
              <a:t> = {(1, 1), (1, 2), (2, 1), (2, 2), (3, 4), (4, 3), (3, 3), (4, 4)}.</a:t>
            </a:r>
            <a:endParaRPr lang="da-DK" altLang="zh-CN" sz="2400" dirty="0"/>
          </a:p>
          <a:p>
            <a:pPr eaLnBrk="1" hangingPunct="1"/>
            <a:r>
              <a:rPr lang="en-US" altLang="zh-CN" sz="2800" dirty="0"/>
              <a:t>Determine </a:t>
            </a:r>
            <a:r>
              <a:rPr lang="en-US" altLang="zh-CN" sz="2800" i="1" dirty="0"/>
              <a:t>A</a:t>
            </a:r>
            <a:r>
              <a:rPr lang="en-US" altLang="zh-CN" sz="2800" dirty="0"/>
              <a:t>/</a:t>
            </a:r>
            <a:r>
              <a:rPr lang="en-US" altLang="zh-CN" sz="2800" i="1" dirty="0"/>
              <a:t>R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Solution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(1) = {1, 2}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(2)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(3) = {3, 4} = </a:t>
            </a:r>
            <a:r>
              <a:rPr lang="en-US" altLang="zh-CN" sz="2400" i="1" dirty="0"/>
              <a:t>R</a:t>
            </a:r>
            <a:r>
              <a:rPr lang="en-US" altLang="zh-CN" sz="2400" dirty="0"/>
              <a:t>(4).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Hence </a:t>
            </a:r>
            <a:r>
              <a:rPr lang="en-US" altLang="zh-CN" sz="2400" i="1" dirty="0"/>
              <a:t>A</a:t>
            </a:r>
            <a:r>
              <a:rPr lang="en-US" altLang="zh-CN" sz="2400" dirty="0"/>
              <a:t>/</a:t>
            </a:r>
            <a:r>
              <a:rPr lang="en-US" altLang="zh-CN" sz="2400" i="1" dirty="0"/>
              <a:t>R</a:t>
            </a:r>
            <a:r>
              <a:rPr lang="en-US" altLang="zh-CN" sz="2400" dirty="0"/>
              <a:t> = {{1, 2}, {3, 4}} 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5604" name="Rectangle 2"/>
          <p:cNvSpPr>
            <a:spLocks noGrp="1"/>
          </p:cNvSpPr>
          <p:nvPr>
            <p:ph type="title"/>
          </p:nvPr>
        </p:nvSpPr>
        <p:spPr>
          <a:xfrm>
            <a:off x="864235" y="43815"/>
            <a:ext cx="8209915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Determining partitions A/ R</a:t>
            </a:r>
            <a:endParaRPr lang="en-US" altLang="zh-CN" sz="4000" dirty="0"/>
          </a:p>
        </p:txBody>
      </p:sp>
      <p:sp>
        <p:nvSpPr>
          <p:cNvPr id="25605" name="Rectangle 3"/>
          <p:cNvSpPr>
            <a:spLocks noGrp="1"/>
          </p:cNvSpPr>
          <p:nvPr>
            <p:ph idx="1"/>
          </p:nvPr>
        </p:nvSpPr>
        <p:spPr>
          <a:xfrm>
            <a:off x="683578" y="1340168"/>
            <a:ext cx="8361362" cy="4114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 1</a:t>
            </a:r>
            <a:r>
              <a:rPr lang="en-US" altLang="zh-CN" sz="2800" dirty="0"/>
              <a:t>: Choose any element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and compute the equivalence class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 2</a:t>
            </a:r>
            <a:r>
              <a:rPr lang="en-US" altLang="zh-CN" sz="2800" dirty="0"/>
              <a:t>: if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</a:t>
            </a:r>
            <a:r>
              <a:rPr lang="en-US" altLang="zh-CN" sz="2800" dirty="0"/>
              <a:t> </a:t>
            </a:r>
            <a:r>
              <a:rPr lang="en-US" altLang="zh-CN" sz="2800" i="1" dirty="0"/>
              <a:t>A,</a:t>
            </a:r>
            <a:r>
              <a:rPr lang="en-US" altLang="zh-CN" sz="2800" dirty="0"/>
              <a:t> choose an element </a:t>
            </a:r>
            <a:r>
              <a:rPr lang="en-US" altLang="zh-CN" sz="2800" i="1" dirty="0"/>
              <a:t>b</a:t>
            </a:r>
            <a:r>
              <a:rPr lang="en-US" altLang="zh-CN" sz="2800" dirty="0"/>
              <a:t>, not included in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a</a:t>
            </a:r>
            <a:r>
              <a:rPr lang="en-US" altLang="zh-CN" sz="2800" dirty="0"/>
              <a:t>), and compute the equivalence class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b</a:t>
            </a:r>
            <a:r>
              <a:rPr lang="en-US" altLang="zh-CN" sz="2800" dirty="0"/>
              <a:t>).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 3</a:t>
            </a:r>
            <a:r>
              <a:rPr lang="en-US" altLang="zh-CN" sz="2800" dirty="0"/>
              <a:t>: 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not the union of previously computed equivalence classes, then choose an element </a:t>
            </a:r>
            <a:r>
              <a:rPr lang="en-US" altLang="zh-CN" sz="2800" i="1" dirty="0"/>
              <a:t>x</a:t>
            </a:r>
            <a:r>
              <a:rPr lang="en-US" altLang="zh-CN" sz="2800" dirty="0"/>
              <a:t>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that is not in any of those equivalence classes and compute </a:t>
            </a:r>
            <a:r>
              <a:rPr lang="en-US" altLang="zh-CN" sz="2800" i="1" dirty="0"/>
              <a:t>R</a:t>
            </a:r>
            <a:r>
              <a:rPr lang="en-US" altLang="zh-CN" sz="2800" dirty="0"/>
              <a:t>(</a:t>
            </a:r>
            <a:r>
              <a:rPr lang="en-US" altLang="zh-CN" sz="2800" i="1" dirty="0"/>
              <a:t>x</a:t>
            </a:r>
            <a:r>
              <a:rPr lang="en-US" altLang="zh-CN" sz="2800" dirty="0"/>
              <a:t>).</a:t>
            </a:r>
            <a:endParaRPr lang="en-US" altLang="zh-CN" sz="28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i="1" dirty="0">
                <a:solidFill>
                  <a:schemeClr val="hlink"/>
                </a:solidFill>
              </a:rPr>
              <a:t>STEP 4</a:t>
            </a:r>
            <a:r>
              <a:rPr lang="en-US" altLang="zh-CN" sz="2800" dirty="0"/>
              <a:t>: Repeat step 3 until all elements of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are included in the computed equivalence classes. If </a:t>
            </a:r>
            <a:r>
              <a:rPr lang="en-US" altLang="zh-CN" sz="2800" i="1" dirty="0"/>
              <a:t>A</a:t>
            </a:r>
            <a:r>
              <a:rPr lang="en-US" altLang="zh-CN" sz="2800" dirty="0"/>
              <a:t> is countable, this process could continue indefinitely. In that case, continue until a pattern emerges that allows you to describe or give a formula for all equivalence classes.</a:t>
            </a:r>
            <a:endParaRPr lang="en-US" altLang="zh-CN" sz="2800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032885" y="5949315"/>
            <a:ext cx="4551045" cy="102425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662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2662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R</a:t>
            </a:r>
            <a:r>
              <a:rPr lang="en-US" altLang="zh-CN" dirty="0"/>
              <a:t> be the equivalence relation defined in example 2, determine </a:t>
            </a:r>
            <a:r>
              <a:rPr lang="en-US" altLang="zh-CN" i="1" dirty="0"/>
              <a:t>A/R</a:t>
            </a:r>
            <a:r>
              <a:rPr lang="en-US" altLang="zh-CN" dirty="0"/>
              <a:t>.</a:t>
            </a:r>
            <a:endParaRPr lang="en-US" altLang="zh-CN" dirty="0"/>
          </a:p>
          <a:p>
            <a:pPr eaLnBrk="1" hangingPunct="1"/>
            <a:r>
              <a:rPr lang="en-US" altLang="zh-CN" dirty="0"/>
              <a:t>Solution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(0)={…, -6, -4, -2, 0, 2, 4, 6, …}</a:t>
            </a:r>
            <a:endParaRPr lang="en-US" altLang="zh-CN" dirty="0"/>
          </a:p>
          <a:p>
            <a:pPr lvl="1" eaLnBrk="1" hangingPunct="1"/>
            <a:r>
              <a:rPr lang="en-US" altLang="zh-CN" i="1" dirty="0"/>
              <a:t>R</a:t>
            </a:r>
            <a:r>
              <a:rPr lang="en-US" altLang="zh-CN" dirty="0"/>
              <a:t>(1)={…, -5, -3, -1, 1, 3, 5, 7, …}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Hence 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 consists of the set of even integers and the set of odd integers.</a:t>
            </a:r>
            <a:endParaRPr lang="en-US" altLang="zh-C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2765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homework</a:t>
            </a:r>
            <a:endParaRPr lang="en-US" altLang="zh-CN" dirty="0"/>
          </a:p>
        </p:txBody>
      </p:sp>
      <p:sp>
        <p:nvSpPr>
          <p:cNvPr id="27653" name="Rectangle 3"/>
          <p:cNvSpPr>
            <a:spLocks noGrp="1"/>
          </p:cNvSpPr>
          <p:nvPr>
            <p:ph idx="1"/>
          </p:nvPr>
        </p:nvSpPr>
        <p:spPr>
          <a:xfrm>
            <a:off x="971233" y="1412558"/>
            <a:ext cx="7772400" cy="4114800"/>
          </a:xfrm>
        </p:spPr>
        <p:txBody>
          <a:bodyPr vert="horz" wrap="square" lIns="91440" tIns="45720" rIns="91440" bIns="45720" anchor="t" anchorCtr="0"/>
          <a:p>
            <a:pPr algn="just" eaLnBrk="1" hangingPunct="1"/>
            <a:r>
              <a:rPr lang="en-US" altLang="zh-CN" dirty="0"/>
              <a:t>§9.5 </a:t>
            </a:r>
            <a:endParaRPr lang="en-US" altLang="zh-CN" dirty="0"/>
          </a:p>
          <a:p>
            <a:pPr lvl="1" algn="just" eaLnBrk="1" hangingPunct="1"/>
            <a:r>
              <a:rPr lang="en-US" altLang="zh-CN" dirty="0"/>
              <a:t>16, 56, 60, 64  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717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Equivalence relations</a:t>
            </a:r>
            <a:endParaRPr lang="zh-CN" altLang="en-US" dirty="0"/>
          </a:p>
        </p:txBody>
      </p:sp>
      <p:sp>
        <p:nvSpPr>
          <p:cNvPr id="717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The subset of all elements related to a particular element forms a universal relation (contains all possible arcs) on that subset. The (sub)digraph representing the subset is called a </a:t>
            </a:r>
            <a:r>
              <a:rPr lang="en-US" altLang="zh-CN" sz="2800" i="1" dirty="0"/>
              <a:t>complete </a:t>
            </a:r>
            <a:r>
              <a:rPr lang="en-US" altLang="zh-CN" sz="2800" dirty="0"/>
              <a:t>(sub)digraph. All arcs are present. 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The number of such subsets is called the </a:t>
            </a:r>
            <a:r>
              <a:rPr lang="en-US" altLang="zh-CN" sz="2800" i="1" dirty="0">
                <a:solidFill>
                  <a:schemeClr val="hlink"/>
                </a:solidFill>
              </a:rPr>
              <a:t>rank</a:t>
            </a:r>
            <a:r>
              <a:rPr lang="en-US" altLang="zh-CN" sz="2800" i="1" dirty="0"/>
              <a:t> </a:t>
            </a:r>
            <a:r>
              <a:rPr lang="en-US" altLang="zh-CN" sz="2800" dirty="0"/>
              <a:t>of the equivalence relation.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4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5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8196" name="Rectangle 2"/>
          <p:cNvSpPr>
            <a:spLocks noGrp="1"/>
          </p:cNvSpPr>
          <p:nvPr>
            <p:ph type="title"/>
          </p:nvPr>
        </p:nvSpPr>
        <p:spPr>
          <a:xfrm>
            <a:off x="824865" y="115570"/>
            <a:ext cx="8380095" cy="1143000"/>
          </a:xfrm>
        </p:spPr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sz="4000" dirty="0"/>
              <a:t>Examples: </a:t>
            </a:r>
            <a:r>
              <a:rPr lang="en-US" altLang="zh-CN" sz="4000" i="1" dirty="0"/>
              <a:t>A </a:t>
            </a:r>
            <a:r>
              <a:rPr lang="en-US" altLang="zh-CN" sz="4000" dirty="0"/>
              <a:t>has 3 elements</a:t>
            </a:r>
            <a:endParaRPr lang="en-US" altLang="zh-CN" sz="4000" dirty="0"/>
          </a:p>
        </p:txBody>
      </p:sp>
      <p:grpSp>
        <p:nvGrpSpPr>
          <p:cNvPr id="8197" name="Group 3"/>
          <p:cNvGrpSpPr/>
          <p:nvPr/>
        </p:nvGrpSpPr>
        <p:grpSpPr>
          <a:xfrm>
            <a:off x="395288" y="2755900"/>
            <a:ext cx="2016125" cy="1968500"/>
            <a:chOff x="748" y="1676"/>
            <a:chExt cx="1270" cy="1240"/>
          </a:xfrm>
        </p:grpSpPr>
        <p:sp>
          <p:nvSpPr>
            <p:cNvPr id="8198" name="Oval 4"/>
            <p:cNvSpPr/>
            <p:nvPr/>
          </p:nvSpPr>
          <p:spPr>
            <a:xfrm>
              <a:off x="1748" y="183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199" name="Oval 5"/>
            <p:cNvSpPr/>
            <p:nvPr/>
          </p:nvSpPr>
          <p:spPr>
            <a:xfrm>
              <a:off x="1292" y="257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00" name="Oval 6"/>
            <p:cNvSpPr/>
            <p:nvPr/>
          </p:nvSpPr>
          <p:spPr>
            <a:xfrm>
              <a:off x="848" y="1821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01" name="Text Box 7"/>
            <p:cNvSpPr txBox="1"/>
            <p:nvPr/>
          </p:nvSpPr>
          <p:spPr>
            <a:xfrm>
              <a:off x="1747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2" name="Text Box 8"/>
            <p:cNvSpPr txBox="1"/>
            <p:nvPr/>
          </p:nvSpPr>
          <p:spPr>
            <a:xfrm>
              <a:off x="1292" y="2568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3" name="Text Box 9"/>
            <p:cNvSpPr txBox="1"/>
            <p:nvPr/>
          </p:nvSpPr>
          <p:spPr>
            <a:xfrm>
              <a:off x="839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04" name="Arc 10"/>
            <p:cNvSpPr/>
            <p:nvPr/>
          </p:nvSpPr>
          <p:spPr>
            <a:xfrm rot="7962909" flipV="1">
              <a:off x="1789" y="1674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5" name="Arc 11"/>
            <p:cNvSpPr/>
            <p:nvPr/>
          </p:nvSpPr>
          <p:spPr>
            <a:xfrm rot="-4339178" flipV="1">
              <a:off x="1289" y="2687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06" name="Arc 12"/>
            <p:cNvSpPr/>
            <p:nvPr/>
          </p:nvSpPr>
          <p:spPr>
            <a:xfrm rot="4113728" flipV="1">
              <a:off x="745" y="1719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207" name="Group 13"/>
          <p:cNvGrpSpPr/>
          <p:nvPr/>
        </p:nvGrpSpPr>
        <p:grpSpPr>
          <a:xfrm>
            <a:off x="3492500" y="2708275"/>
            <a:ext cx="2016125" cy="1968500"/>
            <a:chOff x="748" y="1676"/>
            <a:chExt cx="1270" cy="1240"/>
          </a:xfrm>
        </p:grpSpPr>
        <p:sp>
          <p:nvSpPr>
            <p:cNvPr id="8208" name="Oval 14"/>
            <p:cNvSpPr/>
            <p:nvPr/>
          </p:nvSpPr>
          <p:spPr>
            <a:xfrm>
              <a:off x="1748" y="183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09" name="Oval 15"/>
            <p:cNvSpPr/>
            <p:nvPr/>
          </p:nvSpPr>
          <p:spPr>
            <a:xfrm>
              <a:off x="1292" y="257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10" name="Oval 16"/>
            <p:cNvSpPr/>
            <p:nvPr/>
          </p:nvSpPr>
          <p:spPr>
            <a:xfrm>
              <a:off x="848" y="1821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11" name="Text Box 17"/>
            <p:cNvSpPr txBox="1"/>
            <p:nvPr/>
          </p:nvSpPr>
          <p:spPr>
            <a:xfrm>
              <a:off x="1747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2" name="Text Box 18"/>
            <p:cNvSpPr txBox="1"/>
            <p:nvPr/>
          </p:nvSpPr>
          <p:spPr>
            <a:xfrm>
              <a:off x="1292" y="2568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3" name="Text Box 19"/>
            <p:cNvSpPr txBox="1"/>
            <p:nvPr/>
          </p:nvSpPr>
          <p:spPr>
            <a:xfrm>
              <a:off x="839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14" name="Arc 20"/>
            <p:cNvSpPr/>
            <p:nvPr/>
          </p:nvSpPr>
          <p:spPr>
            <a:xfrm rot="7962909" flipV="1">
              <a:off x="1789" y="1674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5" name="Arc 21"/>
            <p:cNvSpPr/>
            <p:nvPr/>
          </p:nvSpPr>
          <p:spPr>
            <a:xfrm rot="-4339178" flipV="1">
              <a:off x="1289" y="2687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16" name="Arc 22"/>
            <p:cNvSpPr/>
            <p:nvPr/>
          </p:nvSpPr>
          <p:spPr>
            <a:xfrm rot="4113728" flipV="1">
              <a:off x="745" y="1719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8217" name="Group 23"/>
          <p:cNvGrpSpPr/>
          <p:nvPr/>
        </p:nvGrpSpPr>
        <p:grpSpPr>
          <a:xfrm>
            <a:off x="6659563" y="2781300"/>
            <a:ext cx="2016125" cy="1968500"/>
            <a:chOff x="748" y="1676"/>
            <a:chExt cx="1270" cy="1240"/>
          </a:xfrm>
        </p:grpSpPr>
        <p:sp>
          <p:nvSpPr>
            <p:cNvPr id="8218" name="Oval 24"/>
            <p:cNvSpPr/>
            <p:nvPr/>
          </p:nvSpPr>
          <p:spPr>
            <a:xfrm>
              <a:off x="1748" y="1830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19" name="Oval 25"/>
            <p:cNvSpPr/>
            <p:nvPr/>
          </p:nvSpPr>
          <p:spPr>
            <a:xfrm>
              <a:off x="1292" y="2577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20" name="Oval 26"/>
            <p:cNvSpPr/>
            <p:nvPr/>
          </p:nvSpPr>
          <p:spPr>
            <a:xfrm>
              <a:off x="848" y="1821"/>
              <a:ext cx="181" cy="182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p>
              <a:pPr eaLnBrk="0" hangingPunct="0">
                <a:buClrTx/>
                <a:buFontTx/>
              </a:pPr>
              <a:endParaRPr lang="zh-CN" altLang="en-US" dirty="0">
                <a:latin typeface="Tahoma" panose="020B0604030504040204" pitchFamily="34" charset="0"/>
              </a:endParaRPr>
            </a:p>
          </p:txBody>
        </p:sp>
        <p:sp>
          <p:nvSpPr>
            <p:cNvPr id="8221" name="Text Box 27"/>
            <p:cNvSpPr txBox="1"/>
            <p:nvPr/>
          </p:nvSpPr>
          <p:spPr>
            <a:xfrm>
              <a:off x="1747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2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2" name="Text Box 28"/>
            <p:cNvSpPr txBox="1"/>
            <p:nvPr/>
          </p:nvSpPr>
          <p:spPr>
            <a:xfrm>
              <a:off x="1292" y="2568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3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3" name="Text Box 29"/>
            <p:cNvSpPr txBox="1"/>
            <p:nvPr/>
          </p:nvSpPr>
          <p:spPr>
            <a:xfrm>
              <a:off x="839" y="1812"/>
              <a:ext cx="186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p>
              <a:pPr eaLnBrk="0" hangingPunct="0">
                <a:buClrTx/>
                <a:buFontTx/>
              </a:pPr>
              <a:r>
                <a:rPr lang="en-US" altLang="zh-CN" sz="1600" dirty="0">
                  <a:solidFill>
                    <a:schemeClr val="hlink"/>
                  </a:solidFill>
                  <a:latin typeface="Tahoma" panose="020B0604030504040204" pitchFamily="34" charset="0"/>
                </a:rPr>
                <a:t>1</a:t>
              </a:r>
              <a:endParaRPr lang="en-US" altLang="zh-CN" sz="1600" dirty="0">
                <a:solidFill>
                  <a:schemeClr val="hlink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8224" name="Arc 30"/>
            <p:cNvSpPr/>
            <p:nvPr/>
          </p:nvSpPr>
          <p:spPr>
            <a:xfrm rot="7962909" flipV="1">
              <a:off x="1789" y="1674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5" name="Arc 31"/>
            <p:cNvSpPr/>
            <p:nvPr/>
          </p:nvSpPr>
          <p:spPr>
            <a:xfrm rot="-4339178" flipV="1">
              <a:off x="1289" y="2687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8226" name="Arc 32"/>
            <p:cNvSpPr/>
            <p:nvPr/>
          </p:nvSpPr>
          <p:spPr>
            <a:xfrm rot="4113728" flipV="1">
              <a:off x="745" y="1719"/>
              <a:ext cx="227" cy="22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pathLst>
                <a:path w="41708" h="43200" fill="none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</a:path>
                <a:path w="41708" h="43200" stroke="0">
                  <a:moveTo>
                    <a:pt x="27195" y="42462"/>
                  </a:moveTo>
                  <a:cubicBezTo>
                    <a:pt x="25370" y="42952"/>
                    <a:pt x="23489" y="43199"/>
                    <a:pt x="21600" y="43200"/>
                  </a:cubicBezTo>
                  <a:cubicBezTo>
                    <a:pt x="9670" y="43200"/>
                    <a:pt x="0" y="33529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0484" y="-1"/>
                    <a:pt x="38462" y="5439"/>
                    <a:pt x="41707" y="13710"/>
                  </a:cubicBezTo>
                  <a:lnTo>
                    <a:pt x="21600" y="21600"/>
                  </a:lnTo>
                  <a:lnTo>
                    <a:pt x="27195" y="42462"/>
                  </a:lnTo>
                  <a:close/>
                </a:path>
              </a:pathLst>
            </a:custGeom>
            <a:noFill/>
            <a:ln w="25400" cap="flat" cmpd="sng">
              <a:solidFill>
                <a:srgbClr val="339966"/>
              </a:solidFill>
              <a:prstDash val="solid"/>
              <a:miter/>
              <a:headEnd type="none" w="med" len="med"/>
              <a:tailEnd type="stealth" w="lg" len="lg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8227" name="Freeform 33"/>
          <p:cNvSpPr/>
          <p:nvPr/>
        </p:nvSpPr>
        <p:spPr>
          <a:xfrm>
            <a:off x="4500563" y="3068638"/>
            <a:ext cx="576262" cy="10810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28" name="Freeform 34"/>
          <p:cNvSpPr/>
          <p:nvPr/>
        </p:nvSpPr>
        <p:spPr>
          <a:xfrm>
            <a:off x="7740650" y="3141663"/>
            <a:ext cx="576263" cy="10810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29" name="Freeform 35"/>
          <p:cNvSpPr/>
          <p:nvPr/>
        </p:nvSpPr>
        <p:spPr>
          <a:xfrm rot="-10614418">
            <a:off x="4643438" y="3213100"/>
            <a:ext cx="576262" cy="10810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30" name="Freeform 36"/>
          <p:cNvSpPr/>
          <p:nvPr/>
        </p:nvSpPr>
        <p:spPr>
          <a:xfrm rot="-10614418">
            <a:off x="7812088" y="3284538"/>
            <a:ext cx="576262" cy="1081087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31" name="Freeform 37"/>
          <p:cNvSpPr/>
          <p:nvPr/>
        </p:nvSpPr>
        <p:spPr>
          <a:xfrm rot="-3556743">
            <a:off x="6911975" y="3248025"/>
            <a:ext cx="576263" cy="10810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32" name="Freeform 38"/>
          <p:cNvSpPr/>
          <p:nvPr/>
        </p:nvSpPr>
        <p:spPr>
          <a:xfrm rot="7418893">
            <a:off x="7056438" y="3248025"/>
            <a:ext cx="576262" cy="10810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33" name="Freeform 39"/>
          <p:cNvSpPr/>
          <p:nvPr/>
        </p:nvSpPr>
        <p:spPr>
          <a:xfrm rot="4068664">
            <a:off x="7416800" y="2527300"/>
            <a:ext cx="431800" cy="1082675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  <p:sp>
        <p:nvSpPr>
          <p:cNvPr id="8234" name="Freeform 40"/>
          <p:cNvSpPr/>
          <p:nvPr/>
        </p:nvSpPr>
        <p:spPr>
          <a:xfrm rot="-6829219">
            <a:off x="7502525" y="2578100"/>
            <a:ext cx="396875" cy="1081088"/>
          </a:xfrm>
          <a:custGeom>
            <a:avLst/>
            <a:gdLst/>
            <a:ahLst/>
            <a:cxnLst>
              <a:cxn ang="0">
                <a:pos x="2147483646" y="0"/>
              </a:cxn>
              <a:cxn ang="0">
                <a:pos x="2147483646" y="2147483646"/>
              </a:cxn>
              <a:cxn ang="0">
                <a:pos x="0" y="2147483646"/>
              </a:cxn>
            </a:cxnLst>
            <a:pathLst>
              <a:path w="363" h="681">
                <a:moveTo>
                  <a:pt x="363" y="0"/>
                </a:moveTo>
                <a:cubicBezTo>
                  <a:pt x="257" y="56"/>
                  <a:pt x="151" y="113"/>
                  <a:pt x="90" y="227"/>
                </a:cubicBezTo>
                <a:cubicBezTo>
                  <a:pt x="29" y="341"/>
                  <a:pt x="14" y="511"/>
                  <a:pt x="0" y="681"/>
                </a:cubicBezTo>
              </a:path>
            </a:pathLst>
          </a:custGeom>
          <a:noFill/>
          <a:ln w="25400" cap="flat" cmpd="sng">
            <a:solidFill>
              <a:srgbClr val="339966"/>
            </a:solidFill>
            <a:prstDash val="solid"/>
            <a:miter/>
            <a:headEnd type="none" w="med" len="med"/>
            <a:tailEnd type="stealth" w="lg" len="lg"/>
          </a:ln>
        </p:spPr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8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19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922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Equivalence class</a:t>
            </a:r>
            <a:endParaRPr lang="zh-CN" altLang="en-US" dirty="0"/>
          </a:p>
        </p:txBody>
      </p:sp>
      <p:sp>
        <p:nvSpPr>
          <p:cNvPr id="922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Each of the subsets is called an </a:t>
            </a:r>
            <a:r>
              <a:rPr lang="en-US" altLang="zh-CN" sz="2800" i="1" dirty="0">
                <a:solidFill>
                  <a:schemeClr val="hlink"/>
                </a:solidFill>
              </a:rPr>
              <a:t>equivalence class</a:t>
            </a:r>
            <a:r>
              <a:rPr lang="en-US" altLang="zh-CN" sz="2800" dirty="0"/>
              <a:t>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A bracket around an element means the equivalence class in which the element lies.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[</a:t>
            </a:r>
            <a:r>
              <a:rPr lang="en-US" altLang="zh-CN" sz="2400" i="1" dirty="0"/>
              <a:t>x</a:t>
            </a:r>
            <a:r>
              <a:rPr lang="en-US" altLang="zh-CN" sz="2400" dirty="0"/>
              <a:t>] = {</a:t>
            </a:r>
            <a:r>
              <a:rPr lang="en-US" altLang="zh-CN" sz="2400" i="1" dirty="0"/>
              <a:t>y</a:t>
            </a:r>
            <a:r>
              <a:rPr lang="en-US" altLang="zh-CN" sz="2400" dirty="0"/>
              <a:t> | (</a:t>
            </a:r>
            <a:r>
              <a:rPr lang="en-US" altLang="zh-CN" sz="2400" i="1" dirty="0"/>
              <a:t>x</a:t>
            </a:r>
            <a:r>
              <a:rPr lang="en-US" altLang="zh-CN" sz="2400" dirty="0"/>
              <a:t>, </a:t>
            </a:r>
            <a:r>
              <a:rPr lang="en-US" altLang="zh-CN" sz="2400" i="1" dirty="0"/>
              <a:t>y</a:t>
            </a:r>
            <a:r>
              <a:rPr lang="en-US" altLang="zh-CN" sz="2400" dirty="0"/>
              <a:t>) is in </a:t>
            </a:r>
            <a:r>
              <a:rPr lang="en-US" altLang="zh-CN" sz="2400" i="1" dirty="0"/>
              <a:t>R</a:t>
            </a:r>
            <a:r>
              <a:rPr lang="en-US" altLang="zh-CN" sz="2400" dirty="0"/>
              <a:t>}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The element in the bracket is called a </a:t>
            </a:r>
            <a:r>
              <a:rPr lang="en-US" altLang="zh-CN" sz="2800" i="1" dirty="0">
                <a:solidFill>
                  <a:schemeClr val="hlink"/>
                </a:solidFill>
              </a:rPr>
              <a:t>representative</a:t>
            </a:r>
            <a:r>
              <a:rPr lang="en-US" altLang="zh-CN" sz="2800" dirty="0"/>
              <a:t> (</a:t>
            </a:r>
            <a:r>
              <a:rPr lang="zh-CN" altLang="en-US" sz="2800" dirty="0"/>
              <a:t>代表元</a:t>
            </a:r>
            <a:r>
              <a:rPr lang="en-US" altLang="zh-CN" sz="2800" dirty="0"/>
              <a:t>) of the equivalence class. We could have chosen any one.</a:t>
            </a:r>
            <a:endParaRPr lang="en-US" altLang="zh-CN" sz="2800" dirty="0"/>
          </a:p>
          <a:p>
            <a:pPr eaLnBrk="1" hangingPunct="1"/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2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3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024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024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Let </a:t>
            </a:r>
            <a:r>
              <a:rPr lang="en-US" altLang="zh-CN" i="1" dirty="0"/>
              <a:t>A</a:t>
            </a:r>
            <a:r>
              <a:rPr lang="en-US" altLang="zh-CN" dirty="0"/>
              <a:t> be the set of all triangles in the plane and let </a:t>
            </a:r>
            <a:r>
              <a:rPr lang="en-US" altLang="zh-CN" i="1" dirty="0"/>
              <a:t>R</a:t>
            </a:r>
            <a:r>
              <a:rPr lang="en-US" altLang="zh-CN" dirty="0"/>
              <a:t> be the relation on </a:t>
            </a:r>
            <a:r>
              <a:rPr lang="en-US" altLang="zh-CN" i="1" dirty="0"/>
              <a:t>A</a:t>
            </a:r>
            <a:r>
              <a:rPr lang="en-US" altLang="zh-CN" dirty="0"/>
              <a:t> defined as follows: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R = {(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) </a:t>
            </a:r>
            <a:r>
              <a:rPr lang="zh-CN" altLang="en-US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| </a:t>
            </a:r>
            <a:r>
              <a:rPr lang="en-US" altLang="zh-CN" i="1" dirty="0"/>
              <a:t>a</a:t>
            </a:r>
            <a:r>
              <a:rPr lang="en-US" altLang="zh-CN" dirty="0"/>
              <a:t> is congruent to </a:t>
            </a:r>
            <a:r>
              <a:rPr lang="en-US" altLang="zh-CN" i="1" dirty="0"/>
              <a:t>b</a:t>
            </a:r>
            <a:r>
              <a:rPr lang="en-US" altLang="zh-CN" dirty="0"/>
              <a:t>}.</a:t>
            </a:r>
            <a:endParaRPr lang="en-US" altLang="zh-CN" dirty="0"/>
          </a:p>
          <a:p>
            <a:pPr eaLnBrk="1" hangingPunct="1"/>
            <a:r>
              <a:rPr lang="en-US" altLang="zh-CN" dirty="0"/>
              <a:t>It is easy to see that </a:t>
            </a:r>
            <a:r>
              <a:rPr lang="en-US" altLang="zh-CN" i="1" dirty="0"/>
              <a:t>R</a:t>
            </a:r>
            <a:r>
              <a:rPr lang="en-US" altLang="zh-CN" dirty="0"/>
              <a:t> is an equivalence relation. 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6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7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126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Example</a:t>
            </a:r>
            <a:endParaRPr lang="en-US" altLang="zh-CN" dirty="0"/>
          </a:p>
        </p:txBody>
      </p:sp>
      <p:sp>
        <p:nvSpPr>
          <p:cNvPr id="1126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Let </a:t>
            </a:r>
            <a:r>
              <a:rPr lang="en-US" altLang="zh-CN" sz="2800" i="1" dirty="0"/>
              <a:t>A</a:t>
            </a:r>
            <a:r>
              <a:rPr lang="en-US" altLang="zh-CN" sz="2800" dirty="0"/>
              <a:t> = </a:t>
            </a:r>
            <a:r>
              <a:rPr lang="en-US" altLang="zh-CN" sz="2800" dirty="0">
                <a:latin typeface="Euclid Math Two" panose="02050601010101010101" pitchFamily="18" charset="2"/>
              </a:rPr>
              <a:t>Z </a:t>
            </a:r>
            <a:r>
              <a:rPr lang="en-US" altLang="zh-CN" sz="2800" dirty="0"/>
              <a:t>and let</a:t>
            </a:r>
            <a:endParaRPr lang="en-US" altLang="zh-CN" sz="2800" dirty="0"/>
          </a:p>
          <a:p>
            <a:pPr lvl="1" eaLnBrk="1" hangingPunct="1"/>
            <a:r>
              <a:rPr lang="en-US" altLang="zh-CN" sz="2400" i="1" dirty="0"/>
              <a:t>R</a:t>
            </a:r>
            <a:r>
              <a:rPr lang="en-US" altLang="zh-CN" sz="2400" dirty="0"/>
              <a:t> = {(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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× </a:t>
            </a:r>
            <a:r>
              <a:rPr lang="en-US" altLang="zh-CN" sz="2400" i="1" dirty="0"/>
              <a:t>A</a:t>
            </a:r>
            <a:r>
              <a:rPr lang="en-US" altLang="zh-CN" sz="2400" dirty="0"/>
              <a:t> |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yield the same remainder when divided by 2}.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Show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congruence mod 2 is an equivalence relation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note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2 is called the </a:t>
            </a:r>
            <a:r>
              <a:rPr lang="en-US" altLang="zh-CN" sz="2400" i="1" dirty="0">
                <a:solidFill>
                  <a:schemeClr val="hlink"/>
                </a:solidFill>
              </a:rPr>
              <a:t>modulus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 lvl="1" eaLnBrk="1" hangingPunct="1"/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(mod 2)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“</a:t>
            </a:r>
            <a:r>
              <a:rPr lang="en-US" altLang="zh-CN" sz="2000" i="1" dirty="0"/>
              <a:t>a</a:t>
            </a:r>
            <a:r>
              <a:rPr lang="en-US" altLang="zh-CN" sz="2000" dirty="0"/>
              <a:t> is congruent to </a:t>
            </a:r>
            <a:r>
              <a:rPr lang="en-US" altLang="zh-CN" sz="2000" i="1" dirty="0"/>
              <a:t>b</a:t>
            </a:r>
            <a:r>
              <a:rPr lang="en-US" altLang="zh-CN" sz="2000" dirty="0"/>
              <a:t> mod 2.“(</a:t>
            </a:r>
            <a:r>
              <a:rPr lang="zh-CN" altLang="en-US" sz="2000" dirty="0"/>
              <a:t>模</a:t>
            </a:r>
            <a:r>
              <a:rPr lang="en-US" altLang="zh-CN" sz="2000" dirty="0"/>
              <a:t>2</a:t>
            </a:r>
            <a:r>
              <a:rPr lang="zh-CN" altLang="en-US" sz="2000" dirty="0"/>
              <a:t>同余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ClrTx/>
              <a:buSzTx/>
              <a:buFontTx/>
            </a:pPr>
            <a:fld id="{9A0DB2DC-4C9A-4742-B13C-FB6460FD3503}" type="slidenum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0" name="日期占位符 4"/>
          <p:cNvSpPr>
            <a:spLocks noGrp="1"/>
          </p:cNvSpPr>
          <p:nvPr>
            <p:ph type="dt" sz="half" idx="11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>
              <a:buClrTx/>
              <a:buSzTx/>
              <a:buFontTx/>
            </a:pPr>
            <a:fld id="{BB962C8B-B14F-4D97-AF65-F5344CB8AC3E}" type="datetime1">
              <a:rPr lang="zh-CN" altLang="en-US" sz="1000" b="1" i="1" dirty="0">
                <a:solidFill>
                  <a:srgbClr val="009999"/>
                </a:solidFill>
                <a:latin typeface="Arial Narrow" panose="020B0606020202030204" pitchFamily="34" charset="0"/>
              </a:rPr>
            </a:fld>
            <a:endParaRPr lang="zh-CN" altLang="en-US" sz="10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1" name="页脚占位符 5"/>
          <p:cNvSpPr>
            <a:spLocks noGrp="1"/>
          </p:cNvSpPr>
          <p:nvPr>
            <p:ph type="ftr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 lang="en-US" altLang="zh-CN" sz="1200" b="1" i="1" dirty="0">
                <a:solidFill>
                  <a:srgbClr val="009999"/>
                </a:solidFill>
                <a:latin typeface="Arial Narrow" panose="020B0606020202030204" pitchFamily="34" charset="0"/>
              </a:rPr>
              <a:t>School of Computer Science, BUPT </a:t>
            </a:r>
            <a:endParaRPr lang="zh-CN" altLang="en-US" sz="1200" b="1" i="1" dirty="0">
              <a:solidFill>
                <a:srgbClr val="009999"/>
              </a:solidFill>
              <a:latin typeface="Arial Narrow" panose="020B0606020202030204" pitchFamily="34" charset="0"/>
            </a:endParaRPr>
          </a:p>
        </p:txBody>
      </p:sp>
      <p:sp>
        <p:nvSpPr>
          <p:cNvPr id="1229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b" anchorCtr="0"/>
          <a:p>
            <a:pPr eaLnBrk="1" hangingPunct="1"/>
            <a:r>
              <a:rPr lang="en-US" altLang="zh-CN" dirty="0"/>
              <a:t>Solution, </a:t>
            </a:r>
            <a:r>
              <a:rPr lang="en-US" altLang="zh-CN" i="1" dirty="0">
                <a:solidFill>
                  <a:schemeClr val="hlink"/>
                </a:solidFill>
              </a:rPr>
              <a:t>a typical way</a:t>
            </a:r>
            <a:endParaRPr lang="en-US" altLang="zh-CN" i="1" dirty="0">
              <a:solidFill>
                <a:schemeClr val="hlink"/>
              </a:solidFill>
            </a:endParaRPr>
          </a:p>
        </p:txBody>
      </p:sp>
      <p:sp>
        <p:nvSpPr>
          <p:cNvPr id="1229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First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clearly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(mod 2).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Thus </a:t>
            </a:r>
            <a:r>
              <a:rPr lang="en-US" altLang="zh-CN" sz="2400" i="1" dirty="0"/>
              <a:t>R</a:t>
            </a:r>
            <a:r>
              <a:rPr lang="en-US" altLang="zh-CN" sz="2400" dirty="0"/>
              <a:t> is </a:t>
            </a:r>
            <a:r>
              <a:rPr lang="en-US" altLang="zh-CN" sz="2400" i="1" dirty="0">
                <a:solidFill>
                  <a:schemeClr val="hlink"/>
                </a:solidFill>
              </a:rPr>
              <a:t>reflexive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Second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if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(mod 2), then </a:t>
            </a:r>
            <a:r>
              <a:rPr lang="en-US" altLang="zh-CN" sz="2400" i="1" dirty="0"/>
              <a:t>a</a:t>
            </a:r>
            <a:r>
              <a:rPr lang="en-US" altLang="zh-CN" sz="2400" dirty="0"/>
              <a:t>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yield the same remainder when divided by 2, so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a</a:t>
            </a:r>
            <a:r>
              <a:rPr lang="en-US" altLang="zh-CN" sz="2400" dirty="0"/>
              <a:t> (mod 2).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</a:t>
            </a:r>
            <a:r>
              <a:rPr lang="en-US" altLang="zh-CN" sz="2400" i="1" dirty="0">
                <a:solidFill>
                  <a:schemeClr val="hlink"/>
                </a:solidFill>
              </a:rPr>
              <a:t>symmetric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Finally</a:t>
            </a:r>
            <a:endParaRPr lang="en-US" altLang="zh-CN" sz="28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suppose that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b</a:t>
            </a:r>
            <a:r>
              <a:rPr lang="en-US" altLang="zh-CN" sz="2400" dirty="0"/>
              <a:t> (mod 2) and </a:t>
            </a:r>
            <a:r>
              <a:rPr lang="en-US" altLang="zh-CN" sz="2400" i="1" dirty="0"/>
              <a:t>b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c</a:t>
            </a:r>
            <a:r>
              <a:rPr lang="en-US" altLang="zh-CN" sz="2400" dirty="0"/>
              <a:t> (mod 2). Then </a:t>
            </a:r>
            <a:r>
              <a:rPr lang="en-US" altLang="zh-CN" sz="2400" i="1" dirty="0"/>
              <a:t>a</a:t>
            </a:r>
            <a:r>
              <a:rPr lang="en-US" altLang="zh-CN" sz="2400" dirty="0"/>
              <a:t>, </a:t>
            </a:r>
            <a:r>
              <a:rPr lang="en-US" altLang="zh-CN" sz="2400" i="1" dirty="0"/>
              <a:t>b</a:t>
            </a:r>
            <a:r>
              <a:rPr lang="en-US" altLang="zh-CN" sz="2400" dirty="0"/>
              <a:t>, and </a:t>
            </a:r>
            <a:r>
              <a:rPr lang="en-US" altLang="zh-CN" sz="2400" i="1" dirty="0"/>
              <a:t>c</a:t>
            </a:r>
            <a:r>
              <a:rPr lang="en-US" altLang="zh-CN" sz="2400" dirty="0"/>
              <a:t> yield the same remainder when divided by 2.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dirty="0"/>
              <a:t>Thus, </a:t>
            </a:r>
            <a:r>
              <a:rPr lang="en-US" altLang="zh-CN" sz="2400" i="1" dirty="0"/>
              <a:t>a</a:t>
            </a:r>
            <a:r>
              <a:rPr lang="en-US" altLang="zh-CN" sz="2400" dirty="0"/>
              <a:t> </a:t>
            </a:r>
            <a:r>
              <a:rPr lang="en-US" altLang="zh-CN" sz="2400" dirty="0">
                <a:latin typeface="Euclid" panose="02020503060505020303" pitchFamily="18" charset="0"/>
                <a:sym typeface="Symbol" panose="05050102010706020507" pitchFamily="18" charset="2"/>
              </a:rPr>
              <a:t></a:t>
            </a:r>
            <a:r>
              <a:rPr lang="en-US" altLang="zh-CN" sz="2400" dirty="0"/>
              <a:t> </a:t>
            </a:r>
            <a:r>
              <a:rPr lang="en-US" altLang="zh-CN" sz="2400" i="1" dirty="0"/>
              <a:t>c</a:t>
            </a:r>
            <a:r>
              <a:rPr lang="en-US" altLang="zh-CN" sz="2400" dirty="0"/>
              <a:t> (mod 2). </a:t>
            </a:r>
            <a:endParaRPr lang="en-US" altLang="zh-CN" sz="2400" dirty="0"/>
          </a:p>
          <a:p>
            <a:pPr lvl="1" eaLnBrk="1" hangingPunct="1">
              <a:lnSpc>
                <a:spcPct val="80000"/>
              </a:lnSpc>
            </a:pPr>
            <a:r>
              <a:rPr lang="en-US" altLang="zh-CN" sz="2400" i="1" dirty="0"/>
              <a:t>R</a:t>
            </a:r>
            <a:r>
              <a:rPr lang="en-US" altLang="zh-CN" sz="2400" dirty="0"/>
              <a:t> is </a:t>
            </a:r>
            <a:r>
              <a:rPr lang="en-US" altLang="zh-CN" sz="2400" i="1" dirty="0">
                <a:solidFill>
                  <a:schemeClr val="hlink"/>
                </a:solidFill>
              </a:rPr>
              <a:t>transitive</a:t>
            </a:r>
            <a:r>
              <a:rPr lang="en-US" altLang="zh-CN" sz="2400" dirty="0"/>
              <a:t>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800" dirty="0"/>
              <a:t>Hence congruence mod 2 is an equivalence relation.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27685" y="1297940"/>
            <a:ext cx="8493125" cy="4939665"/>
          </a:xfrm>
        </p:spPr>
        <p:txBody>
          <a:bodyPr/>
          <a:p>
            <a:r>
              <a:rPr lang="en-US" sz="2800" dirty="0" smtClean="0">
                <a:sym typeface="+mn-ea"/>
              </a:rPr>
              <a:t>The equivalence classes of the relation congruence modulo </a:t>
            </a:r>
            <a:r>
              <a:rPr lang="en-US" sz="2800" i="1" dirty="0" smtClean="0">
                <a:sym typeface="+mn-ea"/>
              </a:rPr>
              <a:t>m</a:t>
            </a:r>
            <a:r>
              <a:rPr lang="en-US" sz="2800" dirty="0" smtClean="0">
                <a:sym typeface="+mn-ea"/>
              </a:rPr>
              <a:t> are called the </a:t>
            </a:r>
            <a:r>
              <a:rPr lang="en-US" sz="2800" i="1" dirty="0" smtClean="0">
                <a:solidFill>
                  <a:srgbClr val="FF0000"/>
                </a:solidFill>
                <a:sym typeface="+mn-ea"/>
              </a:rPr>
              <a:t>congruence classes modulo m</a:t>
            </a:r>
            <a:r>
              <a:rPr lang="en-US" sz="2800" dirty="0" smtClean="0">
                <a:sym typeface="+mn-ea"/>
              </a:rPr>
              <a:t>. </a:t>
            </a:r>
            <a:endParaRPr lang="en-US" sz="2800" dirty="0" smtClean="0">
              <a:sym typeface="+mn-ea"/>
            </a:endParaRPr>
          </a:p>
          <a:p>
            <a:r>
              <a:rPr lang="en-US" sz="2800" dirty="0" smtClean="0">
                <a:sym typeface="+mn-ea"/>
              </a:rPr>
              <a:t>The congruence class of an integer </a:t>
            </a:r>
            <a:r>
              <a:rPr lang="en-US" sz="2800" i="1" dirty="0" smtClean="0">
                <a:solidFill>
                  <a:srgbClr val="FF0000"/>
                </a:solidFill>
                <a:sym typeface="+mn-e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 modulo </a:t>
            </a:r>
            <a:r>
              <a:rPr lang="en-US" sz="2800" i="1" dirty="0" smtClean="0">
                <a:solidFill>
                  <a:srgbClr val="FF0000"/>
                </a:solidFill>
                <a:sym typeface="+mn-ea"/>
              </a:rPr>
              <a:t>m</a:t>
            </a:r>
            <a:r>
              <a:rPr lang="en-US" sz="2800" dirty="0" smtClean="0">
                <a:sym typeface="+mn-ea"/>
              </a:rPr>
              <a:t> is denoted by 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[</a:t>
            </a:r>
            <a:r>
              <a:rPr lang="en-US" sz="2800" i="1" dirty="0" smtClean="0">
                <a:solidFill>
                  <a:srgbClr val="FF0000"/>
                </a:solidFill>
                <a:sym typeface="+mn-ea"/>
              </a:rPr>
              <a:t>a</a:t>
            </a:r>
            <a:r>
              <a:rPr lang="en-US" sz="2800" dirty="0" smtClean="0">
                <a:solidFill>
                  <a:srgbClr val="FF0000"/>
                </a:solidFill>
                <a:sym typeface="+mn-ea"/>
              </a:rPr>
              <a:t>]</a:t>
            </a:r>
            <a:r>
              <a:rPr lang="en-US" sz="2800" i="1" baseline="-25000" dirty="0" smtClean="0">
                <a:solidFill>
                  <a:srgbClr val="FF0000"/>
                </a:solidFill>
                <a:sym typeface="+mn-ea"/>
              </a:rPr>
              <a:t>m</a:t>
            </a:r>
            <a:r>
              <a:rPr lang="en-US" sz="2800" dirty="0" smtClean="0">
                <a:sym typeface="+mn-ea"/>
              </a:rPr>
              <a:t>, so [</a:t>
            </a:r>
            <a:r>
              <a:rPr lang="en-US" sz="2800" i="1" dirty="0" smtClean="0">
                <a:sym typeface="+mn-ea"/>
              </a:rPr>
              <a:t>a</a:t>
            </a:r>
            <a:r>
              <a:rPr lang="en-US" sz="2800" dirty="0" smtClean="0">
                <a:sym typeface="+mn-ea"/>
              </a:rPr>
              <a:t>]</a:t>
            </a:r>
            <a:r>
              <a:rPr lang="en-US" sz="2800" i="1" baseline="-25000" dirty="0" smtClean="0">
                <a:sym typeface="+mn-ea"/>
              </a:rPr>
              <a:t>m</a:t>
            </a:r>
            <a:r>
              <a:rPr lang="en-US" sz="2800" i="1" dirty="0" smtClean="0">
                <a:sym typeface="+mn-ea"/>
              </a:rPr>
              <a:t> = </a:t>
            </a:r>
            <a:r>
              <a:rPr lang="en-US" sz="2800" dirty="0" smtClean="0">
                <a:sym typeface="+mn-ea"/>
              </a:rPr>
              <a:t>{…, </a:t>
            </a:r>
            <a:r>
              <a:rPr lang="en-US" sz="2800" i="1" dirty="0" smtClean="0">
                <a:sym typeface="+mn-ea"/>
              </a:rPr>
              <a:t>a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−2</a:t>
            </a:r>
            <a:r>
              <a:rPr lang="en-US" sz="2800" i="1" dirty="0" smtClean="0">
                <a:ea typeface="Cambria Math" panose="02040503050406030204"/>
                <a:sym typeface="+mn-ea"/>
              </a:rPr>
              <a:t>m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,</a:t>
            </a:r>
            <a:r>
              <a:rPr lang="en-US" sz="2800" dirty="0" smtClean="0">
                <a:sym typeface="+mn-ea"/>
              </a:rPr>
              <a:t> </a:t>
            </a:r>
            <a:r>
              <a:rPr lang="en-US" sz="2800" i="1" dirty="0" smtClean="0">
                <a:sym typeface="+mn-ea"/>
              </a:rPr>
              <a:t>a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−</a:t>
            </a:r>
            <a:r>
              <a:rPr lang="en-US" sz="2800" i="1" dirty="0" smtClean="0">
                <a:ea typeface="Cambria Math" panose="02040503050406030204"/>
                <a:sym typeface="+mn-ea"/>
              </a:rPr>
              <a:t>m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, </a:t>
            </a:r>
            <a:r>
              <a:rPr lang="en-US" sz="2800" i="1" dirty="0" smtClean="0">
                <a:sym typeface="+mn-ea"/>
              </a:rPr>
              <a:t>a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+2</a:t>
            </a:r>
            <a:r>
              <a:rPr lang="en-US" sz="2800" i="1" dirty="0" smtClean="0">
                <a:ea typeface="Cambria Math" panose="02040503050406030204"/>
                <a:sym typeface="+mn-ea"/>
              </a:rPr>
              <a:t>m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, </a:t>
            </a:r>
            <a:r>
              <a:rPr lang="en-US" sz="2800" i="1" dirty="0" smtClean="0">
                <a:sym typeface="+mn-ea"/>
              </a:rPr>
              <a:t>a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+2</a:t>
            </a:r>
            <a:r>
              <a:rPr lang="en-US" sz="2800" i="1" dirty="0" smtClean="0">
                <a:latin typeface="Cambria Math" panose="02040503050406030204"/>
                <a:ea typeface="Cambria Math" panose="02040503050406030204"/>
                <a:sym typeface="+mn-ea"/>
              </a:rPr>
              <a:t>m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, … </a:t>
            </a:r>
            <a:r>
              <a:rPr lang="en-US" sz="2800" dirty="0" smtClean="0">
                <a:sym typeface="+mn-ea"/>
              </a:rPr>
              <a:t>}</a:t>
            </a:r>
            <a:r>
              <a:rPr lang="en-US" sz="2800" i="1" dirty="0" smtClean="0">
                <a:sym typeface="+mn-ea"/>
              </a:rPr>
              <a:t>.</a:t>
            </a:r>
            <a:endParaRPr lang="en-US" sz="2800" i="1" dirty="0" smtClean="0">
              <a:sym typeface="+mn-ea"/>
            </a:endParaRPr>
          </a:p>
          <a:p>
            <a:r>
              <a:rPr lang="en-US" sz="2800" dirty="0" smtClean="0">
                <a:sym typeface="+mn-ea"/>
              </a:rPr>
              <a:t>Example</a:t>
            </a:r>
            <a:endParaRPr lang="en-US" sz="2800" dirty="0" smtClean="0">
              <a:sym typeface="+mn-ea"/>
            </a:endParaRPr>
          </a:p>
          <a:p>
            <a:pPr lvl="1"/>
            <a:r>
              <a:rPr lang="en-US" sz="2450" dirty="0" smtClean="0">
                <a:sym typeface="+mn-ea"/>
              </a:rPr>
              <a:t>   [</a:t>
            </a:r>
            <a:r>
              <a:rPr lang="en-US" sz="245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0</a:t>
            </a:r>
            <a:r>
              <a:rPr lang="en-US" sz="2450" dirty="0" smtClean="0">
                <a:sym typeface="+mn-ea"/>
              </a:rPr>
              <a:t>]</a:t>
            </a:r>
            <a:r>
              <a:rPr lang="en-US" sz="245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4</a:t>
            </a:r>
            <a:r>
              <a:rPr lang="en-US" sz="2450" dirty="0" smtClean="0">
                <a:sym typeface="+mn-ea"/>
              </a:rPr>
              <a:t> = {…, </a:t>
            </a:r>
            <a:r>
              <a:rPr lang="en-US" sz="2450" dirty="0" smtClean="0">
                <a:latin typeface="Cambria Math" panose="02040503050406030204"/>
                <a:ea typeface="Cambria Math" panose="02040503050406030204"/>
                <a:sym typeface="+mn-ea"/>
              </a:rPr>
              <a:t>−</a:t>
            </a:r>
            <a:r>
              <a:rPr lang="en-US" sz="245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8,</a:t>
            </a:r>
            <a:r>
              <a:rPr lang="en-US" sz="2450" dirty="0" smtClean="0">
                <a:latin typeface="Cambria Math" panose="02040503050406030204"/>
                <a:ea typeface="Cambria Math" panose="02040503050406030204"/>
                <a:sym typeface="+mn-ea"/>
              </a:rPr>
              <a:t> −</a:t>
            </a:r>
            <a:r>
              <a:rPr lang="en-US" sz="245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4 , 0, 4 , 8 , …}    </a:t>
            </a:r>
            <a:endParaRPr lang="en-US" sz="2450" dirty="0" smtClean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lvl="1"/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</a:t>
            </a:r>
            <a:r>
              <a:rPr lang="en-US" sz="2800" dirty="0" smtClean="0">
                <a:sym typeface="+mn-ea"/>
              </a:rPr>
              <a:t>[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1</a:t>
            </a:r>
            <a:r>
              <a:rPr lang="en-US" sz="2800" dirty="0" smtClean="0">
                <a:sym typeface="+mn-ea"/>
              </a:rPr>
              <a:t>]</a:t>
            </a:r>
            <a:r>
              <a:rPr lang="en-US" sz="2800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4</a:t>
            </a:r>
            <a:r>
              <a:rPr lang="en-US" sz="2800" dirty="0" smtClean="0">
                <a:sym typeface="+mn-ea"/>
              </a:rPr>
              <a:t> = {…, 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−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7,</a:t>
            </a:r>
            <a:r>
              <a:rPr lang="en-US" sz="2800" dirty="0" smtClean="0">
                <a:latin typeface="Cambria Math" panose="02040503050406030204"/>
                <a:ea typeface="Cambria Math" panose="02040503050406030204"/>
                <a:sym typeface="+mn-ea"/>
              </a:rPr>
              <a:t> −</a:t>
            </a:r>
            <a:r>
              <a:rPr lang="en-US" sz="28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3 , 1, 5 , 9 , …}</a:t>
            </a:r>
            <a:endParaRPr lang="en-US" sz="2800" dirty="0" smtClean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lvl="1"/>
            <a:r>
              <a:rPr lang="en-US" dirty="0" smtClean="0">
                <a:sym typeface="+mn-ea"/>
              </a:rPr>
              <a:t>   [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2</a:t>
            </a:r>
            <a:r>
              <a:rPr lang="en-US" dirty="0" smtClean="0">
                <a:sym typeface="+mn-ea"/>
              </a:rPr>
              <a:t>]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4</a:t>
            </a:r>
            <a:r>
              <a:rPr lang="en-US" dirty="0" smtClean="0">
                <a:sym typeface="+mn-ea"/>
              </a:rPr>
              <a:t> = {…, </a:t>
            </a:r>
            <a:r>
              <a:rPr lang="en-US" dirty="0" smtClean="0">
                <a:latin typeface="Cambria Math" panose="02040503050406030204"/>
                <a:ea typeface="Cambria Math" panose="02040503050406030204"/>
                <a:sym typeface="+mn-ea"/>
              </a:rPr>
              <a:t>−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6,</a:t>
            </a:r>
            <a:r>
              <a:rPr lang="en-US" dirty="0" smtClean="0">
                <a:latin typeface="Cambria Math" panose="02040503050406030204"/>
                <a:ea typeface="Cambria Math" panose="02040503050406030204"/>
                <a:sym typeface="+mn-ea"/>
              </a:rPr>
              <a:t> −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2 , 2, 6 , 10 , …} 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  <a:sym typeface="+mn-ea"/>
            </a:endParaRPr>
          </a:p>
          <a:p>
            <a:pPr lvl="1"/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    </a:t>
            </a:r>
            <a:r>
              <a:rPr lang="en-US" dirty="0" smtClean="0">
                <a:sym typeface="+mn-ea"/>
              </a:rPr>
              <a:t>[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3</a:t>
            </a:r>
            <a:r>
              <a:rPr lang="en-US" dirty="0" smtClean="0">
                <a:sym typeface="+mn-ea"/>
              </a:rPr>
              <a:t>]</a:t>
            </a:r>
            <a:r>
              <a:rPr lang="en-US" baseline="-25000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4</a:t>
            </a:r>
            <a:r>
              <a:rPr lang="en-US" dirty="0" smtClean="0">
                <a:sym typeface="+mn-ea"/>
              </a:rPr>
              <a:t> = {…, </a:t>
            </a:r>
            <a:r>
              <a:rPr lang="en-US" dirty="0" smtClean="0">
                <a:latin typeface="Cambria Math" panose="02040503050406030204"/>
                <a:ea typeface="Cambria Math" panose="02040503050406030204"/>
                <a:sym typeface="+mn-ea"/>
              </a:rPr>
              <a:t>−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5,</a:t>
            </a:r>
            <a:r>
              <a:rPr lang="en-US" dirty="0" smtClean="0">
                <a:latin typeface="Cambria Math" panose="02040503050406030204"/>
                <a:ea typeface="Cambria Math" panose="02040503050406030204"/>
                <a:sym typeface="+mn-ea"/>
              </a:rPr>
              <a:t> −</a:t>
            </a:r>
            <a:r>
              <a:rPr lang="en-US" dirty="0" smtClean="0">
                <a:latin typeface="Cambria Math" panose="02040503050406030204" pitchFamily="18" charset="0"/>
                <a:ea typeface="Cambria Math" panose="02040503050406030204" pitchFamily="18" charset="0"/>
                <a:sym typeface="+mn-ea"/>
              </a:rPr>
              <a:t>1 , 3, 7 , 11 , …}</a:t>
            </a:r>
            <a:endParaRPr 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en-US" altLang="en-US" dirty="0" smtClean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1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2F93459-597D-4593-B02A-F4A1DD9E49FC}" type="datetime1">
              <a:rPr kumimoji="0" lang="zh-CN" altLang="en-US" sz="1000" b="1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 Narrow" panose="020B060602020203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1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 Narrow" panose="020B0606020202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" val="ProblemSetting"/>
  <p:tag name="RAINPROBLEMTYPE" val="MultipleChoice"/>
</p:tagLst>
</file>

<file path=ppt/tags/tag12.xml><?xml version="1.0" encoding="utf-8"?>
<p:tagLst xmlns:p="http://schemas.openxmlformats.org/presentationml/2006/main">
  <p:tag name="ANONYMOUSPOLLING" val="False"/>
  <p:tag name="RAINPROBLEMTYPE" val="MultipleChoice"/>
  <p:tag name="RAINPROBLEM" val="MultipleChoice"/>
  <p:tag name="PROBLEMSCORE" val="1.0"/>
</p:tagLst>
</file>

<file path=ppt/tags/tag13.xml><?xml version="1.0" encoding="utf-8"?>
<p:tagLst xmlns:p="http://schemas.openxmlformats.org/presentationml/2006/main">
  <p:tag name="LATEXADDIN" val="\documentclass{article}&#10;\usepackage{amsmath}&#10;\pagestyle{empty}&#10;\begin{document}&#10;&#10;&#10;$$\bigcup_{i \in I} A_{i} = S.$$&#10;&#10;\end{document}"/>
  <p:tag name="IGUANATEXSIZE" val="20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PP_MARK_KEY" val="55562145-519f-46d3-a462-6d96a4697185"/>
  <p:tag name="COMMONDATA" val="eyJoZGlkIjoiYjZhMmY1NGQwZjE0MWY4MTkzZjM4YzBiNDA1ZmM3ZDEifQ=="/>
  <p:tag name="commondata" val="eyJoZGlkIjoiNjRjNTZlZTU1MDA0MjU3ZmJhYzA3OTI2Nzk3MmY3N2EifQ=="/>
</p:tagLst>
</file>

<file path=ppt/tags/tag2.xml><?xml version="1.0" encoding="utf-8"?>
<p:tagLst xmlns:p="http://schemas.openxmlformats.org/presentationml/2006/main">
  <p:tag name="RAINPROBLEM" val="ProblemItem"/>
</p:tagLst>
</file>

<file path=ppt/tags/tag3.xml><?xml version="1.0" encoding="utf-8"?>
<p:tagLst xmlns:p="http://schemas.openxmlformats.org/presentationml/2006/main">
  <p:tag name="RAINPROBLEM" val="ProblemItem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7.xml><?xml version="1.0" encoding="utf-8"?>
<p:tagLst xmlns:p="http://schemas.openxmlformats.org/presentationml/2006/main">
  <p:tag name="RAINPROBLEMTYPE" val="ProblemTypeMarker"/>
</p:tagLst>
</file>

<file path=ppt/tags/tag8.xml><?xml version="1.0" encoding="utf-8"?>
<p:tagLst xmlns:p="http://schemas.openxmlformats.org/presentationml/2006/main">
  <p:tag name="RAINPROBLEMTYPE" val="ProblemTypeMarker"/>
</p:tagLst>
</file>

<file path=ppt/tags/tag9.xml><?xml version="1.0" encoding="utf-8"?>
<p:tagLst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Copperplate Gothic Light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Designs\Blends.pot</Template>
  <TotalTime>0</TotalTime>
  <Words>6766</Words>
  <Application>WPS 演示</Application>
  <PresentationFormat/>
  <Paragraphs>358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45" baseType="lpstr">
      <vt:lpstr>Arial</vt:lpstr>
      <vt:lpstr>宋体</vt:lpstr>
      <vt:lpstr>Wingdings</vt:lpstr>
      <vt:lpstr>Tahoma</vt:lpstr>
      <vt:lpstr>Arial Narrow</vt:lpstr>
      <vt:lpstr>Copperplate Gothic Light</vt:lpstr>
      <vt:lpstr>Times New Roman</vt:lpstr>
      <vt:lpstr>Copperplate Gothic Bold</vt:lpstr>
      <vt:lpstr>Symbol</vt:lpstr>
      <vt:lpstr>Euclid Math Two</vt:lpstr>
      <vt:lpstr>Segoe Print</vt:lpstr>
      <vt:lpstr>Euclid</vt:lpstr>
      <vt:lpstr>DejaVu Math TeX Gyre</vt:lpstr>
      <vt:lpstr>Cambria Math</vt:lpstr>
      <vt:lpstr>Cambria Math</vt:lpstr>
      <vt:lpstr>微软雅黑</vt:lpstr>
      <vt:lpstr>Arial Unicode MS</vt:lpstr>
      <vt:lpstr>Euclid Math One</vt:lpstr>
      <vt:lpstr>Symbol</vt:lpstr>
      <vt:lpstr>Wingdings 2</vt:lpstr>
      <vt:lpstr>Blends</vt:lpstr>
      <vt:lpstr>9.5 Equivalence Relations</vt:lpstr>
      <vt:lpstr>Definition</vt:lpstr>
      <vt:lpstr>Equivalence relations</vt:lpstr>
      <vt:lpstr>Examples: A has 3 elements</vt:lpstr>
      <vt:lpstr>Equivalence class</vt:lpstr>
      <vt:lpstr>Example</vt:lpstr>
      <vt:lpstr>Example</vt:lpstr>
      <vt:lpstr>Solution, a typical way</vt:lpstr>
      <vt:lpstr>PowerPoint 演示文稿</vt:lpstr>
      <vt:lpstr>PowerPoint 演示文稿</vt:lpstr>
      <vt:lpstr>Equivalence Relations and Partitions</vt:lpstr>
      <vt:lpstr>Theorem 1</vt:lpstr>
      <vt:lpstr>Proof</vt:lpstr>
      <vt:lpstr>Example</vt:lpstr>
      <vt:lpstr>Lemma</vt:lpstr>
      <vt:lpstr>Proof of lemma </vt:lpstr>
      <vt:lpstr>Theorem</vt:lpstr>
      <vt:lpstr>Proof</vt:lpstr>
      <vt:lpstr>Proof : If R(a)  R(b)   , then R(a) = R(b)</vt:lpstr>
      <vt:lpstr>Equivalence classes</vt:lpstr>
      <vt:lpstr>Example </vt:lpstr>
      <vt:lpstr>Determining partitions A/ R</vt:lpstr>
      <vt:lpstr>Example</vt:lpstr>
      <vt:lpstr>homework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yangjuan</dc:creator>
  <cp:lastModifiedBy>***</cp:lastModifiedBy>
  <cp:revision>355</cp:revision>
  <dcterms:created xsi:type="dcterms:W3CDTF">2022-09-15T09:10:00Z</dcterms:created>
  <dcterms:modified xsi:type="dcterms:W3CDTF">2023-11-08T13:14:28Z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7D536A54E77C4F90940D61ABB7961D2B</vt:lpwstr>
  </property>
  <property fmtid="{D5CDD505-2E9C-101B-9397-08002B2CF9AE}" pid="3" name="KSOProductBuildVer">
    <vt:lpwstr>2052-12.1.0.15712</vt:lpwstr>
  </property>
</Properties>
</file>