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9" r:id="rId3"/>
    <p:sldMasterId id="2147483671" r:id="rId4"/>
    <p:sldMasterId id="2147483683" r:id="rId5"/>
    <p:sldMasterId id="2147483695" r:id="rId6"/>
    <p:sldMasterId id="2147483707" r:id="rId7"/>
    <p:sldMasterId id="2147483719" r:id="rId8"/>
  </p:sldMasterIdLst>
  <p:notesMasterIdLst>
    <p:notesMasterId r:id="rId30"/>
  </p:notesMasterIdLst>
  <p:handoutMasterIdLst>
    <p:handoutMasterId r:id="rId67"/>
  </p:handoutMasterIdLst>
  <p:sldIdLst>
    <p:sldId id="256" r:id="rId9"/>
    <p:sldId id="257" r:id="rId10"/>
    <p:sldId id="306" r:id="rId11"/>
    <p:sldId id="30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315" r:id="rId26"/>
    <p:sldId id="271" r:id="rId27"/>
    <p:sldId id="272" r:id="rId28"/>
    <p:sldId id="273" r:id="rId29"/>
    <p:sldId id="274" r:id="rId31"/>
    <p:sldId id="314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308" r:id="rId45"/>
    <p:sldId id="288" r:id="rId46"/>
    <p:sldId id="289" r:id="rId47"/>
    <p:sldId id="311" r:id="rId48"/>
    <p:sldId id="310" r:id="rId49"/>
    <p:sldId id="291" r:id="rId50"/>
    <p:sldId id="292" r:id="rId51"/>
    <p:sldId id="293" r:id="rId52"/>
    <p:sldId id="294" r:id="rId53"/>
    <p:sldId id="295" r:id="rId54"/>
    <p:sldId id="296" r:id="rId55"/>
    <p:sldId id="297" r:id="rId56"/>
    <p:sldId id="298" r:id="rId57"/>
    <p:sldId id="299" r:id="rId58"/>
    <p:sldId id="300" r:id="rId59"/>
    <p:sldId id="301" r:id="rId60"/>
    <p:sldId id="302" r:id="rId61"/>
    <p:sldId id="303" r:id="rId62"/>
    <p:sldId id="304" r:id="rId63"/>
    <p:sldId id="305" r:id="rId64"/>
    <p:sldId id="316" r:id="rId65"/>
    <p:sldId id="312" r:id="rId66"/>
  </p:sldIdLst>
  <p:sldSz cx="9144000" cy="6858000" type="screen4x3"/>
  <p:notesSz cx="6669405" cy="9753600"/>
  <p:custDataLst>
    <p:tags r:id="rId71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6DE202"/>
    <a:srgbClr val="03E118"/>
    <a:srgbClr val="FF3300"/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581"/>
    <p:restoredTop sz="94655"/>
  </p:normalViewPr>
  <p:slideViewPr>
    <p:cSldViewPr showGuides="1">
      <p:cViewPr varScale="1">
        <p:scale>
          <a:sx n="90" d="100"/>
          <a:sy n="90" d="100"/>
        </p:scale>
        <p:origin x="663" y="33"/>
      </p:cViewPr>
      <p:guideLst>
        <p:guide orient="horz" pos="1420"/>
        <p:guide pos="48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7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1" Type="http://schemas.openxmlformats.org/officeDocument/2006/relationships/tags" Target="tags/tag59.xml"/><Relationship Id="rId70" Type="http://schemas.openxmlformats.org/officeDocument/2006/relationships/tableStyles" Target="tableStyles.xml"/><Relationship Id="rId7" Type="http://schemas.openxmlformats.org/officeDocument/2006/relationships/slideMaster" Target="slideMasters/slideMaster6.xml"/><Relationship Id="rId69" Type="http://schemas.openxmlformats.org/officeDocument/2006/relationships/viewProps" Target="viewProps.xml"/><Relationship Id="rId68" Type="http://schemas.openxmlformats.org/officeDocument/2006/relationships/presProps" Target="presProps.xml"/><Relationship Id="rId67" Type="http://schemas.openxmlformats.org/officeDocument/2006/relationships/handoutMaster" Target="handoutMasters/handoutMaster1.xml"/><Relationship Id="rId66" Type="http://schemas.openxmlformats.org/officeDocument/2006/relationships/slide" Target="slides/slide57.xml"/><Relationship Id="rId65" Type="http://schemas.openxmlformats.org/officeDocument/2006/relationships/slide" Target="slides/slide56.xml"/><Relationship Id="rId64" Type="http://schemas.openxmlformats.org/officeDocument/2006/relationships/slide" Target="slides/slide55.xml"/><Relationship Id="rId63" Type="http://schemas.openxmlformats.org/officeDocument/2006/relationships/slide" Target="slides/slide54.xml"/><Relationship Id="rId62" Type="http://schemas.openxmlformats.org/officeDocument/2006/relationships/slide" Target="slides/slide53.xml"/><Relationship Id="rId61" Type="http://schemas.openxmlformats.org/officeDocument/2006/relationships/slide" Target="slides/slide52.xml"/><Relationship Id="rId60" Type="http://schemas.openxmlformats.org/officeDocument/2006/relationships/slide" Target="slides/slide51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50.xml"/><Relationship Id="rId58" Type="http://schemas.openxmlformats.org/officeDocument/2006/relationships/slide" Target="slides/slide49.xml"/><Relationship Id="rId57" Type="http://schemas.openxmlformats.org/officeDocument/2006/relationships/slide" Target="slides/slide48.xml"/><Relationship Id="rId56" Type="http://schemas.openxmlformats.org/officeDocument/2006/relationships/slide" Target="slides/slide47.xml"/><Relationship Id="rId55" Type="http://schemas.openxmlformats.org/officeDocument/2006/relationships/slide" Target="slides/slide46.xml"/><Relationship Id="rId54" Type="http://schemas.openxmlformats.org/officeDocument/2006/relationships/slide" Target="slides/slide45.xml"/><Relationship Id="rId53" Type="http://schemas.openxmlformats.org/officeDocument/2006/relationships/slide" Target="slides/slide44.xml"/><Relationship Id="rId52" Type="http://schemas.openxmlformats.org/officeDocument/2006/relationships/slide" Target="slides/slide43.xml"/><Relationship Id="rId51" Type="http://schemas.openxmlformats.org/officeDocument/2006/relationships/slide" Target="slides/slide42.xml"/><Relationship Id="rId50" Type="http://schemas.openxmlformats.org/officeDocument/2006/relationships/slide" Target="slides/slide41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0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0" Type="http://schemas.openxmlformats.org/officeDocument/2006/relationships/slide" Target="slides/slide31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1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73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0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873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0"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6238"/>
            <a:ext cx="2889250" cy="4873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266238"/>
            <a:ext cx="2889250" cy="4873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3D96F69-C873-4F35-9FBB-115CC584737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73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0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873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0"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6" name="Rectangle 4"/>
          <p:cNvSpPr>
            <a:spLocks noTextEdit="1"/>
          </p:cNvSpPr>
          <p:nvPr>
            <p:ph type="sldImg"/>
          </p:nvPr>
        </p:nvSpPr>
        <p:spPr>
          <a:xfrm>
            <a:off x="896938" y="731838"/>
            <a:ext cx="4876800" cy="365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32325"/>
            <a:ext cx="4891088" cy="438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Second level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Third level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Fourth level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Fifth level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6238"/>
            <a:ext cx="2889250" cy="4873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266238"/>
            <a:ext cx="2889250" cy="4873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C88C15-5A33-4880-B89C-A2C5D5AEF0B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2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4608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779838" y="9266238"/>
            <a:ext cx="2889250" cy="4873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B20B532-CEE2-4EE9-B066-A5B3476B0574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A6C329-5DEE-4AF5-9DB4-031C87180EC0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 , BUPT -- </a:t>
            </a:r>
            <a:r>
              <a:rPr kumimoji="1" lang="zh-CN" altLang="en-US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© </a:t>
            </a: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Copyright 2001~2003   Yang Juan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B20B532-CEE2-4EE9-B066-A5B3476B0574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A6C329-5DEE-4AF5-9DB4-031C87180EC0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 , BUPT -- </a:t>
            </a:r>
            <a:r>
              <a:rPr kumimoji="1" lang="zh-CN" altLang="en-US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© </a:t>
            </a: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Copyright 2001~2003   Yang Juan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fall 2001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582427-2445-4A96-9209-077B4F3F5673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fall 2001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582427-2445-4A96-9209-077B4F3F5673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fall 2001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582427-2445-4A96-9209-077B4F3F5673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fall 2001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582427-2445-4A96-9209-077B4F3F5673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fall 2001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582427-2445-4A96-9209-077B4F3F5673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fall 2001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582427-2445-4A96-9209-077B4F3F5673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fall 2001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582427-2445-4A96-9209-077B4F3F5673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fall 2001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582427-2445-4A96-9209-077B4F3F5673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fall 2001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582427-2445-4A96-9209-077B4F3F5673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B20B532-CEE2-4EE9-B066-A5B3476B0574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A6C329-5DEE-4AF5-9DB4-031C87180EC0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 , BUPT -- </a:t>
            </a:r>
            <a:r>
              <a:rPr kumimoji="1" lang="zh-CN" altLang="en-US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© </a:t>
            </a: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Copyright 2001~2003   Yang Juan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fall 2001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582427-2445-4A96-9209-077B4F3F5673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fall 2001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582427-2445-4A96-9209-077B4F3F5673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A20F1E-3319-4A2D-B5F6-F53E63CF69C4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AD54F1B-B711-4EE2-8E59-A5FA64B0DDF4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A20F1E-3319-4A2D-B5F6-F53E63CF69C4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AD54F1B-B711-4EE2-8E59-A5FA64B0DDF4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A20F1E-3319-4A2D-B5F6-F53E63CF69C4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AD54F1B-B711-4EE2-8E59-A5FA64B0DDF4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A20F1E-3319-4A2D-B5F6-F53E63CF69C4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AD54F1B-B711-4EE2-8E59-A5FA64B0DDF4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A20F1E-3319-4A2D-B5F6-F53E63CF69C4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AD54F1B-B711-4EE2-8E59-A5FA64B0DDF4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A20F1E-3319-4A2D-B5F6-F53E63CF69C4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AD54F1B-B711-4EE2-8E59-A5FA64B0DDF4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A20F1E-3319-4A2D-B5F6-F53E63CF69C4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AD54F1B-B711-4EE2-8E59-A5FA64B0DDF4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A20F1E-3319-4A2D-B5F6-F53E63CF69C4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AD54F1B-B711-4EE2-8E59-A5FA64B0DDF4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B20B532-CEE2-4EE9-B066-A5B3476B0574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A6C329-5DEE-4AF5-9DB4-031C87180EC0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 , BUPT -- </a:t>
            </a:r>
            <a:r>
              <a:rPr kumimoji="1" lang="zh-CN" altLang="en-US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© </a:t>
            </a: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Copyright 2001~2003   Yang Juan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A20F1E-3319-4A2D-B5F6-F53E63CF69C4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AD54F1B-B711-4EE2-8E59-A5FA64B0DDF4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A20F1E-3319-4A2D-B5F6-F53E63CF69C4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AD54F1B-B711-4EE2-8E59-A5FA64B0DDF4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A20F1E-3319-4A2D-B5F6-F53E63CF69C4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AD54F1B-B711-4EE2-8E59-A5FA64B0DDF4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attac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533400"/>
            <a:ext cx="5905500" cy="59055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1267" name="Group 3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1268" name="Group 4"/>
            <p:cNvGrpSpPr/>
            <p:nvPr/>
          </p:nvGrpSpPr>
          <p:grpSpPr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30" name="Rectangle 5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Rectangle 6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1271" name="Group 7"/>
            <p:cNvGrpSpPr/>
            <p:nvPr/>
          </p:nvGrpSpPr>
          <p:grpSpPr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28" name="Rectangle 8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Rectangle 9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2" name="Rectangle 18"/>
          <p:cNvSpPr>
            <a:spLocks noChangeArrowheads="1"/>
          </p:cNvSpPr>
          <p:nvPr/>
        </p:nvSpPr>
        <p:spPr bwMode="auto">
          <a:xfrm>
            <a:off x="4419600" y="4114800"/>
            <a:ext cx="4724400" cy="218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Copperplate Gothic Light" panose="020E0507020206020404" pitchFamily="34" charset="0"/>
                <a:ea typeface="宋体" panose="02010600030101010101" pitchFamily="2" charset="-122"/>
                <a:cs typeface="+mn-cs"/>
              </a:rPr>
              <a:t>Yang Juan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Copperplate Gothic Light" panose="020E05070202060204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jyang@tseg.org</a:t>
            </a:r>
            <a:endParaRPr kumimoji="1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Copperplate Gothic Light" panose="020E0507020206020404" pitchFamily="34" charset="0"/>
                <a:ea typeface="宋体" panose="02010600030101010101" pitchFamily="2" charset="-122"/>
                <a:cs typeface="+mn-cs"/>
              </a:rPr>
              <a:t>School of Computer </a:t>
            </a:r>
            <a:endParaRPr kumimoji="1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Copperplate Gothic Light" panose="020E05070202060204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Copperplate Gothic Light" panose="020E0507020206020404" pitchFamily="34" charset="0"/>
                <a:ea typeface="宋体" panose="02010600030101010101" pitchFamily="2" charset="-122"/>
                <a:cs typeface="+mn-cs"/>
              </a:rPr>
              <a:t>Beijing University of Posts &amp; Telecommunications</a:t>
            </a: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Copperplate Gothic Light" panose="020E05070202060204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278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1279" name="Group 20"/>
          <p:cNvGrpSpPr/>
          <p:nvPr userDrawn="1"/>
        </p:nvGrpSpPr>
        <p:grpSpPr>
          <a:xfrm>
            <a:off x="171450" y="2349500"/>
            <a:ext cx="8864600" cy="1079500"/>
            <a:chOff x="68" y="1480"/>
            <a:chExt cx="5584" cy="680"/>
          </a:xfrm>
        </p:grpSpPr>
        <p:grpSp>
          <p:nvGrpSpPr>
            <p:cNvPr id="11280" name="Group 21"/>
            <p:cNvGrpSpPr/>
            <p:nvPr userDrawn="1"/>
          </p:nvGrpSpPr>
          <p:grpSpPr>
            <a:xfrm>
              <a:off x="567" y="1497"/>
              <a:ext cx="5085" cy="663"/>
              <a:chOff x="675" y="1678"/>
              <a:chExt cx="5085" cy="663"/>
            </a:xfrm>
          </p:grpSpPr>
          <p:sp>
            <p:nvSpPr>
              <p:cNvPr id="37" name="Rectangle 22"/>
              <p:cNvSpPr>
                <a:spLocks noChangeArrowheads="1"/>
              </p:cNvSpPr>
              <p:nvPr/>
            </p:nvSpPr>
            <p:spPr bwMode="auto">
              <a:xfrm>
                <a:off x="819" y="1678"/>
                <a:ext cx="20" cy="663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Rectangle 23"/>
              <p:cNvSpPr>
                <a:spLocks noChangeArrowheads="1"/>
              </p:cNvSpPr>
              <p:nvPr/>
            </p:nvSpPr>
            <p:spPr bwMode="auto">
              <a:xfrm>
                <a:off x="675" y="2146"/>
                <a:ext cx="5085" cy="59"/>
              </a:xfrm>
              <a:prstGeom prst="rect">
                <a:avLst/>
              </a:prstGeom>
              <a:gradFill rotWithShape="1">
                <a:gsLst>
                  <a:gs pos="0">
                    <a:srgbClr val="03E118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pic>
          <p:nvPicPr>
            <p:cNvPr id="11283" name="Picture 24"/>
            <p:cNvPicPr>
              <a:picLocks noChangeAspect="1"/>
            </p:cNvPicPr>
            <p:nvPr userDrawn="1"/>
          </p:nvPicPr>
          <p:blipFill>
            <a:blip r:embed="rId4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8" y="1480"/>
              <a:ext cx="657" cy="65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4859338" y="115888"/>
            <a:ext cx="4095750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Discrete Mathematical Structures</a:t>
            </a:r>
            <a:endParaRPr kumimoji="1" lang="en-US" altLang="zh-CN" sz="1600" b="1" i="1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Text Box 26"/>
          <p:cNvSpPr txBox="1">
            <a:spLocks noChangeArrowheads="1"/>
          </p:cNvSpPr>
          <p:nvPr/>
        </p:nvSpPr>
        <p:spPr bwMode="auto">
          <a:xfrm>
            <a:off x="4067175" y="5013325"/>
            <a:ext cx="4681538" cy="130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Yang Juan</a:t>
            </a:r>
            <a:endParaRPr kumimoji="1" lang="en-US" altLang="zh-CN" sz="2400" b="1" i="1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Monotype Corsiva" panose="03010101010201010101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9966"/>
                </a:solidFill>
                <a:effectLst/>
                <a:uLnTx/>
                <a:uFillTx/>
                <a:latin typeface="Georgia" panose="02040502050405020303" pitchFamily="18" charset="0"/>
                <a:ea typeface="宋体" panose="02010600030101010101" pitchFamily="2" charset="-122"/>
                <a:cs typeface="+mn-cs"/>
              </a:rPr>
              <a:t>jyang@tseg.org</a:t>
            </a:r>
            <a:endParaRPr kumimoji="1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FF9966"/>
              </a:solidFill>
              <a:effectLst/>
              <a:uLnTx/>
              <a:uFillTx/>
              <a:latin typeface="Georgia" panose="02040502050405020303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9966"/>
                </a:solidFill>
                <a:effectLst/>
                <a:uLnTx/>
                <a:uFillTx/>
                <a:latin typeface="Georgia" panose="02040502050405020303" pitchFamily="18" charset="0"/>
                <a:ea typeface="宋体" panose="02010600030101010101" pitchFamily="2" charset="-122"/>
                <a:cs typeface="+mn-cs"/>
              </a:rPr>
              <a:t>School of Computer </a:t>
            </a:r>
            <a:endParaRPr kumimoji="1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FF9966"/>
              </a:solidFill>
              <a:effectLst/>
              <a:uLnTx/>
              <a:uFillTx/>
              <a:latin typeface="Georgia" panose="02040502050405020303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9966"/>
                </a:solidFill>
                <a:effectLst/>
                <a:uLnTx/>
                <a:uFillTx/>
                <a:latin typeface="Georgia" panose="02040502050405020303" pitchFamily="18" charset="0"/>
                <a:ea typeface="宋体" panose="02010600030101010101" pitchFamily="2" charset="-122"/>
                <a:cs typeface="+mn-cs"/>
              </a:rPr>
              <a:t>Beijing University of Posts &amp; Telecommunications</a:t>
            </a: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9966"/>
              </a:solidFill>
              <a:effectLst/>
              <a:uLnTx/>
              <a:uFillTx/>
              <a:latin typeface="Georgia" panose="020405020504050203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8013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>
                <a:latin typeface="Copperplate Gothic Bold" panose="020E0705020206020404" pitchFamily="34" charset="0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768014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1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400" b="0" i="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fall 2001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lnSpc>
                <a:spcPct val="100000"/>
              </a:lnSpc>
              <a:defRPr kumimoji="0" sz="1400" b="0" i="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400" b="0" i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7F2F704-922D-4BBC-8731-748807F507E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7FF92C2-4B53-477C-9043-01DA9C91CE6D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CF7E65B-58D3-441F-AECE-ED750594E1DE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 , BUPT -- </a:t>
            </a:r>
            <a:r>
              <a:rPr kumimoji="1" lang="zh-CN" altLang="en-US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© </a:t>
            </a: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Copyright 2001~2003   Yang Juan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7FF92C2-4B53-477C-9043-01DA9C91CE6D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CF7E65B-58D3-441F-AECE-ED750594E1DE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 , BUPT -- </a:t>
            </a:r>
            <a:r>
              <a:rPr kumimoji="1" lang="zh-CN" altLang="en-US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© </a:t>
            </a: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Copyright 2001~2003   Yang Juan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7FF92C2-4B53-477C-9043-01DA9C91CE6D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CF7E65B-58D3-441F-AECE-ED750594E1DE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 , BUPT -- </a:t>
            </a:r>
            <a:r>
              <a:rPr kumimoji="1" lang="zh-CN" altLang="en-US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© </a:t>
            </a: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Copyright 2001~2003   Yang Juan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7FF92C2-4B53-477C-9043-01DA9C91CE6D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CF7E65B-58D3-441F-AECE-ED750594E1DE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 , BUPT -- </a:t>
            </a:r>
            <a:r>
              <a:rPr kumimoji="1" lang="zh-CN" altLang="en-US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© </a:t>
            </a: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Copyright 2001~2003   Yang Juan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7FF92C2-4B53-477C-9043-01DA9C91CE6D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CF7E65B-58D3-441F-AECE-ED750594E1DE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 , BUPT -- </a:t>
            </a:r>
            <a:r>
              <a:rPr kumimoji="1" lang="zh-CN" altLang="en-US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© </a:t>
            </a: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Copyright 2001~2003   Yang Juan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7FF92C2-4B53-477C-9043-01DA9C91CE6D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CF7E65B-58D3-441F-AECE-ED750594E1DE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 , BUPT -- </a:t>
            </a:r>
            <a:r>
              <a:rPr kumimoji="1" lang="zh-CN" altLang="en-US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© </a:t>
            </a: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Copyright 2001~2003   Yang Juan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B20B532-CEE2-4EE9-B066-A5B3476B0574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A6C329-5DEE-4AF5-9DB4-031C87180EC0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 , BUPT -- </a:t>
            </a:r>
            <a:r>
              <a:rPr kumimoji="1" lang="zh-CN" altLang="en-US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© </a:t>
            </a: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Copyright 2001~2003   Yang Juan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7FF92C2-4B53-477C-9043-01DA9C91CE6D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CF7E65B-58D3-441F-AECE-ED750594E1DE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 , BUPT -- </a:t>
            </a:r>
            <a:r>
              <a:rPr kumimoji="1" lang="zh-CN" altLang="en-US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© </a:t>
            </a: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Copyright 2001~2003   Yang Juan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7FF92C2-4B53-477C-9043-01DA9C91CE6D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CF7E65B-58D3-441F-AECE-ED750594E1DE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 , BUPT -- </a:t>
            </a:r>
            <a:r>
              <a:rPr kumimoji="1" lang="zh-CN" altLang="en-US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© </a:t>
            </a: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Copyright 2001~2003   Yang Juan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7FF92C2-4B53-477C-9043-01DA9C91CE6D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CF7E65B-58D3-441F-AECE-ED750594E1DE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 , BUPT -- </a:t>
            </a:r>
            <a:r>
              <a:rPr kumimoji="1" lang="zh-CN" altLang="en-US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© </a:t>
            </a: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Copyright 2001~2003   Yang Juan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7FF92C2-4B53-477C-9043-01DA9C91CE6D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CF7E65B-58D3-441F-AECE-ED750594E1DE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 , BUPT -- </a:t>
            </a:r>
            <a:r>
              <a:rPr kumimoji="1" lang="zh-CN" altLang="en-US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© </a:t>
            </a: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Copyright 2001~2003   Yang Juan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fall 2001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832D35-CCE0-40CB-914A-7A30A7FB722A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fall 2001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832D35-CCE0-40CB-914A-7A30A7FB722A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fall 2001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832D35-CCE0-40CB-914A-7A30A7FB722A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fall 2001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832D35-CCE0-40CB-914A-7A30A7FB722A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fall 2001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832D35-CCE0-40CB-914A-7A30A7FB722A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fall 2001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832D35-CCE0-40CB-914A-7A30A7FB722A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B20B532-CEE2-4EE9-B066-A5B3476B0574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A6C329-5DEE-4AF5-9DB4-031C87180EC0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 , BUPT -- </a:t>
            </a:r>
            <a:r>
              <a:rPr kumimoji="1" lang="zh-CN" altLang="en-US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© </a:t>
            </a: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Copyright 2001~2003   Yang Juan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fall 2001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832D35-CCE0-40CB-914A-7A30A7FB722A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fall 2001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832D35-CCE0-40CB-914A-7A30A7FB722A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fall 2001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832D35-CCE0-40CB-914A-7A30A7FB722A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fall 2001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832D35-CCE0-40CB-914A-7A30A7FB722A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fall 2001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832D35-CCE0-40CB-914A-7A30A7FB722A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attac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533400"/>
            <a:ext cx="5905500" cy="59055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2291" name="Group 3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2292" name="Group 4"/>
            <p:cNvGrpSpPr/>
            <p:nvPr/>
          </p:nvGrpSpPr>
          <p:grpSpPr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Rectangle 6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2295" name="Group 7"/>
            <p:cNvGrpSpPr/>
            <p:nvPr/>
          </p:nvGrpSpPr>
          <p:grpSpPr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22" name="Rectangle 8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Rectangle 9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Rectangle 12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4859338" y="115888"/>
            <a:ext cx="4095750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Discrete Mathematical Structures</a:t>
            </a:r>
            <a:endParaRPr kumimoji="1" lang="en-US" altLang="zh-CN" sz="1600" b="1" i="1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4022725" y="5013325"/>
            <a:ext cx="4725988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Yang Juan</a:t>
            </a:r>
            <a:endParaRPr kumimoji="1" lang="en-US" altLang="zh-CN" sz="2400" b="1" i="1" u="none" strike="noStrike" kern="1200" cap="none" spc="0" normalizeH="0" baseline="0" noProof="0" dirty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Monotype Corsiva" panose="03010101010201010101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9966"/>
                </a:solidFill>
                <a:effectLst/>
                <a:uLnTx/>
                <a:uFillTx/>
                <a:latin typeface="Georgia" panose="02040502050405020303" pitchFamily="18" charset="0"/>
                <a:ea typeface="宋体" panose="02010600030101010101" pitchFamily="2" charset="-122"/>
                <a:cs typeface="+mn-cs"/>
              </a:rPr>
              <a:t>yangjuan@bupt.edu.cn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9966"/>
              </a:solidFill>
              <a:effectLst/>
              <a:uLnTx/>
              <a:uFillTx/>
              <a:latin typeface="Georgia" panose="02040502050405020303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9966"/>
                </a:solidFill>
                <a:effectLst/>
                <a:uLnTx/>
                <a:uFillTx/>
                <a:latin typeface="Georgia" panose="02040502050405020303" pitchFamily="18" charset="0"/>
                <a:ea typeface="宋体" panose="02010600030101010101" pitchFamily="2" charset="-122"/>
                <a:cs typeface="+mn-cs"/>
              </a:rPr>
              <a:t>School of Computer Science 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9966"/>
              </a:solidFill>
              <a:effectLst/>
              <a:uLnTx/>
              <a:uFillTx/>
              <a:latin typeface="Georgia" panose="02040502050405020303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9966"/>
                </a:solidFill>
                <a:effectLst/>
                <a:uLnTx/>
                <a:uFillTx/>
                <a:latin typeface="Georgia" panose="02040502050405020303" pitchFamily="18" charset="0"/>
                <a:ea typeface="宋体" panose="02010600030101010101" pitchFamily="2" charset="-122"/>
                <a:cs typeface="+mn-cs"/>
              </a:rPr>
              <a:t>Beijing University of Posts &amp; Telecommunications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9966"/>
              </a:solidFill>
              <a:effectLst/>
              <a:uLnTx/>
              <a:uFillTx/>
              <a:latin typeface="Georgia" panose="02040502050405020303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9966"/>
              </a:solidFill>
              <a:effectLst/>
              <a:uLnTx/>
              <a:uFillTx/>
              <a:latin typeface="Georgia" panose="02040502050405020303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9966"/>
              </a:solidFill>
              <a:effectLst/>
              <a:uLnTx/>
              <a:uFillTx/>
              <a:latin typeface="Georgia" panose="020405020504050203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2349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>
                <a:latin typeface="Copperplate Gothic Bold" panose="020E0705020206020404" pitchFamily="34" charset="0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782350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28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400" b="0" i="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fall 2001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lnSpc>
                <a:spcPct val="100000"/>
              </a:lnSpc>
              <a:defRPr kumimoji="0" sz="1400" b="0" i="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400" b="0" i="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008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62A9D1C-26F2-471B-8139-6018E1BFF83F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447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E6821F-D15E-46CD-A4E8-62B837DDD033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6400800"/>
            <a:ext cx="6172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300355" y="171069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008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0A8062-BA4F-4988-9740-5AA53831CB2D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447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F24DDF8-51C9-496D-8F44-3FA899F58C94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6400800"/>
            <a:ext cx="6172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base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base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base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base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008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0EEAD36-1065-4108-AB4B-07607F81AF3D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13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0" y="6400800"/>
            <a:ext cx="1447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8BFE94D-796D-4431-B940-A8190C7C5099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6400800"/>
            <a:ext cx="6172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base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base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base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base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20000" y="64008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46514B5-6737-43ED-A5C0-80574AD7E51D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13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0" y="6400800"/>
            <a:ext cx="1447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3C84BE-BC73-4A5A-9BD6-AE1161FF878F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14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1447800" y="6400800"/>
            <a:ext cx="6172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B20B532-CEE2-4EE9-B066-A5B3476B0574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A6C329-5DEE-4AF5-9DB4-031C87180EC0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 , BUPT -- </a:t>
            </a:r>
            <a:r>
              <a:rPr kumimoji="1" lang="zh-CN" altLang="en-US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© </a:t>
            </a: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Copyright 2001~2003   Yang Juan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008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2D1C19-CA3F-4776-9678-0533C8587F8E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447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1360152-7F4D-4534-B446-DD0D7260CFC6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6400800"/>
            <a:ext cx="6172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008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0068F9-A5B3-4E1D-9DA6-21FCCB7CC99C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447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9CB3716-B2F0-4321-A92C-F706A2224CB2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6400800"/>
            <a:ext cx="6172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287F21-56B1-4F53-98BF-F8592FEFE662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843FAB7-1DE5-4AF0-B24D-FF049BD840EC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 , BUPT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008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39E1F2A-4F19-4B96-B270-8B4E80F376B1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13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0" y="6400800"/>
            <a:ext cx="1447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3B1A86-F388-4A95-B00F-D011766FDA90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6400800"/>
            <a:ext cx="6172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base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base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base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base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008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80FD39C-C893-4E9C-BDDE-9A4B45A8F838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447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174D947-A12E-4D3A-859C-E5E90660B7F7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6400800"/>
            <a:ext cx="6172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base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base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base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base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008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5D6E80-4C62-4F51-81B6-A1B9301BC0CA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447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7FA45D3-3DD9-487C-BD8F-FAF5B443A331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6400800"/>
            <a:ext cx="6172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fall 2001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79E84E-AC9B-4FBA-B41C-FCC50EB24EBE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fall 2001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79E84E-AC9B-4FBA-B41C-FCC50EB24EBE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fall 2001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79E84E-AC9B-4FBA-B41C-FCC50EB24EBE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fall 2001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79E84E-AC9B-4FBA-B41C-FCC50EB24EBE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B20B532-CEE2-4EE9-B066-A5B3476B0574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A6C329-5DEE-4AF5-9DB4-031C87180EC0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 , BUPT -- </a:t>
            </a:r>
            <a:r>
              <a:rPr kumimoji="1" lang="zh-CN" altLang="en-US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© </a:t>
            </a: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Copyright 2001~2003   Yang Juan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fall 2001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79E84E-AC9B-4FBA-B41C-FCC50EB24EBE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fall 2001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79E84E-AC9B-4FBA-B41C-FCC50EB24EBE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fall 2001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79E84E-AC9B-4FBA-B41C-FCC50EB24EBE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fall 2001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79E84E-AC9B-4FBA-B41C-FCC50EB24EBE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fall 2001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79E84E-AC9B-4FBA-B41C-FCC50EB24EBE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fall 2001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79E84E-AC9B-4FBA-B41C-FCC50EB24EBE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fall 2001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79E84E-AC9B-4FBA-B41C-FCC50EB24EBE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B20B532-CEE2-4EE9-B066-A5B3476B0574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A6C329-5DEE-4AF5-9DB4-031C87180EC0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 , BUPT -- </a:t>
            </a:r>
            <a:r>
              <a:rPr kumimoji="1" lang="zh-CN" altLang="en-US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© </a:t>
            </a: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Copyright 2001~2003   Yang Juan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B20B532-CEE2-4EE9-B066-A5B3476B0574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A6C329-5DEE-4AF5-9DB4-031C87180EC0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 , BUPT -- </a:t>
            </a:r>
            <a:r>
              <a:rPr kumimoji="1" lang="zh-CN" altLang="en-US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© </a:t>
            </a: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Copyright 2001~2003   Yang Juan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0.xml"/><Relationship Id="rId7" Type="http://schemas.openxmlformats.org/officeDocument/2006/relationships/slideLayout" Target="../slideLayouts/slideLayout39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5" Type="http://schemas.openxmlformats.org/officeDocument/2006/relationships/theme" Target="../theme/theme4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0.xml"/><Relationship Id="rId6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5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3.xml"/><Relationship Id="rId1" Type="http://schemas.openxmlformats.org/officeDocument/2006/relationships/slideLayout" Target="../slideLayouts/slideLayout44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3" Type="http://schemas.openxmlformats.org/officeDocument/2006/relationships/theme" Target="../theme/theme6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4.xml"/><Relationship Id="rId1" Type="http://schemas.openxmlformats.org/officeDocument/2006/relationships/slideLayout" Target="../slideLayouts/slideLayout55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4.xml"/><Relationship Id="rId8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1.xml"/><Relationship Id="rId5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9.xml"/><Relationship Id="rId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7.xml"/><Relationship Id="rId12" Type="http://schemas.openxmlformats.org/officeDocument/2006/relationships/theme" Target="../theme/theme7.xml"/><Relationship Id="rId11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5.xml"/><Relationship Id="rId1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 descr="attach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52600" y="533400"/>
            <a:ext cx="5905500" cy="5905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4957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008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000" b="1" i="1">
                <a:solidFill>
                  <a:srgbClr val="009999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B20B532-CEE2-4EE9-B066-A5B3476B0574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417513" y="52451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800100" y="52451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541338" y="94678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ltGray">
          <a:xfrm>
            <a:off x="911225" y="94678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ltGray">
          <a:xfrm>
            <a:off x="127000" y="87376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gray">
          <a:xfrm>
            <a:off x="762000" y="41656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gray">
          <a:xfrm>
            <a:off x="442913" y="120713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5" name="Rectangle 11"/>
          <p:cNvSpPr>
            <a:spLocks noGrp="1"/>
          </p:cNvSpPr>
          <p:nvPr>
            <p:ph type="title"/>
          </p:nvPr>
        </p:nvSpPr>
        <p:spPr>
          <a:xfrm>
            <a:off x="1150938" y="4349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6" name="Rectangle 12"/>
          <p:cNvSpPr>
            <a:spLocks noGrp="1"/>
          </p:cNvSpPr>
          <p:nvPr>
            <p:ph type="body"/>
          </p:nvPr>
        </p:nvSpPr>
        <p:spPr>
          <a:xfrm>
            <a:off x="1183005" y="1443990"/>
            <a:ext cx="7814310" cy="48609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49581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447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000" b="1" i="1">
                <a:solidFill>
                  <a:srgbClr val="009999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A6C329-5DEE-4AF5-9DB4-031C87180EC0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958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6400800"/>
            <a:ext cx="6172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10000"/>
              </a:lnSpc>
              <a:defRPr sz="1200" b="1" i="1">
                <a:solidFill>
                  <a:srgbClr val="009999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 , BUPT 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Times New Roman" panose="02020603050405020304" pitchFamily="18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Times New Roman" panose="02020603050405020304" pitchFamily="18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Times New Roman" panose="02020603050405020304" pitchFamily="18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Times New Roman" panose="02020603050405020304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526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fall 2001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26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26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582427-2445-4A96-9209-077B4F3F5673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099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577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A20F1E-3319-4A2D-B5F6-F53E63CF69C4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77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77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AD54F1B-B711-4EE2-8E59-A5FA64B0DDF4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122" name="Picture 2" descr="attach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52600" y="533400"/>
            <a:ext cx="5905500" cy="5905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669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008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000" b="1" i="1">
                <a:solidFill>
                  <a:srgbClr val="009999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7FF92C2-4B53-477C-9043-01DA9C91CE6D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1" name="Rectangle 1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132" name="Rectangle 12"/>
          <p:cNvSpPr>
            <a:spLocks noGrp="1"/>
          </p:cNvSpPr>
          <p:nvPr>
            <p:ph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66989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447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000" b="1" i="1">
                <a:solidFill>
                  <a:srgbClr val="009999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CF7E65B-58D3-441F-AECE-ED750594E1DE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699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6400800"/>
            <a:ext cx="6172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10000"/>
              </a:lnSpc>
              <a:defRPr sz="1200" b="1" i="1">
                <a:solidFill>
                  <a:srgbClr val="009999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 , BUPT -- </a:t>
            </a:r>
            <a:r>
              <a:rPr kumimoji="1" lang="zh-CN" altLang="en-US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© </a:t>
            </a: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Copyright 2001~2003   Yang Juan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135" name="Picture 15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136" name="Group 16"/>
          <p:cNvGrpSpPr/>
          <p:nvPr userDrawn="1"/>
        </p:nvGrpSpPr>
        <p:grpSpPr>
          <a:xfrm>
            <a:off x="171450" y="1054100"/>
            <a:ext cx="8864600" cy="1079500"/>
            <a:chOff x="68" y="1480"/>
            <a:chExt cx="5584" cy="680"/>
          </a:xfrm>
        </p:grpSpPr>
        <p:grpSp>
          <p:nvGrpSpPr>
            <p:cNvPr id="5137" name="Group 17"/>
            <p:cNvGrpSpPr/>
            <p:nvPr userDrawn="1"/>
          </p:nvGrpSpPr>
          <p:grpSpPr>
            <a:xfrm>
              <a:off x="567" y="1497"/>
              <a:ext cx="5085" cy="663"/>
              <a:chOff x="675" y="1678"/>
              <a:chExt cx="5085" cy="663"/>
            </a:xfrm>
          </p:grpSpPr>
          <p:sp>
            <p:nvSpPr>
              <p:cNvPr id="5139" name="Rectangle 18"/>
              <p:cNvSpPr>
                <a:spLocks noChangeArrowheads="1"/>
              </p:cNvSpPr>
              <p:nvPr/>
            </p:nvSpPr>
            <p:spPr bwMode="auto">
              <a:xfrm>
                <a:off x="819" y="1678"/>
                <a:ext cx="20" cy="663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40" name="Rectangle 19"/>
              <p:cNvSpPr>
                <a:spLocks noChangeArrowheads="1"/>
              </p:cNvSpPr>
              <p:nvPr/>
            </p:nvSpPr>
            <p:spPr bwMode="auto">
              <a:xfrm>
                <a:off x="675" y="2146"/>
                <a:ext cx="5085" cy="59"/>
              </a:xfrm>
              <a:prstGeom prst="rect">
                <a:avLst/>
              </a:prstGeom>
              <a:gradFill rotWithShape="1">
                <a:gsLst>
                  <a:gs pos="0">
                    <a:srgbClr val="03E118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pic>
          <p:nvPicPr>
            <p:cNvPr id="2" name="Picture 20"/>
            <p:cNvPicPr>
              <a:picLocks noChangeAspect="1"/>
            </p:cNvPicPr>
            <p:nvPr userDrawn="1"/>
          </p:nvPicPr>
          <p:blipFill>
            <a:blip r:embed="rId14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8" y="1480"/>
              <a:ext cx="657" cy="657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14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70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fall 2001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0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0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832D35-CCE0-40CB-914A-7A30A7FB722A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170" name="Picture 2" descr="attach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52600" y="533400"/>
            <a:ext cx="5905500" cy="5905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8131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008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000" b="1" i="1">
                <a:solidFill>
                  <a:srgbClr val="009999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287F21-56B1-4F53-98BF-F8592FEFE662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ltGray">
          <a:xfrm>
            <a:off x="417513" y="52451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ltGray">
          <a:xfrm>
            <a:off x="800100" y="52451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ltGray">
          <a:xfrm>
            <a:off x="541338" y="94678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ltGray">
          <a:xfrm>
            <a:off x="911225" y="94678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ltGray">
          <a:xfrm>
            <a:off x="127000" y="87376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gray">
          <a:xfrm>
            <a:off x="762000" y="41656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gray">
          <a:xfrm>
            <a:off x="468313" y="119919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9" name="Rectangle 11"/>
          <p:cNvSpPr>
            <a:spLocks noGrp="1"/>
          </p:cNvSpPr>
          <p:nvPr>
            <p:ph type="title"/>
          </p:nvPr>
        </p:nvSpPr>
        <p:spPr>
          <a:xfrm>
            <a:off x="1150938" y="4349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80" name="Rectangle 12"/>
          <p:cNvSpPr>
            <a:spLocks noGrp="1"/>
          </p:cNvSpPr>
          <p:nvPr>
            <p:ph type="body"/>
          </p:nvPr>
        </p:nvSpPr>
        <p:spPr>
          <a:xfrm>
            <a:off x="834390" y="1325880"/>
            <a:ext cx="8162925" cy="493649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81325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447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000" b="1" i="1">
                <a:solidFill>
                  <a:srgbClr val="009999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843FAB7-1DE5-4AF0-B24D-FF049BD840EC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1326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6400800"/>
            <a:ext cx="6172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10000"/>
              </a:lnSpc>
              <a:defRPr sz="1200" b="1" i="1">
                <a:solidFill>
                  <a:srgbClr val="009999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 , BUPT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Times New Roman" panose="02020603050405020304" pitchFamily="18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Times New Roman" panose="02020603050405020304" pitchFamily="18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Times New Roman" panose="02020603050405020304" pitchFamily="18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Times New Roman" panose="02020603050405020304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195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843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fall 2001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43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43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79E84E-AC9B-4FBA-B41C-FCC50EB24EBE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6.xml"/><Relationship Id="rId1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6.xml"/><Relationship Id="rId1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6.xml"/><Relationship Id="rId1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56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8" Type="http://schemas.openxmlformats.org/officeDocument/2006/relationships/slideLayout" Target="../slideLayouts/slideLayout61.xml"/><Relationship Id="rId17" Type="http://schemas.openxmlformats.org/officeDocument/2006/relationships/tags" Target="../tags/tag16.xml"/><Relationship Id="rId16" Type="http://schemas.openxmlformats.org/officeDocument/2006/relationships/image" Target="../media/image8.png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0" Type="http://schemas.openxmlformats.org/officeDocument/2006/relationships/vmlDrawing" Target="../drawings/vmlDrawing2.vml"/><Relationship Id="rId2" Type="http://schemas.openxmlformats.org/officeDocument/2006/relationships/tags" Target="../tags/tag18.xml"/><Relationship Id="rId19" Type="http://schemas.openxmlformats.org/officeDocument/2006/relationships/slideLayout" Target="../slideLayouts/slideLayout61.xml"/><Relationship Id="rId18" Type="http://schemas.openxmlformats.org/officeDocument/2006/relationships/tags" Target="../tags/tag31.xml"/><Relationship Id="rId17" Type="http://schemas.openxmlformats.org/officeDocument/2006/relationships/image" Target="../media/image8.png"/><Relationship Id="rId16" Type="http://schemas.openxmlformats.org/officeDocument/2006/relationships/tags" Target="../tags/tag30.xml"/><Relationship Id="rId15" Type="http://schemas.openxmlformats.org/officeDocument/2006/relationships/tags" Target="../tags/tag29.xml"/><Relationship Id="rId14" Type="http://schemas.openxmlformats.org/officeDocument/2006/relationships/tags" Target="../tags/tag28.xml"/><Relationship Id="rId13" Type="http://schemas.openxmlformats.org/officeDocument/2006/relationships/tags" Target="../tags/tag27.xml"/><Relationship Id="rId12" Type="http://schemas.openxmlformats.org/officeDocument/2006/relationships/tags" Target="../tags/tag26.xml"/><Relationship Id="rId11" Type="http://schemas.openxmlformats.org/officeDocument/2006/relationships/image" Target="../media/image9.emf"/><Relationship Id="rId10" Type="http://schemas.openxmlformats.org/officeDocument/2006/relationships/oleObject" Target="../embeddings/oleObject2.bin"/><Relationship Id="rId1" Type="http://schemas.openxmlformats.org/officeDocument/2006/relationships/tags" Target="../tags/tag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56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56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4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56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5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6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56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56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7.bin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56.xml"/><Relationship Id="rId4" Type="http://schemas.openxmlformats.org/officeDocument/2006/relationships/image" Target="../media/image19.e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8.bin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56.xml"/><Relationship Id="rId2" Type="http://schemas.openxmlformats.org/officeDocument/2006/relationships/image" Target="../media/image20.wmf"/><Relationship Id="rId1" Type="http://schemas.openxmlformats.org/officeDocument/2006/relationships/oleObject" Target="../embeddings/oleObject10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56.xml"/><Relationship Id="rId4" Type="http://schemas.openxmlformats.org/officeDocument/2006/relationships/image" Target="../media/image22.e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21.wmf"/><Relationship Id="rId1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56.xml"/><Relationship Id="rId4" Type="http://schemas.openxmlformats.org/officeDocument/2006/relationships/image" Target="../media/image24.e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23.wmf"/><Relationship Id="rId1" Type="http://schemas.openxmlformats.org/officeDocument/2006/relationships/oleObject" Target="../embeddings/oleObject13.bin"/></Relationships>
</file>

<file path=ppt/slides/_rels/slide5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56.xml"/><Relationship Id="rId4" Type="http://schemas.openxmlformats.org/officeDocument/2006/relationships/image" Target="../media/image22.e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25.wmf"/><Relationship Id="rId1" Type="http://schemas.openxmlformats.org/officeDocument/2006/relationships/oleObject" Target="../embeddings/oleObject15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56.xml"/><Relationship Id="rId2" Type="http://schemas.openxmlformats.org/officeDocument/2006/relationships/image" Target="../media/image26.wmf"/><Relationship Id="rId1" Type="http://schemas.openxmlformats.org/officeDocument/2006/relationships/oleObject" Target="../embeddings/oleObject17.bin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56.xml"/><Relationship Id="rId2" Type="http://schemas.openxmlformats.org/officeDocument/2006/relationships/image" Target="../media/image27.wmf"/><Relationship Id="rId1" Type="http://schemas.openxmlformats.org/officeDocument/2006/relationships/oleObject" Target="../embeddings/oleObject18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.bin"/><Relationship Id="rId8" Type="http://schemas.openxmlformats.org/officeDocument/2006/relationships/image" Target="../media/image29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9.bin"/><Relationship Id="rId4" Type="http://schemas.openxmlformats.org/officeDocument/2006/relationships/tags" Target="../tags/tag35.xml"/><Relationship Id="rId38" Type="http://schemas.openxmlformats.org/officeDocument/2006/relationships/vmlDrawing" Target="../drawings/vmlDrawing15.vml"/><Relationship Id="rId37" Type="http://schemas.openxmlformats.org/officeDocument/2006/relationships/slideLayout" Target="../slideLayouts/slideLayout61.xml"/><Relationship Id="rId36" Type="http://schemas.openxmlformats.org/officeDocument/2006/relationships/tags" Target="../tags/tag56.xml"/><Relationship Id="rId35" Type="http://schemas.openxmlformats.org/officeDocument/2006/relationships/image" Target="../media/image8.png"/><Relationship Id="rId34" Type="http://schemas.openxmlformats.org/officeDocument/2006/relationships/tags" Target="../tags/tag55.xml"/><Relationship Id="rId33" Type="http://schemas.openxmlformats.org/officeDocument/2006/relationships/tags" Target="../tags/tag54.xml"/><Relationship Id="rId32" Type="http://schemas.openxmlformats.org/officeDocument/2006/relationships/tags" Target="../tags/tag53.xml"/><Relationship Id="rId31" Type="http://schemas.openxmlformats.org/officeDocument/2006/relationships/tags" Target="../tags/tag52.xml"/><Relationship Id="rId30" Type="http://schemas.openxmlformats.org/officeDocument/2006/relationships/tags" Target="../tags/tag51.xml"/><Relationship Id="rId3" Type="http://schemas.openxmlformats.org/officeDocument/2006/relationships/tags" Target="../tags/tag34.xml"/><Relationship Id="rId29" Type="http://schemas.openxmlformats.org/officeDocument/2006/relationships/tags" Target="../tags/tag50.xml"/><Relationship Id="rId28" Type="http://schemas.openxmlformats.org/officeDocument/2006/relationships/tags" Target="../tags/tag49.xml"/><Relationship Id="rId27" Type="http://schemas.openxmlformats.org/officeDocument/2006/relationships/tags" Target="../tags/tag48.xml"/><Relationship Id="rId26" Type="http://schemas.openxmlformats.org/officeDocument/2006/relationships/tags" Target="../tags/tag47.xml"/><Relationship Id="rId25" Type="http://schemas.openxmlformats.org/officeDocument/2006/relationships/tags" Target="../tags/tag46.xml"/><Relationship Id="rId24" Type="http://schemas.openxmlformats.org/officeDocument/2006/relationships/tags" Target="../tags/tag45.xml"/><Relationship Id="rId23" Type="http://schemas.openxmlformats.org/officeDocument/2006/relationships/tags" Target="../tags/tag44.xml"/><Relationship Id="rId22" Type="http://schemas.openxmlformats.org/officeDocument/2006/relationships/tags" Target="../tags/tag43.xml"/><Relationship Id="rId21" Type="http://schemas.openxmlformats.org/officeDocument/2006/relationships/tags" Target="../tags/tag42.xml"/><Relationship Id="rId20" Type="http://schemas.openxmlformats.org/officeDocument/2006/relationships/tags" Target="../tags/tag41.xml"/><Relationship Id="rId2" Type="http://schemas.openxmlformats.org/officeDocument/2006/relationships/tags" Target="../tags/tag33.xml"/><Relationship Id="rId19" Type="http://schemas.openxmlformats.org/officeDocument/2006/relationships/tags" Target="../tags/tag40.xml"/><Relationship Id="rId18" Type="http://schemas.openxmlformats.org/officeDocument/2006/relationships/tags" Target="../tags/tag39.xml"/><Relationship Id="rId17" Type="http://schemas.openxmlformats.org/officeDocument/2006/relationships/tags" Target="../tags/tag38.xml"/><Relationship Id="rId16" Type="http://schemas.openxmlformats.org/officeDocument/2006/relationships/image" Target="../media/image32.wmf"/><Relationship Id="rId15" Type="http://schemas.openxmlformats.org/officeDocument/2006/relationships/oleObject" Target="../embeddings/oleObject23.bin"/><Relationship Id="rId14" Type="http://schemas.openxmlformats.org/officeDocument/2006/relationships/tags" Target="../tags/tag37.xml"/><Relationship Id="rId13" Type="http://schemas.openxmlformats.org/officeDocument/2006/relationships/tags" Target="../tags/tag36.xml"/><Relationship Id="rId12" Type="http://schemas.openxmlformats.org/officeDocument/2006/relationships/image" Target="../media/image31.wmf"/><Relationship Id="rId11" Type="http://schemas.openxmlformats.org/officeDocument/2006/relationships/oleObject" Target="../embeddings/oleObject22.bin"/><Relationship Id="rId10" Type="http://schemas.openxmlformats.org/officeDocument/2006/relationships/image" Target="../media/image30.wmf"/><Relationship Id="rId1" Type="http://schemas.openxmlformats.org/officeDocument/2006/relationships/tags" Target="../tags/tag32.xml"/></Relationships>
</file>

<file path=ppt/slides/_rels/slide5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6.xml"/><Relationship Id="rId4" Type="http://schemas.openxmlformats.org/officeDocument/2006/relationships/image" Target="../media/image34.png"/><Relationship Id="rId3" Type="http://schemas.openxmlformats.org/officeDocument/2006/relationships/tags" Target="../tags/tag58.xml"/><Relationship Id="rId2" Type="http://schemas.openxmlformats.org/officeDocument/2006/relationships/image" Target="../media/image33.png"/><Relationship Id="rId1" Type="http://schemas.openxmlformats.org/officeDocument/2006/relationships/tags" Target="../tags/tag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6.xml"/><Relationship Id="rId1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6.xml"/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6.xml"/><Relationship Id="rId1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2"/>
          <p:cNvSpPr>
            <a:spLocks noGrp="1"/>
          </p:cNvSpPr>
          <p:nvPr>
            <p:ph type="ctrTitle"/>
          </p:nvPr>
        </p:nvSpPr>
        <p:spPr>
          <a:xfrm>
            <a:off x="1116013" y="1785938"/>
            <a:ext cx="7488237" cy="1143000"/>
          </a:xfrm>
          <a:ln/>
        </p:spPr>
        <p:txBody>
          <a:bodyPr vert="horz" wrap="square" lIns="91440" tIns="45720" rIns="91440" bIns="45720" anchor="b" anchorCtr="0"/>
          <a:p>
            <a:pPr eaLnBrk="1" hangingPunct="1">
              <a:buClrTx/>
              <a:buSzTx/>
              <a:buFontTx/>
            </a:pPr>
            <a:r>
              <a:rPr kumimoji="1" lang="en-US" altLang="zh-CN" sz="4000" dirty="0">
                <a:latin typeface="Copperplate Gothic Bold" panose="020E0705020206020404" pitchFamily="34" charset="0"/>
                <a:ea typeface="+mj-ea"/>
                <a:cs typeface="+mj-cs"/>
              </a:rPr>
              <a:t>Groups and Coding</a:t>
            </a:r>
            <a:br>
              <a:rPr kumimoji="1" lang="en-US" altLang="zh-CN" sz="4000" dirty="0">
                <a:latin typeface="Copperplate Gothic Bold" panose="020E0705020206020404" pitchFamily="34" charset="0"/>
                <a:ea typeface="+mj-ea"/>
                <a:cs typeface="+mj-cs"/>
              </a:rPr>
            </a:br>
            <a:r>
              <a:rPr kumimoji="1" lang="zh-CN" altLang="en-US" sz="4000" dirty="0">
                <a:latin typeface="Copperplate Gothic Bold" panose="020E0705020206020404" pitchFamily="34" charset="0"/>
                <a:ea typeface="+mj-ea"/>
                <a:cs typeface="+mj-cs"/>
              </a:rPr>
              <a:t>（群与编码） </a:t>
            </a:r>
            <a:endParaRPr kumimoji="1" lang="zh-CN" altLang="en-US" sz="4000" dirty="0">
              <a:latin typeface="Copperplate Gothic Bold" panose="020E0705020206020404" pitchFamily="34" charset="0"/>
              <a:ea typeface="+mj-ea"/>
              <a:cs typeface="+mj-cs"/>
            </a:endParaRPr>
          </a:p>
        </p:txBody>
      </p:sp>
      <p:sp>
        <p:nvSpPr>
          <p:cNvPr id="24579" name="Rectangle 3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anchor="t" anchorCtr="0"/>
          <a:p>
            <a:pPr eaLnBrk="1" fontAlgn="base" hangingPunct="1">
              <a:buSzPct val="60000"/>
            </a:pPr>
            <a:endParaRPr kumimoji="1" lang="zh-CN" altLang="en-US" strike="noStrike" noProof="1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灯片编号占位符 3"/>
          <p:cNvSpPr>
            <a:spLocks noGrp="1"/>
          </p:cNvSpPr>
          <p:nvPr>
            <p:ph type="sldNum" sz="quarter" idx="4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3794" name="日期占位符 4"/>
          <p:cNvSpPr>
            <a:spLocks noGrp="1"/>
          </p:cNvSpPr>
          <p:nvPr>
            <p:ph type="dt" sz="half" idx="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页脚占位符 5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 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379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Encoding function</a:t>
            </a:r>
            <a:endParaRPr lang="zh-CN" altLang="en-US" dirty="0"/>
          </a:p>
        </p:txBody>
      </p:sp>
      <p:sp>
        <p:nvSpPr>
          <p:cNvPr id="3379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If the transmission channel is noiseless, then 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t</a:t>
            </a:r>
            <a:r>
              <a:rPr lang="en-US" altLang="zh-CN" dirty="0"/>
              <a:t> = </a:t>
            </a:r>
            <a:r>
              <a:rPr lang="en-US" altLang="zh-CN" i="1" dirty="0"/>
              <a:t>x</a:t>
            </a:r>
            <a:r>
              <a:rPr lang="en-US" altLang="zh-CN" dirty="0"/>
              <a:t> for all </a:t>
            </a:r>
            <a:r>
              <a:rPr lang="en-US" altLang="zh-CN" i="1" dirty="0"/>
              <a:t>x</a:t>
            </a:r>
            <a:r>
              <a:rPr lang="en-US" altLang="zh-CN" dirty="0"/>
              <a:t> in </a:t>
            </a:r>
            <a:r>
              <a:rPr lang="en-US" altLang="zh-CN" i="1" dirty="0"/>
              <a:t>B</a:t>
            </a:r>
            <a:r>
              <a:rPr lang="en-US" altLang="zh-CN" i="1" baseline="30000" dirty="0"/>
              <a:t>n</a:t>
            </a:r>
            <a:r>
              <a:rPr lang="en-US" altLang="zh-CN" dirty="0"/>
              <a:t>.</a:t>
            </a:r>
            <a:endParaRPr lang="en-US" altLang="zh-CN" dirty="0"/>
          </a:p>
          <a:p>
            <a:pPr eaLnBrk="1" hangingPunct="1"/>
            <a:r>
              <a:rPr lang="en-US" altLang="zh-CN" dirty="0"/>
              <a:t>In this case </a:t>
            </a:r>
            <a:r>
              <a:rPr lang="en-US" altLang="zh-CN" i="1" dirty="0"/>
              <a:t>x</a:t>
            </a:r>
            <a:r>
              <a:rPr lang="en-US" altLang="zh-CN" dirty="0"/>
              <a:t> = </a:t>
            </a:r>
            <a:r>
              <a:rPr lang="en-US" altLang="zh-CN" i="1" dirty="0"/>
              <a:t>e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dirty="0"/>
              <a:t>) is received for each </a:t>
            </a:r>
            <a:r>
              <a:rPr lang="en-US" altLang="zh-CN" i="1" dirty="0"/>
              <a:t>b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en-US" altLang="zh-CN" i="1" baseline="30000" dirty="0"/>
              <a:t>m</a:t>
            </a:r>
            <a:r>
              <a:rPr lang="en-US" altLang="zh-CN" dirty="0"/>
              <a:t>, and since </a:t>
            </a:r>
            <a:r>
              <a:rPr lang="en-US" altLang="zh-CN" i="1" dirty="0"/>
              <a:t>e</a:t>
            </a:r>
            <a:r>
              <a:rPr lang="en-US" altLang="zh-CN" dirty="0"/>
              <a:t> is a known function, </a:t>
            </a:r>
            <a:r>
              <a:rPr lang="en-US" altLang="zh-CN" i="1" dirty="0"/>
              <a:t>b</a:t>
            </a:r>
            <a:r>
              <a:rPr lang="en-US" altLang="zh-CN" dirty="0"/>
              <a:t> may be identified.</a:t>
            </a:r>
            <a:endParaRPr lang="en-US" altLang="zh-CN" dirty="0"/>
          </a:p>
        </p:txBody>
      </p:sp>
      <p:pic>
        <p:nvPicPr>
          <p:cNvPr id="33798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2908" y="4292918"/>
            <a:ext cx="8482012" cy="1247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灯片编号占位符 3"/>
          <p:cNvSpPr>
            <a:spLocks noGrp="1"/>
          </p:cNvSpPr>
          <p:nvPr>
            <p:ph type="sldNum" sz="quarter" idx="4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4818" name="日期占位符 4"/>
          <p:cNvSpPr>
            <a:spLocks noGrp="1"/>
          </p:cNvSpPr>
          <p:nvPr>
            <p:ph type="dt" sz="half" idx="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4819" name="页脚占位符 5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 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482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Encoding function</a:t>
            </a:r>
            <a:endParaRPr lang="zh-CN" altLang="en-US" dirty="0"/>
          </a:p>
        </p:txBody>
      </p:sp>
      <p:sp>
        <p:nvSpPr>
          <p:cNvPr id="3482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In general, errors in transmission do occur.</a:t>
            </a:r>
            <a:endParaRPr lang="en-US" altLang="zh-CN" dirty="0"/>
          </a:p>
          <a:p>
            <a:pPr eaLnBrk="1" hangingPunct="1"/>
            <a:r>
              <a:rPr lang="en-US" altLang="zh-CN" dirty="0"/>
              <a:t>We will say that the code word </a:t>
            </a:r>
            <a:r>
              <a:rPr lang="en-US" altLang="zh-CN" i="1" dirty="0"/>
              <a:t>x</a:t>
            </a:r>
            <a:r>
              <a:rPr lang="en-US" altLang="zh-CN" dirty="0"/>
              <a:t> = </a:t>
            </a:r>
            <a:r>
              <a:rPr lang="en-US" altLang="zh-CN" i="1" dirty="0"/>
              <a:t>e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dirty="0"/>
              <a:t>) has been transmitted with </a:t>
            </a:r>
            <a:r>
              <a:rPr lang="en-US" altLang="zh-CN" i="1" dirty="0">
                <a:solidFill>
                  <a:schemeClr val="hlink"/>
                </a:solidFill>
              </a:rPr>
              <a:t>k or fewer errors</a:t>
            </a:r>
            <a:r>
              <a:rPr lang="en-US" altLang="zh-CN" dirty="0"/>
              <a:t> if </a:t>
            </a:r>
            <a:r>
              <a:rPr lang="en-US" altLang="zh-CN" i="1" dirty="0"/>
              <a:t>x</a:t>
            </a:r>
            <a:r>
              <a:rPr lang="en-US" altLang="zh-CN" dirty="0"/>
              <a:t> and 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t</a:t>
            </a:r>
            <a:r>
              <a:rPr lang="en-US" altLang="zh-CN" dirty="0"/>
              <a:t> differ in at least 1 but no more than </a:t>
            </a:r>
            <a:r>
              <a:rPr lang="en-US" altLang="zh-CN" i="1" dirty="0"/>
              <a:t>k</a:t>
            </a:r>
            <a:r>
              <a:rPr lang="en-US" altLang="zh-CN" dirty="0"/>
              <a:t> positions.</a:t>
            </a:r>
            <a:endParaRPr lang="en-US" altLang="zh-CN" dirty="0"/>
          </a:p>
        </p:txBody>
      </p:sp>
      <p:pic>
        <p:nvPicPr>
          <p:cNvPr id="3482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288" y="4367530"/>
            <a:ext cx="8482012" cy="1247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灯片编号占位符 3"/>
          <p:cNvSpPr>
            <a:spLocks noGrp="1"/>
          </p:cNvSpPr>
          <p:nvPr>
            <p:ph type="sldNum" sz="quarter" idx="4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5842" name="日期占位符 4"/>
          <p:cNvSpPr>
            <a:spLocks noGrp="1"/>
          </p:cNvSpPr>
          <p:nvPr>
            <p:ph type="dt" sz="half" idx="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5843" name="页脚占位符 5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 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584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Error detect – </a:t>
            </a:r>
            <a:r>
              <a:rPr lang="zh-CN" altLang="en-US" dirty="0"/>
              <a:t>差错检测</a:t>
            </a:r>
            <a:endParaRPr lang="en-US" altLang="zh-CN" dirty="0"/>
          </a:p>
        </p:txBody>
      </p:sp>
      <p:sp>
        <p:nvSpPr>
          <p:cNvPr id="70553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Let </a:t>
            </a:r>
            <a:r>
              <a:rPr lang="en-US" altLang="zh-CN" i="1" dirty="0"/>
              <a:t>e</a:t>
            </a:r>
            <a:r>
              <a:rPr lang="en-US" altLang="zh-CN" dirty="0"/>
              <a:t>: </a:t>
            </a:r>
            <a:r>
              <a:rPr lang="en-US" altLang="zh-CN" i="1" dirty="0"/>
              <a:t>B</a:t>
            </a:r>
            <a:r>
              <a:rPr lang="en-US" altLang="zh-CN" i="1" baseline="30000" dirty="0"/>
              <a:t>m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en-US" altLang="zh-CN" i="1" baseline="30000" dirty="0"/>
              <a:t>n</a:t>
            </a:r>
            <a:r>
              <a:rPr lang="en-US" altLang="zh-CN" dirty="0"/>
              <a:t> be an (</a:t>
            </a:r>
            <a:r>
              <a:rPr lang="en-US" altLang="zh-CN" i="1" dirty="0"/>
              <a:t>m, n</a:t>
            </a:r>
            <a:r>
              <a:rPr lang="en-US" altLang="zh-CN" dirty="0"/>
              <a:t>) encoding function. </a:t>
            </a:r>
            <a:endParaRPr lang="en-US" altLang="zh-CN" dirty="0"/>
          </a:p>
          <a:p>
            <a:pPr eaLnBrk="1" hangingPunct="1"/>
            <a:r>
              <a:rPr lang="en-US" altLang="zh-CN" i="1" dirty="0"/>
              <a:t>e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chemeClr val="hlink"/>
                </a:solidFill>
              </a:rPr>
              <a:t>detects k or fewer errors</a:t>
            </a:r>
            <a:r>
              <a:rPr lang="en-US" altLang="zh-CN" dirty="0"/>
              <a:t> if whenever </a:t>
            </a:r>
            <a:r>
              <a:rPr lang="en-US" altLang="zh-CN" i="1" dirty="0"/>
              <a:t>x</a:t>
            </a:r>
            <a:r>
              <a:rPr lang="en-US" altLang="zh-CN" dirty="0"/>
              <a:t> = </a:t>
            </a:r>
            <a:r>
              <a:rPr lang="en-US" altLang="zh-CN" i="1" dirty="0"/>
              <a:t>e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dirty="0"/>
              <a:t>) is transmitted with </a:t>
            </a:r>
            <a:r>
              <a:rPr lang="en-US" altLang="zh-CN" i="1" dirty="0"/>
              <a:t>k</a:t>
            </a:r>
            <a:r>
              <a:rPr lang="en-US" altLang="zh-CN" dirty="0"/>
              <a:t> or fewer errors, then 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t</a:t>
            </a:r>
            <a:r>
              <a:rPr lang="en-US" altLang="zh-CN" i="1" dirty="0"/>
              <a:t> </a:t>
            </a:r>
            <a:r>
              <a:rPr lang="en-US" altLang="zh-CN" dirty="0"/>
              <a:t>is not a code word (thus 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t</a:t>
            </a:r>
            <a:r>
              <a:rPr lang="en-US" altLang="zh-CN" dirty="0"/>
              <a:t> could not be </a:t>
            </a:r>
            <a:r>
              <a:rPr lang="en-US" altLang="zh-CN" i="1" dirty="0"/>
              <a:t>x</a:t>
            </a:r>
            <a:r>
              <a:rPr lang="en-US" altLang="zh-CN" dirty="0"/>
              <a:t> and therefore could not have been correctly transmitted).</a:t>
            </a:r>
            <a:endParaRPr lang="en-US" altLang="zh-CN" dirty="0"/>
          </a:p>
          <a:p>
            <a:pPr eaLnBrk="1" hangingPunct="1"/>
            <a:r>
              <a:rPr lang="en-US" altLang="zh-CN" dirty="0"/>
              <a:t>For </a:t>
            </a:r>
            <a:r>
              <a:rPr lang="en-US" altLang="zh-CN" i="1" dirty="0"/>
              <a:t>x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en-US" altLang="zh-CN" i="1" baseline="30000" dirty="0"/>
              <a:t>n</a:t>
            </a:r>
            <a:r>
              <a:rPr lang="en-US" altLang="zh-CN" dirty="0"/>
              <a:t>, the number of l's in </a:t>
            </a:r>
            <a:r>
              <a:rPr lang="en-US" altLang="zh-CN" i="1" dirty="0"/>
              <a:t>x</a:t>
            </a:r>
            <a:r>
              <a:rPr lang="en-US" altLang="zh-CN" dirty="0"/>
              <a:t> is called the </a:t>
            </a:r>
            <a:r>
              <a:rPr lang="en-US" altLang="zh-CN" dirty="0">
                <a:solidFill>
                  <a:schemeClr val="hlink"/>
                </a:solidFill>
              </a:rPr>
              <a:t>weight(</a:t>
            </a:r>
            <a:r>
              <a:rPr lang="zh-CN" altLang="en-US" dirty="0">
                <a:solidFill>
                  <a:schemeClr val="hlink"/>
                </a:solidFill>
              </a:rPr>
              <a:t>权</a:t>
            </a:r>
            <a:r>
              <a:rPr lang="en-US" altLang="zh-CN" dirty="0">
                <a:solidFill>
                  <a:schemeClr val="hlink"/>
                </a:solidFill>
              </a:rPr>
              <a:t>) </a:t>
            </a:r>
            <a:r>
              <a:rPr lang="en-US" altLang="zh-CN" dirty="0"/>
              <a:t>of </a:t>
            </a:r>
            <a:r>
              <a:rPr lang="en-US" altLang="zh-CN" i="1" dirty="0"/>
              <a:t>x</a:t>
            </a:r>
            <a:r>
              <a:rPr lang="en-US" altLang="zh-CN" dirty="0"/>
              <a:t> and is denoted by |</a:t>
            </a:r>
            <a:r>
              <a:rPr lang="en-US" altLang="zh-CN" i="1" dirty="0"/>
              <a:t>x</a:t>
            </a:r>
            <a:r>
              <a:rPr lang="en-US" altLang="zh-CN" dirty="0"/>
              <a:t>|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charRg st="245" end="3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5539">
                                            <p:txEl>
                                              <p:charRg st="245" end="3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5539">
                                            <p:txEl>
                                              <p:charRg st="245" end="3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灯片编号占位符 3"/>
          <p:cNvSpPr>
            <a:spLocks noGrp="1"/>
          </p:cNvSpPr>
          <p:nvPr>
            <p:ph type="sldNum" sz="quarter" idx="4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6866" name="日期占位符 4"/>
          <p:cNvSpPr>
            <a:spLocks noGrp="1"/>
          </p:cNvSpPr>
          <p:nvPr>
            <p:ph type="dt" sz="half" idx="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6867" name="页脚占位符 5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 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686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 1</a:t>
            </a:r>
            <a:endParaRPr lang="en-US" altLang="zh-CN" dirty="0"/>
          </a:p>
        </p:txBody>
      </p:sp>
      <p:sp>
        <p:nvSpPr>
          <p:cNvPr id="3686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Find the weight of each of the fol1owing words in </a:t>
            </a:r>
            <a:r>
              <a:rPr lang="en-US" altLang="zh-CN" i="1" dirty="0"/>
              <a:t>B</a:t>
            </a:r>
            <a:r>
              <a:rPr lang="en-US" altLang="zh-CN" baseline="30000" dirty="0"/>
              <a:t>5</a:t>
            </a:r>
            <a:r>
              <a:rPr lang="en-US" altLang="zh-CN" dirty="0"/>
              <a:t>.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x</a:t>
            </a:r>
            <a:r>
              <a:rPr lang="en-US" altLang="zh-CN" dirty="0"/>
              <a:t>=01000		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x</a:t>
            </a:r>
            <a:r>
              <a:rPr lang="en-US" altLang="zh-CN" dirty="0"/>
              <a:t>=11100		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x</a:t>
            </a:r>
            <a:r>
              <a:rPr lang="en-US" altLang="zh-CN" dirty="0"/>
              <a:t>=00000		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x</a:t>
            </a:r>
            <a:r>
              <a:rPr lang="en-US" altLang="zh-CN" dirty="0"/>
              <a:t>=11111		</a:t>
            </a:r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灯片编号占位符 3"/>
          <p:cNvSpPr>
            <a:spLocks noGrp="1"/>
          </p:cNvSpPr>
          <p:nvPr>
            <p:ph type="sldNum" sz="quarter" idx="4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7890" name="日期占位符 4"/>
          <p:cNvSpPr>
            <a:spLocks noGrp="1"/>
          </p:cNvSpPr>
          <p:nvPr>
            <p:ph type="dt" sz="half" idx="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页脚占位符 5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 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789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600" dirty="0"/>
              <a:t>Example 2</a:t>
            </a:r>
            <a:br>
              <a:rPr lang="en-US" altLang="zh-CN" sz="3600" dirty="0"/>
            </a:br>
            <a:r>
              <a:rPr lang="en-US" altLang="zh-CN" sz="3600" dirty="0"/>
              <a:t>parity check code –</a:t>
            </a:r>
            <a:r>
              <a:rPr lang="zh-CN" altLang="en-US" sz="3600" dirty="0"/>
              <a:t>奇偶校验码</a:t>
            </a:r>
            <a:endParaRPr lang="en-US" altLang="zh-CN" sz="3600" dirty="0"/>
          </a:p>
        </p:txBody>
      </p:sp>
      <p:sp>
        <p:nvSpPr>
          <p:cNvPr id="3789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The following encoding function </a:t>
            </a:r>
            <a:r>
              <a:rPr lang="en-US" altLang="zh-CN" i="1" dirty="0"/>
              <a:t>e</a:t>
            </a:r>
            <a:r>
              <a:rPr lang="en-US" altLang="zh-CN" dirty="0"/>
              <a:t>: </a:t>
            </a:r>
            <a:r>
              <a:rPr lang="en-US" altLang="zh-CN" i="1" dirty="0"/>
              <a:t>B</a:t>
            </a:r>
            <a:r>
              <a:rPr lang="en-US" altLang="zh-CN" i="1" baseline="30000" dirty="0"/>
              <a:t>m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en-US" altLang="zh-CN" i="1" baseline="30000" dirty="0"/>
              <a:t>m+</a:t>
            </a:r>
            <a:r>
              <a:rPr lang="en-US" altLang="zh-CN" baseline="30000" dirty="0"/>
              <a:t>1</a:t>
            </a:r>
            <a:r>
              <a:rPr lang="en-US" altLang="zh-CN" dirty="0"/>
              <a:t> is called the </a:t>
            </a:r>
            <a:r>
              <a:rPr lang="en-US" altLang="zh-CN" i="1" dirty="0">
                <a:solidFill>
                  <a:schemeClr val="hlink"/>
                </a:solidFill>
              </a:rPr>
              <a:t>parity </a:t>
            </a:r>
            <a:r>
              <a:rPr lang="en-US" altLang="zh-CN" dirty="0">
                <a:solidFill>
                  <a:schemeClr val="hlink"/>
                </a:solidFill>
              </a:rPr>
              <a:t>(</a:t>
            </a:r>
            <a:r>
              <a:rPr lang="en-US" altLang="zh-CN" i="1" dirty="0">
                <a:solidFill>
                  <a:schemeClr val="hlink"/>
                </a:solidFill>
              </a:rPr>
              <a:t>m, m+</a:t>
            </a:r>
            <a:r>
              <a:rPr lang="en-US" altLang="zh-CN" dirty="0">
                <a:solidFill>
                  <a:schemeClr val="hlink"/>
                </a:solidFill>
              </a:rPr>
              <a:t>1)</a:t>
            </a:r>
            <a:r>
              <a:rPr lang="en-US" altLang="zh-CN" i="1" dirty="0">
                <a:solidFill>
                  <a:schemeClr val="hlink"/>
                </a:solidFill>
              </a:rPr>
              <a:t> check code</a:t>
            </a:r>
            <a:r>
              <a:rPr lang="en-US" altLang="zh-CN" dirty="0"/>
              <a:t>: If </a:t>
            </a:r>
            <a:r>
              <a:rPr lang="en-US" altLang="zh-CN" i="1" dirty="0"/>
              <a:t>b</a:t>
            </a:r>
            <a:r>
              <a:rPr lang="en-US" altLang="zh-CN" dirty="0"/>
              <a:t> = </a:t>
            </a:r>
            <a:r>
              <a:rPr lang="en-US" altLang="zh-CN" i="1" dirty="0"/>
              <a:t>b</a:t>
            </a:r>
            <a:r>
              <a:rPr lang="en-US" altLang="zh-CN" i="1" baseline="-25000" dirty="0"/>
              <a:t>1</a:t>
            </a:r>
            <a:r>
              <a:rPr lang="en-US" altLang="zh-CN" i="1" dirty="0"/>
              <a:t>b</a:t>
            </a:r>
            <a:r>
              <a:rPr lang="en-US" altLang="zh-CN" i="1" baseline="-25000" dirty="0"/>
              <a:t>2</a:t>
            </a:r>
            <a:r>
              <a:rPr lang="en-US" altLang="zh-CN" i="1" dirty="0"/>
              <a:t>…b</a:t>
            </a:r>
            <a:r>
              <a:rPr lang="en-US" altLang="zh-CN" i="1" baseline="-25000" dirty="0"/>
              <a:t>m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en-US" altLang="zh-CN" i="1" baseline="30000" dirty="0"/>
              <a:t>m</a:t>
            </a:r>
            <a:r>
              <a:rPr lang="en-US" altLang="zh-CN" dirty="0"/>
              <a:t>, define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i="1" dirty="0"/>
              <a:t>			e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dirty="0"/>
              <a:t>) = </a:t>
            </a:r>
            <a:r>
              <a:rPr lang="en-US" altLang="zh-CN" i="1" dirty="0"/>
              <a:t>b</a:t>
            </a:r>
            <a:r>
              <a:rPr lang="en-US" altLang="zh-CN" i="1" baseline="-25000" dirty="0"/>
              <a:t>1</a:t>
            </a:r>
            <a:r>
              <a:rPr lang="en-US" altLang="zh-CN" i="1" dirty="0"/>
              <a:t>b</a:t>
            </a:r>
            <a:r>
              <a:rPr lang="en-US" altLang="zh-CN" i="1" baseline="-25000" dirty="0"/>
              <a:t>2</a:t>
            </a:r>
            <a:r>
              <a:rPr lang="en-US" altLang="zh-CN" i="1" dirty="0"/>
              <a:t>…b</a:t>
            </a:r>
            <a:r>
              <a:rPr lang="en-US" altLang="zh-CN" i="1" baseline="-25000" dirty="0"/>
              <a:t>m </a:t>
            </a:r>
            <a:r>
              <a:rPr lang="en-US" altLang="zh-CN" i="1" dirty="0"/>
              <a:t>b</a:t>
            </a:r>
            <a:r>
              <a:rPr lang="en-US" altLang="zh-CN" i="1" baseline="-25000" dirty="0"/>
              <a:t>m+</a:t>
            </a:r>
            <a:r>
              <a:rPr lang="en-US" altLang="zh-CN" baseline="-25000" dirty="0"/>
              <a:t>1</a:t>
            </a:r>
            <a:endParaRPr lang="en-US" altLang="zh-CN" dirty="0"/>
          </a:p>
          <a:p>
            <a:pPr eaLnBrk="1" hangingPunct="1"/>
            <a:r>
              <a:rPr lang="en-US" altLang="zh-CN" dirty="0"/>
              <a:t>where</a:t>
            </a:r>
            <a:endParaRPr lang="zh-CN" altLang="en-US" dirty="0"/>
          </a:p>
        </p:txBody>
      </p:sp>
      <p:pic>
        <p:nvPicPr>
          <p:cNvPr id="3789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0" y="4293870"/>
            <a:ext cx="4781550" cy="1295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灯片编号占位符 3"/>
          <p:cNvSpPr>
            <a:spLocks noGrp="1"/>
          </p:cNvSpPr>
          <p:nvPr>
            <p:ph type="sldNum" sz="quarter" idx="4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8914" name="日期占位符 4"/>
          <p:cNvSpPr>
            <a:spLocks noGrp="1"/>
          </p:cNvSpPr>
          <p:nvPr>
            <p:ph type="dt" sz="half" idx="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8915" name="页脚占位符 5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 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8916" name="Rectangle 2"/>
          <p:cNvSpPr>
            <a:spLocks noGrp="1"/>
          </p:cNvSpPr>
          <p:nvPr>
            <p:ph type="title"/>
          </p:nvPr>
        </p:nvSpPr>
        <p:spPr>
          <a:xfrm>
            <a:off x="1150938" y="115253"/>
            <a:ext cx="7793037" cy="114300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4000" dirty="0"/>
              <a:t>Example 2</a:t>
            </a:r>
            <a:br>
              <a:rPr lang="en-US" altLang="zh-CN" sz="4000" dirty="0"/>
            </a:br>
            <a:r>
              <a:rPr lang="en-US" altLang="zh-CN" sz="4000" dirty="0"/>
              <a:t>parity check code</a:t>
            </a:r>
            <a:endParaRPr lang="en-US" altLang="zh-CN" sz="4000" dirty="0"/>
          </a:p>
        </p:txBody>
      </p:sp>
      <p:sp>
        <p:nvSpPr>
          <p:cNvPr id="38917" name="Rectangle 3"/>
          <p:cNvSpPr>
            <a:spLocks noGrp="1"/>
          </p:cNvSpPr>
          <p:nvPr>
            <p:ph idx="1"/>
          </p:nvPr>
        </p:nvSpPr>
        <p:spPr>
          <a:xfrm>
            <a:off x="687070" y="1325880"/>
            <a:ext cx="8437245" cy="493649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Let </a:t>
            </a:r>
            <a:r>
              <a:rPr lang="en-US" altLang="zh-CN" i="1" dirty="0"/>
              <a:t>m</a:t>
            </a:r>
            <a:r>
              <a:rPr lang="en-US" altLang="zh-CN" dirty="0"/>
              <a:t> = 3. Then</a:t>
            </a:r>
            <a:endParaRPr lang="en-US" altLang="zh-CN" dirty="0"/>
          </a:p>
          <a:p>
            <a:pPr lvl="2" eaLnBrk="1" hangingPunct="1">
              <a:buNone/>
            </a:pPr>
            <a:r>
              <a:rPr lang="en-US" altLang="zh-CN" i="1" dirty="0"/>
              <a:t>e</a:t>
            </a:r>
            <a:r>
              <a:rPr lang="en-US" altLang="zh-CN" dirty="0"/>
              <a:t>(000) = 0000</a:t>
            </a:r>
            <a:endParaRPr lang="en-US" altLang="zh-CN" dirty="0"/>
          </a:p>
          <a:p>
            <a:pPr lvl="2" eaLnBrk="1" hangingPunct="1">
              <a:buNone/>
            </a:pPr>
            <a:r>
              <a:rPr lang="en-US" altLang="zh-CN" i="1" dirty="0"/>
              <a:t>e</a:t>
            </a:r>
            <a:r>
              <a:rPr lang="en-US" altLang="zh-CN" dirty="0"/>
              <a:t>(001) = 0011</a:t>
            </a:r>
            <a:endParaRPr lang="en-US" altLang="zh-CN" dirty="0"/>
          </a:p>
          <a:p>
            <a:pPr lvl="2" eaLnBrk="1" hangingPunct="1">
              <a:buNone/>
            </a:pPr>
            <a:r>
              <a:rPr lang="en-US" altLang="zh-CN" i="1" dirty="0"/>
              <a:t>e</a:t>
            </a:r>
            <a:r>
              <a:rPr lang="en-US" altLang="zh-CN" dirty="0"/>
              <a:t>(010) = 0101</a:t>
            </a:r>
            <a:endParaRPr lang="en-US" altLang="zh-CN" dirty="0"/>
          </a:p>
          <a:p>
            <a:pPr lvl="2" eaLnBrk="1" hangingPunct="1">
              <a:buNone/>
            </a:pPr>
            <a:r>
              <a:rPr lang="en-US" altLang="zh-CN" i="1" dirty="0"/>
              <a:t>e</a:t>
            </a:r>
            <a:r>
              <a:rPr lang="en-US" altLang="zh-CN" dirty="0"/>
              <a:t>(011) = 0110</a:t>
            </a:r>
            <a:endParaRPr lang="en-US" altLang="zh-CN" dirty="0"/>
          </a:p>
          <a:p>
            <a:pPr lvl="2" eaLnBrk="1" hangingPunct="1">
              <a:buNone/>
            </a:pPr>
            <a:r>
              <a:rPr lang="en-US" altLang="zh-CN" i="1" dirty="0"/>
              <a:t>e</a:t>
            </a:r>
            <a:r>
              <a:rPr lang="en-US" altLang="zh-CN" dirty="0"/>
              <a:t>(100) = 1001</a:t>
            </a:r>
            <a:endParaRPr lang="en-US" altLang="zh-CN" dirty="0"/>
          </a:p>
          <a:p>
            <a:pPr lvl="2" eaLnBrk="1" hangingPunct="1">
              <a:buNone/>
            </a:pPr>
            <a:r>
              <a:rPr lang="en-US" altLang="zh-CN" i="1" dirty="0"/>
              <a:t>e</a:t>
            </a:r>
            <a:r>
              <a:rPr lang="en-US" altLang="zh-CN" dirty="0"/>
              <a:t>(101) = 1010</a:t>
            </a:r>
            <a:endParaRPr lang="en-US" altLang="zh-CN" dirty="0"/>
          </a:p>
          <a:p>
            <a:pPr lvl="2" eaLnBrk="1" hangingPunct="1">
              <a:buNone/>
            </a:pPr>
            <a:r>
              <a:rPr lang="en-US" altLang="zh-CN" i="1" dirty="0"/>
              <a:t>e</a:t>
            </a:r>
            <a:r>
              <a:rPr lang="en-US" altLang="zh-CN" dirty="0"/>
              <a:t>(110) = 1100</a:t>
            </a:r>
            <a:endParaRPr lang="en-US" altLang="zh-CN" dirty="0"/>
          </a:p>
          <a:p>
            <a:pPr lvl="2" eaLnBrk="1" hangingPunct="1">
              <a:buNone/>
            </a:pPr>
            <a:r>
              <a:rPr lang="en-US" altLang="zh-CN" i="1" dirty="0"/>
              <a:t>e</a:t>
            </a:r>
            <a:r>
              <a:rPr lang="en-US" altLang="zh-CN" dirty="0"/>
              <a:t>(111) = 1111</a:t>
            </a:r>
            <a:endParaRPr lang="en-US" altLang="zh-CN" dirty="0"/>
          </a:p>
          <a:p>
            <a:pPr eaLnBrk="1" hangingPunct="1"/>
            <a:r>
              <a:rPr lang="en-US" altLang="zh-CN" dirty="0"/>
              <a:t>Suppose now that </a:t>
            </a:r>
            <a:r>
              <a:rPr lang="en-US" altLang="zh-CN" i="1" dirty="0"/>
              <a:t>b</a:t>
            </a:r>
            <a:r>
              <a:rPr lang="en-US" altLang="zh-CN" dirty="0"/>
              <a:t> = 111. Then </a:t>
            </a:r>
            <a:r>
              <a:rPr lang="en-US" altLang="zh-CN" i="1" dirty="0"/>
              <a:t>x</a:t>
            </a:r>
            <a:r>
              <a:rPr lang="en-US" altLang="zh-CN" dirty="0"/>
              <a:t> = </a:t>
            </a:r>
            <a:r>
              <a:rPr lang="en-US" altLang="zh-CN" i="1" dirty="0"/>
              <a:t>e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dirty="0"/>
              <a:t>) = 1111</a:t>
            </a:r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灯片编号占位符 3"/>
          <p:cNvSpPr>
            <a:spLocks noGrp="1"/>
          </p:cNvSpPr>
          <p:nvPr>
            <p:ph type="sldNum" sz="quarter" idx="4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9938" name="日期占位符 4"/>
          <p:cNvSpPr>
            <a:spLocks noGrp="1"/>
          </p:cNvSpPr>
          <p:nvPr>
            <p:ph type="dt" sz="half" idx="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9939" name="页脚占位符 5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 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994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 3</a:t>
            </a:r>
            <a:endParaRPr lang="en-US" altLang="zh-CN" dirty="0"/>
          </a:p>
        </p:txBody>
      </p:sp>
      <p:sp>
        <p:nvSpPr>
          <p:cNvPr id="3994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Consider the (</a:t>
            </a:r>
            <a:r>
              <a:rPr lang="en-US" altLang="zh-CN" i="1" dirty="0"/>
              <a:t>m, 3m</a:t>
            </a:r>
            <a:r>
              <a:rPr lang="en-US" altLang="zh-CN" dirty="0"/>
              <a:t>)</a:t>
            </a:r>
            <a:r>
              <a:rPr lang="en-US" altLang="zh-CN" i="1" dirty="0"/>
              <a:t> </a:t>
            </a:r>
            <a:r>
              <a:rPr lang="en-US" altLang="zh-CN" dirty="0"/>
              <a:t>encoding function </a:t>
            </a:r>
            <a:r>
              <a:rPr lang="en-US" altLang="zh-CN" i="1" dirty="0"/>
              <a:t>e</a:t>
            </a:r>
            <a:r>
              <a:rPr lang="en-US" altLang="zh-CN" dirty="0"/>
              <a:t>: </a:t>
            </a:r>
            <a:r>
              <a:rPr lang="en-US" altLang="zh-CN" i="1" dirty="0"/>
              <a:t>B</a:t>
            </a:r>
            <a:r>
              <a:rPr lang="en-US" altLang="zh-CN" i="1" baseline="30000" dirty="0"/>
              <a:t>m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en-US" altLang="zh-CN" i="1" baseline="30000" dirty="0"/>
              <a:t>3m</a:t>
            </a:r>
            <a:r>
              <a:rPr lang="en-US" altLang="zh-CN" dirty="0"/>
              <a:t>.</a:t>
            </a:r>
            <a:endParaRPr lang="en-US" altLang="zh-CN" dirty="0"/>
          </a:p>
          <a:p>
            <a:pPr eaLnBrk="1" hangingPunct="1"/>
            <a:r>
              <a:rPr lang="en-US" altLang="zh-CN" dirty="0"/>
              <a:t>If </a:t>
            </a:r>
            <a:r>
              <a:rPr lang="en-US" altLang="zh-CN" i="1" dirty="0"/>
              <a:t>b</a:t>
            </a:r>
            <a:r>
              <a:rPr lang="en-US" altLang="zh-CN" dirty="0"/>
              <a:t> = </a:t>
            </a:r>
            <a:r>
              <a:rPr lang="en-US" altLang="zh-CN" i="1" dirty="0"/>
              <a:t>b</a:t>
            </a:r>
            <a:r>
              <a:rPr lang="en-US" altLang="zh-CN" i="1" baseline="-25000" dirty="0"/>
              <a:t>1</a:t>
            </a:r>
            <a:r>
              <a:rPr lang="en-US" altLang="zh-CN" i="1" dirty="0"/>
              <a:t>b</a:t>
            </a:r>
            <a:r>
              <a:rPr lang="en-US" altLang="zh-CN" i="1" baseline="-25000" dirty="0"/>
              <a:t>2</a:t>
            </a:r>
            <a:r>
              <a:rPr lang="en-US" altLang="zh-CN" i="1" dirty="0"/>
              <a:t>…b</a:t>
            </a:r>
            <a:r>
              <a:rPr lang="en-US" altLang="zh-CN" i="1" baseline="-25000" dirty="0"/>
              <a:t>m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en-US" altLang="zh-CN" i="1" baseline="30000" dirty="0"/>
              <a:t>m</a:t>
            </a:r>
            <a:r>
              <a:rPr lang="en-US" altLang="zh-CN" dirty="0"/>
              <a:t>, define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i="1" dirty="0"/>
              <a:t>		e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dirty="0"/>
              <a:t>) = </a:t>
            </a:r>
            <a:r>
              <a:rPr lang="en-US" altLang="zh-CN" i="1" dirty="0"/>
              <a:t>b</a:t>
            </a:r>
            <a:r>
              <a:rPr lang="en-US" altLang="zh-CN" i="1" baseline="-25000" dirty="0"/>
              <a:t>1</a:t>
            </a:r>
            <a:r>
              <a:rPr lang="en-US" altLang="zh-CN" i="1" dirty="0"/>
              <a:t>b</a:t>
            </a:r>
            <a:r>
              <a:rPr lang="en-US" altLang="zh-CN" i="1" baseline="-25000" dirty="0"/>
              <a:t>2</a:t>
            </a:r>
            <a:r>
              <a:rPr lang="en-US" altLang="zh-CN" i="1" dirty="0"/>
              <a:t>…b</a:t>
            </a:r>
            <a:r>
              <a:rPr lang="en-US" altLang="zh-CN" i="1" baseline="-25000" dirty="0"/>
              <a:t>m</a:t>
            </a:r>
            <a:r>
              <a:rPr lang="en-US" altLang="zh-CN" i="1" dirty="0"/>
              <a:t>b</a:t>
            </a:r>
            <a:r>
              <a:rPr lang="en-US" altLang="zh-CN" i="1" baseline="-25000" dirty="0"/>
              <a:t>1</a:t>
            </a:r>
            <a:r>
              <a:rPr lang="en-US" altLang="zh-CN" i="1" dirty="0"/>
              <a:t>b</a:t>
            </a:r>
            <a:r>
              <a:rPr lang="en-US" altLang="zh-CN" i="1" baseline="-25000" dirty="0"/>
              <a:t>2</a:t>
            </a:r>
            <a:r>
              <a:rPr lang="en-US" altLang="zh-CN" i="1" dirty="0"/>
              <a:t>…b</a:t>
            </a:r>
            <a:r>
              <a:rPr lang="en-US" altLang="zh-CN" i="1" baseline="-25000" dirty="0"/>
              <a:t>m</a:t>
            </a:r>
            <a:r>
              <a:rPr lang="en-US" altLang="zh-CN" i="1" dirty="0"/>
              <a:t>b</a:t>
            </a:r>
            <a:r>
              <a:rPr lang="en-US" altLang="zh-CN" i="1" baseline="-25000" dirty="0"/>
              <a:t>1</a:t>
            </a:r>
            <a:r>
              <a:rPr lang="en-US" altLang="zh-CN" i="1" dirty="0"/>
              <a:t>b</a:t>
            </a:r>
            <a:r>
              <a:rPr lang="en-US" altLang="zh-CN" i="1" baseline="-25000" dirty="0"/>
              <a:t>2</a:t>
            </a:r>
            <a:r>
              <a:rPr lang="en-US" altLang="zh-CN" i="1" dirty="0"/>
              <a:t>…b</a:t>
            </a:r>
            <a:r>
              <a:rPr lang="en-US" altLang="zh-CN" i="1" baseline="-25000" dirty="0"/>
              <a:t>m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灯片编号占位符 3"/>
          <p:cNvSpPr>
            <a:spLocks noGrp="1"/>
          </p:cNvSpPr>
          <p:nvPr>
            <p:ph type="sldNum" sz="quarter" idx="4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0962" name="日期占位符 4"/>
          <p:cNvSpPr>
            <a:spLocks noGrp="1"/>
          </p:cNvSpPr>
          <p:nvPr>
            <p:ph type="dt" sz="half" idx="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0963" name="页脚占位符 5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 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096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 3</a:t>
            </a:r>
            <a:endParaRPr lang="en-US" altLang="zh-CN" dirty="0"/>
          </a:p>
        </p:txBody>
      </p:sp>
      <p:sp>
        <p:nvSpPr>
          <p:cNvPr id="71065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endParaRPr lang="zh-CN" altLang="en-US" sz="2800" dirty="0"/>
          </a:p>
          <a:p>
            <a:pPr eaLnBrk="1" hangingPunct="1">
              <a:lnSpc>
                <a:spcPct val="90000"/>
              </a:lnSpc>
            </a:pPr>
            <a:endParaRPr lang="zh-CN" altLang="en-US" sz="2800" dirty="0"/>
          </a:p>
          <a:p>
            <a:pPr eaLnBrk="1" hangingPunct="1">
              <a:lnSpc>
                <a:spcPct val="90000"/>
              </a:lnSpc>
            </a:pPr>
            <a:endParaRPr lang="zh-CN" altLang="en-US" sz="2800" dirty="0"/>
          </a:p>
          <a:p>
            <a:pPr eaLnBrk="1" hangingPunct="1">
              <a:lnSpc>
                <a:spcPct val="90000"/>
              </a:lnSpc>
            </a:pPr>
            <a:endParaRPr lang="zh-CN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Suppose now that </a:t>
            </a:r>
            <a:r>
              <a:rPr lang="en-US" altLang="zh-CN" sz="2800" i="1" dirty="0"/>
              <a:t>b</a:t>
            </a:r>
            <a:r>
              <a:rPr lang="en-US" altLang="zh-CN" sz="2800" dirty="0"/>
              <a:t> = 011 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Then </a:t>
            </a:r>
            <a:r>
              <a:rPr lang="en-US" altLang="zh-CN" sz="2400" i="1" dirty="0"/>
              <a:t>e</a:t>
            </a:r>
            <a:r>
              <a:rPr lang="en-US" altLang="zh-CN" sz="2400" dirty="0"/>
              <a:t>(011) = 011011011. 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Assume now we receive the word 011111011. This is not a code word, so we have detected the error.</a:t>
            </a:r>
            <a:endParaRPr lang="zh-CN" altLang="en-US" sz="2800" dirty="0"/>
          </a:p>
        </p:txBody>
      </p:sp>
      <p:graphicFrame>
        <p:nvGraphicFramePr>
          <p:cNvPr id="40966" name="Object 4"/>
          <p:cNvGraphicFramePr>
            <a:graphicFrameLocks noChangeAspect="1"/>
          </p:cNvGraphicFramePr>
          <p:nvPr/>
        </p:nvGraphicFramePr>
        <p:xfrm>
          <a:off x="2649855" y="1183005"/>
          <a:ext cx="3237230" cy="286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070100" imgH="1828800" progId="Equation.DSMT4">
                  <p:embed/>
                </p:oleObj>
              </mc:Choice>
              <mc:Fallback>
                <p:oleObj name="" r:id="rId1" imgW="2070100" imgH="18288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49855" y="1183005"/>
                        <a:ext cx="3237230" cy="2860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charRg st="5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0659">
                                            <p:txEl>
                                              <p:charRg st="5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charRg st="31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0659">
                                            <p:txEl>
                                              <p:charRg st="31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charRg st="57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0659">
                                            <p:txEl>
                                              <p:charRg st="57" end="1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620000" y="6107113"/>
            <a:ext cx="1524000" cy="457200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1986" name="日期占位符 4"/>
          <p:cNvSpPr>
            <a:spLocks noGrp="1"/>
          </p:cNvSpPr>
          <p:nvPr>
            <p:ph type="dt" sz="half" idx="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1987" name="页脚占位符 5"/>
          <p:cNvSpPr>
            <a:spLocks noGrp="1"/>
          </p:cNvSpPr>
          <p:nvPr>
            <p:ph type="ftr" sz="quarter" idx="3"/>
          </p:nvPr>
        </p:nvSpPr>
        <p:spPr>
          <a:xfrm>
            <a:off x="1447800" y="6107113"/>
            <a:ext cx="6172200" cy="457200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1988" name="文本框 8"/>
          <p:cNvSpPr txBox="1"/>
          <p:nvPr>
            <p:custDataLst>
              <p:tags r:id="rId1"/>
            </p:custDataLst>
          </p:nvPr>
        </p:nvSpPr>
        <p:spPr>
          <a:xfrm>
            <a:off x="914400" y="820738"/>
            <a:ext cx="7315200" cy="13128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>
              <a:buClrTx/>
              <a:buFontTx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 each of the received words,determine in which an error will be detected.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989" name="文本框 9"/>
          <p:cNvSpPr txBox="1"/>
          <p:nvPr>
            <p:custDataLst>
              <p:tags r:id="rId2"/>
            </p:custDataLst>
          </p:nvPr>
        </p:nvSpPr>
        <p:spPr>
          <a:xfrm>
            <a:off x="1905000" y="2301875"/>
            <a:ext cx="6400800" cy="6429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>
              <a:buClrTx/>
              <a:buFontTx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0010,  (3,4)parity check code. 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990" name="文本框 10"/>
          <p:cNvSpPr txBox="1"/>
          <p:nvPr>
            <p:custDataLst>
              <p:tags r:id="rId3"/>
            </p:custDataLst>
          </p:nvPr>
        </p:nvSpPr>
        <p:spPr>
          <a:xfrm>
            <a:off x="1828800" y="31416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>
              <a:buClrTx/>
              <a:buFontTx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1001,  (3,4)parity check code. 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991" name="文本框 11"/>
          <p:cNvSpPr txBox="1"/>
          <p:nvPr>
            <p:custDataLst>
              <p:tags r:id="rId4"/>
            </p:custDataLst>
          </p:nvPr>
        </p:nvSpPr>
        <p:spPr>
          <a:xfrm>
            <a:off x="1828800" y="4014788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>
              <a:buClrTx/>
              <a:buFontTx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011011111, (m,3m)parity check code. 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992" name="文本框 12"/>
          <p:cNvSpPr txBox="1"/>
          <p:nvPr>
            <p:custDataLst>
              <p:tags r:id="rId5"/>
            </p:custDataLst>
          </p:nvPr>
        </p:nvSpPr>
        <p:spPr>
          <a:xfrm>
            <a:off x="1828800" y="4848225"/>
            <a:ext cx="6400800" cy="6429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>
              <a:buClrTx/>
              <a:buFontTx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1010011, (6,7)parity check code. 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993" name="矩形 13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2341563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1"/>
          <a:p>
            <a:pPr eaLnBrk="0" hangingPunct="0">
              <a:buClrTx/>
              <a:buFontTx/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994" name="矩形 14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198813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1"/>
          <a:p>
            <a:pPr eaLnBrk="0" hangingPunct="0">
              <a:buClrTx/>
              <a:buFontTx/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995" name="矩形 15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4056063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1"/>
          <a:p>
            <a:pPr eaLnBrk="0" hangingPunct="0">
              <a:buClrTx/>
              <a:buFontTx/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996" name="矩形 16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913313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1"/>
          <a:p>
            <a:pPr eaLnBrk="0" hangingPunct="0">
              <a:buClrTx/>
              <a:buFontTx/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997" name="矩形: 圆角 17"/>
          <p:cNvSpPr/>
          <p:nvPr>
            <p:custDataLst>
              <p:tags r:id="rId10"/>
            </p:custDataLst>
          </p:nvPr>
        </p:nvSpPr>
        <p:spPr>
          <a:xfrm>
            <a:off x="6372225" y="56816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1"/>
          <a:p>
            <a:pPr eaLnBrk="0" hangingPunct="0">
              <a:buClrTx/>
              <a:buFontTx/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1998" name="组合 22"/>
          <p:cNvGrpSpPr/>
          <p:nvPr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41999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>
              <a:noFill/>
            </a:ln>
          </p:spPr>
          <p:txBody>
            <a:bodyPr wrap="none" anchor="t" anchorCtr="0"/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00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>
              <a:noFill/>
            </a:ln>
          </p:spPr>
          <p:txBody>
            <a:bodyPr wrap="none" anchor="t" anchorCtr="0"/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01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多选题</a:t>
              </a:r>
              <a:endPara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2002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r>
                <a:rPr lang="en-US" altLang="zh-CN" sz="20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42003" name="图片 7"/>
          <p:cNvPicPr/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7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灯片编号占位符 3"/>
          <p:cNvSpPr>
            <a:spLocks noGrp="1"/>
          </p:cNvSpPr>
          <p:nvPr>
            <p:ph type="sldNum" sz="quarter" idx="4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3010" name="日期占位符 4"/>
          <p:cNvSpPr>
            <a:spLocks noGrp="1"/>
          </p:cNvSpPr>
          <p:nvPr>
            <p:ph type="dt" sz="half" idx="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3011" name="页脚占位符 5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 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301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4000" dirty="0"/>
              <a:t>Hamming distance</a:t>
            </a:r>
            <a:br>
              <a:rPr lang="en-US" altLang="zh-CN" sz="4000" dirty="0"/>
            </a:br>
            <a:r>
              <a:rPr lang="en-US" altLang="zh-CN" sz="4000" dirty="0"/>
              <a:t> </a:t>
            </a:r>
            <a:r>
              <a:rPr lang="zh-CN" altLang="en-US" sz="4000" dirty="0"/>
              <a:t>（海明距离）</a:t>
            </a:r>
            <a:endParaRPr lang="zh-CN" altLang="en-US" sz="4000" dirty="0"/>
          </a:p>
        </p:txBody>
      </p:sp>
      <p:sp>
        <p:nvSpPr>
          <p:cNvPr id="4301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Let </a:t>
            </a:r>
            <a:r>
              <a:rPr lang="en-US" altLang="zh-CN" i="1" dirty="0"/>
              <a:t>x</a:t>
            </a:r>
            <a:r>
              <a:rPr lang="en-US" altLang="zh-CN" dirty="0"/>
              <a:t> and </a:t>
            </a:r>
            <a:r>
              <a:rPr lang="en-US" altLang="zh-CN" i="1" dirty="0"/>
              <a:t>y</a:t>
            </a:r>
            <a:r>
              <a:rPr lang="en-US" altLang="zh-CN" dirty="0"/>
              <a:t> be words in </a:t>
            </a:r>
            <a:r>
              <a:rPr lang="en-US" altLang="zh-CN" i="1" dirty="0"/>
              <a:t>B</a:t>
            </a:r>
            <a:r>
              <a:rPr lang="en-US" altLang="zh-CN" i="1" baseline="30000" dirty="0"/>
              <a:t>m</a:t>
            </a:r>
            <a:r>
              <a:rPr lang="en-US" altLang="zh-CN" dirty="0"/>
              <a:t>. The </a:t>
            </a:r>
            <a:r>
              <a:rPr lang="en-US" altLang="zh-CN" i="1" dirty="0">
                <a:solidFill>
                  <a:schemeClr val="hlink"/>
                </a:solidFill>
              </a:rPr>
              <a:t>Hamming distance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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dirty="0"/>
              <a:t>) between </a:t>
            </a:r>
            <a:r>
              <a:rPr lang="en-US" altLang="zh-CN" i="1" dirty="0"/>
              <a:t>x</a:t>
            </a:r>
            <a:r>
              <a:rPr lang="en-US" altLang="zh-CN" dirty="0"/>
              <a:t> and </a:t>
            </a:r>
            <a:r>
              <a:rPr lang="en-US" altLang="zh-CN" i="1" dirty="0"/>
              <a:t>y</a:t>
            </a:r>
            <a:r>
              <a:rPr lang="en-US" altLang="zh-CN" dirty="0"/>
              <a:t> is the weight, |</a:t>
            </a:r>
            <a:r>
              <a:rPr lang="en-US" altLang="zh-CN" i="1" dirty="0"/>
              <a:t>x</a:t>
            </a:r>
            <a:r>
              <a:rPr lang="zh-CN" altLang="en-US" dirty="0">
                <a:sym typeface="Symbol" panose="05050102010706020507" pitchFamily="18" charset="2"/>
              </a:rPr>
              <a:t></a:t>
            </a:r>
            <a:r>
              <a:rPr lang="en-US" altLang="zh-CN" i="1" dirty="0"/>
              <a:t>y</a:t>
            </a:r>
            <a:r>
              <a:rPr lang="en-US" altLang="zh-CN" dirty="0"/>
              <a:t>|, of </a:t>
            </a:r>
            <a:r>
              <a:rPr lang="en-US" altLang="zh-CN" i="1" dirty="0"/>
              <a:t>x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 </a:t>
            </a:r>
            <a:r>
              <a:rPr lang="en-US" altLang="zh-CN" i="1" dirty="0"/>
              <a:t>y</a:t>
            </a:r>
            <a:r>
              <a:rPr lang="en-US" altLang="zh-CN" dirty="0"/>
              <a:t>.</a:t>
            </a:r>
            <a:endParaRPr lang="en-US" altLang="zh-CN" dirty="0"/>
          </a:p>
          <a:p>
            <a:pPr eaLnBrk="1" hangingPunct="1"/>
            <a:r>
              <a:rPr lang="en-US" altLang="zh-CN" dirty="0"/>
              <a:t>The distance between </a:t>
            </a:r>
            <a:r>
              <a:rPr lang="en-US" altLang="zh-CN" i="1" dirty="0"/>
              <a:t>x</a:t>
            </a:r>
            <a:r>
              <a:rPr lang="en-US" altLang="zh-CN" dirty="0"/>
              <a:t> = 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1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2</a:t>
            </a:r>
            <a:r>
              <a:rPr lang="en-US" altLang="zh-CN" i="1" dirty="0"/>
              <a:t>…x</a:t>
            </a:r>
            <a:r>
              <a:rPr lang="en-US" altLang="zh-CN" i="1" baseline="-25000" dirty="0"/>
              <a:t>m</a:t>
            </a:r>
            <a:r>
              <a:rPr lang="en-US" altLang="zh-CN" dirty="0"/>
              <a:t> and </a:t>
            </a:r>
            <a:r>
              <a:rPr lang="en-US" altLang="zh-CN" i="1" dirty="0"/>
              <a:t>y </a:t>
            </a:r>
            <a:r>
              <a:rPr lang="en-US" altLang="zh-CN" dirty="0"/>
              <a:t>= </a:t>
            </a:r>
            <a:r>
              <a:rPr lang="en-US" altLang="zh-CN" i="1" dirty="0"/>
              <a:t>y</a:t>
            </a:r>
            <a:r>
              <a:rPr lang="en-US" altLang="zh-CN" i="1" baseline="-25000" dirty="0"/>
              <a:t>1</a:t>
            </a:r>
            <a:r>
              <a:rPr lang="en-US" altLang="zh-CN" i="1" dirty="0"/>
              <a:t>y</a:t>
            </a:r>
            <a:r>
              <a:rPr lang="en-US" altLang="zh-CN" i="1" baseline="-25000" dirty="0"/>
              <a:t>2</a:t>
            </a:r>
            <a:r>
              <a:rPr lang="en-US" altLang="zh-CN" i="1" dirty="0"/>
              <a:t>…y</a:t>
            </a:r>
            <a:r>
              <a:rPr lang="en-US" altLang="zh-CN" i="1" baseline="-25000" dirty="0"/>
              <a:t>m</a:t>
            </a:r>
            <a:r>
              <a:rPr lang="en-US" altLang="zh-CN" dirty="0"/>
              <a:t> is the number of various of </a:t>
            </a:r>
            <a:r>
              <a:rPr lang="en-US" altLang="zh-CN" i="1" dirty="0"/>
              <a:t>i</a:t>
            </a:r>
            <a:r>
              <a:rPr lang="en-US" altLang="zh-CN" dirty="0"/>
              <a:t> such that 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i</a:t>
            </a:r>
            <a:r>
              <a:rPr lang="en-US" altLang="zh-CN" i="1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</a:t>
            </a:r>
            <a:r>
              <a:rPr lang="en-US" altLang="zh-CN" i="1" dirty="0"/>
              <a:t> y</a:t>
            </a:r>
            <a:r>
              <a:rPr lang="en-US" altLang="zh-CN" i="1" baseline="-25000" dirty="0"/>
              <a:t>i</a:t>
            </a:r>
            <a:r>
              <a:rPr lang="en-US" altLang="zh-CN" dirty="0"/>
              <a:t>, that is, the number of positions in which </a:t>
            </a:r>
            <a:r>
              <a:rPr lang="en-US" altLang="zh-CN" i="1" dirty="0"/>
              <a:t>x</a:t>
            </a:r>
            <a:r>
              <a:rPr lang="en-US" altLang="zh-CN" dirty="0"/>
              <a:t> and </a:t>
            </a:r>
            <a:r>
              <a:rPr lang="en-US" altLang="zh-CN" i="1" dirty="0"/>
              <a:t>y</a:t>
            </a:r>
            <a:r>
              <a:rPr lang="en-US" altLang="zh-CN" dirty="0"/>
              <a:t> differ.</a:t>
            </a:r>
            <a:endParaRPr lang="en-US" altLang="zh-CN" dirty="0"/>
          </a:p>
          <a:p>
            <a:pPr eaLnBrk="1" hangingPunct="1"/>
            <a:r>
              <a:rPr lang="en-US" altLang="zh-CN" dirty="0"/>
              <a:t>Using the weight of </a:t>
            </a:r>
            <a:r>
              <a:rPr lang="en-US" altLang="zh-CN" i="1" dirty="0"/>
              <a:t>x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 </a:t>
            </a:r>
            <a:r>
              <a:rPr lang="en-US" altLang="zh-CN" i="1" dirty="0"/>
              <a:t>y</a:t>
            </a:r>
            <a:r>
              <a:rPr lang="en-US" altLang="zh-CN" dirty="0"/>
              <a:t> is a convenient way to count the number of different positions.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灯片编号占位符 3"/>
          <p:cNvSpPr>
            <a:spLocks noGrp="1"/>
          </p:cNvSpPr>
          <p:nvPr>
            <p:ph type="sldNum" sz="quarter" idx="4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5602" name="日期占位符 4"/>
          <p:cNvSpPr>
            <a:spLocks noGrp="1"/>
          </p:cNvSpPr>
          <p:nvPr>
            <p:ph type="dt" sz="half" idx="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5603" name="页脚占位符 5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 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560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Coding theory</a:t>
            </a:r>
            <a:r>
              <a:rPr lang="zh-CN" altLang="en-US" dirty="0"/>
              <a:t>（编码理论）</a:t>
            </a:r>
            <a:endParaRPr lang="zh-CN" altLang="en-US" dirty="0"/>
          </a:p>
        </p:txBody>
      </p:sp>
      <p:sp>
        <p:nvSpPr>
          <p:cNvPr id="697347" name="Rectangle 3"/>
          <p:cNvSpPr>
            <a:spLocks noGrp="1"/>
          </p:cNvSpPr>
          <p:nvPr>
            <p:ph idx="1"/>
          </p:nvPr>
        </p:nvSpPr>
        <p:spPr>
          <a:xfrm>
            <a:off x="828040" y="1340485"/>
            <a:ext cx="8187055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In today’s modern world of communication, data items are constantly being transmitted from point to point. 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The basic problem in transmission of data is that of receiving the data as sent and not receiving a distorted</a:t>
            </a:r>
            <a:r>
              <a:rPr lang="zh-CN" altLang="en-US" sz="2800" dirty="0"/>
              <a:t>（失真） </a:t>
            </a:r>
            <a:r>
              <a:rPr lang="en-US" altLang="zh-CN" sz="2800" dirty="0"/>
              <a:t>piece of data.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Coding theory has developed techniques for </a:t>
            </a:r>
            <a:r>
              <a:rPr lang="en-US" altLang="zh-CN" sz="2800" dirty="0">
                <a:solidFill>
                  <a:schemeClr val="hlink"/>
                </a:solidFill>
              </a:rPr>
              <a:t>introducing redundant information</a:t>
            </a:r>
            <a:r>
              <a:rPr lang="zh-CN" altLang="en-US" sz="2800" dirty="0">
                <a:solidFill>
                  <a:schemeClr val="hlink"/>
                </a:solidFill>
              </a:rPr>
              <a:t>（引入冗余信息）</a:t>
            </a:r>
            <a:r>
              <a:rPr lang="en-US" altLang="zh-CN" sz="2800" dirty="0"/>
              <a:t> in transmitted data that help in detecting, and sometimes in correcting, errors.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Some of these techniques make use of group theory.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charRg st="108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7347">
                                            <p:txEl>
                                              <p:charRg st="108" end="2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charRg st="237" end="4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7347">
                                            <p:txEl>
                                              <p:charRg st="237" end="4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charRg st="403" end="4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7347">
                                            <p:txEl>
                                              <p:charRg st="403" end="4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灯片编号占位符 3"/>
          <p:cNvSpPr>
            <a:spLocks noGrp="1"/>
          </p:cNvSpPr>
          <p:nvPr>
            <p:ph type="sldNum" sz="quarter" idx="4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4034" name="日期占位符 4"/>
          <p:cNvSpPr>
            <a:spLocks noGrp="1"/>
          </p:cNvSpPr>
          <p:nvPr>
            <p:ph type="dt" sz="half" idx="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4035" name="页脚占位符 5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 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403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 4</a:t>
            </a:r>
            <a:endParaRPr lang="en-US" altLang="zh-CN" dirty="0"/>
          </a:p>
        </p:txBody>
      </p:sp>
      <p:sp>
        <p:nvSpPr>
          <p:cNvPr id="71270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Find the distance between </a:t>
            </a:r>
            <a:r>
              <a:rPr lang="en-US" altLang="zh-CN" i="1" dirty="0"/>
              <a:t>x</a:t>
            </a:r>
            <a:r>
              <a:rPr lang="en-US" altLang="zh-CN" dirty="0"/>
              <a:t> and </a:t>
            </a:r>
            <a:r>
              <a:rPr lang="en-US" altLang="zh-CN" i="1" dirty="0"/>
              <a:t>y</a:t>
            </a:r>
            <a:r>
              <a:rPr lang="en-US" altLang="zh-CN" dirty="0"/>
              <a:t>: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(a) </a:t>
            </a:r>
            <a:r>
              <a:rPr lang="en-US" altLang="zh-CN" i="1" dirty="0"/>
              <a:t>x</a:t>
            </a:r>
            <a:r>
              <a:rPr lang="en-US" altLang="zh-CN" dirty="0"/>
              <a:t> = 110110,  </a:t>
            </a:r>
            <a:r>
              <a:rPr lang="en-US" altLang="zh-CN" i="1" dirty="0"/>
              <a:t>y</a:t>
            </a:r>
            <a:r>
              <a:rPr lang="en-US" altLang="zh-CN" dirty="0"/>
              <a:t> = 000101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(b) </a:t>
            </a:r>
            <a:r>
              <a:rPr lang="en-US" altLang="zh-CN" i="1" dirty="0"/>
              <a:t>x</a:t>
            </a:r>
            <a:r>
              <a:rPr lang="en-US" altLang="zh-CN" dirty="0"/>
              <a:t> = 001100,  </a:t>
            </a:r>
            <a:r>
              <a:rPr lang="en-US" altLang="zh-CN" i="1" dirty="0"/>
              <a:t>y</a:t>
            </a:r>
            <a:r>
              <a:rPr lang="en-US" altLang="zh-CN" dirty="0"/>
              <a:t> = 010110.</a:t>
            </a:r>
            <a:endParaRPr lang="en-US" altLang="zh-CN" dirty="0"/>
          </a:p>
          <a:p>
            <a:pPr eaLnBrk="1" hangingPunct="1"/>
            <a:r>
              <a:rPr lang="en-US" altLang="zh-CN" dirty="0"/>
              <a:t>Solution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(a) </a:t>
            </a:r>
            <a:r>
              <a:rPr lang="en-US" altLang="zh-CN" i="1" dirty="0"/>
              <a:t>x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 </a:t>
            </a:r>
            <a:r>
              <a:rPr lang="en-US" altLang="zh-CN" i="1" dirty="0"/>
              <a:t>y</a:t>
            </a:r>
            <a:r>
              <a:rPr lang="en-US" altLang="zh-CN" dirty="0"/>
              <a:t> = 110011, so | </a:t>
            </a:r>
            <a:r>
              <a:rPr lang="en-US" altLang="zh-CN" i="1" dirty="0"/>
              <a:t>x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 </a:t>
            </a:r>
            <a:r>
              <a:rPr lang="en-US" altLang="zh-CN" i="1" dirty="0"/>
              <a:t>y</a:t>
            </a:r>
            <a:r>
              <a:rPr lang="en-US" altLang="zh-CN" dirty="0"/>
              <a:t> | = 4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(b) </a:t>
            </a:r>
            <a:r>
              <a:rPr lang="en-US" altLang="zh-CN" i="1" dirty="0"/>
              <a:t>x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 </a:t>
            </a:r>
            <a:r>
              <a:rPr lang="en-US" altLang="zh-CN" i="1" dirty="0"/>
              <a:t>y</a:t>
            </a:r>
            <a:r>
              <a:rPr lang="en-US" altLang="zh-CN" dirty="0"/>
              <a:t> = 011010, so | </a:t>
            </a:r>
            <a:r>
              <a:rPr lang="en-US" altLang="zh-CN" i="1" dirty="0"/>
              <a:t>x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 </a:t>
            </a:r>
            <a:r>
              <a:rPr lang="en-US" altLang="zh-CN" i="1" dirty="0"/>
              <a:t>y</a:t>
            </a:r>
            <a:r>
              <a:rPr lang="en-US" altLang="zh-CN" dirty="0"/>
              <a:t> | = 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charRg st="92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2707">
                                            <p:txEl>
                                              <p:charRg st="92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charRg st="101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2707">
                                            <p:txEl>
                                              <p:charRg st="101" end="1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charRg st="138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2707">
                                            <p:txEl>
                                              <p:charRg st="138" end="1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灯片编号占位符 3"/>
          <p:cNvSpPr>
            <a:spLocks noGrp="1"/>
          </p:cNvSpPr>
          <p:nvPr>
            <p:ph type="sldNum" sz="quarter" idx="4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5058" name="日期占位符 4"/>
          <p:cNvSpPr>
            <a:spLocks noGrp="1"/>
          </p:cNvSpPr>
          <p:nvPr>
            <p:ph type="dt" sz="half" idx="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5059" name="页脚占位符 5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 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506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Theorem 1</a:t>
            </a:r>
            <a:br>
              <a:rPr lang="en-US" altLang="zh-CN" dirty="0"/>
            </a:br>
            <a:r>
              <a:rPr lang="en-US" altLang="zh-CN" sz="3200" dirty="0"/>
              <a:t>properties of distance function</a:t>
            </a:r>
            <a:endParaRPr lang="en-US" altLang="zh-CN" sz="3200" dirty="0"/>
          </a:p>
        </p:txBody>
      </p:sp>
      <p:sp>
        <p:nvSpPr>
          <p:cNvPr id="71373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</a:pPr>
            <a:r>
              <a:rPr lang="en-US" altLang="zh-CN" dirty="0"/>
              <a:t>Let 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dirty="0"/>
              <a:t>, and </a:t>
            </a:r>
            <a:r>
              <a:rPr lang="en-US" altLang="zh-CN" i="1" dirty="0"/>
              <a:t>z</a:t>
            </a:r>
            <a:r>
              <a:rPr lang="en-US" altLang="zh-CN" dirty="0"/>
              <a:t> be elements of </a:t>
            </a:r>
            <a:r>
              <a:rPr lang="en-US" altLang="zh-CN" i="1" dirty="0"/>
              <a:t>B</a:t>
            </a:r>
            <a:r>
              <a:rPr lang="en-US" altLang="zh-CN" i="1" baseline="30000" dirty="0"/>
              <a:t>m</a:t>
            </a:r>
            <a:r>
              <a:rPr lang="en-US" altLang="zh-CN" dirty="0"/>
              <a:t>. Then</a:t>
            </a:r>
            <a:endParaRPr lang="en-US" altLang="zh-CN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dirty="0"/>
              <a:t>(a) </a:t>
            </a:r>
            <a:r>
              <a:rPr lang="zh-CN" altLang="en-US" dirty="0">
                <a:sym typeface="Symbol" panose="05050102010706020507" pitchFamily="18" charset="2"/>
              </a:rPr>
              <a:t>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dirty="0"/>
              <a:t>) = </a:t>
            </a:r>
            <a:r>
              <a:rPr lang="zh-CN" altLang="en-US" dirty="0">
                <a:sym typeface="Symbol" panose="05050102010706020507" pitchFamily="18" charset="2"/>
              </a:rPr>
              <a:t></a:t>
            </a:r>
            <a:r>
              <a:rPr lang="en-US" altLang="zh-CN" dirty="0"/>
              <a:t>(</a:t>
            </a:r>
            <a:r>
              <a:rPr lang="en-US" altLang="zh-CN" i="1" dirty="0"/>
              <a:t>y</a:t>
            </a:r>
            <a:r>
              <a:rPr lang="en-US" altLang="zh-CN" dirty="0"/>
              <a:t>, </a:t>
            </a:r>
            <a:r>
              <a:rPr lang="en-US" altLang="zh-CN" i="1" dirty="0"/>
              <a:t>x</a:t>
            </a:r>
            <a:r>
              <a:rPr lang="en-US" altLang="zh-CN" dirty="0"/>
              <a:t>) </a:t>
            </a:r>
            <a:endParaRPr lang="en-US" altLang="zh-CN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dirty="0"/>
              <a:t>(b) </a:t>
            </a:r>
            <a:r>
              <a:rPr lang="zh-CN" altLang="en-US" dirty="0">
                <a:sym typeface="Symbol" panose="05050102010706020507" pitchFamily="18" charset="2"/>
              </a:rPr>
              <a:t>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dirty="0"/>
              <a:t>) </a:t>
            </a:r>
            <a:r>
              <a:rPr lang="zh-CN" altLang="en-US" dirty="0">
                <a:sym typeface="Symbol" panose="05050102010706020507" pitchFamily="18" charset="2"/>
              </a:rPr>
              <a:t></a:t>
            </a:r>
            <a:r>
              <a:rPr lang="en-US" altLang="zh-CN" dirty="0"/>
              <a:t> 0</a:t>
            </a:r>
            <a:endParaRPr lang="en-US" altLang="zh-CN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dirty="0"/>
              <a:t>(c) </a:t>
            </a:r>
            <a:r>
              <a:rPr lang="zh-CN" altLang="en-US" dirty="0">
                <a:sym typeface="Symbol" panose="05050102010706020507" pitchFamily="18" charset="2"/>
              </a:rPr>
              <a:t>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dirty="0"/>
              <a:t>) = 0 if and only if </a:t>
            </a:r>
            <a:r>
              <a:rPr lang="en-US" altLang="zh-CN" i="1" dirty="0"/>
              <a:t>x</a:t>
            </a:r>
            <a:r>
              <a:rPr lang="en-US" altLang="zh-CN" dirty="0"/>
              <a:t> = </a:t>
            </a:r>
            <a:r>
              <a:rPr lang="en-US" altLang="zh-CN" i="1" dirty="0"/>
              <a:t>y</a:t>
            </a:r>
            <a:endParaRPr lang="en-US" altLang="zh-CN" i="1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dirty="0"/>
              <a:t>(d) </a:t>
            </a:r>
            <a:r>
              <a:rPr lang="zh-CN" altLang="en-US" dirty="0">
                <a:sym typeface="Symbol" panose="05050102010706020507" pitchFamily="18" charset="2"/>
              </a:rPr>
              <a:t>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dirty="0"/>
              <a:t>) </a:t>
            </a:r>
            <a:r>
              <a:rPr lang="zh-CN" altLang="en-US" dirty="0">
                <a:sym typeface="Symbol" panose="05050102010706020507" pitchFamily="18" charset="2"/>
              </a:rPr>
              <a:t>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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z</a:t>
            </a:r>
            <a:r>
              <a:rPr lang="en-US" altLang="zh-CN" dirty="0"/>
              <a:t>) + </a:t>
            </a:r>
            <a:r>
              <a:rPr lang="zh-CN" altLang="en-US" dirty="0">
                <a:sym typeface="Symbol" panose="05050102010706020507" pitchFamily="18" charset="2"/>
              </a:rPr>
              <a:t></a:t>
            </a:r>
            <a:r>
              <a:rPr lang="en-US" altLang="zh-CN" dirty="0"/>
              <a:t>(</a:t>
            </a:r>
            <a:r>
              <a:rPr lang="en-US" altLang="zh-CN" i="1" dirty="0"/>
              <a:t>z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dirty="0"/>
              <a:t>) </a:t>
            </a:r>
            <a:endParaRPr lang="en-US" altLang="zh-CN" dirty="0"/>
          </a:p>
          <a:p>
            <a:pPr eaLnBrk="1" hangingPunct="1">
              <a:lnSpc>
                <a:spcPct val="80000"/>
              </a:lnSpc>
            </a:pPr>
            <a:r>
              <a:rPr lang="en-US" altLang="zh-CN" dirty="0"/>
              <a:t>Proof of (d)</a:t>
            </a:r>
            <a:endParaRPr lang="en-US" altLang="zh-CN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dirty="0"/>
              <a:t>| </a:t>
            </a:r>
            <a:r>
              <a:rPr lang="en-US" altLang="zh-CN" i="1" dirty="0"/>
              <a:t>x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 </a:t>
            </a:r>
            <a:r>
              <a:rPr lang="en-US" altLang="zh-CN" i="1" dirty="0"/>
              <a:t>y</a:t>
            </a:r>
            <a:r>
              <a:rPr lang="en-US" altLang="zh-CN" dirty="0"/>
              <a:t> | </a:t>
            </a:r>
            <a:r>
              <a:rPr lang="zh-CN" altLang="en-US" dirty="0">
                <a:sym typeface="Symbol" panose="05050102010706020507" pitchFamily="18" charset="2"/>
              </a:rPr>
              <a:t> </a:t>
            </a:r>
            <a:r>
              <a:rPr lang="en-US" altLang="zh-CN" dirty="0">
                <a:sym typeface="Euclid Math Two" panose="02050601010101010101" pitchFamily="18" charset="2"/>
              </a:rPr>
              <a:t>| </a:t>
            </a:r>
            <a:r>
              <a:rPr lang="en-US" altLang="zh-CN" i="1" dirty="0">
                <a:sym typeface="Euclid Math Two" panose="02050601010101010101" pitchFamily="18" charset="2"/>
              </a:rPr>
              <a:t>x </a:t>
            </a:r>
            <a:r>
              <a:rPr lang="en-US" altLang="zh-CN" dirty="0">
                <a:sym typeface="Euclid Math Two" panose="02050601010101010101" pitchFamily="18" charset="2"/>
              </a:rPr>
              <a:t>|+| </a:t>
            </a:r>
            <a:r>
              <a:rPr lang="en-US" altLang="zh-CN" i="1" dirty="0">
                <a:sym typeface="Euclid Math Two" panose="02050601010101010101" pitchFamily="18" charset="2"/>
              </a:rPr>
              <a:t>y </a:t>
            </a:r>
            <a:r>
              <a:rPr lang="en-US" altLang="zh-CN" dirty="0">
                <a:sym typeface="Euclid Math Two" panose="02050601010101010101" pitchFamily="18" charset="2"/>
              </a:rPr>
              <a:t>|;      </a:t>
            </a:r>
            <a:r>
              <a:rPr lang="en-US" altLang="zh-CN" i="1" dirty="0">
                <a:sym typeface="Euclid Math Two" panose="02050601010101010101" pitchFamily="18" charset="2"/>
              </a:rPr>
              <a:t>a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 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dirty="0">
                <a:sym typeface="Symbol" panose="05050102010706020507" pitchFamily="18" charset="2"/>
              </a:rPr>
              <a:t> =</a:t>
            </a:r>
            <a:r>
              <a:rPr lang="en-US" altLang="zh-CN" i="1" dirty="0"/>
              <a:t> </a:t>
            </a:r>
            <a:r>
              <a:rPr lang="en-US" altLang="zh-CN" b="1" dirty="0"/>
              <a:t>0</a:t>
            </a:r>
            <a:endParaRPr lang="en-US" altLang="zh-CN" b="1" dirty="0">
              <a:sym typeface="Symbol" panose="05050102010706020507" pitchFamily="18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>
                <a:sym typeface="Symbol" panose="05050102010706020507" pitchFamily="18" charset="2"/>
              </a:rPr>
              <a:t>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dirty="0"/>
              <a:t>) = | </a:t>
            </a:r>
            <a:r>
              <a:rPr lang="en-US" altLang="zh-CN" i="1" dirty="0"/>
              <a:t>x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 </a:t>
            </a:r>
            <a:r>
              <a:rPr lang="en-US" altLang="zh-CN" i="1" dirty="0"/>
              <a:t>y</a:t>
            </a:r>
            <a:r>
              <a:rPr lang="en-US" altLang="zh-CN" dirty="0"/>
              <a:t> | = | </a:t>
            </a:r>
            <a:r>
              <a:rPr lang="en-US" altLang="zh-CN" i="1" dirty="0"/>
              <a:t>x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 </a:t>
            </a:r>
            <a:r>
              <a:rPr lang="zh-CN" altLang="en-US" b="1" dirty="0">
                <a:sym typeface="Symbol" panose="05050102010706020507" pitchFamily="18" charset="2"/>
              </a:rPr>
              <a:t>0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 </a:t>
            </a:r>
            <a:r>
              <a:rPr lang="en-US" altLang="zh-CN" i="1" dirty="0"/>
              <a:t>y</a:t>
            </a:r>
            <a:r>
              <a:rPr lang="en-US" altLang="zh-CN" dirty="0"/>
              <a:t> | </a:t>
            </a:r>
            <a:endParaRPr lang="en-US" altLang="zh-CN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dirty="0"/>
              <a:t>	 	      = | </a:t>
            </a:r>
            <a:r>
              <a:rPr lang="en-US" altLang="zh-CN" i="1" dirty="0"/>
              <a:t>x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 </a:t>
            </a:r>
            <a:r>
              <a:rPr lang="en-US" altLang="zh-CN" i="1" dirty="0"/>
              <a:t>z </a:t>
            </a:r>
            <a:r>
              <a:rPr lang="zh-CN" altLang="en-US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 </a:t>
            </a:r>
            <a:r>
              <a:rPr lang="en-US" altLang="zh-CN" i="1" dirty="0"/>
              <a:t>z </a:t>
            </a:r>
            <a:r>
              <a:rPr lang="zh-CN" altLang="en-US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 </a:t>
            </a:r>
            <a:r>
              <a:rPr lang="en-US" altLang="zh-CN" i="1" dirty="0"/>
              <a:t>y</a:t>
            </a:r>
            <a:r>
              <a:rPr lang="en-US" altLang="zh-CN" dirty="0"/>
              <a:t> | </a:t>
            </a:r>
            <a:endParaRPr lang="en-US" altLang="zh-CN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dirty="0">
                <a:sym typeface="Euclid Math Two" panose="02050601010101010101" pitchFamily="18" charset="2"/>
              </a:rPr>
              <a:t>		 </a:t>
            </a:r>
            <a:r>
              <a:rPr lang="zh-CN" altLang="en-US" sz="2800" dirty="0">
                <a:solidFill>
                  <a:srgbClr val="000000"/>
                </a:solidFill>
                <a:sym typeface="Symbol" panose="05050102010706020507" pitchFamily="18" charset="2"/>
              </a:rPr>
              <a:t></a:t>
            </a:r>
            <a:r>
              <a:rPr lang="zh-CN" altLang="en-US" dirty="0">
                <a:sym typeface="Euclid Math Two" panose="02050601010101010101" pitchFamily="18" charset="2"/>
              </a:rPr>
              <a:t> </a:t>
            </a:r>
            <a:r>
              <a:rPr lang="en-US" altLang="zh-CN" dirty="0"/>
              <a:t>| </a:t>
            </a:r>
            <a:r>
              <a:rPr lang="en-US" altLang="zh-CN" i="1" dirty="0"/>
              <a:t>x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 </a:t>
            </a:r>
            <a:r>
              <a:rPr lang="en-US" altLang="zh-CN" i="1" dirty="0"/>
              <a:t>z |+|</a:t>
            </a:r>
            <a:r>
              <a:rPr lang="en-US" altLang="zh-CN" dirty="0"/>
              <a:t> </a:t>
            </a:r>
            <a:r>
              <a:rPr lang="en-US" altLang="zh-CN" i="1" dirty="0"/>
              <a:t>z </a:t>
            </a:r>
            <a:r>
              <a:rPr lang="zh-CN" altLang="en-US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 </a:t>
            </a:r>
            <a:r>
              <a:rPr lang="en-US" altLang="zh-CN" i="1" dirty="0"/>
              <a:t>y</a:t>
            </a:r>
            <a:r>
              <a:rPr lang="en-US" altLang="zh-CN" dirty="0"/>
              <a:t> |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charRg st="149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3731">
                                            <p:txEl>
                                              <p:charRg st="149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3731">
                                            <p:txEl>
                                              <p:charRg st="149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charRg st="162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3731">
                                            <p:txEl>
                                              <p:charRg st="162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3731">
                                            <p:txEl>
                                              <p:charRg st="162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charRg st="202" end="2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3731">
                                            <p:txEl>
                                              <p:charRg st="202" end="2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3731">
                                            <p:txEl>
                                              <p:charRg st="202" end="2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charRg st="239" end="2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3731">
                                            <p:txEl>
                                              <p:charRg st="239" end="2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3731">
                                            <p:txEl>
                                              <p:charRg st="239" end="2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charRg st="269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3731">
                                            <p:txEl>
                                              <p:charRg st="269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3731">
                                            <p:txEl>
                                              <p:charRg st="269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灯片编号占位符 3"/>
          <p:cNvSpPr>
            <a:spLocks noGrp="1"/>
          </p:cNvSpPr>
          <p:nvPr>
            <p:ph type="sldNum" sz="quarter" idx="4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7106" name="日期占位符 4"/>
          <p:cNvSpPr>
            <a:spLocks noGrp="1"/>
          </p:cNvSpPr>
          <p:nvPr>
            <p:ph type="dt" sz="half" idx="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7107" name="页脚占位符 5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 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710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4000" dirty="0"/>
              <a:t>Minimum distance</a:t>
            </a:r>
            <a:r>
              <a:rPr lang="zh-CN" altLang="en-US" sz="4000" dirty="0"/>
              <a:t>（最小距离）</a:t>
            </a:r>
            <a:endParaRPr lang="zh-CN" altLang="en-US" sz="4000" dirty="0"/>
          </a:p>
        </p:txBody>
      </p:sp>
      <p:sp>
        <p:nvSpPr>
          <p:cNvPr id="4710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The </a:t>
            </a:r>
            <a:r>
              <a:rPr lang="en-US" altLang="zh-CN" i="1" dirty="0">
                <a:solidFill>
                  <a:schemeClr val="hlink"/>
                </a:solidFill>
              </a:rPr>
              <a:t>minimum distance</a:t>
            </a:r>
            <a:r>
              <a:rPr lang="en-US" altLang="zh-CN" dirty="0"/>
              <a:t> of an encoding function </a:t>
            </a:r>
            <a:r>
              <a:rPr lang="en-US" altLang="zh-CN" i="1" dirty="0"/>
              <a:t>e</a:t>
            </a:r>
            <a:r>
              <a:rPr lang="en-US" altLang="zh-CN" dirty="0"/>
              <a:t>: </a:t>
            </a:r>
            <a:r>
              <a:rPr lang="en-US" altLang="zh-CN" i="1" dirty="0"/>
              <a:t>B</a:t>
            </a:r>
            <a:r>
              <a:rPr lang="en-US" altLang="zh-CN" i="1" baseline="30000" dirty="0"/>
              <a:t>m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en-US" altLang="zh-CN" i="1" baseline="30000" dirty="0"/>
              <a:t>n</a:t>
            </a:r>
            <a:r>
              <a:rPr lang="en-US" altLang="zh-CN" dirty="0"/>
              <a:t> is the minimum of the distances between all distinct pairs of code words; that is,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>
                <a:sym typeface="Symbol" panose="05050102010706020507" pitchFamily="18" charset="2"/>
              </a:rPr>
              <a:t>		min{</a:t>
            </a:r>
            <a:r>
              <a:rPr lang="en-US" altLang="zh-CN" dirty="0"/>
              <a:t>(</a:t>
            </a:r>
            <a:r>
              <a:rPr lang="en-US" altLang="zh-CN" i="1" dirty="0"/>
              <a:t>e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), </a:t>
            </a:r>
            <a:r>
              <a:rPr lang="en-US" altLang="zh-CN" i="1" dirty="0"/>
              <a:t>e</a:t>
            </a:r>
            <a:r>
              <a:rPr lang="en-US" altLang="zh-CN" dirty="0"/>
              <a:t>(</a:t>
            </a:r>
            <a:r>
              <a:rPr lang="en-US" altLang="zh-CN" i="1" dirty="0"/>
              <a:t>y</a:t>
            </a:r>
            <a:r>
              <a:rPr lang="en-US" altLang="zh-CN" dirty="0"/>
              <a:t>)) | </a:t>
            </a:r>
            <a:r>
              <a:rPr lang="en-US" altLang="zh-CN" i="1" dirty="0"/>
              <a:t>x, y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en-US" altLang="zh-CN" i="1" baseline="30000" dirty="0"/>
              <a:t>m</a:t>
            </a:r>
            <a:r>
              <a:rPr lang="en-US" altLang="zh-CN" dirty="0"/>
              <a:t>}</a:t>
            </a:r>
            <a:endParaRPr lang="zh-CN" altLang="en-US" baseline="30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灯片编号占位符 3"/>
          <p:cNvSpPr>
            <a:spLocks noGrp="1"/>
          </p:cNvSpPr>
          <p:nvPr>
            <p:ph type="sldNum" sz="quarter" idx="4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8130" name="日期占位符 4"/>
          <p:cNvSpPr>
            <a:spLocks noGrp="1"/>
          </p:cNvSpPr>
          <p:nvPr>
            <p:ph type="dt" sz="half" idx="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8131" name="页脚占位符 5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8132" name="文本框 8"/>
          <p:cNvSpPr txBox="1"/>
          <p:nvPr>
            <p:custDataLst>
              <p:tags r:id="rId1"/>
            </p:custDataLst>
          </p:nvPr>
        </p:nvSpPr>
        <p:spPr>
          <a:xfrm>
            <a:off x="914400" y="566103"/>
            <a:ext cx="7315200" cy="13033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>
              <a:buClrTx/>
              <a:buFontTx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Determine the minimum distance of </a:t>
            </a:r>
            <a:r>
              <a:rPr lang="en-US" altLang="zh-CN" sz="2800" dirty="0">
                <a:latin typeface="Times New Roman" panose="02020603050405020304" pitchFamily="18" charset="0"/>
              </a:rPr>
              <a:t>the following (2, 5) encoding function </a:t>
            </a:r>
            <a:r>
              <a:rPr lang="en-US" altLang="zh-CN" sz="2800" i="1" dirty="0">
                <a:latin typeface="Times New Roman" panose="02020603050405020304" pitchFamily="18" charset="0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</a:rPr>
              <a:t>: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8133" name="文本框 9"/>
          <p:cNvSpPr txBox="1"/>
          <p:nvPr>
            <p:custDataLst>
              <p:tags r:id="rId2"/>
            </p:custDataLst>
          </p:nvPr>
        </p:nvSpPr>
        <p:spPr>
          <a:xfrm>
            <a:off x="1828800" y="27860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>
              <a:buClrTx/>
              <a:buFontTx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8134" name="文本框 10"/>
          <p:cNvSpPr txBox="1"/>
          <p:nvPr>
            <p:custDataLst>
              <p:tags r:id="rId3"/>
            </p:custDataLst>
          </p:nvPr>
        </p:nvSpPr>
        <p:spPr>
          <a:xfrm>
            <a:off x="1828800" y="364331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>
              <a:buClrTx/>
              <a:buFontTx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8135" name="文本框 11"/>
          <p:cNvSpPr txBox="1"/>
          <p:nvPr>
            <p:custDataLst>
              <p:tags r:id="rId4"/>
            </p:custDataLst>
          </p:nvPr>
        </p:nvSpPr>
        <p:spPr>
          <a:xfrm>
            <a:off x="1828800" y="45005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>
              <a:buClrTx/>
              <a:buFontTx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8136" name="文本框 12"/>
          <p:cNvSpPr txBox="1"/>
          <p:nvPr>
            <p:custDataLst>
              <p:tags r:id="rId5"/>
            </p:custDataLst>
          </p:nvPr>
        </p:nvSpPr>
        <p:spPr>
          <a:xfrm>
            <a:off x="1763713" y="5286375"/>
            <a:ext cx="6400800" cy="6429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>
              <a:buClrTx/>
              <a:buFontTx/>
            </a:pP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8137" name="椭圆 13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2849563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1"/>
          <a:p>
            <a:pPr eaLnBrk="0" hangingPunct="0">
              <a:buClrTx/>
              <a:buFontTx/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8138" name="椭圆 14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706813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1"/>
          <a:p>
            <a:pPr eaLnBrk="0" hangingPunct="0">
              <a:buClrTx/>
              <a:buFontTx/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8139" name="椭圆 15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4564063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1"/>
          <a:p>
            <a:pPr eaLnBrk="0" hangingPunct="0">
              <a:buClrTx/>
              <a:buFontTx/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8140" name="矩形: 圆角 17"/>
          <p:cNvSpPr/>
          <p:nvPr>
            <p:custDataLst>
              <p:tags r:id="rId9"/>
            </p:custDataLst>
          </p:nvPr>
        </p:nvSpPr>
        <p:spPr>
          <a:xfrm>
            <a:off x="6078538" y="5565775"/>
            <a:ext cx="1543050" cy="41275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1"/>
          <a:p>
            <a:pPr eaLnBrk="0" hangingPunct="0">
              <a:buClrTx/>
              <a:buFontTx/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48141" name="对象 24"/>
          <p:cNvGraphicFramePr>
            <a:graphicFrameLocks noChangeAspect="1"/>
          </p:cNvGraphicFramePr>
          <p:nvPr/>
        </p:nvGraphicFramePr>
        <p:xfrm>
          <a:off x="5013325" y="1973263"/>
          <a:ext cx="3505200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0" imgW="3506470" imgH="1900555" progId="Equation.DSMT4">
                  <p:embed/>
                </p:oleObj>
              </mc:Choice>
              <mc:Fallback>
                <p:oleObj name="" r:id="rId10" imgW="3506470" imgH="1900555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013325" y="1973263"/>
                        <a:ext cx="3505200" cy="1898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42" name="组合 22"/>
          <p:cNvGrpSpPr/>
          <p:nvPr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48143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>
              <a:noFill/>
            </a:ln>
          </p:spPr>
          <p:txBody>
            <a:bodyPr wrap="none" anchor="t" anchorCtr="0"/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44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>
              <a:noFill/>
            </a:ln>
          </p:spPr>
          <p:txBody>
            <a:bodyPr wrap="none" anchor="t" anchorCtr="0"/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45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8146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r>
                <a:rPr lang="en-US" altLang="zh-CN" sz="20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48147" name="图片 7"/>
          <p:cNvPicPr/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8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灯片编号占位符 3"/>
          <p:cNvSpPr>
            <a:spLocks noGrp="1"/>
          </p:cNvSpPr>
          <p:nvPr>
            <p:ph type="sldNum" sz="quarter" idx="4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9154" name="日期占位符 4"/>
          <p:cNvSpPr>
            <a:spLocks noGrp="1"/>
          </p:cNvSpPr>
          <p:nvPr>
            <p:ph type="dt" sz="half" idx="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9155" name="页脚占位符 5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 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915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Theorem 2</a:t>
            </a:r>
            <a:endParaRPr lang="en-US" altLang="zh-CN" dirty="0"/>
          </a:p>
        </p:txBody>
      </p:sp>
      <p:sp>
        <p:nvSpPr>
          <p:cNvPr id="4915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An (</a:t>
            </a:r>
            <a:r>
              <a:rPr lang="en-US" altLang="zh-CN" i="1" dirty="0"/>
              <a:t>m, n</a:t>
            </a:r>
            <a:r>
              <a:rPr lang="en-US" altLang="zh-CN" dirty="0"/>
              <a:t>) encoding function </a:t>
            </a:r>
            <a:r>
              <a:rPr lang="en-US" altLang="zh-CN" i="1" dirty="0"/>
              <a:t>e</a:t>
            </a:r>
            <a:r>
              <a:rPr lang="en-US" altLang="zh-CN" dirty="0"/>
              <a:t>: </a:t>
            </a:r>
            <a:r>
              <a:rPr lang="en-US" altLang="zh-CN" i="1" dirty="0"/>
              <a:t>B</a:t>
            </a:r>
            <a:r>
              <a:rPr lang="en-US" altLang="zh-CN" i="1" baseline="30000" dirty="0"/>
              <a:t>m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en-US" altLang="zh-CN" i="1" baseline="30000" dirty="0"/>
              <a:t>n</a:t>
            </a:r>
            <a:r>
              <a:rPr lang="en-US" altLang="zh-CN" dirty="0"/>
              <a:t> can detect </a:t>
            </a:r>
            <a:r>
              <a:rPr lang="en-US" altLang="zh-CN" i="1" dirty="0"/>
              <a:t>k</a:t>
            </a:r>
            <a:r>
              <a:rPr lang="en-US" altLang="zh-CN" dirty="0"/>
              <a:t> or fewer errors 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if and only if </a:t>
            </a:r>
            <a:endParaRPr lang="en-US" altLang="zh-CN" dirty="0"/>
          </a:p>
          <a:p>
            <a:pPr eaLnBrk="1" hangingPunct="1"/>
            <a:r>
              <a:rPr lang="en-US" altLang="zh-CN" dirty="0"/>
              <a:t>its minimum distance is at 1east </a:t>
            </a:r>
            <a:r>
              <a:rPr lang="en-US" altLang="zh-CN" i="1" dirty="0"/>
              <a:t>k</a:t>
            </a:r>
            <a:r>
              <a:rPr lang="en-US" altLang="zh-CN" dirty="0"/>
              <a:t> + l.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灯片编号占位符 3"/>
          <p:cNvSpPr>
            <a:spLocks noGrp="1"/>
          </p:cNvSpPr>
          <p:nvPr>
            <p:ph type="sldNum" sz="quarter" idx="4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50178" name="日期占位符 4"/>
          <p:cNvSpPr>
            <a:spLocks noGrp="1"/>
          </p:cNvSpPr>
          <p:nvPr>
            <p:ph type="dt" sz="half" idx="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50179" name="页脚占位符 5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 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5018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Proof  </a:t>
            </a:r>
            <a:br>
              <a:rPr lang="en-US" altLang="zh-CN" dirty="0"/>
            </a:br>
            <a:r>
              <a:rPr lang="zh-CN" altLang="en-US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 </a:t>
            </a:r>
            <a:r>
              <a:rPr lang="en-US" altLang="zh-CN" sz="3600" dirty="0">
                <a:latin typeface="Times New Roman" panose="02020603050405020304" pitchFamily="18" charset="0"/>
              </a:rPr>
              <a:t>the minimum distance is at least </a:t>
            </a:r>
            <a:r>
              <a:rPr lang="en-US" altLang="zh-CN" sz="3600" i="1" dirty="0">
                <a:latin typeface="Times New Roman" panose="02020603050405020304" pitchFamily="18" charset="0"/>
              </a:rPr>
              <a:t>k</a:t>
            </a:r>
            <a:r>
              <a:rPr lang="en-US" altLang="zh-CN" sz="3600" dirty="0">
                <a:latin typeface="Times New Roman" panose="02020603050405020304" pitchFamily="18" charset="0"/>
              </a:rPr>
              <a:t> + 1</a:t>
            </a:r>
            <a:endParaRPr lang="en-US" altLang="zh-CN" sz="3600" dirty="0">
              <a:latin typeface="Times New Roman" panose="02020603050405020304" pitchFamily="18" charset="0"/>
            </a:endParaRPr>
          </a:p>
        </p:txBody>
      </p:sp>
      <p:sp>
        <p:nvSpPr>
          <p:cNvPr id="5018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dirty="0"/>
              <a:t>Let </a:t>
            </a:r>
            <a:r>
              <a:rPr lang="en-US" altLang="zh-CN" i="1" dirty="0"/>
              <a:t>b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en-US" altLang="zh-CN" i="1" baseline="30000" dirty="0"/>
              <a:t>m</a:t>
            </a:r>
            <a:r>
              <a:rPr lang="en-US" altLang="zh-CN" dirty="0"/>
              <a:t> , and let </a:t>
            </a:r>
            <a:r>
              <a:rPr lang="en-US" altLang="zh-CN" i="1" dirty="0"/>
              <a:t>x</a:t>
            </a:r>
            <a:r>
              <a:rPr lang="en-US" altLang="zh-CN" dirty="0"/>
              <a:t> = </a:t>
            </a:r>
            <a:r>
              <a:rPr lang="en-US" altLang="zh-CN" i="1" dirty="0"/>
              <a:t>e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dirty="0"/>
              <a:t>) </a:t>
            </a:r>
            <a:r>
              <a:rPr lang="zh-CN" altLang="en-US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en-US" altLang="zh-CN" i="1" baseline="30000" dirty="0"/>
              <a:t>n</a:t>
            </a:r>
            <a:r>
              <a:rPr lang="en-US" altLang="zh-CN" dirty="0"/>
              <a:t> be the code word representing </a:t>
            </a:r>
            <a:r>
              <a:rPr lang="en-US" altLang="zh-CN" i="1" dirty="0"/>
              <a:t>b</a:t>
            </a:r>
            <a:r>
              <a:rPr lang="en-US" altLang="zh-CN" dirty="0"/>
              <a:t>. 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/>
              <a:t>x</a:t>
            </a:r>
            <a:r>
              <a:rPr lang="en-US" altLang="zh-CN" dirty="0"/>
              <a:t> is transmitted and is received as 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t</a:t>
            </a:r>
            <a:r>
              <a:rPr lang="en-US" altLang="zh-CN" i="1" dirty="0"/>
              <a:t>. </a:t>
            </a:r>
            <a:r>
              <a:rPr lang="en-US" altLang="zh-CN" dirty="0"/>
              <a:t>If 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t</a:t>
            </a:r>
            <a:r>
              <a:rPr lang="en-US" altLang="zh-CN" dirty="0"/>
              <a:t> were a code word different from </a:t>
            </a:r>
            <a:r>
              <a:rPr lang="en-US" altLang="zh-CN" i="1" dirty="0"/>
              <a:t>x</a:t>
            </a:r>
            <a:r>
              <a:rPr lang="en-US" altLang="zh-CN" dirty="0"/>
              <a:t>, then </a:t>
            </a:r>
            <a:r>
              <a:rPr lang="en-US" altLang="zh-CN" dirty="0">
                <a:sym typeface="Symbol" panose="05050102010706020507" pitchFamily="18" charset="2"/>
              </a:rPr>
              <a:t>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t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</a:t>
            </a:r>
            <a:r>
              <a:rPr lang="en-US" altLang="zh-CN" dirty="0"/>
              <a:t> </a:t>
            </a:r>
            <a:r>
              <a:rPr lang="en-US" altLang="zh-CN" i="1" dirty="0"/>
              <a:t>k</a:t>
            </a:r>
            <a:r>
              <a:rPr lang="en-US" altLang="zh-CN" dirty="0"/>
              <a:t>+l, so </a:t>
            </a:r>
            <a:r>
              <a:rPr lang="en-US" altLang="zh-CN" i="1" dirty="0"/>
              <a:t>x</a:t>
            </a:r>
            <a:r>
              <a:rPr lang="en-US" altLang="zh-CN" dirty="0"/>
              <a:t> would be transmitted with </a:t>
            </a:r>
            <a:r>
              <a:rPr lang="en-US" altLang="zh-CN" i="1" dirty="0"/>
              <a:t>k</a:t>
            </a:r>
            <a:r>
              <a:rPr lang="en-US" altLang="zh-CN" dirty="0"/>
              <a:t> + l or more errors. 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Thus, if </a:t>
            </a:r>
            <a:r>
              <a:rPr lang="en-US" altLang="zh-CN" i="1" dirty="0"/>
              <a:t>x</a:t>
            </a:r>
            <a:r>
              <a:rPr lang="en-US" altLang="zh-CN" dirty="0"/>
              <a:t> is transmitted with </a:t>
            </a:r>
            <a:r>
              <a:rPr lang="en-US" altLang="zh-CN" i="1" dirty="0"/>
              <a:t>k</a:t>
            </a:r>
            <a:r>
              <a:rPr lang="en-US" altLang="zh-CN" dirty="0"/>
              <a:t> or fewer errors, then 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t</a:t>
            </a:r>
            <a:r>
              <a:rPr lang="en-US" altLang="zh-CN" dirty="0"/>
              <a:t> cannot be a code word. 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This means that </a:t>
            </a:r>
            <a:r>
              <a:rPr lang="en-US" altLang="zh-CN" i="1" dirty="0"/>
              <a:t>e</a:t>
            </a:r>
            <a:r>
              <a:rPr lang="en-US" altLang="zh-CN" dirty="0"/>
              <a:t> can detect </a:t>
            </a:r>
            <a:r>
              <a:rPr lang="en-US" altLang="zh-CN" i="1" dirty="0"/>
              <a:t>k</a:t>
            </a:r>
            <a:r>
              <a:rPr lang="en-US" altLang="zh-CN" dirty="0"/>
              <a:t> or fewer errors.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灯片编号占位符 3"/>
          <p:cNvSpPr>
            <a:spLocks noGrp="1"/>
          </p:cNvSpPr>
          <p:nvPr>
            <p:ph type="sldNum" sz="quarter" idx="4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51202" name="日期占位符 4"/>
          <p:cNvSpPr>
            <a:spLocks noGrp="1"/>
          </p:cNvSpPr>
          <p:nvPr>
            <p:ph type="dt" sz="half" idx="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51203" name="页脚占位符 5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 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5120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Proof</a:t>
            </a:r>
            <a:br>
              <a:rPr lang="en-US" altLang="zh-CN" dirty="0"/>
            </a:br>
            <a:r>
              <a:rPr lang="en-US" altLang="zh-CN" sz="3600" i="1" dirty="0">
                <a:latin typeface="Times New Roman" panose="02020603050405020304" pitchFamily="18" charset="0"/>
              </a:rPr>
              <a:t>e</a:t>
            </a:r>
            <a:r>
              <a:rPr lang="en-US" altLang="zh-CN" sz="3600" dirty="0">
                <a:latin typeface="Times New Roman" panose="02020603050405020304" pitchFamily="18" charset="0"/>
              </a:rPr>
              <a:t> can detect </a:t>
            </a:r>
            <a:r>
              <a:rPr lang="en-US" altLang="zh-CN" sz="3600" i="1" dirty="0">
                <a:latin typeface="Times New Roman" panose="02020603050405020304" pitchFamily="18" charset="0"/>
              </a:rPr>
              <a:t>k</a:t>
            </a:r>
            <a:r>
              <a:rPr lang="en-US" altLang="zh-CN" sz="3600" dirty="0">
                <a:latin typeface="Times New Roman" panose="02020603050405020304" pitchFamily="18" charset="0"/>
              </a:rPr>
              <a:t> or fewer errors </a:t>
            </a:r>
            <a:r>
              <a:rPr lang="zh-CN" altLang="en-US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endParaRPr lang="en-US" altLang="zh-CN" sz="36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20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Suppose that the minimum distance between code words is </a:t>
            </a:r>
            <a:r>
              <a:rPr lang="en-US" altLang="zh-CN" i="1" dirty="0"/>
              <a:t>r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</a:t>
            </a:r>
            <a:r>
              <a:rPr lang="en-US" altLang="zh-CN" dirty="0"/>
              <a:t> </a:t>
            </a:r>
            <a:r>
              <a:rPr lang="en-US" altLang="zh-CN" i="1" dirty="0"/>
              <a:t>k</a:t>
            </a:r>
            <a:endParaRPr lang="en-US" altLang="zh-CN" dirty="0"/>
          </a:p>
          <a:p>
            <a:pPr eaLnBrk="1" hangingPunct="1"/>
            <a:r>
              <a:rPr lang="en-US" altLang="zh-CN" dirty="0"/>
              <a:t>Let </a:t>
            </a:r>
            <a:r>
              <a:rPr lang="en-US" altLang="zh-CN" i="1" dirty="0"/>
              <a:t>x</a:t>
            </a:r>
            <a:r>
              <a:rPr lang="en-US" altLang="zh-CN" dirty="0"/>
              <a:t> and </a:t>
            </a:r>
            <a:r>
              <a:rPr lang="en-US" altLang="zh-CN" i="1" dirty="0"/>
              <a:t>y</a:t>
            </a:r>
            <a:r>
              <a:rPr lang="en-US" altLang="zh-CN" dirty="0"/>
              <a:t> be code words with </a:t>
            </a:r>
            <a:r>
              <a:rPr lang="en-US" altLang="zh-CN" dirty="0">
                <a:sym typeface="Symbol" panose="05050102010706020507" pitchFamily="18" charset="2"/>
              </a:rPr>
              <a:t></a:t>
            </a:r>
            <a:r>
              <a:rPr lang="en-US" altLang="zh-CN" dirty="0"/>
              <a:t> (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dirty="0"/>
              <a:t>) = </a:t>
            </a:r>
            <a:r>
              <a:rPr lang="en-US" altLang="zh-CN" i="1" dirty="0"/>
              <a:t>r</a:t>
            </a:r>
            <a:r>
              <a:rPr lang="en-US" altLang="zh-CN" dirty="0"/>
              <a:t>.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If </a:t>
            </a:r>
            <a:r>
              <a:rPr lang="en-US" altLang="zh-CN" i="1" dirty="0"/>
              <a:t>x</a:t>
            </a:r>
            <a:r>
              <a:rPr lang="en-US" altLang="zh-CN" dirty="0"/>
              <a:t> </a:t>
            </a:r>
            <a:r>
              <a:rPr lang="en-US" altLang="zh-CN" baseline="-25000" dirty="0"/>
              <a:t>t</a:t>
            </a:r>
            <a:r>
              <a:rPr lang="en-US" altLang="zh-CN" dirty="0"/>
              <a:t>= </a:t>
            </a:r>
            <a:r>
              <a:rPr lang="en-US" altLang="zh-CN" i="1" dirty="0"/>
              <a:t>y</a:t>
            </a:r>
            <a:r>
              <a:rPr lang="en-US" altLang="zh-CN" dirty="0"/>
              <a:t>, that is, if </a:t>
            </a:r>
            <a:r>
              <a:rPr lang="en-US" altLang="zh-CN" i="1" dirty="0"/>
              <a:t>x</a:t>
            </a:r>
            <a:r>
              <a:rPr lang="en-US" altLang="zh-CN" dirty="0"/>
              <a:t> is transmitted and is mistakenly received as y, then </a:t>
            </a:r>
            <a:r>
              <a:rPr lang="en-US" altLang="zh-CN" i="1" dirty="0"/>
              <a:t>r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</a:t>
            </a:r>
            <a:r>
              <a:rPr lang="en-US" altLang="zh-CN" dirty="0"/>
              <a:t> </a:t>
            </a:r>
            <a:r>
              <a:rPr lang="en-US" altLang="zh-CN" i="1" dirty="0"/>
              <a:t>k</a:t>
            </a:r>
            <a:r>
              <a:rPr lang="en-US" altLang="zh-CN" dirty="0"/>
              <a:t> errors have been committed and have not been detected. </a:t>
            </a:r>
            <a:endParaRPr lang="en-US" altLang="zh-CN" dirty="0"/>
          </a:p>
          <a:p>
            <a:pPr eaLnBrk="1" hangingPunct="1"/>
            <a:r>
              <a:rPr lang="en-US" altLang="zh-CN" dirty="0"/>
              <a:t>Thus it contradict with </a:t>
            </a:r>
            <a:r>
              <a:rPr lang="en-US" altLang="zh-CN" i="1" dirty="0"/>
              <a:t>e</a:t>
            </a:r>
            <a:r>
              <a:rPr lang="en-US" altLang="zh-CN" dirty="0"/>
              <a:t> can detect </a:t>
            </a:r>
            <a:r>
              <a:rPr lang="en-US" altLang="zh-CN" i="1" dirty="0"/>
              <a:t>k</a:t>
            </a:r>
            <a:r>
              <a:rPr lang="en-US" altLang="zh-CN" dirty="0"/>
              <a:t> or fewer errors. </a:t>
            </a:r>
            <a:endParaRPr lang="en-US" altLang="zh-CN" dirty="0"/>
          </a:p>
          <a:p>
            <a:pPr lvl="1" algn="r" eaLnBrk="1" hangingPunct="1"/>
            <a:r>
              <a:rPr lang="en-US" altLang="zh-CN" dirty="0"/>
              <a:t>Q.E.D.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灯片编号占位符 3"/>
          <p:cNvSpPr>
            <a:spLocks noGrp="1"/>
          </p:cNvSpPr>
          <p:nvPr>
            <p:ph type="sldNum" sz="quarter" idx="4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52226" name="日期占位符 4"/>
          <p:cNvSpPr>
            <a:spLocks noGrp="1"/>
          </p:cNvSpPr>
          <p:nvPr>
            <p:ph type="dt" sz="half" idx="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52227" name="页脚占位符 5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 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5222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 6</a:t>
            </a:r>
            <a:br>
              <a:rPr lang="en-US" altLang="zh-CN" dirty="0"/>
            </a:br>
            <a:r>
              <a:rPr lang="en-US" altLang="zh-CN" sz="3600" dirty="0">
                <a:latin typeface="Times New Roman" panose="02020603050405020304" pitchFamily="18" charset="0"/>
              </a:rPr>
              <a:t>How many errors will </a:t>
            </a:r>
            <a:r>
              <a:rPr lang="en-US" altLang="zh-CN" sz="3600" i="1" dirty="0">
                <a:latin typeface="Times New Roman" panose="02020603050405020304" pitchFamily="18" charset="0"/>
              </a:rPr>
              <a:t>e</a:t>
            </a:r>
            <a:r>
              <a:rPr lang="en-US" altLang="zh-CN" sz="3600" dirty="0">
                <a:latin typeface="Times New Roman" panose="02020603050405020304" pitchFamily="18" charset="0"/>
              </a:rPr>
              <a:t> detect?</a:t>
            </a:r>
            <a:endParaRPr lang="en-US" altLang="zh-CN" sz="3600" dirty="0">
              <a:latin typeface="Times New Roman" panose="02020603050405020304" pitchFamily="18" charset="0"/>
            </a:endParaRPr>
          </a:p>
        </p:txBody>
      </p:sp>
      <p:sp>
        <p:nvSpPr>
          <p:cNvPr id="5222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Consider the (3, 8) encoding function </a:t>
            </a:r>
            <a:r>
              <a:rPr lang="en-US" altLang="zh-CN" i="1" dirty="0"/>
              <a:t>e</a:t>
            </a:r>
            <a:r>
              <a:rPr lang="en-US" altLang="zh-CN" dirty="0"/>
              <a:t>: </a:t>
            </a:r>
            <a:r>
              <a:rPr lang="en-US" altLang="zh-CN" i="1" dirty="0"/>
              <a:t>B</a:t>
            </a:r>
            <a:r>
              <a:rPr lang="en-US" altLang="zh-CN" i="1" baseline="30000" dirty="0"/>
              <a:t>3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en-US" altLang="zh-CN" i="1" baseline="30000" dirty="0"/>
              <a:t>8</a:t>
            </a:r>
            <a:r>
              <a:rPr lang="en-US" altLang="zh-CN" dirty="0"/>
              <a:t> defined by</a:t>
            </a:r>
            <a:endParaRPr lang="zh-CN" altLang="en-US" dirty="0"/>
          </a:p>
        </p:txBody>
      </p:sp>
      <p:graphicFrame>
        <p:nvGraphicFramePr>
          <p:cNvPr id="52230" name="Object 4"/>
          <p:cNvGraphicFramePr>
            <a:graphicFrameLocks noChangeAspect="1"/>
          </p:cNvGraphicFramePr>
          <p:nvPr/>
        </p:nvGraphicFramePr>
        <p:xfrm>
          <a:off x="2844165" y="2781300"/>
          <a:ext cx="3836988" cy="351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1993900" imgH="1828800" progId="Equation.DSMT4">
                  <p:embed/>
                </p:oleObj>
              </mc:Choice>
              <mc:Fallback>
                <p:oleObj name="" r:id="rId1" imgW="1993900" imgH="18288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44165" y="2781300"/>
                        <a:ext cx="3836988" cy="3519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灯片编号占位符 3"/>
          <p:cNvSpPr>
            <a:spLocks noGrp="1"/>
          </p:cNvSpPr>
          <p:nvPr>
            <p:ph type="sldNum" sz="quarter" idx="4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53250" name="日期占位符 4"/>
          <p:cNvSpPr>
            <a:spLocks noGrp="1"/>
          </p:cNvSpPr>
          <p:nvPr>
            <p:ph type="dt" sz="half" idx="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53251" name="页脚占位符 5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 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5325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Group Codes – </a:t>
            </a:r>
            <a:r>
              <a:rPr lang="zh-CN" altLang="en-US" dirty="0"/>
              <a:t>群码</a:t>
            </a:r>
            <a:endParaRPr lang="en-US" altLang="zh-CN" dirty="0"/>
          </a:p>
        </p:txBody>
      </p:sp>
      <p:sp>
        <p:nvSpPr>
          <p:cNvPr id="5325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An (</a:t>
            </a:r>
            <a:r>
              <a:rPr lang="en-US" altLang="zh-CN" i="1" dirty="0"/>
              <a:t>m, n</a:t>
            </a:r>
            <a:r>
              <a:rPr lang="en-US" altLang="zh-CN" dirty="0"/>
              <a:t>) encoding function </a:t>
            </a:r>
            <a:r>
              <a:rPr lang="en-US" altLang="zh-CN" i="1" dirty="0"/>
              <a:t>e</a:t>
            </a:r>
            <a:r>
              <a:rPr lang="en-US" altLang="zh-CN" dirty="0"/>
              <a:t>: </a:t>
            </a:r>
            <a:r>
              <a:rPr lang="en-US" altLang="zh-CN" i="1" dirty="0"/>
              <a:t>B</a:t>
            </a:r>
            <a:r>
              <a:rPr lang="en-US" altLang="zh-CN" i="1" baseline="30000" dirty="0"/>
              <a:t>m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en-US" altLang="zh-CN" i="1" baseline="30000" dirty="0"/>
              <a:t>n</a:t>
            </a:r>
            <a:r>
              <a:rPr lang="en-US" altLang="zh-CN" dirty="0"/>
              <a:t> is called a </a:t>
            </a:r>
            <a:r>
              <a:rPr lang="en-US" altLang="zh-CN" i="1" dirty="0">
                <a:solidFill>
                  <a:schemeClr val="hlink"/>
                </a:solidFill>
              </a:rPr>
              <a:t>group code</a:t>
            </a:r>
            <a:r>
              <a:rPr lang="en-US" altLang="zh-CN" dirty="0"/>
              <a:t> if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e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i="1" baseline="30000" dirty="0"/>
              <a:t>m</a:t>
            </a:r>
            <a:r>
              <a:rPr lang="en-US" altLang="zh-CN" dirty="0"/>
              <a:t>) = {</a:t>
            </a:r>
            <a:r>
              <a:rPr lang="en-US" altLang="zh-CN" i="1" dirty="0"/>
              <a:t>e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dirty="0"/>
              <a:t>) | </a:t>
            </a:r>
            <a:r>
              <a:rPr lang="en-US" altLang="zh-CN" i="1" dirty="0"/>
              <a:t>e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dirty="0"/>
              <a:t>) </a:t>
            </a:r>
            <a:r>
              <a:rPr lang="zh-CN" altLang="en-US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en-US" altLang="zh-CN" i="1" baseline="30000" dirty="0"/>
              <a:t>n</a:t>
            </a:r>
            <a:r>
              <a:rPr lang="en-US" altLang="zh-CN" dirty="0"/>
              <a:t> } </a:t>
            </a:r>
            <a:endParaRPr lang="en-US" altLang="zh-CN" dirty="0"/>
          </a:p>
          <a:p>
            <a:pPr eaLnBrk="1" hangingPunct="1"/>
            <a:r>
              <a:rPr lang="en-US" altLang="zh-CN" dirty="0"/>
              <a:t>is a subgroup of </a:t>
            </a:r>
            <a:r>
              <a:rPr lang="en-US" altLang="zh-CN" i="1" dirty="0"/>
              <a:t>B</a:t>
            </a:r>
            <a:r>
              <a:rPr lang="en-US" altLang="zh-CN" i="1" baseline="30000" dirty="0"/>
              <a:t>n</a:t>
            </a:r>
            <a:endParaRPr lang="zh-CN" altLang="en-US" i="1" baseline="30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灯片编号占位符 3"/>
          <p:cNvSpPr>
            <a:spLocks noGrp="1"/>
          </p:cNvSpPr>
          <p:nvPr>
            <p:ph type="sldNum" sz="quarter" idx="4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54274" name="日期占位符 4"/>
          <p:cNvSpPr>
            <a:spLocks noGrp="1"/>
          </p:cNvSpPr>
          <p:nvPr>
            <p:ph type="dt" sz="half" idx="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54275" name="页脚占位符 5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 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5427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Subgroups</a:t>
            </a:r>
            <a:endParaRPr lang="en-US" altLang="zh-CN" dirty="0"/>
          </a:p>
        </p:txBody>
      </p:sp>
      <p:sp>
        <p:nvSpPr>
          <p:cNvPr id="5427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Recall from the definition of subgroup give in Section 9.4 that </a:t>
            </a:r>
            <a:r>
              <a:rPr lang="en-US" altLang="zh-CN" i="1" dirty="0"/>
              <a:t>N</a:t>
            </a:r>
            <a:r>
              <a:rPr lang="en-US" altLang="zh-CN" dirty="0"/>
              <a:t> is a subgroup of </a:t>
            </a:r>
            <a:r>
              <a:rPr lang="en-US" altLang="zh-CN" i="1" dirty="0"/>
              <a:t>B</a:t>
            </a:r>
            <a:r>
              <a:rPr lang="en-US" altLang="zh-CN" i="1" baseline="30000" dirty="0"/>
              <a:t>n</a:t>
            </a:r>
            <a:r>
              <a:rPr lang="en-US" altLang="zh-CN" dirty="0"/>
              <a:t> if 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(a) the identity of </a:t>
            </a:r>
            <a:r>
              <a:rPr lang="en-US" altLang="zh-CN" i="1" dirty="0"/>
              <a:t>B</a:t>
            </a:r>
            <a:r>
              <a:rPr lang="en-US" altLang="zh-CN" i="1" baseline="30000" dirty="0"/>
              <a:t>n</a:t>
            </a:r>
            <a:r>
              <a:rPr lang="en-US" altLang="zh-CN" dirty="0"/>
              <a:t> is in </a:t>
            </a:r>
            <a:r>
              <a:rPr lang="en-US" altLang="zh-CN" i="1" dirty="0"/>
              <a:t>N</a:t>
            </a:r>
            <a:r>
              <a:rPr lang="en-US" altLang="zh-CN" dirty="0"/>
              <a:t>, 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(b) if </a:t>
            </a:r>
            <a:r>
              <a:rPr lang="en-US" altLang="zh-CN" i="1" dirty="0"/>
              <a:t>x</a:t>
            </a:r>
            <a:r>
              <a:rPr lang="en-US" altLang="zh-CN" dirty="0"/>
              <a:t> and </a:t>
            </a:r>
            <a:r>
              <a:rPr lang="en-US" altLang="zh-CN" i="1" dirty="0"/>
              <a:t>y</a:t>
            </a:r>
            <a:r>
              <a:rPr lang="en-US" altLang="zh-CN" dirty="0"/>
              <a:t> belong to </a:t>
            </a:r>
            <a:r>
              <a:rPr lang="en-US" altLang="zh-CN" i="1" dirty="0"/>
              <a:t>N</a:t>
            </a:r>
            <a:r>
              <a:rPr lang="en-US" altLang="zh-CN" dirty="0"/>
              <a:t>, then </a:t>
            </a:r>
            <a:r>
              <a:rPr lang="en-US" altLang="zh-CN" i="1" dirty="0"/>
              <a:t>x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 </a:t>
            </a:r>
            <a:r>
              <a:rPr lang="en-US" altLang="zh-CN" i="1" dirty="0"/>
              <a:t>y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 </a:t>
            </a:r>
            <a:r>
              <a:rPr lang="en-US" altLang="zh-CN" i="1" dirty="0"/>
              <a:t>N</a:t>
            </a:r>
            <a:r>
              <a:rPr lang="en-US" altLang="zh-CN" dirty="0"/>
              <a:t>, and 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(c) if </a:t>
            </a:r>
            <a:r>
              <a:rPr lang="en-US" altLang="zh-CN" i="1" dirty="0"/>
              <a:t>x</a:t>
            </a:r>
            <a:r>
              <a:rPr lang="en-US" altLang="zh-CN" dirty="0"/>
              <a:t> is in </a:t>
            </a:r>
            <a:r>
              <a:rPr lang="en-US" altLang="zh-CN" i="1" dirty="0"/>
              <a:t>N</a:t>
            </a:r>
            <a:r>
              <a:rPr lang="en-US" altLang="zh-CN" dirty="0"/>
              <a:t>, then its inverse is in </a:t>
            </a:r>
            <a:r>
              <a:rPr lang="en-US" altLang="zh-CN" i="1" dirty="0"/>
              <a:t>N</a:t>
            </a:r>
            <a:r>
              <a:rPr lang="en-US" altLang="zh-CN" dirty="0"/>
              <a:t>.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灯片编号占位符 3"/>
          <p:cNvSpPr>
            <a:spLocks noGrp="1"/>
          </p:cNvSpPr>
          <p:nvPr>
            <p:ph type="sldNum" sz="quarter" idx="4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6626" name="日期占位符 4"/>
          <p:cNvSpPr>
            <a:spLocks noGrp="1"/>
          </p:cNvSpPr>
          <p:nvPr>
            <p:ph type="dt" sz="half" idx="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6627" name="页脚占位符 5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 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662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Content</a:t>
            </a:r>
            <a:endParaRPr lang="en-US" altLang="zh-CN" dirty="0"/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Coding of binary information</a:t>
            </a:r>
            <a:r>
              <a:rPr lang="zh-CN" altLang="en-US" dirty="0"/>
              <a:t>　　　　　　　　　　（二元信息编码）</a:t>
            </a:r>
            <a:endParaRPr lang="zh-CN" altLang="en-US" dirty="0"/>
          </a:p>
          <a:p>
            <a:pPr eaLnBrk="1" hangingPunct="1"/>
            <a:r>
              <a:rPr lang="en-US" altLang="zh-CN" dirty="0"/>
              <a:t>Error detection</a:t>
            </a:r>
            <a:r>
              <a:rPr lang="zh-CN" altLang="en-US" dirty="0"/>
              <a:t>（差错检验）</a:t>
            </a:r>
            <a:endParaRPr lang="zh-CN" altLang="en-US" dirty="0"/>
          </a:p>
          <a:p>
            <a:pPr eaLnBrk="1" hangingPunct="1"/>
            <a:r>
              <a:rPr lang="en-US" altLang="zh-CN" dirty="0"/>
              <a:t>Decoding</a:t>
            </a:r>
            <a:r>
              <a:rPr lang="zh-CN" altLang="en-US" dirty="0"/>
              <a:t>（译码）</a:t>
            </a:r>
            <a:endParaRPr lang="zh-CN" altLang="en-US" dirty="0"/>
          </a:p>
          <a:p>
            <a:pPr eaLnBrk="1" hangingPunct="1"/>
            <a:r>
              <a:rPr lang="en-US" altLang="zh-CN" dirty="0"/>
              <a:t>Error correction</a:t>
            </a:r>
            <a:r>
              <a:rPr lang="zh-CN" altLang="en-US" dirty="0"/>
              <a:t>（纠错）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灯片编号占位符 3"/>
          <p:cNvSpPr>
            <a:spLocks noGrp="1"/>
          </p:cNvSpPr>
          <p:nvPr>
            <p:ph type="sldNum" sz="quarter" idx="4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55298" name="日期占位符 4"/>
          <p:cNvSpPr>
            <a:spLocks noGrp="1"/>
          </p:cNvSpPr>
          <p:nvPr>
            <p:ph type="dt" sz="half" idx="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55299" name="页脚占位符 5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 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5530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 7: </a:t>
            </a:r>
            <a:r>
              <a:rPr lang="en-US" altLang="zh-CN" sz="3600" dirty="0">
                <a:latin typeface="Times New Roman" panose="02020603050405020304" pitchFamily="18" charset="0"/>
              </a:rPr>
              <a:t>is </a:t>
            </a:r>
            <a:r>
              <a:rPr lang="en-US" altLang="zh-CN" sz="3600" i="1" dirty="0">
                <a:latin typeface="Times New Roman" panose="02020603050405020304" pitchFamily="18" charset="0"/>
              </a:rPr>
              <a:t>e</a:t>
            </a:r>
            <a:r>
              <a:rPr lang="en-US" altLang="zh-CN" sz="3600" dirty="0">
                <a:latin typeface="Times New Roman" panose="02020603050405020304" pitchFamily="18" charset="0"/>
              </a:rPr>
              <a:t> a group code?</a:t>
            </a:r>
            <a:endParaRPr lang="en-US" altLang="zh-CN" sz="3600" dirty="0">
              <a:latin typeface="Times New Roman" panose="02020603050405020304" pitchFamily="18" charset="0"/>
            </a:endParaRPr>
          </a:p>
        </p:txBody>
      </p:sp>
      <p:sp>
        <p:nvSpPr>
          <p:cNvPr id="5530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Consider the (3, 6) encoding function </a:t>
            </a:r>
            <a:r>
              <a:rPr lang="en-US" altLang="zh-CN" i="1" dirty="0"/>
              <a:t>e</a:t>
            </a:r>
            <a:r>
              <a:rPr lang="en-US" altLang="zh-CN" dirty="0"/>
              <a:t>: </a:t>
            </a:r>
            <a:r>
              <a:rPr lang="en-US" altLang="zh-CN" i="1" dirty="0"/>
              <a:t>B</a:t>
            </a:r>
            <a:r>
              <a:rPr lang="en-US" altLang="zh-CN" i="1" baseline="30000" dirty="0"/>
              <a:t>3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en-US" altLang="zh-CN" i="1" baseline="30000" dirty="0"/>
              <a:t>6</a:t>
            </a:r>
            <a:r>
              <a:rPr lang="en-US" altLang="zh-CN" dirty="0"/>
              <a:t> defined by</a:t>
            </a:r>
            <a:endParaRPr lang="zh-CN" altLang="en-US" dirty="0"/>
          </a:p>
        </p:txBody>
      </p:sp>
      <p:graphicFrame>
        <p:nvGraphicFramePr>
          <p:cNvPr id="55302" name="Object 4"/>
          <p:cNvGraphicFramePr>
            <a:graphicFrameLocks noChangeAspect="1"/>
          </p:cNvGraphicFramePr>
          <p:nvPr/>
        </p:nvGraphicFramePr>
        <p:xfrm>
          <a:off x="2927985" y="2636362"/>
          <a:ext cx="3519170" cy="3519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1828800" imgH="1828800" progId="Equation.DSMT4">
                  <p:embed/>
                </p:oleObj>
              </mc:Choice>
              <mc:Fallback>
                <p:oleObj name="" r:id="rId1" imgW="1828800" imgH="18288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27985" y="2636362"/>
                        <a:ext cx="3519170" cy="35198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灯片编号占位符 3"/>
          <p:cNvSpPr>
            <a:spLocks noGrp="1"/>
          </p:cNvSpPr>
          <p:nvPr>
            <p:ph type="sldNum" sz="quarter" idx="4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56322" name="日期占位符 4"/>
          <p:cNvSpPr>
            <a:spLocks noGrp="1"/>
          </p:cNvSpPr>
          <p:nvPr>
            <p:ph type="dt" sz="half" idx="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56323" name="页脚占位符 5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 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5632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 7: </a:t>
            </a:r>
            <a:r>
              <a:rPr lang="en-US" altLang="zh-CN" sz="3600" dirty="0">
                <a:latin typeface="Times New Roman" panose="02020603050405020304" pitchFamily="18" charset="0"/>
              </a:rPr>
              <a:t>is </a:t>
            </a:r>
            <a:r>
              <a:rPr lang="en-US" altLang="zh-CN" sz="3600" i="1" dirty="0">
                <a:latin typeface="Times New Roman" panose="02020603050405020304" pitchFamily="18" charset="0"/>
              </a:rPr>
              <a:t>e</a:t>
            </a:r>
            <a:r>
              <a:rPr lang="en-US" altLang="zh-CN" sz="3600" dirty="0">
                <a:latin typeface="Times New Roman" panose="02020603050405020304" pitchFamily="18" charset="0"/>
              </a:rPr>
              <a:t> a group code?</a:t>
            </a:r>
            <a:endParaRPr lang="en-US" altLang="zh-CN" sz="3600" dirty="0">
              <a:latin typeface="Times New Roman" panose="02020603050405020304" pitchFamily="18" charset="0"/>
            </a:endParaRPr>
          </a:p>
        </p:txBody>
      </p:sp>
      <p:sp>
        <p:nvSpPr>
          <p:cNvPr id="5632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We must show that the set of all code words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N </a:t>
            </a:r>
            <a:r>
              <a:rPr lang="en-US" altLang="zh-CN" dirty="0"/>
              <a:t>= {000000, 001100, 010011, 011111, 100101, 101001, 110110, 111010}</a:t>
            </a:r>
            <a:endParaRPr lang="en-US" altLang="zh-CN" dirty="0"/>
          </a:p>
          <a:p>
            <a:pPr eaLnBrk="1" hangingPunct="1"/>
            <a:r>
              <a:rPr lang="en-US" altLang="zh-CN" dirty="0"/>
              <a:t>is a subgroup of </a:t>
            </a:r>
            <a:r>
              <a:rPr lang="en-US" altLang="zh-CN" i="1" dirty="0"/>
              <a:t>B</a:t>
            </a:r>
            <a:r>
              <a:rPr lang="en-US" altLang="zh-CN" i="1" baseline="30000" dirty="0"/>
              <a:t>6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灯片编号占位符 3"/>
          <p:cNvSpPr>
            <a:spLocks noGrp="1"/>
          </p:cNvSpPr>
          <p:nvPr>
            <p:ph type="sldNum" sz="quarter" idx="4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57346" name="日期占位符 4"/>
          <p:cNvSpPr>
            <a:spLocks noGrp="1"/>
          </p:cNvSpPr>
          <p:nvPr>
            <p:ph type="dt" sz="half" idx="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57347" name="页脚占位符 5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 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5734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Theorem 3</a:t>
            </a:r>
            <a:endParaRPr lang="en-US" altLang="zh-CN" dirty="0"/>
          </a:p>
        </p:txBody>
      </p:sp>
      <p:sp>
        <p:nvSpPr>
          <p:cNvPr id="5734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Let </a:t>
            </a:r>
            <a:r>
              <a:rPr lang="en-US" altLang="zh-CN" i="1" dirty="0"/>
              <a:t>e</a:t>
            </a:r>
            <a:r>
              <a:rPr lang="en-US" altLang="zh-CN" dirty="0"/>
              <a:t>: </a:t>
            </a:r>
            <a:r>
              <a:rPr lang="en-US" altLang="zh-CN" i="1" dirty="0"/>
              <a:t>B</a:t>
            </a:r>
            <a:r>
              <a:rPr lang="en-US" altLang="zh-CN" i="1" baseline="30000" dirty="0"/>
              <a:t>m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en-US" altLang="zh-CN" i="1" baseline="30000" dirty="0"/>
              <a:t>n</a:t>
            </a:r>
            <a:r>
              <a:rPr lang="en-US" altLang="zh-CN" dirty="0"/>
              <a:t> be a group code. The minimum distance of </a:t>
            </a:r>
            <a:r>
              <a:rPr lang="en-US" altLang="zh-CN" i="1" dirty="0"/>
              <a:t>e</a:t>
            </a:r>
            <a:r>
              <a:rPr lang="en-US" altLang="zh-CN" dirty="0"/>
              <a:t> is the minimum weight of a nonzero code word.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灯片编号占位符 3"/>
          <p:cNvSpPr>
            <a:spLocks noGrp="1"/>
          </p:cNvSpPr>
          <p:nvPr>
            <p:ph type="sldNum" sz="quarter" idx="4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58370" name="日期占位符 4"/>
          <p:cNvSpPr>
            <a:spLocks noGrp="1"/>
          </p:cNvSpPr>
          <p:nvPr>
            <p:ph type="dt" sz="half" idx="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58371" name="页脚占位符 5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 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5837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Proof  of Theorem 3</a:t>
            </a:r>
            <a:endParaRPr lang="en-US" altLang="zh-CN" dirty="0"/>
          </a:p>
        </p:txBody>
      </p:sp>
      <p:sp>
        <p:nvSpPr>
          <p:cNvPr id="5837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Let </a:t>
            </a:r>
            <a:r>
              <a:rPr lang="zh-CN" altLang="en-US" dirty="0">
                <a:sym typeface="Symbol" panose="05050102010706020507" pitchFamily="18" charset="2"/>
              </a:rPr>
              <a:t></a:t>
            </a:r>
            <a:r>
              <a:rPr lang="en-US" altLang="zh-CN" dirty="0"/>
              <a:t> be the minimum distance of the group code, and suppose that </a:t>
            </a:r>
            <a:r>
              <a:rPr lang="zh-CN" altLang="en-US" dirty="0">
                <a:sym typeface="Symbol" panose="05050102010706020507" pitchFamily="18" charset="2"/>
              </a:rPr>
              <a:t></a:t>
            </a:r>
            <a:r>
              <a:rPr lang="en-US" altLang="zh-CN" dirty="0"/>
              <a:t> = </a:t>
            </a:r>
            <a:r>
              <a:rPr lang="zh-CN" altLang="en-US" dirty="0">
                <a:sym typeface="Symbol" panose="05050102010706020507" pitchFamily="18" charset="2"/>
              </a:rPr>
              <a:t>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dirty="0"/>
              <a:t>), where </a:t>
            </a:r>
            <a:r>
              <a:rPr lang="en-US" altLang="zh-CN" i="1" dirty="0"/>
              <a:t>x</a:t>
            </a:r>
            <a:r>
              <a:rPr lang="en-US" altLang="zh-CN" dirty="0"/>
              <a:t> and </a:t>
            </a:r>
            <a:r>
              <a:rPr lang="en-US" altLang="zh-CN" i="1" dirty="0"/>
              <a:t>y</a:t>
            </a:r>
            <a:r>
              <a:rPr lang="en-US" altLang="zh-CN" dirty="0"/>
              <a:t> are distinct code words. </a:t>
            </a:r>
            <a:endParaRPr lang="en-US" altLang="zh-CN" dirty="0"/>
          </a:p>
          <a:p>
            <a:pPr eaLnBrk="1" hangingPunct="1"/>
            <a:r>
              <a:rPr lang="en-US" altLang="zh-CN" dirty="0"/>
              <a:t>Also, let </a:t>
            </a:r>
            <a:r>
              <a:rPr lang="zh-CN" altLang="en-US" i="1" dirty="0">
                <a:sym typeface="Symbol" panose="05050102010706020507" pitchFamily="18" charset="2"/>
              </a:rPr>
              <a:t></a:t>
            </a:r>
            <a:r>
              <a:rPr lang="en-US" altLang="zh-CN" dirty="0"/>
              <a:t> be the minimum weight of a nonzero code word and suppose that </a:t>
            </a:r>
            <a:r>
              <a:rPr lang="zh-CN" altLang="en-US" i="1" dirty="0">
                <a:sym typeface="Symbol" panose="05050102010706020507" pitchFamily="18" charset="2"/>
              </a:rPr>
              <a:t></a:t>
            </a:r>
            <a:r>
              <a:rPr lang="en-US" altLang="zh-CN" dirty="0"/>
              <a:t> = |</a:t>
            </a:r>
            <a:r>
              <a:rPr lang="en-US" altLang="zh-CN" i="1" dirty="0"/>
              <a:t>z</a:t>
            </a:r>
            <a:r>
              <a:rPr lang="en-US" altLang="zh-CN" dirty="0"/>
              <a:t>| for a code word </a:t>
            </a:r>
            <a:r>
              <a:rPr lang="en-US" altLang="zh-CN" i="1" dirty="0"/>
              <a:t>z</a:t>
            </a:r>
            <a:r>
              <a:rPr lang="en-US" altLang="zh-CN" dirty="0"/>
              <a:t>. 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灯片编号占位符 3"/>
          <p:cNvSpPr>
            <a:spLocks noGrp="1"/>
          </p:cNvSpPr>
          <p:nvPr>
            <p:ph type="sldNum" sz="quarter" idx="4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59394" name="日期占位符 4"/>
          <p:cNvSpPr>
            <a:spLocks noGrp="1"/>
          </p:cNvSpPr>
          <p:nvPr>
            <p:ph type="dt" sz="half" idx="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59395" name="页脚占位符 5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 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5939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Proof  of Theorem 3</a:t>
            </a:r>
            <a:endParaRPr lang="en-US" altLang="zh-CN" dirty="0"/>
          </a:p>
        </p:txBody>
      </p:sp>
      <p:sp>
        <p:nvSpPr>
          <p:cNvPr id="5939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dirty="0"/>
              <a:t>Since </a:t>
            </a:r>
            <a:r>
              <a:rPr lang="en-US" altLang="zh-CN" i="1" dirty="0"/>
              <a:t>e</a:t>
            </a:r>
            <a:r>
              <a:rPr lang="en-US" altLang="zh-CN" dirty="0"/>
              <a:t> is a group code, </a:t>
            </a:r>
            <a:r>
              <a:rPr lang="en-US" altLang="zh-CN" i="1" dirty="0"/>
              <a:t>x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 </a:t>
            </a:r>
            <a:r>
              <a:rPr lang="en-US" altLang="zh-CN" i="1" dirty="0"/>
              <a:t>y</a:t>
            </a:r>
            <a:r>
              <a:rPr lang="en-US" altLang="zh-CN" dirty="0"/>
              <a:t> is a nonzero code word. Thus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sym typeface="Symbol" panose="05050102010706020507" pitchFamily="18" charset="2"/>
              </a:rPr>
              <a:t></a:t>
            </a:r>
            <a:r>
              <a:rPr lang="en-US" altLang="zh-CN" dirty="0"/>
              <a:t> = </a:t>
            </a:r>
            <a:r>
              <a:rPr lang="zh-CN" altLang="en-US" dirty="0">
                <a:sym typeface="Symbol" panose="05050102010706020507" pitchFamily="18" charset="2"/>
              </a:rPr>
              <a:t>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dirty="0"/>
              <a:t>) = |</a:t>
            </a:r>
            <a:r>
              <a:rPr lang="en-US" altLang="zh-CN" i="1" dirty="0"/>
              <a:t>x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 </a:t>
            </a:r>
            <a:r>
              <a:rPr lang="en-US" altLang="zh-CN" i="1" dirty="0"/>
              <a:t>y</a:t>
            </a:r>
            <a:r>
              <a:rPr lang="en-US" altLang="zh-CN" dirty="0"/>
              <a:t>| </a:t>
            </a:r>
            <a:r>
              <a:rPr lang="zh-CN" altLang="en-US" dirty="0">
                <a:sym typeface="Symbol" panose="05050102010706020507" pitchFamily="18" charset="2"/>
              </a:rPr>
              <a:t>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</a:t>
            </a:r>
            <a:r>
              <a:rPr lang="en-US" altLang="zh-CN" dirty="0"/>
              <a:t>.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On the other hand, since </a:t>
            </a:r>
            <a:r>
              <a:rPr lang="en-US" altLang="zh-CN" b="1" dirty="0"/>
              <a:t>0</a:t>
            </a:r>
            <a:r>
              <a:rPr lang="en-US" altLang="zh-CN" dirty="0"/>
              <a:t> and </a:t>
            </a:r>
            <a:r>
              <a:rPr lang="en-US" altLang="zh-CN" i="1" dirty="0"/>
              <a:t>z</a:t>
            </a:r>
            <a:r>
              <a:rPr lang="en-US" altLang="zh-CN" dirty="0"/>
              <a:t> are distinct code words,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sym typeface="Symbol" panose="05050102010706020507" pitchFamily="18" charset="2"/>
              </a:rPr>
              <a:t></a:t>
            </a:r>
            <a:r>
              <a:rPr lang="en-US" altLang="zh-CN" dirty="0"/>
              <a:t> = |</a:t>
            </a:r>
            <a:r>
              <a:rPr lang="en-US" altLang="zh-CN" i="1" dirty="0"/>
              <a:t>z</a:t>
            </a:r>
            <a:r>
              <a:rPr lang="en-US" altLang="zh-CN" dirty="0"/>
              <a:t>| = |</a:t>
            </a:r>
            <a:r>
              <a:rPr lang="en-US" altLang="zh-CN" i="1" dirty="0"/>
              <a:t>z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 </a:t>
            </a:r>
            <a:r>
              <a:rPr lang="en-US" altLang="zh-CN" b="1" dirty="0"/>
              <a:t>0</a:t>
            </a:r>
            <a:r>
              <a:rPr lang="en-US" altLang="zh-CN" dirty="0"/>
              <a:t> | = </a:t>
            </a:r>
            <a:r>
              <a:rPr lang="zh-CN" altLang="en-US" dirty="0">
                <a:sym typeface="Symbol" panose="05050102010706020507" pitchFamily="18" charset="2"/>
              </a:rPr>
              <a:t></a:t>
            </a:r>
            <a:r>
              <a:rPr lang="en-US" altLang="zh-CN" dirty="0"/>
              <a:t>(</a:t>
            </a:r>
            <a:r>
              <a:rPr lang="en-US" altLang="zh-CN" i="1" dirty="0"/>
              <a:t>z</a:t>
            </a:r>
            <a:r>
              <a:rPr lang="en-US" altLang="zh-CN" dirty="0"/>
              <a:t>, </a:t>
            </a:r>
            <a:r>
              <a:rPr lang="en-US" altLang="zh-CN" b="1" dirty="0"/>
              <a:t>0</a:t>
            </a:r>
            <a:r>
              <a:rPr lang="en-US" altLang="zh-CN" dirty="0"/>
              <a:t>) </a:t>
            </a:r>
            <a:r>
              <a:rPr lang="zh-CN" altLang="en-US" dirty="0">
                <a:sym typeface="Symbol" panose="05050102010706020507" pitchFamily="18" charset="2"/>
              </a:rPr>
              <a:t>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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Hence </a:t>
            </a:r>
            <a:r>
              <a:rPr lang="zh-CN" altLang="en-US" i="1" dirty="0">
                <a:sym typeface="Symbol" panose="05050102010706020507" pitchFamily="18" charset="2"/>
              </a:rPr>
              <a:t></a:t>
            </a:r>
            <a:r>
              <a:rPr lang="en-US" altLang="zh-CN" dirty="0"/>
              <a:t> = </a:t>
            </a:r>
            <a:r>
              <a:rPr lang="zh-CN" altLang="en-US" dirty="0">
                <a:sym typeface="Symbol" panose="05050102010706020507" pitchFamily="18" charset="2"/>
              </a:rPr>
              <a:t></a:t>
            </a:r>
            <a:r>
              <a:rPr lang="en-US" altLang="zh-CN" dirty="0"/>
              <a:t>.</a:t>
            </a:r>
            <a:endParaRPr lang="en-US" altLang="zh-CN" dirty="0"/>
          </a:p>
          <a:p>
            <a:pPr lvl="1" algn="r" eaLnBrk="1" hangingPunct="1">
              <a:lnSpc>
                <a:spcPct val="90000"/>
              </a:lnSpc>
            </a:pPr>
            <a:r>
              <a:rPr lang="en-US" altLang="zh-CN" dirty="0"/>
              <a:t>Q.E.D.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灯片编号占位符 3"/>
          <p:cNvSpPr>
            <a:spLocks noGrp="1"/>
          </p:cNvSpPr>
          <p:nvPr>
            <p:ph type="sldNum" sz="quarter" idx="4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0418" name="日期占位符 4"/>
          <p:cNvSpPr>
            <a:spLocks noGrp="1"/>
          </p:cNvSpPr>
          <p:nvPr>
            <p:ph type="dt" sz="half" idx="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0419" name="页脚占位符 5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 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042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 8</a:t>
            </a:r>
            <a:endParaRPr lang="en-US" altLang="zh-CN" dirty="0"/>
          </a:p>
        </p:txBody>
      </p:sp>
      <p:sp>
        <p:nvSpPr>
          <p:cNvPr id="6042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dirty="0"/>
              <a:t>The minimum distance of the group code in 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is 2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To check this directly would require 28 different calculations.</a:t>
            </a:r>
            <a:endParaRPr lang="en-US" altLang="zh-CN" dirty="0"/>
          </a:p>
        </p:txBody>
      </p:sp>
      <p:graphicFrame>
        <p:nvGraphicFramePr>
          <p:cNvPr id="60422" name="Object 4"/>
          <p:cNvGraphicFramePr>
            <a:graphicFrameLocks noChangeAspect="1"/>
          </p:cNvGraphicFramePr>
          <p:nvPr/>
        </p:nvGraphicFramePr>
        <p:xfrm>
          <a:off x="3276600" y="1936115"/>
          <a:ext cx="2971800" cy="295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841500" imgH="1828800" progId="Equation.DSMT4">
                  <p:embed/>
                </p:oleObj>
              </mc:Choice>
              <mc:Fallback>
                <p:oleObj name="" r:id="rId1" imgW="1841500" imgH="18288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76600" y="1936115"/>
                        <a:ext cx="2971800" cy="2951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灯片编号占位符 3"/>
          <p:cNvSpPr>
            <a:spLocks noGrp="1"/>
          </p:cNvSpPr>
          <p:nvPr>
            <p:ph type="sldNum" sz="quarter" idx="4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1442" name="日期占位符 4"/>
          <p:cNvSpPr>
            <a:spLocks noGrp="1"/>
          </p:cNvSpPr>
          <p:nvPr>
            <p:ph type="dt" sz="half" idx="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1443" name="页脚占位符 5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 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144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Exercise  @411~412</a:t>
            </a:r>
            <a:endParaRPr lang="en-US" altLang="zh-CN" dirty="0"/>
          </a:p>
        </p:txBody>
      </p:sp>
      <p:sp>
        <p:nvSpPr>
          <p:cNvPr id="61445" name="Rectangle 3"/>
          <p:cNvSpPr>
            <a:spLocks noGrp="1"/>
          </p:cNvSpPr>
          <p:nvPr>
            <p:ph idx="1"/>
          </p:nvPr>
        </p:nvSpPr>
        <p:spPr>
          <a:xfrm>
            <a:off x="36195" y="1617028"/>
            <a:ext cx="9047163" cy="4114800"/>
          </a:xfrm>
        </p:spPr>
        <p:txBody>
          <a:bodyPr vert="horz" wrap="square" lIns="91440" tIns="45720" rIns="91440" bIns="45720" anchor="t" anchorCtr="0"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Consider the (3,4) parity check code. For each of the received words,determine whether an error will be detected. </a:t>
            </a:r>
            <a:endParaRPr kumimoji="1" lang="en-US" altLang="zh-CN" sz="2800" b="0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kumimoji="1" lang="en-US" altLang="zh-CN" sz="24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(a)0010   (b)1001</a:t>
            </a:r>
            <a:endParaRPr kumimoji="1" lang="en-US" altLang="zh-CN" sz="2400" b="0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ea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9.Find the distance between x and y. </a:t>
            </a:r>
            <a:endParaRPr kumimoji="1" lang="en-US" altLang="zh-CN" sz="2800" b="0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kumimoji="1" lang="en-US" altLang="zh-CN" sz="24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(a)x=1100010,y=1010001   (b)x=0100110,y=0110010 </a:t>
            </a:r>
            <a:endParaRPr kumimoji="1" lang="en-US" altLang="zh-CN" sz="2400" b="0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ea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15. Consider the (2,6) encoding function e. </a:t>
            </a:r>
            <a:endParaRPr kumimoji="1" lang="en-US" altLang="zh-CN" sz="2800" b="0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e(00)=000000 e(10)=101010  e(01)=011110 e(11)=111000</a:t>
            </a:r>
            <a:endParaRPr kumimoji="1" lang="en-US" altLang="zh-CN" sz="2800" b="0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kumimoji="1" lang="en-US" altLang="zh-CN" sz="24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(a) Find the minimum distance of e.</a:t>
            </a:r>
            <a:endParaRPr kumimoji="1" lang="en-US" altLang="zh-CN" sz="2400" b="0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kumimoji="1" lang="en-US" altLang="zh-CN" sz="24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(b)How many errors will e detect</a:t>
            </a:r>
            <a:endParaRPr kumimoji="1" lang="en-US" altLang="zh-CN" sz="2400" b="0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Rectangle 2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>
              <a:buClrTx/>
              <a:buSzTx/>
              <a:buFontTx/>
            </a:pPr>
            <a:r>
              <a:rPr kumimoji="1" lang="en-US" altLang="zh-CN" dirty="0">
                <a:latin typeface="Copperplate Gothic Bold" panose="020E0705020206020404" pitchFamily="34" charset="0"/>
                <a:ea typeface="+mj-ea"/>
                <a:cs typeface="+mj-cs"/>
              </a:rPr>
              <a:t>Constructing</a:t>
            </a:r>
            <a:endParaRPr kumimoji="1" lang="en-US" altLang="zh-CN" dirty="0">
              <a:latin typeface="Copperplate Gothic Bold" panose="020E0705020206020404" pitchFamily="34" charset="0"/>
              <a:ea typeface="+mj-ea"/>
              <a:cs typeface="+mj-cs"/>
            </a:endParaRPr>
          </a:p>
        </p:txBody>
      </p:sp>
      <p:sp>
        <p:nvSpPr>
          <p:cNvPr id="62467" name="Rectangle 3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 vert="horz" wrap="square" lIns="91440" tIns="45720" rIns="91440" bIns="45720" anchor="t" anchorCtr="0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3200" b="0" i="0" u="none" strike="noStrike" kern="0" cap="none" spc="0" normalizeH="0" baseline="0" noProof="1" dirty="0">
                <a:solidFill>
                  <a:srgbClr val="FF9966"/>
                </a:solidFill>
                <a:latin typeface="+mn-lt"/>
                <a:ea typeface="+mn-ea"/>
                <a:cs typeface="+mn-cs"/>
              </a:rPr>
              <a:t>group code</a:t>
            </a:r>
            <a:endParaRPr kumimoji="1" lang="zh-CN" altLang="en-US" sz="3200" b="0" i="0" u="none" strike="noStrike" kern="0" cap="none" spc="0" normalizeH="0" baseline="0" noProof="1" dirty="0">
              <a:solidFill>
                <a:srgbClr val="FF9966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灯片编号占位符 3"/>
          <p:cNvSpPr>
            <a:spLocks noGrp="1"/>
          </p:cNvSpPr>
          <p:nvPr>
            <p:ph type="sldNum" sz="quarter" idx="4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3490" name="日期占位符 4"/>
          <p:cNvSpPr>
            <a:spLocks noGrp="1"/>
          </p:cNvSpPr>
          <p:nvPr>
            <p:ph type="dt" sz="half" idx="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3491" name="页脚占位符 5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 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3492" name="Rectangle 2"/>
          <p:cNvSpPr>
            <a:spLocks noGrp="1"/>
          </p:cNvSpPr>
          <p:nvPr>
            <p:ph type="title"/>
          </p:nvPr>
        </p:nvSpPr>
        <p:spPr>
          <a:xfrm>
            <a:off x="1150938" y="115253"/>
            <a:ext cx="7793037" cy="114300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A review on Boolean matrices</a:t>
            </a:r>
            <a:endParaRPr lang="zh-CN" altLang="en-US" dirty="0"/>
          </a:p>
        </p:txBody>
      </p:sp>
      <p:sp>
        <p:nvSpPr>
          <p:cNvPr id="63493" name="Rectangle 3"/>
          <p:cNvSpPr>
            <a:spLocks noGrp="1"/>
          </p:cNvSpPr>
          <p:nvPr>
            <p:ph idx="1"/>
          </p:nvPr>
        </p:nvSpPr>
        <p:spPr>
          <a:xfrm>
            <a:off x="827723" y="1340803"/>
            <a:ext cx="77724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solidFill>
                  <a:schemeClr val="bg2"/>
                </a:solidFill>
              </a:rPr>
              <a:t>Let </a:t>
            </a:r>
            <a:r>
              <a:rPr lang="en-US" altLang="zh-CN" b="1" dirty="0">
                <a:solidFill>
                  <a:schemeClr val="bg2"/>
                </a:solidFill>
              </a:rPr>
              <a:t>D=[d</a:t>
            </a:r>
            <a:r>
              <a:rPr lang="en-US" altLang="zh-CN" b="1" baseline="-25000" dirty="0">
                <a:solidFill>
                  <a:schemeClr val="bg2"/>
                </a:solidFill>
              </a:rPr>
              <a:t>ij</a:t>
            </a:r>
            <a:r>
              <a:rPr lang="en-US" altLang="zh-CN" b="1" dirty="0">
                <a:solidFill>
                  <a:schemeClr val="bg2"/>
                </a:solidFill>
              </a:rPr>
              <a:t>] </a:t>
            </a:r>
            <a:r>
              <a:rPr lang="en-US" altLang="zh-CN" dirty="0">
                <a:solidFill>
                  <a:schemeClr val="bg2"/>
                </a:solidFill>
              </a:rPr>
              <a:t>and</a:t>
            </a:r>
            <a:r>
              <a:rPr lang="en-US" altLang="zh-CN" b="1" dirty="0">
                <a:solidFill>
                  <a:schemeClr val="bg2"/>
                </a:solidFill>
              </a:rPr>
              <a:t> E=[e</a:t>
            </a:r>
            <a:r>
              <a:rPr lang="en-US" altLang="zh-CN" b="1" baseline="-25000" dirty="0">
                <a:solidFill>
                  <a:schemeClr val="bg2"/>
                </a:solidFill>
              </a:rPr>
              <a:t>ij</a:t>
            </a:r>
            <a:r>
              <a:rPr lang="en-US" altLang="zh-CN" b="1" dirty="0">
                <a:solidFill>
                  <a:schemeClr val="bg2"/>
                </a:solidFill>
              </a:rPr>
              <a:t>] </a:t>
            </a:r>
            <a:r>
              <a:rPr lang="en-US" altLang="zh-CN" dirty="0">
                <a:solidFill>
                  <a:schemeClr val="bg2"/>
                </a:solidFill>
              </a:rPr>
              <a:t>be</a:t>
            </a:r>
            <a:r>
              <a:rPr lang="en-US" altLang="zh-CN" b="1" dirty="0">
                <a:solidFill>
                  <a:schemeClr val="bg2"/>
                </a:solidFill>
              </a:rPr>
              <a:t> </a:t>
            </a:r>
            <a:r>
              <a:rPr lang="en-US" altLang="zh-CN" i="1" dirty="0">
                <a:solidFill>
                  <a:schemeClr val="bg2"/>
                </a:solidFill>
              </a:rPr>
              <a:t>m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zh-CN" altLang="en-US" dirty="0">
                <a:solidFill>
                  <a:schemeClr val="bg2"/>
                </a:solidFill>
                <a:sym typeface="Symbol" panose="05050102010706020507" pitchFamily="18" charset="2"/>
              </a:rPr>
              <a:t>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i="1" dirty="0">
                <a:solidFill>
                  <a:schemeClr val="bg2"/>
                </a:solidFill>
              </a:rPr>
              <a:t>n</a:t>
            </a:r>
            <a:r>
              <a:rPr lang="en-US" altLang="zh-CN" dirty="0">
                <a:solidFill>
                  <a:schemeClr val="bg2"/>
                </a:solidFill>
              </a:rPr>
              <a:t> Boolean matrices. Define </a:t>
            </a:r>
            <a:r>
              <a:rPr lang="en-US" altLang="zh-CN" b="1" dirty="0">
                <a:solidFill>
                  <a:schemeClr val="hlink"/>
                </a:solidFill>
              </a:rPr>
              <a:t>mod-2 sum</a:t>
            </a:r>
            <a:r>
              <a:rPr lang="en-US" altLang="zh-CN" dirty="0">
                <a:solidFill>
                  <a:schemeClr val="hlink"/>
                </a:solidFill>
              </a:rPr>
              <a:t> </a:t>
            </a:r>
            <a:r>
              <a:rPr lang="en-US" altLang="zh-CN" b="1" dirty="0">
                <a:solidFill>
                  <a:schemeClr val="hlink"/>
                </a:solidFill>
              </a:rPr>
              <a:t>D </a:t>
            </a:r>
            <a:r>
              <a:rPr lang="zh-CN" altLang="en-US" b="1" dirty="0">
                <a:solidFill>
                  <a:schemeClr val="hlink"/>
                </a:solidFill>
                <a:sym typeface="Symbol" panose="05050102010706020507" pitchFamily="18" charset="2"/>
              </a:rPr>
              <a:t></a:t>
            </a:r>
            <a:r>
              <a:rPr lang="en-US" altLang="zh-CN" b="1" dirty="0">
                <a:solidFill>
                  <a:schemeClr val="hlink"/>
                </a:solidFill>
              </a:rPr>
              <a:t> E </a:t>
            </a:r>
            <a:r>
              <a:rPr lang="en-US" altLang="zh-CN" dirty="0">
                <a:solidFill>
                  <a:schemeClr val="bg2"/>
                </a:solidFill>
              </a:rPr>
              <a:t>be</a:t>
            </a:r>
            <a:r>
              <a:rPr lang="en-US" altLang="zh-CN" b="1" dirty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chemeClr val="bg2"/>
                </a:solidFill>
              </a:rPr>
              <a:t>an</a:t>
            </a:r>
            <a:r>
              <a:rPr lang="en-US" altLang="zh-CN" b="1" dirty="0">
                <a:solidFill>
                  <a:schemeClr val="bg2"/>
                </a:solidFill>
              </a:rPr>
              <a:t> </a:t>
            </a:r>
            <a:r>
              <a:rPr lang="en-US" altLang="zh-CN" i="1" dirty="0">
                <a:solidFill>
                  <a:schemeClr val="bg2"/>
                </a:solidFill>
              </a:rPr>
              <a:t>m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zh-CN" altLang="en-US" dirty="0">
                <a:solidFill>
                  <a:schemeClr val="bg2"/>
                </a:solidFill>
                <a:sym typeface="Symbol" panose="05050102010706020507" pitchFamily="18" charset="2"/>
              </a:rPr>
              <a:t>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i="1" dirty="0">
                <a:solidFill>
                  <a:schemeClr val="bg2"/>
                </a:solidFill>
              </a:rPr>
              <a:t>n</a:t>
            </a:r>
            <a:r>
              <a:rPr lang="en-US" altLang="zh-CN" dirty="0">
                <a:solidFill>
                  <a:schemeClr val="bg2"/>
                </a:solidFill>
              </a:rPr>
              <a:t> Boolean matrix </a:t>
            </a:r>
            <a:r>
              <a:rPr lang="en-US" altLang="zh-CN" b="1" dirty="0">
                <a:solidFill>
                  <a:schemeClr val="bg2"/>
                </a:solidFill>
              </a:rPr>
              <a:t>F=[f</a:t>
            </a:r>
            <a:r>
              <a:rPr lang="en-US" altLang="zh-CN" b="1" baseline="-25000" dirty="0">
                <a:solidFill>
                  <a:schemeClr val="bg2"/>
                </a:solidFill>
              </a:rPr>
              <a:t>ij</a:t>
            </a:r>
            <a:r>
              <a:rPr lang="en-US" altLang="zh-CN" b="1" dirty="0">
                <a:solidFill>
                  <a:schemeClr val="bg2"/>
                </a:solidFill>
              </a:rPr>
              <a:t>] </a:t>
            </a:r>
            <a:endParaRPr lang="en-US" altLang="zh-CN" b="1" dirty="0">
              <a:solidFill>
                <a:schemeClr val="hlink"/>
              </a:solidFill>
            </a:endParaRPr>
          </a:p>
          <a:p>
            <a:pPr eaLnBrk="1" hangingPunct="1"/>
            <a:endParaRPr lang="en-US" altLang="zh-CN" b="1" dirty="0">
              <a:solidFill>
                <a:schemeClr val="bg2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2"/>
                </a:solidFill>
              </a:rPr>
              <a:t>Let </a:t>
            </a:r>
            <a:r>
              <a:rPr lang="en-US" altLang="zh-CN" b="1" dirty="0">
                <a:solidFill>
                  <a:schemeClr val="bg2"/>
                </a:solidFill>
              </a:rPr>
              <a:t>D=[d</a:t>
            </a:r>
            <a:r>
              <a:rPr lang="en-US" altLang="zh-CN" b="1" baseline="-25000" dirty="0">
                <a:solidFill>
                  <a:schemeClr val="bg2"/>
                </a:solidFill>
              </a:rPr>
              <a:t>ij</a:t>
            </a:r>
            <a:r>
              <a:rPr lang="en-US" altLang="zh-CN" b="1" dirty="0">
                <a:solidFill>
                  <a:schemeClr val="bg2"/>
                </a:solidFill>
              </a:rPr>
              <a:t>] </a:t>
            </a:r>
            <a:r>
              <a:rPr lang="en-US" altLang="zh-CN" dirty="0">
                <a:solidFill>
                  <a:schemeClr val="bg2"/>
                </a:solidFill>
              </a:rPr>
              <a:t>be</a:t>
            </a:r>
            <a:r>
              <a:rPr lang="en-US" altLang="zh-CN" b="1" dirty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chemeClr val="bg2"/>
                </a:solidFill>
              </a:rPr>
              <a:t>an</a:t>
            </a:r>
            <a:r>
              <a:rPr lang="en-US" altLang="zh-CN" b="1" dirty="0">
                <a:solidFill>
                  <a:schemeClr val="bg2"/>
                </a:solidFill>
              </a:rPr>
              <a:t> </a:t>
            </a:r>
            <a:r>
              <a:rPr lang="en-US" altLang="zh-CN" i="1" dirty="0">
                <a:solidFill>
                  <a:schemeClr val="bg2"/>
                </a:solidFill>
              </a:rPr>
              <a:t>m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zh-CN" altLang="en-US" dirty="0">
                <a:solidFill>
                  <a:schemeClr val="bg2"/>
                </a:solidFill>
                <a:sym typeface="Symbol" panose="05050102010706020507" pitchFamily="18" charset="2"/>
              </a:rPr>
              <a:t>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i="1" dirty="0">
                <a:solidFill>
                  <a:schemeClr val="bg2"/>
                </a:solidFill>
              </a:rPr>
              <a:t>p</a:t>
            </a:r>
            <a:r>
              <a:rPr lang="en-US" altLang="zh-CN" dirty="0">
                <a:solidFill>
                  <a:schemeClr val="bg2"/>
                </a:solidFill>
              </a:rPr>
              <a:t> Boolean matrix and</a:t>
            </a:r>
            <a:r>
              <a:rPr lang="en-US" altLang="zh-CN" b="1" dirty="0">
                <a:solidFill>
                  <a:schemeClr val="bg2"/>
                </a:solidFill>
              </a:rPr>
              <a:t> E=[e</a:t>
            </a:r>
            <a:r>
              <a:rPr lang="en-US" altLang="zh-CN" b="1" baseline="-25000" dirty="0">
                <a:solidFill>
                  <a:schemeClr val="bg2"/>
                </a:solidFill>
              </a:rPr>
              <a:t>ij</a:t>
            </a:r>
            <a:r>
              <a:rPr lang="en-US" altLang="zh-CN" b="1" dirty="0">
                <a:solidFill>
                  <a:schemeClr val="bg2"/>
                </a:solidFill>
              </a:rPr>
              <a:t>] </a:t>
            </a:r>
            <a:r>
              <a:rPr lang="en-US" altLang="zh-CN" dirty="0">
                <a:solidFill>
                  <a:schemeClr val="bg2"/>
                </a:solidFill>
              </a:rPr>
              <a:t>be</a:t>
            </a:r>
            <a:r>
              <a:rPr lang="en-US" altLang="zh-CN" b="1" dirty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chemeClr val="bg2"/>
                </a:solidFill>
              </a:rPr>
              <a:t>a</a:t>
            </a:r>
            <a:r>
              <a:rPr lang="en-US" altLang="zh-CN" b="1" dirty="0">
                <a:solidFill>
                  <a:schemeClr val="bg2"/>
                </a:solidFill>
              </a:rPr>
              <a:t> </a:t>
            </a:r>
            <a:r>
              <a:rPr lang="en-US" altLang="zh-CN" i="1" dirty="0">
                <a:solidFill>
                  <a:schemeClr val="bg2"/>
                </a:solidFill>
              </a:rPr>
              <a:t>p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zh-CN" altLang="en-US" dirty="0">
                <a:solidFill>
                  <a:schemeClr val="bg2"/>
                </a:solidFill>
                <a:sym typeface="Symbol" panose="05050102010706020507" pitchFamily="18" charset="2"/>
              </a:rPr>
              <a:t>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i="1" dirty="0">
                <a:solidFill>
                  <a:schemeClr val="bg2"/>
                </a:solidFill>
              </a:rPr>
              <a:t>n</a:t>
            </a:r>
            <a:r>
              <a:rPr lang="en-US" altLang="zh-CN" dirty="0">
                <a:solidFill>
                  <a:schemeClr val="bg2"/>
                </a:solidFill>
              </a:rPr>
              <a:t> Boolean matrix. Define </a:t>
            </a:r>
            <a:r>
              <a:rPr lang="en-US" altLang="zh-CN" b="1" dirty="0">
                <a:solidFill>
                  <a:schemeClr val="hlink"/>
                </a:solidFill>
              </a:rPr>
              <a:t>mod-2 Boolean product D * E </a:t>
            </a:r>
            <a:r>
              <a:rPr lang="en-US" altLang="zh-CN" dirty="0">
                <a:solidFill>
                  <a:schemeClr val="bg2"/>
                </a:solidFill>
              </a:rPr>
              <a:t>be</a:t>
            </a:r>
            <a:r>
              <a:rPr lang="en-US" altLang="zh-CN" b="1" dirty="0">
                <a:solidFill>
                  <a:schemeClr val="bg2"/>
                </a:solidFill>
              </a:rPr>
              <a:t> </a:t>
            </a:r>
            <a:r>
              <a:rPr lang="en-US" altLang="zh-CN" i="1" dirty="0">
                <a:solidFill>
                  <a:schemeClr val="bg2"/>
                </a:solidFill>
              </a:rPr>
              <a:t>m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zh-CN" altLang="en-US" dirty="0">
                <a:solidFill>
                  <a:schemeClr val="bg2"/>
                </a:solidFill>
                <a:sym typeface="Symbol" panose="05050102010706020507" pitchFamily="18" charset="2"/>
              </a:rPr>
              <a:t>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i="1" dirty="0">
                <a:solidFill>
                  <a:schemeClr val="bg2"/>
                </a:solidFill>
              </a:rPr>
              <a:t>n</a:t>
            </a:r>
            <a:r>
              <a:rPr lang="en-US" altLang="zh-CN" dirty="0">
                <a:solidFill>
                  <a:schemeClr val="bg2"/>
                </a:solidFill>
              </a:rPr>
              <a:t> matrix </a:t>
            </a:r>
            <a:r>
              <a:rPr lang="en-US" altLang="zh-CN" b="1" dirty="0">
                <a:solidFill>
                  <a:schemeClr val="bg2"/>
                </a:solidFill>
              </a:rPr>
              <a:t>F=[f</a:t>
            </a:r>
            <a:r>
              <a:rPr lang="en-US" altLang="zh-CN" b="1" baseline="-25000" dirty="0">
                <a:solidFill>
                  <a:schemeClr val="bg2"/>
                </a:solidFill>
              </a:rPr>
              <a:t>ij</a:t>
            </a:r>
            <a:r>
              <a:rPr lang="en-US" altLang="zh-CN" b="1" dirty="0">
                <a:solidFill>
                  <a:schemeClr val="bg2"/>
                </a:solidFill>
              </a:rPr>
              <a:t>] </a:t>
            </a:r>
            <a:endParaRPr lang="en-US" altLang="zh-CN" b="1" dirty="0">
              <a:solidFill>
                <a:schemeClr val="bg2"/>
              </a:solidFill>
            </a:endParaRPr>
          </a:p>
          <a:p>
            <a:pPr eaLnBrk="1" hangingPunct="1"/>
            <a:endParaRPr lang="en-US" altLang="zh-CN" b="1" dirty="0">
              <a:solidFill>
                <a:schemeClr val="hlink"/>
              </a:solidFill>
            </a:endParaRPr>
          </a:p>
          <a:p>
            <a:pPr eaLnBrk="1" hangingPunct="1"/>
            <a:endParaRPr lang="en-US" altLang="zh-CN" b="1" dirty="0">
              <a:solidFill>
                <a:schemeClr val="hlink"/>
              </a:solidFill>
            </a:endParaRPr>
          </a:p>
        </p:txBody>
      </p:sp>
      <p:pic>
        <p:nvPicPr>
          <p:cNvPr id="6349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895" y="2997200"/>
            <a:ext cx="6861175" cy="593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349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260" y="2492693"/>
            <a:ext cx="1370013" cy="1104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3496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95" y="5625465"/>
            <a:ext cx="7829550" cy="60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zh-CN" dirty="0"/>
              <a:t>Example 10</a:t>
            </a:r>
            <a:endParaRPr lang="zh-CN" altLang="en-US" dirty="0"/>
          </a:p>
        </p:txBody>
      </p:sp>
      <p:sp>
        <p:nvSpPr>
          <p:cNvPr id="64514" name="灯片编号占位符 3"/>
          <p:cNvSpPr>
            <a:spLocks noGrp="1"/>
          </p:cNvSpPr>
          <p:nvPr>
            <p:ph type="sldNum" sz="quarter" idx="4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4515" name="日期占位符 4"/>
          <p:cNvSpPr>
            <a:spLocks noGrp="1"/>
          </p:cNvSpPr>
          <p:nvPr>
            <p:ph type="dt" sz="half" idx="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4516" name="页脚占位符 5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4517" name="Object 4"/>
          <p:cNvGraphicFramePr>
            <a:graphicFrameLocks noChangeAspect="1"/>
          </p:cNvGraphicFramePr>
          <p:nvPr/>
        </p:nvGraphicFramePr>
        <p:xfrm>
          <a:off x="1979930" y="1250950"/>
          <a:ext cx="5241290" cy="4243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2057400" imgH="1663700" progId="Equation.DSMT4">
                  <p:embed/>
                </p:oleObj>
              </mc:Choice>
              <mc:Fallback>
                <p:oleObj name="" r:id="rId1" imgW="2057400" imgH="16637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79930" y="1250950"/>
                        <a:ext cx="5241290" cy="42430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灯片编号占位符 3"/>
          <p:cNvSpPr>
            <a:spLocks noGrp="1"/>
          </p:cNvSpPr>
          <p:nvPr>
            <p:ph type="sldNum" sz="quarter" idx="4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7650" name="日期占位符 4"/>
          <p:cNvSpPr>
            <a:spLocks noGrp="1"/>
          </p:cNvSpPr>
          <p:nvPr>
            <p:ph type="dt" sz="half" idx="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7651" name="页脚占位符 5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 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765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Content</a:t>
            </a:r>
            <a:endParaRPr lang="en-US" altLang="zh-CN" dirty="0"/>
          </a:p>
        </p:txBody>
      </p:sp>
      <p:sp>
        <p:nvSpPr>
          <p:cNvPr id="27653" name="Rectangle 3"/>
          <p:cNvSpPr>
            <a:spLocks noGrp="1"/>
          </p:cNvSpPr>
          <p:nvPr>
            <p:ph idx="1"/>
          </p:nvPr>
        </p:nvSpPr>
        <p:spPr>
          <a:xfrm>
            <a:off x="827723" y="1340168"/>
            <a:ext cx="7205662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Concept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Encoding function</a:t>
            </a:r>
            <a:r>
              <a:rPr lang="zh-CN" altLang="en-US" sz="2800" dirty="0"/>
              <a:t>（编码函数）</a:t>
            </a:r>
            <a:endParaRPr lang="zh-CN" altLang="en-US" sz="28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(m,n) encoding function</a:t>
            </a:r>
            <a:endParaRPr lang="zh-CN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parity(m,m+1) check code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(m,3m) encoding function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Error detection</a:t>
            </a:r>
            <a:r>
              <a:rPr lang="zh-CN" altLang="en-US" sz="2800" dirty="0"/>
              <a:t>（差错检测）</a:t>
            </a:r>
            <a:endParaRPr lang="zh-CN" altLang="en-US" sz="28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Hamming distance</a:t>
            </a:r>
            <a:r>
              <a:rPr lang="zh-CN" altLang="en-US" sz="2400" dirty="0"/>
              <a:t>（海明距离）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Properties of the distance function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Minimal distance of an encoding function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Theorem 2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Group codes</a:t>
            </a:r>
            <a:r>
              <a:rPr lang="zh-CN" altLang="en-US" sz="2800" dirty="0"/>
              <a:t>（群码） </a:t>
            </a:r>
            <a:endParaRPr lang="zh-CN" altLang="en-US" sz="28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Definition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Theorem 3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endParaRPr lang="zh-CN" altLang="en-US" dirty="0"/>
          </a:p>
        </p:txBody>
      </p:sp>
      <p:sp>
        <p:nvSpPr>
          <p:cNvPr id="65538" name="内容占位符 2"/>
          <p:cNvSpPr>
            <a:spLocks noGrp="1"/>
          </p:cNvSpPr>
          <p:nvPr>
            <p:ph idx="1"/>
          </p:nvPr>
        </p:nvSpPr>
        <p:spPr>
          <a:xfrm>
            <a:off x="828040" y="1412875"/>
            <a:ext cx="8199438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Theorem 4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Let </a:t>
            </a:r>
            <a:r>
              <a:rPr lang="en-US" altLang="zh-CN" b="1" dirty="0"/>
              <a:t>D</a:t>
            </a:r>
            <a:r>
              <a:rPr lang="en-US" altLang="zh-CN" dirty="0"/>
              <a:t> and </a:t>
            </a:r>
            <a:r>
              <a:rPr lang="en-US" altLang="zh-CN" b="1" dirty="0"/>
              <a:t>E</a:t>
            </a:r>
            <a:r>
              <a:rPr lang="en-US" altLang="zh-CN" dirty="0"/>
              <a:t> be </a:t>
            </a:r>
            <a:r>
              <a:rPr lang="en-US" altLang="zh-CN" i="1" dirty="0"/>
              <a:t>m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 </a:t>
            </a:r>
            <a:r>
              <a:rPr lang="en-US" altLang="zh-CN" i="1" dirty="0"/>
              <a:t>p</a:t>
            </a:r>
            <a:r>
              <a:rPr lang="en-US" altLang="zh-CN" dirty="0"/>
              <a:t> Boolean matrices, and let </a:t>
            </a:r>
            <a:r>
              <a:rPr lang="en-US" altLang="zh-CN" b="1" dirty="0"/>
              <a:t>F</a:t>
            </a:r>
            <a:r>
              <a:rPr lang="en-US" altLang="zh-CN" dirty="0"/>
              <a:t> be a </a:t>
            </a:r>
            <a:r>
              <a:rPr lang="en-US" altLang="zh-CN" i="1" dirty="0"/>
              <a:t>p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 </a:t>
            </a:r>
            <a:r>
              <a:rPr lang="en-US" altLang="zh-CN" i="1" dirty="0"/>
              <a:t>n</a:t>
            </a:r>
            <a:r>
              <a:rPr lang="en-US" altLang="zh-CN" dirty="0"/>
              <a:t> Boolean matrix. Then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(</a:t>
            </a:r>
            <a:r>
              <a:rPr lang="en-US" altLang="zh-CN" b="1" dirty="0"/>
              <a:t>D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 </a:t>
            </a:r>
            <a:r>
              <a:rPr lang="en-US" altLang="zh-CN" b="1" dirty="0"/>
              <a:t>E</a:t>
            </a:r>
            <a:r>
              <a:rPr lang="en-US" altLang="zh-CN" dirty="0"/>
              <a:t>) * </a:t>
            </a:r>
            <a:r>
              <a:rPr lang="en-US" altLang="zh-CN" b="1" dirty="0"/>
              <a:t>F</a:t>
            </a:r>
            <a:r>
              <a:rPr lang="en-US" altLang="zh-CN" dirty="0"/>
              <a:t> = (</a:t>
            </a:r>
            <a:r>
              <a:rPr lang="en-US" altLang="zh-CN" b="1" dirty="0"/>
              <a:t>D</a:t>
            </a:r>
            <a:r>
              <a:rPr lang="en-US" altLang="zh-CN" dirty="0"/>
              <a:t> * </a:t>
            </a:r>
            <a:r>
              <a:rPr lang="en-US" altLang="zh-CN" b="1" dirty="0"/>
              <a:t>F</a:t>
            </a:r>
            <a:r>
              <a:rPr lang="en-US" altLang="zh-CN" dirty="0"/>
              <a:t>) </a:t>
            </a:r>
            <a:r>
              <a:rPr lang="zh-CN" altLang="en-US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 (</a:t>
            </a:r>
            <a:r>
              <a:rPr lang="en-US" altLang="zh-CN" b="1" dirty="0"/>
              <a:t>E</a:t>
            </a:r>
            <a:r>
              <a:rPr lang="en-US" altLang="zh-CN" dirty="0"/>
              <a:t> * </a:t>
            </a:r>
            <a:r>
              <a:rPr lang="en-US" altLang="zh-CN" b="1" dirty="0"/>
              <a:t>F</a:t>
            </a:r>
            <a:r>
              <a:rPr lang="en-US" altLang="zh-CN" dirty="0"/>
              <a:t>).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That is, a distributive property holds for </a:t>
            </a:r>
            <a:r>
              <a:rPr lang="zh-CN" altLang="en-US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 and *.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5539" name="灯片编号占位符 3"/>
          <p:cNvSpPr>
            <a:spLocks noGrp="1"/>
          </p:cNvSpPr>
          <p:nvPr>
            <p:ph type="sldNum" sz="quarter" idx="4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5540" name="日期占位符 4"/>
          <p:cNvSpPr>
            <a:spLocks noGrp="1"/>
          </p:cNvSpPr>
          <p:nvPr>
            <p:ph type="dt" sz="half" idx="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5541" name="页脚占位符 5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灯片编号占位符 3"/>
          <p:cNvSpPr>
            <a:spLocks noGrp="1"/>
          </p:cNvSpPr>
          <p:nvPr>
            <p:ph type="sldNum" sz="quarter" idx="4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6562" name="日期占位符 4"/>
          <p:cNvSpPr>
            <a:spLocks noGrp="1"/>
          </p:cNvSpPr>
          <p:nvPr>
            <p:ph type="dt" sz="half" idx="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6563" name="页脚占位符 5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 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656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Notation</a:t>
            </a:r>
            <a:endParaRPr lang="en-US" altLang="zh-CN" dirty="0"/>
          </a:p>
        </p:txBody>
      </p:sp>
      <p:sp>
        <p:nvSpPr>
          <p:cNvPr id="6656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We shall now consider the element 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x</a:t>
            </a:r>
            <a:r>
              <a:rPr lang="en-US" altLang="zh-CN" dirty="0"/>
              <a:t> = </a:t>
            </a:r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en-US" altLang="zh-CN" i="1" dirty="0"/>
              <a:t>x</a:t>
            </a:r>
            <a:r>
              <a:rPr lang="en-US" altLang="zh-CN" baseline="-25000" dirty="0"/>
              <a:t>2</a:t>
            </a:r>
            <a:r>
              <a:rPr lang="en-US" altLang="zh-CN" i="1" dirty="0"/>
              <a:t>…x</a:t>
            </a:r>
            <a:r>
              <a:rPr lang="en-US" altLang="zh-CN" i="1" baseline="-25000" dirty="0"/>
              <a:t>n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en-US" altLang="zh-CN" i="1" baseline="30000" dirty="0"/>
              <a:t>n</a:t>
            </a:r>
            <a:r>
              <a:rPr lang="en-US" altLang="zh-CN" dirty="0"/>
              <a:t> </a:t>
            </a:r>
            <a:endParaRPr lang="en-US" altLang="zh-CN" dirty="0"/>
          </a:p>
          <a:p>
            <a:pPr eaLnBrk="1" hangingPunct="1"/>
            <a:r>
              <a:rPr lang="en-US" altLang="zh-CN" dirty="0"/>
              <a:t>as the 1 </a:t>
            </a:r>
            <a:r>
              <a:rPr lang="zh-CN" altLang="en-US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 </a:t>
            </a:r>
            <a:r>
              <a:rPr lang="en-US" altLang="zh-CN" i="1" dirty="0"/>
              <a:t>n</a:t>
            </a:r>
            <a:r>
              <a:rPr lang="en-US" altLang="zh-CN" dirty="0"/>
              <a:t> matrix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[</a:t>
            </a:r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en-US" altLang="zh-CN" i="1" baseline="-25000" dirty="0"/>
              <a:t> </a:t>
            </a:r>
            <a:r>
              <a:rPr lang="en-US" altLang="zh-CN" i="1" dirty="0"/>
              <a:t>x</a:t>
            </a:r>
            <a:r>
              <a:rPr lang="en-US" altLang="zh-CN" baseline="-25000" dirty="0"/>
              <a:t>2</a:t>
            </a:r>
            <a:r>
              <a:rPr lang="en-US" altLang="zh-CN" i="1" baseline="-25000" dirty="0"/>
              <a:t> </a:t>
            </a:r>
            <a:r>
              <a:rPr lang="en-US" altLang="zh-CN" i="1" dirty="0"/>
              <a:t>… x</a:t>
            </a:r>
            <a:r>
              <a:rPr lang="en-US" altLang="zh-CN" i="1" baseline="-25000" dirty="0"/>
              <a:t>n</a:t>
            </a:r>
            <a:r>
              <a:rPr lang="en-US" altLang="zh-CN" dirty="0"/>
              <a:t> ]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灯片编号占位符 3"/>
          <p:cNvSpPr>
            <a:spLocks noGrp="1"/>
          </p:cNvSpPr>
          <p:nvPr>
            <p:ph type="sldNum" sz="quarter" idx="4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7586" name="日期占位符 4"/>
          <p:cNvSpPr>
            <a:spLocks noGrp="1"/>
          </p:cNvSpPr>
          <p:nvPr>
            <p:ph type="dt" sz="half" idx="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7587" name="页脚占位符 5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 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758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Theorem 5</a:t>
            </a:r>
            <a:endParaRPr lang="en-US" altLang="zh-CN" dirty="0"/>
          </a:p>
        </p:txBody>
      </p:sp>
      <p:sp>
        <p:nvSpPr>
          <p:cNvPr id="67589" name="Rectangle 3"/>
          <p:cNvSpPr>
            <a:spLocks noGrp="1"/>
          </p:cNvSpPr>
          <p:nvPr>
            <p:ph idx="1"/>
          </p:nvPr>
        </p:nvSpPr>
        <p:spPr>
          <a:xfrm>
            <a:off x="834390" y="1325880"/>
            <a:ext cx="8309610" cy="4936490"/>
          </a:xfrm>
        </p:spPr>
        <p:txBody>
          <a:bodyPr vert="horz" wrap="square" lIns="91440" tIns="45720" rIns="91440" bIns="45720" anchor="t" anchorCtr="0"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en-US" altLang="zh-CN" sz="32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</a:t>
            </a:r>
            <a:r>
              <a:rPr kumimoji="1" lang="en-US" altLang="zh-CN" sz="32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</a:t>
            </a:r>
            <a:r>
              <a:rPr kumimoji="1" lang="en-US" altLang="zh-CN" sz="32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kumimoji="1" lang="en-US" altLang="zh-CN" sz="32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kumimoji="1" lang="en-US" altLang="zh-CN" sz="32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 nonnegative integers with </a:t>
            </a:r>
            <a:r>
              <a:rPr kumimoji="1" lang="en-US" altLang="zh-CN" sz="32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</a:t>
            </a:r>
            <a:r>
              <a:rPr kumimoji="1" lang="en-US" altLang="zh-CN" sz="32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</a:t>
            </a:r>
            <a:r>
              <a:rPr kumimoji="1" lang="en-US" altLang="zh-CN" sz="32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kumimoji="1" lang="en-US" altLang="zh-CN" sz="32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kumimoji="1" lang="en-US" altLang="zh-CN" sz="32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kumimoji="1" lang="en-US" altLang="zh-CN" sz="32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kumimoji="1" lang="en-US" altLang="zh-CN" sz="32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kumimoji="1" lang="en-US" altLang="zh-CN" sz="32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kumimoji="1" lang="en-US" altLang="zh-CN" sz="32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</a:t>
            </a:r>
            <a:r>
              <a:rPr kumimoji="1" lang="en-US" altLang="zh-CN" sz="32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let </a:t>
            </a:r>
            <a:r>
              <a:rPr kumimoji="1" lang="en-US" altLang="zh-CN" sz="32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</a:t>
            </a:r>
            <a:r>
              <a:rPr kumimoji="1" lang="en-US" altLang="zh-CN" sz="32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 an </a:t>
            </a:r>
            <a:r>
              <a:rPr kumimoji="1" lang="en-US" altLang="zh-CN" sz="32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kumimoji="1" lang="en-US" altLang="zh-CN" sz="32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zh-CN" altLang="en-US" sz="32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</a:t>
            </a:r>
            <a:r>
              <a:rPr kumimoji="1" lang="en-US" altLang="zh-CN" sz="32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32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kumimoji="1" lang="en-US" altLang="zh-CN" sz="32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Boolean matrix. </a:t>
            </a:r>
            <a:endParaRPr kumimoji="1" lang="en-US" altLang="zh-CN" sz="3200" b="0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en-US" altLang="zh-CN" sz="32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the function </a:t>
            </a:r>
            <a:r>
              <a:rPr kumimoji="1" lang="en-US" altLang="zh-CN" sz="32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kumimoji="1" lang="en-US" altLang="zh-CN" sz="3200" b="0" i="1" u="none" strike="noStrike" kern="0" cap="none" spc="0" normalizeH="0" baseline="-2500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</a:t>
            </a:r>
            <a:r>
              <a:rPr kumimoji="1" lang="en-US" altLang="zh-CN" sz="32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kumimoji="1" lang="en-US" altLang="zh-CN" sz="32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kumimoji="1" lang="en-US" altLang="zh-CN" sz="3200" b="0" i="1" u="none" strike="noStrike" kern="0" cap="none" spc="0" normalizeH="0" baseline="3000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kumimoji="1" lang="en-US" altLang="zh-CN" sz="32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zh-CN" altLang="en-US" sz="32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</a:t>
            </a:r>
            <a:r>
              <a:rPr kumimoji="1" lang="en-US" altLang="zh-CN" sz="32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32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kumimoji="1" lang="en-US" altLang="zh-CN" sz="3200" b="0" i="1" u="none" strike="noStrike" kern="0" cap="none" spc="0" normalizeH="0" baseline="3000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kumimoji="1" lang="en-US" altLang="zh-CN" sz="32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defined by</a:t>
            </a:r>
            <a:endParaRPr kumimoji="1" lang="en-US" altLang="zh-CN" sz="3200" b="0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kumimoji="1" lang="en-US" altLang="zh-CN" sz="28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f</a:t>
            </a:r>
            <a:r>
              <a:rPr kumimoji="1" lang="en-US" altLang="zh-CN" sz="2800" b="0" i="1" u="none" strike="noStrike" kern="0" cap="none" spc="0" normalizeH="0" baseline="-2500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H</a:t>
            </a:r>
            <a:r>
              <a:rPr kumimoji="1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(</a:t>
            </a:r>
            <a:r>
              <a:rPr kumimoji="1" lang="en-US" altLang="zh-CN" sz="28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x</a:t>
            </a:r>
            <a:r>
              <a:rPr kumimoji="1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) = </a:t>
            </a:r>
            <a:r>
              <a:rPr kumimoji="1" lang="en-US" altLang="zh-CN" sz="28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x</a:t>
            </a:r>
            <a:r>
              <a:rPr kumimoji="1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 * </a:t>
            </a:r>
            <a:r>
              <a:rPr kumimoji="1" lang="en-US" altLang="zh-CN" sz="28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H</a:t>
            </a:r>
            <a:r>
              <a:rPr kumimoji="1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,  </a:t>
            </a:r>
            <a:r>
              <a:rPr kumimoji="1" lang="en-US" altLang="zh-CN" sz="28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x</a:t>
            </a:r>
            <a:r>
              <a:rPr kumimoji="1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 </a:t>
            </a:r>
            <a:r>
              <a:rPr kumimoji="1" lang="zh-CN" altLang="en-US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Symbol" panose="05050102010706020507" pitchFamily="18" charset="2"/>
              </a:rPr>
              <a:t></a:t>
            </a:r>
            <a:r>
              <a:rPr kumimoji="1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 </a:t>
            </a:r>
            <a:r>
              <a:rPr kumimoji="1" lang="en-US" altLang="zh-CN" sz="28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B</a:t>
            </a:r>
            <a:r>
              <a:rPr kumimoji="1" lang="en-US" altLang="zh-CN" sz="2800" b="0" i="1" u="none" strike="noStrike" kern="0" cap="none" spc="0" normalizeH="0" baseline="3000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n</a:t>
            </a:r>
            <a:r>
              <a:rPr kumimoji="1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 ;</a:t>
            </a:r>
            <a:endParaRPr kumimoji="1" lang="en-US" altLang="zh-CN" sz="2800" b="0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32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is a homomorphism from the group </a:t>
            </a:r>
            <a:r>
              <a:rPr kumimoji="1" lang="en-US" altLang="zh-CN" sz="32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kumimoji="1" lang="en-US" altLang="zh-CN" sz="3200" b="0" i="1" u="none" strike="noStrike" kern="0" cap="none" spc="0" normalizeH="0" baseline="3000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kumimoji="1" lang="en-US" altLang="zh-CN" sz="32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the group  </a:t>
            </a:r>
            <a:r>
              <a:rPr kumimoji="1" lang="en-US" altLang="zh-CN" sz="32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kumimoji="1" lang="en-US" altLang="zh-CN" sz="3200" b="0" i="1" u="none" strike="noStrike" kern="0" cap="none" spc="0" normalizeH="0" baseline="3000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kumimoji="1" lang="en-US" altLang="zh-CN" sz="32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kumimoji="1" lang="zh-CN" altLang="en-US" sz="3200" b="0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灯片编号占位符 3"/>
          <p:cNvSpPr>
            <a:spLocks noGrp="1"/>
          </p:cNvSpPr>
          <p:nvPr>
            <p:ph type="sldNum" sz="quarter" idx="4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8610" name="日期占位符 4"/>
          <p:cNvSpPr>
            <a:spLocks noGrp="1"/>
          </p:cNvSpPr>
          <p:nvPr>
            <p:ph type="dt" sz="half" idx="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8611" name="页脚占位符 5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 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861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Proof</a:t>
            </a:r>
            <a:endParaRPr lang="zh-CN" altLang="en-US" dirty="0"/>
          </a:p>
        </p:txBody>
      </p:sp>
      <p:sp>
        <p:nvSpPr>
          <p:cNvPr id="6861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If </a:t>
            </a:r>
            <a:r>
              <a:rPr lang="en-US" altLang="zh-CN" i="1" dirty="0"/>
              <a:t>x</a:t>
            </a:r>
            <a:r>
              <a:rPr lang="en-US" altLang="zh-CN" dirty="0"/>
              <a:t> and </a:t>
            </a:r>
            <a:r>
              <a:rPr lang="en-US" altLang="zh-CN" i="1" dirty="0"/>
              <a:t>y</a:t>
            </a:r>
            <a:r>
              <a:rPr lang="en-US" altLang="zh-CN" dirty="0"/>
              <a:t> are elements in </a:t>
            </a:r>
            <a:r>
              <a:rPr lang="en-US" altLang="zh-CN" i="1" dirty="0"/>
              <a:t>B</a:t>
            </a:r>
            <a:r>
              <a:rPr lang="en-US" altLang="zh-CN" i="1" baseline="30000" dirty="0"/>
              <a:t>n</a:t>
            </a:r>
            <a:r>
              <a:rPr lang="en-US" altLang="zh-CN" dirty="0"/>
              <a:t>, then</a:t>
            </a:r>
            <a:endParaRPr lang="en-US" altLang="zh-CN" dirty="0"/>
          </a:p>
          <a:p>
            <a:pPr eaLnBrk="1" hangingPunct="1"/>
            <a:r>
              <a:rPr lang="en-US" altLang="zh-CN" i="1" dirty="0"/>
              <a:t>f</a:t>
            </a:r>
            <a:r>
              <a:rPr lang="en-US" altLang="zh-CN" i="1" baseline="-25000" dirty="0"/>
              <a:t>H</a:t>
            </a:r>
            <a:r>
              <a:rPr lang="en-US" altLang="zh-CN" dirty="0"/>
              <a:t>(</a:t>
            </a:r>
            <a:r>
              <a:rPr lang="en-US" altLang="zh-CN" i="1" dirty="0"/>
              <a:t>x </a:t>
            </a:r>
            <a:r>
              <a:rPr lang="zh-CN" altLang="en-US" dirty="0">
                <a:sym typeface="Symbol" panose="05050102010706020507" pitchFamily="18" charset="2"/>
              </a:rPr>
              <a:t></a:t>
            </a:r>
            <a:r>
              <a:rPr lang="en-US" altLang="zh-CN" i="1" dirty="0"/>
              <a:t> y</a:t>
            </a:r>
            <a:r>
              <a:rPr lang="en-US" altLang="zh-CN" dirty="0"/>
              <a:t>) = (</a:t>
            </a:r>
            <a:r>
              <a:rPr lang="en-US" altLang="zh-CN" i="1" dirty="0"/>
              <a:t>x </a:t>
            </a:r>
            <a:r>
              <a:rPr lang="zh-CN" altLang="en-US" dirty="0">
                <a:sym typeface="Symbol" panose="05050102010706020507" pitchFamily="18" charset="2"/>
              </a:rPr>
              <a:t></a:t>
            </a:r>
            <a:r>
              <a:rPr lang="en-US" altLang="zh-CN" i="1" dirty="0"/>
              <a:t> y</a:t>
            </a:r>
            <a:r>
              <a:rPr lang="en-US" altLang="zh-CN" dirty="0"/>
              <a:t>) * </a:t>
            </a:r>
            <a:r>
              <a:rPr lang="en-US" altLang="zh-CN" b="1" dirty="0"/>
              <a:t>H</a:t>
            </a:r>
            <a:r>
              <a:rPr lang="en-US" altLang="zh-CN" dirty="0"/>
              <a:t> 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		= (x * </a:t>
            </a:r>
            <a:r>
              <a:rPr lang="en-US" altLang="zh-CN" b="1" dirty="0"/>
              <a:t>H</a:t>
            </a:r>
            <a:r>
              <a:rPr lang="en-US" altLang="zh-CN" dirty="0"/>
              <a:t>) </a:t>
            </a:r>
            <a:r>
              <a:rPr lang="zh-CN" altLang="en-US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 (y * </a:t>
            </a:r>
            <a:r>
              <a:rPr lang="en-US" altLang="zh-CN" b="1" dirty="0"/>
              <a:t>H</a:t>
            </a:r>
            <a:r>
              <a:rPr lang="en-US" altLang="zh-CN" dirty="0"/>
              <a:t>)	by Theorem 4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		= </a:t>
            </a:r>
            <a:r>
              <a:rPr lang="en-US" altLang="zh-CN" i="1" dirty="0"/>
              <a:t>f</a:t>
            </a:r>
            <a:r>
              <a:rPr lang="en-US" altLang="zh-CN" i="1" baseline="-25000" dirty="0"/>
              <a:t>H</a:t>
            </a:r>
            <a:r>
              <a:rPr lang="en-US" altLang="zh-CN" dirty="0"/>
              <a:t>(</a:t>
            </a:r>
            <a:r>
              <a:rPr lang="en-US" altLang="zh-CN" i="1" dirty="0"/>
              <a:t>x </a:t>
            </a:r>
            <a:r>
              <a:rPr lang="en-US" altLang="zh-CN" dirty="0"/>
              <a:t>) </a:t>
            </a:r>
            <a:r>
              <a:rPr lang="zh-CN" altLang="en-US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 </a:t>
            </a:r>
            <a:r>
              <a:rPr lang="en-US" altLang="zh-CN" i="1" dirty="0"/>
              <a:t>f</a:t>
            </a:r>
            <a:r>
              <a:rPr lang="en-US" altLang="zh-CN" i="1" baseline="-25000" dirty="0"/>
              <a:t>H</a:t>
            </a:r>
            <a:r>
              <a:rPr lang="en-US" altLang="zh-CN" dirty="0"/>
              <a:t>(y).</a:t>
            </a:r>
            <a:endParaRPr lang="en-US" altLang="zh-CN" dirty="0"/>
          </a:p>
          <a:p>
            <a:pPr eaLnBrk="1" hangingPunct="1"/>
            <a:r>
              <a:rPr lang="en-US" altLang="zh-CN" dirty="0"/>
              <a:t>Hence </a:t>
            </a:r>
            <a:r>
              <a:rPr lang="en-US" altLang="zh-CN" i="1" dirty="0"/>
              <a:t>f</a:t>
            </a:r>
            <a:r>
              <a:rPr lang="en-US" altLang="zh-CN" i="1" baseline="-25000" dirty="0"/>
              <a:t>H</a:t>
            </a:r>
            <a:r>
              <a:rPr lang="en-US" altLang="zh-CN" dirty="0"/>
              <a:t> is a homomorphism from </a:t>
            </a:r>
            <a:r>
              <a:rPr lang="en-US" altLang="zh-CN" i="1" dirty="0"/>
              <a:t>B</a:t>
            </a:r>
            <a:r>
              <a:rPr lang="en-US" altLang="zh-CN" i="1" baseline="30000" dirty="0"/>
              <a:t>n</a:t>
            </a:r>
            <a:r>
              <a:rPr lang="en-US" altLang="zh-CN" dirty="0"/>
              <a:t> to </a:t>
            </a:r>
            <a:r>
              <a:rPr lang="en-US" altLang="zh-CN" i="1" dirty="0"/>
              <a:t>B</a:t>
            </a:r>
            <a:r>
              <a:rPr lang="en-US" altLang="zh-CN" i="1" baseline="30000" dirty="0"/>
              <a:t>r</a:t>
            </a:r>
            <a:endParaRPr lang="en-US" altLang="zh-CN" i="1" dirty="0"/>
          </a:p>
          <a:p>
            <a:pPr lvl="1" algn="r" eaLnBrk="1" hangingPunct="1"/>
            <a:r>
              <a:rPr lang="en-US" altLang="zh-CN" dirty="0"/>
              <a:t>Q.E.D.</a:t>
            </a:r>
            <a:endParaRPr lang="en-US" altLang="zh-CN" baseline="300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灯片编号占位符 3"/>
          <p:cNvSpPr>
            <a:spLocks noGrp="1"/>
          </p:cNvSpPr>
          <p:nvPr>
            <p:ph type="sldNum" sz="quarter" idx="4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9634" name="日期占位符 4"/>
          <p:cNvSpPr>
            <a:spLocks noGrp="1"/>
          </p:cNvSpPr>
          <p:nvPr>
            <p:ph type="dt" sz="half" idx="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9635" name="页脚占位符 5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 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963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Corollary 1</a:t>
            </a:r>
            <a:endParaRPr lang="en-US" altLang="zh-CN" dirty="0"/>
          </a:p>
        </p:txBody>
      </p:sp>
      <p:sp>
        <p:nvSpPr>
          <p:cNvPr id="6963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Let </a:t>
            </a:r>
            <a:r>
              <a:rPr lang="en-US" altLang="zh-CN" i="1" dirty="0"/>
              <a:t>m, n, r</a:t>
            </a:r>
            <a:r>
              <a:rPr lang="en-US" altLang="zh-CN" dirty="0"/>
              <a:t>, </a:t>
            </a:r>
            <a:r>
              <a:rPr lang="en-US" altLang="zh-CN" b="1" dirty="0"/>
              <a:t>H</a:t>
            </a:r>
            <a:r>
              <a:rPr lang="en-US" altLang="zh-CN" dirty="0"/>
              <a:t>, and </a:t>
            </a:r>
            <a:r>
              <a:rPr lang="en-US" altLang="zh-CN" i="1" dirty="0"/>
              <a:t>f</a:t>
            </a:r>
            <a:r>
              <a:rPr lang="en-US" altLang="zh-CN" i="1" baseline="-25000" dirty="0"/>
              <a:t>H</a:t>
            </a:r>
            <a:r>
              <a:rPr lang="en-US" altLang="zh-CN" dirty="0"/>
              <a:t> be as in Theorem 5. Then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N</a:t>
            </a:r>
            <a:r>
              <a:rPr lang="en-US" altLang="zh-CN" dirty="0"/>
              <a:t> = {</a:t>
            </a:r>
            <a:r>
              <a:rPr lang="en-US" altLang="zh-CN" i="1" dirty="0"/>
              <a:t>x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en-US" altLang="zh-CN" i="1" baseline="30000" dirty="0"/>
              <a:t>n</a:t>
            </a:r>
            <a:r>
              <a:rPr lang="en-US" altLang="zh-CN" dirty="0"/>
              <a:t> | </a:t>
            </a:r>
            <a:r>
              <a:rPr lang="en-US" altLang="zh-CN" i="1" dirty="0"/>
              <a:t>x</a:t>
            </a:r>
            <a:r>
              <a:rPr lang="en-US" altLang="zh-CN" dirty="0"/>
              <a:t> * </a:t>
            </a:r>
            <a:r>
              <a:rPr lang="en-US" altLang="zh-CN" b="1" dirty="0"/>
              <a:t>H</a:t>
            </a:r>
            <a:r>
              <a:rPr lang="en-US" altLang="zh-CN" dirty="0"/>
              <a:t> = </a:t>
            </a:r>
            <a:r>
              <a:rPr lang="en-US" altLang="zh-CN" b="1" dirty="0"/>
              <a:t>0</a:t>
            </a:r>
            <a:r>
              <a:rPr lang="en-US" altLang="zh-CN" dirty="0"/>
              <a:t>}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is a normal subgroup of </a:t>
            </a:r>
            <a:r>
              <a:rPr lang="en-US" altLang="zh-CN" i="1" dirty="0"/>
              <a:t>B</a:t>
            </a:r>
            <a:r>
              <a:rPr lang="en-US" altLang="zh-CN" i="1" baseline="30000" dirty="0"/>
              <a:t>n</a:t>
            </a:r>
            <a:r>
              <a:rPr lang="en-US" altLang="zh-CN" dirty="0"/>
              <a:t>.</a:t>
            </a:r>
            <a:endParaRPr lang="en-US" altLang="zh-CN" dirty="0"/>
          </a:p>
          <a:p>
            <a:pPr eaLnBrk="1" hangingPunct="1"/>
            <a:r>
              <a:rPr lang="en-US" altLang="zh-CN" dirty="0"/>
              <a:t>Proof: 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N</a:t>
            </a:r>
            <a:r>
              <a:rPr lang="en-US" altLang="zh-CN" dirty="0"/>
              <a:t> is the kernel of the homomorphism </a:t>
            </a:r>
            <a:r>
              <a:rPr lang="en-US" altLang="zh-CN" i="1" dirty="0"/>
              <a:t>f</a:t>
            </a:r>
            <a:r>
              <a:rPr lang="en-US" altLang="zh-CN" i="1" baseline="-25000" dirty="0"/>
              <a:t>H</a:t>
            </a:r>
            <a:r>
              <a:rPr lang="en-US" altLang="zh-CN" dirty="0"/>
              <a:t>, so it is a normal subgroup of </a:t>
            </a:r>
            <a:r>
              <a:rPr lang="en-US" altLang="zh-CN" i="1" dirty="0"/>
              <a:t>B</a:t>
            </a:r>
            <a:r>
              <a:rPr lang="en-US" altLang="zh-CN" i="1" baseline="30000" dirty="0"/>
              <a:t>n</a:t>
            </a:r>
            <a:r>
              <a:rPr lang="en-US" altLang="zh-CN" i="1" dirty="0"/>
              <a:t>.</a:t>
            </a:r>
            <a:endParaRPr lang="en-US" altLang="zh-CN" i="1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灯片编号占位符 3"/>
          <p:cNvSpPr>
            <a:spLocks noGrp="1"/>
          </p:cNvSpPr>
          <p:nvPr>
            <p:ph type="sldNum" sz="quarter" idx="4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70658" name="日期占位符 4"/>
          <p:cNvSpPr>
            <a:spLocks noGrp="1"/>
          </p:cNvSpPr>
          <p:nvPr>
            <p:ph type="dt" sz="half" idx="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70659" name="页脚占位符 5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 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7066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4000" dirty="0"/>
              <a:t>Parity check matrix – </a:t>
            </a:r>
            <a:br>
              <a:rPr lang="en-US" altLang="zh-CN" sz="4000" dirty="0"/>
            </a:br>
            <a:r>
              <a:rPr lang="zh-CN" altLang="en-US" sz="4000" dirty="0"/>
              <a:t>一致性检验矩阵</a:t>
            </a:r>
            <a:endParaRPr lang="en-US" altLang="zh-CN" sz="4000" dirty="0"/>
          </a:p>
        </p:txBody>
      </p:sp>
      <p:sp>
        <p:nvSpPr>
          <p:cNvPr id="7066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Let </a:t>
            </a:r>
            <a:r>
              <a:rPr lang="en-US" altLang="zh-CN" i="1" dirty="0"/>
              <a:t>m</a:t>
            </a:r>
            <a:r>
              <a:rPr lang="en-US" altLang="zh-CN" dirty="0"/>
              <a:t> &lt; </a:t>
            </a:r>
            <a:r>
              <a:rPr lang="en-US" altLang="zh-CN" i="1" dirty="0"/>
              <a:t>n</a:t>
            </a:r>
            <a:r>
              <a:rPr lang="en-US" altLang="zh-CN" dirty="0"/>
              <a:t> and </a:t>
            </a:r>
            <a:r>
              <a:rPr lang="en-US" altLang="zh-CN" i="1" dirty="0"/>
              <a:t>r</a:t>
            </a:r>
            <a:r>
              <a:rPr lang="en-US" altLang="zh-CN" dirty="0"/>
              <a:t> = </a:t>
            </a:r>
            <a:r>
              <a:rPr lang="en-US" altLang="zh-CN" i="1" dirty="0"/>
              <a:t>n</a:t>
            </a:r>
            <a:r>
              <a:rPr lang="en-US" altLang="zh-CN" dirty="0"/>
              <a:t> – </a:t>
            </a:r>
            <a:r>
              <a:rPr lang="en-US" altLang="zh-CN" i="1" dirty="0"/>
              <a:t>m,</a:t>
            </a:r>
            <a:r>
              <a:rPr lang="en-US" altLang="zh-CN" dirty="0"/>
              <a:t> the following </a:t>
            </a:r>
            <a:r>
              <a:rPr lang="en-US" altLang="zh-CN" i="1" dirty="0"/>
              <a:t>n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 </a:t>
            </a:r>
            <a:r>
              <a:rPr lang="en-US" altLang="zh-CN" i="1" dirty="0"/>
              <a:t>r</a:t>
            </a:r>
            <a:r>
              <a:rPr lang="en-US" altLang="zh-CN" dirty="0"/>
              <a:t> Boolean matrix is called a </a:t>
            </a:r>
            <a:r>
              <a:rPr lang="en-US" altLang="zh-CN" i="1" dirty="0">
                <a:solidFill>
                  <a:schemeClr val="hlink"/>
                </a:solidFill>
              </a:rPr>
              <a:t>parity check matrix</a:t>
            </a:r>
            <a:r>
              <a:rPr lang="en-US" altLang="zh-CN" dirty="0"/>
              <a:t>.</a:t>
            </a:r>
            <a:endParaRPr lang="zh-CN" altLang="en-US" dirty="0"/>
          </a:p>
        </p:txBody>
      </p:sp>
      <p:graphicFrame>
        <p:nvGraphicFramePr>
          <p:cNvPr id="70662" name="Object 4"/>
          <p:cNvGraphicFramePr>
            <a:graphicFrameLocks noChangeAspect="1"/>
          </p:cNvGraphicFramePr>
          <p:nvPr/>
        </p:nvGraphicFramePr>
        <p:xfrm>
          <a:off x="2700338" y="2710180"/>
          <a:ext cx="4256087" cy="358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2171700" imgH="1828800" progId="Equation.DSMT4">
                  <p:embed/>
                </p:oleObj>
              </mc:Choice>
              <mc:Fallback>
                <p:oleObj name="" r:id="rId1" imgW="2171700" imgH="18288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00338" y="2710180"/>
                        <a:ext cx="4256087" cy="3584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灯片编号占位符 3"/>
          <p:cNvSpPr>
            <a:spLocks noGrp="1"/>
          </p:cNvSpPr>
          <p:nvPr>
            <p:ph type="sldNum" sz="quarter" idx="4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71682" name="日期占位符 4"/>
          <p:cNvSpPr>
            <a:spLocks noGrp="1"/>
          </p:cNvSpPr>
          <p:nvPr>
            <p:ph type="dt" sz="half" idx="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71683" name="页脚占位符 5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 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7168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Encoding function</a:t>
            </a:r>
            <a:endParaRPr lang="en-US" altLang="zh-CN" dirty="0"/>
          </a:p>
        </p:txBody>
      </p:sp>
      <p:sp>
        <p:nvSpPr>
          <p:cNvPr id="70662" name="Rectangle 3"/>
          <p:cNvSpPr>
            <a:spLocks noGrp="1" noChangeArrowheads="1"/>
          </p:cNvSpPr>
          <p:nvPr>
            <p:ph idx="1"/>
          </p:nvPr>
        </p:nvSpPr>
        <p:spPr>
          <a:xfrm>
            <a:off x="539115" y="1196658"/>
            <a:ext cx="77724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Define an encoding function </a:t>
            </a:r>
            <a:r>
              <a:rPr kumimoji="1" lang="en-US" altLang="zh-CN" sz="32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1" lang="en-US" altLang="zh-CN" sz="3200" b="0" i="1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1" lang="en-US" altLang="zh-CN" sz="32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1" lang="en-US" altLang="zh-CN" sz="3200" b="0" i="1" u="none" strike="noStrike" kern="0" cap="none" spc="0" normalizeH="0" baseline="30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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3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1" lang="en-US" altLang="zh-CN" sz="3200" b="0" i="1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If 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b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 = 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b</a:t>
            </a:r>
            <a:r>
              <a:rPr kumimoji="1" lang="en-US" altLang="zh-CN" sz="2800" b="0" i="1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1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b</a:t>
            </a:r>
            <a:r>
              <a:rPr kumimoji="1" lang="en-US" altLang="zh-CN" sz="2800" b="0" i="1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2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…</a:t>
            </a:r>
            <a:r>
              <a:rPr kumimoji="1" lang="en-US" altLang="zh-CN" sz="28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b</a:t>
            </a:r>
            <a:r>
              <a:rPr kumimoji="1" lang="en-US" altLang="zh-CN" sz="2800" b="0" i="1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m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, </a:t>
            </a:r>
            <a:endParaRPr kumimoji="1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let 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x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 = </a:t>
            </a:r>
            <a:r>
              <a:rPr kumimoji="1" lang="en-US" altLang="zh-CN" sz="28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e</a:t>
            </a:r>
            <a:r>
              <a:rPr kumimoji="1" lang="en-US" altLang="zh-CN" sz="2800" b="0" i="1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H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(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b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) = 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b</a:t>
            </a:r>
            <a:r>
              <a:rPr kumimoji="1" lang="en-US" altLang="zh-CN" sz="2800" b="0" i="1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1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b</a:t>
            </a:r>
            <a:r>
              <a:rPr kumimoji="1" lang="en-US" altLang="zh-CN" sz="2800" b="0" i="1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2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…</a:t>
            </a:r>
            <a:r>
              <a:rPr kumimoji="1" lang="en-US" altLang="zh-CN" sz="28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b</a:t>
            </a:r>
            <a:r>
              <a:rPr kumimoji="1" lang="en-US" altLang="zh-CN" sz="2800" b="0" i="1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m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 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x</a:t>
            </a:r>
            <a:r>
              <a:rPr kumimoji="1" lang="en-US" altLang="zh-CN" sz="2800" b="0" i="1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1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x</a:t>
            </a:r>
            <a:r>
              <a:rPr kumimoji="1" lang="en-US" altLang="zh-CN" sz="2800" b="0" i="1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2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…</a:t>
            </a:r>
            <a:r>
              <a:rPr kumimoji="1" lang="en-US" altLang="zh-CN" sz="28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x</a:t>
            </a:r>
            <a:r>
              <a:rPr kumimoji="1" lang="en-US" altLang="zh-CN" sz="2800" b="0" i="1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r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, where</a:t>
            </a:r>
            <a:endParaRPr kumimoji="1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                                        </a:t>
            </a:r>
            <a:endParaRPr kumimoji="1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                                                         </a:t>
            </a:r>
            <a:endParaRPr kumimoji="1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                                                      (1)</a:t>
            </a:r>
            <a:endParaRPr kumimoji="1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</p:txBody>
      </p:sp>
      <p:graphicFrame>
        <p:nvGraphicFramePr>
          <p:cNvPr id="71686" name="Object 4"/>
          <p:cNvGraphicFramePr>
            <a:graphicFrameLocks noChangeAspect="1"/>
          </p:cNvGraphicFramePr>
          <p:nvPr/>
        </p:nvGraphicFramePr>
        <p:xfrm>
          <a:off x="723900" y="3215005"/>
          <a:ext cx="4984750" cy="207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1993900" imgH="914400" progId="Equation.DSMT4">
                  <p:embed/>
                </p:oleObj>
              </mc:Choice>
              <mc:Fallback>
                <p:oleObj name="" r:id="rId1" imgW="1993900" imgH="9144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23900" y="3215005"/>
                        <a:ext cx="4984750" cy="2074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对象 1"/>
          <p:cNvGraphicFramePr>
            <a:graphicFrameLocks noChangeAspect="1"/>
          </p:cNvGraphicFramePr>
          <p:nvPr/>
        </p:nvGraphicFramePr>
        <p:xfrm>
          <a:off x="5947093" y="3140393"/>
          <a:ext cx="3067050" cy="258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4256405" imgH="3585845" progId="Equation.DSMT4">
                  <p:embed/>
                </p:oleObj>
              </mc:Choice>
              <mc:Fallback>
                <p:oleObj name="" r:id="rId3" imgW="4256405" imgH="3585845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47093" y="3140393"/>
                        <a:ext cx="3067050" cy="2582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灯片编号占位符 3"/>
          <p:cNvSpPr>
            <a:spLocks noGrp="1"/>
          </p:cNvSpPr>
          <p:nvPr>
            <p:ph type="sldNum" sz="quarter" idx="4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72706" name="日期占位符 4"/>
          <p:cNvSpPr>
            <a:spLocks noGrp="1"/>
          </p:cNvSpPr>
          <p:nvPr>
            <p:ph type="dt" sz="half" idx="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72707" name="页脚占位符 5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 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7270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: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n  </a:t>
            </a:r>
            <a:r>
              <a:rPr lang="en-US" altLang="zh-CN" dirty="0">
                <a:latin typeface="Times New Roman" panose="02020603050405020304" pitchFamily="18" charset="0"/>
              </a:rPr>
              <a:t>in matrix format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72710" name="Object 4"/>
          <p:cNvGraphicFramePr>
            <a:graphicFrameLocks noChangeAspect="1"/>
          </p:cNvGraphicFramePr>
          <p:nvPr/>
        </p:nvGraphicFramePr>
        <p:xfrm>
          <a:off x="469900" y="1556385"/>
          <a:ext cx="8579485" cy="4446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4216400" imgH="2184400" progId="Equation.DSMT4">
                  <p:embed/>
                </p:oleObj>
              </mc:Choice>
              <mc:Fallback>
                <p:oleObj name="" r:id="rId1" imgW="4216400" imgH="21844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9900" y="1556385"/>
                        <a:ext cx="8579485" cy="44469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灯片编号占位符 3"/>
          <p:cNvSpPr>
            <a:spLocks noGrp="1"/>
          </p:cNvSpPr>
          <p:nvPr>
            <p:ph type="sldNum" sz="quarter" idx="4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73730" name="日期占位符 4"/>
          <p:cNvSpPr>
            <a:spLocks noGrp="1"/>
          </p:cNvSpPr>
          <p:nvPr>
            <p:ph type="dt" sz="half" idx="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73731" name="页脚占位符 5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 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7373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Theorem 6</a:t>
            </a:r>
            <a:endParaRPr lang="en-US" altLang="zh-CN" dirty="0"/>
          </a:p>
        </p:txBody>
      </p:sp>
      <p:sp>
        <p:nvSpPr>
          <p:cNvPr id="7373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Let </a:t>
            </a:r>
            <a:r>
              <a:rPr lang="en-US" altLang="zh-CN" i="1" dirty="0"/>
              <a:t>x</a:t>
            </a:r>
            <a:r>
              <a:rPr lang="en-US" altLang="zh-CN" dirty="0"/>
              <a:t> = </a:t>
            </a:r>
            <a:r>
              <a:rPr lang="en-US" altLang="zh-CN" i="1" dirty="0"/>
              <a:t>y</a:t>
            </a:r>
            <a:r>
              <a:rPr lang="en-US" altLang="zh-CN" i="1" baseline="-25000" dirty="0"/>
              <a:t>1</a:t>
            </a:r>
            <a:r>
              <a:rPr lang="en-US" altLang="zh-CN" i="1" dirty="0"/>
              <a:t>y</a:t>
            </a:r>
            <a:r>
              <a:rPr lang="en-US" altLang="zh-CN" i="1" baseline="-25000" dirty="0"/>
              <a:t>2</a:t>
            </a:r>
            <a:r>
              <a:rPr lang="en-US" altLang="zh-CN" i="1" dirty="0"/>
              <a:t>…y</a:t>
            </a:r>
            <a:r>
              <a:rPr lang="en-US" altLang="zh-CN" i="1" baseline="-25000" dirty="0"/>
              <a:t>m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1</a:t>
            </a:r>
            <a:r>
              <a:rPr lang="en-US" altLang="zh-CN" i="1" dirty="0"/>
              <a:t>… x</a:t>
            </a:r>
            <a:r>
              <a:rPr lang="en-US" altLang="zh-CN" i="1" baseline="-25000" dirty="0"/>
              <a:t>r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en-US" altLang="zh-CN" i="1" baseline="30000" dirty="0"/>
              <a:t>n</a:t>
            </a:r>
            <a:r>
              <a:rPr lang="en-US" altLang="zh-CN" dirty="0"/>
              <a:t>. Then 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x</a:t>
            </a:r>
            <a:r>
              <a:rPr lang="en-US" altLang="zh-CN" dirty="0"/>
              <a:t> * </a:t>
            </a:r>
            <a:r>
              <a:rPr lang="en-US" altLang="zh-CN" b="1" dirty="0"/>
              <a:t>H</a:t>
            </a:r>
            <a:r>
              <a:rPr lang="en-US" altLang="zh-CN" dirty="0"/>
              <a:t> = </a:t>
            </a:r>
            <a:r>
              <a:rPr lang="en-US" altLang="zh-CN" b="1" dirty="0"/>
              <a:t>0</a:t>
            </a:r>
            <a:r>
              <a:rPr lang="en-US" altLang="zh-CN" dirty="0"/>
              <a:t> </a:t>
            </a:r>
            <a:endParaRPr lang="en-US" altLang="zh-CN" dirty="0"/>
          </a:p>
          <a:p>
            <a:pPr eaLnBrk="1" hangingPunct="1"/>
            <a:r>
              <a:rPr lang="en-US" altLang="zh-CN" dirty="0"/>
              <a:t>if and only if 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x</a:t>
            </a:r>
            <a:r>
              <a:rPr lang="en-US" altLang="zh-CN" dirty="0"/>
              <a:t> = </a:t>
            </a:r>
            <a:r>
              <a:rPr lang="en-US" altLang="zh-CN" i="1" dirty="0"/>
              <a:t>e</a:t>
            </a:r>
            <a:r>
              <a:rPr lang="en-US" altLang="zh-CN" i="1" baseline="-25000" dirty="0"/>
              <a:t>H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dirty="0"/>
              <a:t>) for some </a:t>
            </a:r>
            <a:r>
              <a:rPr lang="en-US" altLang="zh-CN" i="1" dirty="0"/>
              <a:t>b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en-US" altLang="zh-CN" i="1" baseline="30000" dirty="0"/>
              <a:t>m</a:t>
            </a:r>
            <a:r>
              <a:rPr lang="en-US" altLang="zh-CN" dirty="0"/>
              <a:t>.</a:t>
            </a:r>
            <a:endParaRPr lang="zh-CN" altLang="en-US" sz="2400" i="1" baseline="300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灯片编号占位符 3"/>
          <p:cNvSpPr>
            <a:spLocks noGrp="1"/>
          </p:cNvSpPr>
          <p:nvPr>
            <p:ph type="sldNum" sz="quarter" idx="4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74754" name="日期占位符 4"/>
          <p:cNvSpPr>
            <a:spLocks noGrp="1"/>
          </p:cNvSpPr>
          <p:nvPr>
            <p:ph type="dt" sz="half" idx="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74755" name="页脚占位符 5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 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74756" name="Rectangle 2"/>
          <p:cNvSpPr>
            <a:spLocks noGrp="1"/>
          </p:cNvSpPr>
          <p:nvPr>
            <p:ph type="title"/>
          </p:nvPr>
        </p:nvSpPr>
        <p:spPr>
          <a:xfrm>
            <a:off x="1162050" y="27305"/>
            <a:ext cx="7793038" cy="114300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Proof: 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 * </a:t>
            </a:r>
            <a:r>
              <a:rPr lang="en-US" altLang="zh-CN" sz="2400" b="1" dirty="0">
                <a:latin typeface="Times New Roman" panose="02020603050405020304" pitchFamily="18" charset="0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</a:rPr>
              <a:t> = </a:t>
            </a:r>
            <a:r>
              <a:rPr lang="en-US" altLang="zh-CN" sz="2400" b="1" dirty="0">
                <a:latin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latin typeface="Times New Roman" panose="02020603050405020304" pitchFamily="18" charset="0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) for some 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sz="2400" i="1" baseline="30000" dirty="0">
                <a:latin typeface="Times New Roman" panose="02020603050405020304" pitchFamily="18" charset="0"/>
              </a:rPr>
              <a:t>m</a:t>
            </a:r>
            <a:endParaRPr lang="en-US" altLang="zh-CN" sz="2400" i="1" baseline="30000" dirty="0">
              <a:latin typeface="Times New Roman" panose="02020603050405020304" pitchFamily="18" charset="0"/>
            </a:endParaRPr>
          </a:p>
        </p:txBody>
      </p:sp>
      <p:sp>
        <p:nvSpPr>
          <p:cNvPr id="7475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Suppose that </a:t>
            </a:r>
            <a:r>
              <a:rPr lang="en-US" altLang="zh-CN" i="1" dirty="0"/>
              <a:t>x</a:t>
            </a:r>
            <a:r>
              <a:rPr lang="en-US" altLang="zh-CN" dirty="0"/>
              <a:t> * </a:t>
            </a:r>
            <a:r>
              <a:rPr lang="en-US" altLang="zh-CN" b="1" dirty="0"/>
              <a:t>H</a:t>
            </a:r>
            <a:r>
              <a:rPr lang="en-US" altLang="zh-CN" dirty="0"/>
              <a:t> = </a:t>
            </a:r>
            <a:r>
              <a:rPr lang="en-US" altLang="zh-CN" b="1" dirty="0"/>
              <a:t>0</a:t>
            </a:r>
            <a:endParaRPr lang="en-US" altLang="zh-CN" b="1" dirty="0"/>
          </a:p>
        </p:txBody>
      </p:sp>
      <p:graphicFrame>
        <p:nvGraphicFramePr>
          <p:cNvPr id="74758" name="Object 4"/>
          <p:cNvGraphicFramePr>
            <a:graphicFrameLocks noChangeAspect="1"/>
          </p:cNvGraphicFramePr>
          <p:nvPr/>
        </p:nvGraphicFramePr>
        <p:xfrm>
          <a:off x="899795" y="3718560"/>
          <a:ext cx="5631180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2298700" imgH="914400" progId="Equation.DSMT4">
                  <p:embed/>
                </p:oleObj>
              </mc:Choice>
              <mc:Fallback>
                <p:oleObj name="" r:id="rId1" imgW="2298700" imgH="9144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99795" y="3718560"/>
                        <a:ext cx="5631180" cy="2241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9" name="矩形 1"/>
          <p:cNvSpPr/>
          <p:nvPr/>
        </p:nvSpPr>
        <p:spPr>
          <a:xfrm>
            <a:off x="1116330" y="2348865"/>
            <a:ext cx="3679825" cy="7651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Autofit/>
          </a:bodyPr>
          <a:p>
            <a:pPr eaLnBrk="0" hangingPunct="0">
              <a:buClrTx/>
              <a:buFontTx/>
            </a:pP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</a:rPr>
              <a:t> = </a:t>
            </a:r>
            <a:r>
              <a:rPr lang="en-US" altLang="zh-CN" sz="2800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i="1" dirty="0">
                <a:latin typeface="Times New Roman" panose="02020603050405020304" pitchFamily="18" charset="0"/>
              </a:rPr>
              <a:t>…y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m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i="1" dirty="0">
                <a:latin typeface="Times New Roman" panose="02020603050405020304" pitchFamily="18" charset="0"/>
              </a:rPr>
              <a:t>… x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</a:rPr>
              <a:t>B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n</a:t>
            </a:r>
            <a:endParaRPr lang="en-US" altLang="zh-CN" sz="2800" i="1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4760" name="对象 2"/>
          <p:cNvGraphicFramePr>
            <a:graphicFrameLocks noChangeAspect="1"/>
          </p:cNvGraphicFramePr>
          <p:nvPr/>
        </p:nvGraphicFramePr>
        <p:xfrm>
          <a:off x="5580380" y="1242060"/>
          <a:ext cx="3252470" cy="2738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3067685" imgH="2584450" progId="Equation.DSMT4">
                  <p:embed/>
                </p:oleObj>
              </mc:Choice>
              <mc:Fallback>
                <p:oleObj name="" r:id="rId3" imgW="3067685" imgH="258445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80380" y="1242060"/>
                        <a:ext cx="3252470" cy="27387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灯片编号占位符 3"/>
          <p:cNvSpPr>
            <a:spLocks noGrp="1"/>
          </p:cNvSpPr>
          <p:nvPr>
            <p:ph type="sldNum" sz="quarter" idx="4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8674" name="日期占位符 4"/>
          <p:cNvSpPr>
            <a:spLocks noGrp="1"/>
          </p:cNvSpPr>
          <p:nvPr>
            <p:ph type="dt" sz="half" idx="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8675" name="页脚占位符 5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 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867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Unit of information</a:t>
            </a:r>
            <a:endParaRPr lang="zh-CN" altLang="en-US" dirty="0"/>
          </a:p>
        </p:txBody>
      </p:sp>
      <p:sp>
        <p:nvSpPr>
          <p:cNvPr id="2867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i="1" dirty="0">
                <a:solidFill>
                  <a:schemeClr val="hlink"/>
                </a:solidFill>
              </a:rPr>
              <a:t>Message</a:t>
            </a:r>
            <a:r>
              <a:rPr lang="en-US" altLang="zh-CN" dirty="0">
                <a:solidFill>
                  <a:schemeClr val="hlink"/>
                </a:solidFill>
              </a:rPr>
              <a:t>(</a:t>
            </a:r>
            <a:r>
              <a:rPr lang="zh-CN" altLang="en-US" dirty="0">
                <a:solidFill>
                  <a:schemeClr val="hlink"/>
                </a:solidFill>
              </a:rPr>
              <a:t>信息</a:t>
            </a:r>
            <a:r>
              <a:rPr lang="en-US" altLang="zh-CN" dirty="0">
                <a:solidFill>
                  <a:schemeClr val="hlink"/>
                </a:solidFill>
              </a:rPr>
              <a:t>)</a:t>
            </a:r>
            <a:r>
              <a:rPr lang="en-US" altLang="zh-CN" dirty="0"/>
              <a:t> is a finite sequence of characters from a finite alphabet </a:t>
            </a:r>
            <a:r>
              <a:rPr lang="en-US" altLang="zh-CN" i="1" dirty="0"/>
              <a:t>B</a:t>
            </a:r>
            <a:r>
              <a:rPr lang="en-US" altLang="zh-CN" dirty="0"/>
              <a:t> = {0, l } </a:t>
            </a:r>
            <a:endParaRPr lang="en-US" altLang="zh-CN" dirty="0"/>
          </a:p>
          <a:p>
            <a:pPr eaLnBrk="1" hangingPunct="1"/>
            <a:r>
              <a:rPr lang="en-US" altLang="zh-CN" i="1" dirty="0">
                <a:solidFill>
                  <a:schemeClr val="hlink"/>
                </a:solidFill>
              </a:rPr>
              <a:t>Word</a:t>
            </a:r>
            <a:r>
              <a:rPr lang="en-US" altLang="zh-CN" dirty="0">
                <a:solidFill>
                  <a:schemeClr val="hlink"/>
                </a:solidFill>
              </a:rPr>
              <a:t>(</a:t>
            </a:r>
            <a:r>
              <a:rPr lang="zh-CN" altLang="en-US" dirty="0">
                <a:solidFill>
                  <a:schemeClr val="hlink"/>
                </a:solidFill>
              </a:rPr>
              <a:t>码字</a:t>
            </a:r>
            <a:r>
              <a:rPr lang="en-US" altLang="zh-CN" dirty="0">
                <a:solidFill>
                  <a:schemeClr val="hlink"/>
                </a:solidFill>
              </a:rPr>
              <a:t>)</a:t>
            </a:r>
            <a:r>
              <a:rPr lang="zh-CN" altLang="en-US" dirty="0"/>
              <a:t> </a:t>
            </a:r>
            <a:r>
              <a:rPr lang="en-US" altLang="zh-CN" dirty="0"/>
              <a:t>is a sequence of </a:t>
            </a:r>
            <a:r>
              <a:rPr lang="en-US" altLang="zh-CN" i="1" dirty="0"/>
              <a:t>m</a:t>
            </a:r>
            <a:r>
              <a:rPr lang="en-US" altLang="zh-CN" dirty="0"/>
              <a:t> 0's and l 's.</a:t>
            </a:r>
            <a:endParaRPr lang="zh-CN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灯片编号占位符 3"/>
          <p:cNvSpPr>
            <a:spLocks noGrp="1"/>
          </p:cNvSpPr>
          <p:nvPr>
            <p:ph type="sldNum" sz="quarter" idx="4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75778" name="日期占位符 4"/>
          <p:cNvSpPr>
            <a:spLocks noGrp="1"/>
          </p:cNvSpPr>
          <p:nvPr>
            <p:ph type="dt" sz="half" idx="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75779" name="页脚占位符 5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 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7578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Proof: 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 * </a:t>
            </a:r>
            <a:r>
              <a:rPr lang="en-US" altLang="zh-CN" sz="2400" b="1" dirty="0">
                <a:latin typeface="Times New Roman" panose="02020603050405020304" pitchFamily="18" charset="0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</a:rPr>
              <a:t> = </a:t>
            </a:r>
            <a:r>
              <a:rPr lang="en-US" altLang="zh-CN" sz="2400" b="1" dirty="0">
                <a:latin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latin typeface="Times New Roman" panose="02020603050405020304" pitchFamily="18" charset="0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) for some 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sz="2400" i="1" baseline="30000" dirty="0">
                <a:latin typeface="Times New Roman" panose="02020603050405020304" pitchFamily="18" charset="0"/>
              </a:rPr>
              <a:t>m</a:t>
            </a:r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75781" name="Rectangle 3"/>
          <p:cNvSpPr>
            <a:spLocks noGrp="1"/>
          </p:cNvSpPr>
          <p:nvPr>
            <p:ph idx="1"/>
          </p:nvPr>
        </p:nvSpPr>
        <p:spPr>
          <a:xfrm>
            <a:off x="683895" y="1196658"/>
            <a:ext cx="8199438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Note that 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i</a:t>
            </a:r>
            <a:r>
              <a:rPr lang="en-US" altLang="zh-CN" dirty="0"/>
              <a:t>+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i</a:t>
            </a:r>
            <a:r>
              <a:rPr lang="en-US" altLang="zh-CN" dirty="0"/>
              <a:t>=0. So add 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i</a:t>
            </a:r>
            <a:r>
              <a:rPr lang="en-US" altLang="zh-CN" dirty="0"/>
              <a:t> to </a:t>
            </a:r>
            <a:r>
              <a:rPr lang="en-US" altLang="zh-CN" i="1" dirty="0"/>
              <a:t>i</a:t>
            </a:r>
            <a:r>
              <a:rPr lang="en-US" altLang="zh-CN" baseline="30000" dirty="0"/>
              <a:t>th</a:t>
            </a:r>
            <a:r>
              <a:rPr lang="en-US" altLang="zh-CN" dirty="0"/>
              <a:t> row and get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Letting </a:t>
            </a:r>
            <a:r>
              <a:rPr lang="en-US" altLang="zh-CN" i="1" dirty="0"/>
              <a:t>b</a:t>
            </a:r>
            <a:r>
              <a:rPr lang="en-US" altLang="zh-CN" baseline="-25000" dirty="0"/>
              <a:t>1</a:t>
            </a:r>
            <a:r>
              <a:rPr lang="en-US" altLang="zh-CN" dirty="0"/>
              <a:t> = </a:t>
            </a:r>
            <a:r>
              <a:rPr lang="en-US" altLang="zh-CN" i="1" dirty="0"/>
              <a:t>y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i="1" baseline="-25000" dirty="0"/>
              <a:t>2</a:t>
            </a:r>
            <a:r>
              <a:rPr lang="en-US" altLang="zh-CN" dirty="0"/>
              <a:t> = </a:t>
            </a:r>
            <a:r>
              <a:rPr lang="en-US" altLang="zh-CN" i="1" dirty="0"/>
              <a:t>y</a:t>
            </a:r>
            <a:r>
              <a:rPr lang="en-US" altLang="zh-CN" baseline="-25000" dirty="0"/>
              <a:t>2</a:t>
            </a:r>
            <a:r>
              <a:rPr lang="en-US" altLang="zh-CN" dirty="0"/>
              <a:t>,..., </a:t>
            </a:r>
            <a:r>
              <a:rPr lang="en-US" altLang="zh-CN" i="1" dirty="0"/>
              <a:t>b</a:t>
            </a:r>
            <a:r>
              <a:rPr lang="en-US" altLang="zh-CN" i="1" baseline="-25000" dirty="0"/>
              <a:t>m</a:t>
            </a:r>
            <a:r>
              <a:rPr lang="en-US" altLang="zh-CN" dirty="0"/>
              <a:t> = </a:t>
            </a:r>
            <a:r>
              <a:rPr lang="en-US" altLang="zh-CN" i="1" dirty="0"/>
              <a:t>y</a:t>
            </a:r>
            <a:r>
              <a:rPr lang="en-US" altLang="zh-CN" i="1" baseline="-25000" dirty="0"/>
              <a:t>m</a:t>
            </a:r>
            <a:r>
              <a:rPr lang="en-US" altLang="zh-CN" dirty="0"/>
              <a:t>, we see that </a:t>
            </a:r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en-US" altLang="zh-CN" i="1" dirty="0"/>
              <a:t>, x</a:t>
            </a:r>
            <a:r>
              <a:rPr lang="en-US" altLang="zh-CN" baseline="-25000" dirty="0"/>
              <a:t>2</a:t>
            </a:r>
            <a:r>
              <a:rPr lang="en-US" altLang="zh-CN" i="1" dirty="0"/>
              <a:t>,..., x</a:t>
            </a:r>
            <a:r>
              <a:rPr lang="en-US" altLang="zh-CN" i="1" baseline="-25000" dirty="0"/>
              <a:t>r</a:t>
            </a:r>
            <a:r>
              <a:rPr lang="en-US" altLang="zh-CN" dirty="0"/>
              <a:t> satisfy the equations in (l). 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Thus </a:t>
            </a:r>
            <a:r>
              <a:rPr lang="en-US" altLang="zh-CN" i="1" dirty="0"/>
              <a:t>b</a:t>
            </a:r>
            <a:r>
              <a:rPr lang="en-US" altLang="zh-CN" dirty="0"/>
              <a:t> = </a:t>
            </a:r>
            <a:r>
              <a:rPr lang="en-US" altLang="zh-CN" i="1" dirty="0"/>
              <a:t>b</a:t>
            </a:r>
            <a:r>
              <a:rPr lang="en-US" altLang="zh-CN" baseline="-25000" dirty="0"/>
              <a:t>1</a:t>
            </a:r>
            <a:r>
              <a:rPr lang="en-US" altLang="zh-CN" i="1" dirty="0"/>
              <a:t>b</a:t>
            </a:r>
            <a:r>
              <a:rPr lang="en-US" altLang="zh-CN" baseline="-25000" dirty="0"/>
              <a:t>2</a:t>
            </a:r>
            <a:r>
              <a:rPr lang="en-US" altLang="zh-CN" i="1" dirty="0"/>
              <a:t>…b</a:t>
            </a:r>
            <a:r>
              <a:rPr lang="en-US" altLang="zh-CN" i="1" baseline="-25000" dirty="0"/>
              <a:t>m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en-US" altLang="zh-CN" i="1" baseline="30000" dirty="0"/>
              <a:t>m</a:t>
            </a:r>
            <a:r>
              <a:rPr lang="en-US" altLang="zh-CN" dirty="0"/>
              <a:t> and </a:t>
            </a:r>
            <a:r>
              <a:rPr lang="en-US" altLang="zh-CN" i="1" dirty="0"/>
              <a:t>x</a:t>
            </a:r>
            <a:r>
              <a:rPr lang="en-US" altLang="zh-CN" dirty="0"/>
              <a:t> = </a:t>
            </a:r>
            <a:r>
              <a:rPr lang="en-US" altLang="zh-CN" i="1" dirty="0"/>
              <a:t>e</a:t>
            </a:r>
            <a:r>
              <a:rPr lang="en-US" altLang="zh-CN" i="1" baseline="-25000" dirty="0"/>
              <a:t>H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dirty="0"/>
              <a:t>)</a:t>
            </a:r>
            <a:endParaRPr lang="zh-CN" altLang="en-US" dirty="0"/>
          </a:p>
        </p:txBody>
      </p:sp>
      <p:graphicFrame>
        <p:nvGraphicFramePr>
          <p:cNvPr id="75782" name="Object 4"/>
          <p:cNvGraphicFramePr>
            <a:graphicFrameLocks noChangeAspect="1"/>
          </p:cNvGraphicFramePr>
          <p:nvPr/>
        </p:nvGraphicFramePr>
        <p:xfrm>
          <a:off x="2268220" y="1830705"/>
          <a:ext cx="4928870" cy="560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2006600" imgH="228600" progId="Equation.DSMT4">
                  <p:embed/>
                </p:oleObj>
              </mc:Choice>
              <mc:Fallback>
                <p:oleObj name="" r:id="rId1" imgW="2006600" imgH="2286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68220" y="1830705"/>
                        <a:ext cx="4928870" cy="5607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" name="对象 1"/>
          <p:cNvGraphicFramePr>
            <a:graphicFrameLocks noChangeAspect="1"/>
          </p:cNvGraphicFramePr>
          <p:nvPr/>
        </p:nvGraphicFramePr>
        <p:xfrm>
          <a:off x="2125345" y="3549650"/>
          <a:ext cx="4952365" cy="2065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" imgW="4986655" imgH="2077085" progId="Equation.DSMT4">
                  <p:embed/>
                </p:oleObj>
              </mc:Choice>
              <mc:Fallback>
                <p:oleObj name="" r:id="rId3" imgW="4986655" imgH="2077085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5345" y="3549650"/>
                        <a:ext cx="4952365" cy="20656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灯片编号占位符 3"/>
          <p:cNvSpPr>
            <a:spLocks noGrp="1"/>
          </p:cNvSpPr>
          <p:nvPr>
            <p:ph type="sldNum" sz="quarter" idx="4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76802" name="日期占位符 4"/>
          <p:cNvSpPr>
            <a:spLocks noGrp="1"/>
          </p:cNvSpPr>
          <p:nvPr>
            <p:ph type="dt" sz="half" idx="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76803" name="页脚占位符 5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 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76804" name="Rectangle 2"/>
          <p:cNvSpPr>
            <a:spLocks noGrp="1"/>
          </p:cNvSpPr>
          <p:nvPr>
            <p:ph type="title"/>
          </p:nvPr>
        </p:nvSpPr>
        <p:spPr>
          <a:xfrm>
            <a:off x="1150938" y="-243522"/>
            <a:ext cx="7793037" cy="114300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Proof: 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 * </a:t>
            </a:r>
            <a:r>
              <a:rPr lang="en-US" altLang="zh-CN" sz="2400" b="1" dirty="0">
                <a:latin typeface="Times New Roman" panose="02020603050405020304" pitchFamily="18" charset="0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</a:rPr>
              <a:t> = </a:t>
            </a:r>
            <a:r>
              <a:rPr lang="en-US" altLang="zh-CN" sz="2400" b="1" dirty="0">
                <a:latin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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latin typeface="Times New Roman" panose="02020603050405020304" pitchFamily="18" charset="0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) for some 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sz="2400" i="1" baseline="30000" dirty="0">
                <a:latin typeface="Times New Roman" panose="02020603050405020304" pitchFamily="18" charset="0"/>
              </a:rPr>
              <a:t>m</a:t>
            </a:r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7680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Conversely if </a:t>
            </a:r>
            <a:r>
              <a:rPr lang="en-US" altLang="zh-CN" sz="2800" i="1" dirty="0"/>
              <a:t>x</a:t>
            </a:r>
            <a:r>
              <a:rPr lang="en-US" altLang="zh-CN" sz="2800" dirty="0"/>
              <a:t> = </a:t>
            </a:r>
            <a:r>
              <a:rPr lang="en-US" altLang="zh-CN" sz="2800" i="1" dirty="0"/>
              <a:t>e</a:t>
            </a:r>
            <a:r>
              <a:rPr lang="en-US" altLang="zh-CN" sz="2800" i="1" baseline="-25000" dirty="0"/>
              <a:t>H</a:t>
            </a:r>
            <a:r>
              <a:rPr lang="en-US" altLang="zh-CN" sz="2800" dirty="0"/>
              <a:t>(</a:t>
            </a:r>
            <a:r>
              <a:rPr lang="en-US" altLang="zh-CN" sz="2800" i="1" dirty="0"/>
              <a:t>b</a:t>
            </a:r>
            <a:r>
              <a:rPr lang="en-US" altLang="zh-CN" sz="2800" dirty="0"/>
              <a:t>), the equations in (l) can be rewritten by adding </a:t>
            </a:r>
            <a:r>
              <a:rPr lang="en-US" altLang="zh-CN" sz="2800" i="1" dirty="0"/>
              <a:t>x</a:t>
            </a:r>
            <a:r>
              <a:rPr lang="en-US" altLang="zh-CN" sz="2800" i="1" baseline="-25000" dirty="0"/>
              <a:t>i </a:t>
            </a:r>
            <a:r>
              <a:rPr lang="en-US" altLang="zh-CN" sz="2800" dirty="0"/>
              <a:t>to both sides of the </a:t>
            </a:r>
            <a:r>
              <a:rPr lang="en-US" altLang="zh-CN" sz="2800" i="1" dirty="0"/>
              <a:t>i</a:t>
            </a:r>
            <a:r>
              <a:rPr lang="en-US" altLang="zh-CN" sz="2800" baseline="30000" dirty="0"/>
              <a:t>th</a:t>
            </a:r>
            <a:r>
              <a:rPr lang="en-US" altLang="zh-CN" sz="2800" dirty="0"/>
              <a:t> equation, </a:t>
            </a:r>
            <a:r>
              <a:rPr lang="en-US" altLang="zh-CN" sz="2800" i="1" dirty="0"/>
              <a:t>i</a:t>
            </a:r>
            <a:r>
              <a:rPr lang="en-US" altLang="zh-CN" sz="2800" dirty="0"/>
              <a:t> = l, 2,..., </a:t>
            </a:r>
            <a:r>
              <a:rPr lang="en-US" altLang="zh-CN" sz="2800" i="1" dirty="0"/>
              <a:t>n</a:t>
            </a:r>
            <a:r>
              <a:rPr lang="en-US" altLang="zh-CN" sz="2800" dirty="0"/>
              <a:t>, as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endParaRPr lang="zh-CN" altLang="en-US" sz="2800" dirty="0"/>
          </a:p>
          <a:p>
            <a:pPr eaLnBrk="1" hangingPunct="1">
              <a:lnSpc>
                <a:spcPct val="90000"/>
              </a:lnSpc>
            </a:pPr>
            <a:endParaRPr lang="zh-CN" altLang="en-US" sz="2800" dirty="0"/>
          </a:p>
          <a:p>
            <a:pPr eaLnBrk="1" hangingPunct="1">
              <a:lnSpc>
                <a:spcPct val="90000"/>
              </a:lnSpc>
            </a:pPr>
            <a:endParaRPr lang="zh-CN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which shows </a:t>
            </a:r>
            <a:r>
              <a:rPr lang="en-US" altLang="zh-CN" sz="2800" i="1" dirty="0"/>
              <a:t>x</a:t>
            </a:r>
            <a:r>
              <a:rPr lang="en-US" altLang="zh-CN" sz="2800" dirty="0"/>
              <a:t> * </a:t>
            </a:r>
            <a:r>
              <a:rPr lang="en-US" altLang="zh-CN" sz="2800" b="1" dirty="0"/>
              <a:t>H</a:t>
            </a:r>
            <a:r>
              <a:rPr lang="en-US" altLang="zh-CN" sz="2800" dirty="0"/>
              <a:t> = </a:t>
            </a:r>
            <a:r>
              <a:rPr lang="en-US" altLang="zh-CN" sz="2800" b="1" dirty="0"/>
              <a:t>0</a:t>
            </a:r>
            <a:endParaRPr lang="en-US" altLang="zh-CN" sz="2800" b="1" dirty="0"/>
          </a:p>
          <a:p>
            <a:pPr lvl="1" algn="r" eaLnBrk="1" hangingPunct="1">
              <a:lnSpc>
                <a:spcPct val="90000"/>
              </a:lnSpc>
            </a:pPr>
            <a:r>
              <a:rPr lang="en-US" altLang="zh-CN" sz="2400" dirty="0"/>
              <a:t>Q.E.D.</a:t>
            </a:r>
            <a:endParaRPr lang="en-US" altLang="zh-CN" sz="2400" dirty="0"/>
          </a:p>
        </p:txBody>
      </p:sp>
      <p:graphicFrame>
        <p:nvGraphicFramePr>
          <p:cNvPr id="76806" name="Object 4"/>
          <p:cNvGraphicFramePr>
            <a:graphicFrameLocks noChangeAspect="1"/>
          </p:cNvGraphicFramePr>
          <p:nvPr/>
        </p:nvGraphicFramePr>
        <p:xfrm>
          <a:off x="473710" y="2685415"/>
          <a:ext cx="5726430" cy="2126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2235200" imgH="914400" progId="Equation.DSMT4">
                  <p:embed/>
                </p:oleObj>
              </mc:Choice>
              <mc:Fallback>
                <p:oleObj name="" r:id="rId1" imgW="2235200" imgH="9144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3710" y="2685415"/>
                        <a:ext cx="5726430" cy="21266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7" name="矩形 1"/>
          <p:cNvSpPr/>
          <p:nvPr/>
        </p:nvSpPr>
        <p:spPr>
          <a:xfrm>
            <a:off x="5013325" y="745173"/>
            <a:ext cx="3752850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…b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…x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r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4760" name="对象 2"/>
          <p:cNvGraphicFramePr>
            <a:graphicFrameLocks noChangeAspect="1"/>
          </p:cNvGraphicFramePr>
          <p:nvPr/>
        </p:nvGraphicFramePr>
        <p:xfrm>
          <a:off x="5868670" y="2639695"/>
          <a:ext cx="3252470" cy="2738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3067685" imgH="2584450" progId="Equation.DSMT4">
                  <p:embed/>
                </p:oleObj>
              </mc:Choice>
              <mc:Fallback>
                <p:oleObj name="" r:id="rId3" imgW="3067685" imgH="258445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68670" y="2639695"/>
                        <a:ext cx="3252470" cy="27387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灯片编号占位符 3"/>
          <p:cNvSpPr>
            <a:spLocks noGrp="1"/>
          </p:cNvSpPr>
          <p:nvPr>
            <p:ph type="sldNum" sz="quarter" idx="4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77826" name="日期占位符 4"/>
          <p:cNvSpPr>
            <a:spLocks noGrp="1"/>
          </p:cNvSpPr>
          <p:nvPr>
            <p:ph type="dt" sz="half" idx="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77827" name="页脚占位符 5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 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7782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Corollary 2</a:t>
            </a:r>
            <a:endParaRPr lang="en-US" altLang="zh-CN" dirty="0"/>
          </a:p>
        </p:txBody>
      </p:sp>
      <p:sp>
        <p:nvSpPr>
          <p:cNvPr id="77829" name="Rectangle 3"/>
          <p:cNvSpPr>
            <a:spLocks noGrp="1"/>
          </p:cNvSpPr>
          <p:nvPr>
            <p:ph idx="1"/>
          </p:nvPr>
        </p:nvSpPr>
        <p:spPr>
          <a:xfrm>
            <a:off x="628015" y="1325880"/>
            <a:ext cx="8482965" cy="4936490"/>
          </a:xfrm>
          <a:ln/>
        </p:spPr>
        <p:txBody>
          <a:bodyPr vert="horz" wrap="square" lIns="91440" tIns="45720" rIns="91440" bIns="45720" anchor="t" anchorCtr="0"/>
          <a:p>
            <a:pPr lvl="1" eaLnBrk="1" hangingPunct="1"/>
            <a:r>
              <a:rPr lang="en-US" altLang="zh-CN" sz="3200" i="1" dirty="0"/>
              <a:t>e</a:t>
            </a:r>
            <a:r>
              <a:rPr lang="en-US" altLang="zh-CN" sz="3200" i="1" baseline="-25000" dirty="0"/>
              <a:t>H</a:t>
            </a:r>
            <a:r>
              <a:rPr lang="en-US" altLang="zh-CN" sz="3200" dirty="0"/>
              <a:t>(</a:t>
            </a:r>
            <a:r>
              <a:rPr lang="en-US" altLang="zh-CN" sz="3200" i="1" dirty="0"/>
              <a:t>B</a:t>
            </a:r>
            <a:r>
              <a:rPr lang="en-US" altLang="zh-CN" sz="3200" i="1" baseline="30000" dirty="0"/>
              <a:t>m</a:t>
            </a:r>
            <a:r>
              <a:rPr lang="en-US" altLang="zh-CN" sz="3200" dirty="0"/>
              <a:t> ) = {</a:t>
            </a:r>
            <a:r>
              <a:rPr lang="en-US" altLang="zh-CN" sz="3200" i="1" dirty="0"/>
              <a:t>e</a:t>
            </a:r>
            <a:r>
              <a:rPr lang="en-US" altLang="zh-CN" sz="3200" i="1" baseline="-25000" dirty="0"/>
              <a:t>H</a:t>
            </a:r>
            <a:r>
              <a:rPr lang="en-US" altLang="zh-CN" sz="3200" dirty="0"/>
              <a:t>(</a:t>
            </a:r>
            <a:r>
              <a:rPr lang="en-US" altLang="zh-CN" sz="3200" i="1" dirty="0"/>
              <a:t>b</a:t>
            </a:r>
            <a:r>
              <a:rPr lang="en-US" altLang="zh-CN" sz="3200" dirty="0"/>
              <a:t>) | b </a:t>
            </a:r>
            <a:r>
              <a:rPr lang="zh-CN" altLang="en-US" sz="3200" dirty="0">
                <a:sym typeface="Symbol" panose="05050102010706020507" pitchFamily="18" charset="2"/>
              </a:rPr>
              <a:t></a:t>
            </a:r>
            <a:r>
              <a:rPr lang="en-US" altLang="zh-CN" sz="3200" dirty="0"/>
              <a:t> </a:t>
            </a:r>
            <a:r>
              <a:rPr lang="en-US" altLang="zh-CN" sz="3200" i="1" dirty="0"/>
              <a:t>B</a:t>
            </a:r>
            <a:r>
              <a:rPr lang="en-US" altLang="zh-CN" sz="3200" i="1" baseline="30000" dirty="0"/>
              <a:t>m</a:t>
            </a:r>
            <a:r>
              <a:rPr lang="en-US" altLang="zh-CN" sz="3200" dirty="0"/>
              <a:t>} is a subgroup of </a:t>
            </a:r>
            <a:r>
              <a:rPr lang="en-US" altLang="zh-CN" sz="3200" i="1" dirty="0"/>
              <a:t>B</a:t>
            </a:r>
            <a:r>
              <a:rPr lang="en-US" altLang="zh-CN" sz="3200" i="1" baseline="30000" dirty="0"/>
              <a:t>n</a:t>
            </a:r>
            <a:r>
              <a:rPr lang="en-US" altLang="zh-CN" sz="3200" dirty="0"/>
              <a:t> </a:t>
            </a:r>
            <a:endParaRPr lang="en-US" altLang="zh-CN" sz="3200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en-US" altLang="zh-CN" dirty="0"/>
              <a:t>Proof :</a:t>
            </a:r>
            <a:endParaRPr lang="en-US" altLang="zh-CN" dirty="0"/>
          </a:p>
          <a:p>
            <a:pPr eaLnBrk="1" hangingPunct="1"/>
            <a:r>
              <a:rPr lang="en-US" altLang="zh-CN" dirty="0"/>
              <a:t>The result follows from the observation that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e</a:t>
            </a:r>
            <a:r>
              <a:rPr lang="en-US" altLang="zh-CN" i="1" baseline="-25000" dirty="0"/>
              <a:t>H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i="1" baseline="30000" dirty="0"/>
              <a:t>m</a:t>
            </a:r>
            <a:r>
              <a:rPr lang="en-US" altLang="zh-CN" dirty="0"/>
              <a:t> ) = ker(</a:t>
            </a:r>
            <a:r>
              <a:rPr lang="en-US" altLang="zh-CN" i="1" dirty="0"/>
              <a:t>f</a:t>
            </a:r>
            <a:r>
              <a:rPr lang="en-US" altLang="zh-CN" i="1" baseline="-25000" dirty="0"/>
              <a:t>H</a:t>
            </a:r>
            <a:r>
              <a:rPr lang="en-US" altLang="zh-CN" dirty="0"/>
              <a:t>)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and from Corollary l. </a:t>
            </a:r>
            <a:endParaRPr lang="en-US" altLang="zh-CN" dirty="0"/>
          </a:p>
          <a:p>
            <a:pPr eaLnBrk="1" hangingPunct="1"/>
            <a:r>
              <a:rPr lang="en-US" altLang="zh-CN" dirty="0"/>
              <a:t>Thus </a:t>
            </a:r>
            <a:r>
              <a:rPr lang="en-US" altLang="zh-CN" i="1" dirty="0"/>
              <a:t>e</a:t>
            </a:r>
            <a:r>
              <a:rPr lang="en-US" altLang="zh-CN" i="1" baseline="-25000" dirty="0"/>
              <a:t>H</a:t>
            </a:r>
            <a:r>
              <a:rPr lang="en-US" altLang="zh-CN" dirty="0"/>
              <a:t> is a group code.</a:t>
            </a:r>
            <a:endParaRPr lang="en-US" altLang="zh-CN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灯片编号占位符 3"/>
          <p:cNvSpPr>
            <a:spLocks noGrp="1"/>
          </p:cNvSpPr>
          <p:nvPr>
            <p:ph type="sldNum" sz="quarter" idx="4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78850" name="日期占位符 4"/>
          <p:cNvSpPr>
            <a:spLocks noGrp="1"/>
          </p:cNvSpPr>
          <p:nvPr>
            <p:ph type="dt" sz="half" idx="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78851" name="页脚占位符 5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 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7885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 11</a:t>
            </a:r>
            <a:endParaRPr lang="en-US" altLang="zh-CN" dirty="0"/>
          </a:p>
        </p:txBody>
      </p:sp>
      <p:sp>
        <p:nvSpPr>
          <p:cNvPr id="7885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sym typeface="Symbol" panose="05050102010706020507" pitchFamily="18" charset="2"/>
              </a:rPr>
              <a:t>Let </a:t>
            </a:r>
            <a:r>
              <a:rPr lang="en-US" altLang="zh-CN" i="1" dirty="0">
                <a:sym typeface="Symbol" panose="05050102010706020507" pitchFamily="18" charset="2"/>
              </a:rPr>
              <a:t>m</a:t>
            </a:r>
            <a:r>
              <a:rPr lang="en-US" altLang="zh-CN" dirty="0">
                <a:sym typeface="Symbol" panose="05050102010706020507" pitchFamily="18" charset="2"/>
              </a:rPr>
              <a:t> = 2, </a:t>
            </a:r>
            <a:r>
              <a:rPr lang="en-US" altLang="zh-CN" i="1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 = 5, and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dirty="0">
                <a:sym typeface="Symbol" panose="05050102010706020507" pitchFamily="18" charset="2"/>
              </a:rPr>
              <a:t>Determine the group code </a:t>
            </a:r>
            <a:r>
              <a:rPr lang="en-US" altLang="zh-CN" i="1" dirty="0">
                <a:sym typeface="Symbol" panose="05050102010706020507" pitchFamily="18" charset="2"/>
              </a:rPr>
              <a:t>e</a:t>
            </a:r>
            <a:r>
              <a:rPr lang="en-US" altLang="zh-CN" i="1" baseline="-25000" dirty="0">
                <a:sym typeface="Symbol" panose="05050102010706020507" pitchFamily="18" charset="2"/>
              </a:rPr>
              <a:t>H</a:t>
            </a:r>
            <a:r>
              <a:rPr lang="en-US" altLang="zh-CN" dirty="0">
                <a:sym typeface="Symbol" panose="05050102010706020507" pitchFamily="18" charset="2"/>
              </a:rPr>
              <a:t>: </a:t>
            </a:r>
            <a:r>
              <a:rPr lang="en-US" altLang="zh-CN" i="1" dirty="0">
                <a:sym typeface="Symbol" panose="05050102010706020507" pitchFamily="18" charset="2"/>
              </a:rPr>
              <a:t>B</a:t>
            </a:r>
            <a:r>
              <a:rPr lang="en-US" altLang="zh-CN" i="1" baseline="30000" dirty="0">
                <a:sym typeface="Symbol" panose="05050102010706020507" pitchFamily="18" charset="2"/>
              </a:rPr>
              <a:t>2</a:t>
            </a:r>
            <a:r>
              <a:rPr lang="zh-CN" altLang="en-US" dirty="0"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ym typeface="Symbol" panose="05050102010706020507" pitchFamily="18" charset="2"/>
              </a:rPr>
              <a:t>B</a:t>
            </a:r>
            <a:r>
              <a:rPr lang="en-US" altLang="zh-CN" i="1" baseline="30000" dirty="0">
                <a:sym typeface="Symbol" panose="05050102010706020507" pitchFamily="18" charset="2"/>
              </a:rPr>
              <a:t>5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endParaRPr lang="zh-CN" altLang="en-US" dirty="0">
              <a:sym typeface="Symbol" panose="05050102010706020507" pitchFamily="18" charset="2"/>
            </a:endParaRPr>
          </a:p>
        </p:txBody>
      </p:sp>
      <p:graphicFrame>
        <p:nvGraphicFramePr>
          <p:cNvPr id="78854" name="Object 4"/>
          <p:cNvGraphicFramePr>
            <a:graphicFrameLocks noChangeAspect="1"/>
          </p:cNvGraphicFramePr>
          <p:nvPr/>
        </p:nvGraphicFramePr>
        <p:xfrm>
          <a:off x="3276600" y="1918970"/>
          <a:ext cx="1887538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965200" imgH="1168400" progId="Equation.DSMT4">
                  <p:embed/>
                </p:oleObj>
              </mc:Choice>
              <mc:Fallback>
                <p:oleObj name="" r:id="rId1" imgW="965200" imgH="11684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76600" y="1918970"/>
                        <a:ext cx="1887538" cy="228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灯片编号占位符 3"/>
          <p:cNvSpPr>
            <a:spLocks noGrp="1"/>
          </p:cNvSpPr>
          <p:nvPr>
            <p:ph type="sldNum" sz="quarter" idx="4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79874" name="日期占位符 4"/>
          <p:cNvSpPr>
            <a:spLocks noGrp="1"/>
          </p:cNvSpPr>
          <p:nvPr>
            <p:ph type="dt" sz="half" idx="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79875" name="页脚占位符 5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 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7987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Solution 11</a:t>
            </a:r>
            <a:endParaRPr lang="en-US" altLang="zh-CN" dirty="0"/>
          </a:p>
        </p:txBody>
      </p:sp>
      <p:graphicFrame>
        <p:nvGraphicFramePr>
          <p:cNvPr id="79878" name="Object 4"/>
          <p:cNvGraphicFramePr>
            <a:graphicFrameLocks noChangeAspect="1"/>
          </p:cNvGraphicFramePr>
          <p:nvPr/>
        </p:nvGraphicFramePr>
        <p:xfrm>
          <a:off x="1907858" y="1557020"/>
          <a:ext cx="4772025" cy="471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2133600" imgH="2108200" progId="Equation.DSMT4">
                  <p:embed/>
                </p:oleObj>
              </mc:Choice>
              <mc:Fallback>
                <p:oleObj name="" r:id="rId1" imgW="2133600" imgH="21082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7858" y="1557020"/>
                        <a:ext cx="4772025" cy="4719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灯片编号占位符 3"/>
          <p:cNvSpPr>
            <a:spLocks noGrp="1"/>
          </p:cNvSpPr>
          <p:nvPr>
            <p:ph type="sldNum" sz="quarter" idx="4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80898" name="日期占位符 4"/>
          <p:cNvSpPr>
            <a:spLocks noGrp="1"/>
          </p:cNvSpPr>
          <p:nvPr>
            <p:ph type="dt" sz="half" idx="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80899" name="页脚占位符 5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 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8090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endParaRPr lang="zh-CN" altLang="en-US" dirty="0"/>
          </a:p>
        </p:txBody>
      </p:sp>
      <p:sp>
        <p:nvSpPr>
          <p:cNvPr id="8090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endParaRPr lang="zh-CN" altLang="en-US" dirty="0"/>
          </a:p>
        </p:txBody>
      </p:sp>
      <p:grpSp>
        <p:nvGrpSpPr>
          <p:cNvPr id="80902" name="Group 4"/>
          <p:cNvGrpSpPr/>
          <p:nvPr/>
        </p:nvGrpSpPr>
        <p:grpSpPr>
          <a:xfrm>
            <a:off x="5410200" y="381000"/>
            <a:ext cx="3155950" cy="6232525"/>
            <a:chOff x="3408" y="240"/>
            <a:chExt cx="1988" cy="3926"/>
          </a:xfrm>
        </p:grpSpPr>
        <p:sp>
          <p:nvSpPr>
            <p:cNvPr id="80903" name="Text Box 5"/>
            <p:cNvSpPr txBox="1"/>
            <p:nvPr/>
          </p:nvSpPr>
          <p:spPr>
            <a:xfrm>
              <a:off x="4042" y="240"/>
              <a:ext cx="1354" cy="4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9276" tIns="49638" rIns="99276" bIns="49638" anchor="ctr" anchorCtr="0">
              <a:spAutoFit/>
            </a:bodyPr>
            <a:p>
              <a:pPr algn="ctr" defTabSz="992505" eaLnBrk="0" hangingPunct="0">
                <a:spcBef>
                  <a:spcPct val="50000"/>
                </a:spcBef>
                <a:buClrTx/>
                <a:buFontTx/>
              </a:pPr>
              <a:r>
                <a:rPr lang="zh-CN" altLang="en-US" sz="2600" b="1" dirty="0">
                  <a:solidFill>
                    <a:schemeClr val="hlink"/>
                  </a:solidFill>
                  <a:latin typeface="Arial Rounded MT Bold" panose="020F0704030504030204" pitchFamily="34" charset="0"/>
                  <a:ea typeface="宋体" panose="02010600030101010101" pitchFamily="2" charset="-122"/>
                </a:rPr>
                <a:t> </a:t>
              </a:r>
              <a:r>
                <a:rPr lang="zh-CN" altLang="en-US" sz="4300" b="1" dirty="0">
                  <a:solidFill>
                    <a:schemeClr val="hlink"/>
                  </a:solidFill>
                  <a:latin typeface="Arial Rounded MT Bold" panose="020F0704030504030204" pitchFamily="34" charset="0"/>
                  <a:ea typeface="宋体" panose="02010600030101010101" pitchFamily="2" charset="-122"/>
                </a:rPr>
                <a:t>(</a:t>
              </a:r>
              <a:r>
                <a:rPr lang="zh-CN" altLang="en-US" sz="4300" b="1" dirty="0">
                  <a:solidFill>
                    <a:schemeClr val="folHlink"/>
                  </a:solidFill>
                  <a:latin typeface="Arial Rounded MT Bold" panose="020F0704030504030204" pitchFamily="34" charset="0"/>
                  <a:ea typeface="宋体" panose="02010600030101010101" pitchFamily="2" charset="-122"/>
                </a:rPr>
                <a:t>(</a:t>
              </a:r>
              <a:r>
                <a:rPr lang="zh-CN" altLang="en-US" sz="4300" b="1" dirty="0">
                  <a:solidFill>
                    <a:schemeClr val="hlink"/>
                  </a:solidFill>
                  <a:latin typeface="Arial Rounded MT Bold" panose="020F0704030504030204" pitchFamily="34" charset="0"/>
                  <a:ea typeface="宋体" panose="02010600030101010101" pitchFamily="2" charset="-122"/>
                </a:rPr>
                <a:t>(     )</a:t>
              </a:r>
              <a:r>
                <a:rPr lang="zh-CN" altLang="en-US" sz="4300" b="1" dirty="0">
                  <a:solidFill>
                    <a:schemeClr val="folHlink"/>
                  </a:solidFill>
                  <a:latin typeface="Arial Rounded MT Bold" panose="020F0704030504030204" pitchFamily="34" charset="0"/>
                  <a:ea typeface="宋体" panose="02010600030101010101" pitchFamily="2" charset="-122"/>
                </a:rPr>
                <a:t>)</a:t>
              </a:r>
              <a:r>
                <a:rPr lang="zh-CN" altLang="en-US" sz="4300" b="1" dirty="0">
                  <a:solidFill>
                    <a:schemeClr val="hlink"/>
                  </a:solidFill>
                  <a:latin typeface="Arial Rounded MT Bold" panose="020F0704030504030204" pitchFamily="34" charset="0"/>
                  <a:ea typeface="宋体" panose="02010600030101010101" pitchFamily="2" charset="-122"/>
                </a:rPr>
                <a:t>)</a:t>
              </a:r>
              <a:endParaRPr lang="zh-CN" altLang="en-US" sz="2600" b="1" dirty="0">
                <a:solidFill>
                  <a:schemeClr val="hlink"/>
                </a:solidFill>
                <a:latin typeface="Arial Rounded MT Bold" panose="020F07040305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80904" name="Group 6"/>
            <p:cNvGrpSpPr/>
            <p:nvPr/>
          </p:nvGrpSpPr>
          <p:grpSpPr>
            <a:xfrm>
              <a:off x="3408" y="270"/>
              <a:ext cx="1573" cy="3896"/>
              <a:chOff x="3408" y="270"/>
              <a:chExt cx="1573" cy="3896"/>
            </a:xfrm>
          </p:grpSpPr>
          <p:sp>
            <p:nvSpPr>
              <p:cNvPr id="80905" name="Freeform 7"/>
              <p:cNvSpPr/>
              <p:nvPr/>
            </p:nvSpPr>
            <p:spPr>
              <a:xfrm>
                <a:off x="3948" y="2222"/>
                <a:ext cx="508" cy="941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7" y="0"/>
                  </a:cxn>
                  <a:cxn ang="0">
                    <a:pos x="24" y="7"/>
                  </a:cxn>
                  <a:cxn ang="0">
                    <a:pos x="26" y="25"/>
                  </a:cxn>
                  <a:cxn ang="0">
                    <a:pos x="30" y="60"/>
                  </a:cxn>
                  <a:cxn ang="0">
                    <a:pos x="32" y="85"/>
                  </a:cxn>
                  <a:cxn ang="0">
                    <a:pos x="32" y="117"/>
                  </a:cxn>
                  <a:cxn ang="0">
                    <a:pos x="32" y="154"/>
                  </a:cxn>
                  <a:cxn ang="0">
                    <a:pos x="32" y="194"/>
                  </a:cxn>
                  <a:cxn ang="0">
                    <a:pos x="32" y="234"/>
                  </a:cxn>
                  <a:cxn ang="0">
                    <a:pos x="30" y="286"/>
                  </a:cxn>
                  <a:cxn ang="0">
                    <a:pos x="26" y="321"/>
                  </a:cxn>
                  <a:cxn ang="0">
                    <a:pos x="21" y="348"/>
                  </a:cxn>
                  <a:cxn ang="0">
                    <a:pos x="17" y="360"/>
                  </a:cxn>
                  <a:cxn ang="0">
                    <a:pos x="11" y="348"/>
                  </a:cxn>
                  <a:cxn ang="0">
                    <a:pos x="7" y="304"/>
                  </a:cxn>
                  <a:cxn ang="0">
                    <a:pos x="4" y="263"/>
                  </a:cxn>
                  <a:cxn ang="0">
                    <a:pos x="2" y="215"/>
                  </a:cxn>
                  <a:cxn ang="0">
                    <a:pos x="0" y="172"/>
                  </a:cxn>
                  <a:cxn ang="0">
                    <a:pos x="0" y="111"/>
                  </a:cxn>
                  <a:cxn ang="0">
                    <a:pos x="2" y="69"/>
                  </a:cxn>
                  <a:cxn ang="0">
                    <a:pos x="4" y="38"/>
                  </a:cxn>
                  <a:cxn ang="0">
                    <a:pos x="7" y="0"/>
                  </a:cxn>
                  <a:cxn ang="0">
                    <a:pos x="12" y="0"/>
                  </a:cxn>
                </a:cxnLst>
                <a:pathLst>
                  <a:path w="618" h="1008">
                    <a:moveTo>
                      <a:pt x="236" y="0"/>
                    </a:moveTo>
                    <a:lnTo>
                      <a:pt x="329" y="0"/>
                    </a:lnTo>
                    <a:lnTo>
                      <a:pt x="443" y="17"/>
                    </a:lnTo>
                    <a:lnTo>
                      <a:pt x="504" y="70"/>
                    </a:lnTo>
                    <a:lnTo>
                      <a:pt x="566" y="169"/>
                    </a:lnTo>
                    <a:lnTo>
                      <a:pt x="597" y="241"/>
                    </a:lnTo>
                    <a:lnTo>
                      <a:pt x="618" y="329"/>
                    </a:lnTo>
                    <a:lnTo>
                      <a:pt x="618" y="437"/>
                    </a:lnTo>
                    <a:lnTo>
                      <a:pt x="607" y="544"/>
                    </a:lnTo>
                    <a:lnTo>
                      <a:pt x="597" y="659"/>
                    </a:lnTo>
                    <a:lnTo>
                      <a:pt x="555" y="802"/>
                    </a:lnTo>
                    <a:lnTo>
                      <a:pt x="504" y="900"/>
                    </a:lnTo>
                    <a:lnTo>
                      <a:pt x="412" y="980"/>
                    </a:lnTo>
                    <a:lnTo>
                      <a:pt x="309" y="1008"/>
                    </a:lnTo>
                    <a:lnTo>
                      <a:pt x="195" y="980"/>
                    </a:lnTo>
                    <a:lnTo>
                      <a:pt x="124" y="856"/>
                    </a:lnTo>
                    <a:lnTo>
                      <a:pt x="71" y="740"/>
                    </a:lnTo>
                    <a:lnTo>
                      <a:pt x="40" y="606"/>
                    </a:lnTo>
                    <a:lnTo>
                      <a:pt x="0" y="481"/>
                    </a:lnTo>
                    <a:lnTo>
                      <a:pt x="0" y="312"/>
                    </a:lnTo>
                    <a:lnTo>
                      <a:pt x="31" y="195"/>
                    </a:lnTo>
                    <a:lnTo>
                      <a:pt x="71" y="107"/>
                    </a:lnTo>
                    <a:lnTo>
                      <a:pt x="124" y="0"/>
                    </a:lnTo>
                    <a:lnTo>
                      <a:pt x="23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80906" name="Group 8"/>
              <p:cNvGrpSpPr/>
              <p:nvPr/>
            </p:nvGrpSpPr>
            <p:grpSpPr>
              <a:xfrm>
                <a:off x="3408" y="270"/>
                <a:ext cx="1573" cy="3896"/>
                <a:chOff x="3314" y="144"/>
                <a:chExt cx="1913" cy="4175"/>
              </a:xfrm>
            </p:grpSpPr>
            <p:sp>
              <p:nvSpPr>
                <p:cNvPr id="80907" name="Freeform 9"/>
                <p:cNvSpPr/>
                <p:nvPr/>
              </p:nvSpPr>
              <p:spPr>
                <a:xfrm>
                  <a:off x="3930" y="1491"/>
                  <a:ext cx="571" cy="697"/>
                </a:xfrm>
                <a:custGeom>
                  <a:avLst/>
                  <a:gdLst/>
                  <a:ahLst/>
                  <a:cxnLst>
                    <a:cxn ang="0">
                      <a:pos x="331" y="0"/>
                    </a:cxn>
                    <a:cxn ang="0">
                      <a:pos x="405" y="9"/>
                    </a:cxn>
                    <a:cxn ang="0">
                      <a:pos x="479" y="45"/>
                    </a:cxn>
                    <a:cxn ang="0">
                      <a:pos x="525" y="99"/>
                    </a:cxn>
                    <a:cxn ang="0">
                      <a:pos x="562" y="178"/>
                    </a:cxn>
                    <a:cxn ang="0">
                      <a:pos x="571" y="314"/>
                    </a:cxn>
                    <a:cxn ang="0">
                      <a:pos x="544" y="448"/>
                    </a:cxn>
                    <a:cxn ang="0">
                      <a:pos x="497" y="545"/>
                    </a:cxn>
                    <a:cxn ang="0">
                      <a:pos x="433" y="626"/>
                    </a:cxn>
                    <a:cxn ang="0">
                      <a:pos x="368" y="679"/>
                    </a:cxn>
                    <a:cxn ang="0">
                      <a:pos x="294" y="697"/>
                    </a:cxn>
                    <a:cxn ang="0">
                      <a:pos x="220" y="688"/>
                    </a:cxn>
                    <a:cxn ang="0">
                      <a:pos x="183" y="644"/>
                    </a:cxn>
                    <a:cxn ang="0">
                      <a:pos x="128" y="572"/>
                    </a:cxn>
                    <a:cxn ang="0">
                      <a:pos x="109" y="438"/>
                    </a:cxn>
                    <a:cxn ang="0">
                      <a:pos x="114" y="393"/>
                    </a:cxn>
                    <a:cxn ang="0">
                      <a:pos x="0" y="371"/>
                    </a:cxn>
                    <a:cxn ang="0">
                      <a:pos x="3" y="327"/>
                    </a:cxn>
                    <a:cxn ang="0">
                      <a:pos x="114" y="331"/>
                    </a:cxn>
                    <a:cxn ang="0">
                      <a:pos x="123" y="281"/>
                    </a:cxn>
                    <a:cxn ang="0">
                      <a:pos x="151" y="210"/>
                    </a:cxn>
                    <a:cxn ang="0">
                      <a:pos x="183" y="143"/>
                    </a:cxn>
                    <a:cxn ang="0">
                      <a:pos x="239" y="54"/>
                    </a:cxn>
                    <a:cxn ang="0">
                      <a:pos x="294" y="19"/>
                    </a:cxn>
                    <a:cxn ang="0">
                      <a:pos x="331" y="0"/>
                    </a:cxn>
                  </a:cxnLst>
                  <a:pathLst>
                    <a:path w="571" h="697">
                      <a:moveTo>
                        <a:pt x="331" y="0"/>
                      </a:moveTo>
                      <a:lnTo>
                        <a:pt x="405" y="9"/>
                      </a:lnTo>
                      <a:lnTo>
                        <a:pt x="479" y="45"/>
                      </a:lnTo>
                      <a:lnTo>
                        <a:pt x="525" y="99"/>
                      </a:lnTo>
                      <a:lnTo>
                        <a:pt x="562" y="178"/>
                      </a:lnTo>
                      <a:lnTo>
                        <a:pt x="571" y="314"/>
                      </a:lnTo>
                      <a:lnTo>
                        <a:pt x="544" y="448"/>
                      </a:lnTo>
                      <a:lnTo>
                        <a:pt x="497" y="545"/>
                      </a:lnTo>
                      <a:lnTo>
                        <a:pt x="433" y="626"/>
                      </a:lnTo>
                      <a:lnTo>
                        <a:pt x="368" y="679"/>
                      </a:lnTo>
                      <a:lnTo>
                        <a:pt x="294" y="697"/>
                      </a:lnTo>
                      <a:lnTo>
                        <a:pt x="220" y="688"/>
                      </a:lnTo>
                      <a:lnTo>
                        <a:pt x="183" y="644"/>
                      </a:lnTo>
                      <a:lnTo>
                        <a:pt x="128" y="572"/>
                      </a:lnTo>
                      <a:lnTo>
                        <a:pt x="109" y="438"/>
                      </a:lnTo>
                      <a:lnTo>
                        <a:pt x="114" y="393"/>
                      </a:lnTo>
                      <a:lnTo>
                        <a:pt x="0" y="371"/>
                      </a:lnTo>
                      <a:lnTo>
                        <a:pt x="3" y="327"/>
                      </a:lnTo>
                      <a:lnTo>
                        <a:pt x="114" y="331"/>
                      </a:lnTo>
                      <a:lnTo>
                        <a:pt x="123" y="281"/>
                      </a:lnTo>
                      <a:lnTo>
                        <a:pt x="151" y="210"/>
                      </a:lnTo>
                      <a:lnTo>
                        <a:pt x="183" y="143"/>
                      </a:lnTo>
                      <a:lnTo>
                        <a:pt x="239" y="54"/>
                      </a:lnTo>
                      <a:lnTo>
                        <a:pt x="294" y="19"/>
                      </a:lnTo>
                      <a:lnTo>
                        <a:pt x="331" y="0"/>
                      </a:lnTo>
                      <a:close/>
                    </a:path>
                  </a:pathLst>
                </a:custGeom>
                <a:solidFill>
                  <a:srgbClr val="3366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0908" name="Freeform 10"/>
                <p:cNvSpPr/>
                <p:nvPr/>
              </p:nvSpPr>
              <p:spPr>
                <a:xfrm>
                  <a:off x="4384" y="3101"/>
                  <a:ext cx="475" cy="1158"/>
                </a:xfrm>
                <a:custGeom>
                  <a:avLst/>
                  <a:gdLst/>
                  <a:ahLst/>
                  <a:cxnLst>
                    <a:cxn ang="0">
                      <a:pos x="88" y="134"/>
                    </a:cxn>
                    <a:cxn ang="0">
                      <a:pos x="26" y="57"/>
                    </a:cxn>
                    <a:cxn ang="0">
                      <a:pos x="46" y="0"/>
                    </a:cxn>
                    <a:cxn ang="0">
                      <a:pos x="108" y="0"/>
                    </a:cxn>
                    <a:cxn ang="0">
                      <a:pos x="181" y="62"/>
                    </a:cxn>
                    <a:cxn ang="0">
                      <a:pos x="273" y="191"/>
                    </a:cxn>
                    <a:cxn ang="0">
                      <a:pos x="325" y="314"/>
                    </a:cxn>
                    <a:cxn ang="0">
                      <a:pos x="372" y="433"/>
                    </a:cxn>
                    <a:cxn ang="0">
                      <a:pos x="387" y="542"/>
                    </a:cxn>
                    <a:cxn ang="0">
                      <a:pos x="382" y="599"/>
                    </a:cxn>
                    <a:cxn ang="0">
                      <a:pos x="336" y="669"/>
                    </a:cxn>
                    <a:cxn ang="0">
                      <a:pos x="258" y="859"/>
                    </a:cxn>
                    <a:cxn ang="0">
                      <a:pos x="170" y="968"/>
                    </a:cxn>
                    <a:cxn ang="0">
                      <a:pos x="150" y="1016"/>
                    </a:cxn>
                    <a:cxn ang="0">
                      <a:pos x="233" y="1025"/>
                    </a:cxn>
                    <a:cxn ang="0">
                      <a:pos x="341" y="1025"/>
                    </a:cxn>
                    <a:cxn ang="0">
                      <a:pos x="475" y="1068"/>
                    </a:cxn>
                    <a:cxn ang="0">
                      <a:pos x="464" y="1102"/>
                    </a:cxn>
                    <a:cxn ang="0">
                      <a:pos x="444" y="1140"/>
                    </a:cxn>
                    <a:cxn ang="0">
                      <a:pos x="402" y="1158"/>
                    </a:cxn>
                    <a:cxn ang="0">
                      <a:pos x="321" y="1131"/>
                    </a:cxn>
                    <a:cxn ang="0">
                      <a:pos x="233" y="1088"/>
                    </a:cxn>
                    <a:cxn ang="0">
                      <a:pos x="108" y="1083"/>
                    </a:cxn>
                    <a:cxn ang="0">
                      <a:pos x="31" y="1097"/>
                    </a:cxn>
                    <a:cxn ang="0">
                      <a:pos x="0" y="1073"/>
                    </a:cxn>
                    <a:cxn ang="0">
                      <a:pos x="0" y="1040"/>
                    </a:cxn>
                    <a:cxn ang="0">
                      <a:pos x="42" y="1002"/>
                    </a:cxn>
                    <a:cxn ang="0">
                      <a:pos x="108" y="941"/>
                    </a:cxn>
                    <a:cxn ang="0">
                      <a:pos x="227" y="784"/>
                    </a:cxn>
                    <a:cxn ang="0">
                      <a:pos x="279" y="646"/>
                    </a:cxn>
                    <a:cxn ang="0">
                      <a:pos x="295" y="513"/>
                    </a:cxn>
                    <a:cxn ang="0">
                      <a:pos x="288" y="442"/>
                    </a:cxn>
                    <a:cxn ang="0">
                      <a:pos x="248" y="314"/>
                    </a:cxn>
                    <a:cxn ang="0">
                      <a:pos x="139" y="176"/>
                    </a:cxn>
                    <a:cxn ang="0">
                      <a:pos x="62" y="105"/>
                    </a:cxn>
                    <a:cxn ang="0">
                      <a:pos x="88" y="134"/>
                    </a:cxn>
                  </a:cxnLst>
                  <a:pathLst>
                    <a:path w="475" h="1158">
                      <a:moveTo>
                        <a:pt x="88" y="134"/>
                      </a:moveTo>
                      <a:lnTo>
                        <a:pt x="26" y="57"/>
                      </a:lnTo>
                      <a:lnTo>
                        <a:pt x="46" y="0"/>
                      </a:lnTo>
                      <a:lnTo>
                        <a:pt x="108" y="0"/>
                      </a:lnTo>
                      <a:lnTo>
                        <a:pt x="181" y="62"/>
                      </a:lnTo>
                      <a:lnTo>
                        <a:pt x="273" y="191"/>
                      </a:lnTo>
                      <a:lnTo>
                        <a:pt x="325" y="314"/>
                      </a:lnTo>
                      <a:lnTo>
                        <a:pt x="372" y="433"/>
                      </a:lnTo>
                      <a:lnTo>
                        <a:pt x="387" y="542"/>
                      </a:lnTo>
                      <a:lnTo>
                        <a:pt x="382" y="599"/>
                      </a:lnTo>
                      <a:lnTo>
                        <a:pt x="336" y="669"/>
                      </a:lnTo>
                      <a:lnTo>
                        <a:pt x="258" y="859"/>
                      </a:lnTo>
                      <a:lnTo>
                        <a:pt x="170" y="968"/>
                      </a:lnTo>
                      <a:lnTo>
                        <a:pt x="150" y="1016"/>
                      </a:lnTo>
                      <a:lnTo>
                        <a:pt x="233" y="1025"/>
                      </a:lnTo>
                      <a:lnTo>
                        <a:pt x="341" y="1025"/>
                      </a:lnTo>
                      <a:lnTo>
                        <a:pt x="475" y="1068"/>
                      </a:lnTo>
                      <a:lnTo>
                        <a:pt x="464" y="1102"/>
                      </a:lnTo>
                      <a:lnTo>
                        <a:pt x="444" y="1140"/>
                      </a:lnTo>
                      <a:lnTo>
                        <a:pt x="402" y="1158"/>
                      </a:lnTo>
                      <a:lnTo>
                        <a:pt x="321" y="1131"/>
                      </a:lnTo>
                      <a:lnTo>
                        <a:pt x="233" y="1088"/>
                      </a:lnTo>
                      <a:lnTo>
                        <a:pt x="108" y="1083"/>
                      </a:lnTo>
                      <a:lnTo>
                        <a:pt x="31" y="1097"/>
                      </a:lnTo>
                      <a:lnTo>
                        <a:pt x="0" y="1073"/>
                      </a:lnTo>
                      <a:lnTo>
                        <a:pt x="0" y="1040"/>
                      </a:lnTo>
                      <a:lnTo>
                        <a:pt x="42" y="1002"/>
                      </a:lnTo>
                      <a:lnTo>
                        <a:pt x="108" y="941"/>
                      </a:lnTo>
                      <a:lnTo>
                        <a:pt x="227" y="784"/>
                      </a:lnTo>
                      <a:lnTo>
                        <a:pt x="279" y="646"/>
                      </a:lnTo>
                      <a:lnTo>
                        <a:pt x="295" y="513"/>
                      </a:lnTo>
                      <a:lnTo>
                        <a:pt x="288" y="442"/>
                      </a:lnTo>
                      <a:lnTo>
                        <a:pt x="248" y="314"/>
                      </a:lnTo>
                      <a:lnTo>
                        <a:pt x="139" y="176"/>
                      </a:lnTo>
                      <a:lnTo>
                        <a:pt x="62" y="105"/>
                      </a:lnTo>
                      <a:lnTo>
                        <a:pt x="88" y="134"/>
                      </a:lnTo>
                      <a:close/>
                    </a:path>
                  </a:pathLst>
                </a:custGeom>
                <a:solidFill>
                  <a:srgbClr val="3366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0909" name="Freeform 11"/>
                <p:cNvSpPr/>
                <p:nvPr/>
              </p:nvSpPr>
              <p:spPr>
                <a:xfrm>
                  <a:off x="3754" y="3084"/>
                  <a:ext cx="475" cy="1235"/>
                </a:xfrm>
                <a:custGeom>
                  <a:avLst/>
                  <a:gdLst/>
                  <a:ahLst/>
                  <a:cxnLst>
                    <a:cxn ang="0">
                      <a:pos x="247" y="222"/>
                    </a:cxn>
                    <a:cxn ang="0">
                      <a:pos x="319" y="97"/>
                    </a:cxn>
                    <a:cxn ang="0">
                      <a:pos x="388" y="0"/>
                    </a:cxn>
                    <a:cxn ang="0">
                      <a:pos x="439" y="0"/>
                    </a:cxn>
                    <a:cxn ang="0">
                      <a:pos x="470" y="40"/>
                    </a:cxn>
                    <a:cxn ang="0">
                      <a:pos x="475" y="106"/>
                    </a:cxn>
                    <a:cxn ang="0">
                      <a:pos x="432" y="156"/>
                    </a:cxn>
                    <a:cxn ang="0">
                      <a:pos x="358" y="217"/>
                    </a:cxn>
                    <a:cxn ang="0">
                      <a:pos x="298" y="288"/>
                    </a:cxn>
                    <a:cxn ang="0">
                      <a:pos x="237" y="386"/>
                    </a:cxn>
                    <a:cxn ang="0">
                      <a:pos x="211" y="453"/>
                    </a:cxn>
                    <a:cxn ang="0">
                      <a:pos x="187" y="537"/>
                    </a:cxn>
                    <a:cxn ang="0">
                      <a:pos x="182" y="645"/>
                    </a:cxn>
                    <a:cxn ang="0">
                      <a:pos x="190" y="742"/>
                    </a:cxn>
                    <a:cxn ang="0">
                      <a:pos x="220" y="862"/>
                    </a:cxn>
                    <a:cxn ang="0">
                      <a:pos x="276" y="968"/>
                    </a:cxn>
                    <a:cxn ang="0">
                      <a:pos x="324" y="1031"/>
                    </a:cxn>
                    <a:cxn ang="0">
                      <a:pos x="353" y="1075"/>
                    </a:cxn>
                    <a:cxn ang="0">
                      <a:pos x="358" y="1110"/>
                    </a:cxn>
                    <a:cxn ang="0">
                      <a:pos x="331" y="1124"/>
                    </a:cxn>
                    <a:cxn ang="0">
                      <a:pos x="271" y="1132"/>
                    </a:cxn>
                    <a:cxn ang="0">
                      <a:pos x="182" y="1159"/>
                    </a:cxn>
                    <a:cxn ang="0">
                      <a:pos x="113" y="1194"/>
                    </a:cxn>
                    <a:cxn ang="0">
                      <a:pos x="69" y="1235"/>
                    </a:cxn>
                    <a:cxn ang="0">
                      <a:pos x="31" y="1226"/>
                    </a:cxn>
                    <a:cxn ang="0">
                      <a:pos x="0" y="1178"/>
                    </a:cxn>
                    <a:cxn ang="0">
                      <a:pos x="0" y="1137"/>
                    </a:cxn>
                    <a:cxn ang="0">
                      <a:pos x="69" y="1101"/>
                    </a:cxn>
                    <a:cxn ang="0">
                      <a:pos x="187" y="1079"/>
                    </a:cxn>
                    <a:cxn ang="0">
                      <a:pos x="293" y="1066"/>
                    </a:cxn>
                    <a:cxn ang="0">
                      <a:pos x="247" y="1018"/>
                    </a:cxn>
                    <a:cxn ang="0">
                      <a:pos x="216" y="955"/>
                    </a:cxn>
                    <a:cxn ang="0">
                      <a:pos x="177" y="866"/>
                    </a:cxn>
                    <a:cxn ang="0">
                      <a:pos x="134" y="773"/>
                    </a:cxn>
                    <a:cxn ang="0">
                      <a:pos x="122" y="658"/>
                    </a:cxn>
                    <a:cxn ang="0">
                      <a:pos x="117" y="546"/>
                    </a:cxn>
                    <a:cxn ang="0">
                      <a:pos x="147" y="439"/>
                    </a:cxn>
                    <a:cxn ang="0">
                      <a:pos x="204" y="297"/>
                    </a:cxn>
                    <a:cxn ang="0">
                      <a:pos x="247" y="222"/>
                    </a:cxn>
                  </a:cxnLst>
                  <a:pathLst>
                    <a:path w="475" h="1235">
                      <a:moveTo>
                        <a:pt x="247" y="222"/>
                      </a:moveTo>
                      <a:lnTo>
                        <a:pt x="319" y="97"/>
                      </a:lnTo>
                      <a:lnTo>
                        <a:pt x="388" y="0"/>
                      </a:lnTo>
                      <a:lnTo>
                        <a:pt x="439" y="0"/>
                      </a:lnTo>
                      <a:lnTo>
                        <a:pt x="470" y="40"/>
                      </a:lnTo>
                      <a:lnTo>
                        <a:pt x="475" y="106"/>
                      </a:lnTo>
                      <a:lnTo>
                        <a:pt x="432" y="156"/>
                      </a:lnTo>
                      <a:lnTo>
                        <a:pt x="358" y="217"/>
                      </a:lnTo>
                      <a:lnTo>
                        <a:pt x="298" y="288"/>
                      </a:lnTo>
                      <a:lnTo>
                        <a:pt x="237" y="386"/>
                      </a:lnTo>
                      <a:lnTo>
                        <a:pt x="211" y="453"/>
                      </a:lnTo>
                      <a:lnTo>
                        <a:pt x="187" y="537"/>
                      </a:lnTo>
                      <a:lnTo>
                        <a:pt x="182" y="645"/>
                      </a:lnTo>
                      <a:lnTo>
                        <a:pt x="190" y="742"/>
                      </a:lnTo>
                      <a:lnTo>
                        <a:pt x="220" y="862"/>
                      </a:lnTo>
                      <a:lnTo>
                        <a:pt x="276" y="968"/>
                      </a:lnTo>
                      <a:lnTo>
                        <a:pt x="324" y="1031"/>
                      </a:lnTo>
                      <a:lnTo>
                        <a:pt x="353" y="1075"/>
                      </a:lnTo>
                      <a:lnTo>
                        <a:pt x="358" y="1110"/>
                      </a:lnTo>
                      <a:lnTo>
                        <a:pt x="331" y="1124"/>
                      </a:lnTo>
                      <a:lnTo>
                        <a:pt x="271" y="1132"/>
                      </a:lnTo>
                      <a:lnTo>
                        <a:pt x="182" y="1159"/>
                      </a:lnTo>
                      <a:lnTo>
                        <a:pt x="113" y="1194"/>
                      </a:lnTo>
                      <a:lnTo>
                        <a:pt x="69" y="1235"/>
                      </a:lnTo>
                      <a:lnTo>
                        <a:pt x="31" y="1226"/>
                      </a:lnTo>
                      <a:lnTo>
                        <a:pt x="0" y="1178"/>
                      </a:lnTo>
                      <a:lnTo>
                        <a:pt x="0" y="1137"/>
                      </a:lnTo>
                      <a:lnTo>
                        <a:pt x="69" y="1101"/>
                      </a:lnTo>
                      <a:lnTo>
                        <a:pt x="187" y="1079"/>
                      </a:lnTo>
                      <a:lnTo>
                        <a:pt x="293" y="1066"/>
                      </a:lnTo>
                      <a:lnTo>
                        <a:pt x="247" y="1018"/>
                      </a:lnTo>
                      <a:lnTo>
                        <a:pt x="216" y="955"/>
                      </a:lnTo>
                      <a:lnTo>
                        <a:pt x="177" y="866"/>
                      </a:lnTo>
                      <a:lnTo>
                        <a:pt x="134" y="773"/>
                      </a:lnTo>
                      <a:lnTo>
                        <a:pt x="122" y="658"/>
                      </a:lnTo>
                      <a:lnTo>
                        <a:pt x="117" y="546"/>
                      </a:lnTo>
                      <a:lnTo>
                        <a:pt x="147" y="439"/>
                      </a:lnTo>
                      <a:lnTo>
                        <a:pt x="204" y="297"/>
                      </a:lnTo>
                      <a:lnTo>
                        <a:pt x="247" y="222"/>
                      </a:lnTo>
                      <a:close/>
                    </a:path>
                  </a:pathLst>
                </a:custGeom>
                <a:solidFill>
                  <a:srgbClr val="3366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0910" name="Freeform 12"/>
                <p:cNvSpPr/>
                <p:nvPr/>
              </p:nvSpPr>
              <p:spPr>
                <a:xfrm>
                  <a:off x="4463" y="144"/>
                  <a:ext cx="764" cy="2360"/>
                </a:xfrm>
                <a:custGeom>
                  <a:avLst/>
                  <a:gdLst/>
                  <a:ahLst/>
                  <a:cxnLst>
                    <a:cxn ang="0">
                      <a:pos x="15" y="3384393"/>
                    </a:cxn>
                    <a:cxn ang="0">
                      <a:pos x="0" y="3235772"/>
                    </a:cxn>
                    <a:cxn ang="0">
                      <a:pos x="24" y="3122027"/>
                    </a:cxn>
                    <a:cxn ang="0">
                      <a:pos x="88" y="3008998"/>
                    </a:cxn>
                    <a:cxn ang="0">
                      <a:pos x="208" y="2794825"/>
                    </a:cxn>
                    <a:cxn ang="0">
                      <a:pos x="353" y="2467068"/>
                    </a:cxn>
                    <a:cxn ang="0">
                      <a:pos x="431" y="2170819"/>
                    </a:cxn>
                    <a:cxn ang="0">
                      <a:pos x="467" y="2011136"/>
                    </a:cxn>
                    <a:cxn ang="0">
                      <a:pos x="504" y="1577257"/>
                    </a:cxn>
                    <a:cxn ang="0">
                      <a:pos x="497" y="975703"/>
                    </a:cxn>
                    <a:cxn ang="0">
                      <a:pos x="482" y="680924"/>
                    </a:cxn>
                    <a:cxn ang="0">
                      <a:pos x="473" y="567127"/>
                    </a:cxn>
                    <a:cxn ang="0">
                      <a:pos x="326" y="408007"/>
                    </a:cxn>
                    <a:cxn ang="0">
                      <a:pos x="322" y="349450"/>
                    </a:cxn>
                    <a:cxn ang="0">
                      <a:pos x="337" y="317019"/>
                    </a:cxn>
                    <a:cxn ang="0">
                      <a:pos x="473" y="408007"/>
                    </a:cxn>
                    <a:cxn ang="0">
                      <a:pos x="504" y="386133"/>
                    </a:cxn>
                    <a:cxn ang="0">
                      <a:pos x="420" y="45182"/>
                    </a:cxn>
                    <a:cxn ang="0">
                      <a:pos x="431" y="0"/>
                    </a:cxn>
                    <a:cxn ang="0">
                      <a:pos x="462" y="11515"/>
                    </a:cxn>
                    <a:cxn ang="0">
                      <a:pos x="539" y="307985"/>
                    </a:cxn>
                    <a:cxn ang="0">
                      <a:pos x="561" y="317019"/>
                    </a:cxn>
                    <a:cxn ang="0">
                      <a:pos x="602" y="11515"/>
                    </a:cxn>
                    <a:cxn ang="0">
                      <a:pos x="628" y="0"/>
                    </a:cxn>
                    <a:cxn ang="0">
                      <a:pos x="639" y="55158"/>
                    </a:cxn>
                    <a:cxn ang="0">
                      <a:pos x="607" y="386133"/>
                    </a:cxn>
                    <a:cxn ang="0">
                      <a:pos x="618" y="433719"/>
                    </a:cxn>
                    <a:cxn ang="0">
                      <a:pos x="742" y="386133"/>
                    </a:cxn>
                    <a:cxn ang="0">
                      <a:pos x="764" y="408007"/>
                    </a:cxn>
                    <a:cxn ang="0">
                      <a:pos x="758" y="466902"/>
                    </a:cxn>
                    <a:cxn ang="0">
                      <a:pos x="591" y="557988"/>
                    </a:cxn>
                    <a:cxn ang="0">
                      <a:pos x="576" y="602732"/>
                    </a:cxn>
                    <a:cxn ang="0">
                      <a:pos x="561" y="806754"/>
                    </a:cxn>
                    <a:cxn ang="0">
                      <a:pos x="561" y="1102668"/>
                    </a:cxn>
                    <a:cxn ang="0">
                      <a:pos x="565" y="1533666"/>
                    </a:cxn>
                    <a:cxn ang="0">
                      <a:pos x="561" y="1931196"/>
                    </a:cxn>
                    <a:cxn ang="0">
                      <a:pos x="550" y="2111364"/>
                    </a:cxn>
                    <a:cxn ang="0">
                      <a:pos x="467" y="2395565"/>
                    </a:cxn>
                    <a:cxn ang="0">
                      <a:pos x="374" y="2692044"/>
                    </a:cxn>
                    <a:cxn ang="0">
                      <a:pos x="274" y="3008998"/>
                    </a:cxn>
                    <a:cxn ang="0">
                      <a:pos x="191" y="3313841"/>
                    </a:cxn>
                    <a:cxn ang="0">
                      <a:pos x="134" y="3485932"/>
                    </a:cxn>
                    <a:cxn ang="0">
                      <a:pos x="51" y="3530555"/>
                    </a:cxn>
                    <a:cxn ang="0">
                      <a:pos x="15" y="3384393"/>
                    </a:cxn>
                  </a:cxnLst>
                  <a:pathLst>
                    <a:path w="764" h="1400">
                      <a:moveTo>
                        <a:pt x="15" y="1342"/>
                      </a:moveTo>
                      <a:lnTo>
                        <a:pt x="0" y="1283"/>
                      </a:lnTo>
                      <a:lnTo>
                        <a:pt x="24" y="1238"/>
                      </a:lnTo>
                      <a:lnTo>
                        <a:pt x="88" y="1193"/>
                      </a:lnTo>
                      <a:lnTo>
                        <a:pt x="208" y="1108"/>
                      </a:lnTo>
                      <a:lnTo>
                        <a:pt x="353" y="978"/>
                      </a:lnTo>
                      <a:lnTo>
                        <a:pt x="431" y="861"/>
                      </a:lnTo>
                      <a:lnTo>
                        <a:pt x="467" y="797"/>
                      </a:lnTo>
                      <a:lnTo>
                        <a:pt x="504" y="625"/>
                      </a:lnTo>
                      <a:lnTo>
                        <a:pt x="497" y="387"/>
                      </a:lnTo>
                      <a:lnTo>
                        <a:pt x="482" y="270"/>
                      </a:lnTo>
                      <a:lnTo>
                        <a:pt x="473" y="225"/>
                      </a:lnTo>
                      <a:lnTo>
                        <a:pt x="326" y="162"/>
                      </a:lnTo>
                      <a:lnTo>
                        <a:pt x="322" y="139"/>
                      </a:lnTo>
                      <a:lnTo>
                        <a:pt x="337" y="126"/>
                      </a:lnTo>
                      <a:lnTo>
                        <a:pt x="473" y="162"/>
                      </a:lnTo>
                      <a:lnTo>
                        <a:pt x="504" y="153"/>
                      </a:lnTo>
                      <a:lnTo>
                        <a:pt x="420" y="18"/>
                      </a:lnTo>
                      <a:lnTo>
                        <a:pt x="431" y="0"/>
                      </a:lnTo>
                      <a:lnTo>
                        <a:pt x="462" y="5"/>
                      </a:lnTo>
                      <a:lnTo>
                        <a:pt x="539" y="122"/>
                      </a:lnTo>
                      <a:lnTo>
                        <a:pt x="561" y="126"/>
                      </a:lnTo>
                      <a:lnTo>
                        <a:pt x="602" y="5"/>
                      </a:lnTo>
                      <a:lnTo>
                        <a:pt x="628" y="0"/>
                      </a:lnTo>
                      <a:lnTo>
                        <a:pt x="639" y="22"/>
                      </a:lnTo>
                      <a:lnTo>
                        <a:pt x="607" y="153"/>
                      </a:lnTo>
                      <a:lnTo>
                        <a:pt x="618" y="172"/>
                      </a:lnTo>
                      <a:lnTo>
                        <a:pt x="742" y="153"/>
                      </a:lnTo>
                      <a:lnTo>
                        <a:pt x="764" y="162"/>
                      </a:lnTo>
                      <a:lnTo>
                        <a:pt x="758" y="185"/>
                      </a:lnTo>
                      <a:lnTo>
                        <a:pt x="591" y="221"/>
                      </a:lnTo>
                      <a:lnTo>
                        <a:pt x="576" y="239"/>
                      </a:lnTo>
                      <a:lnTo>
                        <a:pt x="561" y="320"/>
                      </a:lnTo>
                      <a:lnTo>
                        <a:pt x="561" y="437"/>
                      </a:lnTo>
                      <a:lnTo>
                        <a:pt x="565" y="608"/>
                      </a:lnTo>
                      <a:lnTo>
                        <a:pt x="561" y="766"/>
                      </a:lnTo>
                      <a:lnTo>
                        <a:pt x="550" y="837"/>
                      </a:lnTo>
                      <a:lnTo>
                        <a:pt x="467" y="950"/>
                      </a:lnTo>
                      <a:lnTo>
                        <a:pt x="374" y="1067"/>
                      </a:lnTo>
                      <a:lnTo>
                        <a:pt x="274" y="1193"/>
                      </a:lnTo>
                      <a:lnTo>
                        <a:pt x="191" y="1314"/>
                      </a:lnTo>
                      <a:lnTo>
                        <a:pt x="134" y="1382"/>
                      </a:lnTo>
                      <a:lnTo>
                        <a:pt x="51" y="1400"/>
                      </a:lnTo>
                      <a:lnTo>
                        <a:pt x="15" y="1342"/>
                      </a:lnTo>
                      <a:close/>
                    </a:path>
                  </a:pathLst>
                </a:custGeom>
                <a:solidFill>
                  <a:srgbClr val="3366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0911" name="Freeform 13"/>
                <p:cNvSpPr/>
                <p:nvPr/>
              </p:nvSpPr>
              <p:spPr>
                <a:xfrm>
                  <a:off x="3314" y="2262"/>
                  <a:ext cx="795" cy="1147"/>
                </a:xfrm>
                <a:custGeom>
                  <a:avLst/>
                  <a:gdLst/>
                  <a:ahLst/>
                  <a:cxnLst>
                    <a:cxn ang="0">
                      <a:pos x="576" y="112"/>
                    </a:cxn>
                    <a:cxn ang="0">
                      <a:pos x="659" y="30"/>
                    </a:cxn>
                    <a:cxn ang="0">
                      <a:pos x="711" y="0"/>
                    </a:cxn>
                    <a:cxn ang="0">
                      <a:pos x="753" y="5"/>
                    </a:cxn>
                    <a:cxn ang="0">
                      <a:pos x="795" y="30"/>
                    </a:cxn>
                    <a:cxn ang="0">
                      <a:pos x="795" y="81"/>
                    </a:cxn>
                    <a:cxn ang="0">
                      <a:pos x="784" y="152"/>
                    </a:cxn>
                    <a:cxn ang="0">
                      <a:pos x="753" y="203"/>
                    </a:cxn>
                    <a:cxn ang="0">
                      <a:pos x="716" y="224"/>
                    </a:cxn>
                    <a:cxn ang="0">
                      <a:pos x="637" y="255"/>
                    </a:cxn>
                    <a:cxn ang="0">
                      <a:pos x="539" y="327"/>
                    </a:cxn>
                    <a:cxn ang="0">
                      <a:pos x="436" y="438"/>
                    </a:cxn>
                    <a:cxn ang="0">
                      <a:pos x="394" y="529"/>
                    </a:cxn>
                    <a:cxn ang="0">
                      <a:pos x="337" y="637"/>
                    </a:cxn>
                    <a:cxn ang="0">
                      <a:pos x="306" y="718"/>
                    </a:cxn>
                    <a:cxn ang="0">
                      <a:pos x="265" y="820"/>
                    </a:cxn>
                    <a:cxn ang="0">
                      <a:pos x="248" y="897"/>
                    </a:cxn>
                    <a:cxn ang="0">
                      <a:pos x="265" y="973"/>
                    </a:cxn>
                    <a:cxn ang="0">
                      <a:pos x="300" y="1034"/>
                    </a:cxn>
                    <a:cxn ang="0">
                      <a:pos x="315" y="1054"/>
                    </a:cxn>
                    <a:cxn ang="0">
                      <a:pos x="306" y="1075"/>
                    </a:cxn>
                    <a:cxn ang="0">
                      <a:pos x="289" y="1080"/>
                    </a:cxn>
                    <a:cxn ang="0">
                      <a:pos x="228" y="978"/>
                    </a:cxn>
                    <a:cxn ang="0">
                      <a:pos x="212" y="988"/>
                    </a:cxn>
                    <a:cxn ang="0">
                      <a:pos x="228" y="1116"/>
                    </a:cxn>
                    <a:cxn ang="0">
                      <a:pos x="206" y="1126"/>
                    </a:cxn>
                    <a:cxn ang="0">
                      <a:pos x="191" y="1110"/>
                    </a:cxn>
                    <a:cxn ang="0">
                      <a:pos x="181" y="988"/>
                    </a:cxn>
                    <a:cxn ang="0">
                      <a:pos x="160" y="988"/>
                    </a:cxn>
                    <a:cxn ang="0">
                      <a:pos x="160" y="1110"/>
                    </a:cxn>
                    <a:cxn ang="0">
                      <a:pos x="144" y="1147"/>
                    </a:cxn>
                    <a:cxn ang="0">
                      <a:pos x="118" y="1126"/>
                    </a:cxn>
                    <a:cxn ang="0">
                      <a:pos x="140" y="937"/>
                    </a:cxn>
                    <a:cxn ang="0">
                      <a:pos x="129" y="922"/>
                    </a:cxn>
                    <a:cxn ang="0">
                      <a:pos x="72" y="932"/>
                    </a:cxn>
                    <a:cxn ang="0">
                      <a:pos x="9" y="922"/>
                    </a:cxn>
                    <a:cxn ang="0">
                      <a:pos x="0" y="892"/>
                    </a:cxn>
                    <a:cxn ang="0">
                      <a:pos x="46" y="897"/>
                    </a:cxn>
                    <a:cxn ang="0">
                      <a:pos x="107" y="892"/>
                    </a:cxn>
                    <a:cxn ang="0">
                      <a:pos x="171" y="850"/>
                    </a:cxn>
                    <a:cxn ang="0">
                      <a:pos x="265" y="667"/>
                    </a:cxn>
                    <a:cxn ang="0">
                      <a:pos x="322" y="519"/>
                    </a:cxn>
                    <a:cxn ang="0">
                      <a:pos x="372" y="412"/>
                    </a:cxn>
                    <a:cxn ang="0">
                      <a:pos x="436" y="316"/>
                    </a:cxn>
                    <a:cxn ang="0">
                      <a:pos x="503" y="213"/>
                    </a:cxn>
                    <a:cxn ang="0">
                      <a:pos x="545" y="147"/>
                    </a:cxn>
                    <a:cxn ang="0">
                      <a:pos x="576" y="112"/>
                    </a:cxn>
                  </a:cxnLst>
                  <a:pathLst>
                    <a:path w="795" h="1147">
                      <a:moveTo>
                        <a:pt x="576" y="112"/>
                      </a:moveTo>
                      <a:lnTo>
                        <a:pt x="659" y="30"/>
                      </a:lnTo>
                      <a:lnTo>
                        <a:pt x="711" y="0"/>
                      </a:lnTo>
                      <a:lnTo>
                        <a:pt x="753" y="5"/>
                      </a:lnTo>
                      <a:lnTo>
                        <a:pt x="795" y="30"/>
                      </a:lnTo>
                      <a:lnTo>
                        <a:pt x="795" y="81"/>
                      </a:lnTo>
                      <a:lnTo>
                        <a:pt x="784" y="152"/>
                      </a:lnTo>
                      <a:lnTo>
                        <a:pt x="753" y="203"/>
                      </a:lnTo>
                      <a:lnTo>
                        <a:pt x="716" y="224"/>
                      </a:lnTo>
                      <a:lnTo>
                        <a:pt x="637" y="255"/>
                      </a:lnTo>
                      <a:lnTo>
                        <a:pt x="539" y="327"/>
                      </a:lnTo>
                      <a:lnTo>
                        <a:pt x="436" y="438"/>
                      </a:lnTo>
                      <a:lnTo>
                        <a:pt x="394" y="529"/>
                      </a:lnTo>
                      <a:lnTo>
                        <a:pt x="337" y="637"/>
                      </a:lnTo>
                      <a:lnTo>
                        <a:pt x="306" y="718"/>
                      </a:lnTo>
                      <a:lnTo>
                        <a:pt x="265" y="820"/>
                      </a:lnTo>
                      <a:lnTo>
                        <a:pt x="248" y="897"/>
                      </a:lnTo>
                      <a:lnTo>
                        <a:pt x="265" y="973"/>
                      </a:lnTo>
                      <a:lnTo>
                        <a:pt x="300" y="1034"/>
                      </a:lnTo>
                      <a:lnTo>
                        <a:pt x="315" y="1054"/>
                      </a:lnTo>
                      <a:lnTo>
                        <a:pt x="306" y="1075"/>
                      </a:lnTo>
                      <a:lnTo>
                        <a:pt x="289" y="1080"/>
                      </a:lnTo>
                      <a:lnTo>
                        <a:pt x="228" y="978"/>
                      </a:lnTo>
                      <a:lnTo>
                        <a:pt x="212" y="988"/>
                      </a:lnTo>
                      <a:lnTo>
                        <a:pt x="228" y="1116"/>
                      </a:lnTo>
                      <a:lnTo>
                        <a:pt x="206" y="1126"/>
                      </a:lnTo>
                      <a:lnTo>
                        <a:pt x="191" y="1110"/>
                      </a:lnTo>
                      <a:lnTo>
                        <a:pt x="181" y="988"/>
                      </a:lnTo>
                      <a:lnTo>
                        <a:pt x="160" y="988"/>
                      </a:lnTo>
                      <a:lnTo>
                        <a:pt x="160" y="1110"/>
                      </a:lnTo>
                      <a:lnTo>
                        <a:pt x="144" y="1147"/>
                      </a:lnTo>
                      <a:lnTo>
                        <a:pt x="118" y="1126"/>
                      </a:lnTo>
                      <a:lnTo>
                        <a:pt x="140" y="937"/>
                      </a:lnTo>
                      <a:lnTo>
                        <a:pt x="129" y="922"/>
                      </a:lnTo>
                      <a:lnTo>
                        <a:pt x="72" y="932"/>
                      </a:lnTo>
                      <a:lnTo>
                        <a:pt x="9" y="922"/>
                      </a:lnTo>
                      <a:lnTo>
                        <a:pt x="0" y="892"/>
                      </a:lnTo>
                      <a:lnTo>
                        <a:pt x="46" y="897"/>
                      </a:lnTo>
                      <a:lnTo>
                        <a:pt x="107" y="892"/>
                      </a:lnTo>
                      <a:lnTo>
                        <a:pt x="171" y="850"/>
                      </a:lnTo>
                      <a:lnTo>
                        <a:pt x="265" y="667"/>
                      </a:lnTo>
                      <a:lnTo>
                        <a:pt x="322" y="519"/>
                      </a:lnTo>
                      <a:lnTo>
                        <a:pt x="372" y="412"/>
                      </a:lnTo>
                      <a:lnTo>
                        <a:pt x="436" y="316"/>
                      </a:lnTo>
                      <a:lnTo>
                        <a:pt x="503" y="213"/>
                      </a:lnTo>
                      <a:lnTo>
                        <a:pt x="545" y="147"/>
                      </a:lnTo>
                      <a:lnTo>
                        <a:pt x="576" y="112"/>
                      </a:lnTo>
                      <a:close/>
                    </a:path>
                  </a:pathLst>
                </a:custGeom>
                <a:solidFill>
                  <a:srgbClr val="3366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</p:grpSp>
      <p:sp>
        <p:nvSpPr>
          <p:cNvPr id="746510" name="AutoShape 14"/>
          <p:cNvSpPr/>
          <p:nvPr/>
        </p:nvSpPr>
        <p:spPr>
          <a:xfrm flipH="1">
            <a:off x="1524000" y="304800"/>
            <a:ext cx="4724400" cy="1323975"/>
          </a:xfrm>
          <a:prstGeom prst="wedgeRectCallout">
            <a:avLst>
              <a:gd name="adj1" fmla="val -50236"/>
              <a:gd name="adj2" fmla="val 126977"/>
            </a:avLst>
          </a:prstGeom>
          <a:noFill/>
          <a:ln w="38100" cap="flat" cmpd="sng">
            <a:solidFill>
              <a:srgbClr val="99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9276" tIns="49638" rIns="99276" bIns="49638" anchor="ctr" anchorCtr="0">
            <a:spAutoFit/>
          </a:bodyPr>
          <a:p>
            <a:pPr algn="ctr" defTabSz="992505" eaLnBrk="0" hangingPunct="0">
              <a:buClrTx/>
              <a:buFontTx/>
            </a:pPr>
            <a:r>
              <a:rPr lang="en-US" altLang="zh-CN" sz="3900" dirty="0">
                <a:solidFill>
                  <a:schemeClr val="tx2"/>
                </a:solidFill>
                <a:latin typeface="Comic Sans MS" panose="030F0702030302020204" pitchFamily="66" charset="0"/>
              </a:rPr>
              <a:t>Please feel free </a:t>
            </a:r>
            <a:endParaRPr lang="en-US" altLang="zh-CN" sz="3900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algn="ctr" defTabSz="992505" eaLnBrk="0" hangingPunct="0">
              <a:buClrTx/>
              <a:buFontTx/>
            </a:pPr>
            <a:r>
              <a:rPr lang="en-US" altLang="zh-CN" sz="3900" dirty="0">
                <a:solidFill>
                  <a:schemeClr val="tx2"/>
                </a:solidFill>
                <a:latin typeface="Comic Sans MS" panose="030F0702030302020204" pitchFamily="66" charset="0"/>
              </a:rPr>
              <a:t>to ask questions!</a:t>
            </a:r>
            <a:endParaRPr lang="en-US" altLang="zh-CN" sz="2600" dirty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46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651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矩形 2"/>
          <p:cNvSpPr/>
          <p:nvPr>
            <p:custDataLst>
              <p:tags r:id="rId1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9B9B9B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 eaLnBrk="0" hangingPunct="0">
              <a:buClrTx/>
              <a:buFontTx/>
            </a:pPr>
            <a:endParaRPr lang="zh-CN" altLang="en-US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22" name="灯片编号占位符 3"/>
          <p:cNvSpPr>
            <a:spLocks noGrp="1"/>
          </p:cNvSpPr>
          <p:nvPr>
            <p:ph type="sldNum" sz="quarter" idx="4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81923" name="日期占位符 4"/>
          <p:cNvSpPr>
            <a:spLocks noGrp="1"/>
          </p:cNvSpPr>
          <p:nvPr>
            <p:ph type="dt" sz="half" idx="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81924" name="页脚占位符 5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8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2188" y="404495"/>
            <a:ext cx="73152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Let H be a parity check matrix. Determine the (2,5) group code function </a:t>
            </a:r>
            <a:r>
              <a:rPr kumimoji="1" lang="en-US" altLang="zh-CN" sz="28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e</a:t>
            </a:r>
            <a:r>
              <a:rPr kumimoji="1" lang="en-US" altLang="zh-CN" sz="2800" b="0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: 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</a:t>
            </a:r>
            <a:r>
              <a:rPr kumimoji="1" lang="en-US" altLang="zh-CN" sz="2800" b="0" i="1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 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</a:t>
            </a:r>
            <a:r>
              <a:rPr kumimoji="1" lang="en-US" altLang="zh-CN" sz="2800" b="0" i="1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5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.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 </a:t>
            </a:r>
            <a:endParaRPr kumimoji="1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81926" name="矩形: 圆角 9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1"/>
          <a:p>
            <a:pPr eaLnBrk="0" hangingPunct="0">
              <a:buClrTx/>
              <a:buFontTx/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作答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27" name="矩形 15"/>
          <p:cNvSpPr/>
          <p:nvPr>
            <p:custDataLst>
              <p:tags r:id="rId4"/>
            </p:custDataLst>
          </p:nvPr>
        </p:nvSpPr>
        <p:spPr>
          <a:xfrm>
            <a:off x="0" y="5849938"/>
            <a:ext cx="9144000" cy="365125"/>
          </a:xfrm>
          <a:prstGeom prst="rect">
            <a:avLst/>
          </a:prstGeom>
          <a:solidFill>
            <a:srgbClr val="FBFAEF"/>
          </a:solidFill>
          <a:ln w="9525">
            <a:noFill/>
          </a:ln>
        </p:spPr>
        <p:txBody>
          <a:bodyPr wrap="none" anchor="ctr" anchorCtr="1"/>
          <a:p>
            <a:pPr eaLnBrk="0" hangingPunct="0">
              <a:buClrTx/>
              <a:buFontTx/>
            </a:pPr>
            <a:r>
              <a:rPr lang="zh-CN" altLang="en-US" sz="1200" dirty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正常使用主观题需</a:t>
            </a:r>
            <a:r>
              <a:rPr lang="en-US" altLang="zh-CN" sz="1200" dirty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2.0</a:t>
            </a:r>
            <a:r>
              <a:rPr lang="zh-CN" altLang="en-US" sz="1200" dirty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以上版本雨课堂</a:t>
            </a:r>
            <a:endParaRPr lang="zh-CN" altLang="en-US" sz="1200" dirty="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81928" name="对象 17"/>
          <p:cNvGraphicFramePr>
            <a:graphicFrameLocks noChangeAspect="1"/>
          </p:cNvGraphicFramePr>
          <p:nvPr/>
        </p:nvGraphicFramePr>
        <p:xfrm>
          <a:off x="4514850" y="33385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5" imgW="114300" imgH="177800" progId="Equation.DSMT4">
                  <p:embed/>
                </p:oleObj>
              </mc:Choice>
              <mc:Fallback>
                <p:oleObj name="" r:id="rId5" imgW="114300" imgH="1778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14850" y="3338513"/>
                        <a:ext cx="114300" cy="177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9" name="对象 18"/>
          <p:cNvGraphicFramePr>
            <a:graphicFrameLocks noChangeAspect="1"/>
          </p:cNvGraphicFramePr>
          <p:nvPr/>
        </p:nvGraphicFramePr>
        <p:xfrm>
          <a:off x="4381500" y="2806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7" imgW="434975" imgH="676910" progId="Equation.DSMT4">
                  <p:embed/>
                </p:oleObj>
              </mc:Choice>
              <mc:Fallback>
                <p:oleObj name="" r:id="rId7" imgW="434975" imgH="67691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81500" y="2806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0" name="对象 1"/>
          <p:cNvGraphicFramePr>
            <a:graphicFrameLocks noChangeAspect="1"/>
          </p:cNvGraphicFramePr>
          <p:nvPr/>
        </p:nvGraphicFramePr>
        <p:xfrm>
          <a:off x="4514850" y="33385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9" imgW="114300" imgH="177800" progId="Equation.DSMT4">
                  <p:embed/>
                </p:oleObj>
              </mc:Choice>
              <mc:Fallback>
                <p:oleObj name="" r:id="rId9" imgW="114300" imgH="1778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14850" y="3338513"/>
                        <a:ext cx="114300" cy="177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1" name="Object 4"/>
          <p:cNvGraphicFramePr>
            <a:graphicFrameLocks noChangeAspect="1"/>
          </p:cNvGraphicFramePr>
          <p:nvPr/>
        </p:nvGraphicFramePr>
        <p:xfrm>
          <a:off x="1738313" y="2373313"/>
          <a:ext cx="1862137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1" imgW="951865" imgH="1167765" progId="Equation.DSMT4">
                  <p:embed/>
                </p:oleObj>
              </mc:Choice>
              <mc:Fallback>
                <p:oleObj name="" r:id="rId11" imgW="951865" imgH="1167765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38313" y="2373313"/>
                        <a:ext cx="1862137" cy="228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2" name="文本框 7"/>
          <p:cNvSpPr txBox="1"/>
          <p:nvPr>
            <p:custDataLst>
              <p:tags r:id="rId13"/>
            </p:custDataLst>
          </p:nvPr>
        </p:nvSpPr>
        <p:spPr>
          <a:xfrm>
            <a:off x="9613900" y="6650038"/>
            <a:ext cx="3662363" cy="461962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anchor="ctr" anchorCtr="0">
            <a:spAutoFit/>
          </a:bodyPr>
          <a:p>
            <a:pPr eaLnBrk="0" hangingPunct="0">
              <a:buClrTx/>
              <a:buFontTx/>
            </a:pPr>
            <a:r>
              <a:rPr lang="zh-CN" altLang="en-US" sz="1200" dirty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dirty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200" dirty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</a:t>
            </a:r>
            <a:endParaRPr lang="zh-CN" altLang="en-US" sz="1200" dirty="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33" name="文本框 8"/>
          <p:cNvSpPr txBox="1"/>
          <p:nvPr>
            <p:custDataLst>
              <p:tags r:id="rId14"/>
            </p:custDataLst>
          </p:nvPr>
        </p:nvSpPr>
        <p:spPr>
          <a:xfrm>
            <a:off x="9779000" y="1270000"/>
            <a:ext cx="3332163" cy="1905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buClrTx/>
              <a:buFontTx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此处添加答案解析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81934" name="Object 4"/>
          <p:cNvGraphicFramePr>
            <a:graphicFrameLocks noChangeAspect="1"/>
          </p:cNvGraphicFramePr>
          <p:nvPr/>
        </p:nvGraphicFramePr>
        <p:xfrm>
          <a:off x="10001250" y="1403350"/>
          <a:ext cx="3109913" cy="422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5" imgW="2120900" imgH="2108200" progId="Equation.DSMT4">
                  <p:embed/>
                </p:oleObj>
              </mc:Choice>
              <mc:Fallback>
                <p:oleObj name="" r:id="rId15" imgW="2120900" imgH="21082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001250" y="1403350"/>
                        <a:ext cx="3109913" cy="422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35" name="组合 14"/>
          <p:cNvGrpSpPr/>
          <p:nvPr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1936" name="TitleBackground"/>
            <p:cNvSpPr/>
            <p:nvPr>
              <p:custDataLst>
                <p:tags r:id="rId1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>
              <a:noFill/>
            </a:ln>
          </p:spPr>
          <p:txBody>
            <a:bodyPr wrap="none" anchor="t" anchorCtr="0"/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37" name="ColorBlock"/>
            <p:cNvSpPr/>
            <p:nvPr>
              <p:custDataLst>
                <p:tags r:id="rId1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>
              <a:noFill/>
            </a:ln>
          </p:spPr>
          <p:txBody>
            <a:bodyPr wrap="none" anchor="t" anchorCtr="0"/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38" name="TypeText"/>
            <p:cNvSpPr txBox="1"/>
            <p:nvPr>
              <p:custDataLst>
                <p:tags r:id="rId1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1939" name="TipText"/>
            <p:cNvSpPr txBox="1"/>
            <p:nvPr>
              <p:custDataLst>
                <p:tags r:id="rId20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r>
                <a:rPr lang="en-US" altLang="zh-CN" sz="20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81940" name="组合 6"/>
          <p:cNvGrpSpPr/>
          <p:nvPr/>
        </p:nvGrpSpPr>
        <p:grpSpPr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81941" name="RemarkBack"/>
            <p:cNvSpPr/>
            <p:nvPr>
              <p:custDataLst>
                <p:tags r:id="rId21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9525">
              <a:noFill/>
            </a:ln>
          </p:spPr>
          <p:txBody>
            <a:bodyPr wrap="none" anchor="t" anchorCtr="0"/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42" name="RemarkBlock"/>
            <p:cNvSpPr/>
            <p:nvPr>
              <p:custDataLst>
                <p:tags r:id="rId22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>
              <a:noFill/>
            </a:ln>
          </p:spPr>
          <p:txBody>
            <a:bodyPr wrap="none" anchor="t" anchorCtr="0"/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43" name="RemarkTitleText"/>
            <p:cNvSpPr txBox="1"/>
            <p:nvPr>
              <p:custDataLst>
                <p:tags r:id="rId23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81944" name="组合 5"/>
          <p:cNvGrpSpPr/>
          <p:nvPr/>
        </p:nvGrpSpPr>
        <p:grpSpPr>
          <a:xfrm>
            <a:off x="9537700" y="0"/>
            <a:ext cx="3813175" cy="647700"/>
            <a:chOff x="15020" y="0"/>
            <a:chExt cx="6006" cy="1020"/>
          </a:xfrm>
        </p:grpSpPr>
        <p:sp>
          <p:nvSpPr>
            <p:cNvPr id="81945" name="RemarkBack"/>
            <p:cNvSpPr/>
            <p:nvPr>
              <p:custDataLst>
                <p:tags r:id="rId24"/>
              </p:custDataLst>
            </p:nvPr>
          </p:nvSpPr>
          <p:spPr>
            <a:xfrm>
              <a:off x="15020" y="20"/>
              <a:ext cx="6007" cy="1000"/>
            </a:xfrm>
            <a:prstGeom prst="rect">
              <a:avLst/>
            </a:prstGeom>
            <a:solidFill>
              <a:srgbClr val="F6F7F8"/>
            </a:solidFill>
            <a:ln w="9525">
              <a:noFill/>
            </a:ln>
          </p:spPr>
          <p:txBody>
            <a:bodyPr wrap="none" lIns="91440" tIns="45720" rIns="91440" bIns="45720" anchor="t" anchorCtr="0"/>
            <a:p>
              <a:pPr eaLnBrk="0" hangingPunct="0">
                <a:buClrTx/>
                <a:buFontTx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1946" name="RemarkBlock"/>
            <p:cNvSpPr/>
            <p:nvPr>
              <p:custDataLst>
                <p:tags r:id="rId25"/>
              </p:custDataLst>
            </p:nvPr>
          </p:nvSpPr>
          <p:spPr>
            <a:xfrm>
              <a:off x="15020" y="20"/>
              <a:ext cx="300" cy="1000"/>
            </a:xfrm>
            <a:prstGeom prst="rect">
              <a:avLst/>
            </a:prstGeom>
            <a:solidFill>
              <a:srgbClr val="639EF4"/>
            </a:solidFill>
            <a:ln w="9525">
              <a:noFill/>
            </a:ln>
          </p:spPr>
          <p:txBody>
            <a:bodyPr wrap="none" lIns="91440" tIns="45720" rIns="91440" bIns="45720" anchor="t" anchorCtr="0"/>
            <a:p>
              <a:pPr eaLnBrk="0" hangingPunct="0">
                <a:buClrTx/>
                <a:buFontTx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1947" name="RemarkTitleText"/>
            <p:cNvSpPr txBox="1"/>
            <p:nvPr>
              <p:custDataLst>
                <p:tags r:id="rId26"/>
              </p:custDataLst>
            </p:nvPr>
          </p:nvSpPr>
          <p:spPr>
            <a:xfrm>
              <a:off x="15400" y="0"/>
              <a:ext cx="3000" cy="1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eaLnBrk="0" hangingPunct="0"/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1948" name="组合 5"/>
          <p:cNvGrpSpPr/>
          <p:nvPr/>
        </p:nvGrpSpPr>
        <p:grpSpPr>
          <a:xfrm>
            <a:off x="9537700" y="0"/>
            <a:ext cx="3813175" cy="647700"/>
            <a:chOff x="15020" y="0"/>
            <a:chExt cx="6006" cy="1020"/>
          </a:xfrm>
        </p:grpSpPr>
        <p:sp>
          <p:nvSpPr>
            <p:cNvPr id="81949" name="RemarkBack"/>
            <p:cNvSpPr/>
            <p:nvPr>
              <p:custDataLst>
                <p:tags r:id="rId27"/>
              </p:custDataLst>
            </p:nvPr>
          </p:nvSpPr>
          <p:spPr>
            <a:xfrm>
              <a:off x="15020" y="20"/>
              <a:ext cx="6007" cy="1000"/>
            </a:xfrm>
            <a:prstGeom prst="rect">
              <a:avLst/>
            </a:prstGeom>
            <a:solidFill>
              <a:srgbClr val="F6F7F8"/>
            </a:solidFill>
            <a:ln w="9525">
              <a:noFill/>
            </a:ln>
          </p:spPr>
          <p:txBody>
            <a:bodyPr wrap="none" lIns="91440" tIns="45720" rIns="91440" bIns="45720" anchor="t" anchorCtr="0"/>
            <a:p>
              <a:pPr eaLnBrk="0" hangingPunct="0">
                <a:buClrTx/>
                <a:buFontTx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1950" name="RemarkBlock"/>
            <p:cNvSpPr/>
            <p:nvPr>
              <p:custDataLst>
                <p:tags r:id="rId28"/>
              </p:custDataLst>
            </p:nvPr>
          </p:nvSpPr>
          <p:spPr>
            <a:xfrm>
              <a:off x="15020" y="20"/>
              <a:ext cx="300" cy="1000"/>
            </a:xfrm>
            <a:prstGeom prst="rect">
              <a:avLst/>
            </a:prstGeom>
            <a:solidFill>
              <a:srgbClr val="639EF4"/>
            </a:solidFill>
            <a:ln w="9525">
              <a:noFill/>
            </a:ln>
          </p:spPr>
          <p:txBody>
            <a:bodyPr wrap="none" lIns="91440" tIns="45720" rIns="91440" bIns="45720" anchor="t" anchorCtr="0"/>
            <a:p>
              <a:pPr eaLnBrk="0" hangingPunct="0">
                <a:buClrTx/>
                <a:buFontTx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1951" name="RemarkTitleText"/>
            <p:cNvSpPr txBox="1"/>
            <p:nvPr>
              <p:custDataLst>
                <p:tags r:id="rId29"/>
              </p:custDataLst>
            </p:nvPr>
          </p:nvSpPr>
          <p:spPr>
            <a:xfrm>
              <a:off x="15400" y="0"/>
              <a:ext cx="3000" cy="1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>
            <p:custDataLst>
              <p:tags r:id="rId30"/>
            </p:custDataLst>
          </p:nvPr>
        </p:nvGrpSpPr>
        <p:grpSpPr>
          <a:xfrm>
            <a:off x="9537700" y="0"/>
            <a:ext cx="3813810" cy="647700"/>
            <a:chOff x="15020" y="0"/>
            <a:chExt cx="6006" cy="1020"/>
          </a:xfrm>
        </p:grpSpPr>
        <p:sp>
          <p:nvSpPr>
            <p:cNvPr id="3" name="RemarkBack"/>
            <p:cNvSpPr/>
            <p:nvPr>
              <p:custDataLst>
                <p:tags r:id="rId31"/>
              </p:custDataLst>
            </p:nvPr>
          </p:nvSpPr>
          <p:spPr>
            <a:xfrm>
              <a:off x="15020" y="20"/>
              <a:ext cx="6007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" name="RemarkBlock"/>
            <p:cNvSpPr/>
            <p:nvPr>
              <p:custDataLst>
                <p:tags r:id="rId32"/>
              </p:custDataLst>
            </p:nvPr>
          </p:nvSpPr>
          <p:spPr>
            <a:xfrm>
              <a:off x="15020" y="2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" name="RemarkTitleText"/>
            <p:cNvSpPr txBox="1"/>
            <p:nvPr>
              <p:custDataLst>
                <p:tags r:id="rId33"/>
              </p:custDataLst>
            </p:nvPr>
          </p:nvSpPr>
          <p:spPr>
            <a:xfrm>
              <a:off x="15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1952" name="图片 7"/>
          <p:cNvPicPr/>
          <p:nvPr>
            <p:custDataLst>
              <p:tags r:id="rId34"/>
            </p:custDataLst>
          </p:nvPr>
        </p:nvPicPr>
        <p:blipFill>
          <a:blip r:embed="rId35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6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灯片编号占位符 3"/>
          <p:cNvSpPr>
            <a:spLocks noGrp="1"/>
          </p:cNvSpPr>
          <p:nvPr>
            <p:ph type="sldNum" sz="quarter" idx="4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82946" name="日期占位符 4"/>
          <p:cNvSpPr>
            <a:spLocks noGrp="1"/>
          </p:cNvSpPr>
          <p:nvPr>
            <p:ph type="dt" sz="half" idx="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82947" name="页脚占位符 5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8294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Homework</a:t>
            </a:r>
            <a:endParaRPr lang="en-US" altLang="zh-CN" dirty="0"/>
          </a:p>
        </p:txBody>
      </p:sp>
      <p:sp>
        <p:nvSpPr>
          <p:cNvPr id="82949" name="Rectangle 3"/>
          <p:cNvSpPr>
            <a:spLocks noGrp="1"/>
          </p:cNvSpPr>
          <p:nvPr>
            <p:ph idx="1"/>
          </p:nvPr>
        </p:nvSpPr>
        <p:spPr>
          <a:xfrm>
            <a:off x="899478" y="1340485"/>
            <a:ext cx="77724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§11.1      13, 26 </a:t>
            </a:r>
            <a:endParaRPr lang="en-US" altLang="zh-CN" dirty="0"/>
          </a:p>
        </p:txBody>
      </p:sp>
      <p:pic>
        <p:nvPicPr>
          <p:cNvPr id="82950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00430" y="2062163"/>
            <a:ext cx="5478463" cy="14462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951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70915" y="3798888"/>
            <a:ext cx="5254625" cy="25130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灯片编号占位符 3"/>
          <p:cNvSpPr>
            <a:spLocks noGrp="1"/>
          </p:cNvSpPr>
          <p:nvPr>
            <p:ph type="sldNum" sz="quarter" idx="4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9698" name="日期占位符 4"/>
          <p:cNvSpPr>
            <a:spLocks noGrp="1"/>
          </p:cNvSpPr>
          <p:nvPr>
            <p:ph type="dt" sz="half" idx="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页脚占位符 5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 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970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Groups</a:t>
            </a:r>
            <a:endParaRPr lang="en-US" altLang="zh-CN" dirty="0"/>
          </a:p>
        </p:txBody>
      </p:sp>
      <p:sp>
        <p:nvSpPr>
          <p:cNvPr id="2970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The set </a:t>
            </a:r>
            <a:r>
              <a:rPr lang="en-US" altLang="zh-CN" i="1" dirty="0"/>
              <a:t>B</a:t>
            </a:r>
            <a:r>
              <a:rPr lang="en-US" altLang="zh-CN" dirty="0"/>
              <a:t> is a group under the binary operation + (mod 2 addition )</a:t>
            </a:r>
            <a:endParaRPr lang="en-US" altLang="zh-CN" dirty="0"/>
          </a:p>
          <a:p>
            <a:pPr eaLnBrk="1" hangingPunct="1"/>
            <a:r>
              <a:rPr lang="en-US" altLang="zh-CN" dirty="0"/>
              <a:t>It follows that </a:t>
            </a:r>
            <a:r>
              <a:rPr lang="en-US" altLang="zh-CN" i="1" dirty="0"/>
              <a:t>B</a:t>
            </a:r>
            <a:r>
              <a:rPr lang="en-US" altLang="zh-CN" i="1" baseline="30000" dirty="0"/>
              <a:t>m</a:t>
            </a:r>
            <a:r>
              <a:rPr lang="en-US" altLang="zh-CN" dirty="0"/>
              <a:t> = </a:t>
            </a:r>
            <a:r>
              <a:rPr lang="en-US" altLang="zh-CN" i="1" dirty="0"/>
              <a:t>B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 … </a:t>
            </a:r>
            <a:r>
              <a:rPr lang="zh-CN" altLang="en-US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en-US" altLang="zh-CN" dirty="0"/>
              <a:t> (</a:t>
            </a:r>
            <a:r>
              <a:rPr lang="en-US" altLang="zh-CN" i="1" dirty="0"/>
              <a:t>m</a:t>
            </a:r>
            <a:r>
              <a:rPr lang="en-US" altLang="zh-CN" dirty="0"/>
              <a:t> factors) is a group under the operator </a:t>
            </a:r>
            <a:r>
              <a:rPr lang="zh-CN" altLang="en-US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 defined by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(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1</a:t>
            </a:r>
            <a:r>
              <a:rPr lang="en-US" altLang="zh-CN" i="1" dirty="0"/>
              <a:t>, x</a:t>
            </a:r>
            <a:r>
              <a:rPr lang="en-US" altLang="zh-CN" i="1" baseline="-25000" dirty="0"/>
              <a:t>2</a:t>
            </a:r>
            <a:r>
              <a:rPr lang="en-US" altLang="zh-CN" i="1" dirty="0"/>
              <a:t>,…, x</a:t>
            </a:r>
            <a:r>
              <a:rPr lang="en-US" altLang="zh-CN" i="1" baseline="-25000" dirty="0"/>
              <a:t>m</a:t>
            </a:r>
            <a:r>
              <a:rPr lang="en-US" altLang="zh-CN" dirty="0"/>
              <a:t>) </a:t>
            </a:r>
            <a:r>
              <a:rPr lang="zh-CN" altLang="en-US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 (</a:t>
            </a:r>
            <a:r>
              <a:rPr lang="en-US" altLang="zh-CN" i="1" dirty="0"/>
              <a:t>y</a:t>
            </a:r>
            <a:r>
              <a:rPr lang="en-US" altLang="zh-CN" i="1" baseline="-25000" dirty="0"/>
              <a:t>1</a:t>
            </a:r>
            <a:r>
              <a:rPr lang="en-US" altLang="zh-CN" i="1" dirty="0"/>
              <a:t>, y</a:t>
            </a:r>
            <a:r>
              <a:rPr lang="en-US" altLang="zh-CN" i="1" baseline="-25000" dirty="0"/>
              <a:t>2</a:t>
            </a:r>
            <a:r>
              <a:rPr lang="en-US" altLang="zh-CN" i="1" dirty="0"/>
              <a:t> ,…, y</a:t>
            </a:r>
            <a:r>
              <a:rPr lang="en-US" altLang="zh-CN" i="1" baseline="-25000" dirty="0"/>
              <a:t>m</a:t>
            </a:r>
            <a:r>
              <a:rPr lang="en-US" altLang="zh-CN" dirty="0"/>
              <a:t>) </a:t>
            </a:r>
            <a:endParaRPr lang="en-US" altLang="zh-CN" dirty="0"/>
          </a:p>
          <a:p>
            <a:pPr lvl="1" eaLnBrk="1" hangingPunct="1">
              <a:buNone/>
            </a:pPr>
            <a:r>
              <a:rPr lang="en-US" altLang="zh-CN" dirty="0"/>
              <a:t>	= (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1</a:t>
            </a:r>
            <a:r>
              <a:rPr lang="en-US" altLang="zh-CN" dirty="0"/>
              <a:t> + </a:t>
            </a:r>
            <a:r>
              <a:rPr lang="en-US" altLang="zh-CN" i="1" dirty="0"/>
              <a:t>y</a:t>
            </a:r>
            <a:r>
              <a:rPr lang="en-US" altLang="zh-CN" i="1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2</a:t>
            </a:r>
            <a:r>
              <a:rPr lang="en-US" altLang="zh-CN" dirty="0"/>
              <a:t> + </a:t>
            </a:r>
            <a:r>
              <a:rPr lang="en-US" altLang="zh-CN" i="1" dirty="0"/>
              <a:t>y</a:t>
            </a:r>
            <a:r>
              <a:rPr lang="en-US" altLang="zh-CN" i="1" baseline="-25000" dirty="0"/>
              <a:t>2 </a:t>
            </a:r>
            <a:r>
              <a:rPr lang="en-US" altLang="zh-CN" dirty="0"/>
              <a:t>,</a:t>
            </a:r>
            <a:r>
              <a:rPr lang="en-US" altLang="zh-CN" i="1" baseline="-25000" dirty="0"/>
              <a:t> </a:t>
            </a:r>
            <a:r>
              <a:rPr lang="en-US" altLang="zh-CN" dirty="0"/>
              <a:t>…, 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m</a:t>
            </a:r>
            <a:r>
              <a:rPr lang="en-US" altLang="zh-CN" dirty="0"/>
              <a:t> + </a:t>
            </a:r>
            <a:r>
              <a:rPr lang="en-US" altLang="zh-CN" i="1" dirty="0"/>
              <a:t>y</a:t>
            </a:r>
            <a:r>
              <a:rPr lang="en-US" altLang="zh-CN" i="1" baseline="-25000" dirty="0"/>
              <a:t>m</a:t>
            </a:r>
            <a:r>
              <a:rPr lang="en-US" altLang="zh-CN" dirty="0"/>
              <a:t>)</a:t>
            </a:r>
            <a:endParaRPr lang="en-US" altLang="zh-CN" dirty="0"/>
          </a:p>
          <a:p>
            <a:pPr eaLnBrk="1" hangingPunct="1"/>
            <a:r>
              <a:rPr lang="en-US" altLang="zh-CN" dirty="0"/>
              <a:t>An element in </a:t>
            </a:r>
            <a:r>
              <a:rPr lang="en-US" altLang="zh-CN" i="1" dirty="0"/>
              <a:t>B</a:t>
            </a:r>
            <a:r>
              <a:rPr lang="en-US" altLang="zh-CN" i="1" baseline="30000" dirty="0"/>
              <a:t>m</a:t>
            </a:r>
            <a:r>
              <a:rPr lang="en-US" altLang="zh-CN" dirty="0"/>
              <a:t> will be written as (</a:t>
            </a:r>
            <a:r>
              <a:rPr lang="en-US" altLang="zh-CN" i="1" dirty="0"/>
              <a:t>b</a:t>
            </a:r>
            <a:r>
              <a:rPr lang="en-US" altLang="zh-CN" i="1" baseline="-25000" dirty="0"/>
              <a:t>1</a:t>
            </a:r>
            <a:r>
              <a:rPr lang="en-US" altLang="zh-CN" i="1" dirty="0"/>
              <a:t>,b</a:t>
            </a:r>
            <a:r>
              <a:rPr lang="en-US" altLang="zh-CN" i="1" baseline="-25000" dirty="0"/>
              <a:t>2</a:t>
            </a:r>
            <a:r>
              <a:rPr lang="en-US" altLang="zh-CN" i="1" dirty="0"/>
              <a:t>,..., b</a:t>
            </a:r>
            <a:r>
              <a:rPr lang="en-US" altLang="zh-CN" i="1" baseline="-25000" dirty="0"/>
              <a:t>m</a:t>
            </a:r>
            <a:r>
              <a:rPr lang="en-US" altLang="zh-CN" dirty="0"/>
              <a:t>) or more simply as </a:t>
            </a:r>
            <a:r>
              <a:rPr lang="en-US" altLang="zh-CN" i="1" dirty="0"/>
              <a:t>b</a:t>
            </a:r>
            <a:r>
              <a:rPr lang="en-US" altLang="zh-CN" i="1" baseline="-25000" dirty="0"/>
              <a:t>1</a:t>
            </a:r>
            <a:r>
              <a:rPr lang="en-US" altLang="zh-CN" i="1" dirty="0"/>
              <a:t>b</a:t>
            </a:r>
            <a:r>
              <a:rPr lang="en-US" altLang="zh-CN" i="1" baseline="-25000" dirty="0"/>
              <a:t>2</a:t>
            </a:r>
            <a:r>
              <a:rPr lang="en-US" altLang="zh-CN" i="1" dirty="0"/>
              <a:t>...b</a:t>
            </a:r>
            <a:r>
              <a:rPr lang="en-US" altLang="zh-CN" i="1" baseline="-25000" dirty="0"/>
              <a:t>m</a:t>
            </a:r>
            <a:endParaRPr lang="en-US" altLang="zh-CN" i="1" baseline="-25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灯片编号占位符 3"/>
          <p:cNvSpPr>
            <a:spLocks noGrp="1"/>
          </p:cNvSpPr>
          <p:nvPr>
            <p:ph type="sldNum" sz="quarter" idx="4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0722" name="日期占位符 4"/>
          <p:cNvSpPr>
            <a:spLocks noGrp="1"/>
          </p:cNvSpPr>
          <p:nvPr>
            <p:ph type="dt" sz="half" idx="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0723" name="页脚占位符 5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 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072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600" dirty="0"/>
              <a:t>Transmission channel and Noise</a:t>
            </a:r>
            <a:r>
              <a:rPr lang="zh-CN" altLang="en-US" sz="3600" dirty="0"/>
              <a:t>　（传输信道与噪音）</a:t>
            </a:r>
            <a:endParaRPr lang="zh-CN" altLang="en-US" sz="3600" dirty="0"/>
          </a:p>
        </p:txBody>
      </p:sp>
      <p:sp>
        <p:nvSpPr>
          <p:cNvPr id="3072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An element </a:t>
            </a:r>
            <a:r>
              <a:rPr lang="en-US" altLang="zh-CN" i="1" dirty="0"/>
              <a:t>x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en-US" altLang="zh-CN" i="1" baseline="30000" dirty="0"/>
              <a:t>m</a:t>
            </a:r>
            <a:r>
              <a:rPr lang="en-US" altLang="zh-CN" dirty="0"/>
              <a:t> is sent through the transmission channel and is received as an element 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t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en-US" altLang="zh-CN" i="1" baseline="30000" dirty="0"/>
              <a:t>m</a:t>
            </a:r>
            <a:r>
              <a:rPr lang="en-US" altLang="zh-CN" dirty="0"/>
              <a:t>. </a:t>
            </a:r>
            <a:endParaRPr lang="en-US" altLang="zh-CN" dirty="0"/>
          </a:p>
        </p:txBody>
      </p:sp>
      <p:pic>
        <p:nvPicPr>
          <p:cNvPr id="30726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3284855"/>
            <a:ext cx="6705600" cy="15732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灯片编号占位符 3"/>
          <p:cNvSpPr>
            <a:spLocks noGrp="1"/>
          </p:cNvSpPr>
          <p:nvPr>
            <p:ph type="sldNum" sz="quarter" idx="4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1746" name="日期占位符 4"/>
          <p:cNvSpPr>
            <a:spLocks noGrp="1"/>
          </p:cNvSpPr>
          <p:nvPr>
            <p:ph type="dt" sz="half" idx="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1747" name="页脚占位符 5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 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1748" name="Rectangle 2"/>
          <p:cNvSpPr>
            <a:spLocks noGrp="1"/>
          </p:cNvSpPr>
          <p:nvPr>
            <p:ph type="title"/>
          </p:nvPr>
        </p:nvSpPr>
        <p:spPr>
          <a:xfrm>
            <a:off x="866140" y="43815"/>
            <a:ext cx="8296910" cy="114300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600" dirty="0"/>
              <a:t>Transmission channel and Noise</a:t>
            </a:r>
            <a:endParaRPr lang="en-US" altLang="zh-CN" sz="3600" dirty="0"/>
          </a:p>
        </p:txBody>
      </p:sp>
      <p:sp>
        <p:nvSpPr>
          <p:cNvPr id="3174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i="1" dirty="0">
                <a:solidFill>
                  <a:schemeClr val="hlink"/>
                </a:solidFill>
              </a:rPr>
              <a:t>Noise</a:t>
            </a:r>
            <a:r>
              <a:rPr lang="en-US" altLang="zh-CN" dirty="0">
                <a:solidFill>
                  <a:schemeClr val="hlink"/>
                </a:solidFill>
              </a:rPr>
              <a:t>(</a:t>
            </a:r>
            <a:r>
              <a:rPr lang="zh-CN" altLang="en-US" dirty="0">
                <a:solidFill>
                  <a:schemeClr val="hlink"/>
                </a:solidFill>
              </a:rPr>
              <a:t>噪声</a:t>
            </a:r>
            <a:r>
              <a:rPr lang="en-US" altLang="zh-CN" dirty="0">
                <a:solidFill>
                  <a:schemeClr val="hlink"/>
                </a:solidFill>
              </a:rPr>
              <a:t>)</a:t>
            </a:r>
            <a:r>
              <a:rPr lang="zh-CN" altLang="en-US" i="1" dirty="0">
                <a:solidFill>
                  <a:schemeClr val="hlink"/>
                </a:solidFill>
              </a:rPr>
              <a:t> </a:t>
            </a:r>
            <a:r>
              <a:rPr lang="en-US" altLang="zh-CN" dirty="0"/>
              <a:t>in the transmission channel may cause a 0 to be received as a l, or vice versa, lead </a:t>
            </a:r>
            <a:r>
              <a:rPr lang="en-US" altLang="zh-CN" i="1" dirty="0"/>
              <a:t>x</a:t>
            </a:r>
            <a:r>
              <a:rPr lang="zh-CN" altLang="en-US" dirty="0">
                <a:sym typeface="Symbol" panose="05050102010706020507" pitchFamily="18" charset="2"/>
              </a:rPr>
              <a:t>  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t</a:t>
            </a:r>
            <a:endParaRPr lang="zh-CN" altLang="en-US" i="1" baseline="-25000" dirty="0"/>
          </a:p>
        </p:txBody>
      </p:sp>
      <p:pic>
        <p:nvPicPr>
          <p:cNvPr id="31750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350" y="3789363"/>
            <a:ext cx="6705600" cy="15732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01445" name="Text Box 5"/>
          <p:cNvSpPr txBox="1"/>
          <p:nvPr/>
        </p:nvSpPr>
        <p:spPr>
          <a:xfrm>
            <a:off x="2057400" y="55626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ClrTx/>
              <a:buFontTx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对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1446" name="Text Box 6"/>
          <p:cNvSpPr txBox="1"/>
          <p:nvPr/>
        </p:nvSpPr>
        <p:spPr>
          <a:xfrm>
            <a:off x="6858000" y="55626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ClrTx/>
              <a:buFontTx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错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1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1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1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1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5" grpId="0"/>
      <p:bldP spid="7014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灯片编号占位符 3"/>
          <p:cNvSpPr>
            <a:spLocks noGrp="1"/>
          </p:cNvSpPr>
          <p:nvPr>
            <p:ph type="sldNum" sz="quarter" idx="4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2770" name="日期占位符 4"/>
          <p:cNvSpPr>
            <a:spLocks noGrp="1"/>
          </p:cNvSpPr>
          <p:nvPr>
            <p:ph type="dt" sz="half" idx="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2771" name="页脚占位符 5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 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2772" name="Rectangle 2"/>
          <p:cNvSpPr>
            <a:spLocks noGrp="1"/>
          </p:cNvSpPr>
          <p:nvPr>
            <p:ph type="title"/>
          </p:nvPr>
        </p:nvSpPr>
        <p:spPr>
          <a:xfrm>
            <a:off x="1000760" y="44450"/>
            <a:ext cx="7954645" cy="114300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4000" dirty="0"/>
              <a:t>Encoding function - </a:t>
            </a:r>
            <a:r>
              <a:rPr lang="zh-CN" altLang="en-US" sz="4000" dirty="0"/>
              <a:t>编码函数</a:t>
            </a:r>
            <a:endParaRPr lang="zh-CN" altLang="en-US" sz="4000" dirty="0"/>
          </a:p>
        </p:txBody>
      </p:sp>
      <p:sp>
        <p:nvSpPr>
          <p:cNvPr id="32773" name="Rectangle 3"/>
          <p:cNvSpPr>
            <a:spLocks noGrp="1"/>
          </p:cNvSpPr>
          <p:nvPr>
            <p:ph idx="1"/>
          </p:nvPr>
        </p:nvSpPr>
        <p:spPr>
          <a:xfrm>
            <a:off x="683895" y="1268730"/>
            <a:ext cx="8528685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Choose: an integer </a:t>
            </a:r>
            <a:r>
              <a:rPr lang="en-US" altLang="zh-CN" i="1" dirty="0"/>
              <a:t>n</a:t>
            </a:r>
            <a:r>
              <a:rPr lang="en-US" altLang="zh-CN" dirty="0"/>
              <a:t> &gt;</a:t>
            </a:r>
            <a:r>
              <a:rPr lang="en-US" altLang="zh-CN" i="1" dirty="0"/>
              <a:t>m</a:t>
            </a:r>
            <a:r>
              <a:rPr lang="en-US" altLang="zh-CN" dirty="0"/>
              <a:t> and a one-to-one function </a:t>
            </a:r>
            <a:r>
              <a:rPr lang="en-US" altLang="zh-CN" i="1" dirty="0"/>
              <a:t>e</a:t>
            </a:r>
            <a:r>
              <a:rPr lang="en-US" altLang="zh-CN" dirty="0"/>
              <a:t>: </a:t>
            </a:r>
            <a:r>
              <a:rPr lang="en-US" altLang="zh-CN" i="1" dirty="0"/>
              <a:t>B</a:t>
            </a:r>
            <a:r>
              <a:rPr lang="en-US" altLang="zh-CN" i="1" baseline="30000" dirty="0"/>
              <a:t>m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en-US" altLang="zh-CN" i="1" baseline="30000" dirty="0"/>
              <a:t>n</a:t>
            </a:r>
            <a:endParaRPr lang="en-US" altLang="zh-CN" dirty="0"/>
          </a:p>
          <a:p>
            <a:pPr lvl="1" eaLnBrk="1" hangingPunct="1"/>
            <a:r>
              <a:rPr lang="en-US" altLang="zh-CN" sz="3200" i="1" dirty="0"/>
              <a:t>e</a:t>
            </a:r>
            <a:r>
              <a:rPr lang="en-US" altLang="zh-CN" sz="3200" dirty="0"/>
              <a:t> is called an (</a:t>
            </a:r>
            <a:r>
              <a:rPr lang="en-US" altLang="zh-CN" sz="3200" i="1" dirty="0"/>
              <a:t>m, n</a:t>
            </a:r>
            <a:r>
              <a:rPr lang="en-US" altLang="zh-CN" sz="3200" dirty="0"/>
              <a:t>) </a:t>
            </a:r>
            <a:r>
              <a:rPr lang="en-US" altLang="zh-CN" sz="3200" i="1" dirty="0">
                <a:solidFill>
                  <a:schemeClr val="hlink"/>
                </a:solidFill>
              </a:rPr>
              <a:t>encoding function</a:t>
            </a:r>
            <a:r>
              <a:rPr lang="en-US" altLang="zh-CN" sz="3200" dirty="0"/>
              <a:t>, representing every word in </a:t>
            </a:r>
            <a:r>
              <a:rPr lang="en-US" altLang="zh-CN" sz="3200" i="1" dirty="0"/>
              <a:t>B</a:t>
            </a:r>
            <a:r>
              <a:rPr lang="en-US" altLang="zh-CN" sz="3200" i="1" baseline="30000" dirty="0"/>
              <a:t>m</a:t>
            </a:r>
            <a:r>
              <a:rPr lang="en-US" altLang="zh-CN" sz="3200" dirty="0"/>
              <a:t> as a word in </a:t>
            </a:r>
            <a:r>
              <a:rPr lang="en-US" altLang="zh-CN" sz="3200" i="1" dirty="0"/>
              <a:t>B</a:t>
            </a:r>
            <a:r>
              <a:rPr lang="en-US" altLang="zh-CN" sz="3200" i="1" baseline="30000" dirty="0"/>
              <a:t>n</a:t>
            </a:r>
            <a:r>
              <a:rPr lang="en-US" altLang="zh-CN" sz="3200" dirty="0"/>
              <a:t>. </a:t>
            </a:r>
            <a:endParaRPr lang="en-US" altLang="zh-CN" sz="3200" dirty="0"/>
          </a:p>
          <a:p>
            <a:pPr lvl="1" eaLnBrk="1" hangingPunct="1"/>
            <a:r>
              <a:rPr lang="en-US" altLang="zh-CN" sz="3200" dirty="0"/>
              <a:t>If </a:t>
            </a:r>
            <a:r>
              <a:rPr lang="en-US" altLang="zh-CN" sz="3200" i="1" dirty="0"/>
              <a:t>b</a:t>
            </a:r>
            <a:r>
              <a:rPr lang="en-US" altLang="zh-CN" sz="3200" dirty="0"/>
              <a:t> </a:t>
            </a:r>
            <a:r>
              <a:rPr lang="zh-CN" altLang="en-US" sz="3200" dirty="0">
                <a:sym typeface="Symbol" panose="05050102010706020507" pitchFamily="18" charset="2"/>
              </a:rPr>
              <a:t></a:t>
            </a:r>
            <a:r>
              <a:rPr lang="en-US" altLang="zh-CN" sz="3200" dirty="0"/>
              <a:t> </a:t>
            </a:r>
            <a:r>
              <a:rPr lang="en-US" altLang="zh-CN" sz="3200" i="1" dirty="0"/>
              <a:t>B</a:t>
            </a:r>
            <a:r>
              <a:rPr lang="en-US" altLang="zh-CN" sz="3200" i="1" baseline="30000" dirty="0"/>
              <a:t>m</a:t>
            </a:r>
            <a:r>
              <a:rPr lang="en-US" altLang="zh-CN" sz="3200" dirty="0"/>
              <a:t>, then </a:t>
            </a:r>
            <a:r>
              <a:rPr lang="en-US" altLang="zh-CN" sz="3200" i="1" dirty="0"/>
              <a:t>e</a:t>
            </a:r>
            <a:r>
              <a:rPr lang="en-US" altLang="zh-CN" sz="3200" dirty="0"/>
              <a:t>(</a:t>
            </a:r>
            <a:r>
              <a:rPr lang="en-US" altLang="zh-CN" sz="3200" i="1" dirty="0"/>
              <a:t>b</a:t>
            </a:r>
            <a:r>
              <a:rPr lang="en-US" altLang="zh-CN" sz="3200" dirty="0"/>
              <a:t>) is called the </a:t>
            </a:r>
            <a:r>
              <a:rPr lang="en-US" altLang="zh-CN" sz="3200" i="1" dirty="0">
                <a:solidFill>
                  <a:schemeClr val="hlink"/>
                </a:solidFill>
              </a:rPr>
              <a:t>code word</a:t>
            </a:r>
            <a:r>
              <a:rPr lang="en-US" altLang="zh-CN" sz="3200" dirty="0">
                <a:solidFill>
                  <a:schemeClr val="hlink"/>
                </a:solidFill>
              </a:rPr>
              <a:t>(</a:t>
            </a:r>
            <a:r>
              <a:rPr lang="zh-CN" altLang="en-US" sz="3200" dirty="0">
                <a:solidFill>
                  <a:schemeClr val="hlink"/>
                </a:solidFill>
              </a:rPr>
              <a:t>码字</a:t>
            </a:r>
            <a:r>
              <a:rPr lang="en-US" altLang="zh-CN" sz="3200" dirty="0">
                <a:solidFill>
                  <a:schemeClr val="hlink"/>
                </a:solidFill>
              </a:rPr>
              <a:t>)</a:t>
            </a:r>
            <a:r>
              <a:rPr lang="en-US" altLang="zh-CN" sz="3200" dirty="0"/>
              <a:t> representing </a:t>
            </a:r>
            <a:r>
              <a:rPr lang="en-US" altLang="zh-CN" sz="3200" i="1" dirty="0"/>
              <a:t>b</a:t>
            </a:r>
            <a:r>
              <a:rPr lang="en-US" altLang="zh-CN" sz="3200" dirty="0"/>
              <a:t>.</a:t>
            </a:r>
            <a:endParaRPr lang="en-US" altLang="zh-CN" sz="3200" dirty="0"/>
          </a:p>
        </p:txBody>
      </p:sp>
      <p:pic>
        <p:nvPicPr>
          <p:cNvPr id="3277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13" y="4869498"/>
            <a:ext cx="8482012" cy="1247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" val="ProblemSubmit"/>
  <p:tag name="RAINPROBLEMTYPE" val="MultipleChoiceMA"/>
</p:tagLst>
</file>

<file path=ppt/tags/tag11.xml><?xml version="1.0" encoding="utf-8"?>
<p:tagLst xmlns:p="http://schemas.openxmlformats.org/presentationml/2006/main">
  <p:tag name="RAINPROBLEMTYPE" val="ProblemTypeMarker"/>
</p:tagLst>
</file>

<file path=ppt/tags/tag12.xml><?xml version="1.0" encoding="utf-8"?>
<p:tagLst xmlns:p="http://schemas.openxmlformats.org/presentationml/2006/main">
  <p:tag name="RAINPROBLEMTYPE" val="ProblemTypeMarker"/>
</p:tagLst>
</file>

<file path=ppt/tags/tag13.xml><?xml version="1.0" encoding="utf-8"?>
<p:tagLst xmlns:p="http://schemas.openxmlformats.org/presentationml/2006/main">
  <p:tag name="RAINPROBLEMTYPE" val="ProblemTypeMarker"/>
</p:tagLst>
</file>

<file path=ppt/tags/tag14.xml><?xml version="1.0" encoding="utf-8"?>
<p:tagLst xmlns:p="http://schemas.openxmlformats.org/presentationml/2006/main">
  <p:tag name="RAINPROBLEMTYPE" val="ProblemTypeMarker"/>
</p:tagLst>
</file>

<file path=ppt/tags/tag15.xml><?xml version="1.0" encoding="utf-8"?>
<p:tagLst xmlns:p="http://schemas.openxmlformats.org/presentationml/2006/main">
  <p:tag name="RAINPROBLEM" val="ProblemSetting"/>
  <p:tag name="RAINPROBLEMTYPE" val="MultipleChoiceMA"/>
</p:tagLst>
</file>

<file path=ppt/tags/tag16.xml><?xml version="1.0" encoding="utf-8"?>
<p:tagLst xmlns:p="http://schemas.openxmlformats.org/presentationml/2006/main">
  <p:tag name="RAINPROBLEM" val="MultipleChoiceMA"/>
  <p:tag name="PROBLEMSCORE" val="1.0"/>
  <p:tag name="PROBLEMSCORE_HALF" val="0.5"/>
</p:tagLst>
</file>

<file path=ppt/tags/tag17.xml><?xml version="1.0" encoding="utf-8"?>
<p:tagLst xmlns:p="http://schemas.openxmlformats.org/presentationml/2006/main">
  <p:tag name="RAINPROBLEM" val="ProblemBody"/>
</p:tagLst>
</file>

<file path=ppt/tags/tag18.xml><?xml version="1.0" encoding="utf-8"?>
<p:tagLst xmlns:p="http://schemas.openxmlformats.org/presentationml/2006/main">
  <p:tag name="RAINPROBLEM" val="ProblemItem"/>
</p:tagLst>
</file>

<file path=ppt/tags/tag19.xml><?xml version="1.0" encoding="utf-8"?>
<p:tagLst xmlns:p="http://schemas.openxmlformats.org/presentationml/2006/main">
  <p:tag name="RAINPROBLEM" val="ProblemItem"/>
</p:tagLst>
</file>

<file path=ppt/tags/tag2.xml><?xml version="1.0" encoding="utf-8"?>
<p:tagLst xmlns:p="http://schemas.openxmlformats.org/presentationml/2006/main">
  <p:tag name="RAINPROBLEM" val="ProblemItem"/>
</p:tagLst>
</file>

<file path=ppt/tags/tag20.xml><?xml version="1.0" encoding="utf-8"?>
<p:tagLst xmlns:p="http://schemas.openxmlformats.org/presentationml/2006/main">
  <p:tag name="RAINPROBLEM" val="ProblemItem"/>
</p:tagLst>
</file>

<file path=ppt/tags/tag21.xml><?xml version="1.0" encoding="utf-8"?>
<p:tagLst xmlns:p="http://schemas.openxmlformats.org/presentationml/2006/main">
  <p:tag name="RAINPROBLEM" val="ProblemItem"/>
</p:tagLst>
</file>

<file path=ppt/tags/tag22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2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5.xml><?xml version="1.0" encoding="utf-8"?>
<p:tagLst xmlns:p="http://schemas.openxmlformats.org/presentationml/2006/main">
  <p:tag name="RAINPROBLEM" val="ProblemSubmit"/>
  <p:tag name="RAINPROBLEMTYPE" val="MultipleChoice"/>
</p:tagLst>
</file>

<file path=ppt/tags/tag26.xml><?xml version="1.0" encoding="utf-8"?>
<p:tagLst xmlns:p="http://schemas.openxmlformats.org/presentationml/2006/main">
  <p:tag name="RAINPROBLEMTYPE" val="ProblemTypeMarker"/>
</p:tagLst>
</file>

<file path=ppt/tags/tag27.xml><?xml version="1.0" encoding="utf-8"?>
<p:tagLst xmlns:p="http://schemas.openxmlformats.org/presentationml/2006/main">
  <p:tag name="RAINPROBLEMTYPE" val="ProblemTypeMarker"/>
</p:tagLst>
</file>

<file path=ppt/tags/tag28.xml><?xml version="1.0" encoding="utf-8"?>
<p:tagLst xmlns:p="http://schemas.openxmlformats.org/presentationml/2006/main">
  <p:tag name="RAINPROBLEMTYPE" val="ProblemTypeMarker"/>
</p:tagLst>
</file>

<file path=ppt/tags/tag29.xml><?xml version="1.0" encoding="utf-8"?>
<p:tagLst xmlns:p="http://schemas.openxmlformats.org/presentationml/2006/main">
  <p:tag name="RAINPROBLEMTYPE" val="ProblemTypeMarker"/>
</p:tagLst>
</file>

<file path=ppt/tags/tag3.xml><?xml version="1.0" encoding="utf-8"?>
<p:tagLst xmlns:p="http://schemas.openxmlformats.org/presentationml/2006/main">
  <p:tag name="RAINPROBLEM" val="ProblemItem"/>
</p:tagLst>
</file>

<file path=ppt/tags/tag30.xml><?xml version="1.0" encoding="utf-8"?>
<p:tagLst xmlns:p="http://schemas.openxmlformats.org/presentationml/2006/main">
  <p:tag name="RAINPROBLEM" val="ProblemSetting"/>
  <p:tag name="RAINPROBLEMTYPE" val="MultipleChoice"/>
</p:tagLst>
</file>

<file path=ppt/tags/tag31.xml><?xml version="1.0" encoding="utf-8"?>
<p:tagLst xmlns:p="http://schemas.openxmlformats.org/presentationml/2006/main">
  <p:tag name="RAINPROBLEM" val="MultipleChoice"/>
  <p:tag name="PROBLEMSCORE" val="1.0"/>
</p:tagLst>
</file>

<file path=ppt/tags/tag32.xml><?xml version="1.0" encoding="utf-8"?>
<p:tagLst xmlns:p="http://schemas.openxmlformats.org/presentationml/2006/main">
  <p:tag name="RAINPROBLEM" val="ProblemRemarkBoard"/>
</p:tagLst>
</file>

<file path=ppt/tags/tag33.xml><?xml version="1.0" encoding="utf-8"?>
<p:tagLst xmlns:p="http://schemas.openxmlformats.org/presentationml/2006/main">
  <p:tag name="RAINPROBLEM" val="ProblemBody"/>
</p:tagLst>
</file>

<file path=ppt/tags/tag34.xml><?xml version="1.0" encoding="utf-8"?>
<p:tagLst xmlns:p="http://schemas.openxmlformats.org/presentationml/2006/main">
  <p:tag name="RAINPROBLEM" val="ProblemSubmit"/>
  <p:tag name="RAINPROBLEMTYPE" val="ShortAnswer"/>
</p:tagLst>
</file>

<file path=ppt/tags/tag35.xml><?xml version="1.0" encoding="utf-8"?>
<p:tagLst xmlns:p="http://schemas.openxmlformats.org/presentationml/2006/main">
  <p:tag name="PRODUCTVERSIONTIP" val="PRODUCTVERSIONTIP"/>
</p:tagLst>
</file>

<file path=ppt/tags/tag36.xml><?xml version="1.0" encoding="utf-8"?>
<p:tagLst xmlns:p="http://schemas.openxmlformats.org/presentationml/2006/main">
  <p:tag name="PROBLEMREMARKTITLE" val="ProblemRemarkBoardTip"/>
</p:tagLst>
</file>

<file path=ppt/tags/tag37.xml><?xml version="1.0" encoding="utf-8"?>
<p:tagLst xmlns:p="http://schemas.openxmlformats.org/presentationml/2006/main">
  <p:tag name="RAINPROBLEM" val="ProblemRemark"/>
</p:tagLst>
</file>

<file path=ppt/tags/tag38.xml><?xml version="1.0" encoding="utf-8"?>
<p:tagLst xmlns:p="http://schemas.openxmlformats.org/presentationml/2006/main">
  <p:tag name="RAINPROBLEMTYPE" val="ProblemTypeMarker"/>
</p:tagLst>
</file>

<file path=ppt/tags/tag39.xml><?xml version="1.0" encoding="utf-8"?>
<p:tagLst xmlns:p="http://schemas.openxmlformats.org/presentationml/2006/main">
  <p:tag name="RAINPROBLEMTYPE" val="ProblemTypeMarker"/>
</p:tagLst>
</file>

<file path=ppt/tags/tag4.xml><?xml version="1.0" encoding="utf-8"?>
<p:tagLst xmlns:p="http://schemas.openxmlformats.org/presentationml/2006/main">
  <p:tag name="RAINPROBLEM" val="ProblemItem"/>
</p:tagLst>
</file>

<file path=ppt/tags/tag40.xml><?xml version="1.0" encoding="utf-8"?>
<p:tagLst xmlns:p="http://schemas.openxmlformats.org/presentationml/2006/main">
  <p:tag name="RAINPROBLEMTYPE" val="ProblemTypeMarker"/>
</p:tagLst>
</file>

<file path=ppt/tags/tag41.xml><?xml version="1.0" encoding="utf-8"?>
<p:tagLst xmlns:p="http://schemas.openxmlformats.org/presentationml/2006/main">
  <p:tag name="RAINPROBLEMTYPE" val="ProblemTypeMarker"/>
</p:tagLst>
</file>

<file path=ppt/tags/tag42.xml><?xml version="1.0" encoding="utf-8"?>
<p:tagLst xmlns:p="http://schemas.openxmlformats.org/presentationml/2006/main">
  <p:tag name="PROBLEMREMARKTITLE" val="ProblemRemarkBoardTitle"/>
</p:tagLst>
</file>

<file path=ppt/tags/tag43.xml><?xml version="1.0" encoding="utf-8"?>
<p:tagLst xmlns:p="http://schemas.openxmlformats.org/presentationml/2006/main">
  <p:tag name="PROBLEMREMARKTITLE" val="ProblemRemarkBoardTitle"/>
</p:tagLst>
</file>

<file path=ppt/tags/tag44.xml><?xml version="1.0" encoding="utf-8"?>
<p:tagLst xmlns:p="http://schemas.openxmlformats.org/presentationml/2006/main">
  <p:tag name="PROBLEMREMARKTITLE" val="ProblemRemarkBoardTitle"/>
</p:tagLst>
</file>

<file path=ppt/tags/tag45.xml><?xml version="1.0" encoding="utf-8"?>
<p:tagLst xmlns:p="http://schemas.openxmlformats.org/presentationml/2006/main">
  <p:tag name="PROBLEMREMARKTITLE" val="ProblemRemarkBoardTitle"/>
</p:tagLst>
</file>

<file path=ppt/tags/tag46.xml><?xml version="1.0" encoding="utf-8"?>
<p:tagLst xmlns:p="http://schemas.openxmlformats.org/presentationml/2006/main">
  <p:tag name="PROBLEMREMARKTITLE" val="ProblemRemarkBoardTitle"/>
</p:tagLst>
</file>

<file path=ppt/tags/tag47.xml><?xml version="1.0" encoding="utf-8"?>
<p:tagLst xmlns:p="http://schemas.openxmlformats.org/presentationml/2006/main">
  <p:tag name="PROBLEMREMARKTITLE" val="ProblemRemarkBoardTitle"/>
</p:tagLst>
</file>

<file path=ppt/tags/tag48.xml><?xml version="1.0" encoding="utf-8"?>
<p:tagLst xmlns:p="http://schemas.openxmlformats.org/presentationml/2006/main">
  <p:tag name="PROBLEMREMARKTITLE" val="ProblemRemarkBoardTitle"/>
</p:tagLst>
</file>

<file path=ppt/tags/tag49.xml><?xml version="1.0" encoding="utf-8"?>
<p:tagLst xmlns:p="http://schemas.openxmlformats.org/presentationml/2006/main">
  <p:tag name="PROBLEMREMARKTITLE" val="ProblemRemarkBoardTitle"/>
</p:tagLst>
</file>

<file path=ppt/tags/tag5.xml><?xml version="1.0" encoding="utf-8"?>
<p:tagLst xmlns:p="http://schemas.openxmlformats.org/presentationml/2006/main">
  <p:tag name="RAINPROBLEM" val="ProblemItem"/>
</p:tagLst>
</file>

<file path=ppt/tags/tag50.xml><?xml version="1.0" encoding="utf-8"?>
<p:tagLst xmlns:p="http://schemas.openxmlformats.org/presentationml/2006/main">
  <p:tag name="PROBLEMREMARKTITLE" val="ProblemRemarkBoardTitle"/>
</p:tagLst>
</file>

<file path=ppt/tags/tag51.xml><?xml version="1.0" encoding="utf-8"?>
<p:tagLst xmlns:p="http://schemas.openxmlformats.org/presentationml/2006/main">
  <p:tag name="PROBLEMREMARKTITLE" val="ProblemRemarkBoardTitle"/>
</p:tagLst>
</file>

<file path=ppt/tags/tag52.xml><?xml version="1.0" encoding="utf-8"?>
<p:tagLst xmlns:p="http://schemas.openxmlformats.org/presentationml/2006/main">
  <p:tag name="PROBLEMREMARKTITLE" val="ProblemRemarkBoardTitle"/>
</p:tagLst>
</file>

<file path=ppt/tags/tag53.xml><?xml version="1.0" encoding="utf-8"?>
<p:tagLst xmlns:p="http://schemas.openxmlformats.org/presentationml/2006/main">
  <p:tag name="PROBLEMREMARKTITLE" val="ProblemRemarkBoardTitle"/>
</p:tagLst>
</file>

<file path=ppt/tags/tag54.xml><?xml version="1.0" encoding="utf-8"?>
<p:tagLst xmlns:p="http://schemas.openxmlformats.org/presentationml/2006/main">
  <p:tag name="PROBLEMREMARKTITLE" val="ProblemRemarkBoardTitle"/>
</p:tagLst>
</file>

<file path=ppt/tags/tag55.xml><?xml version="1.0" encoding="utf-8"?>
<p:tagLst xmlns:p="http://schemas.openxmlformats.org/presentationml/2006/main">
  <p:tag name="RAINPROBLEM" val="ProblemSetting"/>
  <p:tag name="RAINPROBLEMTYPE" val="ShortAnswer"/>
</p:tagLst>
</file>

<file path=ppt/tags/tag56.xml><?xml version="1.0" encoding="utf-8"?>
<p:tagLst xmlns:p="http://schemas.openxmlformats.org/presentationml/2006/main">
  <p:tag name="RAINPROBLEM" val="ShortAnswer"/>
  <p:tag name="PROBLEMSCORE" val="10.0"/>
  <p:tag name="PROBLEMHASREMARK" val="True"/>
  <p:tag name="PROBLEMVOICEALLOWED" val="False"/>
</p:tagLst>
</file>

<file path=ppt/tags/tag57.xml><?xml version="1.0" encoding="utf-8"?>
<p:tagLst xmlns:p="http://schemas.openxmlformats.org/presentationml/2006/main">
  <p:tag name="KSO_WM_UNIT_PLACING_PICTURE_USER_VIEWPORT" val="{&quot;height&quot;:2278,&quot;width&quot;:8628}"/>
</p:tagLst>
</file>

<file path=ppt/tags/tag58.xml><?xml version="1.0" encoding="utf-8"?>
<p:tagLst xmlns:p="http://schemas.openxmlformats.org/presentationml/2006/main">
  <p:tag name="KSO_WM_UNIT_PLACING_PICTURE_USER_VIEWPORT" val="{&quot;height&quot;:2464,&quot;width&quot;:5151}"/>
</p:tagLst>
</file>

<file path=ppt/tags/tag59.xml><?xml version="1.0" encoding="utf-8"?>
<p:tagLst xmlns:p="http://schemas.openxmlformats.org/presentationml/2006/main">
  <p:tag name="KSO_WPP_MARK_KEY" val="42eebb24-baf1-4fcd-a6f8-ba1aa6e5be5c"/>
  <p:tag name="COMMONDATA" val="eyJoZGlkIjoiYjZhMmY1NGQwZjE0MWY4MTkzZjM4YzBiNDA1ZmM3ZDEifQ=="/>
</p:tagLst>
</file>

<file path=ppt/tags/tag6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7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8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9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heme/theme1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Copperplate Gothic Light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Blends">
  <a:themeElements>
    <a:clrScheme name="3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3_Blends">
      <a:majorFont>
        <a:latin typeface="Copperplate Gothic Light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Blends">
  <a:themeElements>
    <a:clrScheme name="4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4_Blends">
      <a:majorFont>
        <a:latin typeface="Copperplate Gothic Light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3_自定义设计方案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2003 - 5.1 - Functions</Template>
  <TotalTime>0</TotalTime>
  <Words>11953</Words>
  <Application>WPS 演示</Application>
  <PresentationFormat/>
  <Paragraphs>773</Paragraphs>
  <Slides>57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23</vt:i4>
      </vt:variant>
      <vt:variant>
        <vt:lpstr>幻灯片标题</vt:lpstr>
      </vt:variant>
      <vt:variant>
        <vt:i4>57</vt:i4>
      </vt:variant>
    </vt:vector>
  </HeadingPairs>
  <TitlesOfParts>
    <vt:vector size="104" baseType="lpstr">
      <vt:lpstr>Arial</vt:lpstr>
      <vt:lpstr>宋体</vt:lpstr>
      <vt:lpstr>Wingdings</vt:lpstr>
      <vt:lpstr>Times New Roman</vt:lpstr>
      <vt:lpstr>Copperplate Gothic Light</vt:lpstr>
      <vt:lpstr>Arial Narrow</vt:lpstr>
      <vt:lpstr>Courier New</vt:lpstr>
      <vt:lpstr>Monotype Corsiva</vt:lpstr>
      <vt:lpstr>Georgia</vt:lpstr>
      <vt:lpstr>Copperplate Gothic Bold</vt:lpstr>
      <vt:lpstr>Symbol</vt:lpstr>
      <vt:lpstr>微软雅黑</vt:lpstr>
      <vt:lpstr>Euclid Math Two</vt:lpstr>
      <vt:lpstr>Arial Rounded MT Bold</vt:lpstr>
      <vt:lpstr>Comic Sans MS</vt:lpstr>
      <vt:lpstr>Arial Unicode MS</vt:lpstr>
      <vt:lpstr>Calibri</vt:lpstr>
      <vt:lpstr>1_Blends</vt:lpstr>
      <vt:lpstr>自定义设计方案</vt:lpstr>
      <vt:lpstr>1_自定义设计方案</vt:lpstr>
      <vt:lpstr>3_Blends</vt:lpstr>
      <vt:lpstr>2_自定义设计方案</vt:lpstr>
      <vt:lpstr>4_Blends</vt:lpstr>
      <vt:lpstr>3_自定义设计方案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yangjuan</dc:creator>
  <cp:lastModifiedBy>杨娟</cp:lastModifiedBy>
  <cp:revision>363</cp:revision>
  <dcterms:created xsi:type="dcterms:W3CDTF">2022-10-08T06:22:18Z</dcterms:created>
  <dcterms:modified xsi:type="dcterms:W3CDTF">2023-10-24T06:46:27Z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15809573D4DE4FCEBF88D9DF4D9B4449</vt:lpwstr>
  </property>
  <property fmtid="{D5CDD505-2E9C-101B-9397-08002B2CF9AE}" pid="3" name="KSOProductBuildVer">
    <vt:lpwstr>2052-11.1.0.12763</vt:lpwstr>
  </property>
</Properties>
</file>