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handoutMasterIdLst>
    <p:handoutMasterId r:id="rId74"/>
  </p:handoutMasterIdLst>
  <p:sldIdLst>
    <p:sldId id="348" r:id="rId3"/>
    <p:sldId id="349" r:id="rId4"/>
    <p:sldId id="256" r:id="rId5"/>
    <p:sldId id="284" r:id="rId6"/>
    <p:sldId id="285" r:id="rId7"/>
    <p:sldId id="286" r:id="rId8"/>
    <p:sldId id="287" r:id="rId9"/>
    <p:sldId id="31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50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1"/>
    <p:sldId id="308" r:id="rId32"/>
    <p:sldId id="309" r:id="rId33"/>
    <p:sldId id="310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47" r:id="rId48"/>
    <p:sldId id="352" r:id="rId49"/>
    <p:sldId id="353" r:id="rId50"/>
    <p:sldId id="279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54" r:id="rId72"/>
    <p:sldId id="346" r:id="rId73"/>
  </p:sldIdLst>
  <p:sldSz cx="9144000" cy="6858000" type="screen4x3"/>
  <p:notesSz cx="6669405" cy="9753600"/>
  <p:custDataLst>
    <p:tags r:id="rId78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DE202"/>
    <a:srgbClr val="03E118"/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45"/>
  </p:normalViewPr>
  <p:slideViewPr>
    <p:cSldViewPr showGuides="1">
      <p:cViewPr varScale="1">
        <p:scale>
          <a:sx n="95" d="100"/>
          <a:sy n="95" d="100"/>
        </p:scale>
        <p:origin x="675" y="33"/>
      </p:cViewPr>
      <p:guideLst>
        <p:guide orient="horz" pos="144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tags" Target="tags/tag88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handoutMaster" Target="handoutMasters/handoutMaster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E1584A-C689-4277-89C4-6A1305FC28C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D7EEEB-BD64-4B80-BBF4-AF3B3E3B073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277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481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325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782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ta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3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2" name="Group 4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5" name="Group 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419600" y="4114800"/>
            <a:ext cx="47244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Yang Juan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yangjuan@bupt.edu.cn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School of Computer Science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Beijing University of Posts &amp; Telecommunications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670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>
                <a:latin typeface="Copperplate Gothic Bold" panose="020E07050202060204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62670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7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19475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kumimoji="0"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6F3A4E-DE8A-4446-B22F-117585151A2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DD7C6-C2AF-42D7-9841-5F1255D8FEA6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A4B00F-E39C-4808-8009-7BFF31DB358A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DD7C6-C2AF-42D7-9841-5F1255D8FEA6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A4B00F-E39C-4808-8009-7BFF31DB358A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DD7C6-C2AF-42D7-9841-5F1255D8FEA6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A4B00F-E39C-4808-8009-7BFF31DB358A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DD7C6-C2AF-42D7-9841-5F1255D8FEA6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A4B00F-E39C-4808-8009-7BFF31DB358A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DD7C6-C2AF-42D7-9841-5F1255D8FEA6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A4B00F-E39C-4808-8009-7BFF31DB358A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DD7C6-C2AF-42D7-9841-5F1255D8FEA6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A4B00F-E39C-4808-8009-7BFF31DB358A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DD7C6-C2AF-42D7-9841-5F1255D8FEA6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A4B00F-E39C-4808-8009-7BFF31DB358A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DD7C6-C2AF-42D7-9841-5F1255D8FEA6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A4B00F-E39C-4808-8009-7BFF31DB358A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DD7C6-C2AF-42D7-9841-5F1255D8FEA6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A4B00F-E39C-4808-8009-7BFF31DB358A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DD7C6-C2AF-42D7-9841-5F1255D8FEA6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A4B00F-E39C-4808-8009-7BFF31DB358A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attach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56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DD7C6-C2AF-42D7-9841-5F1255D8FEA6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1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6" name="Rectangle 12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2567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A4B00F-E39C-4808-8009-7BFF31DB358A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567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0025" y="6380163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defRPr kumimoji="1" sz="12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6.xml"/><Relationship Id="rId16" Type="http://schemas.openxmlformats.org/officeDocument/2006/relationships/image" Target="../media/image2.png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9.xml"/><Relationship Id="rId17" Type="http://schemas.openxmlformats.org/officeDocument/2006/relationships/image" Target="../media/image2.png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2.xml"/><Relationship Id="rId16" Type="http://schemas.openxmlformats.org/officeDocument/2006/relationships/image" Target="../media/image2.png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61.xml"/><Relationship Id="rId12" Type="http://schemas.openxmlformats.org/officeDocument/2006/relationships/image" Target="../media/image2.png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0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73.xml"/><Relationship Id="rId12" Type="http://schemas.openxmlformats.org/officeDocument/2006/relationships/image" Target="../media/image2.png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87.xml"/><Relationship Id="rId14" Type="http://schemas.openxmlformats.org/officeDocument/2006/relationships/image" Target="../media/image2.png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5"/>
          <p:cNvSpPr txBox="1"/>
          <p:nvPr>
            <p:custDataLst>
              <p:tags r:id="rId1"/>
            </p:custDataLst>
          </p:nvPr>
        </p:nvSpPr>
        <p:spPr>
          <a:xfrm>
            <a:off x="955675" y="549275"/>
            <a:ext cx="784225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Which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binary operation * is commutative?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2" name="文本框 6"/>
          <p:cNvSpPr txBox="1"/>
          <p:nvPr>
            <p:custDataLst>
              <p:tags r:id="rId2"/>
            </p:custDataLst>
          </p:nvPr>
        </p:nvSpPr>
        <p:spPr>
          <a:xfrm>
            <a:off x="1827213" y="263683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 Z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where a*b is ab.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文本框 7"/>
          <p:cNvSpPr txBox="1"/>
          <p:nvPr>
            <p:custDataLst>
              <p:tags r:id="rId3"/>
            </p:custDataLst>
          </p:nvPr>
        </p:nvSpPr>
        <p:spPr>
          <a:xfrm>
            <a:off x="1828800" y="3452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 Z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where a*b is a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|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b|.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文本框 8"/>
          <p:cNvSpPr txBox="1"/>
          <p:nvPr>
            <p:custDataLst>
              <p:tags r:id="rId4"/>
            </p:custDataLst>
          </p:nvPr>
        </p:nvSpPr>
        <p:spPr>
          <a:xfrm>
            <a:off x="1828800" y="4310063"/>
            <a:ext cx="73152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 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where a*b is the minimum of a and b.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5" name="文本框 9"/>
          <p:cNvSpPr txBox="1"/>
          <p:nvPr>
            <p:custDataLst>
              <p:tags r:id="rId5"/>
            </p:custDataLst>
          </p:nvPr>
        </p:nvSpPr>
        <p:spPr>
          <a:xfrm>
            <a:off x="1828800" y="5167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 a lattice A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where a*b is a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6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65906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7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516313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8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37356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9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23081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0" name="矩形: 圆角 14"/>
          <p:cNvSpPr/>
          <p:nvPr>
            <p:custDataLst>
              <p:tags r:id="rId10"/>
            </p:custDataLst>
          </p:nvPr>
        </p:nvSpPr>
        <p:spPr>
          <a:xfrm>
            <a:off x="6172200" y="60245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31" name="组合 19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132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33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3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136" name="图片 4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6</a:t>
            </a:r>
            <a:endParaRPr lang="zh-CN" altLang="en-US" dirty="0"/>
          </a:p>
        </p:txBody>
      </p:sp>
      <p:sp>
        <p:nvSpPr>
          <p:cNvPr id="14341" name="Rectangle 3"/>
          <p:cNvSpPr>
            <a:spLocks noGrp="1"/>
          </p:cNvSpPr>
          <p:nvPr>
            <p:ph idx="1"/>
          </p:nvPr>
        </p:nvSpPr>
        <p:spPr>
          <a:xfrm>
            <a:off x="1143000" y="2017713"/>
            <a:ext cx="7812088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Let </a:t>
            </a:r>
            <a:endParaRPr lang="en-US" altLang="zh-CN" sz="2800" dirty="0"/>
          </a:p>
          <a:p>
            <a:pPr lvl="1" eaLnBrk="1" hangingPunct="1"/>
            <a:r>
              <a:rPr lang="en-US" altLang="zh-CN" sz="2400" i="1" dirty="0"/>
              <a:t>A</a:t>
            </a:r>
            <a:r>
              <a:rPr lang="en-US" altLang="zh-CN" sz="2400" dirty="0"/>
              <a:t> = {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,...,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} be a nonempty set. </a:t>
            </a:r>
            <a:endParaRPr lang="en-US" altLang="zh-CN" sz="2400" dirty="0"/>
          </a:p>
          <a:p>
            <a:pPr lvl="1" eaLnBrk="1" hangingPunct="1"/>
            <a:r>
              <a:rPr lang="en-US" altLang="zh-CN" sz="2400" i="1" dirty="0"/>
              <a:t>A</a:t>
            </a:r>
            <a:r>
              <a:rPr lang="en-US" altLang="zh-CN" sz="2400" dirty="0"/>
              <a:t>* is the set of all finite sequences of elements of </a:t>
            </a:r>
            <a:r>
              <a:rPr lang="en-US" altLang="zh-CN" sz="2400" i="1" dirty="0"/>
              <a:t>A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lvl="1" eaLnBrk="1" hangingPunct="1"/>
            <a:r>
              <a:rPr lang="el-GR" altLang="zh-CN" sz="2400" i="1" dirty="0">
                <a:sym typeface="MT Symbol" pitchFamily="82" charset="2"/>
              </a:rPr>
              <a:t>α</a:t>
            </a:r>
            <a:r>
              <a:rPr lang="en-US" altLang="zh-CN" sz="2400" dirty="0"/>
              <a:t> and </a:t>
            </a:r>
            <a:r>
              <a:rPr lang="el-GR" altLang="zh-CN" sz="2400" i="1" dirty="0">
                <a:sym typeface="MT Symbol" pitchFamily="82" charset="2"/>
              </a:rPr>
              <a:t>β</a:t>
            </a:r>
            <a:r>
              <a:rPr lang="en-US" altLang="zh-CN" sz="2400" i="1" dirty="0">
                <a:sym typeface="MT Symbol" pitchFamily="82" charset="2"/>
              </a:rPr>
              <a:t> </a:t>
            </a:r>
            <a:r>
              <a:rPr lang="en-US" altLang="zh-CN" sz="2400" dirty="0"/>
              <a:t>be elements of </a:t>
            </a:r>
            <a:r>
              <a:rPr lang="en-US" altLang="zh-CN" sz="2400" i="1" dirty="0"/>
              <a:t>A</a:t>
            </a:r>
            <a:r>
              <a:rPr lang="en-US" altLang="zh-CN" sz="2400" dirty="0"/>
              <a:t>*.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The catenation is a binary operation </a:t>
            </a:r>
            <a:r>
              <a:rPr lang="en-US" altLang="zh-CN" sz="2800" dirty="0">
                <a:sym typeface="Symbol" panose="05050102010706020507" pitchFamily="18" charset="2"/>
              </a:rPr>
              <a:t> </a:t>
            </a:r>
            <a:r>
              <a:rPr lang="en-US" altLang="zh-CN" sz="2800" dirty="0"/>
              <a:t>on </a:t>
            </a:r>
            <a:r>
              <a:rPr lang="en-US" altLang="zh-CN" sz="2800" i="1" dirty="0"/>
              <a:t>A</a:t>
            </a:r>
            <a:r>
              <a:rPr lang="en-US" altLang="zh-CN" sz="2800" dirty="0"/>
              <a:t>*. 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if </a:t>
            </a:r>
            <a:r>
              <a:rPr lang="el-GR" altLang="zh-CN" sz="2400" i="1" dirty="0">
                <a:sym typeface="MT Symbol" pitchFamily="82" charset="2"/>
              </a:rPr>
              <a:t>α</a:t>
            </a:r>
            <a:r>
              <a:rPr lang="en-US" altLang="zh-CN" sz="2400" dirty="0"/>
              <a:t> =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...a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 and </a:t>
            </a:r>
            <a:r>
              <a:rPr lang="el-GR" altLang="zh-CN" sz="2400" i="1" dirty="0">
                <a:sym typeface="MT Symbol" pitchFamily="82" charset="2"/>
              </a:rPr>
              <a:t>β</a:t>
            </a:r>
            <a:r>
              <a:rPr lang="en-US" altLang="zh-CN" sz="2400" i="1" dirty="0">
                <a:sym typeface="MT Symbol" pitchFamily="82" charset="2"/>
              </a:rPr>
              <a:t> </a:t>
            </a:r>
            <a:r>
              <a:rPr lang="en-US" altLang="zh-CN" sz="2400" dirty="0">
                <a:sym typeface="MT Symbol" pitchFamily="82" charset="2"/>
              </a:rPr>
              <a:t>= </a:t>
            </a:r>
            <a:r>
              <a:rPr lang="en-US" altLang="zh-CN" sz="2400" i="1" dirty="0"/>
              <a:t>b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b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…b</a:t>
            </a:r>
            <a:r>
              <a:rPr lang="en-US" altLang="zh-CN" sz="2400" i="1" baseline="-25000" dirty="0"/>
              <a:t>k</a:t>
            </a:r>
            <a:r>
              <a:rPr lang="en-US" altLang="zh-CN" sz="2400" baseline="-25000" dirty="0"/>
              <a:t> </a:t>
            </a:r>
            <a:endParaRPr lang="en-US" altLang="zh-CN" sz="2400" baseline="-25000" dirty="0"/>
          </a:p>
          <a:p>
            <a:pPr lvl="2" eaLnBrk="1" hangingPunct="1"/>
            <a:r>
              <a:rPr lang="el-GR" altLang="zh-CN" sz="2000" i="1" dirty="0">
                <a:sym typeface="MT Symbol" pitchFamily="82" charset="2"/>
              </a:rPr>
              <a:t>α</a:t>
            </a:r>
            <a:r>
              <a:rPr lang="en-US" altLang="zh-CN" sz="2000" dirty="0">
                <a:sym typeface="MT Symbol" pitchFamily="82" charset="2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</a:t>
            </a:r>
            <a:r>
              <a:rPr lang="el-GR" altLang="zh-CN" sz="2000" i="1" dirty="0">
                <a:sym typeface="MT Symbol" pitchFamily="82" charset="2"/>
              </a:rPr>
              <a:t> β</a:t>
            </a:r>
            <a:r>
              <a:rPr lang="en-US" altLang="zh-CN" sz="2000" i="1" dirty="0">
                <a:sym typeface="MT Symbol" pitchFamily="82" charset="2"/>
              </a:rPr>
              <a:t> </a:t>
            </a:r>
            <a:r>
              <a:rPr lang="en-US" altLang="zh-CN" sz="2000" dirty="0">
                <a:sym typeface="MT Symbol" pitchFamily="82" charset="2"/>
              </a:rPr>
              <a:t>=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...a</a:t>
            </a:r>
            <a:r>
              <a:rPr lang="en-US" altLang="zh-CN" sz="2000" i="1" baseline="-25000" dirty="0"/>
              <a:t>n</a:t>
            </a:r>
            <a:r>
              <a:rPr lang="en-US" altLang="zh-CN" sz="2000" i="1" dirty="0"/>
              <a:t>b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b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…b</a:t>
            </a:r>
            <a:r>
              <a:rPr lang="en-US" altLang="zh-CN" sz="2000" i="1" baseline="-25000" dirty="0"/>
              <a:t>k</a:t>
            </a:r>
            <a:r>
              <a:rPr lang="en-US" altLang="zh-CN" sz="2000" baseline="-25000" dirty="0"/>
              <a:t> </a:t>
            </a:r>
            <a:endParaRPr lang="en-US" altLang="zh-CN" sz="2000" baseline="-25000" dirty="0"/>
          </a:p>
          <a:p>
            <a:pPr lvl="1" eaLnBrk="1" hangingPunct="1"/>
            <a:r>
              <a:rPr lang="en-US" altLang="zh-CN" sz="2400" dirty="0"/>
              <a:t>if </a:t>
            </a:r>
            <a:r>
              <a:rPr lang="el-GR" altLang="zh-CN" sz="2400" i="1" dirty="0">
                <a:sym typeface="MT Symbol" pitchFamily="82" charset="2"/>
              </a:rPr>
              <a:t>α</a:t>
            </a:r>
            <a:r>
              <a:rPr lang="en-US" altLang="zh-CN" sz="2400" dirty="0">
                <a:sym typeface="MT Symbol" pitchFamily="82" charset="2"/>
              </a:rPr>
              <a:t>, </a:t>
            </a:r>
            <a:r>
              <a:rPr lang="el-GR" altLang="zh-CN" sz="2400" i="1" dirty="0">
                <a:sym typeface="MT Symbol" pitchFamily="82" charset="2"/>
              </a:rPr>
              <a:t>β</a:t>
            </a:r>
            <a:r>
              <a:rPr lang="en-US" altLang="zh-CN" sz="2400" dirty="0">
                <a:sym typeface="MT Symbol" pitchFamily="82" charset="2"/>
              </a:rPr>
              <a:t>, and </a:t>
            </a:r>
            <a:r>
              <a:rPr lang="el-GR" altLang="zh-CN" sz="2400" i="1" dirty="0">
                <a:sym typeface="MT Symbol" pitchFamily="82" charset="2"/>
              </a:rPr>
              <a:t>γ</a:t>
            </a:r>
            <a:r>
              <a:rPr lang="en-US" altLang="zh-CN" sz="2400" dirty="0"/>
              <a:t> are any elements of </a:t>
            </a:r>
            <a:r>
              <a:rPr lang="en-US" altLang="zh-CN" sz="2400" i="1" dirty="0"/>
              <a:t>A</a:t>
            </a:r>
            <a:r>
              <a:rPr lang="en-US" altLang="zh-CN" sz="2400" dirty="0"/>
              <a:t>*, </a:t>
            </a:r>
            <a:endParaRPr lang="en-US" altLang="zh-CN" sz="2400" dirty="0"/>
          </a:p>
          <a:p>
            <a:pPr lvl="2" eaLnBrk="1" hangingPunct="1"/>
            <a:r>
              <a:rPr lang="el-GR" altLang="zh-CN" sz="2000" i="1" dirty="0">
                <a:sym typeface="MT Symbol" pitchFamily="82" charset="2"/>
              </a:rPr>
              <a:t>α</a:t>
            </a:r>
            <a:r>
              <a:rPr lang="en-US" altLang="zh-CN" sz="2000" dirty="0">
                <a:sym typeface="MT Symbol" pitchFamily="82" charset="2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 </a:t>
            </a:r>
            <a:r>
              <a:rPr lang="en-US" altLang="zh-CN" sz="2000" dirty="0">
                <a:sym typeface="MT Symbol" pitchFamily="82" charset="2"/>
              </a:rPr>
              <a:t>(</a:t>
            </a:r>
            <a:r>
              <a:rPr lang="el-GR" altLang="zh-CN" sz="2000" i="1" dirty="0">
                <a:sym typeface="MT Symbol" pitchFamily="82" charset="2"/>
              </a:rPr>
              <a:t>β</a:t>
            </a:r>
            <a:r>
              <a:rPr lang="en-US" altLang="zh-CN" sz="2000" dirty="0">
                <a:sym typeface="MT Symbol" pitchFamily="82" charset="2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</a:t>
            </a:r>
            <a:r>
              <a:rPr lang="en-US" altLang="zh-CN" sz="2000" dirty="0">
                <a:sym typeface="MT Symbol" pitchFamily="82" charset="2"/>
              </a:rPr>
              <a:t> </a:t>
            </a:r>
            <a:r>
              <a:rPr lang="el-GR" altLang="zh-CN" sz="2000" i="1" dirty="0">
                <a:sym typeface="MT Symbol" pitchFamily="82" charset="2"/>
              </a:rPr>
              <a:t>γ</a:t>
            </a:r>
            <a:r>
              <a:rPr lang="en-US" altLang="zh-CN" sz="2000" dirty="0">
                <a:sym typeface="MT Symbol" pitchFamily="82" charset="2"/>
              </a:rPr>
              <a:t>)</a:t>
            </a:r>
            <a:r>
              <a:rPr lang="en-US" altLang="zh-CN" sz="2000" dirty="0"/>
              <a:t> = (</a:t>
            </a:r>
            <a:r>
              <a:rPr lang="el-GR" altLang="zh-CN" sz="2000" i="1" dirty="0">
                <a:sym typeface="MT Symbol" pitchFamily="82" charset="2"/>
              </a:rPr>
              <a:t>α</a:t>
            </a:r>
            <a:r>
              <a:rPr lang="en-US" altLang="zh-CN" sz="2000" dirty="0">
                <a:sym typeface="MT Symbol" pitchFamily="82" charset="2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</a:t>
            </a:r>
            <a:r>
              <a:rPr lang="el-GR" altLang="zh-CN" sz="2000" i="1" dirty="0">
                <a:sym typeface="MT Symbol" pitchFamily="82" charset="2"/>
              </a:rPr>
              <a:t> β</a:t>
            </a:r>
            <a:r>
              <a:rPr lang="en-US" altLang="zh-CN" sz="2000" dirty="0">
                <a:sym typeface="MT Symbol" pitchFamily="82" charset="2"/>
              </a:rPr>
              <a:t>) </a:t>
            </a:r>
            <a:r>
              <a:rPr lang="en-US" altLang="zh-CN" sz="2000" dirty="0">
                <a:sym typeface="Symbol" panose="05050102010706020507" pitchFamily="18" charset="2"/>
              </a:rPr>
              <a:t></a:t>
            </a:r>
            <a:r>
              <a:rPr lang="en-US" altLang="zh-CN" sz="2000" dirty="0">
                <a:sym typeface="MT Symbol" pitchFamily="82" charset="2"/>
              </a:rPr>
              <a:t> </a:t>
            </a:r>
            <a:r>
              <a:rPr lang="el-GR" altLang="zh-CN" sz="2000" i="1" dirty="0">
                <a:sym typeface="MT Symbol" pitchFamily="82" charset="2"/>
              </a:rPr>
              <a:t>γ</a:t>
            </a:r>
            <a:r>
              <a:rPr lang="en-US" altLang="zh-CN" sz="2000" dirty="0"/>
              <a:t>.</a:t>
            </a:r>
            <a:r>
              <a:rPr lang="en-US" altLang="zh-CN" sz="2000" dirty="0">
                <a:sym typeface="MT Symbol" pitchFamily="82" charset="2"/>
              </a:rPr>
              <a:t>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Example 6</a:t>
            </a:r>
            <a:endParaRPr lang="zh-CN" altLang="en-US" sz="4000" dirty="0"/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</a:t>
            </a:r>
            <a:r>
              <a:rPr lang="zh-CN" altLang="zh-CN" dirty="0"/>
              <a:t> </a:t>
            </a:r>
            <a:r>
              <a:rPr lang="en-US" altLang="zh-CN" dirty="0"/>
              <a:t>is an associative binary operation, and  (A*, </a:t>
            </a:r>
            <a:r>
              <a:rPr lang="en-US" altLang="zh-CN" dirty="0">
                <a:sym typeface="Symbol" panose="05050102010706020507" pitchFamily="18" charset="2"/>
              </a:rPr>
              <a:t></a:t>
            </a:r>
            <a:r>
              <a:rPr lang="en-US" altLang="zh-CN" dirty="0"/>
              <a:t>) is a semigroup.</a:t>
            </a:r>
            <a:endParaRPr lang="en-US" altLang="zh-CN" dirty="0"/>
          </a:p>
          <a:p>
            <a:pPr eaLnBrk="1" hangingPunct="1"/>
            <a:r>
              <a:rPr lang="en-US" altLang="zh-CN" dirty="0"/>
              <a:t> The semigroup (A*, </a:t>
            </a:r>
            <a:r>
              <a:rPr lang="en-US" altLang="zh-CN" dirty="0">
                <a:sym typeface="Symbol" panose="05050102010706020507" pitchFamily="18" charset="2"/>
              </a:rPr>
              <a:t></a:t>
            </a:r>
            <a:r>
              <a:rPr lang="en-US" altLang="zh-CN" dirty="0"/>
              <a:t> ) is called the </a:t>
            </a:r>
            <a:r>
              <a:rPr lang="en-US" altLang="zh-CN" i="1" dirty="0">
                <a:solidFill>
                  <a:srgbClr val="FF3300"/>
                </a:solidFill>
              </a:rPr>
              <a:t>free semigroup generated by A</a:t>
            </a:r>
            <a:r>
              <a:rPr lang="en-US" altLang="zh-CN" dirty="0">
                <a:solidFill>
                  <a:srgbClr val="FF3300"/>
                </a:solidFill>
              </a:rPr>
              <a:t>(</a:t>
            </a:r>
            <a:r>
              <a:rPr lang="zh-CN" altLang="en-US" dirty="0">
                <a:solidFill>
                  <a:srgbClr val="FF3300"/>
                </a:solidFill>
              </a:rPr>
              <a:t>由</a:t>
            </a:r>
            <a:r>
              <a:rPr lang="en-US" altLang="zh-CN" dirty="0">
                <a:solidFill>
                  <a:srgbClr val="FF3300"/>
                </a:solidFill>
              </a:rPr>
              <a:t>A</a:t>
            </a:r>
            <a:r>
              <a:rPr lang="zh-CN" altLang="en-US" dirty="0">
                <a:solidFill>
                  <a:srgbClr val="FF3300"/>
                </a:solidFill>
              </a:rPr>
              <a:t>生成的自由半群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  <a:r>
              <a:rPr lang="en-US" altLang="zh-CN" i="1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1</a:t>
            </a:r>
            <a:endParaRPr lang="en-US" altLang="zh-CN" dirty="0"/>
          </a:p>
        </p:txBody>
      </p:sp>
      <p:sp>
        <p:nvSpPr>
          <p:cNvPr id="16389" name="Rectangle 3"/>
          <p:cNvSpPr>
            <a:spLocks noGrp="1"/>
          </p:cNvSpPr>
          <p:nvPr>
            <p:ph idx="1"/>
          </p:nvPr>
        </p:nvSpPr>
        <p:spPr>
          <a:xfrm>
            <a:off x="1371600" y="18288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dirty="0"/>
              <a:t>,...,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,</a:t>
            </a:r>
            <a:r>
              <a:rPr lang="en-US" altLang="zh-CN" i="1" dirty="0"/>
              <a:t> n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3, are arbitrary elements of a semigroup, then all products of the elements </a:t>
            </a:r>
            <a:r>
              <a:rPr lang="en-US" altLang="zh-CN" i="1" dirty="0"/>
              <a:t>a</a:t>
            </a:r>
            <a:r>
              <a:rPr lang="en-US" altLang="zh-CN" baseline="-25000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,...,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that can be formed by inserting meaningful parentheses arbitrarily are equal.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Proof are omitted</a:t>
            </a:r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Note</a:t>
            </a:r>
            <a:endParaRPr lang="en-US" altLang="zh-CN" dirty="0"/>
          </a:p>
        </p:txBody>
      </p:sp>
      <p:sp>
        <p:nvSpPr>
          <p:cNvPr id="17413" name="Rectangle 3"/>
          <p:cNvSpPr>
            <a:spLocks noGrp="1"/>
          </p:cNvSpPr>
          <p:nvPr>
            <p:ph idx="1"/>
          </p:nvPr>
        </p:nvSpPr>
        <p:spPr>
          <a:xfrm>
            <a:off x="1371600" y="18288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Theorem 1 shows that the products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((</a:t>
            </a:r>
            <a:r>
              <a:rPr lang="en-US" altLang="zh-CN" i="1" dirty="0"/>
              <a:t>a</a:t>
            </a:r>
            <a:r>
              <a:rPr lang="en-US" altLang="zh-CN" baseline="-25000" dirty="0"/>
              <a:t>l</a:t>
            </a:r>
            <a:r>
              <a:rPr lang="en-US" altLang="zh-CN" dirty="0"/>
              <a:t>*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)*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)*</a:t>
            </a:r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endParaRPr lang="en-US" altLang="zh-CN" baseline="-25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baseline="-25000" dirty="0"/>
              <a:t>l</a:t>
            </a:r>
            <a:r>
              <a:rPr lang="en-US" altLang="zh-CN" dirty="0"/>
              <a:t>*(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*(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*</a:t>
            </a:r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r>
              <a:rPr lang="en-US" altLang="zh-CN" dirty="0"/>
              <a:t>))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l</a:t>
            </a:r>
            <a:r>
              <a:rPr lang="en-US" altLang="zh-CN" dirty="0"/>
              <a:t>*(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*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))*</a:t>
            </a:r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endParaRPr lang="en-US" altLang="zh-CN" baseline="-25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are all equal.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baseline="-25000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,..., 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 are elements in a semigroup  (</a:t>
            </a:r>
            <a:r>
              <a:rPr lang="en-US" altLang="zh-CN" i="1" dirty="0"/>
              <a:t>S</a:t>
            </a:r>
            <a:r>
              <a:rPr lang="en-US" altLang="zh-CN" dirty="0"/>
              <a:t>, *), then the product can be written as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baseline="-25000" dirty="0"/>
              <a:t>l</a:t>
            </a:r>
            <a:r>
              <a:rPr lang="en-US" altLang="zh-CN" dirty="0"/>
              <a:t>*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*... *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dirty="0"/>
              <a:t>Identity</a:t>
            </a:r>
            <a:r>
              <a:rPr lang="en-US" altLang="zh-CN" dirty="0"/>
              <a:t> – </a:t>
            </a:r>
            <a:r>
              <a:rPr lang="zh-CN" altLang="en-US" dirty="0"/>
              <a:t>单位元、幺元</a:t>
            </a:r>
            <a:endParaRPr lang="zh-CN" altLang="zh-CN" dirty="0"/>
          </a:p>
        </p:txBody>
      </p:sp>
      <p:sp>
        <p:nvSpPr>
          <p:cNvPr id="18437" name="Rectangle 3"/>
          <p:cNvSpPr>
            <a:spLocks noGrp="1"/>
          </p:cNvSpPr>
          <p:nvPr>
            <p:ph idx="1"/>
          </p:nvPr>
        </p:nvSpPr>
        <p:spPr>
          <a:xfrm>
            <a:off x="1032510" y="1905000"/>
            <a:ext cx="807910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An element </a:t>
            </a:r>
            <a:r>
              <a:rPr lang="en-US" altLang="zh-CN" i="1" dirty="0"/>
              <a:t>e</a:t>
            </a:r>
            <a:r>
              <a:rPr lang="en-US" altLang="zh-CN" dirty="0"/>
              <a:t> in a semigroup (</a:t>
            </a:r>
            <a:r>
              <a:rPr lang="en-US" altLang="zh-CN" i="1" dirty="0"/>
              <a:t>S</a:t>
            </a:r>
            <a:r>
              <a:rPr lang="en-US" altLang="zh-CN" dirty="0"/>
              <a:t>, *) is called an </a:t>
            </a:r>
            <a:r>
              <a:rPr lang="en-US" altLang="zh-CN" i="1" dirty="0">
                <a:solidFill>
                  <a:srgbClr val="FF3300"/>
                </a:solidFill>
              </a:rPr>
              <a:t>identity</a:t>
            </a:r>
            <a:r>
              <a:rPr lang="en-US" altLang="zh-CN" dirty="0"/>
              <a:t> element if </a:t>
            </a:r>
            <a:r>
              <a:rPr lang="en-US" altLang="zh-CN" i="1" dirty="0"/>
              <a:t>e</a:t>
            </a:r>
            <a:r>
              <a:rPr lang="en-US" altLang="zh-CN" dirty="0"/>
              <a:t>*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e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 for all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S.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an identity element must be unique.</a:t>
            </a:r>
            <a:endParaRPr lang="en-US" altLang="zh-CN" dirty="0"/>
          </a:p>
          <a:p>
            <a:pPr eaLnBrk="1" hangingPunct="1"/>
            <a:r>
              <a:rPr lang="en-US" altLang="zh-CN" dirty="0"/>
              <a:t>Example 8,9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dirty="0"/>
              <a:t>, +)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baseline="30000" dirty="0"/>
              <a:t>+</a:t>
            </a:r>
            <a:r>
              <a:rPr lang="en-US" altLang="zh-CN" dirty="0"/>
              <a:t>, +)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dirty="0"/>
              <a:t>Monoid</a:t>
            </a:r>
            <a:r>
              <a:rPr lang="en-US" altLang="zh-CN" dirty="0"/>
              <a:t> – </a:t>
            </a:r>
            <a:r>
              <a:rPr lang="zh-CN" altLang="en-US" dirty="0"/>
              <a:t>独异点、含幺半群</a:t>
            </a:r>
            <a:endParaRPr lang="zh-CN" altLang="zh-CN" dirty="0"/>
          </a:p>
        </p:txBody>
      </p:sp>
      <p:sp>
        <p:nvSpPr>
          <p:cNvPr id="6502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533400" indent="-533400" eaLnBrk="1" hangingPunct="1"/>
            <a:r>
              <a:rPr lang="en-US" altLang="zh-CN" dirty="0"/>
              <a:t>A </a:t>
            </a:r>
            <a:r>
              <a:rPr lang="en-US" altLang="zh-CN" i="1" dirty="0">
                <a:solidFill>
                  <a:srgbClr val="FF3300"/>
                </a:solidFill>
              </a:rPr>
              <a:t>monoid</a:t>
            </a:r>
            <a:r>
              <a:rPr lang="en-US" altLang="zh-CN" dirty="0"/>
              <a:t> is a semigroup (S, *) that has an identity.</a:t>
            </a:r>
            <a:endParaRPr lang="en-US" altLang="zh-CN" dirty="0"/>
          </a:p>
          <a:p>
            <a:pPr marL="533400" indent="-533400" eaLnBrk="1" hangingPunct="1"/>
            <a:r>
              <a:rPr lang="en-US" altLang="zh-CN" dirty="0"/>
              <a:t>Example 10</a:t>
            </a:r>
            <a:endParaRPr lang="en-US" altLang="zh-CN" dirty="0"/>
          </a:p>
          <a:p>
            <a:pPr marL="914400" lvl="1" indent="-457200" eaLnBrk="1" hangingPunct="1"/>
            <a:r>
              <a:rPr lang="en-US" altLang="zh-CN" dirty="0"/>
              <a:t>The semigroup (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 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>
                <a:sym typeface="MT Symbol" pitchFamily="82" charset="2"/>
              </a:rPr>
              <a:t>)</a:t>
            </a:r>
            <a:endParaRPr lang="zh-CN" altLang="en-US" dirty="0"/>
          </a:p>
          <a:p>
            <a:pPr marL="914400" lvl="1" indent="-457200" eaLnBrk="1" hangingPunct="1"/>
            <a:r>
              <a:rPr lang="zh-CN" altLang="en-US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 is the identity, since for any element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), 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*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r>
              <a:rPr lang="en-US" altLang="zh-CN" dirty="0">
                <a:sym typeface="Symbol" panose="05050102010706020507" pitchFamily="18" charset="2"/>
              </a:rPr>
              <a:t>  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  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marL="914400" lvl="1" indent="-457200" eaLnBrk="1" hangingPunct="1"/>
            <a:r>
              <a:rPr lang="en-US" altLang="zh-CN" dirty="0"/>
              <a:t>Hence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 is a monoid.</a:t>
            </a:r>
            <a:endParaRPr lang="zh-CN" altLang="en-US" dirty="0"/>
          </a:p>
        </p:txBody>
      </p:sp>
      <p:sp>
        <p:nvSpPr>
          <p:cNvPr id="19462" name="AutoShape 4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3" name="AutoShape 5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4" name="AutoShape 6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5" name="AutoShape 7"/>
          <p:cNvSpPr>
            <a:spLocks noChangeAspect="1"/>
          </p:cNvSpPr>
          <p:nvPr/>
        </p:nvSpPr>
        <p:spPr>
          <a:xfrm>
            <a:off x="3851275" y="2781300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8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0243">
                                            <p:txEl>
                                              <p:charRg st="8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0243">
                                            <p:txEl>
                                              <p:charRg st="8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168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0243">
                                            <p:txEl>
                                              <p:charRg st="168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0243">
                                            <p:txEl>
                                              <p:charRg st="168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11,12,13</a:t>
            </a:r>
            <a:endParaRPr lang="en-US" altLang="zh-CN" dirty="0"/>
          </a:p>
        </p:txBody>
      </p:sp>
      <p:sp>
        <p:nvSpPr>
          <p:cNvPr id="651267" name="Rectangle 3"/>
          <p:cNvSpPr>
            <a:spLocks noGrp="1"/>
          </p:cNvSpPr>
          <p:nvPr>
            <p:ph idx="1"/>
          </p:nvPr>
        </p:nvSpPr>
        <p:spPr>
          <a:xfrm>
            <a:off x="1371600" y="19812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semigroup </a:t>
            </a:r>
            <a:r>
              <a:rPr lang="en-US" altLang="zh-CN" sz="2800" i="1" dirty="0"/>
              <a:t>S</a:t>
            </a:r>
            <a:r>
              <a:rPr lang="en-US" altLang="zh-CN" sz="2800" i="1" baseline="30000" dirty="0"/>
              <a:t>s</a:t>
            </a:r>
            <a:r>
              <a:rPr lang="en-US" altLang="zh-CN" sz="2800" i="1" dirty="0"/>
              <a:t> </a:t>
            </a:r>
            <a:r>
              <a:rPr lang="en-US" altLang="zh-CN" sz="2800" dirty="0"/>
              <a:t>defined in Example 4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It has the identity l</a:t>
            </a:r>
            <a:r>
              <a:rPr lang="en-US" altLang="zh-CN" sz="2400" i="1" baseline="-25000" dirty="0"/>
              <a:t>s</a:t>
            </a:r>
            <a:r>
              <a:rPr lang="en-US" altLang="zh-CN" sz="2400" dirty="0"/>
              <a:t>, since l</a:t>
            </a:r>
            <a:r>
              <a:rPr lang="en-US" altLang="zh-CN" sz="2400" i="1" baseline="-25000" dirty="0"/>
              <a:t>s</a:t>
            </a:r>
            <a:r>
              <a:rPr lang="en-US" altLang="zh-CN" sz="2400" dirty="0"/>
              <a:t>*</a:t>
            </a:r>
            <a:r>
              <a:rPr lang="en-US" altLang="zh-CN" sz="2400" i="1" dirty="0"/>
              <a:t>f</a:t>
            </a:r>
            <a:r>
              <a:rPr lang="en-US" altLang="zh-CN" sz="2400" dirty="0"/>
              <a:t> = l</a:t>
            </a:r>
            <a:r>
              <a:rPr lang="en-US" altLang="zh-CN" sz="2400" i="1" baseline="-25000" dirty="0"/>
              <a:t>s</a:t>
            </a:r>
            <a:r>
              <a:rPr lang="en-US" altLang="zh-CN" sz="2400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sz="2400" i="1" dirty="0"/>
              <a:t>f</a:t>
            </a:r>
            <a:r>
              <a:rPr lang="en-US" altLang="zh-CN" sz="2400" dirty="0"/>
              <a:t> = </a:t>
            </a:r>
            <a:r>
              <a:rPr lang="en-US" altLang="zh-CN" sz="2400" i="1" dirty="0"/>
              <a:t>f</a:t>
            </a:r>
            <a:r>
              <a:rPr lang="en-US" altLang="zh-CN" sz="2400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sz="2400" dirty="0"/>
              <a:t>l</a:t>
            </a:r>
            <a:r>
              <a:rPr lang="en-US" altLang="zh-CN" sz="2400" i="1" baseline="-25000" dirty="0"/>
              <a:t>s</a:t>
            </a:r>
            <a:r>
              <a:rPr lang="en-US" altLang="zh-CN" sz="2400" dirty="0"/>
              <a:t>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 * l</a:t>
            </a:r>
            <a:r>
              <a:rPr lang="en-US" altLang="zh-CN" sz="2400" i="1" baseline="-25000" dirty="0"/>
              <a:t>s</a:t>
            </a:r>
            <a:r>
              <a:rPr lang="en-US" altLang="zh-CN" sz="2400" dirty="0"/>
              <a:t> for any element </a:t>
            </a:r>
            <a:r>
              <a:rPr lang="en-US" altLang="zh-CN" sz="2400" i="1" dirty="0"/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ym typeface="MT Symbol" pitchFamily="82" charset="2"/>
              </a:rPr>
              <a:t> </a:t>
            </a:r>
            <a:r>
              <a:rPr lang="en-US" altLang="zh-CN" sz="2400" i="1" dirty="0"/>
              <a:t>S</a:t>
            </a:r>
            <a:r>
              <a:rPr lang="en-US" altLang="zh-CN" sz="2400" i="1" baseline="30000" dirty="0"/>
              <a:t>s</a:t>
            </a:r>
            <a:r>
              <a:rPr lang="en-US" altLang="zh-CN" sz="2400" dirty="0"/>
              <a:t> , we see that </a:t>
            </a:r>
            <a:r>
              <a:rPr lang="en-US" altLang="zh-CN" sz="2400" i="1" dirty="0"/>
              <a:t>S</a:t>
            </a:r>
            <a:r>
              <a:rPr lang="en-US" altLang="zh-CN" sz="2400" i="1" baseline="30000" dirty="0"/>
              <a:t>s</a:t>
            </a:r>
            <a:r>
              <a:rPr lang="en-US" altLang="zh-CN" sz="2400" dirty="0"/>
              <a:t> is a monoid.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semigroup </a:t>
            </a:r>
            <a:r>
              <a:rPr lang="en-US" altLang="zh-CN" sz="2800" i="1" dirty="0"/>
              <a:t>A</a:t>
            </a:r>
            <a:r>
              <a:rPr lang="en-US" altLang="zh-CN" sz="2800" dirty="0"/>
              <a:t>* defined in Example 6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It has the identity </a:t>
            </a:r>
            <a:r>
              <a:rPr lang="el-GR" altLang="zh-CN" sz="2400" i="1" dirty="0">
                <a:sym typeface="MT Symbol" pitchFamily="82" charset="2"/>
              </a:rPr>
              <a:t>ε</a:t>
            </a:r>
            <a:r>
              <a:rPr lang="en-US" altLang="zh-CN" sz="2400" dirty="0">
                <a:sym typeface="MT Symbol" pitchFamily="82" charset="2"/>
              </a:rPr>
              <a:t>, the empty sequence,</a:t>
            </a:r>
            <a:r>
              <a:rPr lang="en-US" altLang="zh-CN" sz="2400" dirty="0"/>
              <a:t> since         </a:t>
            </a:r>
            <a:r>
              <a:rPr lang="el-GR" altLang="zh-CN" sz="2400" i="1" dirty="0">
                <a:sym typeface="MT Symbol" pitchFamily="82" charset="2"/>
              </a:rPr>
              <a:t>α•ε</a:t>
            </a:r>
            <a:r>
              <a:rPr lang="en-US" altLang="zh-CN" sz="2400" dirty="0"/>
              <a:t>= </a:t>
            </a:r>
            <a:r>
              <a:rPr lang="el-GR" altLang="zh-CN" sz="2400" i="1" dirty="0">
                <a:sym typeface="MT Symbol" pitchFamily="82" charset="2"/>
              </a:rPr>
              <a:t>ε•α</a:t>
            </a:r>
            <a:r>
              <a:rPr lang="en-US" altLang="zh-CN" sz="2400" dirty="0"/>
              <a:t> = </a:t>
            </a:r>
            <a:r>
              <a:rPr lang="el-GR" altLang="zh-CN" sz="2400" i="1" dirty="0">
                <a:sym typeface="MT Symbol" pitchFamily="82" charset="2"/>
              </a:rPr>
              <a:t>α</a:t>
            </a:r>
            <a:r>
              <a:rPr lang="en-US" altLang="zh-CN" sz="2400" dirty="0"/>
              <a:t>  for all </a:t>
            </a:r>
            <a:r>
              <a:rPr lang="el-GR" altLang="zh-CN" sz="2400" i="1" dirty="0">
                <a:sym typeface="MT Symbol" pitchFamily="82" charset="2"/>
              </a:rPr>
              <a:t>α</a:t>
            </a:r>
            <a:r>
              <a:rPr lang="el-GR" altLang="zh-CN" sz="2400" i="1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* 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MT Symbol" pitchFamily="82" charset="2"/>
              </a:rPr>
              <a:t>The set of all relations on set </a:t>
            </a:r>
            <a:r>
              <a:rPr lang="en-US" altLang="zh-CN" sz="2800" i="1" dirty="0">
                <a:sym typeface="MT Symbol" pitchFamily="82" charset="2"/>
              </a:rPr>
              <a:t>A</a:t>
            </a:r>
            <a:r>
              <a:rPr lang="en-US" altLang="zh-CN" sz="2800" dirty="0">
                <a:sym typeface="MT Symbol" pitchFamily="82" charset="2"/>
              </a:rPr>
              <a:t> with the operation of composition</a:t>
            </a:r>
            <a:endParaRPr lang="en-US" altLang="zh-CN" sz="2800" dirty="0">
              <a:sym typeface="MT Symbol" pitchFamily="8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MT Symbol" pitchFamily="82" charset="2"/>
              </a:rPr>
              <a:t>It is a monoid . The identity element is the equality relation </a:t>
            </a:r>
            <a:r>
              <a:rPr lang="en-US" altLang="zh-CN" sz="2400" i="1" dirty="0">
                <a:sym typeface="MT Symbol" pitchFamily="82" charset="2"/>
              </a:rPr>
              <a:t>∆</a:t>
            </a:r>
            <a:r>
              <a:rPr lang="en-US" altLang="zh-CN" sz="2400" dirty="0">
                <a:sym typeface="MT Symbol" pitchFamily="82" charset="2"/>
              </a:rPr>
              <a:t>.</a:t>
            </a:r>
            <a:endParaRPr lang="zh-CN" altLang="zh-CN" sz="2400" dirty="0">
              <a:sym typeface="MT Symbol" pitchFamily="8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charRg st="3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7">
                                            <p:txEl>
                                              <p:charRg st="3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7">
                                            <p:txEl>
                                              <p:charRg st="3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charRg st="188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1267">
                                            <p:txEl>
                                              <p:charRg st="188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1267">
                                            <p:txEl>
                                              <p:charRg st="188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charRg st="343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1267">
                                            <p:txEl>
                                              <p:charRg st="343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1267">
                                            <p:txEl>
                                              <p:charRg st="343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日期占位符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6" name="文本框 6"/>
          <p:cNvSpPr txBox="1"/>
          <p:nvPr>
            <p:custDataLst>
              <p:tags r:id="rId1"/>
            </p:custDataLst>
          </p:nvPr>
        </p:nvSpPr>
        <p:spPr>
          <a:xfrm>
            <a:off x="914400" y="1031875"/>
            <a:ext cx="7315200" cy="1139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Which of the sets together with the binary operation  are monoid?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Tx/>
              <a:buFontTx/>
            </a:pP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7" name="文本框 7"/>
          <p:cNvSpPr txBox="1"/>
          <p:nvPr>
            <p:custDataLst>
              <p:tags r:id="rId2"/>
            </p:custDataLst>
          </p:nvPr>
        </p:nvSpPr>
        <p:spPr>
          <a:xfrm>
            <a:off x="1268413" y="230187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a*b is defined as max{a,b}.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8" name="文本框 8"/>
          <p:cNvSpPr txBox="1"/>
          <p:nvPr>
            <p:custDataLst>
              <p:tags r:id="rId3"/>
            </p:custDataLst>
          </p:nvPr>
        </p:nvSpPr>
        <p:spPr>
          <a:xfrm>
            <a:off x="1404938" y="31242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9" name="文本框 9"/>
          <p:cNvSpPr txBox="1"/>
          <p:nvPr>
            <p:custDataLst>
              <p:tags r:id="rId4"/>
            </p:custDataLst>
          </p:nvPr>
        </p:nvSpPr>
        <p:spPr>
          <a:xfrm>
            <a:off x="1222375" y="4043363"/>
            <a:ext cx="7597775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S={1,2,3,6,12},where a*b is defined as GCD(a,b).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0" name="文本框 10"/>
          <p:cNvSpPr txBox="1"/>
          <p:nvPr>
            <p:custDataLst>
              <p:tags r:id="rId5"/>
            </p:custDataLst>
          </p:nvPr>
        </p:nvSpPr>
        <p:spPr>
          <a:xfrm>
            <a:off x="1042988" y="4873625"/>
            <a:ext cx="8137525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P(S),with S a set, where * is defined as intersection.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1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750" y="236696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2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750" y="3224213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3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750" y="408146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4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750" y="493871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5" name="矩形: 圆角 15"/>
          <p:cNvSpPr/>
          <p:nvPr>
            <p:custDataLst>
              <p:tags r:id="rId10"/>
            </p:custDataLst>
          </p:nvPr>
        </p:nvSpPr>
        <p:spPr>
          <a:xfrm>
            <a:off x="6172200" y="5921375"/>
            <a:ext cx="1543050" cy="4127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6" name="文本框 22"/>
          <p:cNvSpPr txBox="1"/>
          <p:nvPr>
            <p:custDataLst>
              <p:tags r:id="rId11"/>
            </p:custDataLst>
          </p:nvPr>
        </p:nvSpPr>
        <p:spPr>
          <a:xfrm>
            <a:off x="1254125" y="315118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a*b is defined as a.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517" name="组合 2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1518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19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2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1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1522" name="图片 5"/>
          <p:cNvPicPr/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dirty="0"/>
              <a:t>Subsemigroup </a:t>
            </a:r>
            <a:r>
              <a:rPr lang="en-US" altLang="zh-CN" dirty="0"/>
              <a:t>– </a:t>
            </a:r>
            <a:r>
              <a:rPr lang="zh-CN" altLang="en-US" dirty="0"/>
              <a:t>子半群</a:t>
            </a:r>
            <a:endParaRPr lang="zh-CN" altLang="zh-CN" dirty="0"/>
          </a:p>
        </p:txBody>
      </p:sp>
      <p:sp>
        <p:nvSpPr>
          <p:cNvPr id="2253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, *) be a semigroup and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T</a:t>
            </a:r>
            <a:r>
              <a:rPr lang="en-US" altLang="zh-CN" dirty="0"/>
              <a:t> be a subset of </a:t>
            </a:r>
            <a:r>
              <a:rPr lang="en-US" altLang="zh-CN" i="1" dirty="0"/>
              <a:t>S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T</a:t>
            </a:r>
            <a:r>
              <a:rPr lang="en-US" altLang="zh-CN" dirty="0"/>
              <a:t> is </a:t>
            </a:r>
            <a:r>
              <a:rPr lang="en-US" altLang="zh-CN" i="1" dirty="0">
                <a:solidFill>
                  <a:srgbClr val="FF3300"/>
                </a:solidFill>
              </a:rPr>
              <a:t>closed</a:t>
            </a:r>
            <a:r>
              <a:rPr lang="en-US" altLang="zh-CN" dirty="0"/>
              <a:t> under the operation *, then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*) is called a </a:t>
            </a:r>
            <a:r>
              <a:rPr lang="en-US" altLang="zh-CN" i="1" dirty="0">
                <a:solidFill>
                  <a:srgbClr val="FF3300"/>
                </a:solidFill>
              </a:rPr>
              <a:t>subsemigroup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of (</a:t>
            </a:r>
            <a:r>
              <a:rPr lang="en-US" altLang="zh-CN" i="1" dirty="0"/>
              <a:t>S</a:t>
            </a:r>
            <a:r>
              <a:rPr lang="en-US" altLang="zh-CN" dirty="0"/>
              <a:t>, *). 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dirty="0"/>
              <a:t>Submonoid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子独异点</a:t>
            </a:r>
            <a:endParaRPr lang="zh-CN" altLang="zh-CN" dirty="0"/>
          </a:p>
        </p:txBody>
      </p:sp>
      <p:sp>
        <p:nvSpPr>
          <p:cNvPr id="2355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, *) be a monoid with identity </a:t>
            </a:r>
            <a:r>
              <a:rPr lang="en-US" altLang="zh-CN" i="1" dirty="0"/>
              <a:t>e</a:t>
            </a:r>
            <a:r>
              <a:rPr lang="en-US" altLang="zh-CN" dirty="0"/>
              <a:t>, and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T</a:t>
            </a:r>
            <a:r>
              <a:rPr lang="en-US" altLang="zh-CN" dirty="0"/>
              <a:t> be a nonempty subset of </a:t>
            </a:r>
            <a:r>
              <a:rPr lang="en-US" altLang="zh-CN" i="1" dirty="0"/>
              <a:t>S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T</a:t>
            </a:r>
            <a:r>
              <a:rPr lang="en-US" altLang="zh-CN" dirty="0"/>
              <a:t> is </a:t>
            </a:r>
            <a:r>
              <a:rPr lang="en-US" altLang="zh-CN" i="1" dirty="0">
                <a:solidFill>
                  <a:srgbClr val="FF3300"/>
                </a:solidFill>
              </a:rPr>
              <a:t>closed</a:t>
            </a:r>
            <a:r>
              <a:rPr lang="en-US" altLang="zh-CN" dirty="0"/>
              <a:t> under the operation * and </a:t>
            </a:r>
            <a:r>
              <a:rPr lang="en-US" altLang="zh-CN" i="1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T</a:t>
            </a:r>
            <a:r>
              <a:rPr lang="en-US" altLang="zh-CN" dirty="0"/>
              <a:t>,then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*) is called a </a:t>
            </a:r>
            <a:r>
              <a:rPr lang="en-US" altLang="zh-CN" i="1" dirty="0">
                <a:solidFill>
                  <a:srgbClr val="FF3300"/>
                </a:solidFill>
              </a:rPr>
              <a:t>submonoid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of (</a:t>
            </a:r>
            <a:r>
              <a:rPr lang="en-US" altLang="zh-CN" i="1" dirty="0"/>
              <a:t>S</a:t>
            </a:r>
            <a:r>
              <a:rPr lang="en-US" altLang="zh-CN" dirty="0"/>
              <a:t>, *).</a:t>
            </a:r>
            <a:endParaRPr lang="zh-CN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5"/>
          <p:cNvSpPr txBox="1"/>
          <p:nvPr>
            <p:custDataLst>
              <p:tags r:id="rId1"/>
            </p:custDataLst>
          </p:nvPr>
        </p:nvSpPr>
        <p:spPr>
          <a:xfrm>
            <a:off x="955675" y="549275"/>
            <a:ext cx="784225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Which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binary operation * is associative?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6" name="文本框 6"/>
          <p:cNvSpPr txBox="1"/>
          <p:nvPr>
            <p:custDataLst>
              <p:tags r:id="rId2"/>
            </p:custDataLst>
          </p:nvPr>
        </p:nvSpPr>
        <p:spPr>
          <a:xfrm>
            <a:off x="1827213" y="25654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 Z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where a*b is ab.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7" name="文本框 7"/>
          <p:cNvSpPr txBox="1"/>
          <p:nvPr>
            <p:custDataLst>
              <p:tags r:id="rId3"/>
            </p:custDataLst>
          </p:nvPr>
        </p:nvSpPr>
        <p:spPr>
          <a:xfrm>
            <a:off x="1828800" y="337978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 Z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where a*b is a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|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b|.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8" name="文本框 8"/>
          <p:cNvSpPr txBox="1"/>
          <p:nvPr>
            <p:custDataLst>
              <p:tags r:id="rId4"/>
            </p:custDataLst>
          </p:nvPr>
        </p:nvSpPr>
        <p:spPr>
          <a:xfrm>
            <a:off x="1828800" y="4221163"/>
            <a:ext cx="73152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 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where a*b is the minimum of a and b.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文本框 9"/>
          <p:cNvSpPr txBox="1"/>
          <p:nvPr>
            <p:custDataLst>
              <p:tags r:id="rId5"/>
            </p:custDataLst>
          </p:nvPr>
        </p:nvSpPr>
        <p:spPr>
          <a:xfrm>
            <a:off x="1828800" y="509428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 a lattice A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where a*b is a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0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587625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1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444875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2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302125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3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159375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4" name="矩形: 圆角 14"/>
          <p:cNvSpPr/>
          <p:nvPr>
            <p:custDataLst>
              <p:tags r:id="rId10"/>
            </p:custDataLst>
          </p:nvPr>
        </p:nvSpPr>
        <p:spPr>
          <a:xfrm>
            <a:off x="6172200" y="5951538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155" name="组合 19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156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57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58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59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160" name="图片 4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Note</a:t>
            </a:r>
            <a:endParaRPr lang="zh-CN" altLang="zh-CN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associative property holds in any subset of a semigroup so that a subsemigroup (</a:t>
            </a:r>
            <a:r>
              <a:rPr lang="en-US" altLang="zh-CN" i="1" dirty="0"/>
              <a:t>T</a:t>
            </a:r>
            <a:r>
              <a:rPr lang="en-US" altLang="zh-CN" dirty="0"/>
              <a:t>, *) of a semigroup (</a:t>
            </a:r>
            <a:r>
              <a:rPr lang="en-US" altLang="zh-CN" i="1" dirty="0"/>
              <a:t>S</a:t>
            </a:r>
            <a:r>
              <a:rPr lang="en-US" altLang="zh-CN" dirty="0"/>
              <a:t>, *) is itself a semigroup. </a:t>
            </a:r>
            <a:endParaRPr lang="en-US" altLang="zh-CN" dirty="0"/>
          </a:p>
          <a:p>
            <a:pPr eaLnBrk="1" hangingPunct="1"/>
            <a:r>
              <a:rPr lang="en-US" altLang="zh-CN" dirty="0"/>
              <a:t>Similarly, a submonoid of a monoid is itself a monoid.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(</a:t>
            </a:r>
            <a:r>
              <a:rPr lang="en-US" altLang="zh-CN" i="1" dirty="0"/>
              <a:t>S</a:t>
            </a:r>
            <a:r>
              <a:rPr lang="en-US" altLang="zh-CN" dirty="0"/>
              <a:t>, *) is a semigroup, then (</a:t>
            </a:r>
            <a:r>
              <a:rPr lang="en-US" altLang="zh-CN" i="1" dirty="0"/>
              <a:t>S</a:t>
            </a:r>
            <a:r>
              <a:rPr lang="en-US" altLang="zh-CN" dirty="0"/>
              <a:t>, *) is a subsemigroup of (</a:t>
            </a:r>
            <a:r>
              <a:rPr lang="en-US" altLang="zh-CN" i="1" dirty="0"/>
              <a:t>S</a:t>
            </a:r>
            <a:r>
              <a:rPr lang="en-US" altLang="zh-CN" dirty="0"/>
              <a:t>, *). </a:t>
            </a:r>
            <a:endParaRPr lang="en-US" altLang="zh-CN" dirty="0"/>
          </a:p>
          <a:p>
            <a:pPr eaLnBrk="1" hangingPunct="1"/>
            <a:r>
              <a:rPr lang="en-US" altLang="zh-CN" dirty="0"/>
              <a:t>Let (</a:t>
            </a:r>
            <a:r>
              <a:rPr lang="en-US" altLang="zh-CN" i="1" dirty="0"/>
              <a:t>S</a:t>
            </a:r>
            <a:r>
              <a:rPr lang="en-US" altLang="zh-CN" dirty="0"/>
              <a:t>,*) be a monoid, then (</a:t>
            </a:r>
            <a:r>
              <a:rPr lang="en-US" altLang="zh-CN" i="1" dirty="0"/>
              <a:t>S</a:t>
            </a:r>
            <a:r>
              <a:rPr lang="en-US" altLang="zh-CN" dirty="0"/>
              <a:t>, *) is a submonoid of (</a:t>
            </a:r>
            <a:r>
              <a:rPr lang="en-US" altLang="zh-CN" i="1" dirty="0"/>
              <a:t>S</a:t>
            </a:r>
            <a:r>
              <a:rPr lang="en-US" altLang="zh-CN" dirty="0"/>
              <a:t>, *). </a:t>
            </a:r>
            <a:endParaRPr lang="en-US" altLang="zh-CN" dirty="0"/>
          </a:p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T</a:t>
            </a:r>
            <a:r>
              <a:rPr lang="en-US" altLang="zh-CN" dirty="0"/>
              <a:t>= {</a:t>
            </a:r>
            <a:r>
              <a:rPr lang="en-US" altLang="zh-CN" i="1" dirty="0"/>
              <a:t>e</a:t>
            </a:r>
            <a:r>
              <a:rPr lang="en-US" altLang="zh-CN" dirty="0"/>
              <a:t>}, then (</a:t>
            </a:r>
            <a:r>
              <a:rPr lang="en-US" altLang="zh-CN" i="1" dirty="0"/>
              <a:t>T</a:t>
            </a:r>
            <a:r>
              <a:rPr lang="en-US" altLang="zh-CN" dirty="0"/>
              <a:t>, *) is a submonoid of     (</a:t>
            </a:r>
            <a:r>
              <a:rPr lang="en-US" altLang="zh-CN" i="1" dirty="0"/>
              <a:t>S</a:t>
            </a:r>
            <a:r>
              <a:rPr lang="en-US" altLang="zh-CN" dirty="0"/>
              <a:t>, *)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Powers</a:t>
            </a:r>
            <a:r>
              <a:rPr lang="zh-CN" altLang="en-US" dirty="0"/>
              <a:t>（幂） </a:t>
            </a:r>
            <a:r>
              <a:rPr lang="en-US" altLang="zh-CN" dirty="0"/>
              <a:t>of </a:t>
            </a:r>
            <a:r>
              <a:rPr lang="en-US" altLang="zh-CN" i="1" dirty="0"/>
              <a:t>a</a:t>
            </a:r>
            <a:endParaRPr lang="en-US" altLang="zh-CN" baseline="30000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Suppose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, *) is a semigroup,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S</a:t>
            </a:r>
            <a:endParaRPr lang="en-US" altLang="zh-CN" sz="24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  </a:t>
            </a:r>
            <a:r>
              <a:rPr lang="en-US" altLang="zh-CN" sz="2400" dirty="0">
                <a:latin typeface="Euclid Math Two" panose="02050601010101010101" pitchFamily="18" charset="2"/>
              </a:rPr>
              <a:t>Z</a:t>
            </a:r>
            <a:r>
              <a:rPr lang="en-US" altLang="zh-CN" sz="2400" baseline="30000" dirty="0"/>
              <a:t>+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Define the powers of </a:t>
            </a:r>
            <a:r>
              <a:rPr lang="en-US" altLang="zh-CN" sz="2800" i="1" dirty="0"/>
              <a:t>a</a:t>
            </a:r>
            <a:r>
              <a:rPr lang="en-US" altLang="zh-CN" sz="2800" i="1" baseline="30000" dirty="0"/>
              <a:t>n</a:t>
            </a:r>
            <a:r>
              <a:rPr lang="en-US" altLang="zh-CN" sz="2800" dirty="0"/>
              <a:t> recursively as follows: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</a:t>
            </a:r>
            <a:r>
              <a:rPr lang="en-US" altLang="zh-CN" sz="2400" baseline="30000" dirty="0"/>
              <a:t>l</a:t>
            </a:r>
            <a:r>
              <a:rPr lang="en-US" altLang="zh-CN" sz="2400" dirty="0"/>
              <a:t> = 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n</a:t>
            </a:r>
            <a:r>
              <a:rPr lang="en-US" altLang="zh-CN" sz="2400" dirty="0"/>
              <a:t> = 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n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 * 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</a:t>
            </a:r>
            <a:r>
              <a:rPr lang="en-US" altLang="zh-CN" sz="2400" dirty="0"/>
              <a:t>2.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 = </a:t>
            </a:r>
            <a:r>
              <a:rPr lang="en-US" altLang="zh-CN" sz="2400" i="1" dirty="0"/>
              <a:t>e</a:t>
            </a:r>
            <a:r>
              <a:rPr lang="en-US" altLang="zh-CN" sz="2400" dirty="0"/>
              <a:t>		if (S, *) is a monoid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</a:t>
            </a:r>
            <a:r>
              <a:rPr lang="en-US" altLang="zh-CN" sz="2800" i="1" dirty="0"/>
              <a:t>m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n</a:t>
            </a:r>
            <a:r>
              <a:rPr lang="en-US" altLang="zh-CN" sz="2800" dirty="0"/>
              <a:t> are nonnegative integers, then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 * 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n</a:t>
            </a:r>
            <a:r>
              <a:rPr lang="en-US" altLang="zh-CN" sz="2400" dirty="0"/>
              <a:t> = 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en-US" altLang="zh-CN" sz="2400" baseline="30000" dirty="0"/>
              <a:t>+</a:t>
            </a:r>
            <a:r>
              <a:rPr lang="en-US" altLang="zh-CN" sz="2400" i="1" baseline="30000" dirty="0"/>
              <a:t>n</a:t>
            </a:r>
            <a:endParaRPr lang="zh-CN" altLang="en-US" sz="2400" i="1" baseline="30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16</a:t>
            </a:r>
            <a:endParaRPr lang="zh-CN" altLang="en-US" dirty="0"/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(</a:t>
            </a:r>
            <a:r>
              <a:rPr lang="en-US" altLang="zh-CN" i="1" dirty="0"/>
              <a:t>S</a:t>
            </a:r>
            <a:r>
              <a:rPr lang="en-US" altLang="zh-CN" dirty="0"/>
              <a:t>, *) is a semigroup, </a:t>
            </a: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</a:t>
            </a:r>
            <a:r>
              <a:rPr lang="en-US" altLang="zh-CN" dirty="0"/>
              <a:t>, and                       </a:t>
            </a:r>
            <a:r>
              <a:rPr lang="en-US" altLang="zh-CN" i="1" dirty="0"/>
              <a:t>T </a:t>
            </a:r>
            <a:r>
              <a:rPr lang="en-US" altLang="zh-CN" dirty="0"/>
              <a:t>= {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i</a:t>
            </a:r>
            <a:r>
              <a:rPr lang="en-US" altLang="zh-CN" dirty="0"/>
              <a:t>|</a:t>
            </a:r>
            <a:r>
              <a:rPr lang="en-US" altLang="zh-CN" i="1" dirty="0"/>
              <a:t>i</a:t>
            </a:r>
            <a:r>
              <a:rPr lang="en-US" altLang="zh-CN" i="1" dirty="0">
                <a:sym typeface="Symbol" panose="05050102010706020507" pitchFamily="18" charset="2"/>
              </a:rPr>
              <a:t>  </a:t>
            </a:r>
            <a:r>
              <a:rPr lang="en-US" altLang="zh-CN" dirty="0">
                <a:sym typeface="Euclid Math Two" panose="02050601010101010101" pitchFamily="18" charset="2"/>
              </a:rPr>
              <a:t></a:t>
            </a:r>
            <a:r>
              <a:rPr lang="en-US" altLang="zh-CN" baseline="30000" dirty="0"/>
              <a:t>+</a:t>
            </a:r>
            <a:r>
              <a:rPr lang="en-US" altLang="zh-CN" dirty="0"/>
              <a:t>}, then</a:t>
            </a:r>
            <a:endParaRPr lang="en-US" altLang="zh-CN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, *) is a subsemigroup of (</a:t>
            </a:r>
            <a:r>
              <a:rPr lang="en-US" altLang="zh-CN" sz="2400" i="1" dirty="0"/>
              <a:t>S</a:t>
            </a:r>
            <a:r>
              <a:rPr lang="en-US" altLang="zh-CN" sz="2400" dirty="0"/>
              <a:t>, *).</a:t>
            </a:r>
            <a:endParaRPr lang="en-US" altLang="zh-CN" sz="2400" dirty="0"/>
          </a:p>
          <a:p>
            <a:pPr eaLnBrk="1" hangingPunct="1"/>
            <a:r>
              <a:rPr lang="en-US" altLang="zh-CN" dirty="0"/>
              <a:t> If (</a:t>
            </a:r>
            <a:r>
              <a:rPr lang="en-US" altLang="zh-CN" i="1" dirty="0"/>
              <a:t>S</a:t>
            </a:r>
            <a:r>
              <a:rPr lang="en-US" altLang="zh-CN" dirty="0"/>
              <a:t>, *) is a monoid, </a:t>
            </a: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  </a:t>
            </a:r>
            <a:r>
              <a:rPr lang="en-US" altLang="zh-CN" i="1" dirty="0"/>
              <a:t>S</a:t>
            </a:r>
            <a:r>
              <a:rPr lang="en-US" altLang="zh-CN" dirty="0"/>
              <a:t>, and                     </a:t>
            </a:r>
            <a:r>
              <a:rPr lang="en-US" altLang="zh-CN" i="1" dirty="0"/>
              <a:t>T</a:t>
            </a:r>
            <a:r>
              <a:rPr lang="en-US" altLang="zh-CN" dirty="0"/>
              <a:t> = {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i</a:t>
            </a:r>
            <a:r>
              <a:rPr lang="en-US" altLang="zh-CN" dirty="0"/>
              <a:t>| </a:t>
            </a:r>
            <a:r>
              <a:rPr lang="en-US" altLang="zh-CN" i="1" dirty="0"/>
              <a:t>i</a:t>
            </a:r>
            <a:r>
              <a:rPr lang="en-US" altLang="zh-CN" i="1" dirty="0">
                <a:sym typeface="Symbol" panose="05050102010706020507" pitchFamily="18" charset="2"/>
              </a:rPr>
              <a:t>  </a:t>
            </a:r>
            <a:r>
              <a:rPr lang="en-US" altLang="zh-CN" dirty="0">
                <a:sym typeface="Euclid Math Two" panose="02050601010101010101" pitchFamily="18" charset="2"/>
              </a:rPr>
              <a:t></a:t>
            </a:r>
            <a:r>
              <a:rPr lang="en-US" altLang="zh-CN" baseline="30000" dirty="0"/>
              <a:t>+</a:t>
            </a:r>
            <a:r>
              <a:rPr lang="en-US" altLang="zh-CN" dirty="0"/>
              <a:t> or </a:t>
            </a:r>
            <a:r>
              <a:rPr lang="en-US" altLang="zh-CN" i="1" dirty="0"/>
              <a:t>i</a:t>
            </a:r>
            <a:r>
              <a:rPr lang="en-US" altLang="zh-CN" dirty="0"/>
              <a:t> = 0}, then </a:t>
            </a:r>
            <a:endParaRPr lang="en-US" altLang="zh-CN" dirty="0"/>
          </a:p>
          <a:p>
            <a:pPr lvl="1" eaLnBrk="1" hangingPunct="1"/>
            <a:r>
              <a:rPr lang="en-US" altLang="zh-CN" sz="2400" dirty="0"/>
              <a:t>(T, *) is a submonoid of (S, *).</a:t>
            </a:r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lvl="1" eaLnBrk="1" hangingPunct="1"/>
            <a:r>
              <a:rPr lang="en-US" altLang="zh-CN" sz="2400" i="1" dirty="0">
                <a:solidFill>
                  <a:schemeClr val="hlink"/>
                </a:solidFill>
              </a:rPr>
              <a:t>generated by a(</a:t>
            </a:r>
            <a:r>
              <a:rPr lang="zh-CN" altLang="en-US" sz="2400" i="1" dirty="0">
                <a:solidFill>
                  <a:schemeClr val="hlink"/>
                </a:solidFill>
              </a:rPr>
              <a:t>由</a:t>
            </a:r>
            <a:r>
              <a:rPr lang="en-US" altLang="zh-CN" sz="2400" i="1" dirty="0">
                <a:solidFill>
                  <a:schemeClr val="hlink"/>
                </a:solidFill>
              </a:rPr>
              <a:t>a</a:t>
            </a:r>
            <a:r>
              <a:rPr lang="zh-CN" altLang="en-US" sz="2400" i="1" dirty="0">
                <a:solidFill>
                  <a:schemeClr val="hlink"/>
                </a:solidFill>
              </a:rPr>
              <a:t>生成的</a:t>
            </a:r>
            <a:r>
              <a:rPr lang="en-US" altLang="zh-CN" sz="2400" i="1" dirty="0">
                <a:solidFill>
                  <a:schemeClr val="hlink"/>
                </a:solidFill>
              </a:rPr>
              <a:t>)</a:t>
            </a:r>
            <a:endParaRPr lang="en-US" altLang="zh-CN" sz="2400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Isomorphism – </a:t>
            </a:r>
            <a:r>
              <a:rPr lang="zh-CN" altLang="en-US" dirty="0"/>
              <a:t>同构映射</a:t>
            </a:r>
            <a:endParaRPr lang="en-US" altLang="zh-CN" dirty="0"/>
          </a:p>
        </p:txBody>
      </p:sp>
      <p:sp>
        <p:nvSpPr>
          <p:cNvPr id="2867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Let 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, *) and (</a:t>
            </a:r>
            <a:r>
              <a:rPr lang="en-US" altLang="zh-CN" sz="2400" i="1" dirty="0"/>
              <a:t>T</a:t>
            </a:r>
            <a:r>
              <a:rPr lang="en-US" altLang="zh-CN" sz="2400" dirty="0"/>
              <a:t>, *') be two semigroups. 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A function </a:t>
            </a:r>
            <a:endParaRPr lang="en-US" altLang="zh-CN" sz="2800" dirty="0"/>
          </a:p>
          <a:p>
            <a:pPr lvl="1" eaLnBrk="1" hangingPunct="1"/>
            <a:r>
              <a:rPr lang="en-US" altLang="zh-CN" sz="2400" i="1" dirty="0"/>
              <a:t>f </a:t>
            </a:r>
            <a:r>
              <a:rPr lang="en-US" altLang="zh-CN" sz="2400" dirty="0"/>
              <a:t>: </a:t>
            </a:r>
            <a:r>
              <a:rPr lang="en-US" altLang="zh-CN" sz="2400" i="1" dirty="0"/>
              <a:t>S</a:t>
            </a:r>
            <a:r>
              <a:rPr lang="en-US" altLang="zh-CN" sz="2400" dirty="0">
                <a:sym typeface="MT Symbol" pitchFamily="82" charset="2"/>
              </a:rPr>
              <a:t>→</a:t>
            </a:r>
            <a:r>
              <a:rPr lang="en-US" altLang="zh-CN" sz="2400" i="1" dirty="0"/>
              <a:t>T</a:t>
            </a:r>
            <a:endParaRPr lang="en-US" altLang="zh-CN" sz="2400" i="1" dirty="0"/>
          </a:p>
          <a:p>
            <a:pPr eaLnBrk="1" hangingPunct="1"/>
            <a:r>
              <a:rPr lang="en-US" altLang="zh-CN" sz="2800" dirty="0"/>
              <a:t>is called an </a:t>
            </a:r>
            <a:r>
              <a:rPr lang="en-US" altLang="zh-CN" sz="2800" i="1" dirty="0">
                <a:solidFill>
                  <a:srgbClr val="FF3300"/>
                </a:solidFill>
              </a:rPr>
              <a:t>isomorphism</a:t>
            </a:r>
            <a:r>
              <a:rPr lang="en-US" altLang="zh-CN" sz="2800" dirty="0"/>
              <a:t> from (</a:t>
            </a:r>
            <a:r>
              <a:rPr lang="en-US" altLang="zh-CN" sz="2800" i="1" dirty="0"/>
              <a:t>S</a:t>
            </a:r>
            <a:r>
              <a:rPr lang="en-US" altLang="zh-CN" sz="2800" dirty="0"/>
              <a:t>, *) to (</a:t>
            </a:r>
            <a:r>
              <a:rPr lang="en-US" altLang="zh-CN" sz="2800" i="1" dirty="0"/>
              <a:t>T</a:t>
            </a:r>
            <a:r>
              <a:rPr lang="en-US" altLang="zh-CN" sz="2800" dirty="0"/>
              <a:t>, *')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if 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it is a one-to-one correspondence from </a:t>
            </a:r>
            <a:r>
              <a:rPr lang="en-US" altLang="zh-CN" sz="2400" i="1" dirty="0"/>
              <a:t>S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T</a:t>
            </a:r>
            <a:r>
              <a:rPr lang="en-US" altLang="zh-CN" sz="2400" dirty="0"/>
              <a:t>, and </a:t>
            </a:r>
            <a:endParaRPr lang="en-US" altLang="zh-CN" sz="2400" dirty="0"/>
          </a:p>
          <a:p>
            <a:pPr lvl="1" eaLnBrk="1" hangingPunct="1"/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*</a:t>
            </a:r>
            <a:r>
              <a:rPr lang="en-US" altLang="zh-CN" sz="2400" i="1" dirty="0"/>
              <a:t>b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)*'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/>
              <a:t>) for all </a:t>
            </a:r>
            <a:r>
              <a:rPr lang="en-US" altLang="zh-CN" sz="2400" i="1" dirty="0"/>
              <a:t>a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b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S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dirty="0">
                <a:solidFill>
                  <a:schemeClr val="folHlink"/>
                </a:solidFill>
              </a:rPr>
              <a:t>Note</a:t>
            </a:r>
            <a:endParaRPr lang="zh-CN" altLang="zh-CN" dirty="0">
              <a:solidFill>
                <a:schemeClr val="folHlink"/>
              </a:solidFill>
            </a:endParaRPr>
          </a:p>
        </p:txBody>
      </p:sp>
      <p:sp>
        <p:nvSpPr>
          <p:cNvPr id="297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f</a:t>
            </a:r>
            <a:r>
              <a:rPr lang="en-US" altLang="zh-CN" dirty="0"/>
              <a:t> is an isomorphism from (</a:t>
            </a:r>
            <a:r>
              <a:rPr lang="en-US" altLang="zh-CN" i="1" dirty="0"/>
              <a:t>S</a:t>
            </a:r>
            <a:r>
              <a:rPr lang="en-US" altLang="zh-CN" dirty="0"/>
              <a:t>, *) to (</a:t>
            </a:r>
            <a:r>
              <a:rPr lang="en-US" altLang="zh-CN" i="1" dirty="0"/>
              <a:t>T</a:t>
            </a:r>
            <a:r>
              <a:rPr lang="en-US" altLang="zh-CN" dirty="0"/>
              <a:t>, *'), then, since </a:t>
            </a:r>
            <a:r>
              <a:rPr lang="en-US" altLang="zh-CN" i="1" dirty="0"/>
              <a:t>f  </a:t>
            </a:r>
            <a:r>
              <a:rPr lang="en-US" altLang="zh-CN" dirty="0"/>
              <a:t>is a one-to-one correspondence, </a:t>
            </a:r>
            <a:r>
              <a:rPr lang="en-US" altLang="zh-CN" i="1" dirty="0"/>
              <a:t>f</a:t>
            </a:r>
            <a:r>
              <a:rPr lang="en-US" altLang="zh-CN" baseline="30000" dirty="0"/>
              <a:t>-1</a:t>
            </a:r>
            <a:r>
              <a:rPr lang="en-US" altLang="zh-CN" dirty="0"/>
              <a:t> exists and is a one-to-one correspondence from </a:t>
            </a:r>
            <a:r>
              <a:rPr lang="en-US" altLang="zh-CN" i="1" dirty="0"/>
              <a:t>T</a:t>
            </a:r>
            <a:r>
              <a:rPr lang="en-US" altLang="zh-CN" dirty="0"/>
              <a:t> to </a:t>
            </a:r>
            <a:r>
              <a:rPr lang="en-US" altLang="zh-CN" i="1" dirty="0"/>
              <a:t>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i="1" dirty="0"/>
              <a:t>f</a:t>
            </a:r>
            <a:r>
              <a:rPr lang="en-US" altLang="zh-CN" baseline="30000" dirty="0"/>
              <a:t>-1</a:t>
            </a:r>
            <a:r>
              <a:rPr lang="en-US" altLang="zh-CN" dirty="0"/>
              <a:t> is an isomorphism</a:t>
            </a:r>
            <a:endParaRPr lang="zh-CN" altLang="en-US" dirty="0"/>
          </a:p>
        </p:txBody>
      </p:sp>
      <p:sp>
        <p:nvSpPr>
          <p:cNvPr id="307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kumimoji="0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and </a:t>
            </a:r>
            <a:r>
              <a:rPr kumimoji="0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be any elements of </a:t>
            </a:r>
            <a:r>
              <a:rPr kumimoji="0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</a:t>
            </a:r>
            <a:r>
              <a:rPr kumimoji="0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onto, there exist </a:t>
            </a:r>
            <a:r>
              <a:rPr kumimoji="0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kumimoji="0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kumimoji="0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such that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) =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' and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) =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'.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Then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 =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-1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') and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 =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-1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').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-1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' *'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') =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-1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)*'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))=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-1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*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))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= 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-1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Euclid" panose="02020503060505020303" pitchFamily="18" charset="0"/>
                <a:ea typeface="+mn-ea"/>
                <a:cs typeface="+mn-ea"/>
                <a:sym typeface="Euclid Extra" panose="02050502000505020303" pitchFamily="18" charset="2"/>
              </a:rPr>
              <a:t>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) 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*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) =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*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 =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-1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') *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-1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').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 </a:t>
            </a:r>
            <a:r>
              <a:rPr kumimoji="0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kumimoji="0" lang="en-US" altLang="zh-CN" sz="3200" b="0" i="0" u="none" strike="noStrike" kern="0" cap="none" spc="0" normalizeH="0" baseline="3000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isomorphism.</a:t>
            </a:r>
            <a:endParaRPr kumimoji="0" lang="zh-CN" altLang="en-US" sz="32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4000" dirty="0"/>
              <a:t>Isomorphic</a:t>
            </a:r>
            <a:r>
              <a:rPr lang="en-US" altLang="zh-CN" sz="4000" dirty="0"/>
              <a:t> semigroups</a:t>
            </a:r>
            <a:br>
              <a:rPr lang="en-US" altLang="zh-CN" sz="4000" dirty="0"/>
            </a:br>
            <a:r>
              <a:rPr lang="zh-CN" altLang="en-US" sz="4000" dirty="0"/>
              <a:t>（半群同构）</a:t>
            </a:r>
            <a:endParaRPr lang="zh-CN" altLang="en-US" sz="4000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f</a:t>
            </a:r>
            <a:r>
              <a:rPr lang="en-US" altLang="zh-CN" dirty="0"/>
              <a:t> is an isomorphism from (</a:t>
            </a:r>
            <a:r>
              <a:rPr lang="en-US" altLang="zh-CN" i="1" dirty="0"/>
              <a:t>S</a:t>
            </a:r>
            <a:r>
              <a:rPr lang="en-US" altLang="zh-CN" dirty="0"/>
              <a:t>, *) to (</a:t>
            </a:r>
            <a:r>
              <a:rPr lang="en-US" altLang="zh-CN" i="1" dirty="0"/>
              <a:t>T</a:t>
            </a:r>
            <a:r>
              <a:rPr lang="en-US" altLang="zh-CN" dirty="0"/>
              <a:t>, *'), the semigroups (S, *) and (T *') are said to be </a:t>
            </a:r>
            <a:r>
              <a:rPr lang="en-US" altLang="zh-CN" i="1" dirty="0">
                <a:solidFill>
                  <a:schemeClr val="hlink"/>
                </a:solidFill>
              </a:rPr>
              <a:t>isomorphic</a:t>
            </a:r>
            <a:r>
              <a:rPr lang="en-US" altLang="zh-CN" dirty="0"/>
              <a:t> and write as 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</a:t>
            </a:r>
            <a:r>
              <a:rPr lang="en-US" altLang="zh-CN" dirty="0"/>
              <a:t> </a:t>
            </a:r>
            <a:r>
              <a:rPr lang="en-US" altLang="zh-CN" i="1" dirty="0"/>
              <a:t>T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Isomorphic?</a:t>
            </a:r>
            <a:endParaRPr lang="zh-CN" altLang="en-US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i="1" dirty="0"/>
              <a:t>STEP 1</a:t>
            </a:r>
            <a:r>
              <a:rPr lang="en-US" altLang="zh-CN" dirty="0"/>
              <a:t>: Define a function </a:t>
            </a:r>
            <a:r>
              <a:rPr lang="en-US" altLang="zh-CN" i="1" dirty="0"/>
              <a:t>f</a:t>
            </a:r>
            <a:r>
              <a:rPr lang="en-US" altLang="zh-CN" dirty="0"/>
              <a:t> :</a:t>
            </a:r>
            <a:r>
              <a:rPr lang="en-US" altLang="zh-CN" i="1" dirty="0"/>
              <a:t>S</a:t>
            </a:r>
            <a:r>
              <a:rPr lang="en-US" altLang="zh-CN" dirty="0">
                <a:sym typeface="MT Symbol" pitchFamily="82" charset="2"/>
              </a:rPr>
              <a:t>→</a:t>
            </a:r>
            <a:r>
              <a:rPr lang="en-US" altLang="zh-CN" dirty="0"/>
              <a:t> </a:t>
            </a:r>
            <a:r>
              <a:rPr lang="en-US" altLang="zh-CN" i="1" dirty="0"/>
              <a:t>T</a:t>
            </a:r>
            <a:r>
              <a:rPr lang="en-US" altLang="zh-CN" dirty="0"/>
              <a:t> with Dom(</a:t>
            </a:r>
            <a:r>
              <a:rPr lang="en-US" altLang="zh-CN" i="1" dirty="0"/>
              <a:t>f</a:t>
            </a:r>
            <a:r>
              <a:rPr lang="en-US" altLang="zh-CN" dirty="0"/>
              <a:t>) = </a:t>
            </a:r>
            <a:r>
              <a:rPr lang="en-US" altLang="zh-CN" i="1" dirty="0"/>
              <a:t>S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b="1" i="1" dirty="0"/>
              <a:t>STEP 2</a:t>
            </a:r>
            <a:r>
              <a:rPr lang="en-US" altLang="zh-CN" dirty="0"/>
              <a:t>: Show that </a:t>
            </a:r>
            <a:r>
              <a:rPr lang="en-US" altLang="zh-CN" i="1" dirty="0"/>
              <a:t>f</a:t>
            </a:r>
            <a:r>
              <a:rPr lang="en-US" altLang="zh-CN" dirty="0"/>
              <a:t> is one-to-one.</a:t>
            </a:r>
            <a:endParaRPr lang="en-US" altLang="zh-CN" dirty="0"/>
          </a:p>
          <a:p>
            <a:pPr eaLnBrk="1" hangingPunct="1"/>
            <a:r>
              <a:rPr lang="en-US" altLang="zh-CN" b="1" i="1" dirty="0"/>
              <a:t>STEP 3</a:t>
            </a:r>
            <a:r>
              <a:rPr lang="en-US" altLang="zh-CN" dirty="0"/>
              <a:t>: Show that </a:t>
            </a:r>
            <a:r>
              <a:rPr lang="en-US" altLang="zh-CN" i="1" dirty="0"/>
              <a:t>f</a:t>
            </a:r>
            <a:r>
              <a:rPr lang="en-US" altLang="zh-CN" dirty="0"/>
              <a:t> is onto.</a:t>
            </a:r>
            <a:endParaRPr lang="en-US" altLang="zh-CN" dirty="0"/>
          </a:p>
          <a:p>
            <a:pPr eaLnBrk="1" hangingPunct="1"/>
            <a:r>
              <a:rPr lang="en-US" altLang="zh-CN" b="1" i="1" dirty="0"/>
              <a:t>STEP 4</a:t>
            </a:r>
            <a:r>
              <a:rPr lang="en-US" altLang="zh-CN" dirty="0"/>
              <a:t>: Show that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)*'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17</a:t>
            </a:r>
            <a:endParaRPr lang="en-US" altLang="zh-CN" dirty="0"/>
          </a:p>
        </p:txBody>
      </p:sp>
      <p:sp>
        <p:nvSpPr>
          <p:cNvPr id="358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T</a:t>
            </a:r>
            <a:r>
              <a:rPr lang="en-US" altLang="zh-CN" dirty="0"/>
              <a:t> be the set of all even integers. </a:t>
            </a:r>
            <a:endParaRPr lang="en-US" altLang="zh-CN" dirty="0"/>
          </a:p>
          <a:p>
            <a:pPr eaLnBrk="1" hangingPunct="1"/>
            <a:r>
              <a:rPr lang="en-US" altLang="zh-CN" dirty="0"/>
              <a:t>Show that the semigroups (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dirty="0"/>
              <a:t> ,+) and (</a:t>
            </a:r>
            <a:r>
              <a:rPr lang="en-US" altLang="zh-CN" i="1" dirty="0"/>
              <a:t>T</a:t>
            </a:r>
            <a:r>
              <a:rPr lang="en-US" altLang="zh-CN" dirty="0"/>
              <a:t>, +) are isomorphic.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/>
          </p:nvPr>
        </p:nvSpPr>
        <p:spPr>
          <a:xfrm>
            <a:off x="857250" y="1781175"/>
            <a:ext cx="777240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sz="4000" dirty="0">
                <a:latin typeface="Copperplate Gothic Bold" panose="020E0705020206020404" pitchFamily="34" charset="0"/>
                <a:ea typeface="+mj-ea"/>
                <a:cs typeface="+mj-cs"/>
              </a:rPr>
              <a:t>Semigroups and Groups</a:t>
            </a:r>
            <a:br>
              <a:rPr lang="en-US" altLang="zh-CN" sz="4000" dirty="0">
                <a:latin typeface="Copperplate Gothic Bold" panose="020E0705020206020404" pitchFamily="34" charset="0"/>
                <a:ea typeface="+mj-ea"/>
                <a:cs typeface="+mj-cs"/>
              </a:rPr>
            </a:br>
            <a:r>
              <a:rPr lang="zh-CN" altLang="en-US" sz="4000" dirty="0">
                <a:latin typeface="Copperplate Gothic Bold" panose="020E0705020206020404" pitchFamily="34" charset="0"/>
                <a:ea typeface="+mj-ea"/>
                <a:cs typeface="+mj-cs"/>
              </a:rPr>
              <a:t>（半群与群）</a:t>
            </a:r>
            <a:endParaRPr lang="zh-CN" altLang="en-US" sz="4000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subTitle" idx="1"/>
          </p:nvPr>
        </p:nvSpPr>
        <p:spPr>
          <a:xfrm>
            <a:off x="1336675" y="3400425"/>
            <a:ext cx="6400800" cy="1752600"/>
          </a:xfrm>
        </p:spPr>
        <p:txBody>
          <a:bodyPr vert="horz" wrap="square" lIns="91440" tIns="45720" rIns="91440" bIns="45720" anchor="t" anchorCtr="0"/>
          <a:p>
            <a:pPr eaLnBrk="1" fontAlgn="base" hangingPunct="1">
              <a:buSzPct val="60000"/>
            </a:pPr>
            <a:endParaRPr lang="zh-CN" altLang="en-US" strike="noStrike" noProof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17 - Solution</a:t>
            </a:r>
            <a:endParaRPr lang="en-US" altLang="zh-CN" dirty="0"/>
          </a:p>
        </p:txBody>
      </p:sp>
      <p:sp>
        <p:nvSpPr>
          <p:cNvPr id="6666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Step 1: define the function </a:t>
            </a:r>
            <a:r>
              <a:rPr lang="en-US" altLang="zh-CN" i="1" dirty="0"/>
              <a:t>f</a:t>
            </a:r>
            <a:r>
              <a:rPr lang="en-US" altLang="zh-CN" dirty="0"/>
              <a:t> :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dirty="0"/>
              <a:t> </a:t>
            </a:r>
            <a:r>
              <a:rPr lang="en-US" altLang="zh-CN" dirty="0">
                <a:sym typeface="MT Symbol" pitchFamily="82" charset="2"/>
              </a:rPr>
              <a:t>→</a:t>
            </a:r>
            <a:r>
              <a:rPr lang="en-US" altLang="zh-CN" dirty="0"/>
              <a:t> </a:t>
            </a:r>
            <a:r>
              <a:rPr lang="en-US" altLang="zh-CN" i="1" dirty="0"/>
              <a:t>T</a:t>
            </a:r>
            <a:r>
              <a:rPr lang="en-US" altLang="zh-CN" dirty="0"/>
              <a:t> by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2</a:t>
            </a:r>
            <a:r>
              <a:rPr lang="en-US" altLang="zh-CN" i="1" dirty="0"/>
              <a:t>a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Step 2: </a:t>
            </a:r>
            <a:r>
              <a:rPr lang="en-US" altLang="zh-CN" i="1" dirty="0"/>
              <a:t>f</a:t>
            </a:r>
            <a:r>
              <a:rPr lang="en-US" altLang="zh-CN" dirty="0"/>
              <a:t> is one-to-one.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Suppose that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) =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).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Then 2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= 2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so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Hence </a:t>
            </a:r>
            <a:r>
              <a:rPr lang="en-US" altLang="zh-CN" i="1" dirty="0"/>
              <a:t>f  </a:t>
            </a:r>
            <a:r>
              <a:rPr lang="en-US" altLang="zh-CN" dirty="0"/>
              <a:t>is one-to-one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662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charRg st="41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6627">
                                            <p:txEl>
                                              <p:charRg st="41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charRg st="5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6627">
                                            <p:txEl>
                                              <p:charRg st="52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charRg st="7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6627">
                                            <p:txEl>
                                              <p:charRg st="78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charRg st="106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6627">
                                            <p:txEl>
                                              <p:charRg st="106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charRg st="12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6627">
                                            <p:txEl>
                                              <p:charRg st="123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charRg st="136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66627">
                                            <p:txEl>
                                              <p:charRg st="136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17 - Solution</a:t>
            </a:r>
            <a:endParaRPr lang="zh-CN" altLang="en-US" dirty="0"/>
          </a:p>
        </p:txBody>
      </p:sp>
      <p:sp>
        <p:nvSpPr>
          <p:cNvPr id="66765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Step 3: </a:t>
            </a:r>
            <a:r>
              <a:rPr lang="en-US" altLang="zh-CN" sz="2800" i="1" dirty="0"/>
              <a:t>f</a:t>
            </a:r>
            <a:r>
              <a:rPr lang="en-US" altLang="zh-CN" sz="2800" dirty="0"/>
              <a:t> is onto.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Suppose that </a:t>
            </a:r>
            <a:r>
              <a:rPr lang="en-US" altLang="zh-CN" sz="2400" i="1" dirty="0"/>
              <a:t>b</a:t>
            </a:r>
            <a:r>
              <a:rPr lang="en-US" altLang="zh-CN" sz="2400" dirty="0"/>
              <a:t> is any even integer.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Then </a:t>
            </a:r>
            <a:r>
              <a:rPr lang="en-US" altLang="zh-CN" sz="2400" i="1" dirty="0"/>
              <a:t>a</a:t>
            </a:r>
            <a:r>
              <a:rPr lang="en-US" altLang="zh-CN" sz="2400" dirty="0"/>
              <a:t> = </a:t>
            </a:r>
            <a:r>
              <a:rPr lang="en-US" altLang="zh-CN" sz="2400" i="1" dirty="0"/>
              <a:t>b</a:t>
            </a:r>
            <a:r>
              <a:rPr lang="en-US" altLang="zh-CN" sz="2400" dirty="0"/>
              <a:t>/2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Euclid Math Two" panose="02050601010101010101" pitchFamily="18" charset="2"/>
              </a:rPr>
              <a:t>Z </a:t>
            </a:r>
            <a:r>
              <a:rPr lang="en-US" altLang="zh-CN" sz="2400" dirty="0"/>
              <a:t>and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/>
              <a:t>/2) = 2(</a:t>
            </a:r>
            <a:r>
              <a:rPr lang="en-US" altLang="zh-CN" sz="2400" i="1" dirty="0"/>
              <a:t>b</a:t>
            </a:r>
            <a:r>
              <a:rPr lang="en-US" altLang="zh-CN" sz="2400" dirty="0"/>
              <a:t>/2) = </a:t>
            </a:r>
            <a:r>
              <a:rPr lang="en-US" altLang="zh-CN" sz="2400" i="1" dirty="0"/>
              <a:t>b</a:t>
            </a:r>
            <a:r>
              <a:rPr lang="en-US" altLang="zh-CN" sz="2400" dirty="0"/>
              <a:t>,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so </a:t>
            </a:r>
            <a:r>
              <a:rPr lang="en-US" altLang="zh-CN" sz="2400" i="1" dirty="0"/>
              <a:t>f</a:t>
            </a:r>
            <a:r>
              <a:rPr lang="en-US" altLang="zh-CN" sz="2400" dirty="0"/>
              <a:t> is onto.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Step 4: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+</a:t>
            </a:r>
            <a:r>
              <a:rPr lang="en-US" altLang="zh-CN" sz="2800" i="1" dirty="0"/>
              <a:t>b</a:t>
            </a:r>
            <a:r>
              <a:rPr lang="en-US" altLang="zh-CN" sz="2800" dirty="0"/>
              <a:t>) = 2(</a:t>
            </a:r>
            <a:r>
              <a:rPr lang="en-US" altLang="zh-CN" sz="2800" i="1" dirty="0"/>
              <a:t>a</a:t>
            </a:r>
            <a:r>
              <a:rPr lang="en-US" altLang="zh-CN" sz="2800" dirty="0"/>
              <a:t>+</a:t>
            </a:r>
            <a:r>
              <a:rPr lang="en-US" altLang="zh-CN" sz="2800" i="1" dirty="0"/>
              <a:t>b</a:t>
            </a:r>
            <a:r>
              <a:rPr lang="en-US" altLang="zh-CN" sz="2800" dirty="0"/>
              <a:t>) = 2</a:t>
            </a:r>
            <a:r>
              <a:rPr lang="en-US" altLang="zh-CN" sz="2800" i="1" dirty="0"/>
              <a:t>a</a:t>
            </a:r>
            <a:r>
              <a:rPr lang="en-US" altLang="zh-CN" sz="2800" dirty="0"/>
              <a:t>+2</a:t>
            </a:r>
            <a:r>
              <a:rPr lang="en-US" altLang="zh-CN" sz="2800" i="1" dirty="0"/>
              <a:t>b</a:t>
            </a:r>
            <a:r>
              <a:rPr lang="en-US" altLang="zh-CN" sz="2800" dirty="0"/>
              <a:t> =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)+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dirty="0"/>
              <a:t>) 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Hence (</a:t>
            </a:r>
            <a:r>
              <a:rPr lang="en-US" altLang="zh-CN" sz="2800" dirty="0">
                <a:latin typeface="Euclid Math Two" panose="02050601010101010101" pitchFamily="18" charset="2"/>
              </a:rPr>
              <a:t>Z</a:t>
            </a:r>
            <a:r>
              <a:rPr lang="en-US" altLang="zh-CN" sz="2800" dirty="0"/>
              <a:t>, +) and (</a:t>
            </a:r>
            <a:r>
              <a:rPr lang="en-US" altLang="zh-CN" sz="2800" i="1" dirty="0"/>
              <a:t>T</a:t>
            </a:r>
            <a:r>
              <a:rPr lang="en-US" altLang="zh-CN" sz="2800" dirty="0"/>
              <a:t>, +) are isomorphic semigroups</a:t>
            </a:r>
            <a:endParaRPr lang="en-US" altLang="zh-CN" sz="2800" dirty="0"/>
          </a:p>
          <a:p>
            <a:pPr lvl="1" algn="r" eaLnBrk="1" hangingPunct="1">
              <a:lnSpc>
                <a:spcPct val="90000"/>
              </a:lnSpc>
            </a:pPr>
            <a:r>
              <a:rPr lang="en-US" altLang="zh-CN" sz="2400" dirty="0"/>
              <a:t>Q.E.D.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charRg st="2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7651">
                                            <p:txEl>
                                              <p:charRg st="2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charRg st="5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7651">
                                            <p:txEl>
                                              <p:charRg st="57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charRg st="7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7651">
                                            <p:txEl>
                                              <p:charRg st="77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charRg st="10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7651">
                                            <p:txEl>
                                              <p:charRg st="105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charRg st="119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7651">
                                            <p:txEl>
                                              <p:charRg st="119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charRg st="16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7651">
                                            <p:txEl>
                                              <p:charRg st="165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charRg st="215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7651">
                                            <p:txEl>
                                              <p:charRg st="215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7651">
                                            <p:txEl>
                                              <p:charRg st="215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2</a:t>
            </a:r>
            <a:endParaRPr lang="en-US" altLang="zh-CN" dirty="0"/>
          </a:p>
        </p:txBody>
      </p:sp>
      <p:sp>
        <p:nvSpPr>
          <p:cNvPr id="38917" name="Rectangle 3"/>
          <p:cNvSpPr>
            <a:spLocks noGrp="1"/>
          </p:cNvSpPr>
          <p:nvPr>
            <p:ph idx="1"/>
          </p:nvPr>
        </p:nvSpPr>
        <p:spPr>
          <a:xfrm>
            <a:off x="1066800" y="17526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, *) and (</a:t>
            </a:r>
            <a:r>
              <a:rPr lang="en-US" altLang="zh-CN" i="1" dirty="0"/>
              <a:t>T</a:t>
            </a:r>
            <a:r>
              <a:rPr lang="en-US" altLang="zh-CN" dirty="0"/>
              <a:t>, *') be monoids with identities </a:t>
            </a:r>
            <a:r>
              <a:rPr lang="en-US" altLang="zh-CN" i="1" dirty="0"/>
              <a:t>e</a:t>
            </a:r>
            <a:r>
              <a:rPr lang="en-US" altLang="zh-CN" dirty="0"/>
              <a:t> and </a:t>
            </a:r>
            <a:r>
              <a:rPr lang="en-US" altLang="zh-CN" i="1" dirty="0"/>
              <a:t>e</a:t>
            </a:r>
            <a:r>
              <a:rPr lang="en-US" altLang="zh-CN" dirty="0"/>
              <a:t>', respectively.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dirty="0"/>
              <a:t> :</a:t>
            </a:r>
            <a:r>
              <a:rPr lang="en-US" altLang="zh-CN" i="1" dirty="0"/>
              <a:t>S</a:t>
            </a:r>
            <a:r>
              <a:rPr lang="en-US" altLang="zh-CN" dirty="0">
                <a:sym typeface="MT Symbol" pitchFamily="82" charset="2"/>
              </a:rPr>
              <a:t>→</a:t>
            </a:r>
            <a:r>
              <a:rPr lang="en-US" altLang="zh-CN" dirty="0"/>
              <a:t> </a:t>
            </a:r>
            <a:r>
              <a:rPr lang="en-US" altLang="zh-CN" i="1" dirty="0"/>
              <a:t>T</a:t>
            </a:r>
            <a:r>
              <a:rPr lang="en-US" altLang="zh-CN" dirty="0"/>
              <a:t> be an isomorphism. </a:t>
            </a:r>
            <a:endParaRPr lang="en-US" altLang="zh-CN" dirty="0"/>
          </a:p>
          <a:p>
            <a:pPr eaLnBrk="1" hangingPunct="1"/>
            <a:r>
              <a:rPr lang="en-US" altLang="zh-CN" dirty="0"/>
              <a:t>Then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 = </a:t>
            </a:r>
            <a:r>
              <a:rPr lang="en-US" altLang="zh-CN" i="1" dirty="0"/>
              <a:t>e</a:t>
            </a:r>
            <a:r>
              <a:rPr lang="en-US" altLang="zh-CN" dirty="0"/>
              <a:t>'.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993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2 - Proof</a:t>
            </a:r>
            <a:endParaRPr lang="en-US" altLang="zh-CN" dirty="0"/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>
          <a:xfrm>
            <a:off x="1066800" y="17526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b</a:t>
            </a:r>
            <a:r>
              <a:rPr lang="en-US" altLang="zh-CN" dirty="0"/>
              <a:t> be any element of </a:t>
            </a:r>
            <a:r>
              <a:rPr lang="en-US" altLang="zh-CN" i="1" dirty="0"/>
              <a:t>T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Since </a:t>
            </a:r>
            <a:r>
              <a:rPr lang="en-US" altLang="zh-CN" i="1" dirty="0"/>
              <a:t>f</a:t>
            </a:r>
            <a:r>
              <a:rPr lang="en-US" altLang="zh-CN" dirty="0"/>
              <a:t> is onto, there is an element </a:t>
            </a:r>
            <a:r>
              <a:rPr lang="en-US" altLang="zh-CN" i="1" dirty="0"/>
              <a:t>a</a:t>
            </a:r>
            <a:r>
              <a:rPr lang="en-US" altLang="zh-CN" dirty="0"/>
              <a:t> in </a:t>
            </a:r>
            <a:r>
              <a:rPr lang="en-US" altLang="zh-CN" i="1" dirty="0"/>
              <a:t>S</a:t>
            </a:r>
            <a:r>
              <a:rPr lang="en-US" altLang="zh-CN" dirty="0"/>
              <a:t> such that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Since 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e, </a:t>
            </a:r>
            <a:endParaRPr lang="en-US" altLang="zh-CN" i="1" dirty="0"/>
          </a:p>
          <a:p>
            <a:pPr lvl="1" eaLnBrk="1" hangingPunct="1"/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e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)*'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)= </a:t>
            </a:r>
            <a:r>
              <a:rPr lang="en-US" altLang="zh-CN" i="1" dirty="0"/>
              <a:t>b</a:t>
            </a:r>
            <a:r>
              <a:rPr lang="en-US" altLang="zh-CN" dirty="0"/>
              <a:t>*'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). 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096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2 - Proof</a:t>
            </a:r>
            <a:endParaRPr lang="en-US" altLang="zh-CN" dirty="0"/>
          </a:p>
        </p:txBody>
      </p:sp>
      <p:sp>
        <p:nvSpPr>
          <p:cNvPr id="40965" name="Rectangle 3"/>
          <p:cNvSpPr>
            <a:spLocks noGrp="1"/>
          </p:cNvSpPr>
          <p:nvPr>
            <p:ph idx="1"/>
          </p:nvPr>
        </p:nvSpPr>
        <p:spPr>
          <a:xfrm>
            <a:off x="1066800" y="17526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Similarly, 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dirty="0"/>
              <a:t>*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)*'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Thus for any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dirty="0"/>
              <a:t> *'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 *' 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which means that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 is an identity for </a:t>
            </a:r>
            <a:r>
              <a:rPr lang="en-US" altLang="zh-CN" i="1" dirty="0"/>
              <a:t>T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identity is unique,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 = </a:t>
            </a:r>
            <a:r>
              <a:rPr lang="en-US" altLang="zh-CN" i="1" dirty="0"/>
              <a:t>e</a:t>
            </a:r>
            <a:r>
              <a:rPr lang="en-US" altLang="zh-CN" dirty="0"/>
              <a:t>'</a:t>
            </a:r>
            <a:endParaRPr lang="en-US" altLang="zh-CN" dirty="0"/>
          </a:p>
          <a:p>
            <a:pPr lvl="1" algn="r" eaLnBrk="1" hangingPunct="1">
              <a:lnSpc>
                <a:spcPct val="90000"/>
              </a:lnSpc>
            </a:pPr>
            <a:r>
              <a:rPr lang="en-US" altLang="zh-CN" dirty="0"/>
              <a:t>Q.E.D.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Note</a:t>
            </a:r>
            <a:endParaRPr lang="en-US" altLang="zh-CN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(</a:t>
            </a:r>
            <a:r>
              <a:rPr lang="en-US" altLang="zh-CN" i="1" dirty="0"/>
              <a:t>S</a:t>
            </a:r>
            <a:r>
              <a:rPr lang="en-US" altLang="zh-CN" dirty="0"/>
              <a:t>, *) and (</a:t>
            </a:r>
            <a:r>
              <a:rPr lang="en-US" altLang="zh-CN" i="1" dirty="0"/>
              <a:t>T</a:t>
            </a:r>
            <a:r>
              <a:rPr lang="en-US" altLang="zh-CN" dirty="0"/>
              <a:t>, *') are semigroups such that </a:t>
            </a:r>
            <a:r>
              <a:rPr lang="en-US" altLang="zh-CN" i="1" dirty="0"/>
              <a:t>S</a:t>
            </a:r>
            <a:r>
              <a:rPr lang="en-US" altLang="zh-CN" dirty="0"/>
              <a:t> has an identity and </a:t>
            </a:r>
            <a:r>
              <a:rPr lang="en-US" altLang="zh-CN" i="1" dirty="0"/>
              <a:t>T</a:t>
            </a:r>
            <a:r>
              <a:rPr lang="en-US" altLang="zh-CN" dirty="0"/>
              <a:t> does not, it then follows from Theorem 2 that (</a:t>
            </a:r>
            <a:r>
              <a:rPr lang="en-US" altLang="zh-CN" i="1" dirty="0"/>
              <a:t>S</a:t>
            </a:r>
            <a:r>
              <a:rPr lang="en-US" altLang="zh-CN" dirty="0"/>
              <a:t>, *) and (</a:t>
            </a:r>
            <a:r>
              <a:rPr lang="en-US" altLang="zh-CN" i="1" dirty="0"/>
              <a:t>T</a:t>
            </a:r>
            <a:r>
              <a:rPr lang="en-US" altLang="zh-CN" dirty="0"/>
              <a:t>, *') cannot be isomorphic.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19</a:t>
            </a:r>
            <a:endParaRPr lang="en-US" altLang="zh-CN" dirty="0"/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T be the set of all even integers and let 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>
                <a:sym typeface="MT Symbol" pitchFamily="82" charset="2"/>
              </a:rPr>
              <a:t> </a:t>
            </a:r>
            <a:r>
              <a:rPr lang="en-US" altLang="zh-CN" dirty="0"/>
              <a:t>be ordinary multiplication.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semigroups (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>
                <a:sym typeface="MT Symbol" pitchFamily="82" charset="2"/>
              </a:rPr>
              <a:t> </a:t>
            </a:r>
            <a:r>
              <a:rPr lang="en-US" altLang="zh-CN" dirty="0"/>
              <a:t>) and (T, 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>
                <a:sym typeface="MT Symbol" pitchFamily="82" charset="2"/>
              </a:rPr>
              <a:t> </a:t>
            </a:r>
            <a:r>
              <a:rPr lang="en-US" altLang="zh-CN" dirty="0"/>
              <a:t>) are not isomorphic, since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dirty="0"/>
              <a:t> has an identity and T does not.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Homomorphism – </a:t>
            </a:r>
            <a:r>
              <a:rPr lang="zh-CN" altLang="en-US" dirty="0"/>
              <a:t>同态</a:t>
            </a:r>
            <a:endParaRPr lang="en-US" altLang="zh-CN" dirty="0"/>
          </a:p>
        </p:txBody>
      </p:sp>
      <p:sp>
        <p:nvSpPr>
          <p:cNvPr id="4403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, *) and (</a:t>
            </a:r>
            <a:r>
              <a:rPr lang="en-US" altLang="zh-CN" sz="2400" i="1" dirty="0"/>
              <a:t>T</a:t>
            </a:r>
            <a:r>
              <a:rPr lang="en-US" altLang="zh-CN" sz="2400" dirty="0"/>
              <a:t>, *') be two semigroups.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An everywhere-defined function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 :</a:t>
            </a:r>
            <a:r>
              <a:rPr lang="en-US" altLang="zh-CN" sz="2400" i="1" dirty="0"/>
              <a:t>S</a:t>
            </a:r>
            <a:r>
              <a:rPr lang="en-US" altLang="zh-CN" sz="2400" dirty="0">
                <a:sym typeface="MT Symbol" pitchFamily="82" charset="2"/>
              </a:rPr>
              <a:t>→</a:t>
            </a:r>
            <a:r>
              <a:rPr lang="en-US" altLang="zh-CN" sz="2400" dirty="0"/>
              <a:t> </a:t>
            </a:r>
            <a:r>
              <a:rPr lang="en-US" altLang="zh-CN" sz="2400" i="1" dirty="0"/>
              <a:t>T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is called a </a:t>
            </a:r>
            <a:r>
              <a:rPr lang="en-US" altLang="zh-CN" sz="2400" i="1" dirty="0">
                <a:solidFill>
                  <a:srgbClr val="FF3300"/>
                </a:solidFill>
              </a:rPr>
              <a:t>homomorphism</a:t>
            </a:r>
            <a:r>
              <a:rPr lang="en-US" altLang="zh-CN" sz="2400" dirty="0"/>
              <a:t> from (</a:t>
            </a:r>
            <a:r>
              <a:rPr lang="en-US" altLang="zh-CN" sz="2400" i="1" dirty="0"/>
              <a:t>S</a:t>
            </a:r>
            <a:r>
              <a:rPr lang="en-US" altLang="zh-CN" sz="2400" dirty="0"/>
              <a:t>, *) to (</a:t>
            </a:r>
            <a:r>
              <a:rPr lang="en-US" altLang="zh-CN" sz="2400" i="1" dirty="0"/>
              <a:t>T</a:t>
            </a:r>
            <a:r>
              <a:rPr lang="en-US" altLang="zh-CN" sz="2400" dirty="0"/>
              <a:t>, *')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*</a:t>
            </a:r>
            <a:r>
              <a:rPr lang="en-US" altLang="zh-CN" sz="2400" i="1" dirty="0"/>
              <a:t>b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*'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/>
              <a:t>) for all </a:t>
            </a:r>
            <a:r>
              <a:rPr lang="en-US" altLang="zh-CN" sz="2400" i="1" dirty="0"/>
              <a:t>a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b</a:t>
            </a:r>
            <a:r>
              <a:rPr lang="en-US" altLang="zh-CN" sz="2400" dirty="0"/>
              <a:t> in S.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</a:t>
            </a:r>
            <a:r>
              <a:rPr lang="en-US" altLang="zh-CN" sz="2800" i="1" dirty="0"/>
              <a:t>f</a:t>
            </a:r>
            <a:r>
              <a:rPr lang="en-US" altLang="zh-CN" sz="2800" dirty="0"/>
              <a:t>  is also onto, we say that </a:t>
            </a:r>
            <a:r>
              <a:rPr lang="en-US" altLang="zh-CN" sz="2800" i="1" dirty="0"/>
              <a:t>T</a:t>
            </a:r>
            <a:r>
              <a:rPr lang="en-US" altLang="zh-CN" sz="2800" dirty="0"/>
              <a:t> is a </a:t>
            </a:r>
            <a:r>
              <a:rPr lang="en-US" altLang="zh-CN" sz="2800" i="1" dirty="0">
                <a:solidFill>
                  <a:schemeClr val="hlink"/>
                </a:solidFill>
              </a:rPr>
              <a:t>homomorphic</a:t>
            </a: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en-US" altLang="zh-CN" sz="2800" i="1" dirty="0">
                <a:solidFill>
                  <a:schemeClr val="hlink"/>
                </a:solidFill>
              </a:rPr>
              <a:t>image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同态像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S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5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5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20</a:t>
            </a:r>
            <a:endParaRPr lang="en-US" altLang="zh-CN" dirty="0"/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Let 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A</a:t>
            </a:r>
            <a:r>
              <a:rPr lang="en-US" altLang="zh-CN" sz="2400" dirty="0"/>
              <a:t> = {0, l}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*, </a:t>
            </a:r>
            <a:r>
              <a:rPr lang="en-US" altLang="zh-CN" sz="2400" dirty="0">
                <a:sym typeface="MT Symbol" pitchFamily="82" charset="2"/>
              </a:rPr>
              <a:t>•</a:t>
            </a:r>
            <a:r>
              <a:rPr lang="en-US" altLang="zh-CN" sz="2400" dirty="0"/>
              <a:t> ), </a:t>
            </a:r>
            <a:r>
              <a:rPr lang="en-US" altLang="zh-CN" sz="2400" dirty="0">
                <a:sym typeface="MT Symbol" pitchFamily="82" charset="2"/>
              </a:rPr>
              <a:t>•</a:t>
            </a:r>
            <a:r>
              <a:rPr lang="en-US" altLang="zh-CN" sz="2400" dirty="0"/>
              <a:t> is the catenation operation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, +),  + is defined by the table above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Define the function </a:t>
            </a:r>
            <a:r>
              <a:rPr lang="en-US" altLang="zh-CN" sz="2800" i="1" dirty="0"/>
              <a:t>f</a:t>
            </a:r>
            <a:r>
              <a:rPr lang="en-US" altLang="zh-CN" sz="2800" dirty="0"/>
              <a:t> : </a:t>
            </a:r>
            <a:r>
              <a:rPr lang="en-US" altLang="zh-CN" sz="2800" i="1" dirty="0"/>
              <a:t>A</a:t>
            </a:r>
            <a:r>
              <a:rPr lang="en-US" altLang="zh-CN" sz="2800" dirty="0"/>
              <a:t>*</a:t>
            </a:r>
            <a:r>
              <a:rPr lang="en-US" altLang="zh-CN" sz="2800" dirty="0">
                <a:sym typeface="MT Symbol" pitchFamily="82" charset="2"/>
              </a:rPr>
              <a:t>→</a:t>
            </a:r>
            <a:r>
              <a:rPr lang="en-US" altLang="zh-CN" sz="2800" i="1" dirty="0"/>
              <a:t>A</a:t>
            </a:r>
            <a:r>
              <a:rPr lang="en-US" altLang="zh-CN" sz="2800" dirty="0"/>
              <a:t> by 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It is easy to verify that if </a:t>
            </a:r>
            <a:r>
              <a:rPr lang="el-GR" altLang="zh-CN" sz="2800" dirty="0">
                <a:sym typeface="MT Symbol" pitchFamily="82" charset="2"/>
              </a:rPr>
              <a:t>α</a:t>
            </a:r>
            <a:r>
              <a:rPr lang="en-US" altLang="zh-CN" sz="2800" dirty="0"/>
              <a:t> and </a:t>
            </a:r>
            <a:r>
              <a:rPr lang="el-GR" altLang="zh-CN" sz="2800" dirty="0">
                <a:sym typeface="MT Symbol" pitchFamily="82" charset="2"/>
              </a:rPr>
              <a:t>β</a:t>
            </a:r>
            <a:r>
              <a:rPr lang="en-US" altLang="zh-CN" sz="2800" dirty="0"/>
              <a:t> are any elements of </a:t>
            </a:r>
            <a:r>
              <a:rPr lang="en-US" altLang="zh-CN" sz="2800" i="1" dirty="0"/>
              <a:t>A</a:t>
            </a:r>
            <a:r>
              <a:rPr lang="en-US" altLang="zh-CN" sz="2800" dirty="0"/>
              <a:t>*, then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l-GR" altLang="zh-CN" sz="2800" dirty="0">
                <a:sym typeface="MT Symbol" pitchFamily="82" charset="2"/>
              </a:rPr>
              <a:t>α•β</a:t>
            </a:r>
            <a:r>
              <a:rPr lang="en-US" altLang="zh-CN" sz="2800" dirty="0"/>
              <a:t>) =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l-GR" altLang="zh-CN" sz="2800" dirty="0">
                <a:sym typeface="MT Symbol" pitchFamily="82" charset="2"/>
              </a:rPr>
              <a:t>α</a:t>
            </a:r>
            <a:r>
              <a:rPr lang="en-US" altLang="zh-CN" sz="2800" dirty="0"/>
              <a:t>)+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l-GR" altLang="zh-CN" sz="2800" dirty="0">
                <a:sym typeface="MT Symbol" pitchFamily="82" charset="2"/>
              </a:rPr>
              <a:t>β</a:t>
            </a:r>
            <a:r>
              <a:rPr lang="en-US" altLang="zh-CN" sz="2800" dirty="0"/>
              <a:t>). 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Thus </a:t>
            </a:r>
            <a:r>
              <a:rPr lang="en-US" altLang="zh-CN" sz="2400" i="1" dirty="0"/>
              <a:t>f</a:t>
            </a:r>
            <a:r>
              <a:rPr lang="en-US" altLang="zh-CN" sz="2400" dirty="0"/>
              <a:t> is a homomorphism.</a:t>
            </a:r>
            <a:endParaRPr lang="en-US" altLang="zh-CN" sz="2400" dirty="0"/>
          </a:p>
        </p:txBody>
      </p:sp>
      <p:graphicFrame>
        <p:nvGraphicFramePr>
          <p:cNvPr id="45062" name="Object 4"/>
          <p:cNvGraphicFramePr>
            <a:graphicFrameLocks noChangeAspect="1"/>
          </p:cNvGraphicFramePr>
          <p:nvPr/>
        </p:nvGraphicFramePr>
        <p:xfrm>
          <a:off x="2463800" y="4076700"/>
          <a:ext cx="42894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54300" imgH="457200" progId="Equation.DSMT4">
                  <p:embed/>
                </p:oleObj>
              </mc:Choice>
              <mc:Fallback>
                <p:oleObj name="" r:id="rId1" imgW="2654300" imgH="457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3800" y="4076700"/>
                        <a:ext cx="4289425" cy="738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3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8850" y="260350"/>
            <a:ext cx="1600200" cy="1243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Note</a:t>
            </a:r>
            <a:endParaRPr lang="en-US" altLang="zh-CN" dirty="0"/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For both an isomorphism and a homomor-phism, </a:t>
            </a:r>
            <a:r>
              <a:rPr lang="en-US" altLang="zh-CN" i="1" dirty="0">
                <a:solidFill>
                  <a:schemeClr val="hlink"/>
                </a:solidFill>
              </a:rPr>
              <a:t>the image of a product is the product of the images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Content</a:t>
            </a:r>
            <a:endParaRPr lang="en-US" altLang="zh-CN" dirty="0"/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xfrm>
            <a:off x="971550" y="1844675"/>
            <a:ext cx="7772400" cy="428783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Application of  semigroups and groups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Binary operations</a:t>
            </a:r>
            <a:r>
              <a:rPr lang="zh-CN" altLang="en-US" sz="2800" dirty="0"/>
              <a:t>（二元运算） </a:t>
            </a:r>
            <a:endParaRPr lang="zh-CN" altLang="en-US" sz="2800" dirty="0"/>
          </a:p>
          <a:p>
            <a:pPr eaLnBrk="1" hangingPunct="1"/>
            <a:r>
              <a:rPr lang="en-US" altLang="zh-CN" sz="2800" dirty="0"/>
              <a:t>Semigroups</a:t>
            </a:r>
            <a:r>
              <a:rPr lang="zh-CN" altLang="en-US" sz="2800" dirty="0"/>
              <a:t>（半群）</a:t>
            </a:r>
            <a:endParaRPr lang="zh-CN" altLang="en-US" sz="2800" dirty="0"/>
          </a:p>
          <a:p>
            <a:pPr eaLnBrk="1" hangingPunct="1"/>
            <a:r>
              <a:rPr lang="en-US" altLang="zh-CN" sz="2800" dirty="0"/>
              <a:t>Products and quotients of semigroups 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/>
              <a:t> （积半群和商半群）</a:t>
            </a:r>
            <a:endParaRPr lang="zh-CN" altLang="en-US" sz="2800" dirty="0"/>
          </a:p>
          <a:p>
            <a:pPr eaLnBrk="1" hangingPunct="1"/>
            <a:r>
              <a:rPr lang="en-US" altLang="zh-CN" sz="2800" dirty="0"/>
              <a:t>Groups</a:t>
            </a:r>
            <a:r>
              <a:rPr lang="zh-CN" altLang="en-US" sz="2800" dirty="0"/>
              <a:t>（群）</a:t>
            </a:r>
            <a:endParaRPr lang="zh-CN" altLang="en-US" sz="2800" dirty="0"/>
          </a:p>
          <a:p>
            <a:pPr eaLnBrk="1" hangingPunct="1"/>
            <a:r>
              <a:rPr lang="en-US" altLang="zh-CN" sz="2800" dirty="0"/>
              <a:t>Products and quotients of groups</a:t>
            </a:r>
            <a:r>
              <a:rPr lang="zh-CN" altLang="en-US" sz="2800" dirty="0"/>
              <a:t>（积群和商群）</a:t>
            </a:r>
            <a:endParaRPr lang="zh-CN" altLang="en-US" sz="2800" dirty="0"/>
          </a:p>
          <a:p>
            <a:pPr eaLnBrk="1" hangingPunct="1">
              <a:buNone/>
            </a:pPr>
            <a:r>
              <a:rPr lang="en-US" altLang="zh-CN" sz="2800" dirty="0"/>
              <a:t>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3</a:t>
            </a:r>
            <a:endParaRPr lang="en-US" altLang="zh-CN" dirty="0"/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, *) and (</a:t>
            </a:r>
            <a:r>
              <a:rPr lang="en-US" altLang="zh-CN" i="1" dirty="0"/>
              <a:t>T</a:t>
            </a:r>
            <a:r>
              <a:rPr lang="en-US" altLang="zh-CN" dirty="0"/>
              <a:t>, *') be monoids with identities </a:t>
            </a:r>
            <a:r>
              <a:rPr lang="en-US" altLang="zh-CN" i="1" dirty="0"/>
              <a:t>e</a:t>
            </a:r>
            <a:r>
              <a:rPr lang="en-US" altLang="zh-CN" dirty="0"/>
              <a:t> and</a:t>
            </a:r>
            <a:r>
              <a:rPr lang="en-US" altLang="zh-CN" i="1" dirty="0"/>
              <a:t> e</a:t>
            </a:r>
            <a:r>
              <a:rPr lang="en-US" altLang="zh-CN" dirty="0"/>
              <a:t>', respectively.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dirty="0"/>
              <a:t> :</a:t>
            </a:r>
            <a:r>
              <a:rPr lang="en-US" altLang="zh-CN" i="1" dirty="0"/>
              <a:t>S</a:t>
            </a:r>
            <a:r>
              <a:rPr lang="en-US" altLang="zh-CN" dirty="0">
                <a:sym typeface="MT Symbol" pitchFamily="82" charset="2"/>
              </a:rPr>
              <a:t>→</a:t>
            </a:r>
            <a:r>
              <a:rPr lang="en-US" altLang="zh-CN" dirty="0"/>
              <a:t> </a:t>
            </a:r>
            <a:r>
              <a:rPr lang="en-US" altLang="zh-CN" i="1" dirty="0"/>
              <a:t>T</a:t>
            </a:r>
            <a:r>
              <a:rPr lang="en-US" altLang="zh-CN" dirty="0"/>
              <a:t> be a homomorphism from (</a:t>
            </a:r>
            <a:r>
              <a:rPr lang="en-US" altLang="zh-CN" i="1" dirty="0"/>
              <a:t>S</a:t>
            </a:r>
            <a:r>
              <a:rPr lang="en-US" altLang="zh-CN" dirty="0"/>
              <a:t>, *) </a:t>
            </a:r>
            <a:r>
              <a:rPr lang="en-US" altLang="zh-CN" i="1" dirty="0">
                <a:solidFill>
                  <a:schemeClr val="hlink"/>
                </a:solidFill>
              </a:rPr>
              <a:t>onto</a:t>
            </a:r>
            <a:r>
              <a:rPr lang="en-US" altLang="zh-CN" dirty="0"/>
              <a:t> (</a:t>
            </a:r>
            <a:r>
              <a:rPr lang="en-US" altLang="zh-CN" i="1" dirty="0"/>
              <a:t>T</a:t>
            </a:r>
            <a:r>
              <a:rPr lang="en-US" altLang="zh-CN" dirty="0"/>
              <a:t>, *'). </a:t>
            </a:r>
            <a:endParaRPr lang="en-US" altLang="zh-CN" dirty="0"/>
          </a:p>
          <a:p>
            <a:pPr eaLnBrk="1" hangingPunct="1"/>
            <a:r>
              <a:rPr lang="en-US" altLang="zh-CN" dirty="0"/>
              <a:t>Then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 = </a:t>
            </a:r>
            <a:r>
              <a:rPr lang="en-US" altLang="zh-CN" i="1" dirty="0"/>
              <a:t>e</a:t>
            </a:r>
            <a:r>
              <a:rPr lang="en-US" altLang="zh-CN" dirty="0"/>
              <a:t>'</a:t>
            </a:r>
            <a:endParaRPr lang="en-US" altLang="zh-CN" dirty="0"/>
          </a:p>
          <a:p>
            <a:pPr eaLnBrk="1" hangingPunct="1"/>
            <a:r>
              <a:rPr lang="en-US" altLang="zh-CN" dirty="0"/>
              <a:t>Proof: similarly to the proof of theorem 2.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4</a:t>
            </a:r>
            <a:endParaRPr lang="zh-CN" altLang="en-US" dirty="0"/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dirty="0"/>
              <a:t> be a homomorphism from a semigroup (</a:t>
            </a:r>
            <a:r>
              <a:rPr lang="en-US" altLang="zh-CN" i="1" dirty="0"/>
              <a:t>S</a:t>
            </a:r>
            <a:r>
              <a:rPr lang="en-US" altLang="zh-CN" dirty="0"/>
              <a:t>, *) to a semigroup (</a:t>
            </a:r>
            <a:r>
              <a:rPr lang="en-US" altLang="zh-CN" i="1" dirty="0"/>
              <a:t>T</a:t>
            </a:r>
            <a:r>
              <a:rPr lang="en-US" altLang="zh-CN" dirty="0"/>
              <a:t>. *').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S</a:t>
            </a:r>
            <a:r>
              <a:rPr lang="en-US" altLang="zh-CN" dirty="0"/>
              <a:t>' is a subsemigroup of (</a:t>
            </a:r>
            <a:r>
              <a:rPr lang="en-US" altLang="zh-CN" i="1" dirty="0"/>
              <a:t>S</a:t>
            </a:r>
            <a:r>
              <a:rPr lang="en-US" altLang="zh-CN" dirty="0"/>
              <a:t>, *), </a:t>
            </a:r>
            <a:endParaRPr lang="en-US" altLang="zh-CN" dirty="0"/>
          </a:p>
          <a:p>
            <a:pPr eaLnBrk="1" hangingPunct="1"/>
            <a:r>
              <a:rPr lang="en-US" altLang="zh-CN" dirty="0"/>
              <a:t>Then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') = {</a:t>
            </a:r>
            <a:r>
              <a:rPr lang="en-US" altLang="zh-CN" i="1" dirty="0"/>
              <a:t>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T</a:t>
            </a:r>
            <a:r>
              <a:rPr lang="en-US" altLang="zh-CN" dirty="0"/>
              <a:t> | </a:t>
            </a:r>
            <a:r>
              <a:rPr lang="en-US" altLang="zh-CN" i="1" dirty="0"/>
              <a:t>t</a:t>
            </a:r>
            <a:r>
              <a:rPr lang="en-US" altLang="zh-CN" dirty="0"/>
              <a:t> =</a:t>
            </a:r>
            <a:r>
              <a:rPr lang="en-US" altLang="zh-CN" i="1" dirty="0"/>
              <a:t> f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 for some 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</a:t>
            </a:r>
            <a:r>
              <a:rPr lang="en-US" altLang="zh-CN" dirty="0"/>
              <a:t>'}, the image of </a:t>
            </a:r>
            <a:r>
              <a:rPr lang="en-US" altLang="zh-CN" i="1" dirty="0"/>
              <a:t>S</a:t>
            </a:r>
            <a:r>
              <a:rPr lang="en-US" altLang="zh-CN" dirty="0"/>
              <a:t>' under</a:t>
            </a:r>
            <a:r>
              <a:rPr lang="en-US" altLang="zh-CN" i="1" dirty="0"/>
              <a:t> f</a:t>
            </a:r>
            <a:r>
              <a:rPr lang="en-US" altLang="zh-CN" dirty="0"/>
              <a:t>, is a subsemigroup of (</a:t>
            </a:r>
            <a:r>
              <a:rPr lang="en-US" altLang="zh-CN" i="1" dirty="0"/>
              <a:t>T</a:t>
            </a:r>
            <a:r>
              <a:rPr lang="en-US" altLang="zh-CN" dirty="0"/>
              <a:t>, *').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4  - Proof</a:t>
            </a:r>
            <a:endParaRPr lang="zh-CN" altLang="en-US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Let 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l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are any elements of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S</a:t>
            </a:r>
            <a:r>
              <a:rPr lang="en-US" altLang="zh-CN" sz="2800" dirty="0"/>
              <a:t>'), 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there exist </a:t>
            </a:r>
            <a:r>
              <a:rPr lang="en-US" altLang="zh-CN" sz="2400" i="1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S</a:t>
            </a:r>
            <a:r>
              <a:rPr lang="en-US" altLang="zh-CN" sz="2400" dirty="0"/>
              <a:t>' with </a:t>
            </a:r>
            <a:r>
              <a:rPr lang="en-US" altLang="zh-CN" sz="2400" i="1" dirty="0"/>
              <a:t>t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) and </a:t>
            </a:r>
            <a:r>
              <a:rPr lang="en-US" altLang="zh-CN" sz="2400" i="1" dirty="0"/>
              <a:t>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 lvl="1" eaLnBrk="1" hangingPunct="1"/>
            <a:r>
              <a:rPr lang="en-US" altLang="zh-CN" sz="2400" i="1" dirty="0"/>
              <a:t>t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 *' </a:t>
            </a:r>
            <a:r>
              <a:rPr lang="en-US" altLang="zh-CN" sz="2400" i="1" dirty="0"/>
              <a:t>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 ) *'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* </a:t>
            </a:r>
            <a:r>
              <a:rPr lang="en-US" altLang="zh-CN" sz="2400" i="1" dirty="0"/>
              <a:t>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).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Hence </a:t>
            </a:r>
            <a:r>
              <a:rPr lang="en-US" altLang="zh-CN" sz="2400" i="1" dirty="0"/>
              <a:t>t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 *' </a:t>
            </a:r>
            <a:r>
              <a:rPr lang="en-US" altLang="zh-CN" sz="2400" i="1" dirty="0"/>
              <a:t>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').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Thus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') is closed under the operation *'.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Since the associative property holds in </a:t>
            </a:r>
            <a:r>
              <a:rPr lang="en-US" altLang="zh-CN" sz="2800" i="1" dirty="0"/>
              <a:t>T</a:t>
            </a:r>
            <a:r>
              <a:rPr lang="en-US" altLang="zh-CN" sz="2800" dirty="0"/>
              <a:t>, it holds in</a:t>
            </a:r>
            <a:r>
              <a:rPr lang="en-US" altLang="zh-CN" sz="2800" i="1" dirty="0"/>
              <a:t> f</a:t>
            </a:r>
            <a:r>
              <a:rPr lang="en-US" altLang="zh-CN" sz="2800" dirty="0"/>
              <a:t>(</a:t>
            </a:r>
            <a:r>
              <a:rPr lang="en-US" altLang="zh-CN" sz="2800" i="1" dirty="0"/>
              <a:t>S</a:t>
            </a:r>
            <a:r>
              <a:rPr lang="en-US" altLang="zh-CN" sz="2800" dirty="0"/>
              <a:t>').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So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S</a:t>
            </a:r>
            <a:r>
              <a:rPr lang="en-US" altLang="zh-CN" sz="2800" dirty="0"/>
              <a:t>') is a subsemigroup of (</a:t>
            </a:r>
            <a:r>
              <a:rPr lang="en-US" altLang="zh-CN" sz="2800" i="1" dirty="0"/>
              <a:t>T</a:t>
            </a:r>
            <a:r>
              <a:rPr lang="en-US" altLang="zh-CN" sz="2800" dirty="0"/>
              <a:t>. *’)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7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7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5</a:t>
            </a:r>
            <a:endParaRPr lang="en-US" altLang="zh-CN" dirty="0"/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f</a:t>
            </a:r>
            <a:r>
              <a:rPr lang="en-US" altLang="zh-CN" dirty="0"/>
              <a:t> is a homomorphism from a commutative semigroup (</a:t>
            </a:r>
            <a:r>
              <a:rPr lang="en-US" altLang="zh-CN" i="1" dirty="0"/>
              <a:t>S</a:t>
            </a:r>
            <a:r>
              <a:rPr lang="en-US" altLang="zh-CN" dirty="0"/>
              <a:t>, *) </a:t>
            </a:r>
            <a:r>
              <a:rPr lang="en-US" altLang="zh-CN" i="1" dirty="0">
                <a:solidFill>
                  <a:schemeClr val="hlink"/>
                </a:solidFill>
              </a:rPr>
              <a:t>onto</a:t>
            </a:r>
            <a:r>
              <a:rPr lang="en-US" altLang="zh-CN" dirty="0"/>
              <a:t> a semigroup (</a:t>
            </a:r>
            <a:r>
              <a:rPr lang="en-US" altLang="zh-CN" i="1" dirty="0"/>
              <a:t>T</a:t>
            </a:r>
            <a:r>
              <a:rPr lang="en-US" altLang="zh-CN" dirty="0"/>
              <a:t>, *'), then (</a:t>
            </a:r>
            <a:r>
              <a:rPr lang="en-US" altLang="zh-CN" i="1" dirty="0"/>
              <a:t>T</a:t>
            </a:r>
            <a:r>
              <a:rPr lang="en-US" altLang="zh-CN" dirty="0"/>
              <a:t>, *') is also commutative.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5 - Proof</a:t>
            </a:r>
            <a:endParaRPr lang="en-US" altLang="zh-CN" dirty="0"/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t</a:t>
            </a:r>
            <a:r>
              <a:rPr lang="en-US" altLang="zh-CN" baseline="-25000" dirty="0"/>
              <a:t>l</a:t>
            </a:r>
            <a:r>
              <a:rPr lang="en-US" altLang="zh-CN" dirty="0"/>
              <a:t> and 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 be any elements of </a:t>
            </a:r>
            <a:r>
              <a:rPr lang="en-US" altLang="zh-CN" i="1" dirty="0"/>
              <a:t>T</a:t>
            </a:r>
            <a:r>
              <a:rPr lang="en-US" altLang="zh-CN" dirty="0"/>
              <a:t>. There exist </a:t>
            </a:r>
            <a:r>
              <a:rPr lang="en-US" altLang="zh-CN" i="1" dirty="0"/>
              <a:t>s</a:t>
            </a:r>
            <a:r>
              <a:rPr lang="en-US" altLang="zh-CN" baseline="-25000" dirty="0"/>
              <a:t>l</a:t>
            </a:r>
            <a:r>
              <a:rPr lang="en-US" altLang="zh-CN" dirty="0"/>
              <a:t> and 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 in </a:t>
            </a:r>
            <a:r>
              <a:rPr lang="en-US" altLang="zh-CN" i="1" dirty="0"/>
              <a:t>S</a:t>
            </a:r>
            <a:r>
              <a:rPr lang="en-US" altLang="zh-CN" dirty="0"/>
              <a:t> such that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t</a:t>
            </a:r>
            <a:r>
              <a:rPr lang="en-US" altLang="zh-CN" baseline="-25000" dirty="0"/>
              <a:t>l</a:t>
            </a:r>
            <a:r>
              <a:rPr lang="en-US" altLang="zh-CN" dirty="0"/>
              <a:t>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baseline="-25000" dirty="0"/>
              <a:t>l</a:t>
            </a:r>
            <a:r>
              <a:rPr lang="en-US" altLang="zh-CN" dirty="0"/>
              <a:t>) and 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Therefore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t</a:t>
            </a:r>
            <a:r>
              <a:rPr lang="en-US" altLang="zh-CN" baseline="-25000" dirty="0"/>
              <a:t>l</a:t>
            </a:r>
            <a:r>
              <a:rPr lang="en-US" altLang="zh-CN" dirty="0"/>
              <a:t>*'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baseline="-25000" dirty="0"/>
              <a:t>l</a:t>
            </a:r>
            <a:r>
              <a:rPr lang="en-US" altLang="zh-CN" dirty="0"/>
              <a:t>)*'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baseline="-25000" dirty="0"/>
              <a:t>l</a:t>
            </a:r>
            <a:r>
              <a:rPr lang="en-US" altLang="zh-CN" dirty="0"/>
              <a:t>*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*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) =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)*'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) = 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*'</a:t>
            </a:r>
            <a:r>
              <a:rPr lang="en-US" altLang="zh-CN" i="1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Hence (</a:t>
            </a:r>
            <a:r>
              <a:rPr lang="en-US" altLang="zh-CN" i="1" dirty="0"/>
              <a:t>T</a:t>
            </a:r>
            <a:r>
              <a:rPr lang="en-US" altLang="zh-CN" dirty="0"/>
              <a:t>, *') is also commutative.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522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 dirty="0"/>
          </a:p>
        </p:txBody>
      </p:sp>
      <p:grpSp>
        <p:nvGrpSpPr>
          <p:cNvPr id="52230" name="Group 4"/>
          <p:cNvGrpSpPr/>
          <p:nvPr/>
        </p:nvGrpSpPr>
        <p:grpSpPr>
          <a:xfrm>
            <a:off x="5410200" y="381000"/>
            <a:ext cx="3155950" cy="6232525"/>
            <a:chOff x="3408" y="240"/>
            <a:chExt cx="1988" cy="3926"/>
          </a:xfrm>
        </p:grpSpPr>
        <p:sp>
          <p:nvSpPr>
            <p:cNvPr id="52231" name="Text Box 5"/>
            <p:cNvSpPr txBox="1"/>
            <p:nvPr/>
          </p:nvSpPr>
          <p:spPr>
            <a:xfrm>
              <a:off x="4042" y="240"/>
              <a:ext cx="1354" cy="4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9276" tIns="49638" rIns="99276" bIns="49638" anchor="ctr" anchorCtr="0">
              <a:spAutoFit/>
            </a:bodyPr>
            <a:p>
              <a:pPr algn="ctr" defTabSz="992505" eaLnBrk="0" hangingPunct="0">
                <a:spcBef>
                  <a:spcPct val="50000"/>
                </a:spcBef>
                <a:buClrTx/>
                <a:buFontTx/>
              </a:pPr>
              <a:r>
                <a:rPr lang="zh-CN" altLang="en-US" sz="26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(</a:t>
              </a:r>
              <a:r>
                <a:rPr lang="zh-CN" altLang="en-US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(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(     )</a:t>
              </a:r>
              <a:r>
                <a:rPr lang="zh-CN" altLang="en-US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)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)</a:t>
              </a:r>
              <a:endParaRPr lang="zh-CN" altLang="en-US" sz="2600" b="1" dirty="0">
                <a:solidFill>
                  <a:schemeClr val="hlink"/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52232" name="Group 6"/>
            <p:cNvGrpSpPr/>
            <p:nvPr/>
          </p:nvGrpSpPr>
          <p:grpSpPr>
            <a:xfrm>
              <a:off x="3408" y="270"/>
              <a:ext cx="1573" cy="3896"/>
              <a:chOff x="3408" y="270"/>
              <a:chExt cx="1573" cy="3896"/>
            </a:xfrm>
          </p:grpSpPr>
          <p:sp>
            <p:nvSpPr>
              <p:cNvPr id="52233" name="Freeform 7"/>
              <p:cNvSpPr/>
              <p:nvPr/>
            </p:nvSpPr>
            <p:spPr>
              <a:xfrm>
                <a:off x="3948" y="2222"/>
                <a:ext cx="508" cy="941"/>
              </a:xfrm>
              <a:custGeom>
                <a:avLst/>
                <a:gdLst/>
                <a:ahLst/>
                <a:cxnLst>
                  <a:cxn ang="0">
                    <a:pos x="159" y="0"/>
                  </a:cxn>
                  <a:cxn ang="0">
                    <a:pos x="222" y="0"/>
                  </a:cxn>
                  <a:cxn ang="0">
                    <a:pos x="299" y="15"/>
                  </a:cxn>
                  <a:cxn ang="0">
                    <a:pos x="340" y="61"/>
                  </a:cxn>
                  <a:cxn ang="0">
                    <a:pos x="382" y="147"/>
                  </a:cxn>
                  <a:cxn ang="0">
                    <a:pos x="404" y="210"/>
                  </a:cxn>
                  <a:cxn ang="0">
                    <a:pos x="418" y="287"/>
                  </a:cxn>
                  <a:cxn ang="0">
                    <a:pos x="418" y="381"/>
                  </a:cxn>
                  <a:cxn ang="0">
                    <a:pos x="410" y="474"/>
                  </a:cxn>
                  <a:cxn ang="0">
                    <a:pos x="404" y="574"/>
                  </a:cxn>
                  <a:cxn ang="0">
                    <a:pos x="375" y="699"/>
                  </a:cxn>
                  <a:cxn ang="0">
                    <a:pos x="340" y="784"/>
                  </a:cxn>
                  <a:cxn ang="0">
                    <a:pos x="279" y="854"/>
                  </a:cxn>
                  <a:cxn ang="0">
                    <a:pos x="209" y="878"/>
                  </a:cxn>
                  <a:cxn ang="0">
                    <a:pos x="132" y="854"/>
                  </a:cxn>
                  <a:cxn ang="0">
                    <a:pos x="84" y="746"/>
                  </a:cxn>
                  <a:cxn ang="0">
                    <a:pos x="48" y="645"/>
                  </a:cxn>
                  <a:cxn ang="0">
                    <a:pos x="27" y="528"/>
                  </a:cxn>
                  <a:cxn ang="0">
                    <a:pos x="0" y="419"/>
                  </a:cxn>
                  <a:cxn ang="0">
                    <a:pos x="0" y="272"/>
                  </a:cxn>
                  <a:cxn ang="0">
                    <a:pos x="21" y="170"/>
                  </a:cxn>
                  <a:cxn ang="0">
                    <a:pos x="48" y="93"/>
                  </a:cxn>
                  <a:cxn ang="0">
                    <a:pos x="84" y="0"/>
                  </a:cxn>
                  <a:cxn ang="0">
                    <a:pos x="159" y="0"/>
                  </a:cxn>
                </a:cxnLst>
                <a:pathLst>
                  <a:path w="618" h="1008">
                    <a:moveTo>
                      <a:pt x="236" y="0"/>
                    </a:moveTo>
                    <a:lnTo>
                      <a:pt x="329" y="0"/>
                    </a:lnTo>
                    <a:lnTo>
                      <a:pt x="443" y="17"/>
                    </a:lnTo>
                    <a:lnTo>
                      <a:pt x="504" y="70"/>
                    </a:lnTo>
                    <a:lnTo>
                      <a:pt x="566" y="169"/>
                    </a:lnTo>
                    <a:lnTo>
                      <a:pt x="597" y="241"/>
                    </a:lnTo>
                    <a:lnTo>
                      <a:pt x="618" y="329"/>
                    </a:lnTo>
                    <a:lnTo>
                      <a:pt x="618" y="437"/>
                    </a:lnTo>
                    <a:lnTo>
                      <a:pt x="607" y="544"/>
                    </a:lnTo>
                    <a:lnTo>
                      <a:pt x="597" y="659"/>
                    </a:lnTo>
                    <a:lnTo>
                      <a:pt x="555" y="802"/>
                    </a:lnTo>
                    <a:lnTo>
                      <a:pt x="504" y="900"/>
                    </a:lnTo>
                    <a:lnTo>
                      <a:pt x="412" y="980"/>
                    </a:lnTo>
                    <a:lnTo>
                      <a:pt x="309" y="1008"/>
                    </a:lnTo>
                    <a:lnTo>
                      <a:pt x="195" y="980"/>
                    </a:lnTo>
                    <a:lnTo>
                      <a:pt x="124" y="856"/>
                    </a:lnTo>
                    <a:lnTo>
                      <a:pt x="71" y="740"/>
                    </a:lnTo>
                    <a:lnTo>
                      <a:pt x="40" y="606"/>
                    </a:lnTo>
                    <a:lnTo>
                      <a:pt x="0" y="481"/>
                    </a:lnTo>
                    <a:lnTo>
                      <a:pt x="0" y="312"/>
                    </a:lnTo>
                    <a:lnTo>
                      <a:pt x="31" y="195"/>
                    </a:lnTo>
                    <a:lnTo>
                      <a:pt x="71" y="107"/>
                    </a:lnTo>
                    <a:lnTo>
                      <a:pt x="124" y="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52234" name="Group 8"/>
              <p:cNvGrpSpPr/>
              <p:nvPr/>
            </p:nvGrpSpPr>
            <p:grpSpPr>
              <a:xfrm>
                <a:off x="3408" y="270"/>
                <a:ext cx="1573" cy="3896"/>
                <a:chOff x="3314" y="144"/>
                <a:chExt cx="1913" cy="4175"/>
              </a:xfrm>
            </p:grpSpPr>
            <p:sp>
              <p:nvSpPr>
                <p:cNvPr id="52235" name="Freeform 9"/>
                <p:cNvSpPr/>
                <p:nvPr/>
              </p:nvSpPr>
              <p:spPr>
                <a:xfrm>
                  <a:off x="3930" y="1491"/>
                  <a:ext cx="571" cy="697"/>
                </a:xfrm>
                <a:custGeom>
                  <a:avLst/>
                  <a:gdLst/>
                  <a:ahLst/>
                  <a:cxnLst>
                    <a:cxn ang="0">
                      <a:pos x="331" y="0"/>
                    </a:cxn>
                    <a:cxn ang="0">
                      <a:pos x="405" y="9"/>
                    </a:cxn>
                    <a:cxn ang="0">
                      <a:pos x="479" y="45"/>
                    </a:cxn>
                    <a:cxn ang="0">
                      <a:pos x="525" y="99"/>
                    </a:cxn>
                    <a:cxn ang="0">
                      <a:pos x="562" y="178"/>
                    </a:cxn>
                    <a:cxn ang="0">
                      <a:pos x="571" y="314"/>
                    </a:cxn>
                    <a:cxn ang="0">
                      <a:pos x="544" y="448"/>
                    </a:cxn>
                    <a:cxn ang="0">
                      <a:pos x="497" y="545"/>
                    </a:cxn>
                    <a:cxn ang="0">
                      <a:pos x="433" y="626"/>
                    </a:cxn>
                    <a:cxn ang="0">
                      <a:pos x="368" y="679"/>
                    </a:cxn>
                    <a:cxn ang="0">
                      <a:pos x="294" y="697"/>
                    </a:cxn>
                    <a:cxn ang="0">
                      <a:pos x="220" y="688"/>
                    </a:cxn>
                    <a:cxn ang="0">
                      <a:pos x="183" y="644"/>
                    </a:cxn>
                    <a:cxn ang="0">
                      <a:pos x="128" y="572"/>
                    </a:cxn>
                    <a:cxn ang="0">
                      <a:pos x="109" y="438"/>
                    </a:cxn>
                    <a:cxn ang="0">
                      <a:pos x="114" y="393"/>
                    </a:cxn>
                    <a:cxn ang="0">
                      <a:pos x="0" y="371"/>
                    </a:cxn>
                    <a:cxn ang="0">
                      <a:pos x="3" y="327"/>
                    </a:cxn>
                    <a:cxn ang="0">
                      <a:pos x="114" y="331"/>
                    </a:cxn>
                    <a:cxn ang="0">
                      <a:pos x="123" y="281"/>
                    </a:cxn>
                    <a:cxn ang="0">
                      <a:pos x="151" y="210"/>
                    </a:cxn>
                    <a:cxn ang="0">
                      <a:pos x="183" y="143"/>
                    </a:cxn>
                    <a:cxn ang="0">
                      <a:pos x="239" y="54"/>
                    </a:cxn>
                    <a:cxn ang="0">
                      <a:pos x="294" y="19"/>
                    </a:cxn>
                    <a:cxn ang="0">
                      <a:pos x="331" y="0"/>
                    </a:cxn>
                  </a:cxnLst>
                  <a:pathLst>
                    <a:path w="571" h="697">
                      <a:moveTo>
                        <a:pt x="331" y="0"/>
                      </a:moveTo>
                      <a:lnTo>
                        <a:pt x="405" y="9"/>
                      </a:lnTo>
                      <a:lnTo>
                        <a:pt x="479" y="45"/>
                      </a:lnTo>
                      <a:lnTo>
                        <a:pt x="525" y="99"/>
                      </a:lnTo>
                      <a:lnTo>
                        <a:pt x="562" y="178"/>
                      </a:lnTo>
                      <a:lnTo>
                        <a:pt x="571" y="314"/>
                      </a:lnTo>
                      <a:lnTo>
                        <a:pt x="544" y="448"/>
                      </a:lnTo>
                      <a:lnTo>
                        <a:pt x="497" y="545"/>
                      </a:lnTo>
                      <a:lnTo>
                        <a:pt x="433" y="626"/>
                      </a:lnTo>
                      <a:lnTo>
                        <a:pt x="368" y="679"/>
                      </a:lnTo>
                      <a:lnTo>
                        <a:pt x="294" y="697"/>
                      </a:lnTo>
                      <a:lnTo>
                        <a:pt x="220" y="688"/>
                      </a:lnTo>
                      <a:lnTo>
                        <a:pt x="183" y="644"/>
                      </a:lnTo>
                      <a:lnTo>
                        <a:pt x="128" y="572"/>
                      </a:lnTo>
                      <a:lnTo>
                        <a:pt x="109" y="438"/>
                      </a:lnTo>
                      <a:lnTo>
                        <a:pt x="114" y="393"/>
                      </a:lnTo>
                      <a:lnTo>
                        <a:pt x="0" y="371"/>
                      </a:lnTo>
                      <a:lnTo>
                        <a:pt x="3" y="327"/>
                      </a:lnTo>
                      <a:lnTo>
                        <a:pt x="114" y="331"/>
                      </a:lnTo>
                      <a:lnTo>
                        <a:pt x="123" y="281"/>
                      </a:lnTo>
                      <a:lnTo>
                        <a:pt x="151" y="210"/>
                      </a:lnTo>
                      <a:lnTo>
                        <a:pt x="183" y="143"/>
                      </a:lnTo>
                      <a:lnTo>
                        <a:pt x="239" y="54"/>
                      </a:lnTo>
                      <a:lnTo>
                        <a:pt x="294" y="19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2236" name="Freeform 10"/>
                <p:cNvSpPr/>
                <p:nvPr/>
              </p:nvSpPr>
              <p:spPr>
                <a:xfrm>
                  <a:off x="4384" y="3101"/>
                  <a:ext cx="475" cy="1158"/>
                </a:xfrm>
                <a:custGeom>
                  <a:avLst/>
                  <a:gdLst/>
                  <a:ahLst/>
                  <a:cxnLst>
                    <a:cxn ang="0">
                      <a:pos x="88" y="134"/>
                    </a:cxn>
                    <a:cxn ang="0">
                      <a:pos x="26" y="57"/>
                    </a:cxn>
                    <a:cxn ang="0">
                      <a:pos x="46" y="0"/>
                    </a:cxn>
                    <a:cxn ang="0">
                      <a:pos x="108" y="0"/>
                    </a:cxn>
                    <a:cxn ang="0">
                      <a:pos x="181" y="62"/>
                    </a:cxn>
                    <a:cxn ang="0">
                      <a:pos x="273" y="191"/>
                    </a:cxn>
                    <a:cxn ang="0">
                      <a:pos x="325" y="314"/>
                    </a:cxn>
                    <a:cxn ang="0">
                      <a:pos x="372" y="433"/>
                    </a:cxn>
                    <a:cxn ang="0">
                      <a:pos x="387" y="542"/>
                    </a:cxn>
                    <a:cxn ang="0">
                      <a:pos x="382" y="599"/>
                    </a:cxn>
                    <a:cxn ang="0">
                      <a:pos x="336" y="669"/>
                    </a:cxn>
                    <a:cxn ang="0">
                      <a:pos x="258" y="859"/>
                    </a:cxn>
                    <a:cxn ang="0">
                      <a:pos x="170" y="968"/>
                    </a:cxn>
                    <a:cxn ang="0">
                      <a:pos x="150" y="1016"/>
                    </a:cxn>
                    <a:cxn ang="0">
                      <a:pos x="233" y="1025"/>
                    </a:cxn>
                    <a:cxn ang="0">
                      <a:pos x="341" y="1025"/>
                    </a:cxn>
                    <a:cxn ang="0">
                      <a:pos x="475" y="1068"/>
                    </a:cxn>
                    <a:cxn ang="0">
                      <a:pos x="464" y="1102"/>
                    </a:cxn>
                    <a:cxn ang="0">
                      <a:pos x="444" y="1140"/>
                    </a:cxn>
                    <a:cxn ang="0">
                      <a:pos x="402" y="1158"/>
                    </a:cxn>
                    <a:cxn ang="0">
                      <a:pos x="321" y="1131"/>
                    </a:cxn>
                    <a:cxn ang="0">
                      <a:pos x="233" y="1088"/>
                    </a:cxn>
                    <a:cxn ang="0">
                      <a:pos x="108" y="1083"/>
                    </a:cxn>
                    <a:cxn ang="0">
                      <a:pos x="31" y="1097"/>
                    </a:cxn>
                    <a:cxn ang="0">
                      <a:pos x="0" y="1073"/>
                    </a:cxn>
                    <a:cxn ang="0">
                      <a:pos x="0" y="1040"/>
                    </a:cxn>
                    <a:cxn ang="0">
                      <a:pos x="42" y="1002"/>
                    </a:cxn>
                    <a:cxn ang="0">
                      <a:pos x="108" y="941"/>
                    </a:cxn>
                    <a:cxn ang="0">
                      <a:pos x="227" y="784"/>
                    </a:cxn>
                    <a:cxn ang="0">
                      <a:pos x="279" y="646"/>
                    </a:cxn>
                    <a:cxn ang="0">
                      <a:pos x="295" y="513"/>
                    </a:cxn>
                    <a:cxn ang="0">
                      <a:pos x="288" y="442"/>
                    </a:cxn>
                    <a:cxn ang="0">
                      <a:pos x="248" y="314"/>
                    </a:cxn>
                    <a:cxn ang="0">
                      <a:pos x="139" y="176"/>
                    </a:cxn>
                    <a:cxn ang="0">
                      <a:pos x="62" y="105"/>
                    </a:cxn>
                    <a:cxn ang="0">
                      <a:pos x="88" y="134"/>
                    </a:cxn>
                  </a:cxnLst>
                  <a:pathLst>
                    <a:path w="475" h="1158">
                      <a:moveTo>
                        <a:pt x="88" y="134"/>
                      </a:moveTo>
                      <a:lnTo>
                        <a:pt x="26" y="57"/>
                      </a:lnTo>
                      <a:lnTo>
                        <a:pt x="46" y="0"/>
                      </a:lnTo>
                      <a:lnTo>
                        <a:pt x="108" y="0"/>
                      </a:lnTo>
                      <a:lnTo>
                        <a:pt x="181" y="62"/>
                      </a:lnTo>
                      <a:lnTo>
                        <a:pt x="273" y="191"/>
                      </a:lnTo>
                      <a:lnTo>
                        <a:pt x="325" y="314"/>
                      </a:lnTo>
                      <a:lnTo>
                        <a:pt x="372" y="433"/>
                      </a:lnTo>
                      <a:lnTo>
                        <a:pt x="387" y="542"/>
                      </a:lnTo>
                      <a:lnTo>
                        <a:pt x="382" y="599"/>
                      </a:lnTo>
                      <a:lnTo>
                        <a:pt x="336" y="669"/>
                      </a:lnTo>
                      <a:lnTo>
                        <a:pt x="258" y="859"/>
                      </a:lnTo>
                      <a:lnTo>
                        <a:pt x="170" y="968"/>
                      </a:lnTo>
                      <a:lnTo>
                        <a:pt x="150" y="1016"/>
                      </a:lnTo>
                      <a:lnTo>
                        <a:pt x="233" y="1025"/>
                      </a:lnTo>
                      <a:lnTo>
                        <a:pt x="341" y="1025"/>
                      </a:lnTo>
                      <a:lnTo>
                        <a:pt x="475" y="1068"/>
                      </a:lnTo>
                      <a:lnTo>
                        <a:pt x="464" y="1102"/>
                      </a:lnTo>
                      <a:lnTo>
                        <a:pt x="444" y="1140"/>
                      </a:lnTo>
                      <a:lnTo>
                        <a:pt x="402" y="1158"/>
                      </a:lnTo>
                      <a:lnTo>
                        <a:pt x="321" y="1131"/>
                      </a:lnTo>
                      <a:lnTo>
                        <a:pt x="233" y="1088"/>
                      </a:lnTo>
                      <a:lnTo>
                        <a:pt x="108" y="1083"/>
                      </a:lnTo>
                      <a:lnTo>
                        <a:pt x="31" y="1097"/>
                      </a:lnTo>
                      <a:lnTo>
                        <a:pt x="0" y="1073"/>
                      </a:lnTo>
                      <a:lnTo>
                        <a:pt x="0" y="1040"/>
                      </a:lnTo>
                      <a:lnTo>
                        <a:pt x="42" y="1002"/>
                      </a:lnTo>
                      <a:lnTo>
                        <a:pt x="108" y="941"/>
                      </a:lnTo>
                      <a:lnTo>
                        <a:pt x="227" y="784"/>
                      </a:lnTo>
                      <a:lnTo>
                        <a:pt x="279" y="646"/>
                      </a:lnTo>
                      <a:lnTo>
                        <a:pt x="295" y="513"/>
                      </a:lnTo>
                      <a:lnTo>
                        <a:pt x="288" y="442"/>
                      </a:lnTo>
                      <a:lnTo>
                        <a:pt x="248" y="314"/>
                      </a:lnTo>
                      <a:lnTo>
                        <a:pt x="139" y="176"/>
                      </a:lnTo>
                      <a:lnTo>
                        <a:pt x="62" y="105"/>
                      </a:lnTo>
                      <a:lnTo>
                        <a:pt x="88" y="134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2237" name="Freeform 11"/>
                <p:cNvSpPr/>
                <p:nvPr/>
              </p:nvSpPr>
              <p:spPr>
                <a:xfrm>
                  <a:off x="3754" y="3084"/>
                  <a:ext cx="475" cy="1235"/>
                </a:xfrm>
                <a:custGeom>
                  <a:avLst/>
                  <a:gdLst/>
                  <a:ahLst/>
                  <a:cxnLst>
                    <a:cxn ang="0">
                      <a:pos x="247" y="222"/>
                    </a:cxn>
                    <a:cxn ang="0">
                      <a:pos x="319" y="97"/>
                    </a:cxn>
                    <a:cxn ang="0">
                      <a:pos x="388" y="0"/>
                    </a:cxn>
                    <a:cxn ang="0">
                      <a:pos x="439" y="0"/>
                    </a:cxn>
                    <a:cxn ang="0">
                      <a:pos x="470" y="40"/>
                    </a:cxn>
                    <a:cxn ang="0">
                      <a:pos x="475" y="106"/>
                    </a:cxn>
                    <a:cxn ang="0">
                      <a:pos x="432" y="156"/>
                    </a:cxn>
                    <a:cxn ang="0">
                      <a:pos x="358" y="217"/>
                    </a:cxn>
                    <a:cxn ang="0">
                      <a:pos x="298" y="288"/>
                    </a:cxn>
                    <a:cxn ang="0">
                      <a:pos x="237" y="386"/>
                    </a:cxn>
                    <a:cxn ang="0">
                      <a:pos x="211" y="453"/>
                    </a:cxn>
                    <a:cxn ang="0">
                      <a:pos x="187" y="537"/>
                    </a:cxn>
                    <a:cxn ang="0">
                      <a:pos x="182" y="645"/>
                    </a:cxn>
                    <a:cxn ang="0">
                      <a:pos x="190" y="742"/>
                    </a:cxn>
                    <a:cxn ang="0">
                      <a:pos x="220" y="862"/>
                    </a:cxn>
                    <a:cxn ang="0">
                      <a:pos x="276" y="968"/>
                    </a:cxn>
                    <a:cxn ang="0">
                      <a:pos x="324" y="1031"/>
                    </a:cxn>
                    <a:cxn ang="0">
                      <a:pos x="353" y="1075"/>
                    </a:cxn>
                    <a:cxn ang="0">
                      <a:pos x="358" y="1110"/>
                    </a:cxn>
                    <a:cxn ang="0">
                      <a:pos x="331" y="1124"/>
                    </a:cxn>
                    <a:cxn ang="0">
                      <a:pos x="271" y="1132"/>
                    </a:cxn>
                    <a:cxn ang="0">
                      <a:pos x="182" y="1159"/>
                    </a:cxn>
                    <a:cxn ang="0">
                      <a:pos x="113" y="1194"/>
                    </a:cxn>
                    <a:cxn ang="0">
                      <a:pos x="69" y="1235"/>
                    </a:cxn>
                    <a:cxn ang="0">
                      <a:pos x="31" y="1226"/>
                    </a:cxn>
                    <a:cxn ang="0">
                      <a:pos x="0" y="1178"/>
                    </a:cxn>
                    <a:cxn ang="0">
                      <a:pos x="0" y="1137"/>
                    </a:cxn>
                    <a:cxn ang="0">
                      <a:pos x="69" y="1101"/>
                    </a:cxn>
                    <a:cxn ang="0">
                      <a:pos x="187" y="1079"/>
                    </a:cxn>
                    <a:cxn ang="0">
                      <a:pos x="293" y="1066"/>
                    </a:cxn>
                    <a:cxn ang="0">
                      <a:pos x="247" y="1018"/>
                    </a:cxn>
                    <a:cxn ang="0">
                      <a:pos x="216" y="955"/>
                    </a:cxn>
                    <a:cxn ang="0">
                      <a:pos x="177" y="866"/>
                    </a:cxn>
                    <a:cxn ang="0">
                      <a:pos x="134" y="773"/>
                    </a:cxn>
                    <a:cxn ang="0">
                      <a:pos x="122" y="658"/>
                    </a:cxn>
                    <a:cxn ang="0">
                      <a:pos x="117" y="546"/>
                    </a:cxn>
                    <a:cxn ang="0">
                      <a:pos x="147" y="439"/>
                    </a:cxn>
                    <a:cxn ang="0">
                      <a:pos x="204" y="297"/>
                    </a:cxn>
                    <a:cxn ang="0">
                      <a:pos x="247" y="222"/>
                    </a:cxn>
                  </a:cxnLst>
                  <a:pathLst>
                    <a:path w="475" h="1235">
                      <a:moveTo>
                        <a:pt x="247" y="222"/>
                      </a:moveTo>
                      <a:lnTo>
                        <a:pt x="319" y="97"/>
                      </a:lnTo>
                      <a:lnTo>
                        <a:pt x="388" y="0"/>
                      </a:lnTo>
                      <a:lnTo>
                        <a:pt x="439" y="0"/>
                      </a:lnTo>
                      <a:lnTo>
                        <a:pt x="470" y="40"/>
                      </a:lnTo>
                      <a:lnTo>
                        <a:pt x="475" y="106"/>
                      </a:lnTo>
                      <a:lnTo>
                        <a:pt x="432" y="156"/>
                      </a:lnTo>
                      <a:lnTo>
                        <a:pt x="358" y="217"/>
                      </a:lnTo>
                      <a:lnTo>
                        <a:pt x="298" y="288"/>
                      </a:lnTo>
                      <a:lnTo>
                        <a:pt x="237" y="386"/>
                      </a:lnTo>
                      <a:lnTo>
                        <a:pt x="211" y="453"/>
                      </a:lnTo>
                      <a:lnTo>
                        <a:pt x="187" y="537"/>
                      </a:lnTo>
                      <a:lnTo>
                        <a:pt x="182" y="645"/>
                      </a:lnTo>
                      <a:lnTo>
                        <a:pt x="190" y="742"/>
                      </a:lnTo>
                      <a:lnTo>
                        <a:pt x="220" y="862"/>
                      </a:lnTo>
                      <a:lnTo>
                        <a:pt x="276" y="968"/>
                      </a:lnTo>
                      <a:lnTo>
                        <a:pt x="324" y="1031"/>
                      </a:lnTo>
                      <a:lnTo>
                        <a:pt x="353" y="1075"/>
                      </a:lnTo>
                      <a:lnTo>
                        <a:pt x="358" y="1110"/>
                      </a:lnTo>
                      <a:lnTo>
                        <a:pt x="331" y="1124"/>
                      </a:lnTo>
                      <a:lnTo>
                        <a:pt x="271" y="1132"/>
                      </a:lnTo>
                      <a:lnTo>
                        <a:pt x="182" y="1159"/>
                      </a:lnTo>
                      <a:lnTo>
                        <a:pt x="113" y="1194"/>
                      </a:lnTo>
                      <a:lnTo>
                        <a:pt x="69" y="1235"/>
                      </a:lnTo>
                      <a:lnTo>
                        <a:pt x="31" y="1226"/>
                      </a:lnTo>
                      <a:lnTo>
                        <a:pt x="0" y="1178"/>
                      </a:lnTo>
                      <a:lnTo>
                        <a:pt x="0" y="1137"/>
                      </a:lnTo>
                      <a:lnTo>
                        <a:pt x="69" y="1101"/>
                      </a:lnTo>
                      <a:lnTo>
                        <a:pt x="187" y="1079"/>
                      </a:lnTo>
                      <a:lnTo>
                        <a:pt x="293" y="1066"/>
                      </a:lnTo>
                      <a:lnTo>
                        <a:pt x="247" y="1018"/>
                      </a:lnTo>
                      <a:lnTo>
                        <a:pt x="216" y="955"/>
                      </a:lnTo>
                      <a:lnTo>
                        <a:pt x="177" y="866"/>
                      </a:lnTo>
                      <a:lnTo>
                        <a:pt x="134" y="773"/>
                      </a:lnTo>
                      <a:lnTo>
                        <a:pt x="122" y="658"/>
                      </a:lnTo>
                      <a:lnTo>
                        <a:pt x="117" y="546"/>
                      </a:lnTo>
                      <a:lnTo>
                        <a:pt x="147" y="439"/>
                      </a:lnTo>
                      <a:lnTo>
                        <a:pt x="204" y="297"/>
                      </a:lnTo>
                      <a:lnTo>
                        <a:pt x="247" y="22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2238" name="Freeform 12"/>
                <p:cNvSpPr/>
                <p:nvPr/>
              </p:nvSpPr>
              <p:spPr>
                <a:xfrm>
                  <a:off x="4463" y="144"/>
                  <a:ext cx="764" cy="2360"/>
                </a:xfrm>
                <a:custGeom>
                  <a:avLst/>
                  <a:gdLst/>
                  <a:ahLst/>
                  <a:cxnLst>
                    <a:cxn ang="0">
                      <a:pos x="15" y="3813"/>
                    </a:cxn>
                    <a:cxn ang="0">
                      <a:pos x="0" y="3646"/>
                    </a:cxn>
                    <a:cxn ang="0">
                      <a:pos x="24" y="3518"/>
                    </a:cxn>
                    <a:cxn ang="0">
                      <a:pos x="88" y="3390"/>
                    </a:cxn>
                    <a:cxn ang="0">
                      <a:pos x="208" y="3149"/>
                    </a:cxn>
                    <a:cxn ang="0">
                      <a:pos x="353" y="2780"/>
                    </a:cxn>
                    <a:cxn ang="0">
                      <a:pos x="431" y="2446"/>
                    </a:cxn>
                    <a:cxn ang="0">
                      <a:pos x="467" y="2266"/>
                    </a:cxn>
                    <a:cxn ang="0">
                      <a:pos x="504" y="1777"/>
                    </a:cxn>
                    <a:cxn ang="0">
                      <a:pos x="497" y="1099"/>
                    </a:cxn>
                    <a:cxn ang="0">
                      <a:pos x="482" y="767"/>
                    </a:cxn>
                    <a:cxn ang="0">
                      <a:pos x="473" y="639"/>
                    </a:cxn>
                    <a:cxn ang="0">
                      <a:pos x="326" y="460"/>
                    </a:cxn>
                    <a:cxn ang="0">
                      <a:pos x="322" y="394"/>
                    </a:cxn>
                    <a:cxn ang="0">
                      <a:pos x="337" y="357"/>
                    </a:cxn>
                    <a:cxn ang="0">
                      <a:pos x="473" y="460"/>
                    </a:cxn>
                    <a:cxn ang="0">
                      <a:pos x="504" y="435"/>
                    </a:cxn>
                    <a:cxn ang="0">
                      <a:pos x="420" y="51"/>
                    </a:cxn>
                    <a:cxn ang="0">
                      <a:pos x="431" y="0"/>
                    </a:cxn>
                    <a:cxn ang="0">
                      <a:pos x="462" y="13"/>
                    </a:cxn>
                    <a:cxn ang="0">
                      <a:pos x="539" y="347"/>
                    </a:cxn>
                    <a:cxn ang="0">
                      <a:pos x="561" y="357"/>
                    </a:cxn>
                    <a:cxn ang="0">
                      <a:pos x="602" y="13"/>
                    </a:cxn>
                    <a:cxn ang="0">
                      <a:pos x="628" y="0"/>
                    </a:cxn>
                    <a:cxn ang="0">
                      <a:pos x="639" y="62"/>
                    </a:cxn>
                    <a:cxn ang="0">
                      <a:pos x="607" y="435"/>
                    </a:cxn>
                    <a:cxn ang="0">
                      <a:pos x="618" y="489"/>
                    </a:cxn>
                    <a:cxn ang="0">
                      <a:pos x="742" y="435"/>
                    </a:cxn>
                    <a:cxn ang="0">
                      <a:pos x="764" y="460"/>
                    </a:cxn>
                    <a:cxn ang="0">
                      <a:pos x="758" y="526"/>
                    </a:cxn>
                    <a:cxn ang="0">
                      <a:pos x="591" y="629"/>
                    </a:cxn>
                    <a:cxn ang="0">
                      <a:pos x="576" y="679"/>
                    </a:cxn>
                    <a:cxn ang="0">
                      <a:pos x="561" y="909"/>
                    </a:cxn>
                    <a:cxn ang="0">
                      <a:pos x="561" y="1242"/>
                    </a:cxn>
                    <a:cxn ang="0">
                      <a:pos x="565" y="1728"/>
                    </a:cxn>
                    <a:cxn ang="0">
                      <a:pos x="561" y="2176"/>
                    </a:cxn>
                    <a:cxn ang="0">
                      <a:pos x="550" y="2379"/>
                    </a:cxn>
                    <a:cxn ang="0">
                      <a:pos x="467" y="2699"/>
                    </a:cxn>
                    <a:cxn ang="0">
                      <a:pos x="374" y="3033"/>
                    </a:cxn>
                    <a:cxn ang="0">
                      <a:pos x="274" y="3390"/>
                    </a:cxn>
                    <a:cxn ang="0">
                      <a:pos x="191" y="3734"/>
                    </a:cxn>
                    <a:cxn ang="0">
                      <a:pos x="134" y="3928"/>
                    </a:cxn>
                    <a:cxn ang="0">
                      <a:pos x="51" y="3978"/>
                    </a:cxn>
                    <a:cxn ang="0">
                      <a:pos x="15" y="3813"/>
                    </a:cxn>
                  </a:cxnLst>
                  <a:pathLst>
                    <a:path w="764" h="1400">
                      <a:moveTo>
                        <a:pt x="15" y="1342"/>
                      </a:moveTo>
                      <a:lnTo>
                        <a:pt x="0" y="1283"/>
                      </a:lnTo>
                      <a:lnTo>
                        <a:pt x="24" y="1238"/>
                      </a:lnTo>
                      <a:lnTo>
                        <a:pt x="88" y="1193"/>
                      </a:lnTo>
                      <a:lnTo>
                        <a:pt x="208" y="1108"/>
                      </a:lnTo>
                      <a:lnTo>
                        <a:pt x="353" y="978"/>
                      </a:lnTo>
                      <a:lnTo>
                        <a:pt x="431" y="861"/>
                      </a:lnTo>
                      <a:lnTo>
                        <a:pt x="467" y="797"/>
                      </a:lnTo>
                      <a:lnTo>
                        <a:pt x="504" y="625"/>
                      </a:lnTo>
                      <a:lnTo>
                        <a:pt x="497" y="387"/>
                      </a:lnTo>
                      <a:lnTo>
                        <a:pt x="482" y="270"/>
                      </a:lnTo>
                      <a:lnTo>
                        <a:pt x="473" y="225"/>
                      </a:lnTo>
                      <a:lnTo>
                        <a:pt x="326" y="162"/>
                      </a:lnTo>
                      <a:lnTo>
                        <a:pt x="322" y="139"/>
                      </a:lnTo>
                      <a:lnTo>
                        <a:pt x="337" y="126"/>
                      </a:lnTo>
                      <a:lnTo>
                        <a:pt x="473" y="162"/>
                      </a:lnTo>
                      <a:lnTo>
                        <a:pt x="504" y="153"/>
                      </a:lnTo>
                      <a:lnTo>
                        <a:pt x="420" y="18"/>
                      </a:lnTo>
                      <a:lnTo>
                        <a:pt x="431" y="0"/>
                      </a:lnTo>
                      <a:lnTo>
                        <a:pt x="462" y="5"/>
                      </a:lnTo>
                      <a:lnTo>
                        <a:pt x="539" y="122"/>
                      </a:lnTo>
                      <a:lnTo>
                        <a:pt x="561" y="126"/>
                      </a:lnTo>
                      <a:lnTo>
                        <a:pt x="602" y="5"/>
                      </a:lnTo>
                      <a:lnTo>
                        <a:pt x="628" y="0"/>
                      </a:lnTo>
                      <a:lnTo>
                        <a:pt x="639" y="22"/>
                      </a:lnTo>
                      <a:lnTo>
                        <a:pt x="607" y="153"/>
                      </a:lnTo>
                      <a:lnTo>
                        <a:pt x="618" y="172"/>
                      </a:lnTo>
                      <a:lnTo>
                        <a:pt x="742" y="153"/>
                      </a:lnTo>
                      <a:lnTo>
                        <a:pt x="764" y="162"/>
                      </a:lnTo>
                      <a:lnTo>
                        <a:pt x="758" y="185"/>
                      </a:lnTo>
                      <a:lnTo>
                        <a:pt x="591" y="221"/>
                      </a:lnTo>
                      <a:lnTo>
                        <a:pt x="576" y="239"/>
                      </a:lnTo>
                      <a:lnTo>
                        <a:pt x="561" y="320"/>
                      </a:lnTo>
                      <a:lnTo>
                        <a:pt x="561" y="437"/>
                      </a:lnTo>
                      <a:lnTo>
                        <a:pt x="565" y="608"/>
                      </a:lnTo>
                      <a:lnTo>
                        <a:pt x="561" y="766"/>
                      </a:lnTo>
                      <a:lnTo>
                        <a:pt x="550" y="837"/>
                      </a:lnTo>
                      <a:lnTo>
                        <a:pt x="467" y="950"/>
                      </a:lnTo>
                      <a:lnTo>
                        <a:pt x="374" y="1067"/>
                      </a:lnTo>
                      <a:lnTo>
                        <a:pt x="274" y="1193"/>
                      </a:lnTo>
                      <a:lnTo>
                        <a:pt x="191" y="1314"/>
                      </a:lnTo>
                      <a:lnTo>
                        <a:pt x="134" y="1382"/>
                      </a:lnTo>
                      <a:lnTo>
                        <a:pt x="51" y="1400"/>
                      </a:lnTo>
                      <a:lnTo>
                        <a:pt x="15" y="134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2239" name="Freeform 13"/>
                <p:cNvSpPr/>
                <p:nvPr/>
              </p:nvSpPr>
              <p:spPr>
                <a:xfrm>
                  <a:off x="3314" y="2262"/>
                  <a:ext cx="795" cy="1147"/>
                </a:xfrm>
                <a:custGeom>
                  <a:avLst/>
                  <a:gdLst/>
                  <a:ahLst/>
                  <a:cxnLst>
                    <a:cxn ang="0">
                      <a:pos x="576" y="112"/>
                    </a:cxn>
                    <a:cxn ang="0">
                      <a:pos x="659" y="30"/>
                    </a:cxn>
                    <a:cxn ang="0">
                      <a:pos x="711" y="0"/>
                    </a:cxn>
                    <a:cxn ang="0">
                      <a:pos x="753" y="5"/>
                    </a:cxn>
                    <a:cxn ang="0">
                      <a:pos x="795" y="30"/>
                    </a:cxn>
                    <a:cxn ang="0">
                      <a:pos x="795" y="81"/>
                    </a:cxn>
                    <a:cxn ang="0">
                      <a:pos x="784" y="152"/>
                    </a:cxn>
                    <a:cxn ang="0">
                      <a:pos x="753" y="203"/>
                    </a:cxn>
                    <a:cxn ang="0">
                      <a:pos x="716" y="224"/>
                    </a:cxn>
                    <a:cxn ang="0">
                      <a:pos x="637" y="255"/>
                    </a:cxn>
                    <a:cxn ang="0">
                      <a:pos x="539" y="327"/>
                    </a:cxn>
                    <a:cxn ang="0">
                      <a:pos x="436" y="438"/>
                    </a:cxn>
                    <a:cxn ang="0">
                      <a:pos x="394" y="529"/>
                    </a:cxn>
                    <a:cxn ang="0">
                      <a:pos x="337" y="637"/>
                    </a:cxn>
                    <a:cxn ang="0">
                      <a:pos x="306" y="718"/>
                    </a:cxn>
                    <a:cxn ang="0">
                      <a:pos x="265" y="820"/>
                    </a:cxn>
                    <a:cxn ang="0">
                      <a:pos x="248" y="897"/>
                    </a:cxn>
                    <a:cxn ang="0">
                      <a:pos x="265" y="973"/>
                    </a:cxn>
                    <a:cxn ang="0">
                      <a:pos x="300" y="1034"/>
                    </a:cxn>
                    <a:cxn ang="0">
                      <a:pos x="315" y="1054"/>
                    </a:cxn>
                    <a:cxn ang="0">
                      <a:pos x="306" y="1075"/>
                    </a:cxn>
                    <a:cxn ang="0">
                      <a:pos x="289" y="1080"/>
                    </a:cxn>
                    <a:cxn ang="0">
                      <a:pos x="228" y="978"/>
                    </a:cxn>
                    <a:cxn ang="0">
                      <a:pos x="212" y="988"/>
                    </a:cxn>
                    <a:cxn ang="0">
                      <a:pos x="228" y="1116"/>
                    </a:cxn>
                    <a:cxn ang="0">
                      <a:pos x="206" y="1126"/>
                    </a:cxn>
                    <a:cxn ang="0">
                      <a:pos x="191" y="1110"/>
                    </a:cxn>
                    <a:cxn ang="0">
                      <a:pos x="181" y="988"/>
                    </a:cxn>
                    <a:cxn ang="0">
                      <a:pos x="160" y="988"/>
                    </a:cxn>
                    <a:cxn ang="0">
                      <a:pos x="160" y="1110"/>
                    </a:cxn>
                    <a:cxn ang="0">
                      <a:pos x="144" y="1147"/>
                    </a:cxn>
                    <a:cxn ang="0">
                      <a:pos x="118" y="1126"/>
                    </a:cxn>
                    <a:cxn ang="0">
                      <a:pos x="140" y="937"/>
                    </a:cxn>
                    <a:cxn ang="0">
                      <a:pos x="129" y="922"/>
                    </a:cxn>
                    <a:cxn ang="0">
                      <a:pos x="72" y="932"/>
                    </a:cxn>
                    <a:cxn ang="0">
                      <a:pos x="9" y="922"/>
                    </a:cxn>
                    <a:cxn ang="0">
                      <a:pos x="0" y="892"/>
                    </a:cxn>
                    <a:cxn ang="0">
                      <a:pos x="46" y="897"/>
                    </a:cxn>
                    <a:cxn ang="0">
                      <a:pos x="107" y="892"/>
                    </a:cxn>
                    <a:cxn ang="0">
                      <a:pos x="171" y="850"/>
                    </a:cxn>
                    <a:cxn ang="0">
                      <a:pos x="265" y="667"/>
                    </a:cxn>
                    <a:cxn ang="0">
                      <a:pos x="322" y="519"/>
                    </a:cxn>
                    <a:cxn ang="0">
                      <a:pos x="372" y="412"/>
                    </a:cxn>
                    <a:cxn ang="0">
                      <a:pos x="436" y="316"/>
                    </a:cxn>
                    <a:cxn ang="0">
                      <a:pos x="503" y="213"/>
                    </a:cxn>
                    <a:cxn ang="0">
                      <a:pos x="545" y="147"/>
                    </a:cxn>
                    <a:cxn ang="0">
                      <a:pos x="576" y="112"/>
                    </a:cxn>
                  </a:cxnLst>
                  <a:pathLst>
                    <a:path w="795" h="1147">
                      <a:moveTo>
                        <a:pt x="576" y="112"/>
                      </a:moveTo>
                      <a:lnTo>
                        <a:pt x="659" y="30"/>
                      </a:lnTo>
                      <a:lnTo>
                        <a:pt x="711" y="0"/>
                      </a:lnTo>
                      <a:lnTo>
                        <a:pt x="753" y="5"/>
                      </a:lnTo>
                      <a:lnTo>
                        <a:pt x="795" y="30"/>
                      </a:lnTo>
                      <a:lnTo>
                        <a:pt x="795" y="81"/>
                      </a:lnTo>
                      <a:lnTo>
                        <a:pt x="784" y="152"/>
                      </a:lnTo>
                      <a:lnTo>
                        <a:pt x="753" y="203"/>
                      </a:lnTo>
                      <a:lnTo>
                        <a:pt x="716" y="224"/>
                      </a:lnTo>
                      <a:lnTo>
                        <a:pt x="637" y="255"/>
                      </a:lnTo>
                      <a:lnTo>
                        <a:pt x="539" y="327"/>
                      </a:lnTo>
                      <a:lnTo>
                        <a:pt x="436" y="438"/>
                      </a:lnTo>
                      <a:lnTo>
                        <a:pt x="394" y="529"/>
                      </a:lnTo>
                      <a:lnTo>
                        <a:pt x="337" y="637"/>
                      </a:lnTo>
                      <a:lnTo>
                        <a:pt x="306" y="718"/>
                      </a:lnTo>
                      <a:lnTo>
                        <a:pt x="265" y="820"/>
                      </a:lnTo>
                      <a:lnTo>
                        <a:pt x="248" y="897"/>
                      </a:lnTo>
                      <a:lnTo>
                        <a:pt x="265" y="973"/>
                      </a:lnTo>
                      <a:lnTo>
                        <a:pt x="300" y="1034"/>
                      </a:lnTo>
                      <a:lnTo>
                        <a:pt x="315" y="1054"/>
                      </a:lnTo>
                      <a:lnTo>
                        <a:pt x="306" y="1075"/>
                      </a:lnTo>
                      <a:lnTo>
                        <a:pt x="289" y="1080"/>
                      </a:lnTo>
                      <a:lnTo>
                        <a:pt x="228" y="978"/>
                      </a:lnTo>
                      <a:lnTo>
                        <a:pt x="212" y="988"/>
                      </a:lnTo>
                      <a:lnTo>
                        <a:pt x="228" y="1116"/>
                      </a:lnTo>
                      <a:lnTo>
                        <a:pt x="206" y="1126"/>
                      </a:lnTo>
                      <a:lnTo>
                        <a:pt x="191" y="1110"/>
                      </a:lnTo>
                      <a:lnTo>
                        <a:pt x="181" y="988"/>
                      </a:lnTo>
                      <a:lnTo>
                        <a:pt x="160" y="988"/>
                      </a:lnTo>
                      <a:lnTo>
                        <a:pt x="160" y="1110"/>
                      </a:lnTo>
                      <a:lnTo>
                        <a:pt x="144" y="1147"/>
                      </a:lnTo>
                      <a:lnTo>
                        <a:pt x="118" y="1126"/>
                      </a:lnTo>
                      <a:lnTo>
                        <a:pt x="140" y="937"/>
                      </a:lnTo>
                      <a:lnTo>
                        <a:pt x="129" y="922"/>
                      </a:lnTo>
                      <a:lnTo>
                        <a:pt x="72" y="932"/>
                      </a:lnTo>
                      <a:lnTo>
                        <a:pt x="9" y="922"/>
                      </a:lnTo>
                      <a:lnTo>
                        <a:pt x="0" y="892"/>
                      </a:lnTo>
                      <a:lnTo>
                        <a:pt x="46" y="897"/>
                      </a:lnTo>
                      <a:lnTo>
                        <a:pt x="107" y="892"/>
                      </a:lnTo>
                      <a:lnTo>
                        <a:pt x="171" y="850"/>
                      </a:lnTo>
                      <a:lnTo>
                        <a:pt x="265" y="667"/>
                      </a:lnTo>
                      <a:lnTo>
                        <a:pt x="322" y="519"/>
                      </a:lnTo>
                      <a:lnTo>
                        <a:pt x="372" y="412"/>
                      </a:lnTo>
                      <a:lnTo>
                        <a:pt x="436" y="316"/>
                      </a:lnTo>
                      <a:lnTo>
                        <a:pt x="503" y="213"/>
                      </a:lnTo>
                      <a:lnTo>
                        <a:pt x="545" y="147"/>
                      </a:lnTo>
                      <a:lnTo>
                        <a:pt x="576" y="11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708622" name="AutoShape 14"/>
          <p:cNvSpPr/>
          <p:nvPr/>
        </p:nvSpPr>
        <p:spPr>
          <a:xfrm flipH="1">
            <a:off x="1524000" y="304800"/>
            <a:ext cx="4724400" cy="1323975"/>
          </a:xfrm>
          <a:prstGeom prst="wedgeRectCallout">
            <a:avLst>
              <a:gd name="adj1" fmla="val -50236"/>
              <a:gd name="adj2" fmla="val 126977"/>
            </a:avLst>
          </a:prstGeom>
          <a:noFill/>
          <a:ln w="381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9276" tIns="49638" rIns="99276" bIns="49638" anchor="ctr" anchorCtr="0">
            <a:spAutoFit/>
          </a:bodyPr>
          <a:p>
            <a:pPr algn="ctr" defTabSz="992505" eaLnBrk="0" hangingPunct="0">
              <a:buClrTx/>
              <a:buFontTx/>
            </a:pPr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Please feel free </a:t>
            </a:r>
            <a:endParaRPr lang="en-US" altLang="zh-CN" sz="39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defTabSz="992505" eaLnBrk="0" hangingPunct="0">
              <a:buClrTx/>
              <a:buFontTx/>
            </a:pPr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to ask questions!</a:t>
            </a:r>
            <a:endParaRPr lang="en-US" altLang="zh-CN" sz="2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日期占位符 1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4" name="文本框 4"/>
          <p:cNvSpPr txBox="1"/>
          <p:nvPr>
            <p:custDataLst>
              <p:tags r:id="rId1"/>
            </p:custDataLst>
          </p:nvPr>
        </p:nvSpPr>
        <p:spPr>
          <a:xfrm>
            <a:off x="903288" y="942975"/>
            <a:ext cx="8050212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 A={0,1},and consider the semigroup(A*,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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where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 is the operation of ca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tenation. Let T be the subset of A* consisiting of all sequences having an odd number of 1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(T,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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a subsemigroup of (A*,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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)?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275" name="文本框 5"/>
          <p:cNvSpPr txBox="1"/>
          <p:nvPr>
            <p:custDataLst>
              <p:tags r:id="rId2"/>
            </p:custDataLst>
          </p:nvPr>
        </p:nvSpPr>
        <p:spPr>
          <a:xfrm>
            <a:off x="1828800" y="34337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YES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276" name="文本框 6"/>
          <p:cNvSpPr txBox="1"/>
          <p:nvPr>
            <p:custDataLst>
              <p:tags r:id="rId3"/>
            </p:custDataLst>
          </p:nvPr>
        </p:nvSpPr>
        <p:spPr>
          <a:xfrm>
            <a:off x="1828800" y="42926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277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49250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278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35451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279" name="矩形: 圆角 13"/>
          <p:cNvSpPr/>
          <p:nvPr>
            <p:custDataLst>
              <p:tags r:id="rId6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4280" name="组合 18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4281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4282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4283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284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4285" name="图片 3"/>
          <p:cNvPicPr/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日期占位符 1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298" name="文本框 4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498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 A={a,b}. Are there two semigroups (A,*) and (A,*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that are not isomorphic?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299" name="文本框 5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YES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300" name="文本框 6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301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302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303" name="矩形: 圆角 13"/>
          <p:cNvSpPr/>
          <p:nvPr>
            <p:custDataLst>
              <p:tags r:id="rId6"/>
            </p:custDataLst>
          </p:nvPr>
        </p:nvSpPr>
        <p:spPr>
          <a:xfrm>
            <a:off x="6172200" y="5300663"/>
            <a:ext cx="1543050" cy="4127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5304" name="组合 18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530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530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530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30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5309" name="图片 3"/>
          <p:cNvPicPr/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Homework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632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20</a:t>
            </a:r>
            <a:r>
              <a:rPr lang="en-US" altLang="zh-CN" dirty="0"/>
              <a:t>,22,28@331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  <p:pic>
        <p:nvPicPr>
          <p:cNvPr id="56326" name="图片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2636838"/>
            <a:ext cx="6689725" cy="906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3716338"/>
            <a:ext cx="6648450" cy="915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8" name="图片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4797425"/>
            <a:ext cx="6402387" cy="1223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Copperplate Gothic Bold" panose="020E0705020206020404" pitchFamily="34" charset="0"/>
                <a:ea typeface="+mj-ea"/>
                <a:cs typeface="+mj-cs"/>
              </a:rPr>
              <a:t>Products and Quotients of Semigroups</a:t>
            </a:r>
            <a:endParaRPr lang="zh-CN" altLang="en-US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type="subTitle" idx="1"/>
          </p:nvPr>
        </p:nvSpPr>
        <p:spPr>
          <a:xfrm>
            <a:off x="3714750" y="2286000"/>
            <a:ext cx="6400800" cy="1752600"/>
          </a:xfrm>
        </p:spPr>
        <p:txBody>
          <a:bodyPr vert="horz" wrap="square" lIns="91440" tIns="45720" rIns="91440" bIns="45720" anchor="t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（乘积半群、商半群）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Content</a:t>
            </a:r>
            <a:endParaRPr lang="en-US" altLang="zh-CN" dirty="0"/>
          </a:p>
        </p:txBody>
      </p:sp>
      <p:sp>
        <p:nvSpPr>
          <p:cNvPr id="9221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8132763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Binary operations 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Binary operation on a set A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Properties of binary operations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Semigroups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Semigroup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Free semigroup generated by A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Monoid</a:t>
            </a:r>
            <a:r>
              <a:rPr lang="zh-CN" altLang="en-US" sz="2400" dirty="0"/>
              <a:t>（独异点）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Subsemigroup</a:t>
            </a:r>
            <a:r>
              <a:rPr lang="zh-CN" altLang="en-US" sz="2400" dirty="0"/>
              <a:t>（子半群）</a:t>
            </a:r>
            <a:r>
              <a:rPr lang="en-US" altLang="zh-CN" sz="2400" dirty="0"/>
              <a:t>and submonoid</a:t>
            </a:r>
            <a:r>
              <a:rPr lang="zh-CN" altLang="en-US" sz="2400" dirty="0"/>
              <a:t>（子独异点）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Isomorphism </a:t>
            </a:r>
            <a:r>
              <a:rPr lang="zh-CN" altLang="en-US" sz="2400" dirty="0"/>
              <a:t>（同构）</a:t>
            </a:r>
            <a:endParaRPr lang="zh-CN" altLang="en-US" sz="2400" dirty="0"/>
          </a:p>
          <a:p>
            <a:pPr lvl="1" eaLnBrk="1" hangingPunct="1"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1</a:t>
            </a:r>
            <a:endParaRPr lang="zh-CN" altLang="en-US" dirty="0"/>
          </a:p>
        </p:txBody>
      </p:sp>
      <p:sp>
        <p:nvSpPr>
          <p:cNvPr id="687107" name="Rectangle 3"/>
          <p:cNvSpPr>
            <a:spLocks noGrp="1"/>
          </p:cNvSpPr>
          <p:nvPr>
            <p:ph idx="1"/>
          </p:nvPr>
        </p:nvSpPr>
        <p:spPr>
          <a:xfrm>
            <a:off x="355600" y="1989138"/>
            <a:ext cx="858837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If (</a:t>
            </a:r>
            <a:r>
              <a:rPr lang="en-US" altLang="zh-CN" sz="2800" i="1" dirty="0"/>
              <a:t>S</a:t>
            </a:r>
            <a:r>
              <a:rPr lang="en-US" altLang="zh-CN" sz="2800" dirty="0"/>
              <a:t>, *) and (</a:t>
            </a:r>
            <a:r>
              <a:rPr lang="en-US" altLang="zh-CN" sz="2800" i="1" dirty="0"/>
              <a:t>T</a:t>
            </a:r>
            <a:r>
              <a:rPr lang="en-US" altLang="zh-CN" sz="2800" dirty="0"/>
              <a:t>, *') are semigroups, then    (</a:t>
            </a:r>
            <a:r>
              <a:rPr lang="en-US" altLang="zh-CN" sz="2800" i="1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i="1" dirty="0"/>
              <a:t>T</a:t>
            </a:r>
            <a:r>
              <a:rPr lang="en-US" altLang="zh-CN" sz="2800" dirty="0"/>
              <a:t>, *") is a semigroup, where *" is defined by (</a:t>
            </a:r>
            <a:r>
              <a:rPr lang="en-US" altLang="zh-CN" sz="2800" i="1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l</a:t>
            </a:r>
            <a:r>
              <a:rPr lang="en-US" altLang="zh-CN" sz="2800" dirty="0"/>
              <a:t>)*"(</a:t>
            </a:r>
            <a:r>
              <a:rPr lang="en-US" altLang="zh-CN" sz="2800" i="1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 = (</a:t>
            </a:r>
            <a:r>
              <a:rPr lang="en-US" altLang="zh-CN" sz="2800" i="1" dirty="0"/>
              <a:t>s</a:t>
            </a:r>
            <a:r>
              <a:rPr lang="en-US" altLang="zh-CN" sz="2800" baseline="-25000" dirty="0"/>
              <a:t>l</a:t>
            </a:r>
            <a:r>
              <a:rPr lang="en-US" altLang="zh-CN" sz="2800" dirty="0"/>
              <a:t>*</a:t>
            </a:r>
            <a:r>
              <a:rPr lang="en-US" altLang="zh-CN" sz="2800" i="1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 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l</a:t>
            </a:r>
            <a:r>
              <a:rPr lang="en-US" altLang="zh-CN" sz="2800" dirty="0"/>
              <a:t>*'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Proof: omitted.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What about monoid?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if </a:t>
            </a:r>
            <a:r>
              <a:rPr lang="en-US" altLang="zh-CN" sz="2800" i="1" dirty="0"/>
              <a:t>S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T</a:t>
            </a:r>
            <a:r>
              <a:rPr lang="en-US" altLang="zh-CN" sz="2800" dirty="0"/>
              <a:t> are monoids with identities </a:t>
            </a:r>
            <a:r>
              <a:rPr lang="en-US" altLang="zh-CN" sz="2800" i="1" dirty="0"/>
              <a:t>e</a:t>
            </a:r>
            <a:r>
              <a:rPr lang="en-US" altLang="zh-CN" sz="2800" i="1" baseline="-25000" dirty="0"/>
              <a:t>S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e</a:t>
            </a:r>
            <a:r>
              <a:rPr lang="en-US" altLang="zh-CN" sz="2800" i="1" baseline="-25000" dirty="0"/>
              <a:t>T</a:t>
            </a:r>
            <a:r>
              <a:rPr lang="en-US" altLang="zh-CN" sz="2800" dirty="0"/>
              <a:t>, respectively then </a:t>
            </a:r>
            <a:r>
              <a:rPr lang="en-US" altLang="zh-CN" sz="2800" i="1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i="1" dirty="0"/>
              <a:t>T</a:t>
            </a:r>
            <a:r>
              <a:rPr lang="en-US" altLang="zh-CN" sz="2800" dirty="0"/>
              <a:t> is a monoid with identity (</a:t>
            </a:r>
            <a:r>
              <a:rPr lang="en-US" altLang="zh-CN" sz="2800" i="1" dirty="0"/>
              <a:t>e</a:t>
            </a:r>
            <a:r>
              <a:rPr lang="en-US" altLang="zh-CN" sz="2800" i="1" baseline="-25000" dirty="0"/>
              <a:t>S</a:t>
            </a:r>
            <a:r>
              <a:rPr lang="en-US" altLang="zh-CN" sz="2800" dirty="0"/>
              <a:t>, </a:t>
            </a:r>
            <a:r>
              <a:rPr lang="en-US" altLang="zh-CN" sz="2800" i="1" dirty="0"/>
              <a:t>e</a:t>
            </a:r>
            <a:r>
              <a:rPr lang="en-US" altLang="zh-CN" sz="2800" i="1" baseline="-25000" dirty="0"/>
              <a:t>T</a:t>
            </a:r>
            <a:r>
              <a:rPr lang="en-US" altLang="zh-CN" sz="2800" dirty="0"/>
              <a:t>).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charRg st="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charRg st="133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charRg st="14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charRg st="168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939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939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93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Congruence relation </a:t>
            </a:r>
            <a:br>
              <a:rPr lang="en-US" altLang="zh-CN" sz="4000" dirty="0"/>
            </a:br>
            <a:r>
              <a:rPr lang="en-US" altLang="zh-CN" sz="4000" dirty="0"/>
              <a:t>– </a:t>
            </a:r>
            <a:r>
              <a:rPr lang="zh-CN" altLang="en-US" sz="4000" dirty="0"/>
              <a:t>同余关系</a:t>
            </a:r>
            <a:endParaRPr lang="en-US" altLang="zh-CN" sz="4000" dirty="0"/>
          </a:p>
        </p:txBody>
      </p:sp>
      <p:sp>
        <p:nvSpPr>
          <p:cNvPr id="593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zh-CN" dirty="0"/>
              <a:t> </a:t>
            </a:r>
            <a:r>
              <a:rPr lang="en-US" altLang="zh-CN" dirty="0"/>
              <a:t>An equivalence relation </a:t>
            </a:r>
            <a:r>
              <a:rPr lang="en-US" altLang="zh-CN" i="1" dirty="0"/>
              <a:t>R</a:t>
            </a:r>
            <a:r>
              <a:rPr lang="en-US" altLang="zh-CN" dirty="0"/>
              <a:t> on the semigroup (</a:t>
            </a:r>
            <a:r>
              <a:rPr lang="en-US" altLang="zh-CN" i="1" dirty="0"/>
              <a:t>S</a:t>
            </a:r>
            <a:r>
              <a:rPr lang="en-US" altLang="zh-CN" dirty="0"/>
              <a:t>, *) is called a </a:t>
            </a:r>
            <a:r>
              <a:rPr lang="en-US" altLang="zh-CN" i="1" dirty="0">
                <a:solidFill>
                  <a:srgbClr val="FF3300"/>
                </a:solidFill>
              </a:rPr>
              <a:t>congruence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i="1" dirty="0">
                <a:solidFill>
                  <a:srgbClr val="FF3300"/>
                </a:solidFill>
              </a:rPr>
              <a:t>relation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en-US" altLang="zh-CN" dirty="0"/>
              <a:t>if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 R a'</a:t>
            </a:r>
            <a:r>
              <a:rPr lang="en-US" altLang="zh-CN" dirty="0"/>
              <a:t> and </a:t>
            </a:r>
            <a:r>
              <a:rPr lang="en-US" altLang="zh-CN" i="1" dirty="0"/>
              <a:t>b R b'</a:t>
            </a:r>
            <a:r>
              <a:rPr lang="en-US" altLang="zh-CN" dirty="0"/>
              <a:t>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Imply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i="1" dirty="0"/>
              <a:t> R </a:t>
            </a:r>
            <a:r>
              <a:rPr lang="en-US" altLang="zh-CN" dirty="0"/>
              <a:t>(</a:t>
            </a:r>
            <a:r>
              <a:rPr lang="en-US" altLang="zh-CN" i="1" dirty="0"/>
              <a:t>a'</a:t>
            </a:r>
            <a:r>
              <a:rPr lang="en-US" altLang="zh-CN" dirty="0"/>
              <a:t>*</a:t>
            </a:r>
            <a:r>
              <a:rPr lang="en-US" altLang="zh-CN" i="1" dirty="0"/>
              <a:t>b'</a:t>
            </a:r>
            <a:r>
              <a:rPr lang="en-US" altLang="zh-CN" dirty="0"/>
              <a:t>)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041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041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04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</a:t>
            </a:r>
            <a:endParaRPr lang="en-US" altLang="zh-CN" dirty="0"/>
          </a:p>
        </p:txBody>
      </p:sp>
      <p:sp>
        <p:nvSpPr>
          <p:cNvPr id="6042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Consider the semigroup (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dirty="0"/>
              <a:t>, +) and the equivalence relation </a:t>
            </a:r>
            <a:r>
              <a:rPr lang="en-US" altLang="zh-CN" i="1" dirty="0"/>
              <a:t>R</a:t>
            </a:r>
            <a:r>
              <a:rPr lang="en-US" altLang="zh-CN" dirty="0"/>
              <a:t> on </a:t>
            </a:r>
            <a:r>
              <a:rPr lang="en-US" altLang="zh-CN" dirty="0">
                <a:latin typeface="Euclid Math Two" panose="02050601010101010101" pitchFamily="18" charset="2"/>
              </a:rPr>
              <a:t>Z </a:t>
            </a:r>
            <a:r>
              <a:rPr lang="en-US" altLang="zh-CN" dirty="0"/>
              <a:t>defined by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hlink"/>
                </a:solidFill>
              </a:rPr>
              <a:t>if and only if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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(mod 2).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</a:t>
            </a:r>
            <a:r>
              <a:rPr lang="en-US" altLang="zh-CN" dirty="0"/>
              <a:t>  </a:t>
            </a:r>
            <a:r>
              <a:rPr lang="en-US" altLang="zh-CN" i="1" dirty="0"/>
              <a:t>b</a:t>
            </a:r>
            <a:r>
              <a:rPr lang="en-US" altLang="zh-CN" dirty="0"/>
              <a:t> (mod 2), then 2|(</a:t>
            </a:r>
            <a:r>
              <a:rPr lang="en-US" altLang="zh-CN" i="1" dirty="0"/>
              <a:t>a</a:t>
            </a:r>
            <a:r>
              <a:rPr lang="en-US" altLang="zh-CN" dirty="0"/>
              <a:t>-</a:t>
            </a:r>
            <a:r>
              <a:rPr lang="en-US" altLang="zh-CN" i="1" dirty="0"/>
              <a:t>b</a:t>
            </a:r>
            <a:r>
              <a:rPr lang="en-US" altLang="zh-CN" dirty="0"/>
              <a:t>).</a:t>
            </a:r>
            <a:endParaRPr lang="zh-CN" altLang="en-US" dirty="0"/>
          </a:p>
          <a:p>
            <a:pPr eaLnBrk="1" hangingPunct="1"/>
            <a:r>
              <a:rPr lang="en-US" altLang="zh-CN" dirty="0"/>
              <a:t>Show that this relation is a congruence relation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1 - Solution</a:t>
            </a:r>
            <a:endParaRPr lang="zh-CN" altLang="en-US" dirty="0"/>
          </a:p>
        </p:txBody>
      </p:sp>
      <p:sp>
        <p:nvSpPr>
          <p:cNvPr id="61445" name="Rectangle 3"/>
          <p:cNvSpPr>
            <a:spLocks noGrp="1"/>
          </p:cNvSpPr>
          <p:nvPr>
            <p:ph idx="1"/>
          </p:nvPr>
        </p:nvSpPr>
        <p:spPr>
          <a:xfrm>
            <a:off x="1143000" y="2017713"/>
            <a:ext cx="7812088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i="1" dirty="0"/>
              <a:t>R</a:t>
            </a:r>
            <a:r>
              <a:rPr lang="en-US" altLang="zh-CN" sz="2800" dirty="0"/>
              <a:t> is an equivalence relation (omitted).</a:t>
            </a:r>
            <a:endParaRPr lang="en-US" altLang="zh-CN" sz="2800" dirty="0"/>
          </a:p>
          <a:p>
            <a:pPr eaLnBrk="1" hangingPunct="1"/>
            <a:r>
              <a:rPr lang="en-US" altLang="zh-CN" sz="2800" i="1" dirty="0"/>
              <a:t>R</a:t>
            </a:r>
            <a:r>
              <a:rPr lang="en-US" altLang="zh-CN" sz="2800" dirty="0"/>
              <a:t> is a congruence relation 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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 (mod 2) and </a:t>
            </a:r>
            <a:r>
              <a:rPr lang="en-US" altLang="zh-CN" sz="2400" i="1" dirty="0"/>
              <a:t>c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</a:t>
            </a:r>
            <a:r>
              <a:rPr lang="en-US" altLang="zh-CN" sz="2400" dirty="0"/>
              <a:t> </a:t>
            </a:r>
            <a:r>
              <a:rPr lang="en-US" altLang="zh-CN" sz="2400" i="1" dirty="0"/>
              <a:t>d</a:t>
            </a:r>
            <a:r>
              <a:rPr lang="en-US" altLang="zh-CN" sz="2400" dirty="0"/>
              <a:t> (mod 2)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2 | </a:t>
            </a:r>
            <a:r>
              <a:rPr lang="en-US" altLang="zh-CN" sz="2400" i="1" dirty="0"/>
              <a:t>a-b</a:t>
            </a:r>
            <a:r>
              <a:rPr lang="en-US" altLang="zh-CN" sz="2400" dirty="0"/>
              <a:t> and 2 | </a:t>
            </a:r>
            <a:r>
              <a:rPr lang="en-US" altLang="zh-CN" sz="2400" i="1" dirty="0"/>
              <a:t>c-d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So </a:t>
            </a:r>
            <a:r>
              <a:rPr lang="en-US" altLang="zh-CN" sz="2400" i="1" dirty="0"/>
              <a:t>a-b</a:t>
            </a:r>
            <a:r>
              <a:rPr lang="en-US" altLang="zh-CN" sz="2400" dirty="0"/>
              <a:t> = 2</a:t>
            </a:r>
            <a:r>
              <a:rPr lang="en-US" altLang="zh-CN" sz="2400" i="1" dirty="0"/>
              <a:t>m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c-d</a:t>
            </a:r>
            <a:r>
              <a:rPr lang="en-US" altLang="zh-CN" sz="2400" dirty="0"/>
              <a:t> = 2</a:t>
            </a:r>
            <a:r>
              <a:rPr lang="en-US" altLang="zh-CN" sz="2400" i="1" dirty="0"/>
              <a:t>n</a:t>
            </a:r>
            <a:r>
              <a:rPr lang="en-US" altLang="zh-CN" sz="2400" dirty="0"/>
              <a:t>, where </a:t>
            </a:r>
            <a:r>
              <a:rPr lang="en-US" altLang="zh-CN" sz="2400" i="1" dirty="0"/>
              <a:t>m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n</a:t>
            </a:r>
            <a:r>
              <a:rPr lang="en-US" altLang="zh-CN" sz="2400" dirty="0"/>
              <a:t> are integers.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i="1" dirty="0"/>
              <a:t>a-b</a:t>
            </a:r>
            <a:r>
              <a:rPr lang="en-US" altLang="zh-CN" sz="2400" dirty="0"/>
              <a:t>) + (</a:t>
            </a:r>
            <a:r>
              <a:rPr lang="en-US" altLang="zh-CN" sz="2400" i="1" dirty="0"/>
              <a:t>c-d</a:t>
            </a:r>
            <a:r>
              <a:rPr lang="en-US" altLang="zh-CN" sz="2400" dirty="0"/>
              <a:t>) = 2</a:t>
            </a:r>
            <a:r>
              <a:rPr lang="en-US" altLang="zh-CN" sz="2400" i="1" dirty="0"/>
              <a:t>m</a:t>
            </a:r>
            <a:r>
              <a:rPr lang="en-US" altLang="zh-CN" sz="2400" dirty="0"/>
              <a:t> + 2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+</a:t>
            </a:r>
            <a:r>
              <a:rPr lang="en-US" altLang="zh-CN" sz="2400" i="1" dirty="0"/>
              <a:t>c</a:t>
            </a:r>
            <a:r>
              <a:rPr lang="en-US" altLang="zh-CN" sz="2400" dirty="0"/>
              <a:t>) - (</a:t>
            </a:r>
            <a:r>
              <a:rPr lang="en-US" altLang="zh-CN" sz="2400" i="1" dirty="0"/>
              <a:t>b</a:t>
            </a:r>
            <a:r>
              <a:rPr lang="en-US" altLang="zh-CN" sz="2400" dirty="0"/>
              <a:t>+</a:t>
            </a:r>
            <a:r>
              <a:rPr lang="en-US" altLang="zh-CN" sz="2400" i="1" dirty="0"/>
              <a:t>d</a:t>
            </a:r>
            <a:r>
              <a:rPr lang="en-US" altLang="zh-CN" sz="2400" dirty="0"/>
              <a:t>) = 2(</a:t>
            </a:r>
            <a:r>
              <a:rPr lang="en-US" altLang="zh-CN" sz="2400" i="1" dirty="0"/>
              <a:t>m</a:t>
            </a:r>
            <a:r>
              <a:rPr lang="en-US" altLang="zh-CN" sz="2400" dirty="0"/>
              <a:t>+</a:t>
            </a:r>
            <a:r>
              <a:rPr lang="en-US" altLang="zh-CN" sz="2400" i="1" dirty="0"/>
              <a:t>n</a:t>
            </a:r>
            <a:r>
              <a:rPr lang="en-US" altLang="zh-CN" sz="2400" dirty="0"/>
              <a:t>),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so </a:t>
            </a:r>
            <a:r>
              <a:rPr lang="en-US" altLang="zh-CN" sz="2400" i="1" dirty="0"/>
              <a:t>a</a:t>
            </a:r>
            <a:r>
              <a:rPr lang="en-US" altLang="zh-CN" sz="2400" dirty="0"/>
              <a:t>+</a:t>
            </a:r>
            <a:r>
              <a:rPr lang="en-US" altLang="zh-CN" sz="2400" i="1" dirty="0"/>
              <a:t>c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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+</a:t>
            </a:r>
            <a:r>
              <a:rPr lang="en-US" altLang="zh-CN" sz="2400" i="1" dirty="0"/>
              <a:t>d</a:t>
            </a:r>
            <a:r>
              <a:rPr lang="en-US" altLang="zh-CN" sz="2400" dirty="0"/>
              <a:t> (mod 2).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Hence the relation is a congruence relation.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3</a:t>
            </a:r>
            <a:endParaRPr lang="en-US" altLang="zh-CN" dirty="0"/>
          </a:p>
        </p:txBody>
      </p:sp>
      <p:sp>
        <p:nvSpPr>
          <p:cNvPr id="624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Consider the semigroup (</a:t>
            </a:r>
            <a:r>
              <a:rPr lang="en-US" altLang="zh-CN" sz="2800" dirty="0">
                <a:latin typeface="Euclid Math Two" panose="02050601010101010101" pitchFamily="18" charset="2"/>
              </a:rPr>
              <a:t>Z</a:t>
            </a:r>
            <a:r>
              <a:rPr lang="en-US" altLang="zh-CN" sz="2800" dirty="0"/>
              <a:t>, +)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-</a:t>
            </a:r>
            <a:r>
              <a:rPr lang="en-US" altLang="zh-CN" sz="2400" i="1" dirty="0"/>
              <a:t>x</a:t>
            </a:r>
            <a:r>
              <a:rPr lang="en-US" altLang="zh-CN" sz="2400" dirty="0"/>
              <a:t>-2.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Define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 R b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hlink"/>
                </a:solidFill>
              </a:rPr>
              <a:t>if and only if</a:t>
            </a:r>
            <a:r>
              <a:rPr lang="en-US" altLang="zh-CN" sz="2400" dirty="0"/>
              <a:t>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It is easy to verify that </a:t>
            </a:r>
            <a:r>
              <a:rPr lang="en-US" altLang="zh-CN" sz="2800" i="1" dirty="0"/>
              <a:t>R</a:t>
            </a:r>
            <a:r>
              <a:rPr lang="en-US" altLang="zh-CN" sz="2800" dirty="0"/>
              <a:t> is an equivalence relation, but </a:t>
            </a:r>
            <a:r>
              <a:rPr lang="en-US" altLang="zh-CN" sz="2800" i="1" dirty="0"/>
              <a:t>R</a:t>
            </a:r>
            <a:r>
              <a:rPr lang="en-US" altLang="zh-CN" sz="2800" dirty="0"/>
              <a:t> is not a congruence relation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-1</a:t>
            </a:r>
            <a:r>
              <a:rPr lang="en-US" altLang="zh-CN" sz="2400" i="1" dirty="0"/>
              <a:t> R</a:t>
            </a:r>
            <a:r>
              <a:rPr lang="en-US" altLang="zh-CN" sz="2400" dirty="0"/>
              <a:t> 2, since </a:t>
            </a:r>
            <a:r>
              <a:rPr lang="en-US" altLang="zh-CN" sz="2400" i="1" dirty="0"/>
              <a:t>f</a:t>
            </a:r>
            <a:r>
              <a:rPr lang="en-US" altLang="zh-CN" sz="2400" dirty="0"/>
              <a:t>(-1)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(2) = 0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-2 </a:t>
            </a:r>
            <a:r>
              <a:rPr lang="en-US" altLang="zh-CN" sz="2400" i="1" dirty="0"/>
              <a:t>R</a:t>
            </a:r>
            <a:r>
              <a:rPr lang="en-US" altLang="zh-CN" sz="2400" dirty="0"/>
              <a:t> 3, since </a:t>
            </a:r>
            <a:r>
              <a:rPr lang="en-US" altLang="zh-CN" sz="2400" i="1" dirty="0"/>
              <a:t>f</a:t>
            </a:r>
            <a:r>
              <a:rPr lang="en-US" altLang="zh-CN" sz="2400" dirty="0"/>
              <a:t>(-2)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(3) = 4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but (-1 +-2) </a:t>
            </a:r>
            <a:r>
              <a:rPr lang="en-US" altLang="zh-CN" sz="2400" i="1" dirty="0"/>
              <a:t>R</a:t>
            </a:r>
            <a:r>
              <a:rPr lang="en-US" altLang="zh-CN" sz="2400" dirty="0"/>
              <a:t>(2 + 3), since </a:t>
            </a:r>
            <a:r>
              <a:rPr lang="en-US" altLang="zh-CN" sz="2400" i="1" dirty="0"/>
              <a:t>f</a:t>
            </a:r>
            <a:r>
              <a:rPr lang="en-US" altLang="zh-CN" sz="2400" dirty="0"/>
              <a:t>(-3) = 10 and </a:t>
            </a:r>
            <a:r>
              <a:rPr lang="en-US" altLang="zh-CN" sz="2400" i="1" dirty="0"/>
              <a:t>f</a:t>
            </a:r>
            <a:r>
              <a:rPr lang="en-US" altLang="zh-CN" sz="2400" dirty="0"/>
              <a:t>(5) = 18</a:t>
            </a:r>
            <a:endParaRPr lang="zh-CN" altLang="en-US" sz="2400" dirty="0"/>
          </a:p>
        </p:txBody>
      </p:sp>
      <p:sp>
        <p:nvSpPr>
          <p:cNvPr id="62470" name="Line 4"/>
          <p:cNvSpPr/>
          <p:nvPr/>
        </p:nvSpPr>
        <p:spPr>
          <a:xfrm flipH="1">
            <a:off x="3522663" y="5456238"/>
            <a:ext cx="152400" cy="30480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N</a:t>
            </a:r>
            <a:r>
              <a:rPr lang="en-US" altLang="zh-CN" dirty="0"/>
              <a:t>ote</a:t>
            </a:r>
            <a:endParaRPr lang="zh-CN" altLang="zh-CN" dirty="0"/>
          </a:p>
        </p:txBody>
      </p:sp>
      <p:sp>
        <p:nvSpPr>
          <p:cNvPr id="6349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533400" indent="-533400" eaLnBrk="1" hangingPunct="1"/>
            <a:r>
              <a:rPr lang="en-US" altLang="zh-CN" dirty="0"/>
              <a:t>Recall that an equivalence relation </a:t>
            </a:r>
            <a:r>
              <a:rPr lang="en-US" altLang="zh-CN" i="1" dirty="0"/>
              <a:t>R</a:t>
            </a:r>
            <a:r>
              <a:rPr lang="en-US" altLang="zh-CN" dirty="0"/>
              <a:t> on the semigroup (</a:t>
            </a:r>
            <a:r>
              <a:rPr lang="en-US" altLang="zh-CN" i="1" dirty="0"/>
              <a:t>S</a:t>
            </a:r>
            <a:r>
              <a:rPr lang="en-US" altLang="zh-CN" dirty="0"/>
              <a:t>, *) determines a partition of </a:t>
            </a:r>
            <a:r>
              <a:rPr lang="en-US" altLang="zh-CN" i="1" dirty="0"/>
              <a:t>S</a:t>
            </a:r>
            <a:r>
              <a:rPr lang="en-US" altLang="zh-CN" dirty="0"/>
              <a:t>. </a:t>
            </a:r>
            <a:endParaRPr lang="en-US" altLang="zh-CN" dirty="0"/>
          </a:p>
          <a:p>
            <a:pPr marL="914400" lvl="1" indent="-457200" eaLnBrk="1" hangingPunct="1"/>
            <a:r>
              <a:rPr lang="en-US" altLang="zh-CN" dirty="0"/>
              <a:t>Let [</a:t>
            </a:r>
            <a:r>
              <a:rPr lang="en-US" altLang="zh-CN" i="1" dirty="0"/>
              <a:t>a</a:t>
            </a:r>
            <a:r>
              <a:rPr lang="en-US" altLang="zh-CN" dirty="0"/>
              <a:t>] =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be the equivalence class containing </a:t>
            </a:r>
            <a:r>
              <a:rPr lang="en-US" altLang="zh-CN" i="1" dirty="0"/>
              <a:t>a</a:t>
            </a:r>
            <a:r>
              <a:rPr lang="en-US" altLang="zh-CN" dirty="0"/>
              <a:t> .</a:t>
            </a:r>
            <a:endParaRPr lang="en-US" altLang="zh-CN" dirty="0"/>
          </a:p>
          <a:p>
            <a:pPr marL="914400" lvl="1" indent="-457200" eaLnBrk="1" hangingPunct="1"/>
            <a:r>
              <a:rPr lang="en-US" altLang="zh-CN" dirty="0"/>
              <a:t>S/</a:t>
            </a:r>
            <a:r>
              <a:rPr lang="en-US" altLang="zh-CN" i="1" dirty="0"/>
              <a:t>R</a:t>
            </a:r>
            <a:r>
              <a:rPr lang="en-US" altLang="zh-CN" dirty="0"/>
              <a:t> denote the set of all equivalence classes.</a:t>
            </a:r>
            <a:endParaRPr lang="zh-CN" altLang="en-US" dirty="0"/>
          </a:p>
        </p:txBody>
      </p:sp>
      <p:sp>
        <p:nvSpPr>
          <p:cNvPr id="63494" name="AutoShape 4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495" name="AutoShape 5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496" name="AutoShape 6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497" name="AutoShape 7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451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451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45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2</a:t>
            </a:r>
            <a:endParaRPr lang="zh-CN" altLang="en-US" dirty="0"/>
          </a:p>
        </p:txBody>
      </p:sp>
      <p:sp>
        <p:nvSpPr>
          <p:cNvPr id="64517" name="Rectangle 3"/>
          <p:cNvSpPr>
            <a:spLocks noGrp="1"/>
          </p:cNvSpPr>
          <p:nvPr>
            <p:ph idx="1"/>
          </p:nvPr>
        </p:nvSpPr>
        <p:spPr>
          <a:xfrm>
            <a:off x="1371600" y="19812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Let </a:t>
            </a:r>
            <a:r>
              <a:rPr lang="en-US" altLang="zh-CN" sz="2800" i="1" dirty="0"/>
              <a:t>R</a:t>
            </a:r>
            <a:r>
              <a:rPr lang="en-US" altLang="zh-CN" sz="2800" dirty="0"/>
              <a:t> be a congruence relation on the semigroup (</a:t>
            </a:r>
            <a:r>
              <a:rPr lang="en-US" altLang="zh-CN" sz="2800" i="1" dirty="0"/>
              <a:t>S</a:t>
            </a:r>
            <a:r>
              <a:rPr lang="en-US" altLang="zh-CN" sz="2800" dirty="0"/>
              <a:t>, *).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Consider the relation </a:t>
            </a:r>
            <a:r>
              <a:rPr lang="en-US" altLang="zh-CN" sz="2800" dirty="0">
                <a:sym typeface="Euclid Math One" panose="05050601010101010101" pitchFamily="18" charset="2"/>
              </a:rPr>
              <a:t>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/>
              <a:t>from S/</a:t>
            </a:r>
            <a:r>
              <a:rPr lang="en-US" altLang="zh-CN" sz="2800" i="1" dirty="0"/>
              <a:t>R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 S/</a:t>
            </a:r>
            <a:r>
              <a:rPr lang="en-US" altLang="zh-CN" sz="2800" i="1" dirty="0"/>
              <a:t>R</a:t>
            </a:r>
            <a:r>
              <a:rPr lang="en-US" altLang="zh-CN" sz="2800" dirty="0"/>
              <a:t> to S/</a:t>
            </a:r>
            <a:r>
              <a:rPr lang="en-US" altLang="zh-CN" sz="2800" i="1" dirty="0"/>
              <a:t>R</a:t>
            </a:r>
            <a:r>
              <a:rPr lang="en-US" altLang="zh-CN" sz="2800" dirty="0"/>
              <a:t> in which the ordered pair ([</a:t>
            </a:r>
            <a:r>
              <a:rPr lang="en-US" altLang="zh-CN" sz="2800" i="1" dirty="0"/>
              <a:t>a</a:t>
            </a:r>
            <a:r>
              <a:rPr lang="en-US" altLang="zh-CN" sz="2800" dirty="0"/>
              <a:t>], [</a:t>
            </a:r>
            <a:r>
              <a:rPr lang="en-US" altLang="zh-CN" sz="2800" i="1" dirty="0"/>
              <a:t>b</a:t>
            </a:r>
            <a:r>
              <a:rPr lang="en-US" altLang="zh-CN" sz="2800" dirty="0"/>
              <a:t>]) is, for </a:t>
            </a:r>
            <a:r>
              <a:rPr lang="en-US" altLang="zh-CN" sz="2800" i="1" dirty="0"/>
              <a:t>a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b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S</a:t>
            </a:r>
            <a:r>
              <a:rPr lang="en-US" altLang="zh-CN" sz="2800" dirty="0"/>
              <a:t>, related to [</a:t>
            </a:r>
            <a:r>
              <a:rPr lang="en-US" altLang="zh-CN" sz="2800" i="1" dirty="0"/>
              <a:t>a</a:t>
            </a:r>
            <a:r>
              <a:rPr lang="en-US" altLang="zh-CN" sz="2800" dirty="0"/>
              <a:t>*</a:t>
            </a:r>
            <a:r>
              <a:rPr lang="en-US" altLang="zh-CN" sz="2800" i="1" dirty="0"/>
              <a:t>b</a:t>
            </a:r>
            <a:r>
              <a:rPr lang="en-US" altLang="zh-CN" sz="2800" dirty="0"/>
              <a:t>].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>
                <a:sym typeface="Euclid Math One" panose="05050601010101010101" pitchFamily="18" charset="2"/>
              </a:rPr>
              <a:t>(</a:t>
            </a: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], [</a:t>
            </a:r>
            <a:r>
              <a:rPr lang="en-US" altLang="zh-CN" sz="2400" i="1" dirty="0"/>
              <a:t>b</a:t>
            </a:r>
            <a:r>
              <a:rPr lang="en-US" altLang="zh-CN" sz="2400" dirty="0"/>
              <a:t>]) = [</a:t>
            </a:r>
            <a:r>
              <a:rPr lang="en-US" altLang="zh-CN" sz="2400" i="1" dirty="0"/>
              <a:t>a</a:t>
            </a:r>
            <a:r>
              <a:rPr lang="en-US" altLang="zh-CN" sz="2400" dirty="0"/>
              <a:t>]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[</a:t>
            </a:r>
            <a:r>
              <a:rPr lang="en-US" altLang="zh-CN" sz="2400" i="1" dirty="0"/>
              <a:t>b</a:t>
            </a:r>
            <a:r>
              <a:rPr lang="en-US" altLang="zh-CN" sz="2400" dirty="0"/>
              <a:t>] = [</a:t>
            </a:r>
            <a:r>
              <a:rPr lang="en-US" altLang="zh-CN" sz="2400" i="1" dirty="0"/>
              <a:t>a</a:t>
            </a:r>
            <a:r>
              <a:rPr lang="en-US" altLang="zh-CN" sz="2400" dirty="0"/>
              <a:t>*</a:t>
            </a:r>
            <a:r>
              <a:rPr lang="en-US" altLang="zh-CN" sz="2400" i="1" dirty="0"/>
              <a:t>b</a:t>
            </a:r>
            <a:r>
              <a:rPr lang="en-US" altLang="zh-CN" sz="2400" dirty="0"/>
              <a:t>], is a function from S/</a:t>
            </a:r>
            <a:r>
              <a:rPr lang="en-US" altLang="zh-CN" sz="2400" i="1" dirty="0"/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</a:t>
            </a:r>
            <a:r>
              <a:rPr lang="en-US" altLang="zh-CN" sz="2400" dirty="0"/>
              <a:t>S/</a:t>
            </a:r>
            <a:r>
              <a:rPr lang="en-US" altLang="zh-CN" sz="2400" i="1" dirty="0"/>
              <a:t>R</a:t>
            </a:r>
            <a:r>
              <a:rPr lang="en-US" altLang="zh-CN" sz="2400" dirty="0"/>
              <a:t> to S/</a:t>
            </a:r>
            <a:r>
              <a:rPr lang="en-US" altLang="zh-CN" sz="2400" i="1" dirty="0"/>
              <a:t>R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(S/</a:t>
            </a:r>
            <a:r>
              <a:rPr lang="en-US" altLang="zh-CN" sz="2400" i="1" dirty="0"/>
              <a:t>R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) is a semigroup. S/</a:t>
            </a:r>
            <a:r>
              <a:rPr lang="en-US" altLang="zh-CN" sz="2400" i="1" dirty="0"/>
              <a:t>R</a:t>
            </a:r>
            <a:r>
              <a:rPr lang="en-US" altLang="zh-CN" sz="2400" dirty="0"/>
              <a:t> is called the </a:t>
            </a:r>
            <a:r>
              <a:rPr lang="en-US" altLang="zh-CN" sz="2400" i="1" dirty="0">
                <a:solidFill>
                  <a:srgbClr val="FF3300"/>
                </a:solidFill>
              </a:rPr>
              <a:t>quotient semigroup</a:t>
            </a:r>
            <a:r>
              <a:rPr lang="en-US" altLang="zh-CN" sz="2400" dirty="0">
                <a:solidFill>
                  <a:srgbClr val="FF3300"/>
                </a:solidFill>
              </a:rPr>
              <a:t>(</a:t>
            </a:r>
            <a:r>
              <a:rPr lang="zh-CN" altLang="en-US" sz="2400" dirty="0">
                <a:solidFill>
                  <a:srgbClr val="FF3300"/>
                </a:solidFill>
              </a:rPr>
              <a:t>商半群</a:t>
            </a:r>
            <a:r>
              <a:rPr lang="en-US" altLang="zh-CN" sz="2400" dirty="0">
                <a:solidFill>
                  <a:srgbClr val="FF3300"/>
                </a:solidFill>
              </a:rPr>
              <a:t>)</a:t>
            </a:r>
            <a:r>
              <a:rPr lang="en-US" altLang="zh-CN" sz="2400" dirty="0"/>
              <a:t> or </a:t>
            </a:r>
            <a:r>
              <a:rPr lang="en-US" altLang="zh-CN" sz="2400" i="1" dirty="0">
                <a:solidFill>
                  <a:srgbClr val="FF3300"/>
                </a:solidFill>
              </a:rPr>
              <a:t>factor semigroup</a:t>
            </a:r>
            <a:endParaRPr lang="zh-CN" altLang="zh-CN" sz="2400" i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3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3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dirty="0"/>
              <a:t>Proof</a:t>
            </a:r>
            <a:endParaRPr lang="zh-CN" altLang="zh-CN" dirty="0"/>
          </a:p>
        </p:txBody>
      </p:sp>
      <p:sp>
        <p:nvSpPr>
          <p:cNvPr id="6554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ym typeface="Euclid Math One" panose="05050601010101010101" pitchFamily="18" charset="2"/>
              </a:rPr>
              <a:t></a:t>
            </a:r>
            <a:r>
              <a:rPr lang="en-US" altLang="zh-CN" sz="2800" dirty="0"/>
              <a:t> is a binary operation 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Suppose that ([</a:t>
            </a:r>
            <a:r>
              <a:rPr lang="en-US" altLang="zh-CN" sz="2400" i="1" dirty="0"/>
              <a:t>a</a:t>
            </a:r>
            <a:r>
              <a:rPr lang="en-US" altLang="zh-CN" sz="2400" dirty="0"/>
              <a:t>], [</a:t>
            </a:r>
            <a:r>
              <a:rPr lang="en-US" altLang="zh-CN" sz="2400" i="1" dirty="0"/>
              <a:t>b</a:t>
            </a:r>
            <a:r>
              <a:rPr lang="en-US" altLang="zh-CN" sz="2400" dirty="0"/>
              <a:t>]) = ([</a:t>
            </a:r>
            <a:r>
              <a:rPr lang="en-US" altLang="zh-CN" sz="2400" i="1" dirty="0"/>
              <a:t>a</a:t>
            </a:r>
            <a:r>
              <a:rPr lang="en-US" altLang="zh-CN" sz="2400" dirty="0"/>
              <a:t>'], [</a:t>
            </a:r>
            <a:r>
              <a:rPr lang="en-US" altLang="zh-CN" sz="2400" i="1" dirty="0"/>
              <a:t>b</a:t>
            </a:r>
            <a:r>
              <a:rPr lang="en-US" altLang="zh-CN" sz="2400" dirty="0"/>
              <a:t>']).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a R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' and </a:t>
            </a:r>
            <a:r>
              <a:rPr lang="en-US" altLang="zh-CN" sz="2400" i="1" dirty="0"/>
              <a:t>b R b</a:t>
            </a:r>
            <a:r>
              <a:rPr lang="en-US" altLang="zh-CN" sz="2400" dirty="0"/>
              <a:t>',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a</a:t>
            </a:r>
            <a:r>
              <a:rPr lang="en-US" altLang="zh-CN" sz="2400" dirty="0"/>
              <a:t>*</a:t>
            </a:r>
            <a:r>
              <a:rPr lang="en-US" altLang="zh-CN" sz="2400" i="1" dirty="0"/>
              <a:t>b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'*</a:t>
            </a:r>
            <a:r>
              <a:rPr lang="en-US" altLang="zh-CN" sz="2400" i="1" dirty="0"/>
              <a:t>b</a:t>
            </a:r>
            <a:r>
              <a:rPr lang="en-US" altLang="zh-CN" sz="2400" dirty="0"/>
              <a:t>', since </a:t>
            </a:r>
            <a:r>
              <a:rPr lang="en-US" altLang="zh-CN" sz="2400" i="1" dirty="0"/>
              <a:t>R</a:t>
            </a:r>
            <a:r>
              <a:rPr lang="en-US" altLang="zh-CN" sz="2400" dirty="0"/>
              <a:t> is a congruence relation.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Thus [</a:t>
            </a:r>
            <a:r>
              <a:rPr lang="en-US" altLang="zh-CN" sz="2400" i="1" dirty="0"/>
              <a:t>a</a:t>
            </a:r>
            <a:r>
              <a:rPr lang="en-US" altLang="zh-CN" sz="2400" dirty="0"/>
              <a:t>*</a:t>
            </a:r>
            <a:r>
              <a:rPr lang="en-US" altLang="zh-CN" sz="2400" i="1" dirty="0"/>
              <a:t>b</a:t>
            </a:r>
            <a:r>
              <a:rPr lang="en-US" altLang="zh-CN" sz="2400" dirty="0"/>
              <a:t>] = [</a:t>
            </a:r>
            <a:r>
              <a:rPr lang="en-US" altLang="zh-CN" sz="2400" i="1" dirty="0"/>
              <a:t>a</a:t>
            </a:r>
            <a:r>
              <a:rPr lang="en-US" altLang="zh-CN" sz="2400" dirty="0"/>
              <a:t>'*</a:t>
            </a:r>
            <a:r>
              <a:rPr lang="en-US" altLang="zh-CN" sz="2400" i="1" dirty="0"/>
              <a:t>b</a:t>
            </a:r>
            <a:r>
              <a:rPr lang="en-US" altLang="zh-CN" sz="2400" dirty="0"/>
              <a:t>'];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 is a function, is a binary operation on </a:t>
            </a:r>
            <a:r>
              <a:rPr lang="en-US" altLang="zh-CN" sz="2400" i="1" dirty="0"/>
              <a:t>S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ym typeface="Euclid Math One" panose="05050601010101010101" pitchFamily="18" charset="2"/>
              </a:rPr>
              <a:t></a:t>
            </a:r>
            <a:r>
              <a:rPr lang="en-US" altLang="zh-CN" sz="2800" dirty="0"/>
              <a:t> is an associative 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]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([</a:t>
            </a:r>
            <a:r>
              <a:rPr lang="en-US" altLang="zh-CN" sz="2400" i="1" dirty="0"/>
              <a:t>b</a:t>
            </a:r>
            <a:r>
              <a:rPr lang="en-US" altLang="zh-CN" sz="2400" dirty="0"/>
              <a:t>]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[</a:t>
            </a:r>
            <a:r>
              <a:rPr lang="en-US" altLang="zh-CN" sz="2400" i="1" dirty="0"/>
              <a:t>c</a:t>
            </a:r>
            <a:r>
              <a:rPr lang="en-US" altLang="zh-CN" sz="2400" dirty="0"/>
              <a:t>]) = [</a:t>
            </a:r>
            <a:r>
              <a:rPr lang="en-US" altLang="zh-CN" sz="2400" i="1" dirty="0"/>
              <a:t>a</a:t>
            </a:r>
            <a:r>
              <a:rPr lang="en-US" altLang="zh-CN" sz="2400" dirty="0"/>
              <a:t>]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[</a:t>
            </a:r>
            <a:r>
              <a:rPr lang="en-US" altLang="zh-CN" sz="2400" i="1" dirty="0"/>
              <a:t>b</a:t>
            </a:r>
            <a:r>
              <a:rPr lang="en-US" altLang="zh-CN" sz="2400" dirty="0"/>
              <a:t>*</a:t>
            </a:r>
            <a:r>
              <a:rPr lang="en-US" altLang="zh-CN" sz="2400" i="1" dirty="0"/>
              <a:t>c</a:t>
            </a:r>
            <a:r>
              <a:rPr lang="en-US" altLang="zh-CN" sz="2400" dirty="0"/>
              <a:t>] = [</a:t>
            </a:r>
            <a:r>
              <a:rPr lang="en-US" altLang="zh-CN" sz="2400" i="1" dirty="0"/>
              <a:t>a</a:t>
            </a:r>
            <a:r>
              <a:rPr lang="en-US" altLang="zh-CN" sz="2400" dirty="0"/>
              <a:t>*(</a:t>
            </a:r>
            <a:r>
              <a:rPr lang="en-US" altLang="zh-CN" sz="2400" i="1" dirty="0"/>
              <a:t>b</a:t>
            </a:r>
            <a:r>
              <a:rPr lang="en-US" altLang="zh-CN" sz="2400" dirty="0"/>
              <a:t>*</a:t>
            </a:r>
            <a:r>
              <a:rPr lang="en-US" altLang="zh-CN" sz="2400" i="1" dirty="0"/>
              <a:t>c</a:t>
            </a:r>
            <a:r>
              <a:rPr lang="en-US" altLang="zh-CN" sz="2400" dirty="0"/>
              <a:t>)] = [(</a:t>
            </a:r>
            <a:r>
              <a:rPr lang="en-US" altLang="zh-CN" sz="2400" i="1" dirty="0"/>
              <a:t>a</a:t>
            </a:r>
            <a:r>
              <a:rPr lang="en-US" altLang="zh-CN" sz="2400" dirty="0"/>
              <a:t>*</a:t>
            </a:r>
            <a:r>
              <a:rPr lang="en-US" altLang="zh-CN" sz="2400" i="1" dirty="0"/>
              <a:t>b</a:t>
            </a:r>
            <a:r>
              <a:rPr lang="en-US" altLang="zh-CN" sz="2400" dirty="0"/>
              <a:t>)*</a:t>
            </a:r>
            <a:r>
              <a:rPr lang="en-US" altLang="zh-CN" sz="2400" i="1" dirty="0"/>
              <a:t>c</a:t>
            </a:r>
            <a:r>
              <a:rPr lang="en-US" altLang="zh-CN" sz="2400" dirty="0"/>
              <a:t>] = [</a:t>
            </a:r>
            <a:r>
              <a:rPr lang="en-US" altLang="zh-CN" sz="2400" i="1" dirty="0"/>
              <a:t>a</a:t>
            </a:r>
            <a:r>
              <a:rPr lang="en-US" altLang="zh-CN" sz="2400" dirty="0"/>
              <a:t>*</a:t>
            </a:r>
            <a:r>
              <a:rPr lang="en-US" altLang="zh-CN" sz="2400" i="1" dirty="0"/>
              <a:t>b</a:t>
            </a:r>
            <a:r>
              <a:rPr lang="en-US" altLang="zh-CN" sz="2400" dirty="0"/>
              <a:t>]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[</a:t>
            </a:r>
            <a:r>
              <a:rPr lang="en-US" altLang="zh-CN" sz="2400" i="1" dirty="0"/>
              <a:t>c</a:t>
            </a:r>
            <a:r>
              <a:rPr lang="en-US" altLang="zh-CN" sz="2400" dirty="0"/>
              <a:t>] = ([</a:t>
            </a:r>
            <a:r>
              <a:rPr lang="en-US" altLang="zh-CN" sz="2400" i="1" dirty="0"/>
              <a:t>a</a:t>
            </a:r>
            <a:r>
              <a:rPr lang="en-US" altLang="zh-CN" sz="2400" dirty="0"/>
              <a:t>]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[</a:t>
            </a:r>
            <a:r>
              <a:rPr lang="en-US" altLang="zh-CN" sz="2400" i="1" dirty="0"/>
              <a:t>b</a:t>
            </a:r>
            <a:r>
              <a:rPr lang="en-US" altLang="zh-CN" sz="2400" dirty="0"/>
              <a:t>])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[</a:t>
            </a:r>
            <a:r>
              <a:rPr lang="en-US" altLang="zh-CN" sz="2400" i="1" dirty="0"/>
              <a:t>c</a:t>
            </a:r>
            <a:r>
              <a:rPr lang="en-US" altLang="zh-CN" sz="2400" dirty="0"/>
              <a:t>].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Hence S/</a:t>
            </a:r>
            <a:r>
              <a:rPr lang="en-US" altLang="zh-CN" sz="2800" i="1" dirty="0"/>
              <a:t>R </a:t>
            </a:r>
            <a:r>
              <a:rPr lang="en-US" altLang="zh-CN" sz="2800" dirty="0"/>
              <a:t>is a semigroup. 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656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656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65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Corollary</a:t>
            </a:r>
            <a:endParaRPr lang="en-US" altLang="zh-CN" dirty="0">
              <a:solidFill>
                <a:schemeClr val="folHlink"/>
              </a:solidFill>
            </a:endParaRPr>
          </a:p>
        </p:txBody>
      </p:sp>
      <p:sp>
        <p:nvSpPr>
          <p:cNvPr id="665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R</a:t>
            </a:r>
            <a:r>
              <a:rPr lang="en-US" altLang="zh-CN" dirty="0"/>
              <a:t> be a congruence relation on the monoid (</a:t>
            </a:r>
            <a:r>
              <a:rPr lang="en-US" altLang="zh-CN" i="1" dirty="0"/>
              <a:t>S</a:t>
            </a:r>
            <a:r>
              <a:rPr lang="en-US" altLang="zh-CN" dirty="0"/>
              <a:t>, *). If we define the operation </a:t>
            </a:r>
            <a:r>
              <a:rPr lang="en-US" altLang="zh-CN" dirty="0">
                <a:sym typeface="Euclid Math One" panose="05050601010101010101" pitchFamily="18" charset="2"/>
              </a:rPr>
              <a:t></a:t>
            </a:r>
            <a:r>
              <a:rPr lang="en-US" altLang="zh-CN" dirty="0"/>
              <a:t> in S/</a:t>
            </a:r>
            <a:r>
              <a:rPr lang="en-US" altLang="zh-CN" i="1" dirty="0"/>
              <a:t>R</a:t>
            </a:r>
            <a:r>
              <a:rPr lang="en-US" altLang="zh-CN" dirty="0"/>
              <a:t> by 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dirty="0">
                <a:sym typeface="Euclid Math One" panose="05050601010101010101" pitchFamily="18" charset="2"/>
              </a:rPr>
              <a:t>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= [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], then (</a:t>
            </a:r>
            <a:r>
              <a:rPr lang="en-US" altLang="zh-CN" i="1" dirty="0"/>
              <a:t>S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dirty="0">
                <a:sym typeface="Euclid Math One" panose="05050601010101010101" pitchFamily="18" charset="2"/>
              </a:rPr>
              <a:t></a:t>
            </a:r>
            <a:r>
              <a:rPr lang="en-US" altLang="zh-CN" dirty="0"/>
              <a:t>) is a monoid.</a:t>
            </a:r>
            <a:endParaRPr lang="en-US" altLang="zh-CN" dirty="0"/>
          </a:p>
          <a:p>
            <a:pPr eaLnBrk="1" hangingPunct="1"/>
            <a:r>
              <a:rPr lang="en-US" altLang="zh-CN" dirty="0"/>
              <a:t>Proof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e</a:t>
            </a:r>
            <a:r>
              <a:rPr lang="en-US" altLang="zh-CN" dirty="0"/>
              <a:t> is the identity in (</a:t>
            </a:r>
            <a:r>
              <a:rPr lang="en-US" altLang="zh-CN" i="1" dirty="0"/>
              <a:t>S</a:t>
            </a:r>
            <a:r>
              <a:rPr lang="en-US" altLang="zh-CN" dirty="0"/>
              <a:t>, *), then it is easy to verify that [</a:t>
            </a:r>
            <a:r>
              <a:rPr lang="en-US" altLang="zh-CN" i="1" dirty="0"/>
              <a:t>e</a:t>
            </a:r>
            <a:r>
              <a:rPr lang="en-US" altLang="zh-CN" dirty="0"/>
              <a:t>] is the identity in (</a:t>
            </a:r>
            <a:r>
              <a:rPr lang="en-US" altLang="zh-CN" i="1" dirty="0"/>
              <a:t>S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dirty="0">
                <a:sym typeface="Euclid Math One" panose="05050601010101010101" pitchFamily="18" charset="2"/>
              </a:rPr>
              <a:t></a:t>
            </a:r>
            <a:r>
              <a:rPr lang="en-US" altLang="zh-CN" dirty="0"/>
              <a:t>).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758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758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75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5</a:t>
            </a:r>
            <a:endParaRPr lang="zh-CN" altLang="en-US" dirty="0"/>
          </a:p>
        </p:txBody>
      </p:sp>
      <p:sp>
        <p:nvSpPr>
          <p:cNvPr id="6758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(</a:t>
            </a:r>
            <a:r>
              <a:rPr lang="en-US" altLang="zh-CN" sz="2800" dirty="0">
                <a:latin typeface="Euclid Math Two" panose="02050601010101010101" pitchFamily="18" charset="2"/>
              </a:rPr>
              <a:t>Z</a:t>
            </a:r>
            <a:r>
              <a:rPr lang="en-US" altLang="zh-CN" sz="2800" dirty="0"/>
              <a:t>, +)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a R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hlink"/>
                </a:solidFill>
              </a:rPr>
              <a:t>if and only if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MT Symbol" pitchFamily="82" charset="2"/>
              </a:rPr>
              <a:t>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 (mod </a:t>
            </a:r>
            <a:r>
              <a:rPr lang="en-US" altLang="zh-CN" sz="2400" i="1" dirty="0"/>
              <a:t>n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 is an equivalence relation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</a:t>
            </a:r>
            <a:r>
              <a:rPr lang="en-US" altLang="zh-CN" sz="2800" dirty="0"/>
              <a:t> (mod </a:t>
            </a:r>
            <a:r>
              <a:rPr lang="en-US" altLang="zh-CN" sz="2800" i="1" dirty="0"/>
              <a:t>4</a:t>
            </a:r>
            <a:r>
              <a:rPr lang="en-US" altLang="zh-CN" sz="2800" dirty="0"/>
              <a:t>) is a congruence relation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[0] = {..., -8, -4, 0, 4, 8, l2,… } = [4] = [8] =…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[1] = {..., -7, -3, l, 5, 9, l3,… } = [5] = [9] =…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[2] = {..., -6, -2, 2, 6,10, l4,… } = [6] = [10] =...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[3] = {..., -5, -l, 3, 7, 11, 15, …}= [7] = [11] =…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Euclid Math Two" panose="02050601010101010101" pitchFamily="18" charset="2"/>
              </a:rPr>
              <a:t>Z</a:t>
            </a:r>
            <a:r>
              <a:rPr lang="en-US" altLang="zh-CN" sz="2800" dirty="0"/>
              <a:t>/</a:t>
            </a:r>
            <a:r>
              <a:rPr lang="en-US" altLang="zh-CN" sz="2800" dirty="0">
                <a:sym typeface="Symbol" panose="05050102010706020507" pitchFamily="18" charset="2"/>
              </a:rPr>
              <a:t> </a:t>
            </a:r>
            <a:r>
              <a:rPr lang="en-US" altLang="zh-CN" sz="2800" dirty="0"/>
              <a:t> (mod 4) or Z</a:t>
            </a:r>
            <a:r>
              <a:rPr lang="en-US" altLang="zh-CN" sz="2800" baseline="-25000" dirty="0"/>
              <a:t>4 </a:t>
            </a:r>
            <a:r>
              <a:rPr lang="en-US" altLang="zh-CN" sz="2800" dirty="0"/>
              <a:t>is a monoid with identity [0] and operation [</a:t>
            </a:r>
            <a:r>
              <a:rPr lang="en-US" altLang="zh-CN" sz="2800" i="1" dirty="0"/>
              <a:t>a</a:t>
            </a:r>
            <a:r>
              <a:rPr lang="en-US" altLang="zh-CN" sz="2800" dirty="0"/>
              <a:t>]</a:t>
            </a:r>
            <a:r>
              <a:rPr lang="en-US" altLang="zh-CN" sz="2800" dirty="0">
                <a:sym typeface="MT Symbol" pitchFamily="82" charset="2"/>
              </a:rPr>
              <a:t></a:t>
            </a:r>
            <a:r>
              <a:rPr lang="en-US" altLang="zh-CN" sz="2800" dirty="0"/>
              <a:t>[</a:t>
            </a:r>
            <a:r>
              <a:rPr lang="en-US" altLang="zh-CN" sz="2800" i="1" dirty="0"/>
              <a:t>b</a:t>
            </a:r>
            <a:r>
              <a:rPr lang="en-US" altLang="zh-CN" sz="2800" dirty="0"/>
              <a:t>] = [</a:t>
            </a:r>
            <a:r>
              <a:rPr lang="en-US" altLang="zh-CN" sz="2800" i="1" dirty="0"/>
              <a:t>a</a:t>
            </a:r>
            <a:r>
              <a:rPr lang="en-US" altLang="zh-CN" sz="2800" dirty="0"/>
              <a:t>+</a:t>
            </a:r>
            <a:r>
              <a:rPr lang="en-US" altLang="zh-CN" sz="2800" i="1" dirty="0"/>
              <a:t>b</a:t>
            </a:r>
            <a:r>
              <a:rPr lang="en-US" altLang="zh-CN" sz="2800" dirty="0"/>
              <a:t>].</a:t>
            </a:r>
            <a:endParaRPr lang="en-US" altLang="zh-CN" sz="2800" dirty="0"/>
          </a:p>
        </p:txBody>
      </p:sp>
      <p:pic>
        <p:nvPicPr>
          <p:cNvPr id="67590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0425" y="0"/>
            <a:ext cx="3203575" cy="1858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Semigroup – </a:t>
            </a:r>
            <a:r>
              <a:rPr lang="zh-CN" altLang="en-US" dirty="0"/>
              <a:t>半群</a:t>
            </a:r>
            <a:endParaRPr lang="zh-CN" altLang="en-US" dirty="0"/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 </a:t>
            </a:r>
            <a:r>
              <a:rPr lang="en-US" altLang="zh-CN" i="1" dirty="0">
                <a:solidFill>
                  <a:srgbClr val="FF3300"/>
                </a:solidFill>
              </a:rPr>
              <a:t>semigroup</a:t>
            </a:r>
            <a:r>
              <a:rPr lang="en-US" altLang="zh-CN" dirty="0"/>
              <a:t> is a </a:t>
            </a:r>
            <a:r>
              <a:rPr lang="en-US" altLang="zh-CN" i="1" dirty="0">
                <a:solidFill>
                  <a:schemeClr val="hlink"/>
                </a:solidFill>
              </a:rPr>
              <a:t>nonempty</a:t>
            </a:r>
            <a:r>
              <a:rPr lang="en-US" altLang="zh-CN" dirty="0"/>
              <a:t> set </a:t>
            </a:r>
            <a:r>
              <a:rPr lang="en-US" altLang="zh-CN" i="1" dirty="0"/>
              <a:t>S</a:t>
            </a:r>
            <a:r>
              <a:rPr lang="en-US" altLang="zh-CN" dirty="0"/>
              <a:t> together with an associative binary operation * defined on </a:t>
            </a:r>
            <a:r>
              <a:rPr lang="en-US" altLang="zh-CN" i="1" dirty="0"/>
              <a:t>S</a:t>
            </a:r>
            <a:r>
              <a:rPr lang="en-US" altLang="zh-CN" dirty="0"/>
              <a:t>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Denote the semigroup by (</a:t>
            </a:r>
            <a:r>
              <a:rPr lang="en-US" altLang="zh-CN" i="1" dirty="0"/>
              <a:t>S</a:t>
            </a:r>
            <a:r>
              <a:rPr lang="en-US" altLang="zh-CN" dirty="0"/>
              <a:t>, *) or </a:t>
            </a:r>
            <a:r>
              <a:rPr lang="en-US" altLang="zh-CN" i="1" dirty="0"/>
              <a:t>S</a:t>
            </a:r>
            <a:r>
              <a:rPr lang="en-US" altLang="zh-CN" dirty="0"/>
              <a:t>.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 is referred as the product of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semigroup (</a:t>
            </a:r>
            <a:r>
              <a:rPr lang="en-US" altLang="zh-CN" i="1" dirty="0"/>
              <a:t>S</a:t>
            </a:r>
            <a:r>
              <a:rPr lang="en-US" altLang="zh-CN" dirty="0"/>
              <a:t>, *) is said to be </a:t>
            </a:r>
            <a:r>
              <a:rPr lang="en-US" altLang="zh-CN" i="1" dirty="0">
                <a:solidFill>
                  <a:srgbClr val="FF3300"/>
                </a:solidFill>
              </a:rPr>
              <a:t>commutative</a:t>
            </a:r>
            <a:r>
              <a:rPr lang="en-US" altLang="zh-CN" dirty="0"/>
              <a:t> if * is a commutative operation.</a:t>
            </a:r>
            <a:endParaRPr lang="en-US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3</a:t>
            </a:r>
            <a:endParaRPr lang="en-US" altLang="zh-CN" dirty="0"/>
          </a:p>
        </p:txBody>
      </p:sp>
      <p:sp>
        <p:nvSpPr>
          <p:cNvPr id="68613" name="Rectangle 3"/>
          <p:cNvSpPr>
            <a:spLocks noGrp="1"/>
          </p:cNvSpPr>
          <p:nvPr>
            <p:ph idx="1"/>
          </p:nvPr>
        </p:nvSpPr>
        <p:spPr>
          <a:xfrm>
            <a:off x="1371600" y="17526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Let</a:t>
            </a:r>
            <a:endParaRPr lang="en-US" altLang="zh-CN" sz="2800" dirty="0"/>
          </a:p>
          <a:p>
            <a:pPr lvl="1" eaLnBrk="1" hangingPunct="1"/>
            <a:r>
              <a:rPr lang="en-US" altLang="zh-CN" sz="2400" i="1" dirty="0"/>
              <a:t>R</a:t>
            </a:r>
            <a:r>
              <a:rPr lang="en-US" altLang="zh-CN" sz="2400" dirty="0"/>
              <a:t> be a congruence relation on a semigroup (</a:t>
            </a:r>
            <a:r>
              <a:rPr lang="en-US" altLang="zh-CN" sz="2400" i="1" dirty="0"/>
              <a:t>S</a:t>
            </a:r>
            <a:r>
              <a:rPr lang="en-US" altLang="zh-CN" sz="2400" dirty="0"/>
              <a:t>, *), and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) be the corresponding quotient semigroup. 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Then the function </a:t>
            </a:r>
            <a:endParaRPr lang="en-US" altLang="zh-CN" sz="2800" dirty="0"/>
          </a:p>
          <a:p>
            <a:pPr lvl="1" eaLnBrk="1" hangingPunct="1"/>
            <a:r>
              <a:rPr lang="en-US" altLang="zh-CN" sz="2400" i="1" dirty="0"/>
              <a:t>f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: </a:t>
            </a:r>
            <a:r>
              <a:rPr lang="en-US" altLang="zh-CN" sz="2400" i="1" dirty="0"/>
              <a:t>S</a:t>
            </a:r>
            <a:r>
              <a:rPr lang="en-US" altLang="zh-CN" sz="2400" dirty="0">
                <a:sym typeface="MT Symbol" pitchFamily="82" charset="2"/>
              </a:rPr>
              <a:t>→</a:t>
            </a:r>
            <a:r>
              <a:rPr lang="en-US" altLang="zh-CN" sz="2400" i="1" dirty="0"/>
              <a:t>S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2" eaLnBrk="1" hangingPunct="1"/>
            <a:r>
              <a:rPr lang="en-US" altLang="zh-CN" sz="2000" dirty="0"/>
              <a:t>defined by </a:t>
            </a:r>
            <a:endParaRPr lang="en-US" altLang="zh-CN" sz="2000" dirty="0"/>
          </a:p>
          <a:p>
            <a:pPr lvl="1" eaLnBrk="1" hangingPunct="1"/>
            <a:r>
              <a:rPr lang="en-US" altLang="zh-CN" sz="2400" i="1" dirty="0"/>
              <a:t>f</a:t>
            </a:r>
            <a:r>
              <a:rPr lang="en-US" altLang="zh-CN" sz="2400" i="1" baseline="-25000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= [</a:t>
            </a:r>
            <a:r>
              <a:rPr lang="en-US" altLang="zh-CN" sz="2400" i="1" dirty="0"/>
              <a:t>a</a:t>
            </a:r>
            <a:r>
              <a:rPr lang="en-US" altLang="zh-CN" sz="2400" dirty="0"/>
              <a:t>] 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is an onto homomorphism, called the </a:t>
            </a:r>
            <a:r>
              <a:rPr lang="en-US" altLang="zh-CN" sz="2800" i="1" dirty="0">
                <a:solidFill>
                  <a:srgbClr val="FF3300"/>
                </a:solidFill>
              </a:rPr>
              <a:t>natural homomorphism</a:t>
            </a:r>
            <a:r>
              <a:rPr lang="en-US" altLang="zh-CN" sz="2800" dirty="0">
                <a:solidFill>
                  <a:srgbClr val="FF3300"/>
                </a:solidFill>
              </a:rPr>
              <a:t>(</a:t>
            </a:r>
            <a:r>
              <a:rPr lang="zh-CN" altLang="en-US" sz="2800" i="1" dirty="0">
                <a:solidFill>
                  <a:srgbClr val="FF3300"/>
                </a:solidFill>
              </a:rPr>
              <a:t>自然同态</a:t>
            </a:r>
            <a:r>
              <a:rPr lang="en-US" altLang="zh-CN" sz="2800" dirty="0">
                <a:solidFill>
                  <a:srgbClr val="FF3300"/>
                </a:solidFill>
              </a:rPr>
              <a:t>).</a:t>
            </a:r>
            <a:endParaRPr lang="zh-CN" altLang="en-US" sz="28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963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963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96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3 - Proof</a:t>
            </a:r>
            <a:endParaRPr lang="en-US" altLang="zh-CN" dirty="0"/>
          </a:p>
        </p:txBody>
      </p:sp>
      <p:sp>
        <p:nvSpPr>
          <p:cNvPr id="69637" name="Rectangle 3"/>
          <p:cNvSpPr>
            <a:spLocks noGrp="1"/>
          </p:cNvSpPr>
          <p:nvPr>
            <p:ph idx="1"/>
          </p:nvPr>
        </p:nvSpPr>
        <p:spPr>
          <a:xfrm>
            <a:off x="1371600" y="17526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>
                <a:sym typeface="MT Symbol" pitchFamily="82" charset="2"/>
              </a:rPr>
              <a:t> </a:t>
            </a:r>
            <a:r>
              <a:rPr lang="en-US" altLang="zh-CN" i="1" dirty="0"/>
              <a:t>S</a:t>
            </a:r>
            <a:r>
              <a:rPr lang="en-US" altLang="zh-CN" dirty="0"/>
              <a:t>/R, then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i="1" baseline="-25000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[</a:t>
            </a:r>
            <a:r>
              <a:rPr lang="en-US" altLang="zh-CN" i="1" dirty="0"/>
              <a:t>a</a:t>
            </a:r>
            <a:r>
              <a:rPr lang="en-US" altLang="zh-CN" dirty="0"/>
              <a:t>],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so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R</a:t>
            </a:r>
            <a:r>
              <a:rPr lang="en-US" altLang="zh-CN" dirty="0"/>
              <a:t> is an onto function.</a:t>
            </a:r>
            <a:endParaRPr lang="en-US" altLang="zh-CN" dirty="0"/>
          </a:p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are elements of </a:t>
            </a:r>
            <a:r>
              <a:rPr lang="en-US" altLang="zh-CN" i="1" dirty="0"/>
              <a:t>S</a:t>
            </a:r>
            <a:r>
              <a:rPr lang="en-US" altLang="zh-CN" dirty="0"/>
              <a:t>, then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i="1" baseline="-25000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) = [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] = 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dirty="0">
                <a:sym typeface="Euclid Math One" panose="05050601010101010101" pitchFamily="18" charset="2"/>
              </a:rPr>
              <a:t>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=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Euclid Math One" panose="05050601010101010101" pitchFamily="18" charset="2"/>
              </a:rPr>
              <a:t>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so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R</a:t>
            </a:r>
            <a:r>
              <a:rPr lang="en-US" altLang="zh-CN" dirty="0"/>
              <a:t> is a homomorphism.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415" y="179705"/>
            <a:ext cx="2091690" cy="132778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065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065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0" name="Rectangle 2"/>
          <p:cNvSpPr>
            <a:spLocks noGrp="1"/>
          </p:cNvSpPr>
          <p:nvPr>
            <p:ph type="title"/>
          </p:nvPr>
        </p:nvSpPr>
        <p:spPr>
          <a:xfrm>
            <a:off x="1151255" y="617855"/>
            <a:ext cx="791464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Fundamental Homomorphism Theorem – </a:t>
            </a:r>
            <a:r>
              <a:rPr lang="zh-CN" altLang="en-US" sz="3600" dirty="0"/>
              <a:t>同态基本定理</a:t>
            </a:r>
            <a:endParaRPr lang="zh-CN" altLang="en-US" sz="3600" dirty="0"/>
          </a:p>
        </p:txBody>
      </p:sp>
      <p:sp>
        <p:nvSpPr>
          <p:cNvPr id="7066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Let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f</a:t>
            </a:r>
            <a:r>
              <a:rPr lang="en-US" altLang="zh-CN" dirty="0"/>
              <a:t>: </a:t>
            </a:r>
            <a:r>
              <a:rPr lang="en-US" altLang="zh-CN" i="1" dirty="0"/>
              <a:t>S</a:t>
            </a:r>
            <a:r>
              <a:rPr lang="en-US" altLang="zh-CN" dirty="0">
                <a:sym typeface="MT Symbol" pitchFamily="82" charset="2"/>
              </a:rPr>
              <a:t>→</a:t>
            </a:r>
            <a:r>
              <a:rPr lang="en-US" altLang="zh-CN" i="1" dirty="0"/>
              <a:t>T</a:t>
            </a:r>
            <a:r>
              <a:rPr lang="en-US" altLang="zh-CN" dirty="0"/>
              <a:t> be a homomorphism of the semigroup (</a:t>
            </a:r>
            <a:r>
              <a:rPr lang="en-US" altLang="zh-CN" i="1" dirty="0"/>
              <a:t>S</a:t>
            </a:r>
            <a:r>
              <a:rPr lang="en-US" altLang="zh-CN" dirty="0"/>
              <a:t>, *) </a:t>
            </a:r>
            <a:r>
              <a:rPr lang="en-US" altLang="zh-CN" i="1" dirty="0">
                <a:solidFill>
                  <a:schemeClr val="hlink"/>
                </a:solidFill>
              </a:rPr>
              <a:t>onto</a:t>
            </a:r>
            <a:r>
              <a:rPr lang="en-US" altLang="zh-CN" dirty="0"/>
              <a:t> the semigroup (</a:t>
            </a:r>
            <a:r>
              <a:rPr lang="en-US" altLang="zh-CN" i="1" dirty="0"/>
              <a:t>T</a:t>
            </a:r>
            <a:r>
              <a:rPr lang="en-US" altLang="zh-CN" dirty="0"/>
              <a:t>, *').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 be the relation on </a:t>
            </a:r>
            <a:r>
              <a:rPr lang="en-US" altLang="zh-CN" i="1" dirty="0"/>
              <a:t>S</a:t>
            </a:r>
            <a:r>
              <a:rPr lang="en-US" altLang="zh-CN" dirty="0"/>
              <a:t> defined by 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hlink"/>
                </a:solidFill>
              </a:rPr>
              <a:t>if and only if</a:t>
            </a:r>
            <a:r>
              <a:rPr lang="en-US" altLang="zh-CN" dirty="0"/>
              <a:t>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</a:t>
            </a:r>
            <a:r>
              <a:rPr lang="en-US" altLang="zh-CN" i="1" dirty="0"/>
              <a:t> f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), for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in </a:t>
            </a:r>
            <a:r>
              <a:rPr lang="en-US" altLang="zh-CN" i="1" dirty="0"/>
              <a:t>S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Then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 is a congruence relation.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*') and the quotient semigroup (</a:t>
            </a:r>
            <a:r>
              <a:rPr lang="en-US" altLang="zh-CN" i="1" dirty="0"/>
              <a:t>S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dirty="0">
                <a:sym typeface="Euclid Math One" panose="05050601010101010101" pitchFamily="18" charset="2"/>
              </a:rPr>
              <a:t></a:t>
            </a:r>
            <a:r>
              <a:rPr lang="en-US" altLang="zh-CN" dirty="0"/>
              <a:t>) are isomorphic.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68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68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en-US" altLang="zh-CN" dirty="0"/>
          </a:p>
        </p:txBody>
      </p:sp>
      <p:sp>
        <p:nvSpPr>
          <p:cNvPr id="7168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R</a:t>
            </a:r>
            <a:r>
              <a:rPr lang="en-US" altLang="zh-CN" dirty="0"/>
              <a:t> is an equivalence relation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for every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S</a:t>
            </a:r>
            <a:r>
              <a:rPr lang="en-US" altLang="zh-CN" dirty="0"/>
              <a:t>, since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</a:t>
            </a:r>
            <a:r>
              <a:rPr lang="en-US" altLang="zh-CN" i="1" dirty="0"/>
              <a:t> 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a R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, then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</a:t>
            </a:r>
            <a:r>
              <a:rPr lang="en-US" altLang="zh-CN" i="1" dirty="0"/>
              <a:t> f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), so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i="1" dirty="0"/>
              <a:t>R a</a:t>
            </a:r>
            <a:r>
              <a:rPr lang="en-US" altLang="zh-CN" dirty="0"/>
              <a:t>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and </a:t>
            </a:r>
            <a:r>
              <a:rPr lang="en-US" altLang="zh-CN" i="1" dirty="0"/>
              <a:t>b R c</a:t>
            </a:r>
            <a:r>
              <a:rPr lang="en-US" altLang="zh-CN" dirty="0"/>
              <a:t>,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and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/>
              <a:t>),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so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/>
              <a:t>) and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c</a:t>
            </a:r>
            <a:r>
              <a:rPr lang="en-US" altLang="zh-CN" dirty="0"/>
              <a:t>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Hence </a:t>
            </a:r>
            <a:r>
              <a:rPr lang="en-US" altLang="zh-CN" i="1" dirty="0"/>
              <a:t>R</a:t>
            </a:r>
            <a:r>
              <a:rPr lang="en-US" altLang="zh-CN" dirty="0"/>
              <a:t> is an equivalence relation.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9765" y="207010"/>
            <a:ext cx="5763260" cy="139573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270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270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27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zh-CN" altLang="en-US" dirty="0"/>
          </a:p>
        </p:txBody>
      </p:sp>
      <p:sp>
        <p:nvSpPr>
          <p:cNvPr id="7270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R</a:t>
            </a:r>
            <a:r>
              <a:rPr lang="en-US" altLang="zh-CN" dirty="0"/>
              <a:t> is a congruence relation.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Suppose that </a:t>
            </a:r>
            <a:r>
              <a:rPr lang="en-US" altLang="zh-CN" i="1" dirty="0"/>
              <a:t>a R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1 </a:t>
            </a:r>
            <a:r>
              <a:rPr lang="en-US" altLang="zh-CN" dirty="0"/>
              <a:t>and </a:t>
            </a:r>
            <a:r>
              <a:rPr lang="en-US" altLang="zh-CN" i="1" dirty="0"/>
              <a:t>b R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.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</a:t>
            </a:r>
            <a:r>
              <a:rPr lang="en-US" altLang="zh-CN" i="1" dirty="0"/>
              <a:t> f(a</a:t>
            </a:r>
            <a:r>
              <a:rPr lang="en-US" altLang="zh-CN" baseline="-25000" dirty="0"/>
              <a:t>1</a:t>
            </a:r>
            <a:r>
              <a:rPr lang="en-US" altLang="zh-CN" dirty="0"/>
              <a:t>) and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).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)*'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)*'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), since </a:t>
            </a:r>
            <a:r>
              <a:rPr lang="en-US" altLang="zh-CN" i="1" dirty="0"/>
              <a:t>f</a:t>
            </a:r>
            <a:r>
              <a:rPr lang="en-US" altLang="zh-CN" dirty="0"/>
              <a:t> is a homomorphism,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Hence (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  <a:r>
              <a:rPr lang="en-US" altLang="zh-CN" i="1" dirty="0"/>
              <a:t>R</a:t>
            </a:r>
            <a:r>
              <a:rPr lang="en-US" altLang="zh-CN" dirty="0"/>
              <a:t> 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1520" y="207010"/>
            <a:ext cx="5763260" cy="139573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373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373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37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P</a:t>
            </a:r>
            <a:r>
              <a:rPr lang="en-US" altLang="zh-CN" dirty="0"/>
              <a:t>roof</a:t>
            </a:r>
            <a:endParaRPr lang="zh-CN" altLang="en-US" dirty="0"/>
          </a:p>
        </p:txBody>
      </p:sp>
      <p:sp>
        <p:nvSpPr>
          <p:cNvPr id="7373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Define a relation </a:t>
            </a:r>
            <a:r>
              <a:rPr lang="en-US" altLang="zh-CN" sz="2400" i="1" dirty="0"/>
              <a:t>f</a:t>
            </a:r>
            <a:r>
              <a:rPr lang="en-US" altLang="zh-CN" sz="2400" dirty="0"/>
              <a:t> = {([</a:t>
            </a:r>
            <a:r>
              <a:rPr lang="en-US" altLang="zh-CN" sz="2400" i="1" dirty="0"/>
              <a:t>a</a:t>
            </a:r>
            <a:r>
              <a:rPr lang="en-US" altLang="zh-CN" sz="2400" dirty="0"/>
              <a:t>],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)) | [</a:t>
            </a:r>
            <a:r>
              <a:rPr lang="en-US" altLang="zh-CN" sz="2400" i="1" dirty="0"/>
              <a:t>a</a:t>
            </a:r>
            <a:r>
              <a:rPr lang="en-US" altLang="zh-CN" sz="2400" dirty="0"/>
              <a:t>]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ym typeface="MT Symbol" pitchFamily="82" charset="2"/>
              </a:rPr>
              <a:t> </a:t>
            </a:r>
            <a:r>
              <a:rPr lang="en-US" altLang="zh-CN" sz="2400" i="1" dirty="0"/>
              <a:t>S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} from </a:t>
            </a:r>
            <a:r>
              <a:rPr lang="en-US" altLang="zh-CN" sz="2400" i="1" dirty="0"/>
              <a:t>S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T</a:t>
            </a:r>
            <a:r>
              <a:rPr lang="en-US" altLang="zh-CN" sz="2400" dirty="0"/>
              <a:t>, then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/>
              <a:t>f</a:t>
            </a:r>
            <a:r>
              <a:rPr lang="en-US" altLang="zh-CN" sz="2000" dirty="0"/>
              <a:t> is a function.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Suppose that [</a:t>
            </a:r>
            <a:r>
              <a:rPr lang="en-US" altLang="zh-CN" sz="1800" i="1" dirty="0"/>
              <a:t>a</a:t>
            </a:r>
            <a:r>
              <a:rPr lang="en-US" altLang="zh-CN" sz="1800" dirty="0"/>
              <a:t>] = [</a:t>
            </a:r>
            <a:r>
              <a:rPr lang="en-US" altLang="zh-CN" sz="1800" i="1" dirty="0"/>
              <a:t>a</a:t>
            </a:r>
            <a:r>
              <a:rPr lang="en-US" altLang="zh-CN" sz="1800" dirty="0"/>
              <a:t>'].</a:t>
            </a:r>
            <a:endParaRPr lang="en-US" altLang="zh-CN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i="1" dirty="0"/>
              <a:t>a R a</a:t>
            </a:r>
            <a:r>
              <a:rPr lang="en-US" altLang="zh-CN" sz="1800" dirty="0"/>
              <a:t>', so </a:t>
            </a: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a</a:t>
            </a:r>
            <a:r>
              <a:rPr lang="en-US" altLang="zh-CN" sz="1800" dirty="0"/>
              <a:t>) = </a:t>
            </a: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a</a:t>
            </a:r>
            <a:r>
              <a:rPr lang="en-US" altLang="zh-CN" sz="1800" dirty="0"/>
              <a:t>'), which implies that</a:t>
            </a:r>
            <a:r>
              <a:rPr lang="en-US" altLang="zh-CN" sz="1800" i="1" dirty="0"/>
              <a:t> f </a:t>
            </a:r>
            <a:r>
              <a:rPr lang="en-US" altLang="zh-CN" sz="1800" dirty="0"/>
              <a:t>is a function.</a:t>
            </a:r>
            <a:endParaRPr lang="en-US" altLang="zh-CN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write </a:t>
            </a:r>
            <a:r>
              <a:rPr lang="en-US" altLang="zh-CN" sz="1800" i="1" dirty="0"/>
              <a:t>f</a:t>
            </a:r>
            <a:r>
              <a:rPr lang="en-US" altLang="zh-CN" sz="1800" dirty="0"/>
              <a:t>: S/</a:t>
            </a:r>
            <a:r>
              <a:rPr lang="en-US" altLang="zh-CN" sz="1800" i="1" dirty="0"/>
              <a:t>R</a:t>
            </a:r>
            <a:r>
              <a:rPr lang="en-US" altLang="zh-CN" sz="1800" dirty="0">
                <a:sym typeface="MT Symbol" pitchFamily="82" charset="2"/>
              </a:rPr>
              <a:t></a:t>
            </a:r>
            <a:r>
              <a:rPr lang="en-US" altLang="zh-CN" sz="1800" i="1" dirty="0"/>
              <a:t>T</a:t>
            </a:r>
            <a:r>
              <a:rPr lang="en-US" altLang="zh-CN" sz="1800" dirty="0"/>
              <a:t>, where </a:t>
            </a:r>
            <a:r>
              <a:rPr lang="en-US" altLang="zh-CN" sz="1800" i="1" dirty="0"/>
              <a:t>f</a:t>
            </a:r>
            <a:r>
              <a:rPr lang="en-US" altLang="zh-CN" sz="1800" dirty="0"/>
              <a:t>([</a:t>
            </a:r>
            <a:r>
              <a:rPr lang="en-US" altLang="zh-CN" sz="1800" i="1" dirty="0"/>
              <a:t>a</a:t>
            </a:r>
            <a:r>
              <a:rPr lang="en-US" altLang="zh-CN" sz="1800" dirty="0"/>
              <a:t>]) = </a:t>
            </a: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a</a:t>
            </a:r>
            <a:r>
              <a:rPr lang="en-US" altLang="zh-CN" sz="1800" dirty="0"/>
              <a:t>) for [</a:t>
            </a:r>
            <a:r>
              <a:rPr lang="en-US" altLang="zh-CN" sz="1800" i="1" dirty="0"/>
              <a:t>a</a:t>
            </a:r>
            <a:r>
              <a:rPr lang="en-US" altLang="zh-CN" sz="1800" dirty="0"/>
              <a:t>] </a:t>
            </a:r>
            <a:r>
              <a:rPr lang="en-US" altLang="zh-CN" sz="1800" dirty="0">
                <a:sym typeface="Symbol" panose="05050102010706020507" pitchFamily="18" charset="2"/>
              </a:rPr>
              <a:t></a:t>
            </a:r>
            <a:r>
              <a:rPr lang="en-US" altLang="zh-CN" sz="1800" dirty="0"/>
              <a:t> </a:t>
            </a:r>
            <a:r>
              <a:rPr lang="en-US" altLang="zh-CN" sz="1800" i="1" dirty="0"/>
              <a:t>S</a:t>
            </a:r>
            <a:r>
              <a:rPr lang="en-US" altLang="zh-CN" sz="1800" dirty="0"/>
              <a:t>/</a:t>
            </a:r>
            <a:r>
              <a:rPr lang="en-US" altLang="zh-CN" sz="1800" i="1" dirty="0"/>
              <a:t>R</a:t>
            </a:r>
            <a:r>
              <a:rPr lang="en-US" altLang="zh-CN" sz="1800" dirty="0"/>
              <a:t>.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/>
              <a:t>f</a:t>
            </a:r>
            <a:r>
              <a:rPr lang="en-US" altLang="zh-CN" sz="2000" dirty="0"/>
              <a:t> is one to one.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Suppose that </a:t>
            </a:r>
            <a:r>
              <a:rPr lang="en-US" altLang="zh-CN" sz="1800" i="1" dirty="0"/>
              <a:t>f</a:t>
            </a:r>
            <a:r>
              <a:rPr lang="en-US" altLang="zh-CN" sz="1800" dirty="0"/>
              <a:t>([</a:t>
            </a:r>
            <a:r>
              <a:rPr lang="en-US" altLang="zh-CN" sz="1800" i="1" dirty="0"/>
              <a:t>a</a:t>
            </a:r>
            <a:r>
              <a:rPr lang="en-US" altLang="zh-CN" sz="1800" dirty="0"/>
              <a:t>]) =</a:t>
            </a:r>
            <a:r>
              <a:rPr lang="en-US" altLang="zh-CN" sz="1800" i="1" dirty="0"/>
              <a:t> f</a:t>
            </a:r>
            <a:r>
              <a:rPr lang="en-US" altLang="zh-CN" sz="1800" dirty="0"/>
              <a:t>([</a:t>
            </a:r>
            <a:r>
              <a:rPr lang="en-US" altLang="zh-CN" sz="1800" i="1" dirty="0"/>
              <a:t>a</a:t>
            </a:r>
            <a:r>
              <a:rPr lang="en-US" altLang="zh-CN" sz="1800" dirty="0"/>
              <a:t>']).</a:t>
            </a:r>
            <a:endParaRPr lang="en-US" altLang="zh-CN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a</a:t>
            </a:r>
            <a:r>
              <a:rPr lang="en-US" altLang="zh-CN" sz="1800" dirty="0"/>
              <a:t>) = </a:t>
            </a: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a</a:t>
            </a:r>
            <a:r>
              <a:rPr lang="en-US" altLang="zh-CN" sz="1800" dirty="0"/>
              <a:t>'), so </a:t>
            </a:r>
            <a:r>
              <a:rPr lang="en-US" altLang="zh-CN" sz="1800" i="1" dirty="0"/>
              <a:t>a R a</a:t>
            </a:r>
            <a:r>
              <a:rPr lang="en-US" altLang="zh-CN" sz="1800" dirty="0"/>
              <a:t>', which implies that [</a:t>
            </a:r>
            <a:r>
              <a:rPr lang="en-US" altLang="zh-CN" sz="1800" i="1" dirty="0"/>
              <a:t>a</a:t>
            </a:r>
            <a:r>
              <a:rPr lang="en-US" altLang="zh-CN" sz="1800" dirty="0"/>
              <a:t>] = [</a:t>
            </a:r>
            <a:r>
              <a:rPr lang="en-US" altLang="zh-CN" sz="1800" i="1" dirty="0"/>
              <a:t>a</a:t>
            </a:r>
            <a:r>
              <a:rPr lang="en-US" altLang="zh-CN" sz="1800" dirty="0"/>
              <a:t>'].</a:t>
            </a:r>
            <a:endParaRPr lang="en-US" altLang="zh-CN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Hence </a:t>
            </a:r>
            <a:r>
              <a:rPr lang="en-US" altLang="zh-CN" sz="1800" i="1" dirty="0"/>
              <a:t>f</a:t>
            </a:r>
            <a:r>
              <a:rPr lang="en-US" altLang="zh-CN" sz="1800" dirty="0"/>
              <a:t> is one to one.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/>
              <a:t>f </a:t>
            </a:r>
            <a:r>
              <a:rPr lang="en-US" altLang="zh-CN" sz="2000" dirty="0"/>
              <a:t> is onto. 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Suppose that </a:t>
            </a:r>
            <a:r>
              <a:rPr lang="en-US" altLang="zh-CN" sz="1800" i="1" dirty="0"/>
              <a:t>b</a:t>
            </a:r>
            <a:r>
              <a:rPr lang="en-US" altLang="zh-CN" sz="1800" dirty="0"/>
              <a:t> </a:t>
            </a:r>
            <a:r>
              <a:rPr lang="en-US" altLang="zh-CN" sz="1800" dirty="0">
                <a:sym typeface="Symbol" panose="05050102010706020507" pitchFamily="18" charset="2"/>
              </a:rPr>
              <a:t></a:t>
            </a:r>
            <a:r>
              <a:rPr lang="en-US" altLang="zh-CN" sz="1800" i="1" dirty="0"/>
              <a:t>T</a:t>
            </a:r>
            <a:r>
              <a:rPr lang="en-US" altLang="zh-CN" sz="1800" dirty="0"/>
              <a:t>. </a:t>
            </a:r>
            <a:endParaRPr lang="en-US" altLang="zh-CN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a</a:t>
            </a:r>
            <a:r>
              <a:rPr lang="en-US" altLang="zh-CN" sz="1800" dirty="0"/>
              <a:t>) = </a:t>
            </a:r>
            <a:r>
              <a:rPr lang="en-US" altLang="zh-CN" sz="1800" i="1" dirty="0"/>
              <a:t>b</a:t>
            </a:r>
            <a:r>
              <a:rPr lang="en-US" altLang="zh-CN" sz="1800" dirty="0"/>
              <a:t> for some element </a:t>
            </a:r>
            <a:r>
              <a:rPr lang="en-US" altLang="zh-CN" sz="1800" i="1" dirty="0"/>
              <a:t>a</a:t>
            </a:r>
            <a:r>
              <a:rPr lang="en-US" altLang="zh-CN" sz="1800" dirty="0"/>
              <a:t> in </a:t>
            </a:r>
            <a:r>
              <a:rPr lang="en-US" altLang="zh-CN" sz="1800" i="1" dirty="0"/>
              <a:t>S</a:t>
            </a:r>
            <a:r>
              <a:rPr lang="en-US" altLang="zh-CN" sz="1800" dirty="0"/>
              <a:t>, since</a:t>
            </a:r>
            <a:r>
              <a:rPr lang="en-US" altLang="zh-CN" sz="1800" i="1" dirty="0"/>
              <a:t> f </a:t>
            </a:r>
            <a:r>
              <a:rPr lang="en-US" altLang="zh-CN" sz="1800" dirty="0"/>
              <a:t>is onto, </a:t>
            </a:r>
            <a:endParaRPr lang="en-US" altLang="zh-CN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i="1" dirty="0"/>
              <a:t>f</a:t>
            </a:r>
            <a:r>
              <a:rPr lang="en-US" altLang="zh-CN" sz="1800" dirty="0"/>
              <a:t>([</a:t>
            </a:r>
            <a:r>
              <a:rPr lang="en-US" altLang="zh-CN" sz="1800" i="1" dirty="0"/>
              <a:t>a</a:t>
            </a:r>
            <a:r>
              <a:rPr lang="en-US" altLang="zh-CN" sz="1800" dirty="0"/>
              <a:t>]) = </a:t>
            </a: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a</a:t>
            </a:r>
            <a:r>
              <a:rPr lang="en-US" altLang="zh-CN" sz="1800" dirty="0"/>
              <a:t>) = </a:t>
            </a:r>
            <a:r>
              <a:rPr lang="en-US" altLang="zh-CN" sz="1800" i="1" dirty="0"/>
              <a:t>b</a:t>
            </a:r>
            <a:r>
              <a:rPr lang="en-US" altLang="zh-CN" sz="1800" dirty="0"/>
              <a:t>, so </a:t>
            </a:r>
            <a:r>
              <a:rPr lang="en-US" altLang="zh-CN" sz="1800" i="1" dirty="0"/>
              <a:t>f</a:t>
            </a:r>
            <a:r>
              <a:rPr lang="en-US" altLang="zh-CN" sz="1800" dirty="0"/>
              <a:t> is onto.</a:t>
            </a:r>
            <a:endParaRPr lang="en-US" altLang="zh-CN" sz="1800" dirty="0"/>
          </a:p>
        </p:txBody>
      </p:sp>
      <p:sp>
        <p:nvSpPr>
          <p:cNvPr id="73734" name="Line 4"/>
          <p:cNvSpPr/>
          <p:nvPr/>
        </p:nvSpPr>
        <p:spPr>
          <a:xfrm>
            <a:off x="3708400" y="2060575"/>
            <a:ext cx="217488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5" name="Line 5"/>
          <p:cNvSpPr/>
          <p:nvPr/>
        </p:nvSpPr>
        <p:spPr>
          <a:xfrm>
            <a:off x="1979613" y="2686050"/>
            <a:ext cx="217487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6" name="Line 6"/>
          <p:cNvSpPr/>
          <p:nvPr/>
        </p:nvSpPr>
        <p:spPr>
          <a:xfrm>
            <a:off x="1979613" y="3789363"/>
            <a:ext cx="217487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7" name="Line 7"/>
          <p:cNvSpPr/>
          <p:nvPr/>
        </p:nvSpPr>
        <p:spPr>
          <a:xfrm>
            <a:off x="1979613" y="4941888"/>
            <a:ext cx="217487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8" name="Line 8"/>
          <p:cNvSpPr/>
          <p:nvPr/>
        </p:nvSpPr>
        <p:spPr>
          <a:xfrm>
            <a:off x="6084888" y="3213100"/>
            <a:ext cx="217487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9" name="Line 9"/>
          <p:cNvSpPr/>
          <p:nvPr/>
        </p:nvSpPr>
        <p:spPr>
          <a:xfrm>
            <a:off x="2916238" y="3500438"/>
            <a:ext cx="217487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40" name="Line 10"/>
          <p:cNvSpPr/>
          <p:nvPr/>
        </p:nvSpPr>
        <p:spPr>
          <a:xfrm>
            <a:off x="4500563" y="3500438"/>
            <a:ext cx="217487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41" name="Line 11"/>
          <p:cNvSpPr/>
          <p:nvPr/>
        </p:nvSpPr>
        <p:spPr>
          <a:xfrm>
            <a:off x="3563938" y="4076700"/>
            <a:ext cx="217487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42" name="Line 12"/>
          <p:cNvSpPr/>
          <p:nvPr/>
        </p:nvSpPr>
        <p:spPr>
          <a:xfrm>
            <a:off x="4356100" y="4076700"/>
            <a:ext cx="217488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43" name="Line 13"/>
          <p:cNvSpPr/>
          <p:nvPr/>
        </p:nvSpPr>
        <p:spPr>
          <a:xfrm>
            <a:off x="2998788" y="4664075"/>
            <a:ext cx="217487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44" name="Line 14"/>
          <p:cNvSpPr/>
          <p:nvPr/>
        </p:nvSpPr>
        <p:spPr>
          <a:xfrm>
            <a:off x="2411413" y="5805488"/>
            <a:ext cx="217487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45" name="Line 15"/>
          <p:cNvSpPr/>
          <p:nvPr/>
        </p:nvSpPr>
        <p:spPr>
          <a:xfrm>
            <a:off x="4140200" y="5805488"/>
            <a:ext cx="217488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9765" y="207010"/>
            <a:ext cx="5763260" cy="139573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475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475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47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P</a:t>
            </a:r>
            <a:r>
              <a:rPr lang="en-US" altLang="zh-CN" dirty="0"/>
              <a:t>roof</a:t>
            </a:r>
            <a:endParaRPr lang="zh-CN" altLang="en-US" dirty="0"/>
          </a:p>
        </p:txBody>
      </p:sp>
      <p:sp>
        <p:nvSpPr>
          <p:cNvPr id="74757" name="Rectangle 3"/>
          <p:cNvSpPr>
            <a:spLocks noGrp="1"/>
          </p:cNvSpPr>
          <p:nvPr>
            <p:ph idx="1"/>
          </p:nvPr>
        </p:nvSpPr>
        <p:spPr>
          <a:xfrm>
            <a:off x="1150938" y="2060258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f</a:t>
            </a:r>
            <a:r>
              <a:rPr lang="en-US" altLang="zh-CN" dirty="0"/>
              <a:t> is an isomorphism.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f</a:t>
            </a:r>
            <a:r>
              <a:rPr lang="en-US" altLang="zh-CN" dirty="0"/>
              <a:t>([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dirty="0">
                <a:sym typeface="Euclid Math One" panose="05050601010101010101" pitchFamily="18" charset="2"/>
              </a:rPr>
              <a:t>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])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= </a:t>
            </a:r>
            <a:r>
              <a:rPr lang="en-US" altLang="zh-CN" i="1" dirty="0"/>
              <a:t>f</a:t>
            </a:r>
            <a:r>
              <a:rPr lang="en-US" altLang="zh-CN" dirty="0"/>
              <a:t>([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])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)*'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=</a:t>
            </a:r>
            <a:r>
              <a:rPr lang="en-US" altLang="zh-CN" i="1" dirty="0"/>
              <a:t> f</a:t>
            </a:r>
            <a:r>
              <a:rPr lang="en-US" altLang="zh-CN" dirty="0"/>
              <a:t>([</a:t>
            </a:r>
            <a:r>
              <a:rPr lang="en-US" altLang="zh-CN" i="1" dirty="0"/>
              <a:t>a</a:t>
            </a:r>
            <a:r>
              <a:rPr lang="en-US" altLang="zh-CN" dirty="0"/>
              <a:t>])*'</a:t>
            </a:r>
            <a:r>
              <a:rPr lang="en-US" altLang="zh-CN" i="1" dirty="0"/>
              <a:t>f</a:t>
            </a:r>
            <a:r>
              <a:rPr lang="en-US" altLang="zh-CN" dirty="0"/>
              <a:t>([</a:t>
            </a:r>
            <a:r>
              <a:rPr lang="en-US" altLang="zh-CN" i="1" dirty="0"/>
              <a:t>b</a:t>
            </a:r>
            <a:r>
              <a:rPr lang="en-US" altLang="zh-CN" dirty="0"/>
              <a:t>]).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  <a:p>
            <a:pPr lvl="1" algn="r" eaLnBrk="1" hangingPunct="1">
              <a:lnSpc>
                <a:spcPct val="90000"/>
              </a:lnSpc>
            </a:pPr>
            <a:r>
              <a:rPr lang="en-US" altLang="zh-CN" dirty="0"/>
              <a:t>Q.E.D.</a:t>
            </a:r>
            <a:endParaRPr lang="zh-CN" altLang="en-US" dirty="0"/>
          </a:p>
        </p:txBody>
      </p:sp>
      <p:sp>
        <p:nvSpPr>
          <p:cNvPr id="74758" name="Line 4"/>
          <p:cNvSpPr/>
          <p:nvPr/>
        </p:nvSpPr>
        <p:spPr>
          <a:xfrm>
            <a:off x="3275965" y="4437380"/>
            <a:ext cx="217488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4759" name="Line 5"/>
          <p:cNvSpPr/>
          <p:nvPr/>
        </p:nvSpPr>
        <p:spPr>
          <a:xfrm>
            <a:off x="1979613" y="2565400"/>
            <a:ext cx="217487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4760" name="Line 6"/>
          <p:cNvSpPr/>
          <p:nvPr/>
        </p:nvSpPr>
        <p:spPr>
          <a:xfrm>
            <a:off x="2268538" y="3068638"/>
            <a:ext cx="217487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4761" name="Line 7"/>
          <p:cNvSpPr/>
          <p:nvPr/>
        </p:nvSpPr>
        <p:spPr>
          <a:xfrm>
            <a:off x="2262188" y="4497388"/>
            <a:ext cx="217487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315" y="477520"/>
            <a:ext cx="5913120" cy="55435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577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577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57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Note</a:t>
            </a:r>
            <a:endParaRPr lang="en-US" altLang="zh-CN" dirty="0"/>
          </a:p>
        </p:txBody>
      </p:sp>
      <p:sp>
        <p:nvSpPr>
          <p:cNvPr id="7578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Theorem 4(b) can be described by the diagram above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f</a:t>
            </a:r>
            <a:r>
              <a:rPr lang="en-US" altLang="zh-CN" i="1" baseline="-25000" dirty="0"/>
              <a:t>R</a:t>
            </a:r>
            <a:r>
              <a:rPr lang="en-US" altLang="zh-CN" baseline="-25000" dirty="0"/>
              <a:t> </a:t>
            </a:r>
            <a:r>
              <a:rPr lang="en-US" altLang="zh-CN" dirty="0"/>
              <a:t>is the natural homomorphism.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It follows from the definitions of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R</a:t>
            </a:r>
            <a:r>
              <a:rPr lang="en-US" altLang="zh-CN" dirty="0"/>
              <a:t> and </a:t>
            </a:r>
            <a:r>
              <a:rPr lang="en-US" altLang="zh-CN" i="1" dirty="0"/>
              <a:t>f</a:t>
            </a:r>
            <a:r>
              <a:rPr lang="en-US" altLang="zh-CN" dirty="0"/>
              <a:t> that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f</a:t>
            </a:r>
            <a:r>
              <a:rPr lang="en-US" altLang="zh-CN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i="1" dirty="0"/>
              <a:t>f</a:t>
            </a:r>
            <a:r>
              <a:rPr lang="en-US" altLang="zh-CN" baseline="-25000" dirty="0"/>
              <a:t>R</a:t>
            </a:r>
            <a:r>
              <a:rPr lang="en-US" altLang="zh-CN" dirty="0"/>
              <a:t> = </a:t>
            </a:r>
            <a:r>
              <a:rPr lang="en-US" altLang="zh-CN" i="1" dirty="0"/>
              <a:t>f </a:t>
            </a:r>
            <a:endParaRPr lang="en-US" altLang="zh-CN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since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R</a:t>
            </a:r>
            <a:r>
              <a:rPr lang="en-US" altLang="zh-CN" dirty="0"/>
              <a:t> )(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)) = </a:t>
            </a:r>
            <a:r>
              <a:rPr lang="en-US" altLang="zh-CN" i="1" dirty="0"/>
              <a:t>f</a:t>
            </a:r>
            <a:r>
              <a:rPr lang="en-US" altLang="zh-CN" dirty="0"/>
              <a:t>([</a:t>
            </a:r>
            <a:r>
              <a:rPr lang="en-US" altLang="zh-CN" i="1" dirty="0"/>
              <a:t>a</a:t>
            </a:r>
            <a:r>
              <a:rPr lang="en-US" altLang="zh-CN" dirty="0"/>
              <a:t>])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75782" name="Line 4"/>
          <p:cNvSpPr/>
          <p:nvPr/>
        </p:nvSpPr>
        <p:spPr>
          <a:xfrm>
            <a:off x="2051050" y="4437063"/>
            <a:ext cx="217488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783" name="Line 5"/>
          <p:cNvSpPr/>
          <p:nvPr/>
        </p:nvSpPr>
        <p:spPr>
          <a:xfrm>
            <a:off x="2124075" y="5445125"/>
            <a:ext cx="217488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784" name="Line 6"/>
          <p:cNvSpPr/>
          <p:nvPr/>
        </p:nvSpPr>
        <p:spPr>
          <a:xfrm>
            <a:off x="3635375" y="5445125"/>
            <a:ext cx="217488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785" name="Line 7"/>
          <p:cNvSpPr/>
          <p:nvPr/>
        </p:nvSpPr>
        <p:spPr>
          <a:xfrm>
            <a:off x="5003800" y="5445125"/>
            <a:ext cx="217488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786" name="Line 8"/>
          <p:cNvSpPr/>
          <p:nvPr/>
        </p:nvSpPr>
        <p:spPr>
          <a:xfrm>
            <a:off x="8112125" y="3533775"/>
            <a:ext cx="217488" cy="0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75787" name="Group 9"/>
          <p:cNvGrpSpPr/>
          <p:nvPr/>
        </p:nvGrpSpPr>
        <p:grpSpPr>
          <a:xfrm>
            <a:off x="6084888" y="0"/>
            <a:ext cx="2306637" cy="2149475"/>
            <a:chOff x="1670" y="1389"/>
            <a:chExt cx="1876" cy="1902"/>
          </a:xfrm>
        </p:grpSpPr>
        <p:sp>
          <p:nvSpPr>
            <p:cNvPr id="75788" name="Line 10"/>
            <p:cNvSpPr/>
            <p:nvPr/>
          </p:nvSpPr>
          <p:spPr>
            <a:xfrm>
              <a:off x="1927" y="1706"/>
              <a:ext cx="1361" cy="0"/>
            </a:xfrm>
            <a:prstGeom prst="line">
              <a:avLst/>
            </a:prstGeom>
            <a:ln w="19050" cap="flat" cmpd="sng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75789" name="Line 11"/>
            <p:cNvSpPr/>
            <p:nvPr/>
          </p:nvSpPr>
          <p:spPr>
            <a:xfrm>
              <a:off x="1882" y="1888"/>
              <a:ext cx="636" cy="1044"/>
            </a:xfrm>
            <a:prstGeom prst="line">
              <a:avLst/>
            </a:prstGeom>
            <a:ln w="19050" cap="flat" cmpd="sng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75790" name="Line 12"/>
            <p:cNvSpPr/>
            <p:nvPr/>
          </p:nvSpPr>
          <p:spPr>
            <a:xfrm flipV="1">
              <a:off x="2744" y="1842"/>
              <a:ext cx="590" cy="1044"/>
            </a:xfrm>
            <a:prstGeom prst="line">
              <a:avLst/>
            </a:prstGeom>
            <a:ln w="19050" cap="flat" cmpd="sng">
              <a:solidFill>
                <a:srgbClr val="3366FF"/>
              </a:solidFill>
              <a:prstDash val="solid"/>
              <a:round/>
              <a:headEnd type="arrow" w="lg" len="lg"/>
              <a:tailEnd type="arrow" w="lg" len="lg"/>
            </a:ln>
          </p:spPr>
        </p:sp>
        <p:sp>
          <p:nvSpPr>
            <p:cNvPr id="75791" name="Text Box 13"/>
            <p:cNvSpPr txBox="1"/>
            <p:nvPr/>
          </p:nvSpPr>
          <p:spPr>
            <a:xfrm>
              <a:off x="1670" y="1600"/>
              <a:ext cx="27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  <a:buClr>
                  <a:schemeClr val="bg1"/>
                </a:buClr>
                <a:buFontTx/>
              </a:pPr>
              <a:r>
                <a:rPr lang="en-US" altLang="zh-CN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792" name="Text Box 14"/>
            <p:cNvSpPr txBox="1"/>
            <p:nvPr/>
          </p:nvSpPr>
          <p:spPr>
            <a:xfrm>
              <a:off x="3258" y="1570"/>
              <a:ext cx="288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  <a:buClr>
                  <a:schemeClr val="bg1"/>
                </a:buClr>
                <a:buFontTx/>
              </a:pPr>
              <a:r>
                <a:rPr lang="en-US" altLang="zh-CN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793" name="Text Box 15"/>
            <p:cNvSpPr txBox="1"/>
            <p:nvPr/>
          </p:nvSpPr>
          <p:spPr>
            <a:xfrm>
              <a:off x="2427" y="2886"/>
              <a:ext cx="493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  <a:buClr>
                  <a:schemeClr val="bg1"/>
                </a:buClr>
                <a:buFontTx/>
              </a:pPr>
              <a:r>
                <a:rPr lang="en-US" altLang="zh-CN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S/R</a:t>
              </a:r>
              <a:endPara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794" name="Text Box 16"/>
            <p:cNvSpPr txBox="1"/>
            <p:nvPr/>
          </p:nvSpPr>
          <p:spPr>
            <a:xfrm>
              <a:off x="1791" y="2205"/>
              <a:ext cx="31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  <a:buClr>
                  <a:schemeClr val="bg1"/>
                </a:buClr>
                <a:buFontTx/>
              </a:pPr>
              <a:r>
                <a:rPr lang="en-US" altLang="zh-CN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lang="en-US" altLang="zh-CN" i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zh-CN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795" name="Text Box 17"/>
            <p:cNvSpPr txBox="1"/>
            <p:nvPr/>
          </p:nvSpPr>
          <p:spPr>
            <a:xfrm>
              <a:off x="3107" y="2205"/>
              <a:ext cx="21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  <a:buClr>
                  <a:schemeClr val="bg1"/>
                </a:buClr>
                <a:buFontTx/>
              </a:pPr>
              <a:r>
                <a:rPr lang="en-US" altLang="zh-CN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796" name="Text Box 18"/>
            <p:cNvSpPr txBox="1"/>
            <p:nvPr/>
          </p:nvSpPr>
          <p:spPr>
            <a:xfrm>
              <a:off x="2472" y="1389"/>
              <a:ext cx="21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  <a:buClr>
                  <a:schemeClr val="bg1"/>
                </a:buClr>
                <a:buFontTx/>
              </a:pPr>
              <a:r>
                <a:rPr lang="en-US" altLang="zh-CN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797" name="Line 19"/>
            <p:cNvSpPr/>
            <p:nvPr/>
          </p:nvSpPr>
          <p:spPr>
            <a:xfrm>
              <a:off x="3152" y="2251"/>
              <a:ext cx="137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680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680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68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7680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 dirty="0"/>
          </a:p>
        </p:txBody>
      </p:sp>
      <p:grpSp>
        <p:nvGrpSpPr>
          <p:cNvPr id="76806" name="Group 4"/>
          <p:cNvGrpSpPr/>
          <p:nvPr/>
        </p:nvGrpSpPr>
        <p:grpSpPr>
          <a:xfrm>
            <a:off x="5410200" y="381000"/>
            <a:ext cx="3155950" cy="6232525"/>
            <a:chOff x="3408" y="240"/>
            <a:chExt cx="1988" cy="3926"/>
          </a:xfrm>
        </p:grpSpPr>
        <p:sp>
          <p:nvSpPr>
            <p:cNvPr id="76807" name="Text Box 5"/>
            <p:cNvSpPr txBox="1"/>
            <p:nvPr/>
          </p:nvSpPr>
          <p:spPr>
            <a:xfrm>
              <a:off x="4042" y="240"/>
              <a:ext cx="1354" cy="4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9276" tIns="49638" rIns="99276" bIns="49638" anchor="ctr" anchorCtr="0">
              <a:spAutoFit/>
            </a:bodyPr>
            <a:p>
              <a:pPr algn="ctr" defTabSz="992505" eaLnBrk="0" hangingPunct="0">
                <a:spcBef>
                  <a:spcPct val="50000"/>
                </a:spcBef>
                <a:buClrTx/>
                <a:buFontTx/>
              </a:pPr>
              <a:r>
                <a:rPr lang="zh-CN" altLang="en-US" sz="26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(</a:t>
              </a:r>
              <a:r>
                <a:rPr lang="zh-CN" altLang="en-US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(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(     )</a:t>
              </a:r>
              <a:r>
                <a:rPr lang="zh-CN" altLang="en-US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)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)</a:t>
              </a:r>
              <a:endParaRPr lang="zh-CN" altLang="en-US" sz="2600" b="1" dirty="0">
                <a:solidFill>
                  <a:schemeClr val="hlink"/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76808" name="Group 6"/>
            <p:cNvGrpSpPr/>
            <p:nvPr/>
          </p:nvGrpSpPr>
          <p:grpSpPr>
            <a:xfrm>
              <a:off x="3408" y="270"/>
              <a:ext cx="1573" cy="3896"/>
              <a:chOff x="3408" y="270"/>
              <a:chExt cx="1573" cy="3896"/>
            </a:xfrm>
          </p:grpSpPr>
          <p:sp>
            <p:nvSpPr>
              <p:cNvPr id="76809" name="Freeform 7"/>
              <p:cNvSpPr/>
              <p:nvPr/>
            </p:nvSpPr>
            <p:spPr>
              <a:xfrm>
                <a:off x="3948" y="2222"/>
                <a:ext cx="508" cy="941"/>
              </a:xfrm>
              <a:custGeom>
                <a:avLst/>
                <a:gdLst/>
                <a:ahLst/>
                <a:cxnLst>
                  <a:cxn ang="0">
                    <a:pos x="159" y="0"/>
                  </a:cxn>
                  <a:cxn ang="0">
                    <a:pos x="222" y="0"/>
                  </a:cxn>
                  <a:cxn ang="0">
                    <a:pos x="299" y="15"/>
                  </a:cxn>
                  <a:cxn ang="0">
                    <a:pos x="340" y="61"/>
                  </a:cxn>
                  <a:cxn ang="0">
                    <a:pos x="382" y="147"/>
                  </a:cxn>
                  <a:cxn ang="0">
                    <a:pos x="404" y="210"/>
                  </a:cxn>
                  <a:cxn ang="0">
                    <a:pos x="418" y="287"/>
                  </a:cxn>
                  <a:cxn ang="0">
                    <a:pos x="418" y="381"/>
                  </a:cxn>
                  <a:cxn ang="0">
                    <a:pos x="410" y="474"/>
                  </a:cxn>
                  <a:cxn ang="0">
                    <a:pos x="404" y="574"/>
                  </a:cxn>
                  <a:cxn ang="0">
                    <a:pos x="375" y="699"/>
                  </a:cxn>
                  <a:cxn ang="0">
                    <a:pos x="340" y="784"/>
                  </a:cxn>
                  <a:cxn ang="0">
                    <a:pos x="279" y="854"/>
                  </a:cxn>
                  <a:cxn ang="0">
                    <a:pos x="209" y="878"/>
                  </a:cxn>
                  <a:cxn ang="0">
                    <a:pos x="132" y="854"/>
                  </a:cxn>
                  <a:cxn ang="0">
                    <a:pos x="84" y="746"/>
                  </a:cxn>
                  <a:cxn ang="0">
                    <a:pos x="48" y="645"/>
                  </a:cxn>
                  <a:cxn ang="0">
                    <a:pos x="27" y="528"/>
                  </a:cxn>
                  <a:cxn ang="0">
                    <a:pos x="0" y="419"/>
                  </a:cxn>
                  <a:cxn ang="0">
                    <a:pos x="0" y="272"/>
                  </a:cxn>
                  <a:cxn ang="0">
                    <a:pos x="21" y="170"/>
                  </a:cxn>
                  <a:cxn ang="0">
                    <a:pos x="48" y="93"/>
                  </a:cxn>
                  <a:cxn ang="0">
                    <a:pos x="84" y="0"/>
                  </a:cxn>
                  <a:cxn ang="0">
                    <a:pos x="159" y="0"/>
                  </a:cxn>
                </a:cxnLst>
                <a:pathLst>
                  <a:path w="618" h="1008">
                    <a:moveTo>
                      <a:pt x="236" y="0"/>
                    </a:moveTo>
                    <a:lnTo>
                      <a:pt x="329" y="0"/>
                    </a:lnTo>
                    <a:lnTo>
                      <a:pt x="443" y="17"/>
                    </a:lnTo>
                    <a:lnTo>
                      <a:pt x="504" y="70"/>
                    </a:lnTo>
                    <a:lnTo>
                      <a:pt x="566" y="169"/>
                    </a:lnTo>
                    <a:lnTo>
                      <a:pt x="597" y="241"/>
                    </a:lnTo>
                    <a:lnTo>
                      <a:pt x="618" y="329"/>
                    </a:lnTo>
                    <a:lnTo>
                      <a:pt x="618" y="437"/>
                    </a:lnTo>
                    <a:lnTo>
                      <a:pt x="607" y="544"/>
                    </a:lnTo>
                    <a:lnTo>
                      <a:pt x="597" y="659"/>
                    </a:lnTo>
                    <a:lnTo>
                      <a:pt x="555" y="802"/>
                    </a:lnTo>
                    <a:lnTo>
                      <a:pt x="504" y="900"/>
                    </a:lnTo>
                    <a:lnTo>
                      <a:pt x="412" y="980"/>
                    </a:lnTo>
                    <a:lnTo>
                      <a:pt x="309" y="1008"/>
                    </a:lnTo>
                    <a:lnTo>
                      <a:pt x="195" y="980"/>
                    </a:lnTo>
                    <a:lnTo>
                      <a:pt x="124" y="856"/>
                    </a:lnTo>
                    <a:lnTo>
                      <a:pt x="71" y="740"/>
                    </a:lnTo>
                    <a:lnTo>
                      <a:pt x="40" y="606"/>
                    </a:lnTo>
                    <a:lnTo>
                      <a:pt x="0" y="481"/>
                    </a:lnTo>
                    <a:lnTo>
                      <a:pt x="0" y="312"/>
                    </a:lnTo>
                    <a:lnTo>
                      <a:pt x="31" y="195"/>
                    </a:lnTo>
                    <a:lnTo>
                      <a:pt x="71" y="107"/>
                    </a:lnTo>
                    <a:lnTo>
                      <a:pt x="124" y="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76810" name="Group 8"/>
              <p:cNvGrpSpPr/>
              <p:nvPr/>
            </p:nvGrpSpPr>
            <p:grpSpPr>
              <a:xfrm>
                <a:off x="3408" y="270"/>
                <a:ext cx="1573" cy="3896"/>
                <a:chOff x="3314" y="144"/>
                <a:chExt cx="1913" cy="4175"/>
              </a:xfrm>
            </p:grpSpPr>
            <p:sp>
              <p:nvSpPr>
                <p:cNvPr id="76811" name="Freeform 9"/>
                <p:cNvSpPr/>
                <p:nvPr/>
              </p:nvSpPr>
              <p:spPr>
                <a:xfrm>
                  <a:off x="3930" y="1491"/>
                  <a:ext cx="571" cy="697"/>
                </a:xfrm>
                <a:custGeom>
                  <a:avLst/>
                  <a:gdLst/>
                  <a:ahLst/>
                  <a:cxnLst>
                    <a:cxn ang="0">
                      <a:pos x="331" y="0"/>
                    </a:cxn>
                    <a:cxn ang="0">
                      <a:pos x="405" y="9"/>
                    </a:cxn>
                    <a:cxn ang="0">
                      <a:pos x="479" y="45"/>
                    </a:cxn>
                    <a:cxn ang="0">
                      <a:pos x="525" y="99"/>
                    </a:cxn>
                    <a:cxn ang="0">
                      <a:pos x="562" y="178"/>
                    </a:cxn>
                    <a:cxn ang="0">
                      <a:pos x="571" y="314"/>
                    </a:cxn>
                    <a:cxn ang="0">
                      <a:pos x="544" y="448"/>
                    </a:cxn>
                    <a:cxn ang="0">
                      <a:pos x="497" y="545"/>
                    </a:cxn>
                    <a:cxn ang="0">
                      <a:pos x="433" y="626"/>
                    </a:cxn>
                    <a:cxn ang="0">
                      <a:pos x="368" y="679"/>
                    </a:cxn>
                    <a:cxn ang="0">
                      <a:pos x="294" y="697"/>
                    </a:cxn>
                    <a:cxn ang="0">
                      <a:pos x="220" y="688"/>
                    </a:cxn>
                    <a:cxn ang="0">
                      <a:pos x="183" y="644"/>
                    </a:cxn>
                    <a:cxn ang="0">
                      <a:pos x="128" y="572"/>
                    </a:cxn>
                    <a:cxn ang="0">
                      <a:pos x="109" y="438"/>
                    </a:cxn>
                    <a:cxn ang="0">
                      <a:pos x="114" y="393"/>
                    </a:cxn>
                    <a:cxn ang="0">
                      <a:pos x="0" y="371"/>
                    </a:cxn>
                    <a:cxn ang="0">
                      <a:pos x="3" y="327"/>
                    </a:cxn>
                    <a:cxn ang="0">
                      <a:pos x="114" y="331"/>
                    </a:cxn>
                    <a:cxn ang="0">
                      <a:pos x="123" y="281"/>
                    </a:cxn>
                    <a:cxn ang="0">
                      <a:pos x="151" y="210"/>
                    </a:cxn>
                    <a:cxn ang="0">
                      <a:pos x="183" y="143"/>
                    </a:cxn>
                    <a:cxn ang="0">
                      <a:pos x="239" y="54"/>
                    </a:cxn>
                    <a:cxn ang="0">
                      <a:pos x="294" y="19"/>
                    </a:cxn>
                    <a:cxn ang="0">
                      <a:pos x="331" y="0"/>
                    </a:cxn>
                  </a:cxnLst>
                  <a:pathLst>
                    <a:path w="571" h="697">
                      <a:moveTo>
                        <a:pt x="331" y="0"/>
                      </a:moveTo>
                      <a:lnTo>
                        <a:pt x="405" y="9"/>
                      </a:lnTo>
                      <a:lnTo>
                        <a:pt x="479" y="45"/>
                      </a:lnTo>
                      <a:lnTo>
                        <a:pt x="525" y="99"/>
                      </a:lnTo>
                      <a:lnTo>
                        <a:pt x="562" y="178"/>
                      </a:lnTo>
                      <a:lnTo>
                        <a:pt x="571" y="314"/>
                      </a:lnTo>
                      <a:lnTo>
                        <a:pt x="544" y="448"/>
                      </a:lnTo>
                      <a:lnTo>
                        <a:pt x="497" y="545"/>
                      </a:lnTo>
                      <a:lnTo>
                        <a:pt x="433" y="626"/>
                      </a:lnTo>
                      <a:lnTo>
                        <a:pt x="368" y="679"/>
                      </a:lnTo>
                      <a:lnTo>
                        <a:pt x="294" y="697"/>
                      </a:lnTo>
                      <a:lnTo>
                        <a:pt x="220" y="688"/>
                      </a:lnTo>
                      <a:lnTo>
                        <a:pt x="183" y="644"/>
                      </a:lnTo>
                      <a:lnTo>
                        <a:pt x="128" y="572"/>
                      </a:lnTo>
                      <a:lnTo>
                        <a:pt x="109" y="438"/>
                      </a:lnTo>
                      <a:lnTo>
                        <a:pt x="114" y="393"/>
                      </a:lnTo>
                      <a:lnTo>
                        <a:pt x="0" y="371"/>
                      </a:lnTo>
                      <a:lnTo>
                        <a:pt x="3" y="327"/>
                      </a:lnTo>
                      <a:lnTo>
                        <a:pt x="114" y="331"/>
                      </a:lnTo>
                      <a:lnTo>
                        <a:pt x="123" y="281"/>
                      </a:lnTo>
                      <a:lnTo>
                        <a:pt x="151" y="210"/>
                      </a:lnTo>
                      <a:lnTo>
                        <a:pt x="183" y="143"/>
                      </a:lnTo>
                      <a:lnTo>
                        <a:pt x="239" y="54"/>
                      </a:lnTo>
                      <a:lnTo>
                        <a:pt x="294" y="19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6812" name="Freeform 10"/>
                <p:cNvSpPr/>
                <p:nvPr/>
              </p:nvSpPr>
              <p:spPr>
                <a:xfrm>
                  <a:off x="4384" y="3101"/>
                  <a:ext cx="475" cy="1158"/>
                </a:xfrm>
                <a:custGeom>
                  <a:avLst/>
                  <a:gdLst/>
                  <a:ahLst/>
                  <a:cxnLst>
                    <a:cxn ang="0">
                      <a:pos x="88" y="134"/>
                    </a:cxn>
                    <a:cxn ang="0">
                      <a:pos x="26" y="57"/>
                    </a:cxn>
                    <a:cxn ang="0">
                      <a:pos x="46" y="0"/>
                    </a:cxn>
                    <a:cxn ang="0">
                      <a:pos x="108" y="0"/>
                    </a:cxn>
                    <a:cxn ang="0">
                      <a:pos x="181" y="62"/>
                    </a:cxn>
                    <a:cxn ang="0">
                      <a:pos x="273" y="191"/>
                    </a:cxn>
                    <a:cxn ang="0">
                      <a:pos x="325" y="314"/>
                    </a:cxn>
                    <a:cxn ang="0">
                      <a:pos x="372" y="433"/>
                    </a:cxn>
                    <a:cxn ang="0">
                      <a:pos x="387" y="542"/>
                    </a:cxn>
                    <a:cxn ang="0">
                      <a:pos x="382" y="599"/>
                    </a:cxn>
                    <a:cxn ang="0">
                      <a:pos x="336" y="669"/>
                    </a:cxn>
                    <a:cxn ang="0">
                      <a:pos x="258" y="859"/>
                    </a:cxn>
                    <a:cxn ang="0">
                      <a:pos x="170" y="968"/>
                    </a:cxn>
                    <a:cxn ang="0">
                      <a:pos x="150" y="1016"/>
                    </a:cxn>
                    <a:cxn ang="0">
                      <a:pos x="233" y="1025"/>
                    </a:cxn>
                    <a:cxn ang="0">
                      <a:pos x="341" y="1025"/>
                    </a:cxn>
                    <a:cxn ang="0">
                      <a:pos x="475" y="1068"/>
                    </a:cxn>
                    <a:cxn ang="0">
                      <a:pos x="464" y="1102"/>
                    </a:cxn>
                    <a:cxn ang="0">
                      <a:pos x="444" y="1140"/>
                    </a:cxn>
                    <a:cxn ang="0">
                      <a:pos x="402" y="1158"/>
                    </a:cxn>
                    <a:cxn ang="0">
                      <a:pos x="321" y="1131"/>
                    </a:cxn>
                    <a:cxn ang="0">
                      <a:pos x="233" y="1088"/>
                    </a:cxn>
                    <a:cxn ang="0">
                      <a:pos x="108" y="1083"/>
                    </a:cxn>
                    <a:cxn ang="0">
                      <a:pos x="31" y="1097"/>
                    </a:cxn>
                    <a:cxn ang="0">
                      <a:pos x="0" y="1073"/>
                    </a:cxn>
                    <a:cxn ang="0">
                      <a:pos x="0" y="1040"/>
                    </a:cxn>
                    <a:cxn ang="0">
                      <a:pos x="42" y="1002"/>
                    </a:cxn>
                    <a:cxn ang="0">
                      <a:pos x="108" y="941"/>
                    </a:cxn>
                    <a:cxn ang="0">
                      <a:pos x="227" y="784"/>
                    </a:cxn>
                    <a:cxn ang="0">
                      <a:pos x="279" y="646"/>
                    </a:cxn>
                    <a:cxn ang="0">
                      <a:pos x="295" y="513"/>
                    </a:cxn>
                    <a:cxn ang="0">
                      <a:pos x="288" y="442"/>
                    </a:cxn>
                    <a:cxn ang="0">
                      <a:pos x="248" y="314"/>
                    </a:cxn>
                    <a:cxn ang="0">
                      <a:pos x="139" y="176"/>
                    </a:cxn>
                    <a:cxn ang="0">
                      <a:pos x="62" y="105"/>
                    </a:cxn>
                    <a:cxn ang="0">
                      <a:pos x="88" y="134"/>
                    </a:cxn>
                  </a:cxnLst>
                  <a:pathLst>
                    <a:path w="475" h="1158">
                      <a:moveTo>
                        <a:pt x="88" y="134"/>
                      </a:moveTo>
                      <a:lnTo>
                        <a:pt x="26" y="57"/>
                      </a:lnTo>
                      <a:lnTo>
                        <a:pt x="46" y="0"/>
                      </a:lnTo>
                      <a:lnTo>
                        <a:pt x="108" y="0"/>
                      </a:lnTo>
                      <a:lnTo>
                        <a:pt x="181" y="62"/>
                      </a:lnTo>
                      <a:lnTo>
                        <a:pt x="273" y="191"/>
                      </a:lnTo>
                      <a:lnTo>
                        <a:pt x="325" y="314"/>
                      </a:lnTo>
                      <a:lnTo>
                        <a:pt x="372" y="433"/>
                      </a:lnTo>
                      <a:lnTo>
                        <a:pt x="387" y="542"/>
                      </a:lnTo>
                      <a:lnTo>
                        <a:pt x="382" y="599"/>
                      </a:lnTo>
                      <a:lnTo>
                        <a:pt x="336" y="669"/>
                      </a:lnTo>
                      <a:lnTo>
                        <a:pt x="258" y="859"/>
                      </a:lnTo>
                      <a:lnTo>
                        <a:pt x="170" y="968"/>
                      </a:lnTo>
                      <a:lnTo>
                        <a:pt x="150" y="1016"/>
                      </a:lnTo>
                      <a:lnTo>
                        <a:pt x="233" y="1025"/>
                      </a:lnTo>
                      <a:lnTo>
                        <a:pt x="341" y="1025"/>
                      </a:lnTo>
                      <a:lnTo>
                        <a:pt x="475" y="1068"/>
                      </a:lnTo>
                      <a:lnTo>
                        <a:pt x="464" y="1102"/>
                      </a:lnTo>
                      <a:lnTo>
                        <a:pt x="444" y="1140"/>
                      </a:lnTo>
                      <a:lnTo>
                        <a:pt x="402" y="1158"/>
                      </a:lnTo>
                      <a:lnTo>
                        <a:pt x="321" y="1131"/>
                      </a:lnTo>
                      <a:lnTo>
                        <a:pt x="233" y="1088"/>
                      </a:lnTo>
                      <a:lnTo>
                        <a:pt x="108" y="1083"/>
                      </a:lnTo>
                      <a:lnTo>
                        <a:pt x="31" y="1097"/>
                      </a:lnTo>
                      <a:lnTo>
                        <a:pt x="0" y="1073"/>
                      </a:lnTo>
                      <a:lnTo>
                        <a:pt x="0" y="1040"/>
                      </a:lnTo>
                      <a:lnTo>
                        <a:pt x="42" y="1002"/>
                      </a:lnTo>
                      <a:lnTo>
                        <a:pt x="108" y="941"/>
                      </a:lnTo>
                      <a:lnTo>
                        <a:pt x="227" y="784"/>
                      </a:lnTo>
                      <a:lnTo>
                        <a:pt x="279" y="646"/>
                      </a:lnTo>
                      <a:lnTo>
                        <a:pt x="295" y="513"/>
                      </a:lnTo>
                      <a:lnTo>
                        <a:pt x="288" y="442"/>
                      </a:lnTo>
                      <a:lnTo>
                        <a:pt x="248" y="314"/>
                      </a:lnTo>
                      <a:lnTo>
                        <a:pt x="139" y="176"/>
                      </a:lnTo>
                      <a:lnTo>
                        <a:pt x="62" y="105"/>
                      </a:lnTo>
                      <a:lnTo>
                        <a:pt x="88" y="134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6813" name="Freeform 11"/>
                <p:cNvSpPr/>
                <p:nvPr/>
              </p:nvSpPr>
              <p:spPr>
                <a:xfrm>
                  <a:off x="3754" y="3084"/>
                  <a:ext cx="475" cy="1235"/>
                </a:xfrm>
                <a:custGeom>
                  <a:avLst/>
                  <a:gdLst/>
                  <a:ahLst/>
                  <a:cxnLst>
                    <a:cxn ang="0">
                      <a:pos x="247" y="222"/>
                    </a:cxn>
                    <a:cxn ang="0">
                      <a:pos x="319" y="97"/>
                    </a:cxn>
                    <a:cxn ang="0">
                      <a:pos x="388" y="0"/>
                    </a:cxn>
                    <a:cxn ang="0">
                      <a:pos x="439" y="0"/>
                    </a:cxn>
                    <a:cxn ang="0">
                      <a:pos x="470" y="40"/>
                    </a:cxn>
                    <a:cxn ang="0">
                      <a:pos x="475" y="106"/>
                    </a:cxn>
                    <a:cxn ang="0">
                      <a:pos x="432" y="156"/>
                    </a:cxn>
                    <a:cxn ang="0">
                      <a:pos x="358" y="217"/>
                    </a:cxn>
                    <a:cxn ang="0">
                      <a:pos x="298" y="288"/>
                    </a:cxn>
                    <a:cxn ang="0">
                      <a:pos x="237" y="386"/>
                    </a:cxn>
                    <a:cxn ang="0">
                      <a:pos x="211" y="453"/>
                    </a:cxn>
                    <a:cxn ang="0">
                      <a:pos x="187" y="537"/>
                    </a:cxn>
                    <a:cxn ang="0">
                      <a:pos x="182" y="645"/>
                    </a:cxn>
                    <a:cxn ang="0">
                      <a:pos x="190" y="742"/>
                    </a:cxn>
                    <a:cxn ang="0">
                      <a:pos x="220" y="862"/>
                    </a:cxn>
                    <a:cxn ang="0">
                      <a:pos x="276" y="968"/>
                    </a:cxn>
                    <a:cxn ang="0">
                      <a:pos x="324" y="1031"/>
                    </a:cxn>
                    <a:cxn ang="0">
                      <a:pos x="353" y="1075"/>
                    </a:cxn>
                    <a:cxn ang="0">
                      <a:pos x="358" y="1110"/>
                    </a:cxn>
                    <a:cxn ang="0">
                      <a:pos x="331" y="1124"/>
                    </a:cxn>
                    <a:cxn ang="0">
                      <a:pos x="271" y="1132"/>
                    </a:cxn>
                    <a:cxn ang="0">
                      <a:pos x="182" y="1159"/>
                    </a:cxn>
                    <a:cxn ang="0">
                      <a:pos x="113" y="1194"/>
                    </a:cxn>
                    <a:cxn ang="0">
                      <a:pos x="69" y="1235"/>
                    </a:cxn>
                    <a:cxn ang="0">
                      <a:pos x="31" y="1226"/>
                    </a:cxn>
                    <a:cxn ang="0">
                      <a:pos x="0" y="1178"/>
                    </a:cxn>
                    <a:cxn ang="0">
                      <a:pos x="0" y="1137"/>
                    </a:cxn>
                    <a:cxn ang="0">
                      <a:pos x="69" y="1101"/>
                    </a:cxn>
                    <a:cxn ang="0">
                      <a:pos x="187" y="1079"/>
                    </a:cxn>
                    <a:cxn ang="0">
                      <a:pos x="293" y="1066"/>
                    </a:cxn>
                    <a:cxn ang="0">
                      <a:pos x="247" y="1018"/>
                    </a:cxn>
                    <a:cxn ang="0">
                      <a:pos x="216" y="955"/>
                    </a:cxn>
                    <a:cxn ang="0">
                      <a:pos x="177" y="866"/>
                    </a:cxn>
                    <a:cxn ang="0">
                      <a:pos x="134" y="773"/>
                    </a:cxn>
                    <a:cxn ang="0">
                      <a:pos x="122" y="658"/>
                    </a:cxn>
                    <a:cxn ang="0">
                      <a:pos x="117" y="546"/>
                    </a:cxn>
                    <a:cxn ang="0">
                      <a:pos x="147" y="439"/>
                    </a:cxn>
                    <a:cxn ang="0">
                      <a:pos x="204" y="297"/>
                    </a:cxn>
                    <a:cxn ang="0">
                      <a:pos x="247" y="222"/>
                    </a:cxn>
                  </a:cxnLst>
                  <a:pathLst>
                    <a:path w="475" h="1235">
                      <a:moveTo>
                        <a:pt x="247" y="222"/>
                      </a:moveTo>
                      <a:lnTo>
                        <a:pt x="319" y="97"/>
                      </a:lnTo>
                      <a:lnTo>
                        <a:pt x="388" y="0"/>
                      </a:lnTo>
                      <a:lnTo>
                        <a:pt x="439" y="0"/>
                      </a:lnTo>
                      <a:lnTo>
                        <a:pt x="470" y="40"/>
                      </a:lnTo>
                      <a:lnTo>
                        <a:pt x="475" y="106"/>
                      </a:lnTo>
                      <a:lnTo>
                        <a:pt x="432" y="156"/>
                      </a:lnTo>
                      <a:lnTo>
                        <a:pt x="358" y="217"/>
                      </a:lnTo>
                      <a:lnTo>
                        <a:pt x="298" y="288"/>
                      </a:lnTo>
                      <a:lnTo>
                        <a:pt x="237" y="386"/>
                      </a:lnTo>
                      <a:lnTo>
                        <a:pt x="211" y="453"/>
                      </a:lnTo>
                      <a:lnTo>
                        <a:pt x="187" y="537"/>
                      </a:lnTo>
                      <a:lnTo>
                        <a:pt x="182" y="645"/>
                      </a:lnTo>
                      <a:lnTo>
                        <a:pt x="190" y="742"/>
                      </a:lnTo>
                      <a:lnTo>
                        <a:pt x="220" y="862"/>
                      </a:lnTo>
                      <a:lnTo>
                        <a:pt x="276" y="968"/>
                      </a:lnTo>
                      <a:lnTo>
                        <a:pt x="324" y="1031"/>
                      </a:lnTo>
                      <a:lnTo>
                        <a:pt x="353" y="1075"/>
                      </a:lnTo>
                      <a:lnTo>
                        <a:pt x="358" y="1110"/>
                      </a:lnTo>
                      <a:lnTo>
                        <a:pt x="331" y="1124"/>
                      </a:lnTo>
                      <a:lnTo>
                        <a:pt x="271" y="1132"/>
                      </a:lnTo>
                      <a:lnTo>
                        <a:pt x="182" y="1159"/>
                      </a:lnTo>
                      <a:lnTo>
                        <a:pt x="113" y="1194"/>
                      </a:lnTo>
                      <a:lnTo>
                        <a:pt x="69" y="1235"/>
                      </a:lnTo>
                      <a:lnTo>
                        <a:pt x="31" y="1226"/>
                      </a:lnTo>
                      <a:lnTo>
                        <a:pt x="0" y="1178"/>
                      </a:lnTo>
                      <a:lnTo>
                        <a:pt x="0" y="1137"/>
                      </a:lnTo>
                      <a:lnTo>
                        <a:pt x="69" y="1101"/>
                      </a:lnTo>
                      <a:lnTo>
                        <a:pt x="187" y="1079"/>
                      </a:lnTo>
                      <a:lnTo>
                        <a:pt x="293" y="1066"/>
                      </a:lnTo>
                      <a:lnTo>
                        <a:pt x="247" y="1018"/>
                      </a:lnTo>
                      <a:lnTo>
                        <a:pt x="216" y="955"/>
                      </a:lnTo>
                      <a:lnTo>
                        <a:pt x="177" y="866"/>
                      </a:lnTo>
                      <a:lnTo>
                        <a:pt x="134" y="773"/>
                      </a:lnTo>
                      <a:lnTo>
                        <a:pt x="122" y="658"/>
                      </a:lnTo>
                      <a:lnTo>
                        <a:pt x="117" y="546"/>
                      </a:lnTo>
                      <a:lnTo>
                        <a:pt x="147" y="439"/>
                      </a:lnTo>
                      <a:lnTo>
                        <a:pt x="204" y="297"/>
                      </a:lnTo>
                      <a:lnTo>
                        <a:pt x="247" y="22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6814" name="Freeform 12"/>
                <p:cNvSpPr/>
                <p:nvPr/>
              </p:nvSpPr>
              <p:spPr>
                <a:xfrm>
                  <a:off x="4463" y="144"/>
                  <a:ext cx="764" cy="2360"/>
                </a:xfrm>
                <a:custGeom>
                  <a:avLst/>
                  <a:gdLst/>
                  <a:ahLst/>
                  <a:cxnLst>
                    <a:cxn ang="0">
                      <a:pos x="15" y="3813"/>
                    </a:cxn>
                    <a:cxn ang="0">
                      <a:pos x="0" y="3646"/>
                    </a:cxn>
                    <a:cxn ang="0">
                      <a:pos x="24" y="3518"/>
                    </a:cxn>
                    <a:cxn ang="0">
                      <a:pos x="88" y="3390"/>
                    </a:cxn>
                    <a:cxn ang="0">
                      <a:pos x="208" y="3149"/>
                    </a:cxn>
                    <a:cxn ang="0">
                      <a:pos x="353" y="2780"/>
                    </a:cxn>
                    <a:cxn ang="0">
                      <a:pos x="431" y="2446"/>
                    </a:cxn>
                    <a:cxn ang="0">
                      <a:pos x="467" y="2266"/>
                    </a:cxn>
                    <a:cxn ang="0">
                      <a:pos x="504" y="1777"/>
                    </a:cxn>
                    <a:cxn ang="0">
                      <a:pos x="497" y="1099"/>
                    </a:cxn>
                    <a:cxn ang="0">
                      <a:pos x="482" y="767"/>
                    </a:cxn>
                    <a:cxn ang="0">
                      <a:pos x="473" y="639"/>
                    </a:cxn>
                    <a:cxn ang="0">
                      <a:pos x="326" y="460"/>
                    </a:cxn>
                    <a:cxn ang="0">
                      <a:pos x="322" y="394"/>
                    </a:cxn>
                    <a:cxn ang="0">
                      <a:pos x="337" y="357"/>
                    </a:cxn>
                    <a:cxn ang="0">
                      <a:pos x="473" y="460"/>
                    </a:cxn>
                    <a:cxn ang="0">
                      <a:pos x="504" y="435"/>
                    </a:cxn>
                    <a:cxn ang="0">
                      <a:pos x="420" y="51"/>
                    </a:cxn>
                    <a:cxn ang="0">
                      <a:pos x="431" y="0"/>
                    </a:cxn>
                    <a:cxn ang="0">
                      <a:pos x="462" y="13"/>
                    </a:cxn>
                    <a:cxn ang="0">
                      <a:pos x="539" y="347"/>
                    </a:cxn>
                    <a:cxn ang="0">
                      <a:pos x="561" y="357"/>
                    </a:cxn>
                    <a:cxn ang="0">
                      <a:pos x="602" y="13"/>
                    </a:cxn>
                    <a:cxn ang="0">
                      <a:pos x="628" y="0"/>
                    </a:cxn>
                    <a:cxn ang="0">
                      <a:pos x="639" y="62"/>
                    </a:cxn>
                    <a:cxn ang="0">
                      <a:pos x="607" y="435"/>
                    </a:cxn>
                    <a:cxn ang="0">
                      <a:pos x="618" y="489"/>
                    </a:cxn>
                    <a:cxn ang="0">
                      <a:pos x="742" y="435"/>
                    </a:cxn>
                    <a:cxn ang="0">
                      <a:pos x="764" y="460"/>
                    </a:cxn>
                    <a:cxn ang="0">
                      <a:pos x="758" y="526"/>
                    </a:cxn>
                    <a:cxn ang="0">
                      <a:pos x="591" y="629"/>
                    </a:cxn>
                    <a:cxn ang="0">
                      <a:pos x="576" y="679"/>
                    </a:cxn>
                    <a:cxn ang="0">
                      <a:pos x="561" y="909"/>
                    </a:cxn>
                    <a:cxn ang="0">
                      <a:pos x="561" y="1242"/>
                    </a:cxn>
                    <a:cxn ang="0">
                      <a:pos x="565" y="1728"/>
                    </a:cxn>
                    <a:cxn ang="0">
                      <a:pos x="561" y="2176"/>
                    </a:cxn>
                    <a:cxn ang="0">
                      <a:pos x="550" y="2379"/>
                    </a:cxn>
                    <a:cxn ang="0">
                      <a:pos x="467" y="2699"/>
                    </a:cxn>
                    <a:cxn ang="0">
                      <a:pos x="374" y="3033"/>
                    </a:cxn>
                    <a:cxn ang="0">
                      <a:pos x="274" y="3390"/>
                    </a:cxn>
                    <a:cxn ang="0">
                      <a:pos x="191" y="3734"/>
                    </a:cxn>
                    <a:cxn ang="0">
                      <a:pos x="134" y="3928"/>
                    </a:cxn>
                    <a:cxn ang="0">
                      <a:pos x="51" y="3978"/>
                    </a:cxn>
                    <a:cxn ang="0">
                      <a:pos x="15" y="3813"/>
                    </a:cxn>
                  </a:cxnLst>
                  <a:pathLst>
                    <a:path w="764" h="1400">
                      <a:moveTo>
                        <a:pt x="15" y="1342"/>
                      </a:moveTo>
                      <a:lnTo>
                        <a:pt x="0" y="1283"/>
                      </a:lnTo>
                      <a:lnTo>
                        <a:pt x="24" y="1238"/>
                      </a:lnTo>
                      <a:lnTo>
                        <a:pt x="88" y="1193"/>
                      </a:lnTo>
                      <a:lnTo>
                        <a:pt x="208" y="1108"/>
                      </a:lnTo>
                      <a:lnTo>
                        <a:pt x="353" y="978"/>
                      </a:lnTo>
                      <a:lnTo>
                        <a:pt x="431" y="861"/>
                      </a:lnTo>
                      <a:lnTo>
                        <a:pt x="467" y="797"/>
                      </a:lnTo>
                      <a:lnTo>
                        <a:pt x="504" y="625"/>
                      </a:lnTo>
                      <a:lnTo>
                        <a:pt x="497" y="387"/>
                      </a:lnTo>
                      <a:lnTo>
                        <a:pt x="482" y="270"/>
                      </a:lnTo>
                      <a:lnTo>
                        <a:pt x="473" y="225"/>
                      </a:lnTo>
                      <a:lnTo>
                        <a:pt x="326" y="162"/>
                      </a:lnTo>
                      <a:lnTo>
                        <a:pt x="322" y="139"/>
                      </a:lnTo>
                      <a:lnTo>
                        <a:pt x="337" y="126"/>
                      </a:lnTo>
                      <a:lnTo>
                        <a:pt x="473" y="162"/>
                      </a:lnTo>
                      <a:lnTo>
                        <a:pt x="504" y="153"/>
                      </a:lnTo>
                      <a:lnTo>
                        <a:pt x="420" y="18"/>
                      </a:lnTo>
                      <a:lnTo>
                        <a:pt x="431" y="0"/>
                      </a:lnTo>
                      <a:lnTo>
                        <a:pt x="462" y="5"/>
                      </a:lnTo>
                      <a:lnTo>
                        <a:pt x="539" y="122"/>
                      </a:lnTo>
                      <a:lnTo>
                        <a:pt x="561" y="126"/>
                      </a:lnTo>
                      <a:lnTo>
                        <a:pt x="602" y="5"/>
                      </a:lnTo>
                      <a:lnTo>
                        <a:pt x="628" y="0"/>
                      </a:lnTo>
                      <a:lnTo>
                        <a:pt x="639" y="22"/>
                      </a:lnTo>
                      <a:lnTo>
                        <a:pt x="607" y="153"/>
                      </a:lnTo>
                      <a:lnTo>
                        <a:pt x="618" y="172"/>
                      </a:lnTo>
                      <a:lnTo>
                        <a:pt x="742" y="153"/>
                      </a:lnTo>
                      <a:lnTo>
                        <a:pt x="764" y="162"/>
                      </a:lnTo>
                      <a:lnTo>
                        <a:pt x="758" y="185"/>
                      </a:lnTo>
                      <a:lnTo>
                        <a:pt x="591" y="221"/>
                      </a:lnTo>
                      <a:lnTo>
                        <a:pt x="576" y="239"/>
                      </a:lnTo>
                      <a:lnTo>
                        <a:pt x="561" y="320"/>
                      </a:lnTo>
                      <a:lnTo>
                        <a:pt x="561" y="437"/>
                      </a:lnTo>
                      <a:lnTo>
                        <a:pt x="565" y="608"/>
                      </a:lnTo>
                      <a:lnTo>
                        <a:pt x="561" y="766"/>
                      </a:lnTo>
                      <a:lnTo>
                        <a:pt x="550" y="837"/>
                      </a:lnTo>
                      <a:lnTo>
                        <a:pt x="467" y="950"/>
                      </a:lnTo>
                      <a:lnTo>
                        <a:pt x="374" y="1067"/>
                      </a:lnTo>
                      <a:lnTo>
                        <a:pt x="274" y="1193"/>
                      </a:lnTo>
                      <a:lnTo>
                        <a:pt x="191" y="1314"/>
                      </a:lnTo>
                      <a:lnTo>
                        <a:pt x="134" y="1382"/>
                      </a:lnTo>
                      <a:lnTo>
                        <a:pt x="51" y="1400"/>
                      </a:lnTo>
                      <a:lnTo>
                        <a:pt x="15" y="134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6815" name="Freeform 13"/>
                <p:cNvSpPr/>
                <p:nvPr/>
              </p:nvSpPr>
              <p:spPr>
                <a:xfrm>
                  <a:off x="3314" y="2262"/>
                  <a:ext cx="795" cy="1147"/>
                </a:xfrm>
                <a:custGeom>
                  <a:avLst/>
                  <a:gdLst/>
                  <a:ahLst/>
                  <a:cxnLst>
                    <a:cxn ang="0">
                      <a:pos x="576" y="112"/>
                    </a:cxn>
                    <a:cxn ang="0">
                      <a:pos x="659" y="30"/>
                    </a:cxn>
                    <a:cxn ang="0">
                      <a:pos x="711" y="0"/>
                    </a:cxn>
                    <a:cxn ang="0">
                      <a:pos x="753" y="5"/>
                    </a:cxn>
                    <a:cxn ang="0">
                      <a:pos x="795" y="30"/>
                    </a:cxn>
                    <a:cxn ang="0">
                      <a:pos x="795" y="81"/>
                    </a:cxn>
                    <a:cxn ang="0">
                      <a:pos x="784" y="152"/>
                    </a:cxn>
                    <a:cxn ang="0">
                      <a:pos x="753" y="203"/>
                    </a:cxn>
                    <a:cxn ang="0">
                      <a:pos x="716" y="224"/>
                    </a:cxn>
                    <a:cxn ang="0">
                      <a:pos x="637" y="255"/>
                    </a:cxn>
                    <a:cxn ang="0">
                      <a:pos x="539" y="327"/>
                    </a:cxn>
                    <a:cxn ang="0">
                      <a:pos x="436" y="438"/>
                    </a:cxn>
                    <a:cxn ang="0">
                      <a:pos x="394" y="529"/>
                    </a:cxn>
                    <a:cxn ang="0">
                      <a:pos x="337" y="637"/>
                    </a:cxn>
                    <a:cxn ang="0">
                      <a:pos x="306" y="718"/>
                    </a:cxn>
                    <a:cxn ang="0">
                      <a:pos x="265" y="820"/>
                    </a:cxn>
                    <a:cxn ang="0">
                      <a:pos x="248" y="897"/>
                    </a:cxn>
                    <a:cxn ang="0">
                      <a:pos x="265" y="973"/>
                    </a:cxn>
                    <a:cxn ang="0">
                      <a:pos x="300" y="1034"/>
                    </a:cxn>
                    <a:cxn ang="0">
                      <a:pos x="315" y="1054"/>
                    </a:cxn>
                    <a:cxn ang="0">
                      <a:pos x="306" y="1075"/>
                    </a:cxn>
                    <a:cxn ang="0">
                      <a:pos x="289" y="1080"/>
                    </a:cxn>
                    <a:cxn ang="0">
                      <a:pos x="228" y="978"/>
                    </a:cxn>
                    <a:cxn ang="0">
                      <a:pos x="212" y="988"/>
                    </a:cxn>
                    <a:cxn ang="0">
                      <a:pos x="228" y="1116"/>
                    </a:cxn>
                    <a:cxn ang="0">
                      <a:pos x="206" y="1126"/>
                    </a:cxn>
                    <a:cxn ang="0">
                      <a:pos x="191" y="1110"/>
                    </a:cxn>
                    <a:cxn ang="0">
                      <a:pos x="181" y="988"/>
                    </a:cxn>
                    <a:cxn ang="0">
                      <a:pos x="160" y="988"/>
                    </a:cxn>
                    <a:cxn ang="0">
                      <a:pos x="160" y="1110"/>
                    </a:cxn>
                    <a:cxn ang="0">
                      <a:pos x="144" y="1147"/>
                    </a:cxn>
                    <a:cxn ang="0">
                      <a:pos x="118" y="1126"/>
                    </a:cxn>
                    <a:cxn ang="0">
                      <a:pos x="140" y="937"/>
                    </a:cxn>
                    <a:cxn ang="0">
                      <a:pos x="129" y="922"/>
                    </a:cxn>
                    <a:cxn ang="0">
                      <a:pos x="72" y="932"/>
                    </a:cxn>
                    <a:cxn ang="0">
                      <a:pos x="9" y="922"/>
                    </a:cxn>
                    <a:cxn ang="0">
                      <a:pos x="0" y="892"/>
                    </a:cxn>
                    <a:cxn ang="0">
                      <a:pos x="46" y="897"/>
                    </a:cxn>
                    <a:cxn ang="0">
                      <a:pos x="107" y="892"/>
                    </a:cxn>
                    <a:cxn ang="0">
                      <a:pos x="171" y="850"/>
                    </a:cxn>
                    <a:cxn ang="0">
                      <a:pos x="265" y="667"/>
                    </a:cxn>
                    <a:cxn ang="0">
                      <a:pos x="322" y="519"/>
                    </a:cxn>
                    <a:cxn ang="0">
                      <a:pos x="372" y="412"/>
                    </a:cxn>
                    <a:cxn ang="0">
                      <a:pos x="436" y="316"/>
                    </a:cxn>
                    <a:cxn ang="0">
                      <a:pos x="503" y="213"/>
                    </a:cxn>
                    <a:cxn ang="0">
                      <a:pos x="545" y="147"/>
                    </a:cxn>
                    <a:cxn ang="0">
                      <a:pos x="576" y="112"/>
                    </a:cxn>
                  </a:cxnLst>
                  <a:pathLst>
                    <a:path w="795" h="1147">
                      <a:moveTo>
                        <a:pt x="576" y="112"/>
                      </a:moveTo>
                      <a:lnTo>
                        <a:pt x="659" y="30"/>
                      </a:lnTo>
                      <a:lnTo>
                        <a:pt x="711" y="0"/>
                      </a:lnTo>
                      <a:lnTo>
                        <a:pt x="753" y="5"/>
                      </a:lnTo>
                      <a:lnTo>
                        <a:pt x="795" y="30"/>
                      </a:lnTo>
                      <a:lnTo>
                        <a:pt x="795" y="81"/>
                      </a:lnTo>
                      <a:lnTo>
                        <a:pt x="784" y="152"/>
                      </a:lnTo>
                      <a:lnTo>
                        <a:pt x="753" y="203"/>
                      </a:lnTo>
                      <a:lnTo>
                        <a:pt x="716" y="224"/>
                      </a:lnTo>
                      <a:lnTo>
                        <a:pt x="637" y="255"/>
                      </a:lnTo>
                      <a:lnTo>
                        <a:pt x="539" y="327"/>
                      </a:lnTo>
                      <a:lnTo>
                        <a:pt x="436" y="438"/>
                      </a:lnTo>
                      <a:lnTo>
                        <a:pt x="394" y="529"/>
                      </a:lnTo>
                      <a:lnTo>
                        <a:pt x="337" y="637"/>
                      </a:lnTo>
                      <a:lnTo>
                        <a:pt x="306" y="718"/>
                      </a:lnTo>
                      <a:lnTo>
                        <a:pt x="265" y="820"/>
                      </a:lnTo>
                      <a:lnTo>
                        <a:pt x="248" y="897"/>
                      </a:lnTo>
                      <a:lnTo>
                        <a:pt x="265" y="973"/>
                      </a:lnTo>
                      <a:lnTo>
                        <a:pt x="300" y="1034"/>
                      </a:lnTo>
                      <a:lnTo>
                        <a:pt x="315" y="1054"/>
                      </a:lnTo>
                      <a:lnTo>
                        <a:pt x="306" y="1075"/>
                      </a:lnTo>
                      <a:lnTo>
                        <a:pt x="289" y="1080"/>
                      </a:lnTo>
                      <a:lnTo>
                        <a:pt x="228" y="978"/>
                      </a:lnTo>
                      <a:lnTo>
                        <a:pt x="212" y="988"/>
                      </a:lnTo>
                      <a:lnTo>
                        <a:pt x="228" y="1116"/>
                      </a:lnTo>
                      <a:lnTo>
                        <a:pt x="206" y="1126"/>
                      </a:lnTo>
                      <a:lnTo>
                        <a:pt x="191" y="1110"/>
                      </a:lnTo>
                      <a:lnTo>
                        <a:pt x="181" y="988"/>
                      </a:lnTo>
                      <a:lnTo>
                        <a:pt x="160" y="988"/>
                      </a:lnTo>
                      <a:lnTo>
                        <a:pt x="160" y="1110"/>
                      </a:lnTo>
                      <a:lnTo>
                        <a:pt x="144" y="1147"/>
                      </a:lnTo>
                      <a:lnTo>
                        <a:pt x="118" y="1126"/>
                      </a:lnTo>
                      <a:lnTo>
                        <a:pt x="140" y="937"/>
                      </a:lnTo>
                      <a:lnTo>
                        <a:pt x="129" y="922"/>
                      </a:lnTo>
                      <a:lnTo>
                        <a:pt x="72" y="932"/>
                      </a:lnTo>
                      <a:lnTo>
                        <a:pt x="9" y="922"/>
                      </a:lnTo>
                      <a:lnTo>
                        <a:pt x="0" y="892"/>
                      </a:lnTo>
                      <a:lnTo>
                        <a:pt x="46" y="897"/>
                      </a:lnTo>
                      <a:lnTo>
                        <a:pt x="107" y="892"/>
                      </a:lnTo>
                      <a:lnTo>
                        <a:pt x="171" y="850"/>
                      </a:lnTo>
                      <a:lnTo>
                        <a:pt x="265" y="667"/>
                      </a:lnTo>
                      <a:lnTo>
                        <a:pt x="322" y="519"/>
                      </a:lnTo>
                      <a:lnTo>
                        <a:pt x="372" y="412"/>
                      </a:lnTo>
                      <a:lnTo>
                        <a:pt x="436" y="316"/>
                      </a:lnTo>
                      <a:lnTo>
                        <a:pt x="503" y="213"/>
                      </a:lnTo>
                      <a:lnTo>
                        <a:pt x="545" y="147"/>
                      </a:lnTo>
                      <a:lnTo>
                        <a:pt x="576" y="11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705550" name="AutoShape 14"/>
          <p:cNvSpPr/>
          <p:nvPr/>
        </p:nvSpPr>
        <p:spPr>
          <a:xfrm flipH="1">
            <a:off x="1524000" y="304800"/>
            <a:ext cx="4724400" cy="1323975"/>
          </a:xfrm>
          <a:prstGeom prst="wedgeRectCallout">
            <a:avLst>
              <a:gd name="adj1" fmla="val -50236"/>
              <a:gd name="adj2" fmla="val 126977"/>
            </a:avLst>
          </a:prstGeom>
          <a:noFill/>
          <a:ln w="381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9276" tIns="49638" rIns="99276" bIns="49638" anchor="ctr" anchorCtr="0">
            <a:spAutoFit/>
          </a:bodyPr>
          <a:p>
            <a:pPr algn="ctr" defTabSz="992505" eaLnBrk="0" hangingPunct="0">
              <a:buClrTx/>
              <a:buFontTx/>
            </a:pPr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Please feel free </a:t>
            </a:r>
            <a:endParaRPr lang="en-US" altLang="zh-CN" sz="39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defTabSz="992505" eaLnBrk="0" hangingPunct="0">
              <a:buClrTx/>
              <a:buFontTx/>
            </a:pPr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to ask questions!</a:t>
            </a:r>
            <a:endParaRPr lang="en-US" altLang="zh-CN" sz="2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5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日期占位符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8850" name="文本框 6"/>
          <p:cNvSpPr txBox="1"/>
          <p:nvPr>
            <p:custDataLst>
              <p:tags r:id="rId1"/>
            </p:custDataLst>
          </p:nvPr>
        </p:nvSpPr>
        <p:spPr>
          <a:xfrm>
            <a:off x="914400" y="1063625"/>
            <a:ext cx="7618413" cy="11414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Which of the following relations R on the semigroup S  are congruence relation?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S=Z under the operation of ordinary addition;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851" name="文本框 7"/>
          <p:cNvSpPr txBox="1"/>
          <p:nvPr>
            <p:custDataLst>
              <p:tags r:id="rId2"/>
            </p:custDataLst>
          </p:nvPr>
        </p:nvSpPr>
        <p:spPr>
          <a:xfrm>
            <a:off x="1476375" y="2786063"/>
            <a:ext cx="7488238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aRb if and only if 2 does not divide a-b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852" name="文本框 8"/>
          <p:cNvSpPr txBox="1"/>
          <p:nvPr>
            <p:custDataLst>
              <p:tags r:id="rId3"/>
            </p:custDataLst>
          </p:nvPr>
        </p:nvSpPr>
        <p:spPr>
          <a:xfrm>
            <a:off x="1325563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aRb if and only if a and b are both even or a and b are odd 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853" name="文本框 9"/>
          <p:cNvSpPr txBox="1"/>
          <p:nvPr>
            <p:custDataLst>
              <p:tags r:id="rId4"/>
            </p:custDataLst>
          </p:nvPr>
        </p:nvSpPr>
        <p:spPr>
          <a:xfrm>
            <a:off x="1325563" y="4510088"/>
            <a:ext cx="7489825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aRb if and only if a+b is even.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854" name="矩形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11188" y="2849563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855" name="矩形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11188" y="370681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856" name="矩形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11188" y="456406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857" name="矩形: 圆角 15"/>
          <p:cNvSpPr/>
          <p:nvPr>
            <p:custDataLst>
              <p:tags r:id="rId8"/>
            </p:custDataLst>
          </p:nvPr>
        </p:nvSpPr>
        <p:spPr>
          <a:xfrm>
            <a:off x="6172200" y="5805488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8858" name="组合 2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8859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8860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8861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8862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78863" name="图片 5"/>
          <p:cNvPicPr/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dirty="0"/>
              <a:t>Examples</a:t>
            </a:r>
            <a:endParaRPr lang="zh-CN" altLang="zh-CN" dirty="0"/>
          </a:p>
        </p:txBody>
      </p:sp>
      <p:sp>
        <p:nvSpPr>
          <p:cNvPr id="112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(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dirty="0"/>
              <a:t>, +) </a:t>
            </a:r>
            <a:endParaRPr lang="en-US" altLang="zh-CN" dirty="0"/>
          </a:p>
          <a:p>
            <a:pPr eaLnBrk="1" hangingPunct="1"/>
            <a:r>
              <a:rPr lang="en-US" altLang="zh-CN" dirty="0"/>
              <a:t>The set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), where </a:t>
            </a:r>
            <a:r>
              <a:rPr lang="en-US" altLang="zh-CN" i="1" dirty="0"/>
              <a:t>S</a:t>
            </a:r>
            <a:r>
              <a:rPr lang="en-US" altLang="zh-CN" dirty="0"/>
              <a:t> is a set, together with the operation of union</a:t>
            </a:r>
            <a:endParaRPr lang="en-US" altLang="zh-CN" dirty="0"/>
          </a:p>
          <a:p>
            <a:pPr eaLnBrk="1" hangingPunct="1"/>
            <a:r>
              <a:rPr lang="en-US" altLang="zh-CN" dirty="0"/>
              <a:t>The set</a:t>
            </a:r>
            <a:r>
              <a:rPr lang="en-US" altLang="zh-CN" dirty="0">
                <a:latin typeface="Euclid Math Two" panose="02050601010101010101" pitchFamily="18" charset="2"/>
              </a:rPr>
              <a:t> Z</a:t>
            </a:r>
            <a:r>
              <a:rPr lang="en-US" altLang="zh-CN" dirty="0"/>
              <a:t> with the binary operation of subtraction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987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987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98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79877" name="Rectangle 3"/>
          <p:cNvSpPr>
            <a:spLocks noGrp="1"/>
          </p:cNvSpPr>
          <p:nvPr>
            <p:ph idx="1"/>
          </p:nvPr>
        </p:nvSpPr>
        <p:spPr>
          <a:xfrm>
            <a:off x="1116013" y="1773238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4, 22, 24@338</a:t>
            </a:r>
            <a:endParaRPr lang="zh-CN" altLang="en-US" dirty="0"/>
          </a:p>
        </p:txBody>
      </p:sp>
      <p:pic>
        <p:nvPicPr>
          <p:cNvPr id="79878" name="图片 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2309813"/>
            <a:ext cx="6345237" cy="858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9" name="图片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3140075"/>
            <a:ext cx="4235450" cy="2976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80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638" y="3168650"/>
            <a:ext cx="4814887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4</a:t>
            </a:r>
            <a:endParaRPr lang="zh-CN" altLang="en-US" dirty="0"/>
          </a:p>
        </p:txBody>
      </p:sp>
      <p:sp>
        <p:nvSpPr>
          <p:cNvPr id="6758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S</a:t>
            </a:r>
            <a:r>
              <a:rPr lang="en-US" altLang="zh-CN" dirty="0"/>
              <a:t> be a fixed nonempty set, and let </a:t>
            </a:r>
            <a:r>
              <a:rPr lang="en-US" altLang="zh-CN" i="1" dirty="0"/>
              <a:t>S</a:t>
            </a:r>
            <a:r>
              <a:rPr lang="en-US" altLang="zh-CN" i="1" baseline="36000" dirty="0"/>
              <a:t>s</a:t>
            </a:r>
            <a:r>
              <a:rPr lang="en-US" altLang="zh-CN" dirty="0"/>
              <a:t> be the set of al1 functions </a:t>
            </a:r>
            <a:r>
              <a:rPr lang="en-US" altLang="zh-CN" i="1" dirty="0"/>
              <a:t>f </a:t>
            </a:r>
            <a:r>
              <a:rPr lang="en-US" altLang="zh-CN" dirty="0"/>
              <a:t>: </a:t>
            </a:r>
            <a:r>
              <a:rPr lang="en-US" altLang="zh-CN" i="1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S</a:t>
            </a:r>
            <a:r>
              <a:rPr lang="en-US" altLang="zh-CN" dirty="0"/>
              <a:t>. If </a:t>
            </a:r>
            <a:r>
              <a:rPr lang="en-US" altLang="zh-CN" i="1" dirty="0"/>
              <a:t>f</a:t>
            </a:r>
            <a:r>
              <a:rPr lang="en-US" altLang="zh-CN" dirty="0"/>
              <a:t> and </a:t>
            </a:r>
            <a:r>
              <a:rPr lang="en-US" altLang="zh-CN" i="1" dirty="0"/>
              <a:t>g</a:t>
            </a:r>
            <a:r>
              <a:rPr lang="en-US" altLang="zh-CN" dirty="0"/>
              <a:t> are elements of </a:t>
            </a:r>
            <a:r>
              <a:rPr lang="en-US" altLang="zh-CN" i="1" dirty="0"/>
              <a:t>S</a:t>
            </a:r>
            <a:r>
              <a:rPr lang="en-US" altLang="zh-CN" i="1" baseline="30000" dirty="0"/>
              <a:t>s</a:t>
            </a:r>
            <a:r>
              <a:rPr lang="en-US" altLang="zh-CN" dirty="0"/>
              <a:t>, we define </a:t>
            </a:r>
            <a:r>
              <a:rPr lang="en-US" altLang="zh-CN" i="1" dirty="0"/>
              <a:t>f</a:t>
            </a:r>
            <a:r>
              <a:rPr lang="en-US" altLang="zh-CN" dirty="0"/>
              <a:t> *</a:t>
            </a:r>
            <a:r>
              <a:rPr lang="en-US" altLang="zh-CN" i="1" dirty="0"/>
              <a:t>g</a:t>
            </a:r>
            <a:r>
              <a:rPr lang="en-US" altLang="zh-CN" dirty="0"/>
              <a:t> as </a:t>
            </a:r>
            <a:r>
              <a:rPr lang="en-US" altLang="zh-CN" i="1" dirty="0"/>
              <a:t>f</a:t>
            </a:r>
            <a:r>
              <a:rPr lang="en-US" altLang="zh-CN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i="1" dirty="0"/>
              <a:t>g</a:t>
            </a:r>
            <a:r>
              <a:rPr lang="en-US" altLang="zh-CN" dirty="0"/>
              <a:t>, the composite function.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* is a binary operation on </a:t>
            </a:r>
            <a:r>
              <a:rPr lang="en-US" altLang="zh-CN" i="1" dirty="0"/>
              <a:t>S</a:t>
            </a:r>
            <a:r>
              <a:rPr lang="en-US" altLang="zh-CN" i="1" baseline="30000" dirty="0"/>
              <a:t>s</a:t>
            </a:r>
            <a:endParaRPr lang="en-US" altLang="zh-CN" i="1" baseline="30000" dirty="0"/>
          </a:p>
          <a:p>
            <a:pPr lvl="1" eaLnBrk="1" hangingPunct="1"/>
            <a:r>
              <a:rPr lang="en-US" altLang="zh-CN" dirty="0"/>
              <a:t>* is associative.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i="1" baseline="30000" dirty="0"/>
              <a:t>s</a:t>
            </a:r>
            <a:r>
              <a:rPr lang="en-US" altLang="zh-CN" dirty="0"/>
              <a:t>, *) is a semigroup.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semigroup </a:t>
            </a:r>
            <a:r>
              <a:rPr lang="en-US" altLang="zh-CN" i="1" dirty="0"/>
              <a:t>S</a:t>
            </a:r>
            <a:r>
              <a:rPr lang="en-US" altLang="zh-CN" i="1" baseline="30000" dirty="0"/>
              <a:t>s</a:t>
            </a:r>
            <a:r>
              <a:rPr lang="en-US" altLang="zh-CN" dirty="0"/>
              <a:t> is not commutative.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charRg st="157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43">
                                            <p:txEl>
                                              <p:charRg st="157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43">
                                            <p:txEl>
                                              <p:charRg st="157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charRg st="187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43">
                                            <p:txEl>
                                              <p:charRg st="187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43">
                                            <p:txEl>
                                              <p:charRg st="187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charRg st="205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43">
                                            <p:txEl>
                                              <p:charRg st="205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43">
                                            <p:txEl>
                                              <p:charRg st="205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charRg st="230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43">
                                            <p:txEl>
                                              <p:charRg st="230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43">
                                            <p:txEl>
                                              <p:charRg st="230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Clr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5</a:t>
            </a:r>
            <a:endParaRPr lang="en-US" altLang="zh-CN" dirty="0"/>
          </a:p>
        </p:txBody>
      </p:sp>
      <p:sp>
        <p:nvSpPr>
          <p:cNvPr id="133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(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) be a lattice. Define a binary operation on </a:t>
            </a:r>
            <a:r>
              <a:rPr lang="en-US" altLang="zh-CN" i="1" dirty="0"/>
              <a:t>L</a:t>
            </a:r>
            <a:r>
              <a:rPr lang="en-US" altLang="zh-CN" dirty="0"/>
              <a:t> by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Then </a:t>
            </a:r>
            <a:r>
              <a:rPr lang="en-US" altLang="zh-CN" i="1" dirty="0"/>
              <a:t>L</a:t>
            </a:r>
            <a:r>
              <a:rPr lang="en-US" altLang="zh-CN" dirty="0"/>
              <a:t> is a semigroup.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MA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" val="ProblemSetting"/>
  <p:tag name="RAINPROBLEMTYPE" val="MultipleChoiceMA"/>
</p:tagLst>
</file>

<file path=ppt/tags/tag16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17.xml><?xml version="1.0" encoding="utf-8"?>
<p:tagLst xmlns:p="http://schemas.openxmlformats.org/presentationml/2006/main">
  <p:tag name="RAINPROBLEM" val="ProblemBody"/>
</p:tagLst>
</file>

<file path=ppt/tags/tag18.xml><?xml version="1.0" encoding="utf-8"?>
<p:tagLst xmlns:p="http://schemas.openxmlformats.org/presentationml/2006/main">
  <p:tag name="RAINPROBLEM" val="ProblemItem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p="http://schemas.openxmlformats.org/presentationml/2006/main">
  <p:tag name="RAINPROBLEM" val="ProblemSubmit"/>
  <p:tag name="RAINPROBLEMTYPE" val="MultipleChoiceMA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" val="ProblemSetting"/>
  <p:tag name="RAINPROBLEMTYPE" val="MultipleChoiceMA"/>
</p:tagLst>
</file>

<file path=ppt/tags/tag32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33.xml><?xml version="1.0" encoding="utf-8"?>
<p:tagLst xmlns:p="http://schemas.openxmlformats.org/presentationml/2006/main">
  <p:tag name="RAINPROBLEM" val="ProblemBody"/>
</p:tagLst>
</file>

<file path=ppt/tags/tag34.xml><?xml version="1.0" encoding="utf-8"?>
<p:tagLst xmlns:p="http://schemas.openxmlformats.org/presentationml/2006/main">
  <p:tag name="RAINPROBLEM" val="ProblemItem"/>
</p:tagLst>
</file>

<file path=ppt/tags/tag35.xml><?xml version="1.0" encoding="utf-8"?>
<p:tagLst xmlns:p="http://schemas.openxmlformats.org/presentationml/2006/main">
  <p:tag name="RAINPROBLEM" val="ProblemItem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2.xml><?xml version="1.0" encoding="utf-8"?>
<p:tagLst xmlns:p="http://schemas.openxmlformats.org/presentationml/2006/main">
  <p:tag name="RAINPROBLEM" val="ProblemSubmit"/>
  <p:tag name="RAINPROBLEMTYPE" val="MultipleChoiceMA"/>
</p:tagLst>
</file>

<file path=ppt/tags/tag43.xml><?xml version="1.0" encoding="utf-8"?>
<p:tagLst xmlns:p="http://schemas.openxmlformats.org/presentationml/2006/main">
  <p:tag name="RAINPROBLEM" val="ProblemItem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" val="ProblemSetting"/>
  <p:tag name="RAINPROBLEMTYPE" val="MultipleChoiceMA"/>
</p:tagLst>
</file>

<file path=ppt/tags/tag49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Body"/>
</p:tagLst>
</file>

<file path=ppt/tags/tag51.xml><?xml version="1.0" encoding="utf-8"?>
<p:tagLst xmlns:p="http://schemas.openxmlformats.org/presentationml/2006/main">
  <p:tag name="RAINPROBLEM" val="ProblemItem"/>
</p:tagLst>
</file>

<file path=ppt/tags/tag52.xml><?xml version="1.0" encoding="utf-8"?>
<p:tagLst xmlns:p="http://schemas.openxmlformats.org/presentationml/2006/main">
  <p:tag name="RAINPROBLEM" val="ProblemItem"/>
</p:tagLst>
</file>

<file path=ppt/tags/tag5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p="http://schemas.openxmlformats.org/presentationml/2006/main">
  <p:tag name="RAINPROBLEM" val="ProblemSubmit"/>
  <p:tag name="RAINPROBLEMTYPE" val="MultipleChoice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0.xml><?xml version="1.0" encoding="utf-8"?>
<p:tagLst xmlns:p="http://schemas.openxmlformats.org/presentationml/2006/main">
  <p:tag name="RAINPROBLEM" val="ProblemSetting"/>
  <p:tag name="RAINPROBLEMTYPE" val="MultipleChoice"/>
</p:tagLst>
</file>

<file path=ppt/tags/tag61.xml><?xml version="1.0" encoding="utf-8"?>
<p:tagLst xmlns:p="http://schemas.openxmlformats.org/presentationml/2006/main">
  <p:tag name="RAINPROBLEM" val="MultipleChoice"/>
  <p:tag name="PROBLEMSCORE" val="1.0"/>
</p:tagLst>
</file>

<file path=ppt/tags/tag62.xml><?xml version="1.0" encoding="utf-8"?>
<p:tagLst xmlns:p="http://schemas.openxmlformats.org/presentationml/2006/main">
  <p:tag name="RAINPROBLEM" val="ProblemBody"/>
</p:tagLst>
</file>

<file path=ppt/tags/tag63.xml><?xml version="1.0" encoding="utf-8"?>
<p:tagLst xmlns:p="http://schemas.openxmlformats.org/presentationml/2006/main">
  <p:tag name="RAINPROBLEM" val="ProblemItem"/>
</p:tagLst>
</file>

<file path=ppt/tags/tag64.xml><?xml version="1.0" encoding="utf-8"?>
<p:tagLst xmlns:p="http://schemas.openxmlformats.org/presentationml/2006/main">
  <p:tag name="RAINPROBLEM" val="ProblemItem"/>
</p:tagLst>
</file>

<file path=ppt/tags/tag6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p="http://schemas.openxmlformats.org/presentationml/2006/main">
  <p:tag name="RAINPROBLEM" val="ProblemSubmit"/>
  <p:tag name="RAINPROBLEMTYPE" val="MultipleChoice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" val="ProblemSetting"/>
  <p:tag name="RAINPROBLEMTYPE" val="MultipleChoice"/>
</p:tagLst>
</file>

<file path=ppt/tags/tag73.xml><?xml version="1.0" encoding="utf-8"?>
<p:tagLst xmlns:p="http://schemas.openxmlformats.org/presentationml/2006/main">
  <p:tag name="RAINPROBLEM" val="MultipleChoice"/>
  <p:tag name="PROBLEMSCORE" val="1.0"/>
</p:tagLst>
</file>

<file path=ppt/tags/tag74.xml><?xml version="1.0" encoding="utf-8"?>
<p:tagLst xmlns:p="http://schemas.openxmlformats.org/presentationml/2006/main">
  <p:tag name="RAINPROBLEM" val="ProblemBody"/>
</p:tagLst>
</file>

<file path=ppt/tags/tag75.xml><?xml version="1.0" encoding="utf-8"?>
<p:tagLst xmlns:p="http://schemas.openxmlformats.org/presentationml/2006/main">
  <p:tag name="RAINPROBLEM" val="ProblemItem"/>
</p:tagLst>
</file>

<file path=ppt/tags/tag76.xml><?xml version="1.0" encoding="utf-8"?>
<p:tagLst xmlns:p="http://schemas.openxmlformats.org/presentationml/2006/main">
  <p:tag name="RAINPROBLEM" val="ProblemItem"/>
</p:tagLst>
</file>

<file path=ppt/tags/tag77.xml><?xml version="1.0" encoding="utf-8"?>
<p:tagLst xmlns:p="http://schemas.openxmlformats.org/presentationml/2006/main">
  <p:tag name="RAINPROBLEM" val="ProblemItem"/>
</p:tagLst>
</file>

<file path=ppt/tags/tag7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1.xml><?xml version="1.0" encoding="utf-8"?>
<p:tagLst xmlns:p="http://schemas.openxmlformats.org/presentationml/2006/main">
  <p:tag name="RAINPROBLEM" val="ProblemSubmit"/>
  <p:tag name="RAINPROBLEMTYPE" val="MultipleChoiceMA"/>
</p:tagLst>
</file>

<file path=ppt/tags/tag82.xml><?xml version="1.0" encoding="utf-8"?>
<p:tagLst xmlns:p="http://schemas.openxmlformats.org/presentationml/2006/main">
  <p:tag name="RAINPROBLEMTYPE" val="ProblemTypeMarker"/>
</p:tagLst>
</file>

<file path=ppt/tags/tag83.xml><?xml version="1.0" encoding="utf-8"?>
<p:tagLst xmlns:p="http://schemas.openxmlformats.org/presentationml/2006/main">
  <p:tag name="RAINPROBLEMTYPE" val="ProblemTypeMarker"/>
</p:tagLst>
</file>

<file path=ppt/tags/tag84.xml><?xml version="1.0" encoding="utf-8"?>
<p:tagLst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TYPE" val="ProblemTypeMarker"/>
</p:tagLst>
</file>

<file path=ppt/tags/tag86.xml><?xml version="1.0" encoding="utf-8"?>
<p:tagLst xmlns:p="http://schemas.openxmlformats.org/presentationml/2006/main">
  <p:tag name="RAINPROBLEM" val="ProblemSetting"/>
  <p:tag name="RAINPROBLEMTYPE" val="MultipleChoiceMA"/>
</p:tagLst>
</file>

<file path=ppt/tags/tag87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88.xml><?xml version="1.0" encoding="utf-8"?>
<p:tagLst xmlns:p="http://schemas.openxmlformats.org/presentationml/2006/main">
  <p:tag name="KSO_WPP_MARK_KEY" val="ce070085-f988-472c-831f-9cc34b64d6b0"/>
  <p:tag name="COMMONDATA" val="eyJoZGlkIjoiYjZhMmY1NGQwZjE0MWY4MTkzZjM4YzBiNDA1ZmM3ZDEifQ==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pperplate Gothic Light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2003 - 5.1 - Functions</Template>
  <TotalTime>0</TotalTime>
  <Words>16069</Words>
  <Application>WPS 演示</Application>
  <PresentationFormat>全屏显示(4:3)</PresentationFormat>
  <Paragraphs>1038</Paragraphs>
  <Slides>70</Slides>
  <Notes>4</Notes>
  <HiddenSlides>2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92" baseType="lpstr">
      <vt:lpstr>Arial</vt:lpstr>
      <vt:lpstr>宋体</vt:lpstr>
      <vt:lpstr>Wingdings</vt:lpstr>
      <vt:lpstr>Times New Roman</vt:lpstr>
      <vt:lpstr>Copperplate Gothic Light</vt:lpstr>
      <vt:lpstr>Arial Narrow</vt:lpstr>
      <vt:lpstr>微软雅黑</vt:lpstr>
      <vt:lpstr>Symbol</vt:lpstr>
      <vt:lpstr>Copperplate Gothic Bold</vt:lpstr>
      <vt:lpstr>Euclid Math Two</vt:lpstr>
      <vt:lpstr>Euclid</vt:lpstr>
      <vt:lpstr>Euclid Extra</vt:lpstr>
      <vt:lpstr>MT Symbol</vt:lpstr>
      <vt:lpstr>Symbol</vt:lpstr>
      <vt:lpstr>Arial Rounded MT Bold</vt:lpstr>
      <vt:lpstr>Comic Sans MS</vt:lpstr>
      <vt:lpstr>Euclid Math One</vt:lpstr>
      <vt:lpstr>楷体_GB2312</vt:lpstr>
      <vt:lpstr>新宋体</vt:lpstr>
      <vt:lpstr>Arial Unicode MS</vt:lpstr>
      <vt:lpstr>Blends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yangjuan</dc:creator>
  <cp:lastModifiedBy>杨娟</cp:lastModifiedBy>
  <cp:revision>360</cp:revision>
  <dcterms:created xsi:type="dcterms:W3CDTF">2020-10-05T14:39:30Z</dcterms:created>
  <dcterms:modified xsi:type="dcterms:W3CDTF">2023-10-10T13:41:29Z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93F6F3BE5DD94FF5B0BD90D8A000FB7C</vt:lpwstr>
  </property>
</Properties>
</file>