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5" r:id="rId1"/>
  </p:sldMasterIdLst>
  <p:notesMasterIdLst>
    <p:notesMasterId r:id="rId88"/>
  </p:notesMasterIdLst>
  <p:handoutMasterIdLst>
    <p:handoutMasterId r:id="rId89"/>
  </p:handoutMasterIdLst>
  <p:sldIdLst>
    <p:sldId id="266" r:id="rId2"/>
    <p:sldId id="481" r:id="rId3"/>
    <p:sldId id="396" r:id="rId4"/>
    <p:sldId id="397" r:id="rId5"/>
    <p:sldId id="398" r:id="rId6"/>
    <p:sldId id="399" r:id="rId7"/>
    <p:sldId id="401" r:id="rId8"/>
    <p:sldId id="402" r:id="rId9"/>
    <p:sldId id="404" r:id="rId10"/>
    <p:sldId id="405" r:id="rId11"/>
    <p:sldId id="476"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9" r:id="rId25"/>
    <p:sldId id="420" r:id="rId26"/>
    <p:sldId id="421" r:id="rId27"/>
    <p:sldId id="422" r:id="rId28"/>
    <p:sldId id="423" r:id="rId29"/>
    <p:sldId id="424" r:id="rId30"/>
    <p:sldId id="425" r:id="rId31"/>
    <p:sldId id="426" r:id="rId32"/>
    <p:sldId id="434" r:id="rId33"/>
    <p:sldId id="427" r:id="rId34"/>
    <p:sldId id="429" r:id="rId35"/>
    <p:sldId id="428" r:id="rId36"/>
    <p:sldId id="430" r:id="rId37"/>
    <p:sldId id="431" r:id="rId38"/>
    <p:sldId id="432" r:id="rId39"/>
    <p:sldId id="433" r:id="rId40"/>
    <p:sldId id="435" r:id="rId41"/>
    <p:sldId id="436" r:id="rId42"/>
    <p:sldId id="437" r:id="rId43"/>
    <p:sldId id="438" r:id="rId44"/>
    <p:sldId id="477" r:id="rId45"/>
    <p:sldId id="400" r:id="rId46"/>
    <p:sldId id="478" r:id="rId47"/>
    <p:sldId id="439" r:id="rId48"/>
    <p:sldId id="440" r:id="rId49"/>
    <p:sldId id="479" r:id="rId50"/>
    <p:sldId id="403" r:id="rId51"/>
    <p:sldId id="441" r:id="rId52"/>
    <p:sldId id="442" r:id="rId53"/>
    <p:sldId id="443" r:id="rId54"/>
    <p:sldId id="444" r:id="rId55"/>
    <p:sldId id="445" r:id="rId56"/>
    <p:sldId id="446" r:id="rId57"/>
    <p:sldId id="447" r:id="rId58"/>
    <p:sldId id="480"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 id="475" r:id="rId87"/>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B4FAAA-8E59-40C0-B1AA-50162B12F497}">
          <p14:sldIdLst>
            <p14:sldId id="266"/>
            <p14:sldId id="481"/>
            <p14:sldId id="396"/>
            <p14:sldId id="397"/>
            <p14:sldId id="398"/>
            <p14:sldId id="399"/>
            <p14:sldId id="401"/>
            <p14:sldId id="402"/>
            <p14:sldId id="404"/>
            <p14:sldId id="405"/>
            <p14:sldId id="476"/>
            <p14:sldId id="406"/>
            <p14:sldId id="407"/>
            <p14:sldId id="408"/>
            <p14:sldId id="409"/>
            <p14:sldId id="410"/>
            <p14:sldId id="411"/>
            <p14:sldId id="412"/>
            <p14:sldId id="413"/>
            <p14:sldId id="414"/>
            <p14:sldId id="415"/>
            <p14:sldId id="416"/>
            <p14:sldId id="417"/>
            <p14:sldId id="419"/>
            <p14:sldId id="420"/>
            <p14:sldId id="421"/>
            <p14:sldId id="422"/>
            <p14:sldId id="423"/>
            <p14:sldId id="424"/>
            <p14:sldId id="425"/>
            <p14:sldId id="426"/>
            <p14:sldId id="434"/>
            <p14:sldId id="427"/>
            <p14:sldId id="429"/>
            <p14:sldId id="428"/>
            <p14:sldId id="430"/>
            <p14:sldId id="431"/>
            <p14:sldId id="432"/>
            <p14:sldId id="433"/>
            <p14:sldId id="435"/>
            <p14:sldId id="436"/>
            <p14:sldId id="437"/>
            <p14:sldId id="438"/>
            <p14:sldId id="477"/>
            <p14:sldId id="400"/>
            <p14:sldId id="478"/>
            <p14:sldId id="439"/>
            <p14:sldId id="440"/>
            <p14:sldId id="479"/>
            <p14:sldId id="403"/>
            <p14:sldId id="441"/>
            <p14:sldId id="442"/>
            <p14:sldId id="443"/>
            <p14:sldId id="444"/>
            <p14:sldId id="445"/>
            <p14:sldId id="446"/>
            <p14:sldId id="447"/>
            <p14:sldId id="480"/>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无标题节" id="{C8741928-B9EF-491C-B995-74A00C9523D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邱" initials="邱" lastIdx="1" clrIdx="0">
    <p:extLst>
      <p:ext uri="{19B8F6BF-5375-455C-9EA6-DF929625EA0E}">
        <p15:presenceInfo xmlns:p15="http://schemas.microsoft.com/office/powerpoint/2012/main" userId="d8a7ec61f78a76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FF0000"/>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1" autoAdjust="0"/>
    <p:restoredTop sz="92907" autoAdjust="0"/>
  </p:normalViewPr>
  <p:slideViewPr>
    <p:cSldViewPr snapToGrid="0">
      <p:cViewPr varScale="1">
        <p:scale>
          <a:sx n="48" d="100"/>
          <a:sy n="48" d="100"/>
        </p:scale>
        <p:origin x="77" y="88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9E6C644-74FC-4D44-AB81-2709554C9147}" type="datetimeFigureOut">
              <a:rPr lang="zh-CN" altLang="en-US" smtClean="0"/>
              <a:pPr/>
              <a:t>2021/9/23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48ACB8-82BB-45CD-9FE9-610CE3440BB0}" type="slidenum">
              <a:rPr lang="zh-CN" altLang="en-US" smtClean="0"/>
              <a:pPr/>
              <a:t>‹#›</a:t>
            </a:fld>
            <a:endParaRPr lang="zh-CN" altLang="en-US"/>
          </a:p>
        </p:txBody>
      </p:sp>
    </p:spTree>
    <p:extLst>
      <p:ext uri="{BB962C8B-B14F-4D97-AF65-F5344CB8AC3E}">
        <p14:creationId xmlns:p14="http://schemas.microsoft.com/office/powerpoint/2010/main" val="1576772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556F344-34FD-4E14-B679-9401DE38C7AF}" type="datetimeFigureOut">
              <a:rPr lang="zh-CN" altLang="en-US" smtClean="0"/>
              <a:pPr/>
              <a:t>2021/9/23</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F81660A-873B-4A21-B820-86EACE2D5F04}" type="slidenum">
              <a:rPr lang="zh-CN" altLang="en-US" smtClean="0"/>
              <a:pPr/>
              <a:t>‹#›</a:t>
            </a:fld>
            <a:endParaRPr lang="zh-CN" altLang="en-US"/>
          </a:p>
        </p:txBody>
      </p:sp>
    </p:spTree>
    <p:extLst>
      <p:ext uri="{BB962C8B-B14F-4D97-AF65-F5344CB8AC3E}">
        <p14:creationId xmlns:p14="http://schemas.microsoft.com/office/powerpoint/2010/main" val="208461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a:ln/>
        </p:spPr>
        <p:txBody>
          <a:bodyPr/>
          <a:lstStyle/>
          <a:p>
            <a:pPr defTabSz="404025"/>
            <a:fld id="{DFF13921-433A-452C-8781-0C688C459168}" type="slidenum">
              <a:rPr lang="en-US" altLang="zh-CN">
                <a:latin typeface="Times New Roman" pitchFamily="18" charset="0"/>
              </a:rPr>
              <a:pPr defTabSz="404025"/>
              <a:t>1</a:t>
            </a:fld>
            <a:endParaRPr lang="en-US" altLang="zh-CN" dirty="0">
              <a:latin typeface="Times New Roman" pitchFamily="18" charset="0"/>
            </a:endParaRPr>
          </a:p>
        </p:txBody>
      </p:sp>
      <p:sp>
        <p:nvSpPr>
          <p:cNvPr id="26627" name="Text Box 1"/>
          <p:cNvSpPr txBox="1">
            <a:spLocks noChangeArrowheads="1"/>
          </p:cNvSpPr>
          <p:nvPr/>
        </p:nvSpPr>
        <p:spPr bwMode="auto">
          <a:xfrm>
            <a:off x="4017769" y="9722503"/>
            <a:ext cx="3077059" cy="507551"/>
          </a:xfrm>
          <a:prstGeom prst="rect">
            <a:avLst/>
          </a:prstGeom>
          <a:noFill/>
          <a:ln w="9525">
            <a:noFill/>
            <a:round/>
            <a:headEnd/>
            <a:tailEnd/>
          </a:ln>
        </p:spPr>
        <p:txBody>
          <a:bodyPr lIns="0" tIns="0" rIns="0" bIns="0" anchor="b"/>
          <a:lstStyle/>
          <a:p>
            <a:pPr algn="r">
              <a:lnSpc>
                <a:spcPct val="95000"/>
              </a:lnSpc>
              <a:tabLst>
                <a:tab pos="0" algn="l"/>
                <a:tab pos="425131" algn="l"/>
                <a:tab pos="851770" algn="l"/>
                <a:tab pos="1278408" algn="l"/>
                <a:tab pos="1705046" algn="l"/>
                <a:tab pos="2131683" algn="l"/>
                <a:tab pos="2558322" algn="l"/>
                <a:tab pos="2984960" algn="l"/>
                <a:tab pos="3411599" algn="l"/>
                <a:tab pos="3838237" algn="l"/>
                <a:tab pos="4264876" algn="l"/>
                <a:tab pos="4691514" algn="l"/>
                <a:tab pos="5118152" algn="l"/>
                <a:tab pos="5544790" algn="l"/>
                <a:tab pos="5971429" algn="l"/>
                <a:tab pos="6398067" algn="l"/>
                <a:tab pos="6824706" algn="l"/>
                <a:tab pos="7251344" algn="l"/>
                <a:tab pos="7677982" algn="l"/>
                <a:tab pos="8104619" algn="l"/>
                <a:tab pos="8531258" algn="l"/>
              </a:tabLst>
            </a:pPr>
            <a:fld id="{71E9B9DE-4EE6-446A-B153-879FB46C5256}" type="slidenum">
              <a:rPr lang="en-US" altLang="zh-CN" sz="1300">
                <a:solidFill>
                  <a:srgbClr val="000000"/>
                </a:solidFill>
                <a:latin typeface="Times New Roman" pitchFamily="18" charset="0"/>
                <a:ea typeface="宋体" charset="-122"/>
              </a:rPr>
              <a:pPr algn="r">
                <a:lnSpc>
                  <a:spcPct val="95000"/>
                </a:lnSpc>
                <a:tabLst>
                  <a:tab pos="0" algn="l"/>
                  <a:tab pos="425131" algn="l"/>
                  <a:tab pos="851770" algn="l"/>
                  <a:tab pos="1278408" algn="l"/>
                  <a:tab pos="1705046" algn="l"/>
                  <a:tab pos="2131683" algn="l"/>
                  <a:tab pos="2558322" algn="l"/>
                  <a:tab pos="2984960" algn="l"/>
                  <a:tab pos="3411599" algn="l"/>
                  <a:tab pos="3838237" algn="l"/>
                  <a:tab pos="4264876" algn="l"/>
                  <a:tab pos="4691514" algn="l"/>
                  <a:tab pos="5118152" algn="l"/>
                  <a:tab pos="5544790" algn="l"/>
                  <a:tab pos="5971429" algn="l"/>
                  <a:tab pos="6398067" algn="l"/>
                  <a:tab pos="6824706" algn="l"/>
                  <a:tab pos="7251344" algn="l"/>
                  <a:tab pos="7677982" algn="l"/>
                  <a:tab pos="8104619" algn="l"/>
                  <a:tab pos="8531258" algn="l"/>
                </a:tabLst>
              </a:pPr>
              <a:t>1</a:t>
            </a:fld>
            <a:endParaRPr lang="en-US" altLang="zh-CN" sz="1300" dirty="0">
              <a:solidFill>
                <a:srgbClr val="000000"/>
              </a:solidFill>
              <a:latin typeface="Times New Roman" pitchFamily="18" charset="0"/>
              <a:ea typeface="宋体" charset="-122"/>
            </a:endParaRPr>
          </a:p>
        </p:txBody>
      </p:sp>
      <p:sp>
        <p:nvSpPr>
          <p:cNvPr id="26628" name="Rectangle 2"/>
          <p:cNvSpPr txBox="1">
            <a:spLocks noGrp="1" noRot="1" noChangeAspect="1" noChangeArrowheads="1" noTextEdit="1"/>
          </p:cNvSpPr>
          <p:nvPr>
            <p:ph type="sldImg"/>
          </p:nvPr>
        </p:nvSpPr>
        <p:spPr>
          <a:xfrm>
            <a:off x="138113" y="777875"/>
            <a:ext cx="6819900" cy="3836988"/>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709632" y="4861252"/>
            <a:ext cx="5680036" cy="4605955"/>
          </a:xfrm>
          <a:noFill/>
          <a:ln/>
        </p:spPr>
        <p:txBody>
          <a:bodyPr wrap="none" anchor="ctr"/>
          <a:lstStyle/>
          <a:p>
            <a:endParaRPr lang="zh-CN" altLang="zh-CN">
              <a:latin typeface="Times New Roman" pitchFamily="18" charset="0"/>
            </a:endParaRPr>
          </a:p>
        </p:txBody>
      </p:sp>
    </p:spTree>
    <p:extLst>
      <p:ext uri="{BB962C8B-B14F-4D97-AF65-F5344CB8AC3E}">
        <p14:creationId xmlns:p14="http://schemas.microsoft.com/office/powerpoint/2010/main" val="279358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a:ln/>
        </p:spPr>
        <p:txBody>
          <a:bodyPr/>
          <a:lstStyle>
            <a:lvl1pPr>
              <a:defRPr/>
            </a:lvl1pPr>
          </a:lstStyle>
          <a:p>
            <a:fld id="{C8A432C8-69A7-458B-9684-2BFA64B31948}" type="datetime2">
              <a:rPr lang="en-US" smtClean="0"/>
              <a:pPr/>
              <a:t>Thursday, September 23, 2021</a:t>
            </a:fld>
            <a:endParaRPr lang="en-US"/>
          </a:p>
        </p:txBody>
      </p:sp>
      <p:sp>
        <p:nvSpPr>
          <p:cNvPr id="5" name="Rectangle 6"/>
          <p:cNvSpPr>
            <a:spLocks noGrp="1" noChangeArrowheads="1"/>
          </p:cNvSpPr>
          <p:nvPr>
            <p:ph type="ftr" sz="quarter" idx="11"/>
          </p:nvPr>
        </p:nvSpPr>
        <p:spPr>
          <a:ln/>
        </p:spPr>
        <p:txBody>
          <a:bodyPr/>
          <a:lstStyle>
            <a:lvl1pPr>
              <a:defRPr/>
            </a:lvl1pPr>
          </a:lstStyle>
          <a:p>
            <a:pPr algn="r"/>
            <a:endParaRPr lang="en-US" dirty="0"/>
          </a:p>
        </p:txBody>
      </p:sp>
      <p:sp>
        <p:nvSpPr>
          <p:cNvPr id="6"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34998705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fld id="{8CC057FC-95B6-4D89-AFDA-ABA33EE921E5}" type="datetime2">
              <a:rPr lang="en-US" smtClean="0"/>
              <a:pPr/>
              <a:t>Thursday, September 23, 2021</a:t>
            </a:fld>
            <a:endParaRPr lang="en-US"/>
          </a:p>
        </p:txBody>
      </p:sp>
      <p:sp>
        <p:nvSpPr>
          <p:cNvPr id="5" name="Rectangle 6"/>
          <p:cNvSpPr>
            <a:spLocks noGrp="1" noChangeArrowheads="1"/>
          </p:cNvSpPr>
          <p:nvPr>
            <p:ph type="ftr" sz="quarter" idx="11"/>
          </p:nvPr>
        </p:nvSpPr>
        <p:spPr>
          <a:ln/>
        </p:spPr>
        <p:txBody>
          <a:bodyPr/>
          <a:lstStyle>
            <a:lvl1pPr>
              <a:defRPr/>
            </a:lvl1pPr>
          </a:lstStyle>
          <a:p>
            <a:pPr algn="r"/>
            <a:endParaRPr lang="en-US" dirty="0"/>
          </a:p>
        </p:txBody>
      </p:sp>
      <p:sp>
        <p:nvSpPr>
          <p:cNvPr id="6"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20616743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fld id="{EC4549AC-EB31-477F-92A9-B1988E232878}" type="datetime2">
              <a:rPr lang="en-US" smtClean="0"/>
              <a:pPr/>
              <a:t>Thursday, September 23, 2021</a:t>
            </a:fld>
            <a:endParaRPr lang="en-US"/>
          </a:p>
        </p:txBody>
      </p:sp>
      <p:sp>
        <p:nvSpPr>
          <p:cNvPr id="5" name="Rectangle 6"/>
          <p:cNvSpPr>
            <a:spLocks noGrp="1" noChangeArrowheads="1"/>
          </p:cNvSpPr>
          <p:nvPr>
            <p:ph type="ftr" sz="quarter" idx="11"/>
          </p:nvPr>
        </p:nvSpPr>
        <p:spPr>
          <a:ln/>
        </p:spPr>
        <p:txBody>
          <a:bodyPr/>
          <a:lstStyle>
            <a:lvl1pPr>
              <a:defRPr/>
            </a:lvl1pPr>
          </a:lstStyle>
          <a:p>
            <a:pPr algn="r"/>
            <a:endParaRPr lang="en-US" dirty="0"/>
          </a:p>
        </p:txBody>
      </p:sp>
      <p:sp>
        <p:nvSpPr>
          <p:cNvPr id="6"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28828628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headEnd/>
            <a:tailE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pPr algn="r"/>
              <a:t>‹#›</a:t>
            </a:fld>
            <a:endParaRPr lang="zh-CN" altLang="en-US" sz="1600" dirty="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5696" y="82730"/>
            <a:ext cx="2572490" cy="52919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659808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9933D019-A32C-4EAD-B8E6-DBDA699692FD}" type="datetime2">
              <a:rPr lang="en-US" smtClean="0"/>
              <a:pPr/>
              <a:t>Thursday, September 23, 2021</a:t>
            </a:fld>
            <a:endParaRPr lang="en-US"/>
          </a:p>
        </p:txBody>
      </p:sp>
      <p:sp>
        <p:nvSpPr>
          <p:cNvPr id="5" name="Rectangle 6"/>
          <p:cNvSpPr>
            <a:spLocks noGrp="1" noChangeArrowheads="1"/>
          </p:cNvSpPr>
          <p:nvPr>
            <p:ph type="ftr" sz="quarter" idx="11"/>
          </p:nvPr>
        </p:nvSpPr>
        <p:spPr>
          <a:ln/>
        </p:spPr>
        <p:txBody>
          <a:bodyPr/>
          <a:lstStyle>
            <a:lvl1pPr>
              <a:defRPr/>
            </a:lvl1pPr>
          </a:lstStyle>
          <a:p>
            <a:pPr algn="r"/>
            <a:endParaRPr lang="en-US" dirty="0"/>
          </a:p>
        </p:txBody>
      </p:sp>
      <p:sp>
        <p:nvSpPr>
          <p:cNvPr id="6"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722393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fld id="{CCEBA98F-560C-4997-81C4-81D4D9187EAB}" type="datetime2">
              <a:rPr lang="en-US" smtClean="0"/>
              <a:pPr/>
              <a:t>Thursday, September 23, 2021</a:t>
            </a:fld>
            <a:endParaRPr lang="en-US"/>
          </a:p>
        </p:txBody>
      </p:sp>
      <p:sp>
        <p:nvSpPr>
          <p:cNvPr id="6" name="Rectangle 6"/>
          <p:cNvSpPr>
            <a:spLocks noGrp="1" noChangeArrowheads="1"/>
          </p:cNvSpPr>
          <p:nvPr>
            <p:ph type="ftr" sz="quarter" idx="11"/>
          </p:nvPr>
        </p:nvSpPr>
        <p:spPr>
          <a:ln/>
        </p:spPr>
        <p:txBody>
          <a:bodyPr/>
          <a:lstStyle>
            <a:lvl1pPr>
              <a:defRPr/>
            </a:lvl1pPr>
          </a:lstStyle>
          <a:p>
            <a:pPr algn="r"/>
            <a:endParaRPr lang="en-US" dirty="0"/>
          </a:p>
        </p:txBody>
      </p:sp>
      <p:sp>
        <p:nvSpPr>
          <p:cNvPr id="7"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518579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fld id="{150972B2-CA5C-437D-87D0-8081271A9E4B}" type="datetime2">
              <a:rPr lang="en-US" smtClean="0"/>
              <a:pPr/>
              <a:t>Thursday, September 23, 2021</a:t>
            </a:fld>
            <a:endParaRPr lang="en-US"/>
          </a:p>
        </p:txBody>
      </p:sp>
      <p:sp>
        <p:nvSpPr>
          <p:cNvPr id="8" name="Rectangle 6"/>
          <p:cNvSpPr>
            <a:spLocks noGrp="1" noChangeArrowheads="1"/>
          </p:cNvSpPr>
          <p:nvPr>
            <p:ph type="ftr" sz="quarter" idx="11"/>
          </p:nvPr>
        </p:nvSpPr>
        <p:spPr>
          <a:ln/>
        </p:spPr>
        <p:txBody>
          <a:bodyPr/>
          <a:lstStyle>
            <a:lvl1pPr>
              <a:defRPr/>
            </a:lvl1pPr>
          </a:lstStyle>
          <a:p>
            <a:pPr algn="r"/>
            <a:endParaRPr lang="en-US" dirty="0"/>
          </a:p>
        </p:txBody>
      </p:sp>
      <p:sp>
        <p:nvSpPr>
          <p:cNvPr id="9"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33565206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fld id="{79CD4847-11EF-4466-A8AD-85CDB7B49118}" type="datetime2">
              <a:rPr lang="en-US" smtClean="0"/>
              <a:pPr/>
              <a:t>Thursday, September 23, 2021</a:t>
            </a:fld>
            <a:endParaRPr lang="en-US"/>
          </a:p>
        </p:txBody>
      </p:sp>
      <p:sp>
        <p:nvSpPr>
          <p:cNvPr id="4" name="Rectangle 6"/>
          <p:cNvSpPr>
            <a:spLocks noGrp="1" noChangeArrowheads="1"/>
          </p:cNvSpPr>
          <p:nvPr>
            <p:ph type="ftr" sz="quarter" idx="11"/>
          </p:nvPr>
        </p:nvSpPr>
        <p:spPr>
          <a:ln/>
        </p:spPr>
        <p:txBody>
          <a:bodyPr/>
          <a:lstStyle>
            <a:lvl1pPr>
              <a:defRPr/>
            </a:lvl1pPr>
          </a:lstStyle>
          <a:p>
            <a:pPr algn="r"/>
            <a:endParaRPr lang="en-US" dirty="0"/>
          </a:p>
        </p:txBody>
      </p:sp>
      <p:sp>
        <p:nvSpPr>
          <p:cNvPr id="5"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7067696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F168457A-3AB9-4880-8A0C-9F8524491207}" type="datetime2">
              <a:rPr lang="en-US" smtClean="0"/>
              <a:pPr/>
              <a:t>Thursday, September 23, 2021</a:t>
            </a:fld>
            <a:endParaRPr lang="en-US"/>
          </a:p>
        </p:txBody>
      </p:sp>
      <p:sp>
        <p:nvSpPr>
          <p:cNvPr id="3" name="Rectangle 6"/>
          <p:cNvSpPr>
            <a:spLocks noGrp="1" noChangeArrowheads="1"/>
          </p:cNvSpPr>
          <p:nvPr>
            <p:ph type="ftr" sz="quarter" idx="11"/>
          </p:nvPr>
        </p:nvSpPr>
        <p:spPr>
          <a:ln/>
        </p:spPr>
        <p:txBody>
          <a:bodyPr/>
          <a:lstStyle>
            <a:lvl1pPr>
              <a:defRPr/>
            </a:lvl1pPr>
          </a:lstStyle>
          <a:p>
            <a:pPr algn="r"/>
            <a:endParaRPr lang="en-US" dirty="0"/>
          </a:p>
        </p:txBody>
      </p:sp>
      <p:sp>
        <p:nvSpPr>
          <p:cNvPr id="4"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91011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3FE976D3-5B7F-4300-ABED-C91F1B2AE209}" type="datetime2">
              <a:rPr lang="en-US" smtClean="0"/>
              <a:pPr/>
              <a:t>Thursday, September 23, 2021</a:t>
            </a:fld>
            <a:endParaRPr lang="en-US"/>
          </a:p>
        </p:txBody>
      </p:sp>
      <p:sp>
        <p:nvSpPr>
          <p:cNvPr id="6" name="Rectangle 6"/>
          <p:cNvSpPr>
            <a:spLocks noGrp="1" noChangeArrowheads="1"/>
          </p:cNvSpPr>
          <p:nvPr>
            <p:ph type="ftr" sz="quarter" idx="11"/>
          </p:nvPr>
        </p:nvSpPr>
        <p:spPr>
          <a:ln/>
        </p:spPr>
        <p:txBody>
          <a:bodyPr/>
          <a:lstStyle>
            <a:lvl1pPr>
              <a:defRPr/>
            </a:lvl1pPr>
          </a:lstStyle>
          <a:p>
            <a:pPr algn="r"/>
            <a:endParaRPr lang="en-US" dirty="0"/>
          </a:p>
        </p:txBody>
      </p:sp>
      <p:sp>
        <p:nvSpPr>
          <p:cNvPr id="7"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0634314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EBDC1E59-17DD-41CE-97CA-624A472382D4}" type="datetime2">
              <a:rPr lang="en-US" smtClean="0"/>
              <a:pPr/>
              <a:t>Thursday, September 23, 2021</a:t>
            </a:fld>
            <a:endParaRPr lang="en-US"/>
          </a:p>
        </p:txBody>
      </p:sp>
      <p:sp>
        <p:nvSpPr>
          <p:cNvPr id="6" name="Rectangle 6"/>
          <p:cNvSpPr>
            <a:spLocks noGrp="1" noChangeArrowheads="1"/>
          </p:cNvSpPr>
          <p:nvPr>
            <p:ph type="ftr" sz="quarter" idx="11"/>
          </p:nvPr>
        </p:nvSpPr>
        <p:spPr>
          <a:ln/>
        </p:spPr>
        <p:txBody>
          <a:bodyPr/>
          <a:lstStyle>
            <a:lvl1pPr>
              <a:defRPr/>
            </a:lvl1pPr>
          </a:lstStyle>
          <a:p>
            <a:pPr algn="r"/>
            <a:endParaRPr lang="en-US" dirty="0"/>
          </a:p>
        </p:txBody>
      </p:sp>
      <p:sp>
        <p:nvSpPr>
          <p:cNvPr id="7" name="Rectangle 7"/>
          <p:cNvSpPr>
            <a:spLocks noGrp="1" noChangeArrowheads="1"/>
          </p:cNvSpPr>
          <p:nvPr>
            <p:ph type="sldNum" sz="quarter" idx="12"/>
          </p:nvPr>
        </p:nvSpPr>
        <p:spPr>
          <a:ln/>
        </p:spPr>
        <p:txBody>
          <a:bodyPr/>
          <a:lstStyle>
            <a:lvl1pPr>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3876996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fld id="{A80CB818-7379-467D-8E76-EF9D9074A26C}" type="datetime2">
              <a:rPr lang="en-US" smtClean="0"/>
              <a:pPr/>
              <a:t>Thursday, September 23, 2021</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9"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黑体" pitchFamily="2" charset="-122"/>
        </a:defRPr>
      </a:lvl2pPr>
      <a:lvl3pPr algn="ctr" rtl="0" eaLnBrk="1" fontAlgn="base" hangingPunct="1">
        <a:spcBef>
          <a:spcPct val="0"/>
        </a:spcBef>
        <a:spcAft>
          <a:spcPct val="0"/>
        </a:spcAft>
        <a:defRPr sz="4400">
          <a:solidFill>
            <a:schemeClr val="tx2"/>
          </a:solidFill>
          <a:latin typeface="Arial" charset="0"/>
          <a:ea typeface="黑体" pitchFamily="2" charset="-122"/>
        </a:defRPr>
      </a:lvl3pPr>
      <a:lvl4pPr algn="ctr" rtl="0" eaLnBrk="1" fontAlgn="base" hangingPunct="1">
        <a:spcBef>
          <a:spcPct val="0"/>
        </a:spcBef>
        <a:spcAft>
          <a:spcPct val="0"/>
        </a:spcAft>
        <a:defRPr sz="4400">
          <a:solidFill>
            <a:schemeClr val="tx2"/>
          </a:solidFill>
          <a:latin typeface="Arial" charset="0"/>
          <a:ea typeface="黑体" pitchFamily="2" charset="-122"/>
        </a:defRPr>
      </a:lvl4pPr>
      <a:lvl5pPr algn="ctr" rtl="0" eaLnBrk="1" fontAlgn="base" hangingPunct="1">
        <a:spcBef>
          <a:spcPct val="0"/>
        </a:spcBef>
        <a:spcAft>
          <a:spcPct val="0"/>
        </a:spcAft>
        <a:defRPr sz="4400">
          <a:solidFill>
            <a:schemeClr val="tx2"/>
          </a:solidFill>
          <a:latin typeface="Arial" charset="0"/>
          <a:ea typeface="黑体" pitchFamily="2" charset="-122"/>
        </a:defRPr>
      </a:lvl5pPr>
      <a:lvl6pPr marL="457200" algn="ctr" rtl="0" eaLnBrk="1" fontAlgn="base" hangingPunct="1">
        <a:spcBef>
          <a:spcPct val="0"/>
        </a:spcBef>
        <a:spcAft>
          <a:spcPct val="0"/>
        </a:spcAft>
        <a:defRPr sz="4400">
          <a:solidFill>
            <a:schemeClr val="tx2"/>
          </a:solidFill>
          <a:latin typeface="Arial" charset="0"/>
          <a:ea typeface="黑体" pitchFamily="2" charset="-122"/>
        </a:defRPr>
      </a:lvl6pPr>
      <a:lvl7pPr marL="914400" algn="ctr" rtl="0" eaLnBrk="1" fontAlgn="base" hangingPunct="1">
        <a:spcBef>
          <a:spcPct val="0"/>
        </a:spcBef>
        <a:spcAft>
          <a:spcPct val="0"/>
        </a:spcAft>
        <a:defRPr sz="4400">
          <a:solidFill>
            <a:schemeClr val="tx2"/>
          </a:solidFill>
          <a:latin typeface="Arial" charset="0"/>
          <a:ea typeface="黑体" pitchFamily="2" charset="-122"/>
        </a:defRPr>
      </a:lvl7pPr>
      <a:lvl8pPr marL="1371600" algn="ctr" rtl="0" eaLnBrk="1" fontAlgn="base" hangingPunct="1">
        <a:spcBef>
          <a:spcPct val="0"/>
        </a:spcBef>
        <a:spcAft>
          <a:spcPct val="0"/>
        </a:spcAft>
        <a:defRPr sz="4400">
          <a:solidFill>
            <a:schemeClr val="tx2"/>
          </a:solidFill>
          <a:latin typeface="Arial" charset="0"/>
          <a:ea typeface="黑体" pitchFamily="2" charset="-122"/>
        </a:defRPr>
      </a:lvl8pPr>
      <a:lvl9pPr marL="1828800" algn="ctr" rtl="0" eaLnBrk="1" fontAlgn="base" hangingPunct="1">
        <a:spcBef>
          <a:spcPct val="0"/>
        </a:spcBef>
        <a:spcAft>
          <a:spcPct val="0"/>
        </a:spcAft>
        <a:defRPr sz="4400">
          <a:solidFill>
            <a:schemeClr val="tx2"/>
          </a:solidFill>
          <a:latin typeface="Arial" charset="0"/>
          <a:ea typeface="黑体"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emf"/><Relationship Id="rId7"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2.xml"/><Relationship Id="rId6" Type="http://schemas.openxmlformats.org/officeDocument/2006/relationships/oleObject" Target="../embeddings/oleObject4.bin"/><Relationship Id="rId5" Type="http://schemas.openxmlformats.org/officeDocument/2006/relationships/image" Target="../media/image7.emf"/><Relationship Id="rId4" Type="http://schemas.openxmlformats.org/officeDocument/2006/relationships/oleObject" Target="../embeddings/oleObject3.bin"/><Relationship Id="rId9" Type="http://schemas.openxmlformats.org/officeDocument/2006/relationships/image" Target="../media/image9.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8.bin"/><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9.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863" algn="l"/>
                <a:tab pos="850900" algn="l"/>
                <a:tab pos="1277938" algn="l"/>
                <a:tab pos="1704975" algn="l"/>
                <a:tab pos="2132013" algn="l"/>
                <a:tab pos="2559050" algn="l"/>
                <a:tab pos="2986088" algn="l"/>
                <a:tab pos="3413125" algn="l"/>
                <a:tab pos="3840163" algn="l"/>
                <a:tab pos="4267200" algn="l"/>
                <a:tab pos="4694238" algn="l"/>
                <a:tab pos="5121275" algn="l"/>
                <a:tab pos="5548313" algn="l"/>
                <a:tab pos="5975350" algn="l"/>
                <a:tab pos="6402388" algn="l"/>
                <a:tab pos="6829425" algn="l"/>
                <a:tab pos="7254875" algn="l"/>
                <a:tab pos="7681913" algn="l"/>
                <a:tab pos="8108950" algn="l"/>
                <a:tab pos="8535988"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en-US" altLang="zh-CN" sz="2400" b="1" dirty="0">
                <a:solidFill>
                  <a:schemeClr val="tx1"/>
                </a:solidFill>
                <a:latin typeface="Microsoft JhengHei" panose="020B0604030504040204" pitchFamily="34" charset="-120"/>
                <a:ea typeface="Microsoft JhengHei" panose="020B0604030504040204" pitchFamily="34" charset="-120"/>
              </a:rPr>
              <a:t>2021.9</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dirty="0"/>
              <a:t>9.4.3 Paths</a:t>
            </a:r>
            <a:r>
              <a:rPr lang="en-US" altLang="zh-CN" sz="2000" dirty="0"/>
              <a:t> </a:t>
            </a:r>
            <a:r>
              <a:rPr lang="en-US" altLang="zh-CN" sz="3200" dirty="0"/>
              <a:t>in Digraphs/Binary Relations</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210046" y="133469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kern="0"/>
              <a:t>A path of length n from node a to b in the directed graph G (or the binary relation </a:t>
            </a:r>
            <a:r>
              <a:rPr lang="en-US" altLang="zh-CN" sz="2800" i="1"/>
              <a:t>R</a:t>
            </a:r>
            <a:r>
              <a:rPr lang="en-US" altLang="zh-CN" sz="2800"/>
              <a:t>) is a sequence </a:t>
            </a:r>
            <a:r>
              <a:rPr lang="en-US" altLang="zh-CN" sz="2800">
                <a:solidFill>
                  <a:srgbClr val="FF0000"/>
                </a:solidFill>
              </a:rPr>
              <a:t>(</a:t>
            </a:r>
            <a:r>
              <a:rPr lang="en-US" altLang="zh-CN" sz="2800" i="1">
                <a:solidFill>
                  <a:srgbClr val="FF0000"/>
                </a:solidFill>
              </a:rPr>
              <a:t>a</a:t>
            </a:r>
            <a:r>
              <a:rPr lang="en-US" altLang="zh-CN" sz="2800">
                <a:solidFill>
                  <a:srgbClr val="FF0000"/>
                </a:solidFill>
              </a:rPr>
              <a:t>,</a:t>
            </a:r>
            <a:r>
              <a:rPr lang="en-US" altLang="zh-CN" sz="2800" i="1">
                <a:solidFill>
                  <a:srgbClr val="FF0000"/>
                </a:solidFill>
              </a:rPr>
              <a:t>x</a:t>
            </a:r>
            <a:r>
              <a:rPr lang="en-US" altLang="zh-CN" sz="2800" baseline="-25000">
                <a:solidFill>
                  <a:srgbClr val="FF0000"/>
                </a:solidFill>
              </a:rPr>
              <a:t>1</a:t>
            </a:r>
            <a:r>
              <a:rPr lang="en-US" altLang="zh-CN" sz="2800">
                <a:solidFill>
                  <a:srgbClr val="FF0000"/>
                </a:solidFill>
              </a:rPr>
              <a:t>), (</a:t>
            </a:r>
            <a:r>
              <a:rPr lang="en-US" altLang="zh-CN" sz="2800" i="1">
                <a:solidFill>
                  <a:srgbClr val="FF0000"/>
                </a:solidFill>
              </a:rPr>
              <a:t>x</a:t>
            </a:r>
            <a:r>
              <a:rPr lang="en-US" altLang="zh-CN" sz="2800" baseline="-25000">
                <a:solidFill>
                  <a:srgbClr val="FF0000"/>
                </a:solidFill>
              </a:rPr>
              <a:t>1</a:t>
            </a:r>
            <a:r>
              <a:rPr lang="en-US" altLang="zh-CN" sz="2800">
                <a:solidFill>
                  <a:srgbClr val="FF0000"/>
                </a:solidFill>
              </a:rPr>
              <a:t>,</a:t>
            </a:r>
            <a:r>
              <a:rPr lang="en-US" altLang="zh-CN" sz="2800" i="1">
                <a:solidFill>
                  <a:srgbClr val="FF0000"/>
                </a:solidFill>
              </a:rPr>
              <a:t>x</a:t>
            </a:r>
            <a:r>
              <a:rPr lang="en-US" altLang="zh-CN" sz="2800" baseline="-25000">
                <a:solidFill>
                  <a:srgbClr val="FF0000"/>
                </a:solidFill>
              </a:rPr>
              <a:t>2</a:t>
            </a:r>
            <a:r>
              <a:rPr lang="en-US" altLang="zh-CN" sz="2800">
                <a:solidFill>
                  <a:srgbClr val="FF0000"/>
                </a:solidFill>
              </a:rPr>
              <a:t>), </a:t>
            </a:r>
            <a:r>
              <a:rPr lang="en-US" altLang="zh-CN" sz="2800">
                <a:solidFill>
                  <a:srgbClr val="FF0000"/>
                </a:solidFill>
                <a:latin typeface="Times New Roman" panose="02020603050405020304" pitchFamily="18" charset="0"/>
              </a:rPr>
              <a:t>…</a:t>
            </a:r>
            <a:r>
              <a:rPr lang="en-US" altLang="zh-CN" sz="2800">
                <a:solidFill>
                  <a:srgbClr val="FF0000"/>
                </a:solidFill>
              </a:rPr>
              <a:t>, (</a:t>
            </a:r>
            <a:r>
              <a:rPr lang="en-US" altLang="zh-CN" sz="2800" i="1">
                <a:solidFill>
                  <a:srgbClr val="FF0000"/>
                </a:solidFill>
              </a:rPr>
              <a:t>x</a:t>
            </a:r>
            <a:r>
              <a:rPr lang="en-US" altLang="zh-CN" sz="2800" i="1" baseline="-25000">
                <a:solidFill>
                  <a:srgbClr val="FF0000"/>
                </a:solidFill>
              </a:rPr>
              <a:t>n</a:t>
            </a:r>
            <a:r>
              <a:rPr lang="en-US" altLang="zh-CN" sz="2800" baseline="-25000">
                <a:solidFill>
                  <a:srgbClr val="FF0000"/>
                </a:solidFill>
                <a:cs typeface="Times New Roman" panose="02020603050405020304" pitchFamily="18" charset="0"/>
              </a:rPr>
              <a:t>−1</a:t>
            </a:r>
            <a:r>
              <a:rPr lang="en-US" altLang="zh-CN" sz="2800">
                <a:solidFill>
                  <a:srgbClr val="FF0000"/>
                </a:solidFill>
                <a:cs typeface="Times New Roman" panose="02020603050405020304" pitchFamily="18" charset="0"/>
              </a:rPr>
              <a:t>,</a:t>
            </a:r>
            <a:r>
              <a:rPr lang="en-US" altLang="zh-CN" sz="2800" i="1">
                <a:solidFill>
                  <a:srgbClr val="FF0000"/>
                </a:solidFill>
                <a:cs typeface="Times New Roman" panose="02020603050405020304" pitchFamily="18" charset="0"/>
              </a:rPr>
              <a:t>b</a:t>
            </a:r>
            <a:r>
              <a:rPr lang="en-US" altLang="zh-CN" sz="2800">
                <a:solidFill>
                  <a:srgbClr val="FF0000"/>
                </a:solidFill>
                <a:cs typeface="Times New Roman" panose="02020603050405020304" pitchFamily="18" charset="0"/>
              </a:rPr>
              <a:t>)</a:t>
            </a:r>
            <a:r>
              <a:rPr lang="en-US" altLang="zh-CN" sz="2800">
                <a:cs typeface="Times New Roman" panose="02020603050405020304" pitchFamily="18" charset="0"/>
              </a:rPr>
              <a:t> of </a:t>
            </a:r>
            <a:r>
              <a:rPr lang="en-US" altLang="zh-CN" sz="2800" i="1">
                <a:cs typeface="Times New Roman" panose="02020603050405020304" pitchFamily="18" charset="0"/>
              </a:rPr>
              <a:t>n</a:t>
            </a:r>
            <a:r>
              <a:rPr lang="en-US" altLang="zh-CN" sz="2800">
                <a:cs typeface="Times New Roman" panose="02020603050405020304" pitchFamily="18" charset="0"/>
              </a:rPr>
              <a:t> ordered pairs in </a:t>
            </a:r>
            <a:r>
              <a:rPr lang="en-US" altLang="zh-CN" sz="2800" i="1">
                <a:cs typeface="Times New Roman" panose="02020603050405020304" pitchFamily="18" charset="0"/>
              </a:rPr>
              <a:t>E</a:t>
            </a:r>
            <a:r>
              <a:rPr lang="en-US" altLang="zh-CN" sz="2800" i="1" baseline="-25000">
                <a:cs typeface="Times New Roman" panose="02020603050405020304" pitchFamily="18" charset="0"/>
              </a:rPr>
              <a:t>G</a:t>
            </a:r>
            <a:r>
              <a:rPr lang="en-US" altLang="zh-CN" sz="2800">
                <a:cs typeface="Times New Roman" panose="02020603050405020304" pitchFamily="18" charset="0"/>
              </a:rPr>
              <a:t> (or </a:t>
            </a:r>
            <a:r>
              <a:rPr lang="en-US" altLang="zh-CN" sz="2800" i="1">
                <a:cs typeface="Times New Roman" panose="02020603050405020304" pitchFamily="18" charset="0"/>
              </a:rPr>
              <a:t>R</a:t>
            </a:r>
            <a:r>
              <a:rPr lang="en-US" altLang="zh-CN" sz="2800">
                <a:cs typeface="Times New Roman" panose="02020603050405020304" pitchFamily="18" charset="0"/>
              </a:rPr>
              <a:t>).</a:t>
            </a:r>
          </a:p>
          <a:p>
            <a:pPr lvl="1" eaLnBrk="1" hangingPunct="1">
              <a:lnSpc>
                <a:spcPct val="150000"/>
              </a:lnSpc>
            </a:pPr>
            <a:r>
              <a:rPr lang="en-US" altLang="zh-CN" sz="2400">
                <a:cs typeface="Times New Roman" panose="02020603050405020304" pitchFamily="18" charset="0"/>
              </a:rPr>
              <a:t>An empty sequence of edges is considered a path of length 0 from </a:t>
            </a:r>
            <a:r>
              <a:rPr lang="en-US" altLang="zh-CN" sz="2400" i="1">
                <a:cs typeface="Times New Roman" panose="02020603050405020304" pitchFamily="18" charset="0"/>
              </a:rPr>
              <a:t>a</a:t>
            </a:r>
            <a:r>
              <a:rPr lang="en-US" altLang="zh-CN" sz="2400">
                <a:cs typeface="Times New Roman" panose="02020603050405020304" pitchFamily="18" charset="0"/>
              </a:rPr>
              <a:t> to </a:t>
            </a:r>
            <a:r>
              <a:rPr lang="en-US" altLang="zh-CN" sz="2400" i="1">
                <a:cs typeface="Times New Roman" panose="02020603050405020304" pitchFamily="18" charset="0"/>
              </a:rPr>
              <a:t>a</a:t>
            </a:r>
            <a:r>
              <a:rPr lang="en-US" altLang="zh-CN" sz="2400">
                <a:cs typeface="Times New Roman" panose="02020603050405020304" pitchFamily="18" charset="0"/>
              </a:rPr>
              <a:t>.</a:t>
            </a:r>
          </a:p>
          <a:p>
            <a:pPr lvl="1" eaLnBrk="1" hangingPunct="1">
              <a:lnSpc>
                <a:spcPct val="150000"/>
              </a:lnSpc>
            </a:pPr>
            <a:r>
              <a:rPr lang="en-US" altLang="zh-CN" sz="2400">
                <a:cs typeface="Times New Roman" panose="02020603050405020304" pitchFamily="18" charset="0"/>
              </a:rPr>
              <a:t>If any path from </a:t>
            </a:r>
            <a:r>
              <a:rPr lang="en-US" altLang="zh-CN" sz="2400" i="1">
                <a:cs typeface="Times New Roman" panose="02020603050405020304" pitchFamily="18" charset="0"/>
              </a:rPr>
              <a:t>a</a:t>
            </a:r>
            <a:r>
              <a:rPr lang="en-US" altLang="zh-CN" sz="2400">
                <a:cs typeface="Times New Roman" panose="02020603050405020304" pitchFamily="18" charset="0"/>
              </a:rPr>
              <a:t> to </a:t>
            </a:r>
            <a:r>
              <a:rPr lang="en-US" altLang="zh-CN" sz="2400" i="1">
                <a:cs typeface="Times New Roman" panose="02020603050405020304" pitchFamily="18" charset="0"/>
              </a:rPr>
              <a:t>b</a:t>
            </a:r>
            <a:r>
              <a:rPr lang="en-US" altLang="zh-CN" sz="2400">
                <a:cs typeface="Times New Roman" panose="02020603050405020304" pitchFamily="18" charset="0"/>
              </a:rPr>
              <a:t> exists, then we say that </a:t>
            </a:r>
            <a:r>
              <a:rPr lang="en-US" altLang="zh-CN" sz="2400" i="1">
                <a:cs typeface="Times New Roman" panose="02020603050405020304" pitchFamily="18" charset="0"/>
              </a:rPr>
              <a:t>a</a:t>
            </a:r>
            <a:r>
              <a:rPr lang="en-US" altLang="zh-CN" sz="2400">
                <a:cs typeface="Times New Roman" panose="02020603050405020304" pitchFamily="18" charset="0"/>
              </a:rPr>
              <a:t> is </a:t>
            </a:r>
            <a:r>
              <a:rPr lang="en-US" altLang="zh-CN" sz="2400" i="1">
                <a:cs typeface="Times New Roman" panose="02020603050405020304" pitchFamily="18" charset="0"/>
              </a:rPr>
              <a:t>connected to</a:t>
            </a:r>
            <a:r>
              <a:rPr lang="en-US" altLang="zh-CN" sz="2400">
                <a:cs typeface="Times New Roman" panose="02020603050405020304" pitchFamily="18" charset="0"/>
              </a:rPr>
              <a:t> </a:t>
            </a:r>
            <a:r>
              <a:rPr lang="en-US" altLang="zh-CN" sz="2400" i="1">
                <a:cs typeface="Times New Roman" panose="02020603050405020304" pitchFamily="18" charset="0"/>
              </a:rPr>
              <a:t>b</a:t>
            </a:r>
            <a:r>
              <a:rPr lang="en-US" altLang="zh-CN" sz="240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a:t>
            </a:r>
            <a:r>
              <a:rPr lang="en-US" altLang="zh-CN" sz="2400">
                <a:cs typeface="Times New Roman" panose="02020603050405020304" pitchFamily="18" charset="0"/>
              </a:rPr>
              <a:t>You can get there from here</a:t>
            </a:r>
            <a:r>
              <a:rPr lang="en-US" altLang="zh-CN" sz="2400" i="1">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a:t>
            </a:r>
            <a:r>
              <a:rPr lang="en-US" altLang="zh-CN" sz="2400" i="1">
                <a:cs typeface="Times New Roman" panose="02020603050405020304" pitchFamily="18" charset="0"/>
              </a:rPr>
              <a:t>)</a:t>
            </a:r>
          </a:p>
        </p:txBody>
      </p:sp>
    </p:spTree>
    <p:extLst>
      <p:ext uri="{BB962C8B-B14F-4D97-AF65-F5344CB8AC3E}">
        <p14:creationId xmlns:p14="http://schemas.microsoft.com/office/powerpoint/2010/main" val="335101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9.4.3  Paths</a:t>
            </a:r>
            <a:r>
              <a:rPr lang="en-US" altLang="zh-CN" sz="2000" dirty="0"/>
              <a:t> </a:t>
            </a:r>
            <a:r>
              <a:rPr lang="en-US" altLang="zh-CN" sz="3200" dirty="0"/>
              <a:t>in Digraphs/Binary Relations</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210046" y="1405716"/>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A path of length </a:t>
            </a:r>
            <a:r>
              <a:rPr lang="en-US" altLang="zh-CN" sz="2800" i="1" dirty="0">
                <a:solidFill>
                  <a:srgbClr val="FF0000"/>
                </a:solidFill>
              </a:rPr>
              <a:t>n</a:t>
            </a:r>
            <a:r>
              <a:rPr lang="en-US" altLang="zh-CN" sz="2800" dirty="0">
                <a:solidFill>
                  <a:srgbClr val="FF0000"/>
                </a:solidFill>
              </a:rPr>
              <a:t>≥1</a:t>
            </a:r>
            <a:r>
              <a:rPr lang="en-US" altLang="zh-CN" sz="2800" dirty="0"/>
              <a:t> from </a:t>
            </a:r>
            <a:r>
              <a:rPr lang="en-US" altLang="zh-CN" sz="2800" i="1" dirty="0"/>
              <a:t>a</a:t>
            </a:r>
            <a:r>
              <a:rPr lang="en-US" altLang="zh-CN" sz="2800" dirty="0"/>
              <a:t> to itself is called a </a:t>
            </a:r>
            <a:r>
              <a:rPr lang="en-US" altLang="zh-CN" sz="2800" i="1" dirty="0"/>
              <a:t>circuit</a:t>
            </a:r>
            <a:r>
              <a:rPr lang="en-US" altLang="zh-CN" sz="2800" dirty="0"/>
              <a:t> or a cycle.</a:t>
            </a:r>
          </a:p>
          <a:p>
            <a:pPr eaLnBrk="1" hangingPunct="1">
              <a:lnSpc>
                <a:spcPct val="150000"/>
              </a:lnSpc>
            </a:pPr>
            <a:r>
              <a:rPr lang="en-US" altLang="zh-CN" sz="2800" dirty="0"/>
              <a:t>Note that there exists a path of length </a:t>
            </a:r>
            <a:r>
              <a:rPr lang="en-US" altLang="zh-CN" sz="2800" i="1" dirty="0"/>
              <a:t>n</a:t>
            </a:r>
            <a:r>
              <a:rPr lang="en-US" altLang="zh-CN" sz="2800" dirty="0"/>
              <a:t> from </a:t>
            </a:r>
            <a:r>
              <a:rPr lang="en-US" altLang="zh-CN" sz="2800" i="1" dirty="0"/>
              <a:t>a</a:t>
            </a:r>
            <a:r>
              <a:rPr lang="en-US" altLang="zh-CN" sz="2800" dirty="0"/>
              <a:t> to </a:t>
            </a:r>
            <a:r>
              <a:rPr lang="en-US" altLang="zh-CN" sz="2800" i="1" dirty="0"/>
              <a:t>b</a:t>
            </a:r>
            <a:r>
              <a:rPr lang="en-US" altLang="zh-CN" sz="2800" dirty="0"/>
              <a:t> in </a:t>
            </a:r>
            <a:r>
              <a:rPr lang="en-US" altLang="zh-CN" sz="2800" i="1" dirty="0"/>
              <a:t>R</a:t>
            </a:r>
            <a:r>
              <a:rPr lang="en-US" altLang="zh-CN" sz="2800" dirty="0"/>
              <a:t> if and only if </a:t>
            </a:r>
            <a:r>
              <a:rPr lang="en-US" altLang="zh-CN" sz="2800" dirty="0">
                <a:solidFill>
                  <a:srgbClr val="FF0000"/>
                </a:solidFill>
              </a:rPr>
              <a:t>(</a:t>
            </a:r>
            <a:r>
              <a:rPr lang="en-US" altLang="zh-CN" sz="2800" i="1" dirty="0" err="1">
                <a:solidFill>
                  <a:srgbClr val="FF0000"/>
                </a:solidFill>
              </a:rPr>
              <a:t>a</a:t>
            </a:r>
            <a:r>
              <a:rPr lang="en-US" altLang="zh-CN" sz="2800" dirty="0" err="1">
                <a:solidFill>
                  <a:srgbClr val="FF0000"/>
                </a:solidFill>
              </a:rPr>
              <a:t>,</a:t>
            </a:r>
            <a:r>
              <a:rPr lang="en-US" altLang="zh-CN" sz="2800" i="1" dirty="0" err="1">
                <a:solidFill>
                  <a:srgbClr val="FF0000"/>
                </a:solidFill>
              </a:rPr>
              <a:t>b</a:t>
            </a:r>
            <a:r>
              <a:rPr lang="en-US" altLang="zh-CN" sz="2800" dirty="0">
                <a:solidFill>
                  <a:srgbClr val="FF0000"/>
                </a:solidFill>
              </a:rPr>
              <a:t>)</a:t>
            </a:r>
            <a:r>
              <a:rPr lang="en-US" altLang="zh-CN" sz="2800" dirty="0">
                <a:solidFill>
                  <a:srgbClr val="FF0000"/>
                </a:solidFill>
                <a:sym typeface="Symbol" panose="05050102010706020507" pitchFamily="18" charset="2"/>
              </a:rPr>
              <a:t></a:t>
            </a:r>
            <a:r>
              <a:rPr lang="en-US" altLang="zh-CN" sz="2800" i="1" dirty="0">
                <a:solidFill>
                  <a:srgbClr val="FF0000"/>
                </a:solidFill>
                <a:sym typeface="Symbol" panose="05050102010706020507" pitchFamily="18" charset="2"/>
              </a:rPr>
              <a:t>R</a:t>
            </a:r>
            <a:r>
              <a:rPr lang="en-US" altLang="zh-CN" sz="2800" i="1" baseline="30000" dirty="0">
                <a:solidFill>
                  <a:srgbClr val="FF0000"/>
                </a:solidFill>
                <a:sym typeface="Symbol" panose="05050102010706020507" pitchFamily="18" charset="2"/>
              </a:rPr>
              <a:t>n</a:t>
            </a:r>
            <a:r>
              <a:rPr lang="en-US" altLang="zh-CN" sz="2800" dirty="0">
                <a:sym typeface="Symbol" panose="05050102010706020507" pitchFamily="18" charset="2"/>
              </a:rPr>
              <a:t>.</a:t>
            </a:r>
          </a:p>
        </p:txBody>
      </p:sp>
    </p:spTree>
    <p:extLst>
      <p:ext uri="{BB962C8B-B14F-4D97-AF65-F5344CB8AC3E}">
        <p14:creationId xmlns:p14="http://schemas.microsoft.com/office/powerpoint/2010/main" val="120437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a:t>
            </a:r>
            <a:r>
              <a:rPr lang="en-US" altLang="zh-CN" sz="2000" dirty="0"/>
              <a:t> — </a:t>
            </a:r>
            <a:r>
              <a:rPr lang="en-US" altLang="zh-CN" sz="3200" dirty="0"/>
              <a:t>Theorem 1</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969840"/>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Let </a:t>
            </a:r>
            <a:r>
              <a:rPr lang="en-US" altLang="zh-CN" sz="2800" i="1" dirty="0"/>
              <a:t>R</a:t>
            </a:r>
            <a:r>
              <a:rPr lang="en-US" altLang="zh-CN" sz="2800" dirty="0"/>
              <a:t> be a relation on a set </a:t>
            </a:r>
            <a:r>
              <a:rPr lang="en-US" altLang="zh-CN" sz="2800" i="1" dirty="0"/>
              <a:t>A</a:t>
            </a:r>
            <a:r>
              <a:rPr lang="en-US" altLang="zh-CN" sz="2800" dirty="0"/>
              <a:t>. then </a:t>
            </a:r>
            <a:r>
              <a:rPr lang="en-US" altLang="zh-CN" sz="2800" i="1" dirty="0"/>
              <a:t>R</a:t>
            </a:r>
            <a:r>
              <a:rPr lang="en-US" altLang="zh-CN" sz="2800" baseline="30000" dirty="0">
                <a:sym typeface="Symbol" panose="05050102010706020507" pitchFamily="18" charset="2"/>
              </a:rPr>
              <a:t></a:t>
            </a:r>
            <a:r>
              <a:rPr lang="en-US" altLang="zh-CN" sz="2800" dirty="0"/>
              <a:t> is the transitive closure of </a:t>
            </a:r>
            <a:r>
              <a:rPr lang="en-US" altLang="zh-CN" sz="2800" i="1" dirty="0"/>
              <a:t>R</a:t>
            </a:r>
            <a:r>
              <a:rPr lang="en-US" altLang="zh-CN" sz="2800" dirty="0"/>
              <a:t>.</a:t>
            </a:r>
          </a:p>
          <a:p>
            <a:pPr marL="0" indent="0" eaLnBrk="1" hangingPunct="1">
              <a:lnSpc>
                <a:spcPct val="150000"/>
              </a:lnSpc>
              <a:buNone/>
            </a:pPr>
            <a:endParaRPr lang="en-US" altLang="zh-CN" dirty="0"/>
          </a:p>
          <a:p>
            <a:pPr eaLnBrk="1" hangingPunct="1">
              <a:lnSpc>
                <a:spcPct val="150000"/>
              </a:lnSpc>
            </a:pPr>
            <a:r>
              <a:rPr lang="en-US" altLang="zh-CN" sz="2800" dirty="0"/>
              <a:t>Proof: we must show that </a:t>
            </a:r>
            <a:r>
              <a:rPr lang="en-US" altLang="zh-CN" sz="2800" i="1" dirty="0"/>
              <a:t>R</a:t>
            </a:r>
            <a:r>
              <a:rPr lang="en-US" altLang="zh-CN" sz="2800" baseline="30000" dirty="0">
                <a:sym typeface="Symbol" panose="05050102010706020507" pitchFamily="18" charset="2"/>
              </a:rPr>
              <a:t></a:t>
            </a:r>
            <a:endParaRPr lang="en-US" altLang="zh-CN" sz="2800" i="1" baseline="30000" dirty="0"/>
          </a:p>
          <a:p>
            <a:pPr marL="457200" lvl="1" indent="0" eaLnBrk="1" hangingPunct="1">
              <a:lnSpc>
                <a:spcPct val="150000"/>
              </a:lnSpc>
              <a:buNone/>
            </a:pPr>
            <a:r>
              <a:rPr lang="en-US" altLang="zh-CN" dirty="0"/>
              <a:t>1) is a transitive relation</a:t>
            </a:r>
          </a:p>
          <a:p>
            <a:pPr marL="457200" lvl="1" indent="0" eaLnBrk="1" hangingPunct="1">
              <a:lnSpc>
                <a:spcPct val="150000"/>
              </a:lnSpc>
              <a:buNone/>
            </a:pPr>
            <a:r>
              <a:rPr lang="en-US" altLang="zh-CN" dirty="0"/>
              <a:t>2) contains </a:t>
            </a:r>
            <a:r>
              <a:rPr lang="en-US" altLang="zh-CN" i="1" dirty="0"/>
              <a:t>R</a:t>
            </a:r>
          </a:p>
          <a:p>
            <a:pPr marL="457200" lvl="1" indent="0" eaLnBrk="1" hangingPunct="1">
              <a:lnSpc>
                <a:spcPct val="150000"/>
              </a:lnSpc>
              <a:buNone/>
            </a:pPr>
            <a:r>
              <a:rPr lang="en-US" altLang="zh-CN" dirty="0"/>
              <a:t>3) is the smallest transitive relation which contains </a:t>
            </a:r>
            <a:r>
              <a:rPr lang="en-US" altLang="zh-CN" i="1" dirty="0"/>
              <a:t>R</a:t>
            </a:r>
          </a:p>
        </p:txBody>
      </p:sp>
      <p:graphicFrame>
        <p:nvGraphicFramePr>
          <p:cNvPr id="5" name="Object 4">
            <a:extLst>
              <a:ext uri="{FF2B5EF4-FFF2-40B4-BE49-F238E27FC236}">
                <a16:creationId xmlns:a16="http://schemas.microsoft.com/office/drawing/2014/main" id="{06BBE188-BFD5-4DD7-B7A4-FDDA9CC48D1F}"/>
              </a:ext>
            </a:extLst>
          </p:cNvPr>
          <p:cNvGraphicFramePr>
            <a:graphicFrameLocks noChangeAspect="1"/>
          </p:cNvGraphicFramePr>
          <p:nvPr>
            <p:extLst>
              <p:ext uri="{D42A27DB-BD31-4B8C-83A1-F6EECF244321}">
                <p14:modId xmlns:p14="http://schemas.microsoft.com/office/powerpoint/2010/main" val="2355974745"/>
              </p:ext>
            </p:extLst>
          </p:nvPr>
        </p:nvGraphicFramePr>
        <p:xfrm>
          <a:off x="3971924" y="2011268"/>
          <a:ext cx="4248150" cy="796925"/>
        </p:xfrm>
        <a:graphic>
          <a:graphicData uri="http://schemas.openxmlformats.org/presentationml/2006/ole">
            <mc:AlternateContent xmlns:mc="http://schemas.openxmlformats.org/markup-compatibility/2006">
              <mc:Choice xmlns:v="urn:schemas-microsoft-com:vml" Requires="v">
                <p:oleObj r:id="rId3" imgW="2299698" imgH="431987" progId="Equation.DSMT4">
                  <p:embed/>
                </p:oleObj>
              </mc:Choice>
              <mc:Fallback>
                <p:oleObj r:id="rId3" imgW="2299698" imgH="431987" progId="Equation.DSMT4">
                  <p:embed/>
                  <p:pic>
                    <p:nvPicPr>
                      <p:cNvPr id="84996" name="Object 4">
                        <a:extLst>
                          <a:ext uri="{FF2B5EF4-FFF2-40B4-BE49-F238E27FC236}">
                            <a16:creationId xmlns:a16="http://schemas.microsoft.com/office/drawing/2014/main" id="{9EB38B20-529C-468A-AD73-1A1B6C2C7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011268"/>
                        <a:ext cx="42481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1240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a:t>
            </a:r>
            <a:r>
              <a:rPr lang="en-US" altLang="zh-CN" sz="2000" dirty="0"/>
              <a:t> —  </a:t>
            </a:r>
            <a:r>
              <a:rPr lang="en-US" altLang="zh-CN" sz="3200" dirty="0"/>
              <a:t>Proof of Part 1)</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Suppose (</a:t>
            </a:r>
            <a:r>
              <a:rPr lang="en-US" altLang="zh-CN" i="1"/>
              <a:t>x, y</a:t>
            </a:r>
            <a:r>
              <a:rPr lang="en-US" altLang="zh-CN"/>
              <a:t>)</a:t>
            </a:r>
            <a:r>
              <a:rPr lang="en-US" altLang="zh-CN" i="1"/>
              <a:t> </a:t>
            </a:r>
            <a:r>
              <a:rPr lang="en-US" altLang="zh-CN"/>
              <a:t>and (</a:t>
            </a:r>
            <a:r>
              <a:rPr lang="en-US" altLang="zh-CN" i="1"/>
              <a:t>y, z</a:t>
            </a:r>
            <a:r>
              <a:rPr lang="en-US" altLang="zh-CN"/>
              <a:t>)</a:t>
            </a:r>
            <a:r>
              <a:rPr lang="en-US" altLang="zh-CN" i="1"/>
              <a:t> </a:t>
            </a:r>
            <a:r>
              <a:rPr lang="en-US" altLang="zh-CN"/>
              <a:t>are in </a:t>
            </a:r>
            <a:r>
              <a:rPr lang="en-US" altLang="zh-CN" i="1"/>
              <a:t>R</a:t>
            </a:r>
            <a:r>
              <a:rPr lang="en-US" altLang="zh-CN" baseline="30000">
                <a:sym typeface="Symbol" panose="05050102010706020507" pitchFamily="18" charset="2"/>
              </a:rPr>
              <a:t></a:t>
            </a:r>
            <a:r>
              <a:rPr lang="en-US" altLang="zh-CN" i="1"/>
              <a:t>. </a:t>
            </a:r>
            <a:r>
              <a:rPr lang="en-US" altLang="zh-CN"/>
              <a:t>Show (</a:t>
            </a:r>
            <a:r>
              <a:rPr lang="en-US" altLang="zh-CN" i="1"/>
              <a:t>x, z</a:t>
            </a:r>
            <a:r>
              <a:rPr lang="en-US" altLang="zh-CN"/>
              <a:t>)</a:t>
            </a:r>
            <a:r>
              <a:rPr lang="en-US" altLang="zh-CN" i="1"/>
              <a:t> </a:t>
            </a:r>
            <a:r>
              <a:rPr lang="en-US" altLang="zh-CN"/>
              <a:t>is in </a:t>
            </a:r>
            <a:r>
              <a:rPr lang="en-US" altLang="zh-CN" i="1"/>
              <a:t>R</a:t>
            </a:r>
            <a:r>
              <a:rPr lang="en-US" altLang="zh-CN" baseline="30000">
                <a:sym typeface="Symbol" panose="05050102010706020507" pitchFamily="18" charset="2"/>
              </a:rPr>
              <a:t></a:t>
            </a:r>
            <a:r>
              <a:rPr lang="en-US" altLang="zh-CN" i="1"/>
              <a:t>.</a:t>
            </a:r>
          </a:p>
          <a:p>
            <a:pPr lvl="1" eaLnBrk="1" hangingPunct="1">
              <a:lnSpc>
                <a:spcPct val="150000"/>
              </a:lnSpc>
            </a:pPr>
            <a:r>
              <a:rPr lang="en-US" altLang="zh-CN"/>
              <a:t>By definition of </a:t>
            </a:r>
            <a:r>
              <a:rPr lang="en-US" altLang="zh-CN" i="1"/>
              <a:t>R</a:t>
            </a:r>
            <a:r>
              <a:rPr lang="en-US" altLang="zh-CN" baseline="30000">
                <a:sym typeface="Symbol" panose="05050102010706020507" pitchFamily="18" charset="2"/>
              </a:rPr>
              <a:t></a:t>
            </a:r>
            <a:r>
              <a:rPr lang="en-US" altLang="zh-CN" i="1"/>
              <a:t>, </a:t>
            </a:r>
            <a:r>
              <a:rPr lang="en-US" altLang="zh-CN"/>
              <a:t>(</a:t>
            </a:r>
            <a:r>
              <a:rPr lang="en-US" altLang="zh-CN" i="1"/>
              <a:t>x, y</a:t>
            </a:r>
            <a:r>
              <a:rPr lang="en-US" altLang="zh-CN"/>
              <a:t>)</a:t>
            </a:r>
            <a:r>
              <a:rPr lang="en-US" altLang="zh-CN" i="1"/>
              <a:t> </a:t>
            </a:r>
            <a:r>
              <a:rPr lang="en-US" altLang="zh-CN"/>
              <a:t>is in </a:t>
            </a:r>
            <a:r>
              <a:rPr lang="en-US" altLang="zh-CN" i="1"/>
              <a:t>R</a:t>
            </a:r>
            <a:r>
              <a:rPr lang="en-US" altLang="zh-CN" i="1" baseline="30000"/>
              <a:t>m</a:t>
            </a:r>
            <a:r>
              <a:rPr lang="en-US" altLang="zh-CN" i="1"/>
              <a:t> </a:t>
            </a:r>
            <a:r>
              <a:rPr lang="en-US" altLang="zh-CN"/>
              <a:t>for some </a:t>
            </a:r>
            <a:r>
              <a:rPr lang="en-US" altLang="zh-CN" i="1"/>
              <a:t>m </a:t>
            </a:r>
            <a:r>
              <a:rPr lang="en-US" altLang="zh-CN"/>
              <a:t>and (</a:t>
            </a:r>
            <a:r>
              <a:rPr lang="en-US" altLang="zh-CN" i="1"/>
              <a:t>y, z</a:t>
            </a:r>
            <a:r>
              <a:rPr lang="en-US" altLang="zh-CN"/>
              <a:t>)</a:t>
            </a:r>
            <a:r>
              <a:rPr lang="en-US" altLang="zh-CN" i="1"/>
              <a:t> </a:t>
            </a:r>
            <a:r>
              <a:rPr lang="en-US" altLang="zh-CN"/>
              <a:t>is in </a:t>
            </a:r>
            <a:r>
              <a:rPr lang="en-US" altLang="zh-CN" i="1"/>
              <a:t>R</a:t>
            </a:r>
            <a:r>
              <a:rPr lang="en-US" altLang="zh-CN" i="1" baseline="30000"/>
              <a:t>n</a:t>
            </a:r>
            <a:r>
              <a:rPr lang="en-US" altLang="zh-CN" i="1"/>
              <a:t> </a:t>
            </a:r>
            <a:r>
              <a:rPr lang="en-US" altLang="zh-CN"/>
              <a:t>for some </a:t>
            </a:r>
            <a:r>
              <a:rPr lang="en-US" altLang="zh-CN" i="1"/>
              <a:t>n</a:t>
            </a:r>
            <a:r>
              <a:rPr lang="en-US" altLang="zh-CN"/>
              <a:t>.</a:t>
            </a:r>
          </a:p>
          <a:p>
            <a:pPr lvl="1" eaLnBrk="1" hangingPunct="1">
              <a:lnSpc>
                <a:spcPct val="150000"/>
              </a:lnSpc>
            </a:pPr>
            <a:r>
              <a:rPr lang="en-US" altLang="zh-CN"/>
              <a:t>Then (</a:t>
            </a:r>
            <a:r>
              <a:rPr lang="en-US" altLang="zh-CN" i="1"/>
              <a:t>x, z</a:t>
            </a:r>
            <a:r>
              <a:rPr lang="en-US" altLang="zh-CN"/>
              <a:t>)</a:t>
            </a:r>
            <a:r>
              <a:rPr lang="en-US" altLang="zh-CN" i="1"/>
              <a:t> </a:t>
            </a:r>
            <a:r>
              <a:rPr lang="en-US" altLang="zh-CN"/>
              <a:t>is in </a:t>
            </a:r>
            <a:r>
              <a:rPr lang="en-US" altLang="zh-CN" i="1"/>
              <a:t>R</a:t>
            </a:r>
            <a:r>
              <a:rPr lang="en-US" altLang="zh-CN" i="1" baseline="30000"/>
              <a:t>n</a:t>
            </a:r>
            <a:r>
              <a:rPr lang="en-US" altLang="zh-CN">
                <a:latin typeface="Euclid" pitchFamily="18" charset="0"/>
                <a:sym typeface="Euclid Extra" pitchFamily="18" charset="2"/>
              </a:rPr>
              <a:t></a:t>
            </a:r>
            <a:r>
              <a:rPr lang="en-US" altLang="zh-CN" i="1"/>
              <a:t>R</a:t>
            </a:r>
            <a:r>
              <a:rPr lang="en-US" altLang="zh-CN" i="1" baseline="30000"/>
              <a:t>m</a:t>
            </a:r>
            <a:r>
              <a:rPr lang="en-US" altLang="zh-CN" i="1"/>
              <a:t> = R</a:t>
            </a:r>
            <a:r>
              <a:rPr lang="en-US" altLang="zh-CN" i="1" baseline="30000"/>
              <a:t>m+n</a:t>
            </a:r>
            <a:r>
              <a:rPr lang="en-US" altLang="zh-CN" i="1"/>
              <a:t> </a:t>
            </a:r>
            <a:r>
              <a:rPr lang="en-US" altLang="zh-CN"/>
              <a:t>which is contained in </a:t>
            </a:r>
            <a:r>
              <a:rPr lang="en-US" altLang="zh-CN" i="1"/>
              <a:t>R</a:t>
            </a:r>
            <a:r>
              <a:rPr lang="en-US" altLang="zh-CN" baseline="30000">
                <a:sym typeface="Symbol" panose="05050102010706020507" pitchFamily="18" charset="2"/>
              </a:rPr>
              <a:t></a:t>
            </a:r>
            <a:r>
              <a:rPr lang="en-US" altLang="zh-CN" i="1"/>
              <a:t>.</a:t>
            </a:r>
          </a:p>
          <a:p>
            <a:pPr lvl="1" eaLnBrk="1" hangingPunct="1">
              <a:lnSpc>
                <a:spcPct val="150000"/>
              </a:lnSpc>
            </a:pPr>
            <a:r>
              <a:rPr lang="en-US" altLang="zh-CN"/>
              <a:t>Hence, </a:t>
            </a:r>
            <a:r>
              <a:rPr lang="en-US" altLang="zh-CN" i="1"/>
              <a:t>R</a:t>
            </a:r>
            <a:r>
              <a:rPr lang="en-US" altLang="zh-CN" baseline="30000">
                <a:sym typeface="Symbol" panose="05050102010706020507" pitchFamily="18" charset="2"/>
              </a:rPr>
              <a:t></a:t>
            </a:r>
            <a:r>
              <a:rPr lang="en-US" altLang="zh-CN" i="1"/>
              <a:t> </a:t>
            </a:r>
            <a:r>
              <a:rPr lang="en-US" altLang="zh-CN"/>
              <a:t>must be transitive.</a:t>
            </a:r>
          </a:p>
        </p:txBody>
      </p:sp>
    </p:spTree>
    <p:extLst>
      <p:ext uri="{BB962C8B-B14F-4D97-AF65-F5344CB8AC3E}">
        <p14:creationId xmlns:p14="http://schemas.microsoft.com/office/powerpoint/2010/main" val="106288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a:t>
            </a:r>
            <a:r>
              <a:rPr lang="en-US" altLang="zh-CN" sz="2000" dirty="0"/>
              <a:t> —  </a:t>
            </a:r>
            <a:r>
              <a:rPr lang="en-US" altLang="zh-CN" sz="3200" dirty="0"/>
              <a:t>Proof of Part 2)</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289436"/>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r>
              <a:rPr lang="en-US" altLang="zh-CN"/>
              <a:t>Easy from the definition of </a:t>
            </a:r>
            <a:r>
              <a:rPr lang="en-US" altLang="zh-CN" i="1"/>
              <a:t>R</a:t>
            </a:r>
            <a:r>
              <a:rPr lang="en-US" altLang="zh-CN" baseline="30000">
                <a:sym typeface="Symbol" panose="05050102010706020507" pitchFamily="18" charset="2"/>
              </a:rPr>
              <a:t></a:t>
            </a:r>
          </a:p>
        </p:txBody>
      </p:sp>
    </p:spTree>
    <p:extLst>
      <p:ext uri="{BB962C8B-B14F-4D97-AF65-F5344CB8AC3E}">
        <p14:creationId xmlns:p14="http://schemas.microsoft.com/office/powerpoint/2010/main" val="321435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a:t>
            </a:r>
            <a:r>
              <a:rPr lang="en-US" altLang="zh-CN" sz="2000" dirty="0"/>
              <a:t> —  </a:t>
            </a:r>
            <a:r>
              <a:rPr lang="en-US" altLang="zh-CN" sz="3200" dirty="0"/>
              <a:t>Proof of Part 3)</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739754"/>
            <a:ext cx="11055531" cy="54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a:t>Now suppose </a:t>
            </a:r>
            <a:r>
              <a:rPr lang="en-US" altLang="zh-CN" sz="2800" i="1"/>
              <a:t>S </a:t>
            </a:r>
            <a:r>
              <a:rPr lang="en-US" altLang="zh-CN" sz="2800"/>
              <a:t>is any transitive relation that contains </a:t>
            </a:r>
            <a:r>
              <a:rPr lang="en-US" altLang="zh-CN" sz="2800" i="1"/>
              <a:t>R, </a:t>
            </a:r>
            <a:r>
              <a:rPr lang="en-US" altLang="zh-CN" sz="2800"/>
              <a:t>show </a:t>
            </a:r>
            <a:r>
              <a:rPr lang="en-US" altLang="zh-CN" sz="2800" i="1"/>
              <a:t>S </a:t>
            </a:r>
            <a:r>
              <a:rPr lang="en-US" altLang="zh-CN" sz="2800"/>
              <a:t>contains </a:t>
            </a:r>
            <a:r>
              <a:rPr lang="en-US" altLang="zh-CN" sz="2800" i="1"/>
              <a:t>R</a:t>
            </a:r>
            <a:r>
              <a:rPr lang="en-US" altLang="zh-CN" sz="2800" baseline="30000">
                <a:sym typeface="Symbol" panose="05050102010706020507" pitchFamily="18" charset="2"/>
              </a:rPr>
              <a:t></a:t>
            </a:r>
            <a:r>
              <a:rPr lang="en-US" altLang="zh-CN" sz="2800" i="1"/>
              <a:t> </a:t>
            </a:r>
            <a:r>
              <a:rPr lang="en-US" altLang="zh-CN" sz="2800"/>
              <a:t>(that is </a:t>
            </a:r>
            <a:r>
              <a:rPr lang="en-US" altLang="zh-CN" sz="2800" i="1"/>
              <a:t>R</a:t>
            </a:r>
            <a:r>
              <a:rPr lang="en-US" altLang="zh-CN" sz="2800" baseline="30000">
                <a:sym typeface="Symbol" panose="05050102010706020507" pitchFamily="18" charset="2"/>
              </a:rPr>
              <a:t></a:t>
            </a:r>
            <a:r>
              <a:rPr lang="en-US" altLang="zh-CN" sz="2800" i="1"/>
              <a:t> </a:t>
            </a:r>
            <a:r>
              <a:rPr lang="en-US" altLang="zh-CN" sz="2800"/>
              <a:t>is the smallest such relation).</a:t>
            </a:r>
          </a:p>
          <a:p>
            <a:pPr eaLnBrk="1" hangingPunct="1">
              <a:lnSpc>
                <a:spcPct val="150000"/>
              </a:lnSpc>
            </a:pPr>
            <a:r>
              <a:rPr lang="en-US" altLang="zh-CN" sz="2800" i="1"/>
              <a:t>R </a:t>
            </a:r>
            <a:r>
              <a:rPr lang="en-US" altLang="zh-CN" sz="2800">
                <a:sym typeface="Symbol" panose="05050102010706020507" pitchFamily="18" charset="2"/>
              </a:rPr>
              <a:t></a:t>
            </a:r>
            <a:r>
              <a:rPr lang="en-US" altLang="zh-CN" sz="2800">
                <a:latin typeface="Symbol" panose="05050102010706020507" pitchFamily="18" charset="2"/>
              </a:rPr>
              <a:t> </a:t>
            </a:r>
            <a:r>
              <a:rPr lang="en-US" altLang="zh-CN" sz="2800" i="1"/>
              <a:t>S </a:t>
            </a:r>
            <a:r>
              <a:rPr lang="en-US" altLang="zh-CN" sz="2800"/>
              <a:t>so </a:t>
            </a:r>
            <a:r>
              <a:rPr lang="en-US" altLang="zh-CN" sz="2800" i="1"/>
              <a:t>R</a:t>
            </a:r>
            <a:r>
              <a:rPr lang="en-US" altLang="zh-CN" sz="2800" i="1" baseline="30000"/>
              <a:t>2</a:t>
            </a:r>
            <a:r>
              <a:rPr lang="en-US" altLang="zh-CN" sz="2800" i="1"/>
              <a:t> </a:t>
            </a:r>
            <a:r>
              <a:rPr lang="en-US" altLang="zh-CN" sz="2800">
                <a:sym typeface="Symbol" panose="05050102010706020507" pitchFamily="18" charset="2"/>
              </a:rPr>
              <a:t></a:t>
            </a:r>
            <a:r>
              <a:rPr lang="en-US" altLang="zh-CN" sz="2800">
                <a:latin typeface="Symbol" panose="05050102010706020507" pitchFamily="18" charset="2"/>
              </a:rPr>
              <a:t> </a:t>
            </a:r>
            <a:r>
              <a:rPr lang="en-US" altLang="zh-CN" sz="2800" i="1"/>
              <a:t>S</a:t>
            </a:r>
            <a:r>
              <a:rPr lang="en-US" altLang="zh-CN" sz="2800" i="1" baseline="30000"/>
              <a:t>2</a:t>
            </a:r>
            <a:r>
              <a:rPr lang="en-US" altLang="zh-CN" sz="2800" i="1"/>
              <a:t> </a:t>
            </a:r>
            <a:r>
              <a:rPr lang="en-US" altLang="zh-CN" sz="2800">
                <a:sym typeface="Symbol" panose="05050102010706020507" pitchFamily="18" charset="2"/>
              </a:rPr>
              <a:t></a:t>
            </a:r>
            <a:r>
              <a:rPr lang="en-US" altLang="zh-CN" sz="2800">
                <a:latin typeface="Symbol" panose="05050102010706020507" pitchFamily="18" charset="2"/>
              </a:rPr>
              <a:t> </a:t>
            </a:r>
            <a:r>
              <a:rPr lang="en-US" altLang="zh-CN" sz="2800" i="1"/>
              <a:t>S </a:t>
            </a:r>
            <a:r>
              <a:rPr lang="en-US" altLang="zh-CN" sz="2800"/>
              <a:t>since </a:t>
            </a:r>
            <a:r>
              <a:rPr lang="en-US" altLang="zh-CN" sz="2800" i="1"/>
              <a:t>S </a:t>
            </a:r>
            <a:r>
              <a:rPr lang="en-US" altLang="zh-CN" sz="2800"/>
              <a:t>is transitive</a:t>
            </a:r>
          </a:p>
          <a:p>
            <a:pPr eaLnBrk="1" hangingPunct="1">
              <a:lnSpc>
                <a:spcPct val="150000"/>
              </a:lnSpc>
            </a:pPr>
            <a:r>
              <a:rPr lang="en-US" altLang="zh-CN" sz="2800"/>
              <a:t>Therefore </a:t>
            </a:r>
            <a:r>
              <a:rPr lang="en-US" altLang="zh-CN" sz="2800" i="1"/>
              <a:t>R</a:t>
            </a:r>
            <a:r>
              <a:rPr lang="en-US" altLang="zh-CN" sz="2800" i="1" baseline="30000"/>
              <a:t>n</a:t>
            </a:r>
            <a:r>
              <a:rPr lang="en-US" altLang="zh-CN" sz="2800" i="1"/>
              <a:t> </a:t>
            </a:r>
            <a:r>
              <a:rPr lang="en-US" altLang="zh-CN" sz="2800">
                <a:sym typeface="Symbol" panose="05050102010706020507" pitchFamily="18" charset="2"/>
              </a:rPr>
              <a:t></a:t>
            </a:r>
            <a:r>
              <a:rPr lang="en-US" altLang="zh-CN" sz="2800">
                <a:latin typeface="Symbol" panose="05050102010706020507" pitchFamily="18" charset="2"/>
              </a:rPr>
              <a:t> </a:t>
            </a:r>
            <a:r>
              <a:rPr lang="en-US" altLang="zh-CN" sz="2800" i="1"/>
              <a:t>S</a:t>
            </a:r>
            <a:r>
              <a:rPr lang="en-US" altLang="zh-CN" sz="2800" i="1" baseline="30000"/>
              <a:t>n</a:t>
            </a:r>
            <a:r>
              <a:rPr lang="en-US" altLang="zh-CN" sz="2800" i="1"/>
              <a:t> </a:t>
            </a:r>
            <a:r>
              <a:rPr lang="en-US" altLang="zh-CN" sz="2800">
                <a:sym typeface="Symbol" panose="05050102010706020507" pitchFamily="18" charset="2"/>
              </a:rPr>
              <a:t></a:t>
            </a:r>
            <a:r>
              <a:rPr lang="en-US" altLang="zh-CN" sz="2800">
                <a:latin typeface="Symbol" panose="05050102010706020507" pitchFamily="18" charset="2"/>
              </a:rPr>
              <a:t> </a:t>
            </a:r>
            <a:r>
              <a:rPr lang="en-US" altLang="zh-CN" sz="2800" i="1"/>
              <a:t>S </a:t>
            </a:r>
            <a:r>
              <a:rPr lang="en-US" altLang="zh-CN" sz="2800"/>
              <a:t>for all </a:t>
            </a:r>
            <a:r>
              <a:rPr lang="en-US" altLang="zh-CN" sz="2800" i="1"/>
              <a:t>n</a:t>
            </a:r>
            <a:r>
              <a:rPr lang="en-US" altLang="zh-CN" sz="2800"/>
              <a:t>. (why?)</a:t>
            </a:r>
          </a:p>
          <a:p>
            <a:pPr eaLnBrk="1" hangingPunct="1">
              <a:lnSpc>
                <a:spcPct val="150000"/>
              </a:lnSpc>
            </a:pPr>
            <a:r>
              <a:rPr lang="en-US" altLang="zh-CN" sz="2800"/>
              <a:t>Hence </a:t>
            </a:r>
            <a:r>
              <a:rPr lang="en-US" altLang="zh-CN" sz="2800" i="1"/>
              <a:t>S </a:t>
            </a:r>
            <a:r>
              <a:rPr lang="en-US" altLang="zh-CN" sz="2800"/>
              <a:t>must contain </a:t>
            </a:r>
            <a:r>
              <a:rPr lang="en-US" altLang="zh-CN" sz="2800" i="1"/>
              <a:t>R</a:t>
            </a:r>
            <a:r>
              <a:rPr lang="en-US" altLang="zh-CN" sz="2800" baseline="30000">
                <a:sym typeface="Symbol" panose="05050102010706020507" pitchFamily="18" charset="2"/>
              </a:rPr>
              <a:t></a:t>
            </a:r>
            <a:r>
              <a:rPr lang="en-US" altLang="zh-CN" sz="2800" i="1"/>
              <a:t> </a:t>
            </a:r>
            <a:r>
              <a:rPr lang="en-US" altLang="zh-CN" sz="2800"/>
              <a:t>since it must also contain the union of all the powers of </a:t>
            </a:r>
            <a:r>
              <a:rPr lang="en-US" altLang="zh-CN" sz="2800" i="1"/>
              <a:t>R</a:t>
            </a:r>
            <a:r>
              <a:rPr lang="en-US" altLang="zh-CN" sz="2800"/>
              <a:t>.</a:t>
            </a:r>
          </a:p>
          <a:p>
            <a:pPr lvl="1" eaLnBrk="1" hangingPunct="1">
              <a:lnSpc>
                <a:spcPct val="150000"/>
              </a:lnSpc>
            </a:pPr>
            <a:r>
              <a:rPr lang="en-US" altLang="zh-CN" sz="2400"/>
              <a:t>Q. E. D.</a:t>
            </a:r>
          </a:p>
          <a:p>
            <a:pPr lvl="1" eaLnBrk="1" hangingPunct="1">
              <a:lnSpc>
                <a:spcPct val="150000"/>
              </a:lnSpc>
            </a:pPr>
            <a:r>
              <a:rPr lang="en-US" altLang="zh-CN" sz="2400"/>
              <a:t>In fact, we need only consider paths of length </a:t>
            </a:r>
            <a:r>
              <a:rPr lang="en-US" altLang="zh-CN" sz="2400" i="1"/>
              <a:t>n</a:t>
            </a:r>
            <a:r>
              <a:rPr lang="en-US" altLang="zh-CN" sz="2400"/>
              <a:t> or less.</a:t>
            </a:r>
          </a:p>
        </p:txBody>
      </p:sp>
    </p:spTree>
    <p:extLst>
      <p:ext uri="{BB962C8B-B14F-4D97-AF65-F5344CB8AC3E}">
        <p14:creationId xmlns:p14="http://schemas.microsoft.com/office/powerpoint/2010/main" val="184131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073227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Example1:</a:t>
            </a:r>
          </a:p>
          <a:p>
            <a:pPr lvl="1">
              <a:lnSpc>
                <a:spcPct val="150000"/>
              </a:lnSpc>
              <a:buClrTx/>
              <a:buFont typeface="Wingdings" panose="05000000000000000000" pitchFamily="2" charset="2"/>
              <a:buChar char="l"/>
            </a:pPr>
            <a:r>
              <a:rPr lang="en-US" altLang="zh-CN" sz="2400"/>
              <a:t>Let</a:t>
            </a:r>
          </a:p>
          <a:p>
            <a:pPr lvl="2">
              <a:lnSpc>
                <a:spcPct val="150000"/>
              </a:lnSpc>
              <a:buClrTx/>
              <a:buFont typeface="Wingdings" panose="05000000000000000000" pitchFamily="2" charset="2"/>
              <a:buChar char="l"/>
            </a:pPr>
            <a:r>
              <a:rPr lang="en-US" altLang="zh-CN"/>
              <a:t>A={1, 2, 3, 4}</a:t>
            </a:r>
          </a:p>
          <a:p>
            <a:pPr lvl="2">
              <a:lnSpc>
                <a:spcPct val="150000"/>
              </a:lnSpc>
              <a:buClrTx/>
              <a:buFont typeface="Wingdings" panose="05000000000000000000" pitchFamily="2" charset="2"/>
              <a:buChar char="l"/>
            </a:pPr>
            <a:r>
              <a:rPr lang="en-US" altLang="zh-CN"/>
              <a:t>R={(1, 2), (2, 3), (3, 4), (2, 1)}</a:t>
            </a:r>
          </a:p>
          <a:p>
            <a:pPr lvl="1">
              <a:lnSpc>
                <a:spcPct val="150000"/>
              </a:lnSpc>
              <a:buClrTx/>
              <a:buFont typeface="Wingdings" panose="05000000000000000000" pitchFamily="2" charset="2"/>
              <a:buChar char="l"/>
            </a:pPr>
            <a:r>
              <a:rPr lang="en-US" altLang="zh-CN" sz="2400"/>
              <a:t>Find the transitive closure of R.</a:t>
            </a:r>
          </a:p>
        </p:txBody>
      </p:sp>
      <p:sp>
        <p:nvSpPr>
          <p:cNvPr id="4" name="文本框 3">
            <a:extLst>
              <a:ext uri="{FF2B5EF4-FFF2-40B4-BE49-F238E27FC236}">
                <a16:creationId xmlns:a16="http://schemas.microsoft.com/office/drawing/2014/main" id="{B2A1B5CA-3EB4-4995-B253-573E6609733B}"/>
              </a:ext>
            </a:extLst>
          </p:cNvPr>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9.4.4 Transitive Closures </a:t>
            </a:r>
            <a:endParaRPr lang="en-US" altLang="zh-CN" sz="2000" dirty="0">
              <a:solidFill>
                <a:schemeClr val="tx2"/>
              </a:solidFill>
              <a:latin typeface="Times New Roman" panose="02020603050405020304" pitchFamily="18" charset="0"/>
            </a:endParaRPr>
          </a:p>
        </p:txBody>
      </p:sp>
      <p:sp>
        <p:nvSpPr>
          <p:cNvPr id="16" name="Oval 4">
            <a:extLst>
              <a:ext uri="{FF2B5EF4-FFF2-40B4-BE49-F238E27FC236}">
                <a16:creationId xmlns:a16="http://schemas.microsoft.com/office/drawing/2014/main" id="{2AED2BFD-AC96-44BE-BC93-45BB229422F0}"/>
              </a:ext>
            </a:extLst>
          </p:cNvPr>
          <p:cNvSpPr>
            <a:spLocks noChangeArrowheads="1"/>
          </p:cNvSpPr>
          <p:nvPr/>
        </p:nvSpPr>
        <p:spPr bwMode="auto">
          <a:xfrm>
            <a:off x="6073378" y="4238380"/>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Oval 5">
            <a:extLst>
              <a:ext uri="{FF2B5EF4-FFF2-40B4-BE49-F238E27FC236}">
                <a16:creationId xmlns:a16="http://schemas.microsoft.com/office/drawing/2014/main" id="{2F38DDD0-2428-4A50-9B00-9006F0470B49}"/>
              </a:ext>
            </a:extLst>
          </p:cNvPr>
          <p:cNvSpPr>
            <a:spLocks noChangeArrowheads="1"/>
          </p:cNvSpPr>
          <p:nvPr/>
        </p:nvSpPr>
        <p:spPr bwMode="auto">
          <a:xfrm>
            <a:off x="6057503" y="6311655"/>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 name="Oval 6">
            <a:extLst>
              <a:ext uri="{FF2B5EF4-FFF2-40B4-BE49-F238E27FC236}">
                <a16:creationId xmlns:a16="http://schemas.microsoft.com/office/drawing/2014/main" id="{C66B09F6-E417-4ED1-A525-D510D49321CD}"/>
              </a:ext>
            </a:extLst>
          </p:cNvPr>
          <p:cNvSpPr>
            <a:spLocks noChangeArrowheads="1"/>
          </p:cNvSpPr>
          <p:nvPr/>
        </p:nvSpPr>
        <p:spPr bwMode="auto">
          <a:xfrm>
            <a:off x="7208440" y="5189293"/>
            <a:ext cx="287338"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Oval 7">
            <a:extLst>
              <a:ext uri="{FF2B5EF4-FFF2-40B4-BE49-F238E27FC236}">
                <a16:creationId xmlns:a16="http://schemas.microsoft.com/office/drawing/2014/main" id="{B3B8CDBE-FE49-40D5-9FC8-49D343F911D5}"/>
              </a:ext>
            </a:extLst>
          </p:cNvPr>
          <p:cNvSpPr>
            <a:spLocks noChangeArrowheads="1"/>
          </p:cNvSpPr>
          <p:nvPr/>
        </p:nvSpPr>
        <p:spPr bwMode="auto">
          <a:xfrm>
            <a:off x="4935140" y="5232155"/>
            <a:ext cx="287338"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Line 8">
            <a:extLst>
              <a:ext uri="{FF2B5EF4-FFF2-40B4-BE49-F238E27FC236}">
                <a16:creationId xmlns:a16="http://schemas.microsoft.com/office/drawing/2014/main" id="{0FC7C884-FBBE-4E08-8407-3D43F82D07D3}"/>
              </a:ext>
            </a:extLst>
          </p:cNvPr>
          <p:cNvSpPr>
            <a:spLocks noChangeShapeType="1"/>
          </p:cNvSpPr>
          <p:nvPr/>
        </p:nvSpPr>
        <p:spPr bwMode="auto">
          <a:xfrm flipH="1">
            <a:off x="6332140" y="5462343"/>
            <a:ext cx="1008063" cy="93662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Arc 11">
            <a:extLst>
              <a:ext uri="{FF2B5EF4-FFF2-40B4-BE49-F238E27FC236}">
                <a16:creationId xmlns:a16="http://schemas.microsoft.com/office/drawing/2014/main" id="{EE7E6858-05AA-4975-AD9B-91C13C360BD8}"/>
              </a:ext>
            </a:extLst>
          </p:cNvPr>
          <p:cNvSpPr>
            <a:spLocks/>
          </p:cNvSpPr>
          <p:nvPr/>
        </p:nvSpPr>
        <p:spPr bwMode="auto">
          <a:xfrm rot="1498813" flipH="1" flipV="1">
            <a:off x="6244828" y="4632080"/>
            <a:ext cx="1238250" cy="327025"/>
          </a:xfrm>
          <a:custGeom>
            <a:avLst/>
            <a:gdLst>
              <a:gd name="T0" fmla="*/ 2147483646 w 30275"/>
              <a:gd name="T1" fmla="*/ 2147483646 h 21600"/>
              <a:gd name="T2" fmla="*/ 2147483646 w 30275"/>
              <a:gd name="T3" fmla="*/ 2147483646 h 21600"/>
              <a:gd name="T4" fmla="*/ 0 w 30275"/>
              <a:gd name="T5" fmla="*/ 2147483646 h 21600"/>
              <a:gd name="T6" fmla="*/ 2147483646 w 30275"/>
              <a:gd name="T7" fmla="*/ 2147483646 h 21600"/>
              <a:gd name="T8" fmla="*/ 2147483646 w 30275"/>
              <a:gd name="T9" fmla="*/ 2147483646 h 21600"/>
              <a:gd name="T10" fmla="*/ 0 w 30275"/>
              <a:gd name="T11" fmla="*/ 2147483646 h 21600"/>
              <a:gd name="T12" fmla="*/ 2147483646 w 30275"/>
              <a:gd name="T13" fmla="*/ 0 h 21600"/>
              <a:gd name="T14" fmla="*/ 2147483646 w 30275"/>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275" h="21600" fill="none" extrusionOk="0">
                <a:moveTo>
                  <a:pt x="30275" y="19755"/>
                </a:moveTo>
                <a:cubicBezTo>
                  <a:pt x="27523" y="20971"/>
                  <a:pt x="24549" y="21599"/>
                  <a:pt x="21541" y="21600"/>
                </a:cubicBezTo>
                <a:cubicBezTo>
                  <a:pt x="10231" y="21600"/>
                  <a:pt x="837" y="12876"/>
                  <a:pt x="0" y="1598"/>
                </a:cubicBezTo>
              </a:path>
              <a:path w="30275" h="21600" stroke="0" extrusionOk="0">
                <a:moveTo>
                  <a:pt x="30275" y="19755"/>
                </a:moveTo>
                <a:cubicBezTo>
                  <a:pt x="27523" y="20971"/>
                  <a:pt x="24549" y="21599"/>
                  <a:pt x="21541" y="21600"/>
                </a:cubicBezTo>
                <a:cubicBezTo>
                  <a:pt x="10231" y="21600"/>
                  <a:pt x="837" y="12876"/>
                  <a:pt x="0" y="1598"/>
                </a:cubicBezTo>
                <a:lnTo>
                  <a:pt x="21541" y="0"/>
                </a:lnTo>
                <a:lnTo>
                  <a:pt x="30275" y="19755"/>
                </a:lnTo>
                <a:close/>
              </a:path>
            </a:pathLst>
          </a:custGeom>
          <a:noFill/>
          <a:ln w="19050" cmpd="sng">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2">
            <a:extLst>
              <a:ext uri="{FF2B5EF4-FFF2-40B4-BE49-F238E27FC236}">
                <a16:creationId xmlns:a16="http://schemas.microsoft.com/office/drawing/2014/main" id="{1C8AC73D-36B7-439C-9FE5-71474356ECF1}"/>
              </a:ext>
            </a:extLst>
          </p:cNvPr>
          <p:cNvSpPr txBox="1">
            <a:spLocks noChangeArrowheads="1"/>
          </p:cNvSpPr>
          <p:nvPr/>
        </p:nvSpPr>
        <p:spPr bwMode="auto">
          <a:xfrm>
            <a:off x="6071790" y="4209805"/>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2</a:t>
            </a:r>
          </a:p>
        </p:txBody>
      </p:sp>
      <p:sp>
        <p:nvSpPr>
          <p:cNvPr id="23" name="Text Box 14">
            <a:extLst>
              <a:ext uri="{FF2B5EF4-FFF2-40B4-BE49-F238E27FC236}">
                <a16:creationId xmlns:a16="http://schemas.microsoft.com/office/drawing/2014/main" id="{4D293D86-2781-4760-97DF-D2A56CE90B48}"/>
              </a:ext>
            </a:extLst>
          </p:cNvPr>
          <p:cNvSpPr txBox="1">
            <a:spLocks noChangeArrowheads="1"/>
          </p:cNvSpPr>
          <p:nvPr/>
        </p:nvSpPr>
        <p:spPr bwMode="auto">
          <a:xfrm>
            <a:off x="7208440" y="5175005"/>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3</a:t>
            </a:r>
          </a:p>
        </p:txBody>
      </p:sp>
      <p:sp>
        <p:nvSpPr>
          <p:cNvPr id="24" name="Text Box 15">
            <a:extLst>
              <a:ext uri="{FF2B5EF4-FFF2-40B4-BE49-F238E27FC236}">
                <a16:creationId xmlns:a16="http://schemas.microsoft.com/office/drawing/2014/main" id="{0F4F3E12-AA39-46FC-A686-938E68E2E03F}"/>
              </a:ext>
            </a:extLst>
          </p:cNvPr>
          <p:cNvSpPr txBox="1">
            <a:spLocks noChangeArrowheads="1"/>
          </p:cNvSpPr>
          <p:nvPr/>
        </p:nvSpPr>
        <p:spPr bwMode="auto">
          <a:xfrm>
            <a:off x="4920853" y="5217868"/>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1</a:t>
            </a:r>
          </a:p>
        </p:txBody>
      </p:sp>
      <p:graphicFrame>
        <p:nvGraphicFramePr>
          <p:cNvPr id="25" name="Object 16">
            <a:extLst>
              <a:ext uri="{FF2B5EF4-FFF2-40B4-BE49-F238E27FC236}">
                <a16:creationId xmlns:a16="http://schemas.microsoft.com/office/drawing/2014/main" id="{D62293A2-B301-46FD-882D-7D8E254A0C68}"/>
              </a:ext>
            </a:extLst>
          </p:cNvPr>
          <p:cNvGraphicFramePr>
            <a:graphicFrameLocks noChangeAspect="1"/>
          </p:cNvGraphicFramePr>
          <p:nvPr>
            <p:extLst>
              <p:ext uri="{D42A27DB-BD31-4B8C-83A1-F6EECF244321}">
                <p14:modId xmlns:p14="http://schemas.microsoft.com/office/powerpoint/2010/main" val="3837039666"/>
              </p:ext>
            </p:extLst>
          </p:nvPr>
        </p:nvGraphicFramePr>
        <p:xfrm>
          <a:off x="8360965" y="4311405"/>
          <a:ext cx="2881313" cy="2054225"/>
        </p:xfrm>
        <a:graphic>
          <a:graphicData uri="http://schemas.openxmlformats.org/presentationml/2006/ole">
            <mc:AlternateContent xmlns:mc="http://schemas.openxmlformats.org/markup-compatibility/2006">
              <mc:Choice xmlns:v="urn:schemas-microsoft-com:vml" Requires="v">
                <p:oleObj r:id="rId3" imgW="1283814" imgH="915194" progId="Equation.DSMT4">
                  <p:embed/>
                </p:oleObj>
              </mc:Choice>
              <mc:Fallback>
                <p:oleObj r:id="rId3" imgW="1283814" imgH="915194" progId="Equation.DSMT4">
                  <p:embed/>
                  <p:pic>
                    <p:nvPicPr>
                      <p:cNvPr id="89102" name="Object 16">
                        <a:extLst>
                          <a:ext uri="{FF2B5EF4-FFF2-40B4-BE49-F238E27FC236}">
                            <a16:creationId xmlns:a16="http://schemas.microsoft.com/office/drawing/2014/main" id="{B0183362-CA11-4609-81B3-F893D12A5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965" y="4311405"/>
                        <a:ext cx="2881313"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3301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073227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Example1:</a:t>
            </a:r>
          </a:p>
        </p:txBody>
      </p:sp>
      <p:sp>
        <p:nvSpPr>
          <p:cNvPr id="4" name="文本框 3">
            <a:extLst>
              <a:ext uri="{FF2B5EF4-FFF2-40B4-BE49-F238E27FC236}">
                <a16:creationId xmlns:a16="http://schemas.microsoft.com/office/drawing/2014/main" id="{B2A1B5CA-3EB4-4995-B253-573E6609733B}"/>
              </a:ext>
            </a:extLst>
          </p:cNvPr>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9.4.4 Transitive Closures </a:t>
            </a:r>
            <a:endParaRPr lang="en-US" altLang="zh-CN" sz="2000" dirty="0">
              <a:solidFill>
                <a:schemeClr val="tx2"/>
              </a:solidFill>
              <a:latin typeface="Times New Roman" panose="02020603050405020304" pitchFamily="18" charset="0"/>
            </a:endParaRPr>
          </a:p>
        </p:txBody>
      </p:sp>
      <p:graphicFrame>
        <p:nvGraphicFramePr>
          <p:cNvPr id="14" name="Object 3">
            <a:extLst>
              <a:ext uri="{FF2B5EF4-FFF2-40B4-BE49-F238E27FC236}">
                <a16:creationId xmlns:a16="http://schemas.microsoft.com/office/drawing/2014/main" id="{31E5947E-3BC6-4D97-A93F-0A88ABC2D36E}"/>
              </a:ext>
            </a:extLst>
          </p:cNvPr>
          <p:cNvGraphicFramePr>
            <a:graphicFrameLocks noChangeAspect="1"/>
          </p:cNvGraphicFramePr>
          <p:nvPr>
            <p:extLst>
              <p:ext uri="{D42A27DB-BD31-4B8C-83A1-F6EECF244321}">
                <p14:modId xmlns:p14="http://schemas.microsoft.com/office/powerpoint/2010/main" val="2905384171"/>
              </p:ext>
            </p:extLst>
          </p:nvPr>
        </p:nvGraphicFramePr>
        <p:xfrm>
          <a:off x="3575843" y="1541379"/>
          <a:ext cx="5040313" cy="4699000"/>
        </p:xfrm>
        <a:graphic>
          <a:graphicData uri="http://schemas.openxmlformats.org/presentationml/2006/ole">
            <mc:AlternateContent xmlns:mc="http://schemas.openxmlformats.org/markup-compatibility/2006">
              <mc:Choice xmlns:v="urn:schemas-microsoft-com:vml" Requires="v">
                <p:oleObj r:id="rId3" imgW="2997200" imgH="2794000" progId="Equation.DSMT4">
                  <p:embed/>
                </p:oleObj>
              </mc:Choice>
              <mc:Fallback>
                <p:oleObj r:id="rId3" imgW="2997200" imgH="2794000" progId="Equation.DSMT4">
                  <p:embed/>
                  <p:pic>
                    <p:nvPicPr>
                      <p:cNvPr id="90115" name="Object 3">
                        <a:extLst>
                          <a:ext uri="{FF2B5EF4-FFF2-40B4-BE49-F238E27FC236}">
                            <a16:creationId xmlns:a16="http://schemas.microsoft.com/office/drawing/2014/main" id="{B4198A4F-0333-4D22-9149-2CC96A14A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843" y="1541379"/>
                        <a:ext cx="5040313" cy="469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9745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 </a:t>
            </a:r>
            <a:r>
              <a:rPr lang="en-US" altLang="zh-CN" sz="2000" dirty="0"/>
              <a:t>— </a:t>
            </a:r>
            <a:r>
              <a:rPr lang="en-US" altLang="zh-CN" sz="3200" dirty="0"/>
              <a:t>Theorem 2</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2"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r>
              <a:rPr lang="en-US" altLang="zh-CN" sz="2800"/>
              <a:t>Let </a:t>
            </a:r>
            <a:r>
              <a:rPr lang="en-US" altLang="zh-CN" sz="2800" i="1"/>
              <a:t>A</a:t>
            </a:r>
            <a:r>
              <a:rPr lang="en-US" altLang="zh-CN" sz="2800"/>
              <a:t> be a set with |</a:t>
            </a:r>
            <a:r>
              <a:rPr lang="en-US" altLang="zh-CN" sz="2800" i="1"/>
              <a:t>A</a:t>
            </a:r>
            <a:r>
              <a:rPr lang="en-US" altLang="zh-CN" sz="2800"/>
              <a:t>|=</a:t>
            </a:r>
            <a:r>
              <a:rPr lang="en-US" altLang="zh-CN" sz="2800" i="1"/>
              <a:t>n</a:t>
            </a:r>
            <a:r>
              <a:rPr lang="en-US" altLang="zh-CN" sz="2800"/>
              <a:t>, and let </a:t>
            </a:r>
            <a:r>
              <a:rPr lang="en-US" altLang="zh-CN" sz="2800" i="1"/>
              <a:t>R</a:t>
            </a:r>
            <a:r>
              <a:rPr lang="en-US" altLang="zh-CN" sz="2800"/>
              <a:t> be a relation on </a:t>
            </a:r>
            <a:r>
              <a:rPr lang="en-US" altLang="zh-CN" sz="2800" i="1"/>
              <a:t>A</a:t>
            </a:r>
            <a:r>
              <a:rPr lang="en-US" altLang="zh-CN" sz="2800"/>
              <a:t>. Then</a:t>
            </a:r>
          </a:p>
        </p:txBody>
      </p:sp>
      <p:graphicFrame>
        <p:nvGraphicFramePr>
          <p:cNvPr id="6" name="Object 4">
            <a:extLst>
              <a:ext uri="{FF2B5EF4-FFF2-40B4-BE49-F238E27FC236}">
                <a16:creationId xmlns:a16="http://schemas.microsoft.com/office/drawing/2014/main" id="{57173CD9-6582-496A-AB4A-D0E1D81F0B94}"/>
              </a:ext>
            </a:extLst>
          </p:cNvPr>
          <p:cNvGraphicFramePr>
            <a:graphicFrameLocks noChangeAspect="1"/>
          </p:cNvGraphicFramePr>
          <p:nvPr>
            <p:extLst>
              <p:ext uri="{D42A27DB-BD31-4B8C-83A1-F6EECF244321}">
                <p14:modId xmlns:p14="http://schemas.microsoft.com/office/powerpoint/2010/main" val="1939304215"/>
              </p:ext>
            </p:extLst>
          </p:nvPr>
        </p:nvGraphicFramePr>
        <p:xfrm>
          <a:off x="3709190" y="2092056"/>
          <a:ext cx="4773613" cy="1131888"/>
        </p:xfrm>
        <a:graphic>
          <a:graphicData uri="http://schemas.openxmlformats.org/presentationml/2006/ole">
            <mc:AlternateContent xmlns:mc="http://schemas.openxmlformats.org/markup-compatibility/2006">
              <mc:Choice xmlns:v="urn:schemas-microsoft-com:vml" Requires="v">
                <p:oleObj r:id="rId3" imgW="1893122" imgH="431987" progId="Equation.DSMT4">
                  <p:embed/>
                </p:oleObj>
              </mc:Choice>
              <mc:Fallback>
                <p:oleObj r:id="rId3" imgW="1893122" imgH="431987" progId="Equation.DSMT4">
                  <p:embed/>
                  <p:pic>
                    <p:nvPicPr>
                      <p:cNvPr id="91140" name="Object 4">
                        <a:extLst>
                          <a:ext uri="{FF2B5EF4-FFF2-40B4-BE49-F238E27FC236}">
                            <a16:creationId xmlns:a16="http://schemas.microsoft.com/office/drawing/2014/main" id="{9E696792-BFB8-477B-80C2-1AEC66BEE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190" y="2092056"/>
                        <a:ext cx="4773613"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75268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9.4.4 </a:t>
            </a:r>
            <a:r>
              <a:rPr lang="en-US" altLang="zh-CN" sz="3200" dirty="0"/>
              <a:t>Transitive Closures </a:t>
            </a:r>
            <a:r>
              <a:rPr lang="en-US" altLang="zh-CN" sz="2000" dirty="0"/>
              <a:t>—  </a:t>
            </a:r>
            <a:r>
              <a:rPr lang="en-US" altLang="zh-CN" sz="3200" dirty="0"/>
              <a:t>Proof</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7293" y="1912161"/>
            <a:ext cx="11055531" cy="378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endParaRPr lang="en-US" altLang="zh-CN" sz="2800" dirty="0"/>
          </a:p>
          <a:p>
            <a:pPr eaLnBrk="1" hangingPunct="1"/>
            <a:endParaRPr lang="en-US" altLang="zh-CN" sz="2800" dirty="0"/>
          </a:p>
          <a:p>
            <a:pPr eaLnBrk="1" hangingPunct="1"/>
            <a:endParaRPr lang="en-US" altLang="zh-CN" sz="2800" dirty="0"/>
          </a:p>
          <a:p>
            <a:pPr eaLnBrk="1" hangingPunct="1">
              <a:lnSpc>
                <a:spcPct val="150000"/>
              </a:lnSpc>
            </a:pPr>
            <a:r>
              <a:rPr lang="en-US" altLang="zh-CN" sz="2800" dirty="0"/>
              <a:t>The equality will hold, if, for </a:t>
            </a:r>
            <a:r>
              <a:rPr lang="en-US" altLang="zh-CN" sz="2800" i="1" dirty="0" err="1"/>
              <a:t>k</a:t>
            </a:r>
            <a:r>
              <a:rPr lang="en-US" altLang="zh-CN" sz="2800" dirty="0" err="1">
                <a:sym typeface="Symbol" panose="05050102010706020507" pitchFamily="18" charset="2"/>
              </a:rPr>
              <a:t></a:t>
            </a:r>
            <a:r>
              <a:rPr lang="en-US" altLang="zh-CN" sz="2800" i="1" dirty="0" err="1">
                <a:sym typeface="Symbol" panose="05050102010706020507" pitchFamily="18" charset="2"/>
              </a:rPr>
              <a:t>n</a:t>
            </a:r>
            <a:r>
              <a:rPr lang="en-US" altLang="zh-CN" sz="2800" dirty="0">
                <a:sym typeface="Symbol" panose="05050102010706020507" pitchFamily="18" charset="2"/>
              </a:rPr>
              <a:t>&lt;</a:t>
            </a:r>
            <a:r>
              <a:rPr lang="en-US" altLang="zh-CN" sz="2800" i="1" dirty="0">
                <a:sym typeface="Symbol" panose="05050102010706020507" pitchFamily="18" charset="2"/>
              </a:rPr>
              <a:t>m,</a:t>
            </a:r>
            <a:r>
              <a:rPr lang="en-US" altLang="zh-CN" sz="2800" dirty="0"/>
              <a:t> we have</a:t>
            </a:r>
            <a:endParaRPr lang="en-US" altLang="zh-CN" sz="2800" i="1" dirty="0"/>
          </a:p>
          <a:p>
            <a:pPr lvl="1" eaLnBrk="1" hangingPunct="1">
              <a:lnSpc>
                <a:spcPct val="150000"/>
              </a:lnSpc>
            </a:pPr>
            <a:r>
              <a:rPr lang="en-US" altLang="zh-CN" sz="2400" i="1" dirty="0"/>
              <a:t>R</a:t>
            </a:r>
            <a:r>
              <a:rPr lang="en-US" altLang="zh-CN" sz="2400" i="1" baseline="30000" dirty="0"/>
              <a:t>m </a:t>
            </a:r>
            <a:r>
              <a:rPr lang="en-US" altLang="zh-CN" sz="2400" dirty="0">
                <a:sym typeface="Symbol" panose="05050102010706020507" pitchFamily="18" charset="2"/>
              </a:rPr>
              <a:t> </a:t>
            </a:r>
            <a:r>
              <a:rPr lang="en-US" altLang="zh-CN" sz="2400" i="1" dirty="0" err="1"/>
              <a:t>R</a:t>
            </a:r>
            <a:r>
              <a:rPr lang="en-US" altLang="zh-CN" sz="2400" i="1" baseline="30000" dirty="0" err="1"/>
              <a:t>k</a:t>
            </a:r>
            <a:endParaRPr lang="en-US" altLang="zh-CN" sz="2400" dirty="0"/>
          </a:p>
          <a:p>
            <a:pPr lvl="1" eaLnBrk="1" hangingPunct="1">
              <a:lnSpc>
                <a:spcPct val="150000"/>
              </a:lnSpc>
            </a:pPr>
            <a:r>
              <a:rPr lang="en-US" altLang="zh-CN" sz="2400" dirty="0"/>
              <a:t>(</a:t>
            </a:r>
            <a:r>
              <a:rPr lang="en-US" altLang="zh-CN" sz="2400" i="1" dirty="0"/>
              <a:t>a</a:t>
            </a:r>
            <a:r>
              <a:rPr lang="en-US" altLang="zh-CN" sz="2400" dirty="0"/>
              <a:t>, </a:t>
            </a:r>
            <a:r>
              <a:rPr lang="en-US" altLang="zh-CN" sz="2400" i="1" dirty="0"/>
              <a:t>b</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a:t>
            </a:r>
            <a:r>
              <a:rPr lang="en-US" altLang="zh-CN" sz="2400" i="1" baseline="30000" dirty="0"/>
              <a:t>m </a:t>
            </a:r>
            <a:r>
              <a:rPr lang="en-US" altLang="zh-CN" sz="2400" dirty="0">
                <a:latin typeface="Euclid" pitchFamily="18" charset="0"/>
                <a:sym typeface="Symbol" panose="05050102010706020507" pitchFamily="18" charset="2"/>
              </a:rPr>
              <a:t></a:t>
            </a:r>
            <a:r>
              <a:rPr lang="en-US" altLang="zh-CN" sz="2400" i="1" baseline="30000" dirty="0"/>
              <a:t> </a:t>
            </a:r>
            <a:r>
              <a:rPr lang="en-US" altLang="zh-CN" sz="2400" dirty="0"/>
              <a:t>(</a:t>
            </a:r>
            <a:r>
              <a:rPr lang="en-US" altLang="zh-CN" sz="2400" i="1" dirty="0"/>
              <a:t>a</a:t>
            </a:r>
            <a:r>
              <a:rPr lang="en-US" altLang="zh-CN" sz="2400" dirty="0"/>
              <a:t>, </a:t>
            </a:r>
            <a:r>
              <a:rPr lang="en-US" altLang="zh-CN" sz="2400" i="1" dirty="0"/>
              <a:t>b</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err="1"/>
              <a:t>R</a:t>
            </a:r>
            <a:r>
              <a:rPr lang="en-US" altLang="zh-CN" sz="2400" i="1" baseline="30000" dirty="0" err="1"/>
              <a:t>k</a:t>
            </a:r>
            <a:endParaRPr lang="en-US" altLang="zh-CN" sz="2400" i="1" baseline="30000" dirty="0"/>
          </a:p>
        </p:txBody>
      </p:sp>
      <p:graphicFrame>
        <p:nvGraphicFramePr>
          <p:cNvPr id="5" name="Object 4">
            <a:extLst>
              <a:ext uri="{FF2B5EF4-FFF2-40B4-BE49-F238E27FC236}">
                <a16:creationId xmlns:a16="http://schemas.microsoft.com/office/drawing/2014/main" id="{06366BD8-FB58-40D0-A325-9EC52249DD26}"/>
              </a:ext>
            </a:extLst>
          </p:cNvPr>
          <p:cNvGraphicFramePr>
            <a:graphicFrameLocks noChangeAspect="1"/>
          </p:cNvGraphicFramePr>
          <p:nvPr>
            <p:extLst>
              <p:ext uri="{D42A27DB-BD31-4B8C-83A1-F6EECF244321}">
                <p14:modId xmlns:p14="http://schemas.microsoft.com/office/powerpoint/2010/main" val="864706043"/>
              </p:ext>
            </p:extLst>
          </p:nvPr>
        </p:nvGraphicFramePr>
        <p:xfrm>
          <a:off x="3959799" y="1158536"/>
          <a:ext cx="4272402" cy="2007106"/>
        </p:xfrm>
        <a:graphic>
          <a:graphicData uri="http://schemas.openxmlformats.org/presentationml/2006/ole">
            <mc:AlternateContent xmlns:mc="http://schemas.openxmlformats.org/markup-compatibility/2006">
              <mc:Choice xmlns:v="urn:schemas-microsoft-com:vml" Requires="v">
                <p:oleObj r:id="rId3" imgW="1893122" imgH="889386" progId="Equation.DSMT4">
                  <p:embed/>
                </p:oleObj>
              </mc:Choice>
              <mc:Fallback>
                <p:oleObj r:id="rId3" imgW="1893122" imgH="889386" progId="Equation.DSMT4">
                  <p:embed/>
                  <p:pic>
                    <p:nvPicPr>
                      <p:cNvPr id="92164" name="Object 4">
                        <a:extLst>
                          <a:ext uri="{FF2B5EF4-FFF2-40B4-BE49-F238E27FC236}">
                            <a16:creationId xmlns:a16="http://schemas.microsoft.com/office/drawing/2014/main" id="{E3FE98E1-000E-4A14-B584-6F7343156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799" y="1158536"/>
                        <a:ext cx="4272402" cy="20071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0058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9.4.1 Closures of Relations</a:t>
            </a:r>
            <a:endParaRPr lang="en-US" altLang="zh-CN" sz="2000" dirty="0">
              <a:solidFill>
                <a:schemeClr val="tx2"/>
              </a:solidFill>
              <a:latin typeface="Times New Roman" panose="02020603050405020304" pitchFamily="18" charset="0"/>
            </a:endParaRP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210046" y="1313733"/>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zh-CN" altLang="en-US" sz="2000" dirty="0"/>
              <a:t>一个计算机网络在波士顿、芝加哥、丹佛、底特律、纽约和圣迭戈设有数据中心。从波士顿到芝加哥、波士顿到底特律、芝加哥到底特律、底特律到丹佛和纽约到圣迭戈都有单向电话线。</a:t>
            </a:r>
            <a:endParaRPr lang="en-US" altLang="zh-CN" sz="2000" dirty="0"/>
          </a:p>
          <a:p>
            <a:pPr>
              <a:lnSpc>
                <a:spcPct val="150000"/>
              </a:lnSpc>
            </a:pPr>
            <a:r>
              <a:rPr lang="zh-CN" altLang="en-US" sz="2000" dirty="0"/>
              <a:t>如果存在一条数据中心</a:t>
            </a:r>
            <a:r>
              <a:rPr lang="en-US" altLang="zh-CN" sz="2000" dirty="0"/>
              <a:t>a</a:t>
            </a:r>
            <a:r>
              <a:rPr lang="zh-CN" altLang="en-US" sz="2000" dirty="0"/>
              <a:t>到</a:t>
            </a:r>
            <a:r>
              <a:rPr lang="en-US" altLang="zh-CN" sz="2000" dirty="0"/>
              <a:t>b</a:t>
            </a:r>
            <a:r>
              <a:rPr lang="zh-CN" altLang="en-US" sz="2000" dirty="0"/>
              <a:t>的电话线，（</a:t>
            </a:r>
            <a:r>
              <a:rPr lang="en-US" altLang="zh-CN" sz="2000" dirty="0"/>
              <a:t>a, b</a:t>
            </a:r>
            <a:r>
              <a:rPr lang="zh-CN" altLang="en-US" sz="2000" dirty="0"/>
              <a:t>）就属于关系</a:t>
            </a:r>
            <a:r>
              <a:rPr lang="en-US" altLang="zh-CN" sz="2000" dirty="0"/>
              <a:t>R</a:t>
            </a:r>
            <a:r>
              <a:rPr lang="zh-CN" altLang="en-US" sz="2000" dirty="0"/>
              <a:t>。</a:t>
            </a:r>
            <a:endParaRPr lang="en-US" altLang="zh-CN" sz="2000" dirty="0"/>
          </a:p>
          <a:p>
            <a:pPr>
              <a:lnSpc>
                <a:spcPct val="150000"/>
              </a:lnSpc>
            </a:pPr>
            <a:r>
              <a:rPr lang="zh-CN" altLang="en-US" sz="2000" dirty="0"/>
              <a:t>我们如何确定从一个中心到另一个中心是否存在一条或多条电话线路（可能不直接）相连？由于不是所有的链接都是直接相连的，不能直接用关系</a:t>
            </a:r>
            <a:r>
              <a:rPr lang="en-US" altLang="zh-CN" sz="2000" dirty="0"/>
              <a:t>R</a:t>
            </a:r>
            <a:r>
              <a:rPr lang="zh-CN" altLang="en-US" sz="2000" dirty="0"/>
              <a:t>来回答这个问题。</a:t>
            </a:r>
            <a:endParaRPr lang="en-US" altLang="zh-CN" sz="2000" dirty="0"/>
          </a:p>
          <a:p>
            <a:pPr>
              <a:lnSpc>
                <a:spcPct val="150000"/>
              </a:lnSpc>
            </a:pPr>
            <a:r>
              <a:rPr lang="zh-CN" altLang="en-US" sz="2000" dirty="0"/>
              <a:t>用关系的语言说，</a:t>
            </a:r>
            <a:r>
              <a:rPr lang="en-US" altLang="zh-CN" sz="2000" dirty="0"/>
              <a:t>R</a:t>
            </a:r>
            <a:r>
              <a:rPr lang="zh-CN" altLang="en-US" sz="2000" dirty="0"/>
              <a:t>不是传递的，因此它不包含所有能被链接的有序对。</a:t>
            </a:r>
            <a:endParaRPr lang="en-US" altLang="zh-CN" sz="2000" dirty="0"/>
          </a:p>
          <a:p>
            <a:pPr>
              <a:lnSpc>
                <a:spcPct val="150000"/>
              </a:lnSpc>
            </a:pPr>
            <a:r>
              <a:rPr lang="zh-CN" altLang="en-US" sz="2000" dirty="0"/>
              <a:t>我们可以通过构造包含关系</a:t>
            </a:r>
            <a:r>
              <a:rPr lang="en-US" altLang="zh-CN" sz="2000" dirty="0"/>
              <a:t>R</a:t>
            </a:r>
            <a:r>
              <a:rPr lang="zh-CN" altLang="en-US" sz="2000" dirty="0"/>
              <a:t>的传递关系</a:t>
            </a:r>
            <a:r>
              <a:rPr lang="en-US" altLang="zh-CN" sz="2000" dirty="0"/>
              <a:t>S</a:t>
            </a:r>
            <a:r>
              <a:rPr lang="zh-CN" altLang="en-US" sz="2000" dirty="0"/>
              <a:t>，且</a:t>
            </a:r>
            <a:r>
              <a:rPr lang="en-US" altLang="zh-CN" sz="2000" dirty="0"/>
              <a:t>S</a:t>
            </a:r>
            <a:r>
              <a:rPr lang="zh-CN" altLang="en-US" sz="2000" dirty="0"/>
              <a:t>是所有包含关系</a:t>
            </a:r>
            <a:r>
              <a:rPr lang="en-US" altLang="zh-CN" sz="2000" dirty="0"/>
              <a:t>R</a:t>
            </a:r>
            <a:r>
              <a:rPr lang="zh-CN" altLang="en-US" sz="2000" dirty="0"/>
              <a:t>的传递关系的子集，来找出所有有线路相连的数据中心对。</a:t>
            </a:r>
            <a:endParaRPr lang="en-US" altLang="zh-CN" sz="2000" dirty="0"/>
          </a:p>
          <a:p>
            <a:pPr>
              <a:lnSpc>
                <a:spcPct val="150000"/>
              </a:lnSpc>
            </a:pPr>
            <a:r>
              <a:rPr lang="zh-CN" altLang="en-US" sz="2000" dirty="0"/>
              <a:t>这里，</a:t>
            </a:r>
            <a:r>
              <a:rPr lang="en-US" altLang="zh-CN" sz="2000" dirty="0"/>
              <a:t>S</a:t>
            </a:r>
            <a:r>
              <a:rPr lang="zh-CN" altLang="en-US" sz="2000" dirty="0"/>
              <a:t>是包含关系</a:t>
            </a:r>
            <a:r>
              <a:rPr lang="en-US" altLang="zh-CN" sz="2000" dirty="0"/>
              <a:t>R</a:t>
            </a:r>
            <a:r>
              <a:rPr lang="zh-CN" altLang="en-US" sz="2000" dirty="0"/>
              <a:t>的最小的传递关系。这个关系称为</a:t>
            </a:r>
            <a:r>
              <a:rPr lang="en-US" altLang="zh-CN" sz="2000" dirty="0"/>
              <a:t>R</a:t>
            </a:r>
            <a:r>
              <a:rPr lang="zh-CN" altLang="en-US" sz="2000" dirty="0"/>
              <a:t>的</a:t>
            </a:r>
            <a:r>
              <a:rPr lang="zh-CN" altLang="en-US" sz="2000" dirty="0">
                <a:solidFill>
                  <a:srgbClr val="FF0000"/>
                </a:solidFill>
              </a:rPr>
              <a:t>传递闭包</a:t>
            </a:r>
            <a:r>
              <a:rPr lang="zh-CN" altLang="en-US" sz="2000" dirty="0"/>
              <a:t>。</a:t>
            </a:r>
            <a:endParaRPr lang="en-US" altLang="zh-CN" sz="2000" dirty="0"/>
          </a:p>
        </p:txBody>
      </p:sp>
    </p:spTree>
    <p:extLst>
      <p:ext uri="{BB962C8B-B14F-4D97-AF65-F5344CB8AC3E}">
        <p14:creationId xmlns:p14="http://schemas.microsoft.com/office/powerpoint/2010/main" val="169192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9.4.4 </a:t>
            </a:r>
            <a:r>
              <a:rPr lang="en-US" altLang="zh-CN" sz="3200" dirty="0"/>
              <a:t>Transitive Closures </a:t>
            </a:r>
            <a:r>
              <a:rPr lang="en-US" altLang="zh-CN" sz="2000" dirty="0"/>
              <a:t>—  </a:t>
            </a:r>
            <a:r>
              <a:rPr lang="en-US" altLang="zh-CN" sz="3200" dirty="0"/>
              <a:t>Proof</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190266"/>
            <a:ext cx="11055531" cy="474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Let </a:t>
            </a:r>
            <a:r>
              <a:rPr lang="en-US" altLang="zh-CN" i="1"/>
              <a:t>a</a:t>
            </a:r>
            <a:r>
              <a:rPr lang="en-US" altLang="zh-CN"/>
              <a:t> and </a:t>
            </a:r>
            <a:r>
              <a:rPr lang="en-US" altLang="zh-CN" i="1"/>
              <a:t>b</a:t>
            </a:r>
            <a:r>
              <a:rPr lang="en-US" altLang="zh-CN"/>
              <a:t> be </a:t>
            </a:r>
            <a:r>
              <a:rPr lang="en-US" altLang="zh-CN" i="1"/>
              <a:t>A</a:t>
            </a:r>
            <a:r>
              <a:rPr lang="en-US" altLang="zh-CN"/>
              <a:t> and suppose that </a:t>
            </a:r>
            <a:r>
              <a:rPr lang="en-US" altLang="zh-CN" i="1"/>
              <a:t>a</a:t>
            </a:r>
            <a:r>
              <a:rPr lang="en-US" altLang="zh-CN"/>
              <a:t>, </a:t>
            </a:r>
            <a:r>
              <a:rPr lang="en-US" altLang="zh-CN" i="1"/>
              <a:t>x</a:t>
            </a:r>
            <a:r>
              <a:rPr lang="en-US" altLang="zh-CN" baseline="-25000"/>
              <a:t>1</a:t>
            </a:r>
            <a:r>
              <a:rPr lang="en-US" altLang="zh-CN"/>
              <a:t>, </a:t>
            </a:r>
            <a:r>
              <a:rPr lang="en-US" altLang="zh-CN" i="1"/>
              <a:t>x</a:t>
            </a:r>
            <a:r>
              <a:rPr lang="en-US" altLang="zh-CN" baseline="-25000"/>
              <a:t>2</a:t>
            </a:r>
            <a:r>
              <a:rPr lang="en-US" altLang="zh-CN"/>
              <a:t>, …, </a:t>
            </a:r>
            <a:r>
              <a:rPr lang="en-US" altLang="zh-CN" i="1"/>
              <a:t>x</a:t>
            </a:r>
            <a:r>
              <a:rPr lang="en-US" altLang="zh-CN" i="1" baseline="-25000"/>
              <a:t>m</a:t>
            </a:r>
            <a:r>
              <a:rPr lang="en-US" altLang="zh-CN" baseline="-25000"/>
              <a:t>-1</a:t>
            </a:r>
            <a:r>
              <a:rPr lang="en-US" altLang="zh-CN"/>
              <a:t>, </a:t>
            </a:r>
            <a:r>
              <a:rPr lang="en-US" altLang="zh-CN" i="1"/>
              <a:t>b</a:t>
            </a:r>
            <a:r>
              <a:rPr lang="en-US" altLang="zh-CN"/>
              <a:t> is a path of length </a:t>
            </a:r>
            <a:r>
              <a:rPr lang="en-US" altLang="zh-CN" i="1"/>
              <a:t>m</a:t>
            </a:r>
            <a:r>
              <a:rPr lang="en-US" altLang="zh-CN"/>
              <a:t> from </a:t>
            </a:r>
            <a:r>
              <a:rPr lang="en-US" altLang="zh-CN" i="1"/>
              <a:t>a</a:t>
            </a:r>
            <a:r>
              <a:rPr lang="en-US" altLang="zh-CN"/>
              <a:t> to </a:t>
            </a:r>
            <a:r>
              <a:rPr lang="en-US" altLang="zh-CN" i="1"/>
              <a:t>b</a:t>
            </a:r>
            <a:r>
              <a:rPr lang="en-US" altLang="zh-CN"/>
              <a:t> in </a:t>
            </a:r>
            <a:r>
              <a:rPr lang="en-US" altLang="zh-CN" i="1"/>
              <a:t>R</a:t>
            </a:r>
            <a:r>
              <a:rPr lang="en-US" altLang="zh-CN"/>
              <a:t> </a:t>
            </a:r>
          </a:p>
          <a:p>
            <a:pPr lvl="1" eaLnBrk="1" hangingPunct="1">
              <a:lnSpc>
                <a:spcPct val="150000"/>
              </a:lnSpc>
            </a:pPr>
            <a:r>
              <a:rPr lang="en-US" altLang="zh-CN"/>
              <a:t>(</a:t>
            </a:r>
            <a:r>
              <a:rPr lang="en-US" altLang="zh-CN" i="1"/>
              <a:t>a</a:t>
            </a:r>
            <a:r>
              <a:rPr lang="en-US" altLang="zh-CN"/>
              <a:t>, </a:t>
            </a:r>
            <a:r>
              <a:rPr lang="en-US" altLang="zh-CN" i="1"/>
              <a:t>x</a:t>
            </a:r>
            <a:r>
              <a:rPr lang="en-US" altLang="zh-CN" baseline="-25000"/>
              <a:t>1</a:t>
            </a:r>
            <a:r>
              <a:rPr lang="en-US" altLang="zh-CN"/>
              <a:t>) </a:t>
            </a:r>
            <a:r>
              <a:rPr lang="en-US" altLang="zh-CN">
                <a:sym typeface="Symbol" panose="05050102010706020507" pitchFamily="18" charset="2"/>
              </a:rPr>
              <a:t></a:t>
            </a:r>
            <a:r>
              <a:rPr lang="en-US" altLang="zh-CN" i="1"/>
              <a:t>R</a:t>
            </a:r>
          </a:p>
          <a:p>
            <a:pPr lvl="1" eaLnBrk="1" hangingPunct="1">
              <a:lnSpc>
                <a:spcPct val="150000"/>
              </a:lnSpc>
            </a:pPr>
            <a:r>
              <a:rPr lang="en-US" altLang="zh-CN"/>
              <a:t>(</a:t>
            </a:r>
            <a:r>
              <a:rPr lang="en-US" altLang="zh-CN" i="1"/>
              <a:t>x</a:t>
            </a:r>
            <a:r>
              <a:rPr lang="en-US" altLang="zh-CN" baseline="-25000"/>
              <a:t>1</a:t>
            </a:r>
            <a:r>
              <a:rPr lang="en-US" altLang="zh-CN"/>
              <a:t>, </a:t>
            </a:r>
            <a:r>
              <a:rPr lang="en-US" altLang="zh-CN" i="1"/>
              <a:t>x</a:t>
            </a:r>
            <a:r>
              <a:rPr lang="en-US" altLang="zh-CN" baseline="-25000"/>
              <a:t>2</a:t>
            </a:r>
            <a:r>
              <a:rPr lang="en-US" altLang="zh-CN"/>
              <a:t>) </a:t>
            </a:r>
            <a:r>
              <a:rPr lang="en-US" altLang="zh-CN">
                <a:sym typeface="Symbol" panose="05050102010706020507" pitchFamily="18" charset="2"/>
              </a:rPr>
              <a:t></a:t>
            </a:r>
            <a:r>
              <a:rPr lang="en-US" altLang="zh-CN" i="1"/>
              <a:t>R</a:t>
            </a:r>
          </a:p>
          <a:p>
            <a:pPr lvl="1" eaLnBrk="1" hangingPunct="1">
              <a:lnSpc>
                <a:spcPct val="150000"/>
              </a:lnSpc>
            </a:pPr>
            <a:r>
              <a:rPr lang="en-US" altLang="zh-CN"/>
              <a:t>…</a:t>
            </a:r>
          </a:p>
          <a:p>
            <a:pPr lvl="1" eaLnBrk="1" hangingPunct="1">
              <a:lnSpc>
                <a:spcPct val="150000"/>
              </a:lnSpc>
            </a:pPr>
            <a:r>
              <a:rPr lang="en-US" altLang="zh-CN"/>
              <a:t>(</a:t>
            </a:r>
            <a:r>
              <a:rPr lang="en-US" altLang="zh-CN" i="1"/>
              <a:t>x</a:t>
            </a:r>
            <a:r>
              <a:rPr lang="en-US" altLang="zh-CN" i="1" baseline="-25000"/>
              <a:t>m</a:t>
            </a:r>
            <a:r>
              <a:rPr lang="en-US" altLang="zh-CN" baseline="-25000"/>
              <a:t>-1</a:t>
            </a:r>
            <a:r>
              <a:rPr lang="en-US" altLang="zh-CN"/>
              <a:t>, </a:t>
            </a:r>
            <a:r>
              <a:rPr lang="en-US" altLang="zh-CN" i="1"/>
              <a:t>b</a:t>
            </a:r>
            <a:r>
              <a:rPr lang="en-US" altLang="zh-CN"/>
              <a:t>) </a:t>
            </a:r>
            <a:r>
              <a:rPr lang="en-US" altLang="zh-CN">
                <a:sym typeface="Symbol" panose="05050102010706020507" pitchFamily="18" charset="2"/>
              </a:rPr>
              <a:t></a:t>
            </a:r>
            <a:r>
              <a:rPr lang="en-US" altLang="zh-CN" i="1"/>
              <a:t>R</a:t>
            </a:r>
          </a:p>
        </p:txBody>
      </p:sp>
    </p:spTree>
    <p:extLst>
      <p:ext uri="{BB962C8B-B14F-4D97-AF65-F5344CB8AC3E}">
        <p14:creationId xmlns:p14="http://schemas.microsoft.com/office/powerpoint/2010/main" val="175862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dirty="0"/>
              <a:t>9.4.4 Transitive Closures </a:t>
            </a:r>
            <a:r>
              <a:rPr lang="en-US" altLang="zh-CN" sz="2000" dirty="0"/>
              <a:t>—  </a:t>
            </a:r>
            <a:r>
              <a:rPr lang="en-US" altLang="zh-CN" sz="3200" dirty="0"/>
              <a:t>Proof</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598958"/>
            <a:ext cx="11414659" cy="611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a:t>There are m+1 elements in the path, but we have only n distinct elements in A.</a:t>
            </a:r>
          </a:p>
          <a:p>
            <a:pPr lvl="1">
              <a:lnSpc>
                <a:spcPct val="150000"/>
              </a:lnSpc>
            </a:pPr>
            <a:r>
              <a:rPr lang="en-US" altLang="zh-CN" sz="2400"/>
              <a:t>So, there must be some same vertex in the path, say xi = xj = c, i&lt;j</a:t>
            </a:r>
          </a:p>
          <a:p>
            <a:pPr lvl="2" eaLnBrk="1" hangingPunct="1">
              <a:lnSpc>
                <a:spcPct val="150000"/>
              </a:lnSpc>
            </a:pPr>
            <a:r>
              <a:rPr lang="en-US" altLang="zh-CN" sz="1600"/>
              <a:t>(</a:t>
            </a:r>
            <a:r>
              <a:rPr lang="en-US" altLang="zh-CN" sz="1600" i="1"/>
              <a:t>a</a:t>
            </a:r>
            <a:r>
              <a:rPr lang="en-US" altLang="zh-CN" sz="1600"/>
              <a:t>, </a:t>
            </a:r>
            <a:r>
              <a:rPr lang="en-US" altLang="zh-CN" sz="1600" i="1"/>
              <a:t>x</a:t>
            </a:r>
            <a:r>
              <a:rPr lang="en-US" altLang="zh-CN" sz="1600" baseline="-25000"/>
              <a:t>1</a:t>
            </a:r>
            <a:r>
              <a:rPr lang="en-US" altLang="zh-CN" sz="1600"/>
              <a:t>) </a:t>
            </a:r>
            <a:r>
              <a:rPr lang="en-US" altLang="zh-CN" sz="1600">
                <a:sym typeface="Symbol" panose="05050102010706020507" pitchFamily="18" charset="2"/>
              </a:rPr>
              <a:t></a:t>
            </a:r>
            <a:r>
              <a:rPr lang="en-US" altLang="zh-CN" sz="1600" i="1"/>
              <a:t>R</a:t>
            </a:r>
          </a:p>
          <a:p>
            <a:pPr lvl="2" eaLnBrk="1" hangingPunct="1">
              <a:lnSpc>
                <a:spcPct val="150000"/>
              </a:lnSpc>
            </a:pPr>
            <a:r>
              <a:rPr lang="en-US" altLang="zh-CN" sz="1600"/>
              <a:t>(</a:t>
            </a:r>
            <a:r>
              <a:rPr lang="en-US" altLang="zh-CN" sz="1600" i="1"/>
              <a:t>x</a:t>
            </a:r>
            <a:r>
              <a:rPr lang="en-US" altLang="zh-CN" sz="1600" baseline="-25000"/>
              <a:t>1</a:t>
            </a:r>
            <a:r>
              <a:rPr lang="en-US" altLang="zh-CN" sz="1600"/>
              <a:t>, </a:t>
            </a:r>
            <a:r>
              <a:rPr lang="en-US" altLang="zh-CN" sz="1600" i="1"/>
              <a:t>x</a:t>
            </a:r>
            <a:r>
              <a:rPr lang="en-US" altLang="zh-CN" sz="1600" baseline="-25000"/>
              <a:t>2</a:t>
            </a:r>
            <a:r>
              <a:rPr lang="en-US" altLang="zh-CN" sz="1600"/>
              <a:t>) </a:t>
            </a:r>
            <a:r>
              <a:rPr lang="en-US" altLang="zh-CN" sz="1600">
                <a:sym typeface="Symbol" panose="05050102010706020507" pitchFamily="18" charset="2"/>
              </a:rPr>
              <a:t></a:t>
            </a:r>
            <a:r>
              <a:rPr lang="en-US" altLang="zh-CN" sz="1600" i="1"/>
              <a:t>R</a:t>
            </a:r>
          </a:p>
          <a:p>
            <a:pPr lvl="2" eaLnBrk="1" hangingPunct="1">
              <a:lnSpc>
                <a:spcPct val="150000"/>
              </a:lnSpc>
            </a:pPr>
            <a:r>
              <a:rPr lang="en-US" altLang="zh-CN" sz="1600"/>
              <a:t>…</a:t>
            </a:r>
          </a:p>
          <a:p>
            <a:pPr lvl="2" eaLnBrk="1" hangingPunct="1">
              <a:lnSpc>
                <a:spcPct val="150000"/>
              </a:lnSpc>
            </a:pPr>
            <a:r>
              <a:rPr lang="en-US" altLang="zh-CN" sz="1600"/>
              <a:t>(</a:t>
            </a:r>
            <a:r>
              <a:rPr lang="en-US" altLang="zh-CN" sz="1600" i="1"/>
              <a:t>x</a:t>
            </a:r>
            <a:r>
              <a:rPr lang="en-US" altLang="zh-CN" sz="1600" i="1" baseline="-25000"/>
              <a:t>i</a:t>
            </a:r>
            <a:r>
              <a:rPr lang="en-US" altLang="zh-CN" sz="1600" baseline="-25000"/>
              <a:t>-1</a:t>
            </a:r>
            <a:r>
              <a:rPr lang="en-US" altLang="zh-CN" sz="1600"/>
              <a:t>, </a:t>
            </a:r>
            <a:r>
              <a:rPr lang="en-US" altLang="zh-CN" sz="1600" i="1"/>
              <a:t>x</a:t>
            </a:r>
            <a:r>
              <a:rPr lang="en-US" altLang="zh-CN" sz="1600" i="1" baseline="-25000"/>
              <a:t>i</a:t>
            </a:r>
            <a:r>
              <a:rPr lang="en-US" altLang="zh-CN" sz="1600"/>
              <a:t>) </a:t>
            </a:r>
            <a:r>
              <a:rPr lang="en-US" altLang="zh-CN" sz="1600">
                <a:sym typeface="Symbol" panose="05050102010706020507" pitchFamily="18" charset="2"/>
              </a:rPr>
              <a:t></a:t>
            </a:r>
            <a:r>
              <a:rPr lang="en-US" altLang="zh-CN" sz="1600" i="1"/>
              <a:t>R</a:t>
            </a:r>
          </a:p>
          <a:p>
            <a:pPr lvl="2" eaLnBrk="1" hangingPunct="1">
              <a:lnSpc>
                <a:spcPct val="150000"/>
              </a:lnSpc>
            </a:pPr>
            <a:r>
              <a:rPr lang="en-US" altLang="zh-CN" sz="1600">
                <a:solidFill>
                  <a:schemeClr val="hlink"/>
                </a:solidFill>
              </a:rPr>
              <a:t>(</a:t>
            </a:r>
            <a:r>
              <a:rPr lang="en-US" altLang="zh-CN" sz="1600" i="1">
                <a:solidFill>
                  <a:schemeClr val="hlink"/>
                </a:solidFill>
              </a:rPr>
              <a:t>x</a:t>
            </a:r>
            <a:r>
              <a:rPr lang="en-US" altLang="zh-CN" sz="1600" i="1" baseline="-25000">
                <a:solidFill>
                  <a:schemeClr val="hlink"/>
                </a:solidFill>
              </a:rPr>
              <a:t>i</a:t>
            </a:r>
            <a:r>
              <a:rPr lang="en-US" altLang="zh-CN" sz="1600">
                <a:solidFill>
                  <a:schemeClr val="hlink"/>
                </a:solidFill>
              </a:rPr>
              <a:t>, </a:t>
            </a:r>
            <a:r>
              <a:rPr lang="en-US" altLang="zh-CN" sz="1600" i="1">
                <a:solidFill>
                  <a:schemeClr val="hlink"/>
                </a:solidFill>
              </a:rPr>
              <a:t>x</a:t>
            </a:r>
            <a:r>
              <a:rPr lang="en-US" altLang="zh-CN" sz="1600" i="1" baseline="-25000">
                <a:solidFill>
                  <a:schemeClr val="hlink"/>
                </a:solidFill>
              </a:rPr>
              <a:t>i+</a:t>
            </a:r>
            <a:r>
              <a:rPr lang="en-US" altLang="zh-CN" sz="1600" baseline="-25000">
                <a:solidFill>
                  <a:schemeClr val="hlink"/>
                </a:solidFill>
              </a:rPr>
              <a:t>!</a:t>
            </a:r>
            <a:r>
              <a:rPr lang="en-US" altLang="zh-CN" sz="1600">
                <a:solidFill>
                  <a:schemeClr val="hlink"/>
                </a:solidFill>
              </a:rPr>
              <a:t>) </a:t>
            </a:r>
            <a:r>
              <a:rPr lang="en-US" altLang="zh-CN" sz="1600">
                <a:sym typeface="Symbol" panose="05050102010706020507" pitchFamily="18" charset="2"/>
              </a:rPr>
              <a:t></a:t>
            </a:r>
            <a:r>
              <a:rPr lang="en-US" altLang="zh-CN" sz="1600" i="1"/>
              <a:t>R</a:t>
            </a:r>
          </a:p>
          <a:p>
            <a:pPr lvl="2" eaLnBrk="1" hangingPunct="1">
              <a:lnSpc>
                <a:spcPct val="150000"/>
              </a:lnSpc>
            </a:pPr>
            <a:r>
              <a:rPr lang="en-US" altLang="zh-CN" sz="1600">
                <a:solidFill>
                  <a:schemeClr val="hlink"/>
                </a:solidFill>
              </a:rPr>
              <a:t>…</a:t>
            </a:r>
          </a:p>
          <a:p>
            <a:pPr lvl="2" eaLnBrk="1" hangingPunct="1">
              <a:lnSpc>
                <a:spcPct val="150000"/>
              </a:lnSpc>
            </a:pPr>
            <a:r>
              <a:rPr lang="en-US" altLang="zh-CN" sz="1600">
                <a:solidFill>
                  <a:schemeClr val="hlink"/>
                </a:solidFill>
              </a:rPr>
              <a:t>(</a:t>
            </a:r>
            <a:r>
              <a:rPr lang="en-US" altLang="zh-CN" sz="1600" i="1">
                <a:solidFill>
                  <a:schemeClr val="hlink"/>
                </a:solidFill>
              </a:rPr>
              <a:t>x</a:t>
            </a:r>
            <a:r>
              <a:rPr lang="en-US" altLang="zh-CN" sz="1600" i="1" baseline="-25000">
                <a:solidFill>
                  <a:schemeClr val="hlink"/>
                </a:solidFill>
              </a:rPr>
              <a:t>j-</a:t>
            </a:r>
            <a:r>
              <a:rPr lang="en-US" altLang="zh-CN" sz="1600" baseline="-25000">
                <a:solidFill>
                  <a:schemeClr val="hlink"/>
                </a:solidFill>
              </a:rPr>
              <a:t>1</a:t>
            </a:r>
            <a:r>
              <a:rPr lang="en-US" altLang="zh-CN" sz="1600">
                <a:solidFill>
                  <a:schemeClr val="hlink"/>
                </a:solidFill>
              </a:rPr>
              <a:t>, </a:t>
            </a:r>
            <a:r>
              <a:rPr lang="en-US" altLang="zh-CN" sz="1600" i="1">
                <a:solidFill>
                  <a:schemeClr val="hlink"/>
                </a:solidFill>
              </a:rPr>
              <a:t>x</a:t>
            </a:r>
            <a:r>
              <a:rPr lang="en-US" altLang="zh-CN" sz="1600" i="1" baseline="-25000">
                <a:solidFill>
                  <a:schemeClr val="hlink"/>
                </a:solidFill>
              </a:rPr>
              <a:t>j</a:t>
            </a:r>
            <a:r>
              <a:rPr lang="en-US" altLang="zh-CN" sz="1600">
                <a:solidFill>
                  <a:schemeClr val="hlink"/>
                </a:solidFill>
              </a:rPr>
              <a:t>) </a:t>
            </a:r>
            <a:r>
              <a:rPr lang="en-US" altLang="zh-CN" sz="1600">
                <a:sym typeface="Symbol" panose="05050102010706020507" pitchFamily="18" charset="2"/>
              </a:rPr>
              <a:t></a:t>
            </a:r>
            <a:r>
              <a:rPr lang="en-US" altLang="zh-CN" sz="1600" i="1"/>
              <a:t>R</a:t>
            </a:r>
          </a:p>
          <a:p>
            <a:pPr lvl="2" eaLnBrk="1" hangingPunct="1">
              <a:lnSpc>
                <a:spcPct val="150000"/>
              </a:lnSpc>
            </a:pPr>
            <a:r>
              <a:rPr lang="en-US" altLang="zh-CN" sz="1600"/>
              <a:t>(</a:t>
            </a:r>
            <a:r>
              <a:rPr lang="en-US" altLang="zh-CN" sz="1600" i="1"/>
              <a:t>x</a:t>
            </a:r>
            <a:r>
              <a:rPr lang="en-US" altLang="zh-CN" sz="1600" i="1" baseline="-25000"/>
              <a:t>j</a:t>
            </a:r>
            <a:r>
              <a:rPr lang="en-US" altLang="zh-CN" sz="1600"/>
              <a:t>, </a:t>
            </a:r>
            <a:r>
              <a:rPr lang="en-US" altLang="zh-CN" sz="1600" i="1"/>
              <a:t>x</a:t>
            </a:r>
            <a:r>
              <a:rPr lang="en-US" altLang="zh-CN" sz="1600" i="1" baseline="-25000"/>
              <a:t>j+</a:t>
            </a:r>
            <a:r>
              <a:rPr lang="en-US" altLang="zh-CN" sz="1600" baseline="-25000"/>
              <a:t>1</a:t>
            </a:r>
            <a:r>
              <a:rPr lang="en-US" altLang="zh-CN" sz="1600"/>
              <a:t>) </a:t>
            </a:r>
            <a:r>
              <a:rPr lang="en-US" altLang="zh-CN" sz="1600">
                <a:sym typeface="Symbol" panose="05050102010706020507" pitchFamily="18" charset="2"/>
              </a:rPr>
              <a:t></a:t>
            </a:r>
            <a:r>
              <a:rPr lang="en-US" altLang="zh-CN" sz="1600" i="1"/>
              <a:t>R</a:t>
            </a:r>
          </a:p>
          <a:p>
            <a:pPr lvl="2" eaLnBrk="1" hangingPunct="1">
              <a:lnSpc>
                <a:spcPct val="150000"/>
              </a:lnSpc>
            </a:pPr>
            <a:r>
              <a:rPr lang="en-US" altLang="zh-CN" sz="1600"/>
              <a:t>…</a:t>
            </a:r>
          </a:p>
          <a:p>
            <a:pPr lvl="2" eaLnBrk="1" hangingPunct="1">
              <a:lnSpc>
                <a:spcPct val="150000"/>
              </a:lnSpc>
            </a:pPr>
            <a:r>
              <a:rPr lang="en-US" altLang="zh-CN" sz="1600"/>
              <a:t>(</a:t>
            </a:r>
            <a:r>
              <a:rPr lang="en-US" altLang="zh-CN" sz="1600" i="1"/>
              <a:t>x</a:t>
            </a:r>
            <a:r>
              <a:rPr lang="en-US" altLang="zh-CN" sz="1600" i="1" baseline="-25000"/>
              <a:t>m</a:t>
            </a:r>
            <a:r>
              <a:rPr lang="en-US" altLang="zh-CN" sz="1600" baseline="-25000"/>
              <a:t>-1</a:t>
            </a:r>
            <a:r>
              <a:rPr lang="en-US" altLang="zh-CN" sz="1600"/>
              <a:t>, </a:t>
            </a:r>
            <a:r>
              <a:rPr lang="en-US" altLang="zh-CN" sz="1600" i="1"/>
              <a:t>b</a:t>
            </a:r>
            <a:r>
              <a:rPr lang="en-US" altLang="zh-CN" sz="1600"/>
              <a:t>) </a:t>
            </a:r>
            <a:r>
              <a:rPr lang="en-US" altLang="zh-CN" sz="1600">
                <a:sym typeface="Symbol" panose="05050102010706020507" pitchFamily="18" charset="2"/>
              </a:rPr>
              <a:t></a:t>
            </a:r>
            <a:r>
              <a:rPr lang="en-US" altLang="zh-CN" sz="1600" i="1"/>
              <a:t>R</a:t>
            </a:r>
          </a:p>
        </p:txBody>
      </p:sp>
    </p:spTree>
    <p:extLst>
      <p:ext uri="{BB962C8B-B14F-4D97-AF65-F5344CB8AC3E}">
        <p14:creationId xmlns:p14="http://schemas.microsoft.com/office/powerpoint/2010/main" val="56438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 </a:t>
            </a:r>
            <a:r>
              <a:rPr lang="en-US" altLang="zh-CN" sz="2000" dirty="0"/>
              <a:t>—  </a:t>
            </a:r>
            <a:r>
              <a:rPr lang="en-US" altLang="zh-CN" sz="3200" dirty="0"/>
              <a:t>Proof</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870670"/>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a:t>The red edges form a cycle in the path, we  get a new path by deleting the cycle</a:t>
            </a:r>
          </a:p>
          <a:p>
            <a:pPr eaLnBrk="1" hangingPunct="1">
              <a:lnSpc>
                <a:spcPct val="150000"/>
              </a:lnSpc>
            </a:pPr>
            <a:r>
              <a:rPr lang="en-US" altLang="zh-CN" sz="2800"/>
              <a:t>A new path from </a:t>
            </a:r>
            <a:r>
              <a:rPr lang="en-US" altLang="zh-CN" sz="2800" i="1"/>
              <a:t>a</a:t>
            </a:r>
            <a:r>
              <a:rPr lang="en-US" altLang="zh-CN" sz="2800"/>
              <a:t> to </a:t>
            </a:r>
            <a:r>
              <a:rPr lang="en-US" altLang="zh-CN" sz="2800" i="1"/>
              <a:t>b </a:t>
            </a:r>
            <a:r>
              <a:rPr lang="en-US" altLang="zh-CN" sz="2800"/>
              <a:t>by deleting the cycle</a:t>
            </a:r>
            <a:endParaRPr lang="en-US" altLang="zh-CN" sz="2800" i="1"/>
          </a:p>
          <a:p>
            <a:pPr lvl="1" eaLnBrk="1" hangingPunct="1">
              <a:lnSpc>
                <a:spcPct val="150000"/>
              </a:lnSpc>
            </a:pPr>
            <a:r>
              <a:rPr lang="en-US" altLang="zh-CN" sz="2000"/>
              <a:t>(</a:t>
            </a:r>
            <a:r>
              <a:rPr lang="en-US" altLang="zh-CN" sz="2000" i="1"/>
              <a:t>a</a:t>
            </a:r>
            <a:r>
              <a:rPr lang="en-US" altLang="zh-CN" sz="2000"/>
              <a:t>, </a:t>
            </a:r>
            <a:r>
              <a:rPr lang="en-US" altLang="zh-CN" sz="2000" i="1"/>
              <a:t>x</a:t>
            </a:r>
            <a:r>
              <a:rPr lang="en-US" altLang="zh-CN" sz="2000" baseline="-25000"/>
              <a:t>1</a:t>
            </a:r>
            <a:r>
              <a:rPr lang="en-US" altLang="zh-CN" sz="2000"/>
              <a:t>) </a:t>
            </a:r>
            <a:r>
              <a:rPr lang="en-US" altLang="zh-CN" sz="2000">
                <a:sym typeface="Symbol" panose="05050102010706020507" pitchFamily="18" charset="2"/>
              </a:rPr>
              <a:t></a:t>
            </a:r>
            <a:r>
              <a:rPr lang="en-US" altLang="zh-CN" sz="2000" i="1"/>
              <a:t>R</a:t>
            </a:r>
          </a:p>
          <a:p>
            <a:pPr lvl="1" eaLnBrk="1" hangingPunct="1">
              <a:lnSpc>
                <a:spcPct val="150000"/>
              </a:lnSpc>
            </a:pPr>
            <a:r>
              <a:rPr lang="en-US" altLang="zh-CN" sz="2000"/>
              <a:t>(</a:t>
            </a:r>
            <a:r>
              <a:rPr lang="en-US" altLang="zh-CN" sz="2000" i="1"/>
              <a:t>x</a:t>
            </a:r>
            <a:r>
              <a:rPr lang="en-US" altLang="zh-CN" sz="2000" baseline="-25000"/>
              <a:t>1</a:t>
            </a:r>
            <a:r>
              <a:rPr lang="en-US" altLang="zh-CN" sz="2000"/>
              <a:t>, </a:t>
            </a:r>
            <a:r>
              <a:rPr lang="en-US" altLang="zh-CN" sz="2000" i="1"/>
              <a:t>x</a:t>
            </a:r>
            <a:r>
              <a:rPr lang="en-US" altLang="zh-CN" sz="2000" baseline="-25000"/>
              <a:t>2</a:t>
            </a:r>
            <a:r>
              <a:rPr lang="en-US" altLang="zh-CN" sz="2000"/>
              <a:t>) </a:t>
            </a:r>
            <a:r>
              <a:rPr lang="en-US" altLang="zh-CN" sz="2000">
                <a:sym typeface="Symbol" panose="05050102010706020507" pitchFamily="18" charset="2"/>
              </a:rPr>
              <a:t></a:t>
            </a:r>
            <a:r>
              <a:rPr lang="en-US" altLang="zh-CN" sz="2000" i="1"/>
              <a:t>R</a:t>
            </a:r>
          </a:p>
          <a:p>
            <a:pPr lvl="1" eaLnBrk="1" hangingPunct="1">
              <a:lnSpc>
                <a:spcPct val="150000"/>
              </a:lnSpc>
            </a:pPr>
            <a:r>
              <a:rPr lang="en-US" altLang="zh-CN" sz="2000"/>
              <a:t>…</a:t>
            </a:r>
          </a:p>
          <a:p>
            <a:pPr lvl="1" eaLnBrk="1" hangingPunct="1">
              <a:lnSpc>
                <a:spcPct val="150000"/>
              </a:lnSpc>
            </a:pPr>
            <a:r>
              <a:rPr lang="en-US" altLang="zh-CN" sz="2000"/>
              <a:t>(</a:t>
            </a:r>
            <a:r>
              <a:rPr lang="en-US" altLang="zh-CN" sz="2000" i="1"/>
              <a:t>x</a:t>
            </a:r>
            <a:r>
              <a:rPr lang="en-US" altLang="zh-CN" sz="2000" i="1" baseline="-25000"/>
              <a:t>i</a:t>
            </a:r>
            <a:r>
              <a:rPr lang="en-US" altLang="zh-CN" sz="2000" baseline="-25000"/>
              <a:t>-1</a:t>
            </a:r>
            <a:r>
              <a:rPr lang="en-US" altLang="zh-CN" sz="2000"/>
              <a:t>, </a:t>
            </a:r>
            <a:r>
              <a:rPr lang="en-US" altLang="zh-CN" sz="2000" i="1"/>
              <a:t>x</a:t>
            </a:r>
            <a:r>
              <a:rPr lang="en-US" altLang="zh-CN" sz="2000" i="1" baseline="-25000"/>
              <a:t>i</a:t>
            </a:r>
            <a:r>
              <a:rPr lang="en-US" altLang="zh-CN" sz="2000"/>
              <a:t>) </a:t>
            </a:r>
            <a:r>
              <a:rPr lang="en-US" altLang="zh-CN" sz="2000">
                <a:sym typeface="Symbol" panose="05050102010706020507" pitchFamily="18" charset="2"/>
              </a:rPr>
              <a:t></a:t>
            </a:r>
            <a:r>
              <a:rPr lang="en-US" altLang="zh-CN" sz="2000" i="1"/>
              <a:t>R</a:t>
            </a:r>
          </a:p>
          <a:p>
            <a:pPr lvl="1" eaLnBrk="1" hangingPunct="1">
              <a:lnSpc>
                <a:spcPct val="150000"/>
              </a:lnSpc>
            </a:pPr>
            <a:r>
              <a:rPr lang="en-US" altLang="zh-CN" sz="2000"/>
              <a:t>(</a:t>
            </a:r>
            <a:r>
              <a:rPr lang="en-US" altLang="zh-CN" sz="2000" i="1"/>
              <a:t>x</a:t>
            </a:r>
            <a:r>
              <a:rPr lang="en-US" altLang="zh-CN" sz="2000" i="1" baseline="-25000"/>
              <a:t>j</a:t>
            </a:r>
            <a:r>
              <a:rPr lang="en-US" altLang="zh-CN" sz="2000"/>
              <a:t>, </a:t>
            </a:r>
            <a:r>
              <a:rPr lang="en-US" altLang="zh-CN" sz="2000" i="1"/>
              <a:t>x</a:t>
            </a:r>
            <a:r>
              <a:rPr lang="en-US" altLang="zh-CN" sz="2000" i="1" baseline="-25000"/>
              <a:t>j+</a:t>
            </a:r>
            <a:r>
              <a:rPr lang="en-US" altLang="zh-CN" sz="2000" baseline="-25000"/>
              <a:t>1</a:t>
            </a:r>
            <a:r>
              <a:rPr lang="en-US" altLang="zh-CN" sz="2000"/>
              <a:t>) </a:t>
            </a:r>
            <a:r>
              <a:rPr lang="en-US" altLang="zh-CN" sz="2000">
                <a:sym typeface="Symbol" panose="05050102010706020507" pitchFamily="18" charset="2"/>
              </a:rPr>
              <a:t></a:t>
            </a:r>
            <a:r>
              <a:rPr lang="en-US" altLang="zh-CN" sz="2000" i="1"/>
              <a:t>R</a:t>
            </a:r>
          </a:p>
          <a:p>
            <a:pPr lvl="1" eaLnBrk="1" hangingPunct="1">
              <a:lnSpc>
                <a:spcPct val="150000"/>
              </a:lnSpc>
            </a:pPr>
            <a:r>
              <a:rPr lang="en-US" altLang="zh-CN" sz="2000"/>
              <a:t>…</a:t>
            </a:r>
          </a:p>
          <a:p>
            <a:pPr lvl="1" eaLnBrk="1" hangingPunct="1">
              <a:lnSpc>
                <a:spcPct val="150000"/>
              </a:lnSpc>
            </a:pPr>
            <a:r>
              <a:rPr lang="en-US" altLang="zh-CN" sz="2000"/>
              <a:t>(</a:t>
            </a:r>
            <a:r>
              <a:rPr lang="en-US" altLang="zh-CN" sz="2000" i="1"/>
              <a:t>x</a:t>
            </a:r>
            <a:r>
              <a:rPr lang="en-US" altLang="zh-CN" sz="2000" i="1" baseline="-25000"/>
              <a:t>m</a:t>
            </a:r>
            <a:r>
              <a:rPr lang="en-US" altLang="zh-CN" sz="2000" baseline="-25000"/>
              <a:t>-1</a:t>
            </a:r>
            <a:r>
              <a:rPr lang="en-US" altLang="zh-CN" sz="2000"/>
              <a:t>, </a:t>
            </a:r>
            <a:r>
              <a:rPr lang="en-US" altLang="zh-CN" sz="2000" i="1"/>
              <a:t>b</a:t>
            </a:r>
            <a:r>
              <a:rPr lang="en-US" altLang="zh-CN" sz="2000"/>
              <a:t>) </a:t>
            </a:r>
            <a:r>
              <a:rPr lang="en-US" altLang="zh-CN" sz="2000">
                <a:sym typeface="Symbol" panose="05050102010706020507" pitchFamily="18" charset="2"/>
              </a:rPr>
              <a:t></a:t>
            </a:r>
            <a:r>
              <a:rPr lang="en-US" altLang="zh-CN" sz="2000" i="1"/>
              <a:t>R</a:t>
            </a:r>
            <a:endParaRPr lang="en-US" altLang="zh-CN" sz="2400" i="1"/>
          </a:p>
        </p:txBody>
      </p:sp>
    </p:spTree>
    <p:extLst>
      <p:ext uri="{BB962C8B-B14F-4D97-AF65-F5344CB8AC3E}">
        <p14:creationId xmlns:p14="http://schemas.microsoft.com/office/powerpoint/2010/main" val="6776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830997"/>
          </a:xfrm>
          <a:prstGeom prst="rect">
            <a:avLst/>
          </a:prstGeom>
          <a:noFill/>
        </p:spPr>
        <p:txBody>
          <a:bodyPr wrap="square" rtlCol="0">
            <a:spAutoFit/>
          </a:bodyPr>
          <a:lstStyle/>
          <a:p>
            <a:pPr>
              <a:lnSpc>
                <a:spcPct val="150000"/>
              </a:lnSpc>
            </a:pPr>
            <a:r>
              <a:rPr lang="en-US" altLang="zh-CN" sz="3200" dirty="0"/>
              <a:t>9.4.4 Transitive Closures </a:t>
            </a:r>
            <a:r>
              <a:rPr lang="en-US" altLang="zh-CN" sz="2000" dirty="0"/>
              <a:t>—  </a:t>
            </a:r>
            <a:r>
              <a:rPr lang="en-US" altLang="zh-CN" sz="3200" dirty="0"/>
              <a:t>Proof</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910065"/>
            <a:ext cx="11055531" cy="503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a:t>A path from </a:t>
            </a:r>
            <a:r>
              <a:rPr lang="en-US" altLang="zh-CN" sz="2800" i="1"/>
              <a:t>a</a:t>
            </a:r>
            <a:r>
              <a:rPr lang="en-US" altLang="zh-CN" sz="2800"/>
              <a:t> to </a:t>
            </a:r>
            <a:r>
              <a:rPr lang="en-US" altLang="zh-CN" sz="2800" i="1"/>
              <a:t>b</a:t>
            </a:r>
            <a:r>
              <a:rPr lang="en-US" altLang="zh-CN" sz="2800"/>
              <a:t> (</a:t>
            </a:r>
            <a:r>
              <a:rPr lang="en-US" altLang="zh-CN" sz="2800" i="1"/>
              <a:t>x</a:t>
            </a:r>
            <a:r>
              <a:rPr lang="en-US" altLang="zh-CN" sz="2800" i="1" baseline="-25000"/>
              <a:t>i </a:t>
            </a:r>
            <a:r>
              <a:rPr lang="en-US" altLang="zh-CN" sz="2800" i="1"/>
              <a:t>= x</a:t>
            </a:r>
            <a:r>
              <a:rPr lang="en-US" altLang="zh-CN" sz="2800" i="1" baseline="-25000"/>
              <a:t>j </a:t>
            </a:r>
            <a:r>
              <a:rPr lang="en-US" altLang="zh-CN" sz="2800" i="1"/>
              <a:t>= c</a:t>
            </a:r>
            <a:r>
              <a:rPr lang="en-US" altLang="zh-CN" sz="2800"/>
              <a:t>)</a:t>
            </a:r>
          </a:p>
          <a:p>
            <a:pPr lvl="1" eaLnBrk="1" hangingPunct="1">
              <a:lnSpc>
                <a:spcPct val="150000"/>
              </a:lnSpc>
            </a:pPr>
            <a:r>
              <a:rPr lang="en-US" altLang="zh-CN" sz="2400" i="1"/>
              <a:t>a</a:t>
            </a:r>
            <a:r>
              <a:rPr lang="en-US" altLang="zh-CN" sz="2400"/>
              <a:t>, </a:t>
            </a:r>
            <a:r>
              <a:rPr lang="en-US" altLang="zh-CN" sz="2400" i="1"/>
              <a:t>x</a:t>
            </a:r>
            <a:r>
              <a:rPr lang="en-US" altLang="zh-CN" sz="2400" baseline="-25000"/>
              <a:t>1</a:t>
            </a:r>
            <a:r>
              <a:rPr lang="en-US" altLang="zh-CN" sz="2400"/>
              <a:t>, </a:t>
            </a:r>
            <a:r>
              <a:rPr lang="en-US" altLang="zh-CN" sz="2400" i="1"/>
              <a:t>x</a:t>
            </a:r>
            <a:r>
              <a:rPr lang="en-US" altLang="zh-CN" sz="2400" baseline="-25000"/>
              <a:t>2</a:t>
            </a:r>
            <a:r>
              <a:rPr lang="en-US" altLang="zh-CN" sz="2400"/>
              <a:t>,…, </a:t>
            </a:r>
            <a:r>
              <a:rPr lang="en-US" altLang="zh-CN" sz="2400" i="1"/>
              <a:t>x</a:t>
            </a:r>
            <a:r>
              <a:rPr lang="en-US" altLang="zh-CN" sz="2400" i="1" baseline="-25000"/>
              <a:t>i</a:t>
            </a:r>
            <a:r>
              <a:rPr lang="en-US" altLang="zh-CN" sz="2400" baseline="-25000"/>
              <a:t>-1</a:t>
            </a:r>
            <a:r>
              <a:rPr lang="en-US" altLang="zh-CN" sz="2400"/>
              <a:t>, </a:t>
            </a:r>
            <a:r>
              <a:rPr lang="en-US" altLang="zh-CN" sz="2400" i="1"/>
              <a:t>c</a:t>
            </a:r>
            <a:r>
              <a:rPr lang="en-US" altLang="zh-CN" sz="2400"/>
              <a:t>, </a:t>
            </a:r>
            <a:r>
              <a:rPr lang="en-US" altLang="zh-CN" sz="2400" i="1"/>
              <a:t>x</a:t>
            </a:r>
            <a:r>
              <a:rPr lang="en-US" altLang="zh-CN" sz="2400" i="1" baseline="-25000"/>
              <a:t>j+</a:t>
            </a:r>
            <a:r>
              <a:rPr lang="en-US" altLang="zh-CN" sz="2400" baseline="-25000"/>
              <a:t>1</a:t>
            </a:r>
            <a:r>
              <a:rPr lang="en-US" altLang="zh-CN" sz="2400"/>
              <a:t>,…, </a:t>
            </a:r>
            <a:r>
              <a:rPr lang="en-US" altLang="zh-CN" sz="2400" i="1"/>
              <a:t>x</a:t>
            </a:r>
            <a:r>
              <a:rPr lang="en-US" altLang="zh-CN" sz="2400" i="1" baseline="-25000"/>
              <a:t>m</a:t>
            </a:r>
            <a:r>
              <a:rPr lang="en-US" altLang="zh-CN" sz="2400" baseline="-25000"/>
              <a:t>-1</a:t>
            </a:r>
            <a:r>
              <a:rPr lang="en-US" altLang="zh-CN" sz="2400"/>
              <a:t>, </a:t>
            </a:r>
            <a:r>
              <a:rPr lang="en-US" altLang="zh-CN" sz="2400" i="1"/>
              <a:t>b</a:t>
            </a:r>
          </a:p>
          <a:p>
            <a:pPr eaLnBrk="1" hangingPunct="1">
              <a:lnSpc>
                <a:spcPct val="150000"/>
              </a:lnSpc>
            </a:pPr>
            <a:r>
              <a:rPr lang="en-US" altLang="zh-CN" sz="2800"/>
              <a:t>The length is </a:t>
            </a:r>
            <a:r>
              <a:rPr lang="en-US" altLang="zh-CN" sz="2800" i="1"/>
              <a:t>k</a:t>
            </a:r>
            <a:r>
              <a:rPr lang="en-US" altLang="zh-CN" sz="2800"/>
              <a:t> = </a:t>
            </a:r>
            <a:r>
              <a:rPr lang="en-US" altLang="zh-CN" sz="2800" i="1"/>
              <a:t>m </a:t>
            </a:r>
            <a:r>
              <a:rPr lang="en-US" altLang="zh-CN" sz="2800"/>
              <a:t>- </a:t>
            </a:r>
            <a:r>
              <a:rPr lang="en-US" altLang="zh-CN" sz="2800" i="1"/>
              <a:t>j + i</a:t>
            </a:r>
            <a:r>
              <a:rPr lang="en-US" altLang="zh-CN" sz="2800"/>
              <a:t>.</a:t>
            </a:r>
          </a:p>
          <a:p>
            <a:pPr eaLnBrk="1" hangingPunct="1">
              <a:lnSpc>
                <a:spcPct val="150000"/>
              </a:lnSpc>
            </a:pPr>
            <a:r>
              <a:rPr lang="en-US" altLang="zh-CN" sz="2800"/>
              <a:t>The process can continue until </a:t>
            </a:r>
            <a:r>
              <a:rPr lang="en-US" altLang="zh-CN" sz="2800" i="1"/>
              <a:t>k</a:t>
            </a:r>
            <a:r>
              <a:rPr lang="en-US" altLang="zh-CN" sz="2800">
                <a:sym typeface="Symbol" panose="05050102010706020507" pitchFamily="18" charset="2"/>
              </a:rPr>
              <a:t></a:t>
            </a:r>
            <a:r>
              <a:rPr lang="en-US" altLang="zh-CN" sz="2800" i="1">
                <a:sym typeface="Symbol" panose="05050102010706020507" pitchFamily="18" charset="2"/>
              </a:rPr>
              <a:t>n,</a:t>
            </a:r>
            <a:r>
              <a:rPr lang="en-US" altLang="zh-CN" sz="2800"/>
              <a:t> so we have</a:t>
            </a:r>
            <a:endParaRPr lang="en-US" altLang="zh-CN" sz="2800" i="1"/>
          </a:p>
          <a:p>
            <a:pPr lvl="1" eaLnBrk="1" hangingPunct="1">
              <a:lnSpc>
                <a:spcPct val="150000"/>
              </a:lnSpc>
            </a:pPr>
            <a:r>
              <a:rPr lang="en-US" altLang="zh-CN" sz="2400" i="1"/>
              <a:t>R</a:t>
            </a:r>
            <a:r>
              <a:rPr lang="en-US" altLang="zh-CN" sz="2400" i="1" baseline="30000"/>
              <a:t>m </a:t>
            </a:r>
            <a:r>
              <a:rPr lang="en-US" altLang="zh-CN" sz="2400">
                <a:sym typeface="Symbol" panose="05050102010706020507" pitchFamily="18" charset="2"/>
              </a:rPr>
              <a:t> </a:t>
            </a:r>
            <a:r>
              <a:rPr lang="en-US" altLang="zh-CN" sz="2400" i="1"/>
              <a:t>R</a:t>
            </a:r>
            <a:r>
              <a:rPr lang="en-US" altLang="zh-CN" sz="2400" i="1" baseline="30000"/>
              <a:t>k</a:t>
            </a:r>
            <a:endParaRPr lang="en-US" altLang="zh-CN" sz="2400"/>
          </a:p>
          <a:p>
            <a:pPr lvl="1" eaLnBrk="1" hangingPunct="1">
              <a:lnSpc>
                <a:spcPct val="150000"/>
              </a:lnSpc>
            </a:pPr>
            <a:r>
              <a:rPr lang="en-US" altLang="zh-CN" sz="2400">
                <a:sym typeface="Symbol" panose="05050102010706020507" pitchFamily="18" charset="2"/>
              </a:rPr>
              <a:t></a:t>
            </a:r>
            <a:r>
              <a:rPr lang="en-US" altLang="zh-CN" sz="2400" i="1">
                <a:sym typeface="Symbol" panose="05050102010706020507" pitchFamily="18" charset="2"/>
              </a:rPr>
              <a:t>m </a:t>
            </a:r>
            <a:r>
              <a:rPr lang="en-US" altLang="zh-CN" sz="2400">
                <a:sym typeface="Symbol" panose="05050102010706020507" pitchFamily="18" charset="2"/>
              </a:rPr>
              <a:t>(</a:t>
            </a:r>
            <a:r>
              <a:rPr lang="en-US" altLang="zh-CN" sz="2400" i="1">
                <a:sym typeface="Symbol" panose="05050102010706020507" pitchFamily="18" charset="2"/>
              </a:rPr>
              <a:t>m</a:t>
            </a:r>
            <a:r>
              <a:rPr lang="en-US" altLang="zh-CN" sz="2400">
                <a:sym typeface="Symbol" panose="05050102010706020507" pitchFamily="18" charset="2"/>
              </a:rPr>
              <a:t>&gt;</a:t>
            </a:r>
            <a:r>
              <a:rPr lang="en-US" altLang="zh-CN" sz="2400" i="1">
                <a:sym typeface="Symbol" panose="05050102010706020507" pitchFamily="18" charset="2"/>
              </a:rPr>
              <a:t>n</a:t>
            </a:r>
            <a:r>
              <a:rPr lang="en-US" altLang="zh-CN" sz="2400">
                <a:sym typeface="Symbol" panose="05050102010706020507" pitchFamily="18" charset="2"/>
              </a:rPr>
              <a:t> </a:t>
            </a:r>
            <a:r>
              <a:rPr lang="en-US" altLang="zh-CN" sz="2400">
                <a:latin typeface="Euclid" pitchFamily="18" charset="0"/>
                <a:sym typeface="Symbol" panose="05050102010706020507" pitchFamily="18" charset="2"/>
              </a:rPr>
              <a:t></a:t>
            </a:r>
            <a:r>
              <a:rPr lang="en-US" altLang="zh-CN" sz="2400"/>
              <a:t>(</a:t>
            </a:r>
            <a:r>
              <a:rPr lang="en-US" altLang="zh-CN" sz="2400" i="1"/>
              <a:t>a</a:t>
            </a:r>
            <a:r>
              <a:rPr lang="en-US" altLang="zh-CN" sz="2400"/>
              <a:t>, </a:t>
            </a:r>
            <a:r>
              <a:rPr lang="en-US" altLang="zh-CN" sz="2400" i="1"/>
              <a:t>b</a:t>
            </a:r>
            <a:r>
              <a:rPr lang="en-US" altLang="zh-CN" sz="2400"/>
              <a:t>) </a:t>
            </a:r>
            <a:r>
              <a:rPr lang="en-US" altLang="zh-CN" sz="2400">
                <a:sym typeface="Symbol" panose="05050102010706020507" pitchFamily="18" charset="2"/>
              </a:rPr>
              <a:t></a:t>
            </a:r>
            <a:r>
              <a:rPr lang="en-US" altLang="zh-CN" sz="2400"/>
              <a:t> </a:t>
            </a:r>
            <a:r>
              <a:rPr lang="en-US" altLang="zh-CN" sz="2400" i="1"/>
              <a:t>R</a:t>
            </a:r>
            <a:r>
              <a:rPr lang="en-US" altLang="zh-CN" sz="2400" i="1" baseline="30000"/>
              <a:t>m </a:t>
            </a:r>
            <a:r>
              <a:rPr lang="en-US" altLang="zh-CN" sz="2400">
                <a:latin typeface="Euclid" pitchFamily="18" charset="0"/>
                <a:sym typeface="Symbol" panose="05050102010706020507" pitchFamily="18" charset="2"/>
              </a:rPr>
              <a:t></a:t>
            </a:r>
            <a:r>
              <a:rPr lang="en-US" altLang="zh-CN" sz="2400" i="1" baseline="30000"/>
              <a:t> </a:t>
            </a:r>
            <a:r>
              <a:rPr lang="en-US" altLang="zh-CN" sz="2400">
                <a:sym typeface="Symbol" panose="05050102010706020507" pitchFamily="18" charset="2"/>
              </a:rPr>
              <a:t></a:t>
            </a:r>
            <a:r>
              <a:rPr lang="en-US" altLang="zh-CN" sz="2400" i="1">
                <a:sym typeface="Symbol" panose="05050102010706020507" pitchFamily="18" charset="2"/>
              </a:rPr>
              <a:t>k</a:t>
            </a:r>
            <a:r>
              <a:rPr lang="en-US" altLang="zh-CN" sz="2400">
                <a:sym typeface="Symbol" panose="05050102010706020507" pitchFamily="18" charset="2"/>
              </a:rPr>
              <a:t> (</a:t>
            </a:r>
            <a:r>
              <a:rPr lang="en-US" altLang="zh-CN" sz="2400" i="1">
                <a:sym typeface="Symbol" panose="05050102010706020507" pitchFamily="18" charset="2"/>
              </a:rPr>
              <a:t>k</a:t>
            </a:r>
            <a:r>
              <a:rPr lang="en-US" altLang="zh-CN" sz="2400">
                <a:sym typeface="Symbol" panose="05050102010706020507" pitchFamily="18" charset="2"/>
              </a:rPr>
              <a:t></a:t>
            </a:r>
            <a:r>
              <a:rPr lang="en-US" altLang="zh-CN" sz="2400" i="1">
                <a:sym typeface="Symbol" panose="05050102010706020507" pitchFamily="18" charset="2"/>
              </a:rPr>
              <a:t>n </a:t>
            </a:r>
            <a:r>
              <a:rPr lang="en-US" altLang="zh-CN" sz="2400">
                <a:latin typeface="Euclid" pitchFamily="18" charset="0"/>
                <a:sym typeface="Symbol" panose="05050102010706020507" pitchFamily="18" charset="2"/>
              </a:rPr>
              <a:t></a:t>
            </a:r>
            <a:r>
              <a:rPr lang="en-US" altLang="zh-CN" sz="2400"/>
              <a:t>(</a:t>
            </a:r>
            <a:r>
              <a:rPr lang="en-US" altLang="zh-CN" sz="2400" i="1"/>
              <a:t>a</a:t>
            </a:r>
            <a:r>
              <a:rPr lang="en-US" altLang="zh-CN" sz="2400"/>
              <a:t>, </a:t>
            </a:r>
            <a:r>
              <a:rPr lang="en-US" altLang="zh-CN" sz="2400" i="1"/>
              <a:t>b</a:t>
            </a:r>
            <a:r>
              <a:rPr lang="en-US" altLang="zh-CN" sz="2400"/>
              <a:t>) </a:t>
            </a:r>
            <a:r>
              <a:rPr lang="en-US" altLang="zh-CN" sz="2400">
                <a:sym typeface="Symbol" panose="05050102010706020507" pitchFamily="18" charset="2"/>
              </a:rPr>
              <a:t></a:t>
            </a:r>
            <a:r>
              <a:rPr lang="en-US" altLang="zh-CN" sz="2400"/>
              <a:t> </a:t>
            </a:r>
            <a:r>
              <a:rPr lang="en-US" altLang="zh-CN" sz="2400" i="1"/>
              <a:t>R</a:t>
            </a:r>
            <a:r>
              <a:rPr lang="en-US" altLang="zh-CN" sz="2400" i="1" baseline="30000"/>
              <a:t>k </a:t>
            </a:r>
            <a:r>
              <a:rPr lang="en-US" altLang="zh-CN" sz="2400"/>
              <a:t>))</a:t>
            </a:r>
            <a:endParaRPr lang="en-US" altLang="zh-CN" sz="2400" i="1" baseline="30000"/>
          </a:p>
          <a:p>
            <a:pPr eaLnBrk="1" hangingPunct="1">
              <a:lnSpc>
                <a:spcPct val="150000"/>
              </a:lnSpc>
            </a:pPr>
            <a:r>
              <a:rPr lang="en-US" altLang="zh-CN" sz="2800"/>
              <a:t>Therefore</a:t>
            </a:r>
          </a:p>
          <a:p>
            <a:pPr lvl="3" algn="r" eaLnBrk="1" hangingPunct="1">
              <a:lnSpc>
                <a:spcPct val="150000"/>
              </a:lnSpc>
            </a:pPr>
            <a:endParaRPr lang="en-US" altLang="zh-CN" sz="1800"/>
          </a:p>
          <a:p>
            <a:pPr lvl="3" algn="r" eaLnBrk="1" hangingPunct="1">
              <a:lnSpc>
                <a:spcPct val="150000"/>
              </a:lnSpc>
            </a:pPr>
            <a:endParaRPr lang="en-US" altLang="zh-CN" sz="1800"/>
          </a:p>
          <a:p>
            <a:pPr lvl="3" algn="r" eaLnBrk="1" hangingPunct="1">
              <a:lnSpc>
                <a:spcPct val="150000"/>
              </a:lnSpc>
            </a:pPr>
            <a:r>
              <a:rPr lang="en-US" altLang="zh-CN" sz="1800"/>
              <a:t>QED</a:t>
            </a:r>
          </a:p>
        </p:txBody>
      </p:sp>
      <p:graphicFrame>
        <p:nvGraphicFramePr>
          <p:cNvPr id="5" name="Object 4">
            <a:extLst>
              <a:ext uri="{FF2B5EF4-FFF2-40B4-BE49-F238E27FC236}">
                <a16:creationId xmlns:a16="http://schemas.microsoft.com/office/drawing/2014/main" id="{6EA58D29-5571-4769-876E-A774B9EEFF5D}"/>
              </a:ext>
            </a:extLst>
          </p:cNvPr>
          <p:cNvGraphicFramePr>
            <a:graphicFrameLocks noChangeAspect="1"/>
          </p:cNvGraphicFramePr>
          <p:nvPr>
            <p:extLst>
              <p:ext uri="{D42A27DB-BD31-4B8C-83A1-F6EECF244321}">
                <p14:modId xmlns:p14="http://schemas.microsoft.com/office/powerpoint/2010/main" val="2752390540"/>
              </p:ext>
            </p:extLst>
          </p:nvPr>
        </p:nvGraphicFramePr>
        <p:xfrm>
          <a:off x="3756936" y="5044646"/>
          <a:ext cx="3960812" cy="903288"/>
        </p:xfrm>
        <a:graphic>
          <a:graphicData uri="http://schemas.openxmlformats.org/presentationml/2006/ole">
            <mc:AlternateContent xmlns:mc="http://schemas.openxmlformats.org/markup-compatibility/2006">
              <mc:Choice xmlns:v="urn:schemas-microsoft-com:vml" Requires="v">
                <p:oleObj r:id="rId3" imgW="1893122" imgH="431987" progId="Equation.DSMT4">
                  <p:embed/>
                </p:oleObj>
              </mc:Choice>
              <mc:Fallback>
                <p:oleObj r:id="rId3" imgW="1893122" imgH="431987" progId="Equation.DSMT4">
                  <p:embed/>
                  <p:pic>
                    <p:nvPicPr>
                      <p:cNvPr id="96260" name="Object 4">
                        <a:extLst>
                          <a:ext uri="{FF2B5EF4-FFF2-40B4-BE49-F238E27FC236}">
                            <a16:creationId xmlns:a16="http://schemas.microsoft.com/office/drawing/2014/main" id="{B49F9398-1C1B-40A5-854F-16359A7A4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936" y="5044646"/>
                        <a:ext cx="3960812"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0954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dirty="0"/>
              <a:t>9.4.4 Transitive Closures </a:t>
            </a:r>
            <a:r>
              <a:rPr lang="en-US" altLang="zh-CN" sz="2000" dirty="0"/>
              <a:t>—  </a:t>
            </a:r>
            <a:r>
              <a:rPr lang="en-US" altLang="zh-CN" sz="3200" dirty="0"/>
              <a:t>Simple Transitive Closure </a:t>
            </a:r>
            <a:r>
              <a:rPr lang="en-US" altLang="zh-CN" sz="3200" dirty="0" err="1"/>
              <a:t>Alg</a:t>
            </a:r>
            <a:endParaRPr lang="en-US" altLang="zh-CN" sz="3200" dirty="0"/>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693740" y="1286518"/>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buFontTx/>
              <a:buNone/>
            </a:pPr>
            <a:r>
              <a:rPr lang="en-US" altLang="zh-CN" sz="2800" dirty="0"/>
              <a:t>A procedure to compute </a:t>
            </a:r>
            <a:r>
              <a:rPr lang="en-US" altLang="zh-CN" sz="2800" i="1" dirty="0"/>
              <a:t>R</a:t>
            </a:r>
            <a:r>
              <a:rPr lang="en-US" altLang="zh-CN" sz="2800" baseline="30000" dirty="0"/>
              <a:t>*</a:t>
            </a:r>
            <a:r>
              <a:rPr lang="en-US" altLang="zh-CN" sz="2800" dirty="0"/>
              <a:t> with 0-1 matrices.</a:t>
            </a:r>
          </a:p>
          <a:p>
            <a:pPr eaLnBrk="1" hangingPunct="1">
              <a:lnSpc>
                <a:spcPct val="150000"/>
              </a:lnSpc>
              <a:buFontTx/>
              <a:buNone/>
            </a:pPr>
            <a:r>
              <a:rPr lang="en-US" altLang="zh-CN" sz="2800" b="1" dirty="0"/>
              <a:t>procedure</a:t>
            </a:r>
            <a:r>
              <a:rPr lang="en-US" altLang="zh-CN" sz="2800" dirty="0"/>
              <a:t> </a:t>
            </a:r>
            <a:r>
              <a:rPr lang="en-US" altLang="zh-CN" sz="2800" i="1" dirty="0" err="1"/>
              <a:t>transClosure</a:t>
            </a:r>
            <a:r>
              <a:rPr lang="en-US" altLang="zh-CN" sz="2800" dirty="0"/>
              <a:t>(</a:t>
            </a:r>
            <a:r>
              <a:rPr lang="en-US" altLang="zh-CN" sz="2800" b="1" dirty="0" err="1"/>
              <a:t>M</a:t>
            </a:r>
            <a:r>
              <a:rPr lang="en-US" altLang="zh-CN" sz="2800" i="1" baseline="-25000" dirty="0" err="1"/>
              <a:t>R</a:t>
            </a:r>
            <a:r>
              <a:rPr lang="en-US" altLang="zh-CN" sz="2800" dirty="0" err="1"/>
              <a:t>:rank</a:t>
            </a:r>
            <a:r>
              <a:rPr lang="en-US" altLang="zh-CN" sz="2800" i="1" dirty="0" err="1"/>
              <a:t>-n</a:t>
            </a:r>
            <a:r>
              <a:rPr lang="en-US" altLang="zh-CN" sz="2800" dirty="0">
                <a:cs typeface="Times New Roman" panose="02020603050405020304" pitchFamily="18" charset="0"/>
              </a:rPr>
              <a:t> 0-1 mat.)</a:t>
            </a:r>
          </a:p>
          <a:p>
            <a:pPr eaLnBrk="1" hangingPunct="1">
              <a:lnSpc>
                <a:spcPct val="150000"/>
              </a:lnSpc>
              <a:buFontTx/>
              <a:buNone/>
            </a:pPr>
            <a:r>
              <a:rPr lang="en-US" altLang="zh-CN" sz="2800" dirty="0">
                <a:cs typeface="Times New Roman" panose="02020603050405020304" pitchFamily="18" charset="0"/>
              </a:rPr>
              <a:t>	</a:t>
            </a:r>
            <a:r>
              <a:rPr lang="en-US" altLang="zh-CN" sz="2800" b="1" dirty="0">
                <a:solidFill>
                  <a:srgbClr val="FF0000"/>
                </a:solidFill>
                <a:cs typeface="Times New Roman" panose="02020603050405020304" pitchFamily="18" charset="0"/>
              </a:rPr>
              <a:t>A</a:t>
            </a:r>
            <a:r>
              <a:rPr lang="en-US" altLang="zh-CN" sz="2800" dirty="0">
                <a:solidFill>
                  <a:srgbClr val="FF0000"/>
                </a:solidFill>
                <a:cs typeface="Times New Roman" panose="02020603050405020304" pitchFamily="18" charset="0"/>
              </a:rPr>
              <a:t> := </a:t>
            </a:r>
            <a:r>
              <a:rPr lang="en-US" altLang="zh-CN" sz="2800" b="1" dirty="0">
                <a:solidFill>
                  <a:srgbClr val="FF0000"/>
                </a:solidFill>
                <a:cs typeface="Times New Roman" panose="02020603050405020304" pitchFamily="18" charset="0"/>
              </a:rPr>
              <a:t>B</a:t>
            </a:r>
            <a:r>
              <a:rPr lang="en-US" altLang="zh-CN" sz="2800" dirty="0">
                <a:solidFill>
                  <a:srgbClr val="FF0000"/>
                </a:solidFill>
                <a:cs typeface="Times New Roman" panose="02020603050405020304" pitchFamily="18" charset="0"/>
              </a:rPr>
              <a:t> := </a:t>
            </a:r>
            <a:r>
              <a:rPr lang="en-US" altLang="zh-CN" sz="2800" b="1" dirty="0">
                <a:solidFill>
                  <a:srgbClr val="FF0000"/>
                </a:solidFill>
                <a:cs typeface="Times New Roman" panose="02020603050405020304" pitchFamily="18" charset="0"/>
              </a:rPr>
              <a:t>M</a:t>
            </a:r>
            <a:r>
              <a:rPr lang="en-US" altLang="zh-CN" sz="2800" i="1" baseline="-25000" dirty="0">
                <a:solidFill>
                  <a:srgbClr val="FF0000"/>
                </a:solidFill>
                <a:cs typeface="Times New Roman" panose="02020603050405020304" pitchFamily="18" charset="0"/>
              </a:rPr>
              <a:t>R</a:t>
            </a:r>
            <a:r>
              <a:rPr lang="en-US" altLang="zh-CN" sz="2800" dirty="0">
                <a:cs typeface="Times New Roman" panose="02020603050405020304" pitchFamily="18" charset="0"/>
              </a:rPr>
              <a:t>;</a:t>
            </a:r>
          </a:p>
          <a:p>
            <a:pPr eaLnBrk="1" hangingPunct="1">
              <a:lnSpc>
                <a:spcPct val="150000"/>
              </a:lnSpc>
              <a:buFontTx/>
              <a:buNone/>
            </a:pPr>
            <a:r>
              <a:rPr lang="en-US" altLang="zh-CN" sz="2800" dirty="0">
                <a:cs typeface="Times New Roman" panose="02020603050405020304" pitchFamily="18" charset="0"/>
              </a:rPr>
              <a:t>	</a:t>
            </a:r>
            <a:r>
              <a:rPr lang="en-US" altLang="zh-CN" sz="2800" b="1" dirty="0">
                <a:cs typeface="Times New Roman" panose="02020603050405020304" pitchFamily="18" charset="0"/>
              </a:rPr>
              <a:t>for</a:t>
            </a:r>
            <a:r>
              <a:rPr lang="en-US" altLang="zh-CN" sz="2800" dirty="0">
                <a:cs typeface="Times New Roman" panose="02020603050405020304" pitchFamily="18" charset="0"/>
              </a:rPr>
              <a:t> </a:t>
            </a:r>
            <a:r>
              <a:rPr lang="en-US" altLang="zh-CN" sz="2800" i="1" dirty="0" err="1">
                <a:cs typeface="Times New Roman" panose="02020603050405020304" pitchFamily="18" charset="0"/>
              </a:rPr>
              <a:t>i</a:t>
            </a:r>
            <a:r>
              <a:rPr lang="en-US" altLang="zh-CN" sz="2800" dirty="0">
                <a:cs typeface="Times New Roman" panose="02020603050405020304" pitchFamily="18" charset="0"/>
              </a:rPr>
              <a:t> := 2 to </a:t>
            </a:r>
            <a:r>
              <a:rPr lang="en-US" altLang="zh-CN" sz="2800" i="1" dirty="0">
                <a:cs typeface="Times New Roman" panose="02020603050405020304" pitchFamily="18" charset="0"/>
              </a:rPr>
              <a:t>n</a:t>
            </a:r>
            <a:r>
              <a:rPr lang="en-US" altLang="zh-CN" sz="2800" dirty="0">
                <a:cs typeface="Times New Roman" panose="02020603050405020304" pitchFamily="18" charset="0"/>
              </a:rPr>
              <a:t>   </a:t>
            </a:r>
            <a:r>
              <a:rPr lang="en-US" altLang="zh-CN" sz="2800" b="1" dirty="0">
                <a:cs typeface="Times New Roman" panose="02020603050405020304" pitchFamily="18" charset="0"/>
              </a:rPr>
              <a:t>begin</a:t>
            </a:r>
            <a:br>
              <a:rPr lang="en-US" altLang="zh-CN" sz="2800" dirty="0">
                <a:cs typeface="Times New Roman" panose="02020603050405020304" pitchFamily="18" charset="0"/>
              </a:rPr>
            </a:br>
            <a:r>
              <a:rPr lang="en-US" altLang="zh-CN" sz="2800" dirty="0">
                <a:cs typeface="Times New Roman" panose="02020603050405020304" pitchFamily="18" charset="0"/>
              </a:rPr>
              <a:t>	</a:t>
            </a:r>
            <a:r>
              <a:rPr lang="en-US" altLang="zh-CN" sz="2800" b="1" dirty="0">
                <a:solidFill>
                  <a:srgbClr val="FF0000"/>
                </a:solidFill>
                <a:cs typeface="Times New Roman" panose="02020603050405020304" pitchFamily="18" charset="0"/>
              </a:rPr>
              <a:t>A</a:t>
            </a:r>
            <a:r>
              <a:rPr lang="en-US" altLang="zh-CN" sz="2800" dirty="0">
                <a:solidFill>
                  <a:srgbClr val="FF0000"/>
                </a:solidFill>
                <a:cs typeface="Times New Roman" panose="02020603050405020304" pitchFamily="18" charset="0"/>
              </a:rPr>
              <a:t> := </a:t>
            </a:r>
            <a:r>
              <a:rPr lang="en-US" altLang="zh-CN" sz="2800" b="1" dirty="0">
                <a:solidFill>
                  <a:srgbClr val="FF0000"/>
                </a:solidFill>
                <a:cs typeface="Times New Roman" panose="02020603050405020304" pitchFamily="18" charset="0"/>
              </a:rPr>
              <a:t>A</a:t>
            </a:r>
            <a:r>
              <a:rPr lang="en-US" altLang="zh-CN" sz="2800" dirty="0">
                <a:solidFill>
                  <a:srgbClr val="FF0000"/>
                </a:solidFill>
                <a:latin typeface="Arial Unicode MS" pitchFamily="34" charset="-122"/>
              </a:rPr>
              <a:t>⊙</a:t>
            </a:r>
            <a:r>
              <a:rPr lang="en-US" altLang="zh-CN" sz="2800" b="1" dirty="0">
                <a:solidFill>
                  <a:srgbClr val="FF0000"/>
                </a:solidFill>
              </a:rPr>
              <a:t>M</a:t>
            </a:r>
            <a:r>
              <a:rPr lang="en-US" altLang="zh-CN" sz="2800" i="1" baseline="-25000" dirty="0">
                <a:solidFill>
                  <a:srgbClr val="FF0000"/>
                </a:solidFill>
              </a:rPr>
              <a:t>R</a:t>
            </a:r>
            <a:r>
              <a:rPr lang="en-US" altLang="zh-CN" sz="2800" dirty="0"/>
              <a:t>;   </a:t>
            </a:r>
            <a:r>
              <a:rPr lang="en-US" altLang="zh-CN" sz="2800" b="1" dirty="0">
                <a:solidFill>
                  <a:srgbClr val="FF0000"/>
                </a:solidFill>
              </a:rPr>
              <a:t>B</a:t>
            </a:r>
            <a:r>
              <a:rPr lang="en-US" altLang="zh-CN" sz="2800" dirty="0">
                <a:solidFill>
                  <a:srgbClr val="FF0000"/>
                </a:solidFill>
              </a:rPr>
              <a:t> := </a:t>
            </a:r>
            <a:r>
              <a:rPr lang="en-US" altLang="zh-CN" sz="2800" b="1" dirty="0">
                <a:solidFill>
                  <a:srgbClr val="FF0000"/>
                </a:solidFill>
              </a:rPr>
              <a:t>B</a:t>
            </a:r>
            <a:r>
              <a:rPr lang="en-US" altLang="zh-CN" sz="2800" dirty="0">
                <a:solidFill>
                  <a:srgbClr val="FF0000"/>
                </a:solidFill>
              </a:rPr>
              <a:t> </a:t>
            </a:r>
            <a:r>
              <a:rPr lang="en-US" altLang="zh-CN" sz="2800" dirty="0">
                <a:solidFill>
                  <a:srgbClr val="FF0000"/>
                </a:solidFill>
                <a:sym typeface="Symbol" panose="05050102010706020507" pitchFamily="18" charset="2"/>
              </a:rPr>
              <a:t> </a:t>
            </a:r>
            <a:r>
              <a:rPr lang="en-US" altLang="zh-CN" sz="2800" b="1" dirty="0">
                <a:solidFill>
                  <a:srgbClr val="FF0000"/>
                </a:solidFill>
                <a:sym typeface="Symbol" panose="05050102010706020507" pitchFamily="18" charset="2"/>
              </a:rPr>
              <a:t>A</a:t>
            </a:r>
            <a:r>
              <a:rPr lang="en-US" altLang="zh-CN" sz="2800" b="1" dirty="0">
                <a:sym typeface="Symbol" panose="05050102010706020507" pitchFamily="18" charset="2"/>
              </a:rPr>
              <a:t>     </a:t>
            </a:r>
            <a:r>
              <a:rPr lang="en-US" altLang="zh-CN" sz="2800" dirty="0">
                <a:solidFill>
                  <a:schemeClr val="accent2"/>
                </a:solidFill>
                <a:sym typeface="Symbol" panose="05050102010706020507" pitchFamily="18" charset="2"/>
              </a:rPr>
              <a:t>{join}</a:t>
            </a:r>
            <a:br>
              <a:rPr lang="en-US" altLang="zh-CN" sz="2800" dirty="0">
                <a:sym typeface="Symbol" panose="05050102010706020507" pitchFamily="18" charset="2"/>
              </a:rPr>
            </a:br>
            <a:r>
              <a:rPr lang="en-US" altLang="zh-CN" sz="2800" b="1" dirty="0">
                <a:sym typeface="Symbol" panose="05050102010706020507" pitchFamily="18" charset="2"/>
              </a:rPr>
              <a:t>end</a:t>
            </a:r>
            <a:br>
              <a:rPr lang="en-US" altLang="zh-CN" sz="2800" b="1" dirty="0">
                <a:sym typeface="Symbol" panose="05050102010706020507" pitchFamily="18" charset="2"/>
              </a:rPr>
            </a:br>
            <a:r>
              <a:rPr lang="en-US" altLang="zh-CN" sz="2800" b="1" dirty="0">
                <a:sym typeface="Symbol" panose="05050102010706020507" pitchFamily="18" charset="2"/>
              </a:rPr>
              <a:t>return B  </a:t>
            </a:r>
            <a:r>
              <a:rPr lang="en-US" altLang="zh-CN" sz="2800" dirty="0">
                <a:solidFill>
                  <a:schemeClr val="accent2"/>
                </a:solidFill>
                <a:sym typeface="Symbol" panose="05050102010706020507" pitchFamily="18" charset="2"/>
              </a:rPr>
              <a:t>{Alg. takes </a:t>
            </a:r>
            <a:r>
              <a:rPr lang="el-GR" altLang="en-US" sz="2800" dirty="0">
                <a:solidFill>
                  <a:schemeClr val="accent2"/>
                </a:solidFill>
                <a:cs typeface="Times New Roman" panose="02020603050405020304" pitchFamily="18" charset="0"/>
                <a:sym typeface="Symbol" panose="05050102010706020507" pitchFamily="18" charset="2"/>
              </a:rPr>
              <a:t>Θ</a:t>
            </a:r>
            <a:r>
              <a:rPr lang="en-US" altLang="zh-CN" sz="2800" dirty="0">
                <a:solidFill>
                  <a:schemeClr val="accent2"/>
                </a:solidFill>
                <a:sym typeface="Symbol" panose="05050102010706020507" pitchFamily="18" charset="2"/>
              </a:rPr>
              <a:t>(</a:t>
            </a:r>
            <a:r>
              <a:rPr lang="en-US" altLang="zh-CN" sz="2800" i="1" dirty="0">
                <a:solidFill>
                  <a:schemeClr val="accent2"/>
                </a:solidFill>
                <a:sym typeface="Symbol" panose="05050102010706020507" pitchFamily="18" charset="2"/>
              </a:rPr>
              <a:t>n</a:t>
            </a:r>
            <a:r>
              <a:rPr lang="en-US" altLang="zh-CN" sz="2800" baseline="30000" dirty="0">
                <a:solidFill>
                  <a:schemeClr val="accent2"/>
                </a:solidFill>
                <a:sym typeface="Symbol" panose="05050102010706020507" pitchFamily="18" charset="2"/>
              </a:rPr>
              <a:t>4</a:t>
            </a:r>
            <a:r>
              <a:rPr lang="en-US" altLang="zh-CN" sz="2800" dirty="0">
                <a:solidFill>
                  <a:schemeClr val="accent2"/>
                </a:solidFill>
                <a:sym typeface="Symbol" panose="05050102010706020507" pitchFamily="18" charset="2"/>
              </a:rPr>
              <a:t>) time}</a:t>
            </a:r>
            <a:endParaRPr lang="el-GR" altLang="en-US" sz="2800" dirty="0">
              <a:solidFill>
                <a:schemeClr val="accent2"/>
              </a:solidFill>
              <a:cs typeface="Times New Roman" panose="02020603050405020304" pitchFamily="18" charset="0"/>
              <a:sym typeface="Symbol" panose="05050102010706020507" pitchFamily="18" charset="2"/>
            </a:endParaRPr>
          </a:p>
        </p:txBody>
      </p:sp>
      <p:sp>
        <p:nvSpPr>
          <p:cNvPr id="7" name="Text Box 4">
            <a:extLst>
              <a:ext uri="{FF2B5EF4-FFF2-40B4-BE49-F238E27FC236}">
                <a16:creationId xmlns:a16="http://schemas.microsoft.com/office/drawing/2014/main" id="{5DE5A625-89E9-43AB-9CB5-2A01F4C41228}"/>
              </a:ext>
            </a:extLst>
          </p:cNvPr>
          <p:cNvSpPr txBox="1">
            <a:spLocks noChangeArrowheads="1"/>
          </p:cNvSpPr>
          <p:nvPr/>
        </p:nvSpPr>
        <p:spPr bwMode="auto">
          <a:xfrm>
            <a:off x="1868141" y="5035834"/>
            <a:ext cx="6635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a:solidFill>
                  <a:schemeClr val="accent2"/>
                </a:solidFill>
                <a:latin typeface="Times New Roman" panose="02020603050405020304" pitchFamily="18" charset="0"/>
              </a:rPr>
              <a:t>{note </a:t>
            </a:r>
            <a:r>
              <a:rPr lang="en-US" altLang="zh-CN" sz="2800" b="1">
                <a:solidFill>
                  <a:schemeClr val="accent2"/>
                </a:solidFill>
                <a:latin typeface="Times New Roman" panose="02020603050405020304" pitchFamily="18" charset="0"/>
              </a:rPr>
              <a:t>A</a:t>
            </a:r>
            <a:r>
              <a:rPr lang="en-US" altLang="zh-CN" sz="2800">
                <a:solidFill>
                  <a:schemeClr val="accent2"/>
                </a:solidFill>
                <a:latin typeface="Times New Roman" panose="02020603050405020304" pitchFamily="18" charset="0"/>
              </a:rPr>
              <a:t> represents </a:t>
            </a:r>
            <a:r>
              <a:rPr lang="en-US" altLang="zh-CN" sz="2800" i="1">
                <a:solidFill>
                  <a:schemeClr val="accent2"/>
                </a:solidFill>
                <a:latin typeface="Times New Roman" panose="02020603050405020304" pitchFamily="18" charset="0"/>
              </a:rPr>
              <a:t>R</a:t>
            </a:r>
            <a:r>
              <a:rPr lang="en-US" altLang="zh-CN" sz="2800" i="1" baseline="30000">
                <a:solidFill>
                  <a:schemeClr val="accent2"/>
                </a:solidFill>
                <a:latin typeface="Times New Roman" panose="02020603050405020304" pitchFamily="18" charset="0"/>
              </a:rPr>
              <a:t>i</a:t>
            </a:r>
            <a:r>
              <a:rPr lang="en-US" altLang="zh-CN" sz="2800" i="1">
                <a:solidFill>
                  <a:schemeClr val="accent2"/>
                </a:solidFill>
                <a:latin typeface="Times New Roman" panose="02020603050405020304" pitchFamily="18" charset="0"/>
              </a:rPr>
              <a:t>,</a:t>
            </a:r>
            <a:r>
              <a:rPr lang="en-US" altLang="zh-CN" sz="2800">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B</a:t>
            </a:r>
            <a:r>
              <a:rPr lang="en-US" altLang="zh-CN" sz="2800">
                <a:solidFill>
                  <a:schemeClr val="accent2"/>
                </a:solidFill>
                <a:latin typeface="Times New Roman" panose="02020603050405020304" pitchFamily="18" charset="0"/>
              </a:rPr>
              <a:t> represents              }</a:t>
            </a:r>
          </a:p>
        </p:txBody>
      </p:sp>
      <p:graphicFrame>
        <p:nvGraphicFramePr>
          <p:cNvPr id="8" name="Object 5">
            <a:extLst>
              <a:ext uri="{FF2B5EF4-FFF2-40B4-BE49-F238E27FC236}">
                <a16:creationId xmlns:a16="http://schemas.microsoft.com/office/drawing/2014/main" id="{0463D38B-7059-4A55-AFF6-4CC4E0BFCDA5}"/>
              </a:ext>
            </a:extLst>
          </p:cNvPr>
          <p:cNvGraphicFramePr>
            <a:graphicFrameLocks noChangeAspect="1"/>
          </p:cNvGraphicFramePr>
          <p:nvPr>
            <p:extLst>
              <p:ext uri="{D42A27DB-BD31-4B8C-83A1-F6EECF244321}">
                <p14:modId xmlns:p14="http://schemas.microsoft.com/office/powerpoint/2010/main" val="801177120"/>
              </p:ext>
            </p:extLst>
          </p:nvPr>
        </p:nvGraphicFramePr>
        <p:xfrm>
          <a:off x="7181104" y="5063222"/>
          <a:ext cx="779463" cy="1004887"/>
        </p:xfrm>
        <a:graphic>
          <a:graphicData uri="http://schemas.openxmlformats.org/presentationml/2006/ole">
            <mc:AlternateContent xmlns:mc="http://schemas.openxmlformats.org/markup-compatibility/2006">
              <mc:Choice xmlns:v="urn:schemas-microsoft-com:vml" Requires="v">
                <p:oleObj r:id="rId3" imgW="368941" imgH="457995" progId="Equation.3">
                  <p:embed/>
                </p:oleObj>
              </mc:Choice>
              <mc:Fallback>
                <p:oleObj r:id="rId3" imgW="368941" imgH="457995" progId="Equation.3">
                  <p:embed/>
                  <p:pic>
                    <p:nvPicPr>
                      <p:cNvPr id="97285" name="Object 5">
                        <a:extLst>
                          <a:ext uri="{FF2B5EF4-FFF2-40B4-BE49-F238E27FC236}">
                            <a16:creationId xmlns:a16="http://schemas.microsoft.com/office/drawing/2014/main" id="{27C6EC9B-9E8C-4F33-BC7C-73A443307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104" y="5063222"/>
                        <a:ext cx="779463" cy="1004887"/>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2390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dirty="0"/>
              <a:t>9.4.4 Transitive Closures </a:t>
            </a:r>
            <a:r>
              <a:rPr lang="en-US" altLang="zh-CN" sz="2000" dirty="0"/>
              <a:t>—  </a:t>
            </a:r>
            <a:r>
              <a:rPr lang="en-US" altLang="zh-CN" sz="3200" dirty="0"/>
              <a:t>Some definitions</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190266"/>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Let</a:t>
            </a:r>
          </a:p>
          <a:p>
            <a:pPr lvl="1" eaLnBrk="1" hangingPunct="1">
              <a:lnSpc>
                <a:spcPct val="150000"/>
              </a:lnSpc>
            </a:pPr>
            <a:r>
              <a:rPr lang="en-US" altLang="zh-CN" i="1" dirty="0"/>
              <a:t>A</a:t>
            </a:r>
            <a:r>
              <a:rPr lang="en-US" altLang="zh-CN" dirty="0"/>
              <a:t> =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a:t>
            </a:r>
            <a:r>
              <a:rPr lang="en-US" altLang="zh-CN" i="1" dirty="0"/>
              <a:t>a</a:t>
            </a:r>
            <a:r>
              <a:rPr lang="en-US" altLang="zh-CN" i="1" baseline="-25000" dirty="0"/>
              <a:t>n</a:t>
            </a:r>
            <a:r>
              <a:rPr lang="en-US" altLang="zh-CN" dirty="0"/>
              <a:t>}</a:t>
            </a:r>
          </a:p>
          <a:p>
            <a:pPr lvl="1" eaLnBrk="1" hangingPunct="1">
              <a:lnSpc>
                <a:spcPct val="150000"/>
              </a:lnSpc>
            </a:pPr>
            <a:r>
              <a:rPr lang="en-US" altLang="zh-CN" i="1" dirty="0"/>
              <a:t>R</a:t>
            </a:r>
            <a:r>
              <a:rPr lang="en-US" altLang="zh-CN" dirty="0"/>
              <a:t> be a relation on </a:t>
            </a:r>
            <a:r>
              <a:rPr lang="en-US" altLang="zh-CN" i="1" dirty="0"/>
              <a:t>A</a:t>
            </a:r>
          </a:p>
          <a:p>
            <a:pPr eaLnBrk="1" hangingPunct="1">
              <a:lnSpc>
                <a:spcPct val="150000"/>
              </a:lnSpc>
            </a:pPr>
            <a:r>
              <a:rPr lang="en-US" altLang="zh-CN" i="1" dirty="0">
                <a:solidFill>
                  <a:schemeClr val="hlink"/>
                </a:solidFill>
              </a:rPr>
              <a:t>Interior vertices</a:t>
            </a:r>
          </a:p>
          <a:p>
            <a:pPr lvl="1" eaLnBrk="1" hangingPunct="1">
              <a:lnSpc>
                <a:spcPct val="150000"/>
              </a:lnSpc>
            </a:pPr>
            <a:r>
              <a:rPr lang="en-US" altLang="zh-CN" i="1" dirty="0"/>
              <a:t>a</a:t>
            </a:r>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a:t>
            </a:r>
            <a:r>
              <a:rPr lang="en-US" altLang="zh-CN" i="1" dirty="0"/>
              <a:t>x</a:t>
            </a:r>
            <a:r>
              <a:rPr lang="en-US" altLang="zh-CN" i="1" baseline="-25000" dirty="0"/>
              <a:t>i</a:t>
            </a:r>
            <a:r>
              <a:rPr lang="en-US" altLang="zh-CN" dirty="0"/>
              <a:t>, </a:t>
            </a:r>
            <a:r>
              <a:rPr lang="en-US" altLang="zh-CN" i="1" dirty="0"/>
              <a:t>b</a:t>
            </a:r>
          </a:p>
        </p:txBody>
      </p:sp>
    </p:spTree>
    <p:extLst>
      <p:ext uri="{BB962C8B-B14F-4D97-AF65-F5344CB8AC3E}">
        <p14:creationId xmlns:p14="http://schemas.microsoft.com/office/powerpoint/2010/main" val="360395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9.4.4 </a:t>
            </a:r>
            <a:r>
              <a:rPr lang="en-US" altLang="zh-CN" sz="3200" dirty="0"/>
              <a:t>Transitive Closures </a:t>
            </a:r>
            <a:r>
              <a:rPr lang="en-US" altLang="zh-CN" sz="2000" dirty="0"/>
              <a:t>—  </a:t>
            </a:r>
            <a:r>
              <a:rPr lang="en-US" altLang="zh-CN" sz="3200" dirty="0"/>
              <a:t>Some definitions</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897303"/>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i="1" dirty="0" err="1"/>
              <a:t>W</a:t>
            </a:r>
            <a:r>
              <a:rPr lang="en-US" altLang="zh-CN" sz="2800" i="1" baseline="-25000" dirty="0" err="1"/>
              <a:t>k</a:t>
            </a:r>
            <a:r>
              <a:rPr lang="en-US" altLang="zh-CN" sz="2800" dirty="0"/>
              <a:t>: a Boolean matrix, for 1</a:t>
            </a:r>
            <a:r>
              <a:rPr lang="en-US" altLang="zh-CN" sz="2800" dirty="0">
                <a:sym typeface="Symbol" panose="05050102010706020507" pitchFamily="18" charset="2"/>
              </a:rPr>
              <a:t></a:t>
            </a:r>
            <a:r>
              <a:rPr lang="en-US" altLang="zh-CN" sz="2800" i="1" dirty="0"/>
              <a:t>k</a:t>
            </a:r>
            <a:r>
              <a:rPr lang="en-US" altLang="zh-CN" sz="2800" dirty="0">
                <a:sym typeface="Symbol" panose="05050102010706020507" pitchFamily="18" charset="2"/>
              </a:rPr>
              <a:t></a:t>
            </a:r>
            <a:r>
              <a:rPr lang="en-US" altLang="zh-CN" sz="2800" i="1" dirty="0"/>
              <a:t>n</a:t>
            </a:r>
          </a:p>
          <a:p>
            <a:pPr lvl="1" eaLnBrk="1" hangingPunct="1">
              <a:lnSpc>
                <a:spcPct val="150000"/>
              </a:lnSpc>
            </a:pPr>
            <a:r>
              <a:rPr lang="en-US" altLang="zh-CN" sz="2400" i="1" dirty="0" err="1"/>
              <a:t>W</a:t>
            </a:r>
            <a:r>
              <a:rPr lang="en-US" altLang="zh-CN" sz="2400" i="1" baseline="-25000" dirty="0" err="1"/>
              <a:t>k</a:t>
            </a:r>
            <a:r>
              <a:rPr lang="en-US" altLang="zh-CN" sz="2400" dirty="0"/>
              <a:t> has a 1 in position </a:t>
            </a:r>
            <a:r>
              <a:rPr lang="en-US" altLang="zh-CN" sz="2400" i="1" dirty="0" err="1"/>
              <a:t>i</a:t>
            </a:r>
            <a:r>
              <a:rPr lang="en-US" altLang="zh-CN" sz="2400" dirty="0"/>
              <a:t>, </a:t>
            </a:r>
            <a:r>
              <a:rPr lang="en-US" altLang="zh-CN" sz="2400" i="1" dirty="0"/>
              <a:t>j</a:t>
            </a:r>
            <a:endParaRPr lang="en-US" altLang="zh-CN" sz="2400" dirty="0"/>
          </a:p>
          <a:p>
            <a:pPr lvl="2" eaLnBrk="1" hangingPunct="1">
              <a:lnSpc>
                <a:spcPct val="150000"/>
              </a:lnSpc>
            </a:pPr>
            <a:r>
              <a:rPr lang="en-US" altLang="zh-CN" sz="2000" dirty="0"/>
              <a:t>If and only if</a:t>
            </a:r>
          </a:p>
          <a:p>
            <a:pPr lvl="1" eaLnBrk="1" hangingPunct="1">
              <a:lnSpc>
                <a:spcPct val="150000"/>
              </a:lnSpc>
            </a:pPr>
            <a:r>
              <a:rPr lang="en-US" altLang="zh-CN" sz="2400" dirty="0"/>
              <a:t>there is a path from </a:t>
            </a:r>
            <a:r>
              <a:rPr lang="en-US" altLang="zh-CN" sz="2400" i="1" dirty="0" err="1"/>
              <a:t>a</a:t>
            </a:r>
            <a:r>
              <a:rPr lang="en-US" altLang="zh-CN" sz="2400" i="1" baseline="-25000" dirty="0" err="1"/>
              <a:t>i</a:t>
            </a:r>
            <a:r>
              <a:rPr lang="en-US" altLang="zh-CN" sz="2400" dirty="0"/>
              <a:t> to </a:t>
            </a:r>
            <a:r>
              <a:rPr lang="en-US" altLang="zh-CN" sz="2400" i="1" dirty="0" err="1"/>
              <a:t>a</a:t>
            </a:r>
            <a:r>
              <a:rPr lang="en-US" altLang="zh-CN" sz="2400" i="1" baseline="-25000" dirty="0" err="1"/>
              <a:t>j</a:t>
            </a:r>
            <a:r>
              <a:rPr lang="en-US" altLang="zh-CN" sz="2400" dirty="0"/>
              <a:t> in </a:t>
            </a:r>
            <a:r>
              <a:rPr lang="en-US" altLang="zh-CN" sz="2400" i="1" dirty="0"/>
              <a:t>R</a:t>
            </a:r>
            <a:r>
              <a:rPr lang="en-US" altLang="zh-CN" sz="2400" dirty="0"/>
              <a:t> whose interior vertices, if any, come from the set {</a:t>
            </a:r>
            <a:r>
              <a:rPr lang="en-US" altLang="zh-CN" sz="2400" i="1" dirty="0"/>
              <a:t>a</a:t>
            </a:r>
            <a:r>
              <a:rPr lang="en-US" altLang="zh-CN" sz="2400" baseline="-25000" dirty="0"/>
              <a:t>1</a:t>
            </a:r>
            <a:r>
              <a:rPr lang="en-US" altLang="zh-CN" sz="2400" dirty="0"/>
              <a:t>, </a:t>
            </a:r>
            <a:r>
              <a:rPr lang="en-US" altLang="zh-CN" sz="2400" i="1" dirty="0"/>
              <a:t>a</a:t>
            </a:r>
            <a:r>
              <a:rPr lang="en-US" altLang="zh-CN" sz="2400" baseline="-25000" dirty="0"/>
              <a:t>2</a:t>
            </a:r>
            <a:r>
              <a:rPr lang="en-US" altLang="zh-CN" sz="2400" dirty="0"/>
              <a:t>,…, </a:t>
            </a:r>
            <a:r>
              <a:rPr lang="en-US" altLang="zh-CN" sz="2400" i="1" dirty="0" err="1"/>
              <a:t>a</a:t>
            </a:r>
            <a:r>
              <a:rPr lang="en-US" altLang="zh-CN" sz="2400" i="1" baseline="-25000" dirty="0" err="1"/>
              <a:t>k</a:t>
            </a:r>
            <a:r>
              <a:rPr lang="en-US" altLang="zh-CN" sz="2400" dirty="0"/>
              <a:t>}</a:t>
            </a:r>
          </a:p>
          <a:p>
            <a:pPr eaLnBrk="1" hangingPunct="1">
              <a:lnSpc>
                <a:spcPct val="150000"/>
              </a:lnSpc>
            </a:pPr>
            <a:r>
              <a:rPr lang="en-US" altLang="zh-CN" sz="2800" dirty="0"/>
              <a:t>What about </a:t>
            </a:r>
            <a:r>
              <a:rPr lang="en-US" altLang="zh-CN" sz="2800" i="1" dirty="0"/>
              <a:t>W</a:t>
            </a:r>
            <a:r>
              <a:rPr lang="en-US" altLang="zh-CN" sz="2800" i="1" baseline="-25000" dirty="0"/>
              <a:t>0</a:t>
            </a:r>
            <a:r>
              <a:rPr lang="en-US" altLang="zh-CN" sz="2800" dirty="0"/>
              <a:t> </a:t>
            </a:r>
            <a:r>
              <a:rPr lang="en-US" altLang="zh-CN" sz="2800" i="1" dirty="0" err="1"/>
              <a:t>W</a:t>
            </a:r>
            <a:r>
              <a:rPr lang="en-US" altLang="zh-CN" sz="2800" i="1" baseline="-25000" dirty="0" err="1"/>
              <a:t>n</a:t>
            </a:r>
            <a:r>
              <a:rPr lang="en-US" altLang="zh-CN" sz="2800" i="1" baseline="-25000" dirty="0"/>
              <a:t> </a:t>
            </a:r>
            <a:r>
              <a:rPr lang="en-US" altLang="zh-CN" sz="2800" dirty="0"/>
              <a:t>?</a:t>
            </a:r>
          </a:p>
          <a:p>
            <a:pPr lvl="1" eaLnBrk="1" hangingPunct="1">
              <a:lnSpc>
                <a:spcPct val="150000"/>
              </a:lnSpc>
            </a:pPr>
            <a:r>
              <a:rPr lang="en-US" altLang="zh-CN" sz="2400" dirty="0"/>
              <a:t>Let </a:t>
            </a:r>
            <a:r>
              <a:rPr lang="en-US" altLang="zh-CN" sz="2400" i="1" dirty="0"/>
              <a:t>W</a:t>
            </a:r>
            <a:r>
              <a:rPr lang="en-US" altLang="zh-CN" sz="2400" i="1" baseline="-25000" dirty="0"/>
              <a:t>0</a:t>
            </a:r>
            <a:r>
              <a:rPr lang="en-US" altLang="zh-CN" sz="2400" i="1" dirty="0"/>
              <a:t> = W</a:t>
            </a:r>
            <a:r>
              <a:rPr lang="en-US" altLang="zh-CN" sz="2400" i="1" baseline="-25000" dirty="0"/>
              <a:t>R</a:t>
            </a:r>
            <a:endParaRPr lang="en-US" altLang="zh-CN" sz="2400" i="1" dirty="0"/>
          </a:p>
          <a:p>
            <a:pPr lvl="1" eaLnBrk="1" hangingPunct="1">
              <a:lnSpc>
                <a:spcPct val="150000"/>
              </a:lnSpc>
            </a:pPr>
            <a:r>
              <a:rPr lang="en-US" altLang="zh-CN" sz="2400" i="1" dirty="0" err="1"/>
              <a:t>W</a:t>
            </a:r>
            <a:r>
              <a:rPr lang="en-US" altLang="zh-CN" sz="2400" i="1" baseline="-25000" dirty="0" err="1"/>
              <a:t>n</a:t>
            </a:r>
            <a:r>
              <a:rPr lang="en-US" altLang="zh-CN" sz="2400" i="1" dirty="0"/>
              <a:t> = W</a:t>
            </a:r>
            <a:r>
              <a:rPr lang="en-US" altLang="zh-CN" sz="2400" baseline="30000" dirty="0">
                <a:sym typeface="Symbol" panose="05050102010706020507" pitchFamily="18" charset="2"/>
              </a:rPr>
              <a:t></a:t>
            </a:r>
            <a:endParaRPr lang="en-US" altLang="zh-CN" sz="2400" i="1" dirty="0"/>
          </a:p>
          <a:p>
            <a:pPr lvl="1" eaLnBrk="1" hangingPunct="1">
              <a:lnSpc>
                <a:spcPct val="150000"/>
              </a:lnSpc>
            </a:pPr>
            <a:r>
              <a:rPr lang="en-US" altLang="zh-CN" sz="2400" i="1" dirty="0"/>
              <a:t>W</a:t>
            </a:r>
            <a:r>
              <a:rPr lang="en-US" altLang="zh-CN" sz="2400" i="1" baseline="-25000" dirty="0"/>
              <a:t>0</a:t>
            </a:r>
            <a:r>
              <a:rPr lang="en-US" altLang="zh-CN" sz="2400" dirty="0"/>
              <a:t>,</a:t>
            </a:r>
            <a:r>
              <a:rPr lang="en-US" altLang="zh-CN" sz="2400" i="1" dirty="0"/>
              <a:t> W</a:t>
            </a:r>
            <a:r>
              <a:rPr lang="en-US" altLang="zh-CN" sz="2400" i="1" baseline="-25000" dirty="0"/>
              <a:t>1 </a:t>
            </a:r>
            <a:r>
              <a:rPr lang="en-US" altLang="zh-CN" sz="2400" dirty="0"/>
              <a:t>,</a:t>
            </a:r>
            <a:r>
              <a:rPr lang="en-US" altLang="zh-CN" sz="2400" i="1" dirty="0"/>
              <a:t> W</a:t>
            </a:r>
            <a:r>
              <a:rPr lang="en-US" altLang="zh-CN" sz="2400" i="1" baseline="-25000" dirty="0"/>
              <a:t>2 </a:t>
            </a:r>
            <a:r>
              <a:rPr lang="en-US" altLang="zh-CN" sz="2400" dirty="0"/>
              <a:t>,</a:t>
            </a:r>
            <a:r>
              <a:rPr lang="en-US" altLang="zh-CN" sz="2400" i="1" dirty="0"/>
              <a:t> …</a:t>
            </a:r>
            <a:r>
              <a:rPr lang="en-US" altLang="zh-CN" sz="2400" i="1" baseline="-25000" dirty="0"/>
              <a:t> </a:t>
            </a:r>
            <a:r>
              <a:rPr lang="en-US" altLang="zh-CN" sz="2400" dirty="0"/>
              <a:t>,</a:t>
            </a:r>
            <a:r>
              <a:rPr lang="en-US" altLang="zh-CN" sz="2400" i="1" dirty="0"/>
              <a:t> </a:t>
            </a:r>
            <a:r>
              <a:rPr lang="en-US" altLang="zh-CN" sz="2400" i="1" dirty="0" err="1"/>
              <a:t>W</a:t>
            </a:r>
            <a:r>
              <a:rPr lang="en-US" altLang="zh-CN" sz="2400" i="1" baseline="-25000" dirty="0" err="1"/>
              <a:t>n</a:t>
            </a:r>
            <a:endParaRPr lang="en-US" altLang="zh-CN" sz="2400" i="1" baseline="-25000" dirty="0"/>
          </a:p>
        </p:txBody>
      </p:sp>
    </p:spTree>
    <p:extLst>
      <p:ext uri="{BB962C8B-B14F-4D97-AF65-F5344CB8AC3E}">
        <p14:creationId xmlns:p14="http://schemas.microsoft.com/office/powerpoint/2010/main" val="2830553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074856"/>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Procedure</a:t>
            </a:r>
          </a:p>
          <a:p>
            <a:pPr lvl="1" eaLnBrk="1" hangingPunct="1">
              <a:lnSpc>
                <a:spcPct val="150000"/>
              </a:lnSpc>
            </a:pPr>
            <a:r>
              <a:rPr lang="en-US" altLang="zh-CN"/>
              <a:t>begin with the matrix of </a:t>
            </a:r>
            <a:r>
              <a:rPr lang="en-US" altLang="zh-CN" i="1"/>
              <a:t>R</a:t>
            </a:r>
            <a:r>
              <a:rPr lang="en-US" altLang="zh-CN"/>
              <a:t>, and </a:t>
            </a:r>
          </a:p>
          <a:p>
            <a:pPr lvl="1" eaLnBrk="1" hangingPunct="1">
              <a:lnSpc>
                <a:spcPct val="150000"/>
              </a:lnSpc>
            </a:pPr>
            <a:r>
              <a:rPr lang="en-US" altLang="zh-CN"/>
              <a:t>compute each matrix ,</a:t>
            </a:r>
            <a:r>
              <a:rPr lang="en-US" altLang="zh-CN" i="1"/>
              <a:t> W</a:t>
            </a:r>
            <a:r>
              <a:rPr lang="en-US" altLang="zh-CN" i="1" baseline="-25000"/>
              <a:t>k-1</a:t>
            </a:r>
            <a:r>
              <a:rPr lang="en-US" altLang="zh-CN"/>
              <a:t> from the previous matrix </a:t>
            </a:r>
            <a:r>
              <a:rPr lang="en-US" altLang="zh-CN" i="1"/>
              <a:t>W</a:t>
            </a:r>
            <a:r>
              <a:rPr lang="en-US" altLang="zh-CN" i="1" baseline="-25000"/>
              <a:t>k</a:t>
            </a:r>
            <a:r>
              <a:rPr lang="en-US" altLang="zh-CN"/>
              <a:t>, and, </a:t>
            </a:r>
          </a:p>
          <a:p>
            <a:pPr lvl="1" eaLnBrk="1" hangingPunct="1">
              <a:lnSpc>
                <a:spcPct val="150000"/>
              </a:lnSpc>
            </a:pPr>
            <a:r>
              <a:rPr lang="en-US" altLang="zh-CN"/>
              <a:t>reach</a:t>
            </a:r>
            <a:r>
              <a:rPr lang="en-US" altLang="zh-CN" i="1"/>
              <a:t> W</a:t>
            </a:r>
            <a:r>
              <a:rPr lang="en-US" altLang="zh-CN" baseline="30000">
                <a:sym typeface="Symbol" panose="05050102010706020507" pitchFamily="18" charset="2"/>
              </a:rPr>
              <a:t> </a:t>
            </a:r>
            <a:r>
              <a:rPr lang="en-US" altLang="zh-CN"/>
              <a:t>in </a:t>
            </a:r>
            <a:r>
              <a:rPr lang="en-US" altLang="zh-CN" i="1"/>
              <a:t>n</a:t>
            </a:r>
            <a:r>
              <a:rPr lang="en-US" altLang="zh-CN"/>
              <a:t> steps, </a:t>
            </a:r>
          </a:p>
        </p:txBody>
      </p:sp>
    </p:spTree>
    <p:extLst>
      <p:ext uri="{BB962C8B-B14F-4D97-AF65-F5344CB8AC3E}">
        <p14:creationId xmlns:p14="http://schemas.microsoft.com/office/powerpoint/2010/main" val="2981586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852915"/>
            <a:ext cx="11055531" cy="54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Suppose</a:t>
            </a:r>
          </a:p>
          <a:p>
            <a:pPr lvl="1" eaLnBrk="1" hangingPunct="1">
              <a:lnSpc>
                <a:spcPct val="150000"/>
              </a:lnSpc>
            </a:pPr>
            <a:r>
              <a:rPr lang="en-US" altLang="zh-CN" i="1"/>
              <a:t>W</a:t>
            </a:r>
            <a:r>
              <a:rPr lang="en-US" altLang="zh-CN" i="1" baseline="-25000"/>
              <a:t>k</a:t>
            </a:r>
            <a:r>
              <a:rPr lang="en-US" altLang="zh-CN" i="1"/>
              <a:t> </a:t>
            </a:r>
            <a:r>
              <a:rPr lang="en-US" altLang="zh-CN"/>
              <a:t>= [</a:t>
            </a:r>
            <a:r>
              <a:rPr lang="en-US" altLang="zh-CN" i="1"/>
              <a:t>t</a:t>
            </a:r>
            <a:r>
              <a:rPr lang="en-US" altLang="zh-CN" i="1" baseline="-25000"/>
              <a:t>ij</a:t>
            </a:r>
            <a:r>
              <a:rPr lang="en-US" altLang="zh-CN"/>
              <a:t>]</a:t>
            </a:r>
          </a:p>
          <a:p>
            <a:pPr lvl="1" eaLnBrk="1" hangingPunct="1">
              <a:lnSpc>
                <a:spcPct val="150000"/>
              </a:lnSpc>
            </a:pPr>
            <a:r>
              <a:rPr lang="en-US" altLang="zh-CN" i="1"/>
              <a:t>W</a:t>
            </a:r>
            <a:r>
              <a:rPr lang="en-US" altLang="zh-CN" i="1" baseline="-25000"/>
              <a:t>k</a:t>
            </a:r>
            <a:r>
              <a:rPr lang="en-US" altLang="zh-CN" baseline="-25000"/>
              <a:t>-1</a:t>
            </a:r>
            <a:r>
              <a:rPr lang="en-US" altLang="zh-CN"/>
              <a:t> = [</a:t>
            </a:r>
            <a:r>
              <a:rPr lang="en-US" altLang="zh-CN" i="1"/>
              <a:t>s</a:t>
            </a:r>
            <a:r>
              <a:rPr lang="en-US" altLang="zh-CN" i="1" baseline="-25000"/>
              <a:t>ij</a:t>
            </a:r>
            <a:r>
              <a:rPr lang="en-US" altLang="zh-CN"/>
              <a:t>]</a:t>
            </a:r>
          </a:p>
          <a:p>
            <a:pPr eaLnBrk="1" hangingPunct="1">
              <a:lnSpc>
                <a:spcPct val="150000"/>
              </a:lnSpc>
            </a:pPr>
            <a:r>
              <a:rPr lang="en-US" altLang="zh-CN"/>
              <a:t>If </a:t>
            </a:r>
            <a:r>
              <a:rPr lang="en-US" altLang="zh-CN" i="1"/>
              <a:t>t</a:t>
            </a:r>
            <a:r>
              <a:rPr lang="en-US" altLang="zh-CN" i="1" baseline="-25000"/>
              <a:t>ij</a:t>
            </a:r>
            <a:r>
              <a:rPr lang="en-US" altLang="zh-CN"/>
              <a:t> = 1, then there must be a path from </a:t>
            </a:r>
            <a:r>
              <a:rPr lang="en-US" altLang="zh-CN" i="1"/>
              <a:t>a</a:t>
            </a:r>
            <a:r>
              <a:rPr lang="en-US" altLang="zh-CN" i="1" baseline="-25000"/>
              <a:t>i</a:t>
            </a:r>
            <a:r>
              <a:rPr lang="en-US" altLang="zh-CN"/>
              <a:t> to </a:t>
            </a:r>
            <a:r>
              <a:rPr lang="en-US" altLang="zh-CN" i="1"/>
              <a:t>a</a:t>
            </a:r>
            <a:r>
              <a:rPr lang="en-US" altLang="zh-CN" i="1" baseline="-25000"/>
              <a:t>j</a:t>
            </a:r>
            <a:r>
              <a:rPr lang="en-US" altLang="zh-CN"/>
              <a:t> whose interior vertices come from the set {</a:t>
            </a:r>
            <a:r>
              <a:rPr lang="en-US" altLang="zh-CN" i="1"/>
              <a:t>a</a:t>
            </a:r>
            <a:r>
              <a:rPr lang="en-US" altLang="zh-CN" baseline="-25000"/>
              <a:t>1</a:t>
            </a:r>
            <a:r>
              <a:rPr lang="en-US" altLang="zh-CN"/>
              <a:t>, </a:t>
            </a:r>
            <a:r>
              <a:rPr lang="en-US" altLang="zh-CN" i="1"/>
              <a:t>a</a:t>
            </a:r>
            <a:r>
              <a:rPr lang="en-US" altLang="zh-CN" baseline="-25000"/>
              <a:t>2</a:t>
            </a:r>
            <a:r>
              <a:rPr lang="en-US" altLang="zh-CN"/>
              <a:t>,…, </a:t>
            </a:r>
            <a:r>
              <a:rPr lang="en-US" altLang="zh-CN" i="1"/>
              <a:t>a</a:t>
            </a:r>
            <a:r>
              <a:rPr lang="en-US" altLang="zh-CN" i="1" baseline="-25000"/>
              <a:t>k</a:t>
            </a:r>
            <a:r>
              <a:rPr lang="en-US" altLang="zh-CN"/>
              <a:t>}.</a:t>
            </a:r>
          </a:p>
          <a:p>
            <a:pPr lvl="1" eaLnBrk="1" hangingPunct="1">
              <a:lnSpc>
                <a:spcPct val="150000"/>
              </a:lnSpc>
            </a:pPr>
            <a:r>
              <a:rPr lang="en-US" altLang="zh-CN"/>
              <a:t>Whether </a:t>
            </a:r>
            <a:r>
              <a:rPr lang="en-US" altLang="zh-CN" i="1"/>
              <a:t>a</a:t>
            </a:r>
            <a:r>
              <a:rPr lang="en-US" altLang="zh-CN" i="1" baseline="-25000"/>
              <a:t>k</a:t>
            </a:r>
            <a:r>
              <a:rPr lang="en-US" altLang="zh-CN"/>
              <a:t> is an interior vertex ?</a:t>
            </a:r>
          </a:p>
          <a:p>
            <a:pPr lvl="1" eaLnBrk="1" hangingPunct="1">
              <a:lnSpc>
                <a:spcPct val="150000"/>
              </a:lnSpc>
            </a:pPr>
            <a:r>
              <a:rPr lang="en-US" altLang="zh-CN"/>
              <a:t>Two cases</a:t>
            </a:r>
          </a:p>
        </p:txBody>
      </p:sp>
    </p:spTree>
    <p:extLst>
      <p:ext uri="{BB962C8B-B14F-4D97-AF65-F5344CB8AC3E}">
        <p14:creationId xmlns:p14="http://schemas.microsoft.com/office/powerpoint/2010/main" val="357928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887290"/>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i="1" dirty="0" err="1"/>
              <a:t>a</a:t>
            </a:r>
            <a:r>
              <a:rPr lang="en-US" altLang="zh-CN" sz="2800" i="1" baseline="-25000" dirty="0" err="1"/>
              <a:t>k</a:t>
            </a:r>
            <a:r>
              <a:rPr lang="en-US" altLang="zh-CN" sz="2800" dirty="0"/>
              <a:t> is not an interior vertex</a:t>
            </a:r>
          </a:p>
          <a:p>
            <a:pPr lvl="1" eaLnBrk="1" hangingPunct="1">
              <a:lnSpc>
                <a:spcPct val="150000"/>
              </a:lnSpc>
            </a:pPr>
            <a:r>
              <a:rPr lang="en-US" altLang="zh-CN" sz="2400" dirty="0"/>
              <a:t>then all interior vertices must actually come from the set {</a:t>
            </a:r>
            <a:r>
              <a:rPr lang="en-US" altLang="zh-CN" sz="2400" i="1" dirty="0"/>
              <a:t>a</a:t>
            </a:r>
            <a:r>
              <a:rPr lang="en-US" altLang="zh-CN" sz="2400" baseline="-25000" dirty="0"/>
              <a:t>1</a:t>
            </a:r>
            <a:r>
              <a:rPr lang="en-US" altLang="zh-CN" sz="2400" dirty="0"/>
              <a:t>, </a:t>
            </a:r>
            <a:r>
              <a:rPr lang="en-US" altLang="zh-CN" sz="2400" i="1" dirty="0"/>
              <a:t>a</a:t>
            </a:r>
            <a:r>
              <a:rPr lang="en-US" altLang="zh-CN" sz="2400" baseline="-25000" dirty="0"/>
              <a:t>2</a:t>
            </a:r>
            <a:r>
              <a:rPr lang="en-US" altLang="zh-CN" sz="2400" dirty="0"/>
              <a:t>,…, </a:t>
            </a:r>
            <a:r>
              <a:rPr lang="en-US" altLang="zh-CN" sz="2400" i="1" dirty="0"/>
              <a:t>a</a:t>
            </a:r>
            <a:r>
              <a:rPr lang="en-US" altLang="zh-CN" sz="2400" i="1" baseline="-25000" dirty="0"/>
              <a:t>k-1</a:t>
            </a:r>
            <a:r>
              <a:rPr lang="en-US" altLang="zh-CN" sz="2400" dirty="0"/>
              <a:t>}</a:t>
            </a:r>
          </a:p>
          <a:p>
            <a:pPr lvl="1" eaLnBrk="1" hangingPunct="1">
              <a:lnSpc>
                <a:spcPct val="150000"/>
              </a:lnSpc>
            </a:pPr>
            <a:r>
              <a:rPr lang="en-US" altLang="zh-CN" sz="2400" dirty="0"/>
              <a:t>so </a:t>
            </a:r>
            <a:r>
              <a:rPr lang="en-US" altLang="zh-CN" sz="2400" i="1" dirty="0" err="1"/>
              <a:t>s</a:t>
            </a:r>
            <a:r>
              <a:rPr lang="en-US" altLang="zh-CN" sz="2400" i="1" baseline="-25000" dirty="0" err="1"/>
              <a:t>ij</a:t>
            </a:r>
            <a:r>
              <a:rPr lang="en-US" altLang="zh-CN" sz="2400" dirty="0"/>
              <a:t> = 1.</a:t>
            </a:r>
          </a:p>
          <a:p>
            <a:pPr eaLnBrk="1" hangingPunct="1">
              <a:lnSpc>
                <a:spcPct val="150000"/>
              </a:lnSpc>
            </a:pPr>
            <a:r>
              <a:rPr lang="en-US" altLang="zh-CN" sz="2800" i="1" dirty="0" err="1"/>
              <a:t>a</a:t>
            </a:r>
            <a:r>
              <a:rPr lang="en-US" altLang="zh-CN" sz="2800" i="1" baseline="-25000" dirty="0" err="1"/>
              <a:t>k</a:t>
            </a:r>
            <a:r>
              <a:rPr lang="en-US" altLang="zh-CN" sz="2800" dirty="0"/>
              <a:t> is an interior vertex</a:t>
            </a:r>
          </a:p>
          <a:p>
            <a:pPr lvl="1" eaLnBrk="1" hangingPunct="1">
              <a:lnSpc>
                <a:spcPct val="150000"/>
              </a:lnSpc>
            </a:pPr>
            <a:r>
              <a:rPr lang="en-US" altLang="zh-CN" sz="2400" dirty="0"/>
              <a:t>Assume </a:t>
            </a:r>
            <a:r>
              <a:rPr lang="en-US" altLang="zh-CN" sz="2400" i="1" dirty="0" err="1"/>
              <a:t>a</a:t>
            </a:r>
            <a:r>
              <a:rPr lang="en-US" altLang="zh-CN" sz="2400" i="1" baseline="-25000" dirty="0" err="1"/>
              <a:t>k</a:t>
            </a:r>
            <a:r>
              <a:rPr lang="en-US" altLang="zh-CN" sz="2400" dirty="0"/>
              <a:t> appears only once (why?)</a:t>
            </a:r>
          </a:p>
          <a:p>
            <a:pPr lvl="1" eaLnBrk="1" hangingPunct="1">
              <a:lnSpc>
                <a:spcPct val="150000"/>
              </a:lnSpc>
            </a:pPr>
            <a:r>
              <a:rPr lang="en-US" altLang="zh-CN" sz="2400" dirty="0"/>
              <a:t>Two </a:t>
            </a:r>
            <a:r>
              <a:rPr lang="en-US" altLang="zh-CN" sz="2400" dirty="0" err="1"/>
              <a:t>subpaths</a:t>
            </a:r>
            <a:endParaRPr lang="en-US" altLang="zh-CN" sz="2400" dirty="0"/>
          </a:p>
          <a:p>
            <a:pPr lvl="2" eaLnBrk="1" hangingPunct="1">
              <a:lnSpc>
                <a:spcPct val="150000"/>
              </a:lnSpc>
            </a:pPr>
            <a:r>
              <a:rPr lang="en-US" altLang="zh-CN" sz="2000" i="1" dirty="0" err="1"/>
              <a:t>a</a:t>
            </a:r>
            <a:r>
              <a:rPr lang="en-US" altLang="zh-CN" sz="2000" i="1" baseline="-25000" dirty="0" err="1"/>
              <a:t>i</a:t>
            </a:r>
            <a:r>
              <a:rPr lang="en-US" altLang="zh-CN" sz="2000" dirty="0"/>
              <a:t> to </a:t>
            </a:r>
            <a:r>
              <a:rPr lang="en-US" altLang="zh-CN" sz="2000" i="1" dirty="0" err="1"/>
              <a:t>a</a:t>
            </a:r>
            <a:r>
              <a:rPr lang="en-US" altLang="zh-CN" sz="2000" i="1" baseline="-25000" dirty="0" err="1"/>
              <a:t>k</a:t>
            </a:r>
            <a:r>
              <a:rPr lang="en-US" altLang="zh-CN" sz="2000" dirty="0"/>
              <a:t> and </a:t>
            </a:r>
            <a:r>
              <a:rPr lang="en-US" altLang="zh-CN" sz="2000" i="1" dirty="0" err="1"/>
              <a:t>a</a:t>
            </a:r>
            <a:r>
              <a:rPr lang="en-US" altLang="zh-CN" sz="2000" i="1" baseline="-25000" dirty="0" err="1"/>
              <a:t>k</a:t>
            </a:r>
            <a:r>
              <a:rPr lang="en-US" altLang="zh-CN" sz="2000" dirty="0"/>
              <a:t> to </a:t>
            </a:r>
            <a:r>
              <a:rPr lang="en-US" altLang="zh-CN" sz="2000" i="1" dirty="0" err="1"/>
              <a:t>a</a:t>
            </a:r>
            <a:r>
              <a:rPr lang="en-US" altLang="zh-CN" sz="2000" i="1" baseline="-25000" dirty="0" err="1"/>
              <a:t>j</a:t>
            </a:r>
            <a:endParaRPr lang="en-US" altLang="zh-CN" sz="2000" dirty="0"/>
          </a:p>
          <a:p>
            <a:pPr lvl="1" eaLnBrk="1" hangingPunct="1">
              <a:lnSpc>
                <a:spcPct val="150000"/>
              </a:lnSpc>
            </a:pPr>
            <a:r>
              <a:rPr lang="en-US" altLang="zh-CN" sz="2400" i="1" dirty="0" err="1"/>
              <a:t>s</a:t>
            </a:r>
            <a:r>
              <a:rPr lang="en-US" altLang="zh-CN" sz="2400" i="1" baseline="-25000" dirty="0" err="1"/>
              <a:t>ik</a:t>
            </a:r>
            <a:r>
              <a:rPr lang="en-US" altLang="zh-CN" sz="2400" dirty="0"/>
              <a:t> = 1 and </a:t>
            </a:r>
            <a:r>
              <a:rPr lang="en-US" altLang="zh-CN" sz="2400" i="1" dirty="0" err="1"/>
              <a:t>s</a:t>
            </a:r>
            <a:r>
              <a:rPr lang="en-US" altLang="zh-CN" sz="2400" i="1" baseline="-25000" dirty="0" err="1"/>
              <a:t>kj</a:t>
            </a:r>
            <a:r>
              <a:rPr lang="en-US" altLang="zh-CN" sz="2400" dirty="0"/>
              <a:t> = 1</a:t>
            </a:r>
          </a:p>
        </p:txBody>
      </p:sp>
      <p:grpSp>
        <p:nvGrpSpPr>
          <p:cNvPr id="5" name="Group 4">
            <a:extLst>
              <a:ext uri="{FF2B5EF4-FFF2-40B4-BE49-F238E27FC236}">
                <a16:creationId xmlns:a16="http://schemas.microsoft.com/office/drawing/2014/main" id="{1C377531-8A18-4473-AC9D-C797AA1B765B}"/>
              </a:ext>
            </a:extLst>
          </p:cNvPr>
          <p:cNvGrpSpPr>
            <a:grpSpLocks/>
          </p:cNvGrpSpPr>
          <p:nvPr/>
        </p:nvGrpSpPr>
        <p:grpSpPr bwMode="auto">
          <a:xfrm>
            <a:off x="7200316" y="4656848"/>
            <a:ext cx="2611437" cy="1338262"/>
            <a:chOff x="0" y="0"/>
            <a:chExt cx="1645" cy="843"/>
          </a:xfrm>
        </p:grpSpPr>
        <p:sp>
          <p:nvSpPr>
            <p:cNvPr id="6" name="Oval 5">
              <a:extLst>
                <a:ext uri="{FF2B5EF4-FFF2-40B4-BE49-F238E27FC236}">
                  <a16:creationId xmlns:a16="http://schemas.microsoft.com/office/drawing/2014/main" id="{39F7F26D-47DC-4F77-BD01-75F6E77EFA7A}"/>
                </a:ext>
              </a:extLst>
            </p:cNvPr>
            <p:cNvSpPr>
              <a:spLocks noChangeArrowheads="1"/>
            </p:cNvSpPr>
            <p:nvPr/>
          </p:nvSpPr>
          <p:spPr bwMode="auto">
            <a:xfrm>
              <a:off x="736" y="33"/>
              <a:ext cx="181"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Oval 6">
              <a:extLst>
                <a:ext uri="{FF2B5EF4-FFF2-40B4-BE49-F238E27FC236}">
                  <a16:creationId xmlns:a16="http://schemas.microsoft.com/office/drawing/2014/main" id="{077E0CD1-0093-4F12-99AD-92DE4A3AB08E}"/>
                </a:ext>
              </a:extLst>
            </p:cNvPr>
            <p:cNvSpPr>
              <a:spLocks noChangeArrowheads="1"/>
            </p:cNvSpPr>
            <p:nvPr/>
          </p:nvSpPr>
          <p:spPr bwMode="auto">
            <a:xfrm>
              <a:off x="1451" y="632"/>
              <a:ext cx="181"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Oval 7">
              <a:extLst>
                <a:ext uri="{FF2B5EF4-FFF2-40B4-BE49-F238E27FC236}">
                  <a16:creationId xmlns:a16="http://schemas.microsoft.com/office/drawing/2014/main" id="{42A4AC6A-E34D-4797-9198-B6B3E42DC71E}"/>
                </a:ext>
              </a:extLst>
            </p:cNvPr>
            <p:cNvSpPr>
              <a:spLocks noChangeArrowheads="1"/>
            </p:cNvSpPr>
            <p:nvPr/>
          </p:nvSpPr>
          <p:spPr bwMode="auto">
            <a:xfrm>
              <a:off x="19" y="659"/>
              <a:ext cx="181"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Arc 8">
              <a:extLst>
                <a:ext uri="{FF2B5EF4-FFF2-40B4-BE49-F238E27FC236}">
                  <a16:creationId xmlns:a16="http://schemas.microsoft.com/office/drawing/2014/main" id="{94F96DDD-E805-4234-8C18-4AC9BD91AF74}"/>
                </a:ext>
              </a:extLst>
            </p:cNvPr>
            <p:cNvSpPr>
              <a:spLocks/>
            </p:cNvSpPr>
            <p:nvPr/>
          </p:nvSpPr>
          <p:spPr bwMode="auto">
            <a:xfrm rot="2926926" flipV="1">
              <a:off x="360" y="-11"/>
              <a:ext cx="91" cy="811"/>
            </a:xfrm>
            <a:custGeom>
              <a:avLst/>
              <a:gdLst>
                <a:gd name="T0" fmla="*/ 0 w 21600"/>
                <a:gd name="T1" fmla="*/ 0 h 37867"/>
                <a:gd name="T2" fmla="*/ 0 w 21600"/>
                <a:gd name="T3" fmla="*/ 0 h 37867"/>
                <a:gd name="T4" fmla="*/ 0 w 21600"/>
                <a:gd name="T5" fmla="*/ 0 h 37867"/>
                <a:gd name="T6" fmla="*/ 0 w 21600"/>
                <a:gd name="T7" fmla="*/ 0 h 37867"/>
                <a:gd name="T8" fmla="*/ 0 w 21600"/>
                <a:gd name="T9" fmla="*/ 0 h 37867"/>
                <a:gd name="T10" fmla="*/ 0 w 21600"/>
                <a:gd name="T11" fmla="*/ 0 h 37867"/>
                <a:gd name="T12" fmla="*/ 0 w 21600"/>
                <a:gd name="T13" fmla="*/ 0 h 37867"/>
                <a:gd name="T14" fmla="*/ 0 w 21600"/>
                <a:gd name="T15" fmla="*/ 0 h 378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37867" fill="none" extrusionOk="0">
                  <a:moveTo>
                    <a:pt x="9740" y="37866"/>
                  </a:moveTo>
                  <a:cubicBezTo>
                    <a:pt x="3660" y="33873"/>
                    <a:pt x="0" y="27087"/>
                    <a:pt x="0" y="19814"/>
                  </a:cubicBezTo>
                  <a:cubicBezTo>
                    <a:pt x="-1" y="11209"/>
                    <a:pt x="5107" y="3425"/>
                    <a:pt x="13000" y="-1"/>
                  </a:cubicBezTo>
                </a:path>
                <a:path w="21600" h="37867" stroke="0" extrusionOk="0">
                  <a:moveTo>
                    <a:pt x="9740" y="37866"/>
                  </a:moveTo>
                  <a:cubicBezTo>
                    <a:pt x="3660" y="33873"/>
                    <a:pt x="0" y="27087"/>
                    <a:pt x="0" y="19814"/>
                  </a:cubicBezTo>
                  <a:cubicBezTo>
                    <a:pt x="-1" y="11209"/>
                    <a:pt x="5107" y="3425"/>
                    <a:pt x="13000" y="-1"/>
                  </a:cubicBezTo>
                  <a:lnTo>
                    <a:pt x="21600" y="19814"/>
                  </a:lnTo>
                  <a:lnTo>
                    <a:pt x="9740" y="37866"/>
                  </a:lnTo>
                  <a:close/>
                </a:path>
              </a:pathLst>
            </a:custGeom>
            <a:noFill/>
            <a:ln w="19050" cmpd="sng">
              <a:solidFill>
                <a:srgbClr val="0000FF"/>
              </a:solidFill>
              <a:prstDash val="dash"/>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9">
              <a:extLst>
                <a:ext uri="{FF2B5EF4-FFF2-40B4-BE49-F238E27FC236}">
                  <a16:creationId xmlns:a16="http://schemas.microsoft.com/office/drawing/2014/main" id="{22E80867-874D-43D2-AEE9-87A7FF6D19D8}"/>
                </a:ext>
              </a:extLst>
            </p:cNvPr>
            <p:cNvSpPr>
              <a:spLocks/>
            </p:cNvSpPr>
            <p:nvPr/>
          </p:nvSpPr>
          <p:spPr bwMode="auto">
            <a:xfrm rot="1498813" flipH="1" flipV="1">
              <a:off x="844" y="281"/>
              <a:ext cx="780" cy="206"/>
            </a:xfrm>
            <a:custGeom>
              <a:avLst/>
              <a:gdLst>
                <a:gd name="T0" fmla="*/ 0 w 30275"/>
                <a:gd name="T1" fmla="*/ 0 h 21600"/>
                <a:gd name="T2" fmla="*/ 0 w 30275"/>
                <a:gd name="T3" fmla="*/ 0 h 21600"/>
                <a:gd name="T4" fmla="*/ 0 w 30275"/>
                <a:gd name="T5" fmla="*/ 0 h 21600"/>
                <a:gd name="T6" fmla="*/ 0 w 30275"/>
                <a:gd name="T7" fmla="*/ 0 h 21600"/>
                <a:gd name="T8" fmla="*/ 0 w 30275"/>
                <a:gd name="T9" fmla="*/ 0 h 21600"/>
                <a:gd name="T10" fmla="*/ 0 w 30275"/>
                <a:gd name="T11" fmla="*/ 0 h 21600"/>
                <a:gd name="T12" fmla="*/ 0 w 30275"/>
                <a:gd name="T13" fmla="*/ 0 h 21600"/>
                <a:gd name="T14" fmla="*/ 0 w 30275"/>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275" h="21600" fill="none" extrusionOk="0">
                  <a:moveTo>
                    <a:pt x="30275" y="19755"/>
                  </a:moveTo>
                  <a:cubicBezTo>
                    <a:pt x="27523" y="20971"/>
                    <a:pt x="24549" y="21599"/>
                    <a:pt x="21541" y="21600"/>
                  </a:cubicBezTo>
                  <a:cubicBezTo>
                    <a:pt x="10231" y="21600"/>
                    <a:pt x="837" y="12876"/>
                    <a:pt x="0" y="1598"/>
                  </a:cubicBezTo>
                </a:path>
                <a:path w="30275" h="21600" stroke="0" extrusionOk="0">
                  <a:moveTo>
                    <a:pt x="30275" y="19755"/>
                  </a:moveTo>
                  <a:cubicBezTo>
                    <a:pt x="27523" y="20971"/>
                    <a:pt x="24549" y="21599"/>
                    <a:pt x="21541" y="21600"/>
                  </a:cubicBezTo>
                  <a:cubicBezTo>
                    <a:pt x="10231" y="21600"/>
                    <a:pt x="837" y="12876"/>
                    <a:pt x="0" y="1598"/>
                  </a:cubicBezTo>
                  <a:lnTo>
                    <a:pt x="21541" y="0"/>
                  </a:lnTo>
                  <a:lnTo>
                    <a:pt x="30275" y="19755"/>
                  </a:lnTo>
                  <a:close/>
                </a:path>
              </a:pathLst>
            </a:custGeom>
            <a:noFill/>
            <a:ln w="19050" cmpd="sng">
              <a:solidFill>
                <a:srgbClr val="0000FF"/>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a:extLst>
                <a:ext uri="{FF2B5EF4-FFF2-40B4-BE49-F238E27FC236}">
                  <a16:creationId xmlns:a16="http://schemas.microsoft.com/office/drawing/2014/main" id="{11B9E80A-90ED-4D04-B9A7-E702A0819862}"/>
                </a:ext>
              </a:extLst>
            </p:cNvPr>
            <p:cNvSpPr txBox="1">
              <a:spLocks noChangeArrowheads="1"/>
            </p:cNvSpPr>
            <p:nvPr/>
          </p:nvSpPr>
          <p:spPr bwMode="auto">
            <a:xfrm>
              <a:off x="735" y="0"/>
              <a:ext cx="2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i="1">
                  <a:solidFill>
                    <a:schemeClr val="hlink"/>
                  </a:solidFill>
                  <a:latin typeface="Georgia" panose="02040502050405020303" pitchFamily="18" charset="0"/>
                </a:rPr>
                <a:t>a</a:t>
              </a:r>
              <a:r>
                <a:rPr lang="en-US" altLang="zh-CN" sz="1400" i="1" baseline="-25000">
                  <a:solidFill>
                    <a:schemeClr val="hlink"/>
                  </a:solidFill>
                  <a:latin typeface="Georgia" panose="02040502050405020303" pitchFamily="18" charset="0"/>
                </a:rPr>
                <a:t>k</a:t>
              </a:r>
            </a:p>
          </p:txBody>
        </p:sp>
        <p:sp>
          <p:nvSpPr>
            <p:cNvPr id="12" name="Text Box 11">
              <a:extLst>
                <a:ext uri="{FF2B5EF4-FFF2-40B4-BE49-F238E27FC236}">
                  <a16:creationId xmlns:a16="http://schemas.microsoft.com/office/drawing/2014/main" id="{7FED6F62-E7E8-469A-A584-03E6D14C64C2}"/>
                </a:ext>
              </a:extLst>
            </p:cNvPr>
            <p:cNvSpPr txBox="1">
              <a:spLocks noChangeArrowheads="1"/>
            </p:cNvSpPr>
            <p:nvPr/>
          </p:nvSpPr>
          <p:spPr bwMode="auto">
            <a:xfrm>
              <a:off x="1444" y="614"/>
              <a:ext cx="2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i="1">
                  <a:solidFill>
                    <a:schemeClr val="hlink"/>
                  </a:solidFill>
                  <a:latin typeface="Georgia" panose="02040502050405020303" pitchFamily="18" charset="0"/>
                </a:rPr>
                <a:t>a</a:t>
              </a:r>
              <a:r>
                <a:rPr lang="en-US" altLang="zh-CN" sz="1400" i="1" baseline="-25000">
                  <a:solidFill>
                    <a:schemeClr val="hlink"/>
                  </a:solidFill>
                  <a:latin typeface="Georgia" panose="02040502050405020303" pitchFamily="18" charset="0"/>
                </a:rPr>
                <a:t>j</a:t>
              </a:r>
            </a:p>
          </p:txBody>
        </p:sp>
        <p:sp>
          <p:nvSpPr>
            <p:cNvPr id="13" name="Text Box 12">
              <a:extLst>
                <a:ext uri="{FF2B5EF4-FFF2-40B4-BE49-F238E27FC236}">
                  <a16:creationId xmlns:a16="http://schemas.microsoft.com/office/drawing/2014/main" id="{8D3534FF-2AD7-4EF6-BC73-7776B315E1F7}"/>
                </a:ext>
              </a:extLst>
            </p:cNvPr>
            <p:cNvSpPr txBox="1">
              <a:spLocks noChangeArrowheads="1"/>
            </p:cNvSpPr>
            <p:nvPr/>
          </p:nvSpPr>
          <p:spPr bwMode="auto">
            <a:xfrm>
              <a:off x="10" y="651"/>
              <a:ext cx="2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i="1">
                  <a:solidFill>
                    <a:schemeClr val="hlink"/>
                  </a:solidFill>
                  <a:latin typeface="Georgia" panose="02040502050405020303" pitchFamily="18" charset="0"/>
                </a:rPr>
                <a:t>a</a:t>
              </a:r>
              <a:r>
                <a:rPr lang="en-US" altLang="zh-CN" sz="1400" i="1" baseline="-25000">
                  <a:solidFill>
                    <a:schemeClr val="hlink"/>
                  </a:solidFill>
                  <a:latin typeface="Georgia" panose="02040502050405020303" pitchFamily="18" charset="0"/>
                </a:rPr>
                <a:t>i</a:t>
              </a:r>
            </a:p>
          </p:txBody>
        </p:sp>
      </p:grpSp>
    </p:spTree>
    <p:extLst>
      <p:ext uri="{BB962C8B-B14F-4D97-AF65-F5344CB8AC3E}">
        <p14:creationId xmlns:p14="http://schemas.microsoft.com/office/powerpoint/2010/main" val="414242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210046" y="1313733"/>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t>For any property P</a:t>
            </a:r>
            <a:r>
              <a:rPr lang="zh-CN" altLang="en-US" dirty="0"/>
              <a:t>（自反性、对称性或传递性）</a:t>
            </a:r>
            <a:r>
              <a:rPr lang="en-US" altLang="zh-CN" dirty="0"/>
              <a:t>, the “P closure” of a set A is defined as the “smallest” superset of A that has the given property.</a:t>
            </a:r>
          </a:p>
          <a:p>
            <a:pPr>
              <a:lnSpc>
                <a:spcPct val="150000"/>
              </a:lnSpc>
            </a:pPr>
            <a:endParaRPr lang="en-US" altLang="zh-CN" dirty="0"/>
          </a:p>
        </p:txBody>
      </p:sp>
    </p:spTree>
    <p:extLst>
      <p:ext uri="{BB962C8B-B14F-4D97-AF65-F5344CB8AC3E}">
        <p14:creationId xmlns:p14="http://schemas.microsoft.com/office/powerpoint/2010/main" val="3506981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190266"/>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The basis for Warshall’s Algorithm</a:t>
            </a:r>
          </a:p>
          <a:p>
            <a:pPr lvl="1" eaLnBrk="1" hangingPunct="1">
              <a:lnSpc>
                <a:spcPct val="150000"/>
              </a:lnSpc>
            </a:pPr>
            <a:r>
              <a:rPr lang="en-US" altLang="zh-CN" i="1"/>
              <a:t>t</a:t>
            </a:r>
            <a:r>
              <a:rPr lang="en-US" altLang="zh-CN" i="1" baseline="-25000"/>
              <a:t>ij</a:t>
            </a:r>
            <a:r>
              <a:rPr lang="en-US" altLang="zh-CN"/>
              <a:t> = 1</a:t>
            </a:r>
          </a:p>
          <a:p>
            <a:pPr lvl="2" eaLnBrk="1" hangingPunct="1">
              <a:lnSpc>
                <a:spcPct val="150000"/>
              </a:lnSpc>
            </a:pPr>
            <a:r>
              <a:rPr lang="en-US" altLang="zh-CN"/>
              <a:t>If and only if</a:t>
            </a:r>
          </a:p>
          <a:p>
            <a:pPr lvl="1" eaLnBrk="1" hangingPunct="1">
              <a:lnSpc>
                <a:spcPct val="150000"/>
              </a:lnSpc>
            </a:pPr>
            <a:r>
              <a:rPr lang="en-US" altLang="zh-CN"/>
              <a:t>either</a:t>
            </a:r>
          </a:p>
          <a:p>
            <a:pPr lvl="2" eaLnBrk="1" hangingPunct="1">
              <a:lnSpc>
                <a:spcPct val="150000"/>
              </a:lnSpc>
            </a:pPr>
            <a:r>
              <a:rPr lang="en-US" altLang="zh-CN" i="1"/>
              <a:t>s</a:t>
            </a:r>
            <a:r>
              <a:rPr lang="en-US" altLang="zh-CN" i="1" baseline="-25000"/>
              <a:t>ij</a:t>
            </a:r>
            <a:r>
              <a:rPr lang="en-US" altLang="zh-CN"/>
              <a:t> = 1</a:t>
            </a:r>
            <a:endParaRPr lang="en-US" altLang="zh-CN" i="1"/>
          </a:p>
          <a:p>
            <a:pPr lvl="2" eaLnBrk="1" hangingPunct="1">
              <a:lnSpc>
                <a:spcPct val="150000"/>
              </a:lnSpc>
            </a:pPr>
            <a:r>
              <a:rPr lang="en-US" altLang="zh-CN" i="1"/>
              <a:t>s</a:t>
            </a:r>
            <a:r>
              <a:rPr lang="en-US" altLang="zh-CN" i="1" baseline="-25000"/>
              <a:t>ik</a:t>
            </a:r>
            <a:r>
              <a:rPr lang="en-US" altLang="zh-CN"/>
              <a:t> = 1 and </a:t>
            </a:r>
            <a:r>
              <a:rPr lang="en-US" altLang="zh-CN" i="1"/>
              <a:t>s</a:t>
            </a:r>
            <a:r>
              <a:rPr lang="en-US" altLang="zh-CN" i="1" baseline="-25000"/>
              <a:t>kj</a:t>
            </a:r>
            <a:r>
              <a:rPr lang="en-US" altLang="zh-CN"/>
              <a:t> = 1</a:t>
            </a:r>
          </a:p>
        </p:txBody>
      </p:sp>
      <p:sp>
        <p:nvSpPr>
          <p:cNvPr id="5" name="文本框 4">
            <a:extLst>
              <a:ext uri="{FF2B5EF4-FFF2-40B4-BE49-F238E27FC236}">
                <a16:creationId xmlns:a16="http://schemas.microsoft.com/office/drawing/2014/main" id="{2BC0EC4E-4B07-472F-931A-3B3D6138D8B5}"/>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338002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190266"/>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90000"/>
              </a:lnSpc>
            </a:pPr>
            <a:r>
              <a:rPr lang="en-US" altLang="zh-CN" sz="2800" i="1">
                <a:solidFill>
                  <a:schemeClr val="hlink"/>
                </a:solidFill>
              </a:rPr>
              <a:t>Step1</a:t>
            </a:r>
            <a:r>
              <a:rPr lang="en-US" altLang="zh-CN" sz="2800"/>
              <a:t>: </a:t>
            </a:r>
          </a:p>
          <a:p>
            <a:pPr lvl="1" eaLnBrk="1" hangingPunct="1">
              <a:lnSpc>
                <a:spcPct val="90000"/>
              </a:lnSpc>
            </a:pPr>
            <a:r>
              <a:rPr lang="en-US" altLang="zh-CN" sz="2400"/>
              <a:t>First transfer to </a:t>
            </a:r>
            <a:r>
              <a:rPr lang="en-US" altLang="zh-CN" sz="2400" i="1"/>
              <a:t>W</a:t>
            </a:r>
            <a:r>
              <a:rPr lang="en-US" altLang="zh-CN" sz="2400" i="1" baseline="-25000"/>
              <a:t>k</a:t>
            </a:r>
            <a:r>
              <a:rPr lang="en-US" altLang="zh-CN" sz="2400"/>
              <a:t> all 1’s in </a:t>
            </a:r>
            <a:r>
              <a:rPr lang="en-US" altLang="zh-CN" sz="2400" i="1"/>
              <a:t>W</a:t>
            </a:r>
            <a:r>
              <a:rPr lang="en-US" altLang="zh-CN" sz="2400" i="1" baseline="-25000"/>
              <a:t>k</a:t>
            </a:r>
            <a:r>
              <a:rPr lang="en-US" altLang="zh-CN" sz="2400" baseline="-25000"/>
              <a:t>-1</a:t>
            </a:r>
            <a:r>
              <a:rPr lang="en-US" altLang="zh-CN" sz="2400"/>
              <a:t>.</a:t>
            </a:r>
          </a:p>
          <a:p>
            <a:pPr eaLnBrk="1" hangingPunct="1">
              <a:lnSpc>
                <a:spcPct val="90000"/>
              </a:lnSpc>
            </a:pPr>
            <a:r>
              <a:rPr lang="en-US" altLang="zh-CN" sz="2800" i="1">
                <a:solidFill>
                  <a:schemeClr val="hlink"/>
                </a:solidFill>
              </a:rPr>
              <a:t>Step2</a:t>
            </a:r>
            <a:r>
              <a:rPr lang="en-US" altLang="zh-CN" sz="2800"/>
              <a:t>: </a:t>
            </a:r>
          </a:p>
          <a:p>
            <a:pPr lvl="1" eaLnBrk="1" hangingPunct="1">
              <a:lnSpc>
                <a:spcPct val="90000"/>
              </a:lnSpc>
            </a:pPr>
            <a:r>
              <a:rPr lang="en-US" altLang="zh-CN" sz="2400"/>
              <a:t>List the locations </a:t>
            </a:r>
            <a:r>
              <a:rPr lang="en-US" altLang="zh-CN" sz="2400" i="1"/>
              <a:t>p</a:t>
            </a:r>
            <a:r>
              <a:rPr lang="en-US" altLang="zh-CN" sz="2400" baseline="-25000"/>
              <a:t>1</a:t>
            </a:r>
            <a:r>
              <a:rPr lang="en-US" altLang="zh-CN" sz="2400"/>
              <a:t>, </a:t>
            </a:r>
            <a:r>
              <a:rPr lang="en-US" altLang="zh-CN" sz="2400" i="1"/>
              <a:t>p</a:t>
            </a:r>
            <a:r>
              <a:rPr lang="en-US" altLang="zh-CN" sz="2400" baseline="-25000"/>
              <a:t>2</a:t>
            </a:r>
            <a:r>
              <a:rPr lang="en-US" altLang="zh-CN" sz="2400"/>
              <a:t>, …, in column </a:t>
            </a:r>
            <a:r>
              <a:rPr lang="en-US" altLang="zh-CN" sz="2400" i="1"/>
              <a:t>k</a:t>
            </a:r>
            <a:r>
              <a:rPr lang="en-US" altLang="zh-CN" sz="2400"/>
              <a:t> of </a:t>
            </a:r>
            <a:r>
              <a:rPr lang="en-US" altLang="zh-CN" sz="2400" i="1"/>
              <a:t>W</a:t>
            </a:r>
            <a:r>
              <a:rPr lang="en-US" altLang="zh-CN" sz="2400" i="1" baseline="-25000"/>
              <a:t>k</a:t>
            </a:r>
            <a:r>
              <a:rPr lang="en-US" altLang="zh-CN" sz="2400" baseline="-25000"/>
              <a:t>-1</a:t>
            </a:r>
            <a:r>
              <a:rPr lang="en-US" altLang="zh-CN" sz="2400"/>
              <a:t>, where the entry is 1 </a:t>
            </a:r>
          </a:p>
          <a:p>
            <a:pPr lvl="1" eaLnBrk="1" hangingPunct="1">
              <a:lnSpc>
                <a:spcPct val="90000"/>
              </a:lnSpc>
            </a:pPr>
            <a:r>
              <a:rPr lang="en-US" altLang="zh-CN" sz="2400"/>
              <a:t>List the locations </a:t>
            </a:r>
            <a:r>
              <a:rPr lang="en-US" altLang="zh-CN" sz="2400" i="1"/>
              <a:t>q</a:t>
            </a:r>
            <a:r>
              <a:rPr lang="en-US" altLang="zh-CN" sz="2400" baseline="-25000"/>
              <a:t>1</a:t>
            </a:r>
            <a:r>
              <a:rPr lang="en-US" altLang="zh-CN" sz="2400"/>
              <a:t>, </a:t>
            </a:r>
            <a:r>
              <a:rPr lang="en-US" altLang="zh-CN" sz="2400" i="1"/>
              <a:t>q</a:t>
            </a:r>
            <a:r>
              <a:rPr lang="en-US" altLang="zh-CN" sz="2400" baseline="-25000"/>
              <a:t>2</a:t>
            </a:r>
            <a:r>
              <a:rPr lang="en-US" altLang="zh-CN" sz="2400"/>
              <a:t>, …, in row </a:t>
            </a:r>
            <a:r>
              <a:rPr lang="en-US" altLang="zh-CN" sz="2400" i="1"/>
              <a:t>k</a:t>
            </a:r>
            <a:r>
              <a:rPr lang="en-US" altLang="zh-CN" sz="2400"/>
              <a:t> of </a:t>
            </a:r>
            <a:r>
              <a:rPr lang="en-US" altLang="zh-CN" sz="2400" i="1"/>
              <a:t>W</a:t>
            </a:r>
            <a:r>
              <a:rPr lang="en-US" altLang="zh-CN" sz="2400" i="1" baseline="-25000"/>
              <a:t>k</a:t>
            </a:r>
            <a:r>
              <a:rPr lang="en-US" altLang="zh-CN" sz="2400" baseline="-25000"/>
              <a:t>-1</a:t>
            </a:r>
            <a:r>
              <a:rPr lang="en-US" altLang="zh-CN" sz="2400"/>
              <a:t>, where the entry is 1</a:t>
            </a:r>
          </a:p>
          <a:p>
            <a:pPr eaLnBrk="1" hangingPunct="1">
              <a:lnSpc>
                <a:spcPct val="90000"/>
              </a:lnSpc>
            </a:pPr>
            <a:r>
              <a:rPr lang="en-US" altLang="zh-CN" sz="2800" i="1">
                <a:solidFill>
                  <a:schemeClr val="hlink"/>
                </a:solidFill>
              </a:rPr>
              <a:t>Step3</a:t>
            </a:r>
            <a:r>
              <a:rPr lang="en-US" altLang="zh-CN" sz="2800"/>
              <a:t>: </a:t>
            </a:r>
          </a:p>
          <a:p>
            <a:pPr lvl="1" eaLnBrk="1" hangingPunct="1">
              <a:lnSpc>
                <a:spcPct val="90000"/>
              </a:lnSpc>
            </a:pPr>
            <a:r>
              <a:rPr lang="en-US" altLang="zh-CN" sz="2400"/>
              <a:t>Put 1’s in all the positions </a:t>
            </a:r>
            <a:r>
              <a:rPr lang="en-US" altLang="zh-CN" sz="2400" i="1"/>
              <a:t>p</a:t>
            </a:r>
            <a:r>
              <a:rPr lang="en-US" altLang="zh-CN" sz="2400" i="1" baseline="-25000"/>
              <a:t>i</a:t>
            </a:r>
            <a:r>
              <a:rPr lang="en-US" altLang="zh-CN" sz="2400"/>
              <a:t>, </a:t>
            </a:r>
            <a:r>
              <a:rPr lang="en-US" altLang="zh-CN" sz="2400" i="1"/>
              <a:t>q</a:t>
            </a:r>
            <a:r>
              <a:rPr lang="en-US" altLang="zh-CN" sz="2400" i="1" baseline="-25000"/>
              <a:t>j</a:t>
            </a:r>
            <a:r>
              <a:rPr lang="en-US" altLang="zh-CN" sz="2400"/>
              <a:t> of </a:t>
            </a:r>
            <a:r>
              <a:rPr lang="en-US" altLang="zh-CN" sz="2400" i="1"/>
              <a:t>W</a:t>
            </a:r>
            <a:r>
              <a:rPr lang="en-US" altLang="zh-CN" sz="2400" i="1" baseline="-25000"/>
              <a:t>k</a:t>
            </a:r>
            <a:r>
              <a:rPr lang="en-US" altLang="zh-CN" sz="2400"/>
              <a:t> (if they are not already there)</a:t>
            </a:r>
          </a:p>
        </p:txBody>
      </p:sp>
      <p:sp>
        <p:nvSpPr>
          <p:cNvPr id="5" name="文本框 4">
            <a:extLst>
              <a:ext uri="{FF2B5EF4-FFF2-40B4-BE49-F238E27FC236}">
                <a16:creationId xmlns:a16="http://schemas.microsoft.com/office/drawing/2014/main" id="{643C7AD3-D0B3-44A1-B458-72A64BE4C125}"/>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65518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073227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Let</a:t>
            </a:r>
          </a:p>
          <a:p>
            <a:pPr lvl="1" eaLnBrk="1" hangingPunct="1">
              <a:lnSpc>
                <a:spcPct val="150000"/>
              </a:lnSpc>
            </a:pPr>
            <a:r>
              <a:rPr lang="en-US" altLang="zh-CN" i="1"/>
              <a:t>A</a:t>
            </a:r>
            <a:r>
              <a:rPr lang="en-US" altLang="zh-CN"/>
              <a:t>={1, 2, 3, 4}</a:t>
            </a:r>
          </a:p>
          <a:p>
            <a:pPr lvl="1" eaLnBrk="1" hangingPunct="1">
              <a:lnSpc>
                <a:spcPct val="150000"/>
              </a:lnSpc>
            </a:pPr>
            <a:r>
              <a:rPr lang="en-US" altLang="zh-CN" i="1"/>
              <a:t>R</a:t>
            </a:r>
            <a:r>
              <a:rPr lang="en-US" altLang="zh-CN"/>
              <a:t>={(1, 2), (2, 3), (3, 4), (2, 1)}</a:t>
            </a:r>
          </a:p>
          <a:p>
            <a:pPr eaLnBrk="1" hangingPunct="1">
              <a:lnSpc>
                <a:spcPct val="150000"/>
              </a:lnSpc>
            </a:pPr>
            <a:r>
              <a:rPr lang="en-US" altLang="zh-CN"/>
              <a:t>Find the transitive closure of </a:t>
            </a:r>
            <a:r>
              <a:rPr lang="en-US" altLang="zh-CN" i="1"/>
              <a:t>R</a:t>
            </a:r>
            <a:r>
              <a:rPr lang="en-US" altLang="zh-CN"/>
              <a:t>.</a:t>
            </a:r>
          </a:p>
        </p:txBody>
      </p:sp>
      <p:sp>
        <p:nvSpPr>
          <p:cNvPr id="5" name="Oval 4">
            <a:extLst>
              <a:ext uri="{FF2B5EF4-FFF2-40B4-BE49-F238E27FC236}">
                <a16:creationId xmlns:a16="http://schemas.microsoft.com/office/drawing/2014/main" id="{7F370C84-F588-4443-8A30-82AA80BED953}"/>
              </a:ext>
            </a:extLst>
          </p:cNvPr>
          <p:cNvSpPr>
            <a:spLocks noChangeArrowheads="1"/>
          </p:cNvSpPr>
          <p:nvPr/>
        </p:nvSpPr>
        <p:spPr bwMode="auto">
          <a:xfrm>
            <a:off x="6524985" y="407587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Oval 5">
            <a:extLst>
              <a:ext uri="{FF2B5EF4-FFF2-40B4-BE49-F238E27FC236}">
                <a16:creationId xmlns:a16="http://schemas.microsoft.com/office/drawing/2014/main" id="{F54F9D9A-543D-4A75-82F3-57E23975D811}"/>
              </a:ext>
            </a:extLst>
          </p:cNvPr>
          <p:cNvSpPr>
            <a:spLocks noChangeArrowheads="1"/>
          </p:cNvSpPr>
          <p:nvPr/>
        </p:nvSpPr>
        <p:spPr bwMode="auto">
          <a:xfrm>
            <a:off x="6509110" y="6149151"/>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Oval 6">
            <a:extLst>
              <a:ext uri="{FF2B5EF4-FFF2-40B4-BE49-F238E27FC236}">
                <a16:creationId xmlns:a16="http://schemas.microsoft.com/office/drawing/2014/main" id="{A6A8DC45-6AB9-4959-8843-BF582CEA39FE}"/>
              </a:ext>
            </a:extLst>
          </p:cNvPr>
          <p:cNvSpPr>
            <a:spLocks noChangeArrowheads="1"/>
          </p:cNvSpPr>
          <p:nvPr/>
        </p:nvSpPr>
        <p:spPr bwMode="auto">
          <a:xfrm>
            <a:off x="7660047" y="5026789"/>
            <a:ext cx="287338"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Oval 7">
            <a:extLst>
              <a:ext uri="{FF2B5EF4-FFF2-40B4-BE49-F238E27FC236}">
                <a16:creationId xmlns:a16="http://schemas.microsoft.com/office/drawing/2014/main" id="{88D72723-5218-46D6-BB93-20AE5C9CE42E}"/>
              </a:ext>
            </a:extLst>
          </p:cNvPr>
          <p:cNvSpPr>
            <a:spLocks noChangeArrowheads="1"/>
          </p:cNvSpPr>
          <p:nvPr/>
        </p:nvSpPr>
        <p:spPr bwMode="auto">
          <a:xfrm>
            <a:off x="5386747" y="5069651"/>
            <a:ext cx="287338"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Line 8">
            <a:extLst>
              <a:ext uri="{FF2B5EF4-FFF2-40B4-BE49-F238E27FC236}">
                <a16:creationId xmlns:a16="http://schemas.microsoft.com/office/drawing/2014/main" id="{904D98BC-0ADF-4B24-B115-CEF2B29A5A5E}"/>
              </a:ext>
            </a:extLst>
          </p:cNvPr>
          <p:cNvSpPr>
            <a:spLocks noChangeShapeType="1"/>
          </p:cNvSpPr>
          <p:nvPr/>
        </p:nvSpPr>
        <p:spPr bwMode="auto">
          <a:xfrm flipH="1">
            <a:off x="6774222" y="5287139"/>
            <a:ext cx="1008063" cy="93662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Arc 11">
            <a:extLst>
              <a:ext uri="{FF2B5EF4-FFF2-40B4-BE49-F238E27FC236}">
                <a16:creationId xmlns:a16="http://schemas.microsoft.com/office/drawing/2014/main" id="{9157F63F-E901-47E3-B313-8C4EC2935029}"/>
              </a:ext>
            </a:extLst>
          </p:cNvPr>
          <p:cNvSpPr>
            <a:spLocks/>
          </p:cNvSpPr>
          <p:nvPr/>
        </p:nvSpPr>
        <p:spPr bwMode="auto">
          <a:xfrm rot="1498813" flipH="1" flipV="1">
            <a:off x="6740885" y="4469576"/>
            <a:ext cx="1238250" cy="327025"/>
          </a:xfrm>
          <a:custGeom>
            <a:avLst/>
            <a:gdLst>
              <a:gd name="T0" fmla="*/ 2147483646 w 30275"/>
              <a:gd name="T1" fmla="*/ 2147483646 h 21600"/>
              <a:gd name="T2" fmla="*/ 2147483646 w 30275"/>
              <a:gd name="T3" fmla="*/ 2147483646 h 21600"/>
              <a:gd name="T4" fmla="*/ 0 w 30275"/>
              <a:gd name="T5" fmla="*/ 2147483646 h 21600"/>
              <a:gd name="T6" fmla="*/ 2147483646 w 30275"/>
              <a:gd name="T7" fmla="*/ 2147483646 h 21600"/>
              <a:gd name="T8" fmla="*/ 2147483646 w 30275"/>
              <a:gd name="T9" fmla="*/ 2147483646 h 21600"/>
              <a:gd name="T10" fmla="*/ 0 w 30275"/>
              <a:gd name="T11" fmla="*/ 2147483646 h 21600"/>
              <a:gd name="T12" fmla="*/ 2147483646 w 30275"/>
              <a:gd name="T13" fmla="*/ 0 h 21600"/>
              <a:gd name="T14" fmla="*/ 2147483646 w 30275"/>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275" h="21600" fill="none" extrusionOk="0">
                <a:moveTo>
                  <a:pt x="30275" y="19755"/>
                </a:moveTo>
                <a:cubicBezTo>
                  <a:pt x="27523" y="20971"/>
                  <a:pt x="24549" y="21599"/>
                  <a:pt x="21541" y="21600"/>
                </a:cubicBezTo>
                <a:cubicBezTo>
                  <a:pt x="10231" y="21600"/>
                  <a:pt x="837" y="12876"/>
                  <a:pt x="0" y="1598"/>
                </a:cubicBezTo>
              </a:path>
              <a:path w="30275" h="21600" stroke="0" extrusionOk="0">
                <a:moveTo>
                  <a:pt x="30275" y="19755"/>
                </a:moveTo>
                <a:cubicBezTo>
                  <a:pt x="27523" y="20971"/>
                  <a:pt x="24549" y="21599"/>
                  <a:pt x="21541" y="21600"/>
                </a:cubicBezTo>
                <a:cubicBezTo>
                  <a:pt x="10231" y="21600"/>
                  <a:pt x="837" y="12876"/>
                  <a:pt x="0" y="1598"/>
                </a:cubicBezTo>
                <a:lnTo>
                  <a:pt x="21541" y="0"/>
                </a:lnTo>
                <a:lnTo>
                  <a:pt x="30275" y="19755"/>
                </a:lnTo>
                <a:close/>
              </a:path>
            </a:pathLst>
          </a:custGeom>
          <a:noFill/>
          <a:ln w="19050" cmpd="sng">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2">
            <a:extLst>
              <a:ext uri="{FF2B5EF4-FFF2-40B4-BE49-F238E27FC236}">
                <a16:creationId xmlns:a16="http://schemas.microsoft.com/office/drawing/2014/main" id="{202B5432-0840-4B7B-8A7B-59C3436C1920}"/>
              </a:ext>
            </a:extLst>
          </p:cNvPr>
          <p:cNvSpPr txBox="1">
            <a:spLocks noChangeArrowheads="1"/>
          </p:cNvSpPr>
          <p:nvPr/>
        </p:nvSpPr>
        <p:spPr bwMode="auto">
          <a:xfrm>
            <a:off x="6523397" y="4047301"/>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2</a:t>
            </a:r>
          </a:p>
        </p:txBody>
      </p:sp>
      <p:sp>
        <p:nvSpPr>
          <p:cNvPr id="12" name="Text Box 13">
            <a:extLst>
              <a:ext uri="{FF2B5EF4-FFF2-40B4-BE49-F238E27FC236}">
                <a16:creationId xmlns:a16="http://schemas.microsoft.com/office/drawing/2014/main" id="{C8D395DD-6052-425B-AB1B-1DD2092B1FC9}"/>
              </a:ext>
            </a:extLst>
          </p:cNvPr>
          <p:cNvSpPr txBox="1">
            <a:spLocks noChangeArrowheads="1"/>
          </p:cNvSpPr>
          <p:nvPr/>
        </p:nvSpPr>
        <p:spPr bwMode="auto">
          <a:xfrm>
            <a:off x="6494822" y="6134864"/>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4</a:t>
            </a:r>
          </a:p>
        </p:txBody>
      </p:sp>
      <p:sp>
        <p:nvSpPr>
          <p:cNvPr id="13" name="Text Box 14">
            <a:extLst>
              <a:ext uri="{FF2B5EF4-FFF2-40B4-BE49-F238E27FC236}">
                <a16:creationId xmlns:a16="http://schemas.microsoft.com/office/drawing/2014/main" id="{4EDAF8F5-9212-4071-94E0-7A067FE19175}"/>
              </a:ext>
            </a:extLst>
          </p:cNvPr>
          <p:cNvSpPr txBox="1">
            <a:spLocks noChangeArrowheads="1"/>
          </p:cNvSpPr>
          <p:nvPr/>
        </p:nvSpPr>
        <p:spPr bwMode="auto">
          <a:xfrm>
            <a:off x="7660047" y="5012501"/>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3</a:t>
            </a:r>
          </a:p>
        </p:txBody>
      </p:sp>
      <p:sp>
        <p:nvSpPr>
          <p:cNvPr id="15" name="Text Box 15">
            <a:extLst>
              <a:ext uri="{FF2B5EF4-FFF2-40B4-BE49-F238E27FC236}">
                <a16:creationId xmlns:a16="http://schemas.microsoft.com/office/drawing/2014/main" id="{6A7EB915-FE46-461C-99E6-6596898A9599}"/>
              </a:ext>
            </a:extLst>
          </p:cNvPr>
          <p:cNvSpPr txBox="1">
            <a:spLocks noChangeArrowheads="1"/>
          </p:cNvSpPr>
          <p:nvPr/>
        </p:nvSpPr>
        <p:spPr bwMode="auto">
          <a:xfrm>
            <a:off x="5372460" y="5055364"/>
            <a:ext cx="295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solidFill>
                  <a:schemeClr val="hlink"/>
                </a:solidFill>
                <a:latin typeface="Tahoma" panose="020B0604030504040204" pitchFamily="34" charset="0"/>
              </a:rPr>
              <a:t>1</a:t>
            </a:r>
          </a:p>
        </p:txBody>
      </p:sp>
      <p:graphicFrame>
        <p:nvGraphicFramePr>
          <p:cNvPr id="16" name="Object 16">
            <a:extLst>
              <a:ext uri="{FF2B5EF4-FFF2-40B4-BE49-F238E27FC236}">
                <a16:creationId xmlns:a16="http://schemas.microsoft.com/office/drawing/2014/main" id="{F25C2F50-B780-4EC0-8F24-B34A9FD3AECB}"/>
              </a:ext>
            </a:extLst>
          </p:cNvPr>
          <p:cNvGraphicFramePr>
            <a:graphicFrameLocks noChangeAspect="1"/>
          </p:cNvGraphicFramePr>
          <p:nvPr>
            <p:extLst>
              <p:ext uri="{D42A27DB-BD31-4B8C-83A1-F6EECF244321}">
                <p14:modId xmlns:p14="http://schemas.microsoft.com/office/powerpoint/2010/main" val="3618846185"/>
              </p:ext>
            </p:extLst>
          </p:nvPr>
        </p:nvGraphicFramePr>
        <p:xfrm>
          <a:off x="8812572" y="4148901"/>
          <a:ext cx="2881313" cy="2054225"/>
        </p:xfrm>
        <a:graphic>
          <a:graphicData uri="http://schemas.openxmlformats.org/presentationml/2006/ole">
            <mc:AlternateContent xmlns:mc="http://schemas.openxmlformats.org/markup-compatibility/2006">
              <mc:Choice xmlns:v="urn:schemas-microsoft-com:vml" Requires="v">
                <p:oleObj r:id="rId3" imgW="1283814" imgH="915194" progId="Equation.DSMT4">
                  <p:embed/>
                </p:oleObj>
              </mc:Choice>
              <mc:Fallback>
                <p:oleObj r:id="rId3" imgW="1283814" imgH="915194" progId="Equation.DSMT4">
                  <p:embed/>
                  <p:pic>
                    <p:nvPicPr>
                      <p:cNvPr id="105486" name="Object 16">
                        <a:extLst>
                          <a:ext uri="{FF2B5EF4-FFF2-40B4-BE49-F238E27FC236}">
                            <a16:creationId xmlns:a16="http://schemas.microsoft.com/office/drawing/2014/main" id="{7D264EC2-ECF8-4AFE-BA2D-244DE12BA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2572" y="4148901"/>
                        <a:ext cx="2881313"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rc 11">
            <a:extLst>
              <a:ext uri="{FF2B5EF4-FFF2-40B4-BE49-F238E27FC236}">
                <a16:creationId xmlns:a16="http://schemas.microsoft.com/office/drawing/2014/main" id="{CD2B2C4B-7F26-45CC-84AB-A06521893E11}"/>
              </a:ext>
            </a:extLst>
          </p:cNvPr>
          <p:cNvSpPr>
            <a:spLocks/>
          </p:cNvSpPr>
          <p:nvPr/>
        </p:nvSpPr>
        <p:spPr bwMode="auto">
          <a:xfrm rot="1498813" flipV="1">
            <a:off x="5704247" y="4075876"/>
            <a:ext cx="684213" cy="1198563"/>
          </a:xfrm>
          <a:custGeom>
            <a:avLst/>
            <a:gdLst>
              <a:gd name="T0" fmla="*/ 2147483646 w 30275"/>
              <a:gd name="T1" fmla="*/ 2147483646 h 21600"/>
              <a:gd name="T2" fmla="*/ 2147483646 w 30275"/>
              <a:gd name="T3" fmla="*/ 2147483646 h 21600"/>
              <a:gd name="T4" fmla="*/ 0 w 30275"/>
              <a:gd name="T5" fmla="*/ 2147483646 h 21600"/>
              <a:gd name="T6" fmla="*/ 2147483646 w 30275"/>
              <a:gd name="T7" fmla="*/ 2147483646 h 21600"/>
              <a:gd name="T8" fmla="*/ 2147483646 w 30275"/>
              <a:gd name="T9" fmla="*/ 2147483646 h 21600"/>
              <a:gd name="T10" fmla="*/ 0 w 30275"/>
              <a:gd name="T11" fmla="*/ 2147483646 h 21600"/>
              <a:gd name="T12" fmla="*/ 2147483646 w 30275"/>
              <a:gd name="T13" fmla="*/ 0 h 21600"/>
              <a:gd name="T14" fmla="*/ 2147483646 w 30275"/>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275" h="21600" fill="none" extrusionOk="0">
                <a:moveTo>
                  <a:pt x="30275" y="19755"/>
                </a:moveTo>
                <a:cubicBezTo>
                  <a:pt x="27523" y="20971"/>
                  <a:pt x="24549" y="21599"/>
                  <a:pt x="21541" y="21600"/>
                </a:cubicBezTo>
                <a:cubicBezTo>
                  <a:pt x="10231" y="21600"/>
                  <a:pt x="837" y="12876"/>
                  <a:pt x="0" y="1598"/>
                </a:cubicBezTo>
              </a:path>
              <a:path w="30275" h="21600" stroke="0" extrusionOk="0">
                <a:moveTo>
                  <a:pt x="30275" y="19755"/>
                </a:moveTo>
                <a:cubicBezTo>
                  <a:pt x="27523" y="20971"/>
                  <a:pt x="24549" y="21599"/>
                  <a:pt x="21541" y="21600"/>
                </a:cubicBezTo>
                <a:cubicBezTo>
                  <a:pt x="10231" y="21600"/>
                  <a:pt x="837" y="12876"/>
                  <a:pt x="0" y="1598"/>
                </a:cubicBezTo>
                <a:lnTo>
                  <a:pt x="21541" y="0"/>
                </a:lnTo>
                <a:lnTo>
                  <a:pt x="30275" y="19755"/>
                </a:lnTo>
                <a:close/>
              </a:path>
            </a:pathLst>
          </a:custGeom>
          <a:noFill/>
          <a:ln w="19050" cmpd="sng">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rc 11">
            <a:extLst>
              <a:ext uri="{FF2B5EF4-FFF2-40B4-BE49-F238E27FC236}">
                <a16:creationId xmlns:a16="http://schemas.microsoft.com/office/drawing/2014/main" id="{329BCC64-5DBF-4BB7-940E-E776392D36C3}"/>
              </a:ext>
            </a:extLst>
          </p:cNvPr>
          <p:cNvSpPr>
            <a:spLocks/>
          </p:cNvSpPr>
          <p:nvPr/>
        </p:nvSpPr>
        <p:spPr bwMode="auto">
          <a:xfrm rot="1498813" flipH="1">
            <a:off x="5878872" y="4166364"/>
            <a:ext cx="652463" cy="1295400"/>
          </a:xfrm>
          <a:custGeom>
            <a:avLst/>
            <a:gdLst>
              <a:gd name="T0" fmla="*/ 2147483646 w 30275"/>
              <a:gd name="T1" fmla="*/ 2147483646 h 21600"/>
              <a:gd name="T2" fmla="*/ 2147483646 w 30275"/>
              <a:gd name="T3" fmla="*/ 2147483646 h 21600"/>
              <a:gd name="T4" fmla="*/ 0 w 30275"/>
              <a:gd name="T5" fmla="*/ 2147483646 h 21600"/>
              <a:gd name="T6" fmla="*/ 2147483646 w 30275"/>
              <a:gd name="T7" fmla="*/ 2147483646 h 21600"/>
              <a:gd name="T8" fmla="*/ 2147483646 w 30275"/>
              <a:gd name="T9" fmla="*/ 2147483646 h 21600"/>
              <a:gd name="T10" fmla="*/ 0 w 30275"/>
              <a:gd name="T11" fmla="*/ 2147483646 h 21600"/>
              <a:gd name="T12" fmla="*/ 2147483646 w 30275"/>
              <a:gd name="T13" fmla="*/ 0 h 21600"/>
              <a:gd name="T14" fmla="*/ 2147483646 w 30275"/>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275" h="21600" fill="none" extrusionOk="0">
                <a:moveTo>
                  <a:pt x="30275" y="19755"/>
                </a:moveTo>
                <a:cubicBezTo>
                  <a:pt x="27523" y="20971"/>
                  <a:pt x="24549" y="21599"/>
                  <a:pt x="21541" y="21600"/>
                </a:cubicBezTo>
                <a:cubicBezTo>
                  <a:pt x="10231" y="21600"/>
                  <a:pt x="837" y="12876"/>
                  <a:pt x="0" y="1598"/>
                </a:cubicBezTo>
              </a:path>
              <a:path w="30275" h="21600" stroke="0" extrusionOk="0">
                <a:moveTo>
                  <a:pt x="30275" y="19755"/>
                </a:moveTo>
                <a:cubicBezTo>
                  <a:pt x="27523" y="20971"/>
                  <a:pt x="24549" y="21599"/>
                  <a:pt x="21541" y="21600"/>
                </a:cubicBezTo>
                <a:cubicBezTo>
                  <a:pt x="10231" y="21600"/>
                  <a:pt x="837" y="12876"/>
                  <a:pt x="0" y="1598"/>
                </a:cubicBezTo>
                <a:lnTo>
                  <a:pt x="21541" y="0"/>
                </a:lnTo>
                <a:lnTo>
                  <a:pt x="30275" y="19755"/>
                </a:lnTo>
                <a:close/>
              </a:path>
            </a:pathLst>
          </a:custGeom>
          <a:noFill/>
          <a:ln w="19050" cmpd="sng">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文本框 18">
            <a:extLst>
              <a:ext uri="{FF2B5EF4-FFF2-40B4-BE49-F238E27FC236}">
                <a16:creationId xmlns:a16="http://schemas.microsoft.com/office/drawing/2014/main" id="{B037F122-028F-462D-A9ED-388072B76C3F}"/>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19016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073227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Example2:</a:t>
            </a:r>
          </a:p>
        </p:txBody>
      </p:sp>
      <p:graphicFrame>
        <p:nvGraphicFramePr>
          <p:cNvPr id="14" name="Object 3">
            <a:extLst>
              <a:ext uri="{FF2B5EF4-FFF2-40B4-BE49-F238E27FC236}">
                <a16:creationId xmlns:a16="http://schemas.microsoft.com/office/drawing/2014/main" id="{69C29982-39EF-4478-8082-B86B938D9CDA}"/>
              </a:ext>
            </a:extLst>
          </p:cNvPr>
          <p:cNvGraphicFramePr>
            <a:graphicFrameLocks noChangeAspect="1"/>
          </p:cNvGraphicFramePr>
          <p:nvPr>
            <p:extLst>
              <p:ext uri="{D42A27DB-BD31-4B8C-83A1-F6EECF244321}">
                <p14:modId xmlns:p14="http://schemas.microsoft.com/office/powerpoint/2010/main" val="963247901"/>
              </p:ext>
            </p:extLst>
          </p:nvPr>
        </p:nvGraphicFramePr>
        <p:xfrm>
          <a:off x="3016250" y="1804904"/>
          <a:ext cx="6938963" cy="4435475"/>
        </p:xfrm>
        <a:graphic>
          <a:graphicData uri="http://schemas.openxmlformats.org/presentationml/2006/ole">
            <mc:AlternateContent xmlns:mc="http://schemas.openxmlformats.org/markup-compatibility/2006">
              <mc:Choice xmlns:v="urn:schemas-microsoft-com:vml" Requires="v">
                <p:oleObj r:id="rId3" imgW="3657600" imgH="2260600" progId="Equation.DSMT4">
                  <p:embed/>
                </p:oleObj>
              </mc:Choice>
              <mc:Fallback>
                <p:oleObj r:id="rId3" imgW="3657600" imgH="2260600" progId="Equation.DSMT4">
                  <p:embed/>
                  <p:pic>
                    <p:nvPicPr>
                      <p:cNvPr id="106499" name="Object 3">
                        <a:extLst>
                          <a:ext uri="{FF2B5EF4-FFF2-40B4-BE49-F238E27FC236}">
                            <a16:creationId xmlns:a16="http://schemas.microsoft.com/office/drawing/2014/main" id="{F527A6C7-6B42-4BBB-89D5-91637C980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0" y="1804904"/>
                        <a:ext cx="6938963" cy="443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4">
            <a:extLst>
              <a:ext uri="{FF2B5EF4-FFF2-40B4-BE49-F238E27FC236}">
                <a16:creationId xmlns:a16="http://schemas.microsoft.com/office/drawing/2014/main" id="{CB30269B-42D6-4C3E-8437-2AA487C705C1}"/>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328365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CE69FF7-0CBF-4E9D-8226-9E24241EE21C}"/>
              </a:ext>
            </a:extLst>
          </p:cNvPr>
          <p:cNvSpPr txBox="1">
            <a:spLocks noChangeArrowheads="1"/>
          </p:cNvSpPr>
          <p:nvPr/>
        </p:nvSpPr>
        <p:spPr bwMode="auto">
          <a:xfrm>
            <a:off x="1243264" y="132748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buFontTx/>
              <a:buNone/>
            </a:pPr>
            <a:r>
              <a:rPr lang="en-US" altLang="zh-CN" sz="2000" u="sng" kern="0">
                <a:latin typeface="Courier New" panose="02070309020205020404" pitchFamily="49" charset="0"/>
                <a:sym typeface="Symbol" panose="05050102010706020507" pitchFamily="18" charset="2"/>
              </a:rPr>
              <a:t>Algorithm Warshall</a:t>
            </a:r>
            <a:endParaRPr lang="en-US" altLang="zh-CN" sz="2000" u="sng" kern="0">
              <a:latin typeface="Courier New" panose="02070309020205020404" pitchFamily="49" charset="0"/>
            </a:endParaRPr>
          </a:p>
          <a:p>
            <a:pPr>
              <a:buFontTx/>
              <a:buNone/>
            </a:pPr>
            <a:r>
              <a:rPr lang="en-US" altLang="zh-CN" sz="2000" kern="0">
                <a:latin typeface="Courier New" panose="02070309020205020404" pitchFamily="49" charset="0"/>
              </a:rPr>
              <a:t>CLOSURE</a:t>
            </a:r>
            <a:r>
              <a:rPr lang="en-US" altLang="zh-CN" sz="2000" kern="0">
                <a:latin typeface="Courier New" panose="02070309020205020404" pitchFamily="49" charset="0"/>
                <a:sym typeface="Symbol" panose="05050102010706020507" pitchFamily="18" charset="2"/>
              </a:rPr>
              <a:t>MAT</a:t>
            </a:r>
          </a:p>
          <a:p>
            <a:pPr>
              <a:buFontTx/>
              <a:buNone/>
            </a:pPr>
            <a:r>
              <a:rPr lang="en-US" altLang="zh-CN" sz="2000" kern="0">
                <a:latin typeface="Courier New" panose="02070309020205020404" pitchFamily="49" charset="0"/>
                <a:sym typeface="Symbol" panose="05050102010706020507" pitchFamily="18" charset="2"/>
              </a:rPr>
              <a:t>	For k = 1 thru N</a:t>
            </a:r>
          </a:p>
          <a:p>
            <a:pPr>
              <a:buFontTx/>
              <a:buNone/>
            </a:pPr>
            <a:r>
              <a:rPr lang="en-US" altLang="zh-CN" sz="2000" kern="0">
                <a:latin typeface="Courier New" panose="02070309020205020404" pitchFamily="49" charset="0"/>
                <a:sym typeface="Symbol" panose="05050102010706020507" pitchFamily="18" charset="2"/>
              </a:rPr>
              <a:t>	  For i = 1 thru N</a:t>
            </a:r>
          </a:p>
          <a:p>
            <a:pPr>
              <a:buFontTx/>
              <a:buNone/>
            </a:pPr>
            <a:r>
              <a:rPr lang="en-US" altLang="zh-CN" sz="2000" kern="0">
                <a:latin typeface="Courier New" panose="02070309020205020404" pitchFamily="49" charset="0"/>
                <a:sym typeface="Symbol" panose="05050102010706020507" pitchFamily="18" charset="2"/>
              </a:rPr>
              <a:t>		For j = 1 thru N</a:t>
            </a:r>
          </a:p>
          <a:p>
            <a:pPr>
              <a:buFontTx/>
              <a:buNone/>
            </a:pPr>
            <a:r>
              <a:rPr lang="en-US" altLang="zh-CN" sz="2000" kern="0">
                <a:latin typeface="Courier New" panose="02070309020205020404" pitchFamily="49" charset="0"/>
                <a:sym typeface="Symbol" panose="05050102010706020507" pitchFamily="18" charset="2"/>
              </a:rPr>
              <a:t>		  CLOSURE[i,j]CLOSURE[i,j]</a:t>
            </a:r>
          </a:p>
          <a:p>
            <a:pPr>
              <a:buFontTx/>
              <a:buNone/>
            </a:pPr>
            <a:r>
              <a:rPr lang="en-US" altLang="zh-CN" sz="2000" kern="0">
                <a:latin typeface="Courier New" panose="02070309020205020404" pitchFamily="49" charset="0"/>
                <a:sym typeface="Symbol" panose="05050102010706020507" pitchFamily="18" charset="2"/>
              </a:rPr>
              <a:t>				(CLOSURE[i,k]CLOSURE[k,j])</a:t>
            </a:r>
          </a:p>
          <a:p>
            <a:pPr>
              <a:buFontTx/>
              <a:buNone/>
            </a:pPr>
            <a:r>
              <a:rPr lang="en-US" altLang="zh-CN" sz="2000" u="sng" kern="0">
                <a:latin typeface="Courier New" panose="02070309020205020404" pitchFamily="49" charset="0"/>
                <a:sym typeface="Symbol" panose="05050102010706020507" pitchFamily="18" charset="2"/>
              </a:rPr>
              <a:t>End of Algorithm Warshall</a:t>
            </a:r>
          </a:p>
        </p:txBody>
      </p:sp>
      <p:sp>
        <p:nvSpPr>
          <p:cNvPr id="4" name="文本框 3">
            <a:extLst>
              <a:ext uri="{FF2B5EF4-FFF2-40B4-BE49-F238E27FC236}">
                <a16:creationId xmlns:a16="http://schemas.microsoft.com/office/drawing/2014/main" id="{D1330CAC-7D78-4BE9-B0C9-6FF390486124}"/>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1593825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1190266"/>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t>Complexity of Algorithm</a:t>
            </a:r>
          </a:p>
          <a:p>
            <a:pPr lvl="1" eaLnBrk="1" hangingPunct="1">
              <a:lnSpc>
                <a:spcPct val="150000"/>
              </a:lnSpc>
            </a:pPr>
            <a:r>
              <a:rPr lang="en-US" altLang="zh-CN"/>
              <a:t>Warshall</a:t>
            </a:r>
          </a:p>
          <a:p>
            <a:pPr lvl="2" eaLnBrk="1" hangingPunct="1">
              <a:lnSpc>
                <a:spcPct val="150000"/>
              </a:lnSpc>
            </a:pPr>
            <a:r>
              <a:rPr lang="en-US" altLang="zh-CN" i="1"/>
              <a:t>n</a:t>
            </a:r>
            <a:r>
              <a:rPr lang="en-US" altLang="zh-CN" baseline="30000"/>
              <a:t>3</a:t>
            </a:r>
          </a:p>
          <a:p>
            <a:pPr lvl="1" eaLnBrk="1" hangingPunct="1">
              <a:lnSpc>
                <a:spcPct val="150000"/>
              </a:lnSpc>
            </a:pPr>
            <a:r>
              <a:rPr lang="en-US" altLang="zh-CN"/>
              <a:t>M</a:t>
            </a:r>
            <a:r>
              <a:rPr lang="en-US" altLang="zh-CN" baseline="30000">
                <a:sym typeface="Symbol" panose="05050102010706020507" pitchFamily="18" charset="2"/>
              </a:rPr>
              <a:t></a:t>
            </a:r>
          </a:p>
          <a:p>
            <a:pPr lvl="2" eaLnBrk="1" hangingPunct="1">
              <a:lnSpc>
                <a:spcPct val="150000"/>
              </a:lnSpc>
            </a:pPr>
            <a:r>
              <a:rPr lang="en-US" altLang="zh-CN" i="1"/>
              <a:t>n</a:t>
            </a:r>
            <a:r>
              <a:rPr lang="en-US" altLang="zh-CN" baseline="30000"/>
              <a:t>4</a:t>
            </a:r>
          </a:p>
        </p:txBody>
      </p:sp>
      <p:graphicFrame>
        <p:nvGraphicFramePr>
          <p:cNvPr id="5" name="Object 4">
            <a:extLst>
              <a:ext uri="{FF2B5EF4-FFF2-40B4-BE49-F238E27FC236}">
                <a16:creationId xmlns:a16="http://schemas.microsoft.com/office/drawing/2014/main" id="{E30E41A5-33C4-4C21-8769-CEC32E4DC957}"/>
              </a:ext>
            </a:extLst>
          </p:cNvPr>
          <p:cNvGraphicFramePr>
            <a:graphicFrameLocks noChangeAspect="1"/>
          </p:cNvGraphicFramePr>
          <p:nvPr>
            <p:extLst>
              <p:ext uri="{D42A27DB-BD31-4B8C-83A1-F6EECF244321}">
                <p14:modId xmlns:p14="http://schemas.microsoft.com/office/powerpoint/2010/main" val="3468208517"/>
              </p:ext>
            </p:extLst>
          </p:nvPr>
        </p:nvGraphicFramePr>
        <p:xfrm>
          <a:off x="2677632" y="3429000"/>
          <a:ext cx="3719512" cy="620712"/>
        </p:xfrm>
        <a:graphic>
          <a:graphicData uri="http://schemas.openxmlformats.org/presentationml/2006/ole">
            <mc:AlternateContent xmlns:mc="http://schemas.openxmlformats.org/markup-compatibility/2006">
              <mc:Choice xmlns:v="urn:schemas-microsoft-com:vml" Requires="v">
                <p:oleObj r:id="rId3" imgW="1753361" imgH="292227" progId="Equation.DSMT4">
                  <p:embed/>
                </p:oleObj>
              </mc:Choice>
              <mc:Fallback>
                <p:oleObj r:id="rId3" imgW="1753361" imgH="292227" progId="Equation.DSMT4">
                  <p:embed/>
                  <p:pic>
                    <p:nvPicPr>
                      <p:cNvPr id="108548" name="Object 4">
                        <a:extLst>
                          <a:ext uri="{FF2B5EF4-FFF2-40B4-BE49-F238E27FC236}">
                            <a16:creationId xmlns:a16="http://schemas.microsoft.com/office/drawing/2014/main" id="{6FC50CB4-DB5D-40A2-8CEA-1720ABFD4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632" y="3429000"/>
                        <a:ext cx="3719512"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a:extLst>
              <a:ext uri="{FF2B5EF4-FFF2-40B4-BE49-F238E27FC236}">
                <a16:creationId xmlns:a16="http://schemas.microsoft.com/office/drawing/2014/main" id="{EFF25420-AB43-4BAF-8FB8-ADF084C649C0}"/>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167129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568234" y="739754"/>
            <a:ext cx="11055531" cy="41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3200">
                <a:latin typeface="Times New Roman" panose="02020603050405020304" pitchFamily="18" charset="0"/>
                <a:ea typeface="黑体" panose="02010609060101010101" pitchFamily="49" charset="-122"/>
              </a:rPr>
              <a:t>1</a:t>
            </a:r>
            <a:r>
              <a:rPr lang="zh-CN" altLang="en-US" sz="3200">
                <a:latin typeface="Times New Roman" panose="02020603050405020304" pitchFamily="18" charset="0"/>
                <a:ea typeface="黑体" panose="02010609060101010101" pitchFamily="49" charset="-122"/>
              </a:rPr>
              <a:t>）置新矩阵</a:t>
            </a:r>
            <a:r>
              <a:rPr lang="en-US" altLang="zh-CN" sz="3200">
                <a:latin typeface="Times New Roman" panose="02020603050405020304" pitchFamily="18" charset="0"/>
                <a:ea typeface="黑体" panose="02010609060101010101" pitchFamily="49" charset="-122"/>
              </a:rPr>
              <a:t>A</a:t>
            </a:r>
            <a:r>
              <a:rPr lang="zh-CN" altLang="en-US" sz="3200">
                <a:latin typeface="Times New Roman" panose="02020603050405020304" pitchFamily="18" charset="0"/>
                <a:ea typeface="黑体" panose="02010609060101010101" pitchFamily="49" charset="-122"/>
              </a:rPr>
              <a:t>：</a:t>
            </a:r>
            <a:r>
              <a:rPr lang="en-US" altLang="zh-CN" sz="3200">
                <a:latin typeface="Times New Roman" panose="02020603050405020304" pitchFamily="18" charset="0"/>
                <a:ea typeface="黑体" panose="02010609060101010101" pitchFamily="49" charset="-122"/>
              </a:rPr>
              <a:t>=M</a:t>
            </a:r>
          </a:p>
          <a:p>
            <a:pPr eaLnBrk="1" hangingPunct="1">
              <a:lnSpc>
                <a:spcPct val="150000"/>
              </a:lnSpc>
            </a:pPr>
            <a:r>
              <a:rPr lang="en-US" altLang="zh-CN">
                <a:latin typeface="Times New Roman" panose="02020603050405020304" pitchFamily="18" charset="0"/>
                <a:ea typeface="黑体" panose="02010609060101010101" pitchFamily="49" charset="-122"/>
              </a:rPr>
              <a:t>2</a:t>
            </a:r>
            <a:r>
              <a:rPr lang="zh-CN" altLang="en-US">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rPr>
              <a:t>i</a:t>
            </a:r>
            <a:r>
              <a:rPr lang="zh-CN" altLang="en-US">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rPr>
              <a:t>=1</a:t>
            </a:r>
          </a:p>
          <a:p>
            <a:pPr eaLnBrk="1" hangingPunct="1">
              <a:lnSpc>
                <a:spcPct val="150000"/>
              </a:lnSpc>
            </a:pPr>
            <a:r>
              <a:rPr lang="en-US" altLang="zh-CN">
                <a:latin typeface="Times New Roman" panose="02020603050405020304" pitchFamily="18" charset="0"/>
                <a:ea typeface="黑体" panose="02010609060101010101" pitchFamily="49" charset="-122"/>
              </a:rPr>
              <a:t>3</a:t>
            </a:r>
            <a:r>
              <a:rPr lang="zh-CN" altLang="en-US">
                <a:latin typeface="Times New Roman" panose="02020603050405020304" pitchFamily="18" charset="0"/>
                <a:ea typeface="黑体" panose="02010609060101010101" pitchFamily="49" charset="-122"/>
              </a:rPr>
              <a:t>）</a:t>
            </a:r>
            <a:r>
              <a:rPr lang="zh-CN" altLang="en-US" sz="3200">
                <a:latin typeface="Times New Roman" panose="02020603050405020304" pitchFamily="18" charset="0"/>
                <a:ea typeface="黑体" panose="02010609060101010101" pitchFamily="49" charset="-122"/>
              </a:rPr>
              <a:t>对所有</a:t>
            </a:r>
            <a:r>
              <a:rPr lang="en-US" altLang="zh-CN" sz="3200">
                <a:latin typeface="Times New Roman" panose="02020603050405020304" pitchFamily="18" charset="0"/>
                <a:ea typeface="黑体" panose="02010609060101010101" pitchFamily="49" charset="-122"/>
              </a:rPr>
              <a:t>j,</a:t>
            </a:r>
            <a:r>
              <a:rPr lang="zh-CN" altLang="en-US" sz="3200">
                <a:latin typeface="Times New Roman" panose="02020603050405020304" pitchFamily="18" charset="0"/>
                <a:ea typeface="黑体" panose="02010609060101010101" pitchFamily="49" charset="-122"/>
              </a:rPr>
              <a:t>若</a:t>
            </a:r>
            <a:r>
              <a:rPr lang="en-US" altLang="zh-CN" sz="3200">
                <a:latin typeface="Times New Roman" panose="02020603050405020304" pitchFamily="18" charset="0"/>
                <a:ea typeface="黑体" panose="02010609060101010101" pitchFamily="49" charset="-122"/>
              </a:rPr>
              <a:t>A[j,i]=1,</a:t>
            </a:r>
            <a:r>
              <a:rPr lang="zh-CN" altLang="en-US" sz="3200">
                <a:latin typeface="Times New Roman" panose="02020603050405020304" pitchFamily="18" charset="0"/>
                <a:ea typeface="黑体" panose="02010609060101010101" pitchFamily="49" charset="-122"/>
              </a:rPr>
              <a:t>则对</a:t>
            </a:r>
            <a:r>
              <a:rPr lang="en-US" altLang="zh-CN" sz="3200">
                <a:latin typeface="Times New Roman" panose="02020603050405020304" pitchFamily="18" charset="0"/>
                <a:ea typeface="黑体" panose="02010609060101010101" pitchFamily="49" charset="-122"/>
              </a:rPr>
              <a:t>k = 1,2,…,n</a:t>
            </a:r>
          </a:p>
          <a:p>
            <a:pPr marL="0" indent="0" eaLnBrk="1" hangingPunct="1">
              <a:lnSpc>
                <a:spcPct val="150000"/>
              </a:lnSpc>
              <a:buNone/>
            </a:pPr>
            <a:r>
              <a:rPr lang="en-US" altLang="zh-CN" sz="3200">
                <a:latin typeface="Times New Roman" panose="02020603050405020304" pitchFamily="18" charset="0"/>
                <a:ea typeface="黑体" panose="02010609060101010101" pitchFamily="49" charset="-122"/>
              </a:rPr>
              <a:t>	A[j,k]:= A[j,k]+ A[i,k]</a:t>
            </a:r>
          </a:p>
          <a:p>
            <a:pPr marL="0" indent="0" eaLnBrk="1" hangingPunct="1">
              <a:lnSpc>
                <a:spcPct val="150000"/>
              </a:lnSpc>
              <a:buNone/>
            </a:pPr>
            <a:r>
              <a:rPr lang="en-US" altLang="zh-CN">
                <a:latin typeface="Times New Roman" panose="02020603050405020304" pitchFamily="18" charset="0"/>
                <a:ea typeface="黑体" panose="02010609060101010101" pitchFamily="49" charset="-122"/>
              </a:rPr>
              <a:t>	 j</a:t>
            </a:r>
            <a:r>
              <a:rPr lang="zh-CN" altLang="en-US">
                <a:latin typeface="Times New Roman" panose="02020603050405020304" pitchFamily="18" charset="0"/>
                <a:ea typeface="黑体" panose="02010609060101010101" pitchFamily="49" charset="-122"/>
              </a:rPr>
              <a:t>行 ← </a:t>
            </a:r>
            <a:r>
              <a:rPr lang="en-US" altLang="zh-CN">
                <a:latin typeface="Times New Roman" panose="02020603050405020304" pitchFamily="18" charset="0"/>
                <a:ea typeface="黑体" panose="02010609060101010101" pitchFamily="49" charset="-122"/>
              </a:rPr>
              <a:t>j</a:t>
            </a:r>
            <a:r>
              <a:rPr lang="zh-CN" altLang="en-US">
                <a:latin typeface="Times New Roman" panose="02020603050405020304" pitchFamily="18" charset="0"/>
                <a:ea typeface="黑体" panose="02010609060101010101" pitchFamily="49" charset="-122"/>
              </a:rPr>
              <a:t>行 </a:t>
            </a:r>
            <a:r>
              <a:rPr lang="en-US" altLang="zh-CN">
                <a:latin typeface="Times New Roman" panose="02020603050405020304" pitchFamily="18" charset="0"/>
                <a:ea typeface="黑体" panose="02010609060101010101" pitchFamily="49" charset="-122"/>
              </a:rPr>
              <a:t>+ i</a:t>
            </a:r>
            <a:r>
              <a:rPr lang="zh-CN" altLang="en-US">
                <a:latin typeface="Times New Roman" panose="02020603050405020304" pitchFamily="18" charset="0"/>
                <a:ea typeface="黑体" panose="02010609060101010101" pitchFamily="49" charset="-122"/>
              </a:rPr>
              <a:t>行</a:t>
            </a:r>
            <a:endParaRPr lang="en-US" altLang="zh-CN" sz="3200">
              <a:latin typeface="Times New Roman" panose="02020603050405020304" pitchFamily="18" charset="0"/>
              <a:ea typeface="黑体" panose="02010609060101010101" pitchFamily="49" charset="-122"/>
            </a:endParaRPr>
          </a:p>
          <a:p>
            <a:pPr eaLnBrk="1" hangingPunct="1">
              <a:lnSpc>
                <a:spcPct val="150000"/>
              </a:lnSpc>
            </a:pPr>
            <a:r>
              <a:rPr lang="en-US" altLang="zh-CN" sz="3200">
                <a:latin typeface="Times New Roman" panose="02020603050405020304" pitchFamily="18" charset="0"/>
                <a:ea typeface="黑体" panose="02010609060101010101" pitchFamily="49" charset="-122"/>
              </a:rPr>
              <a:t>4</a:t>
            </a:r>
            <a:r>
              <a:rPr lang="zh-CN" altLang="en-US" sz="3200">
                <a:latin typeface="Times New Roman" panose="02020603050405020304" pitchFamily="18" charset="0"/>
                <a:ea typeface="黑体" panose="02010609060101010101" pitchFamily="49" charset="-122"/>
              </a:rPr>
              <a:t>）</a:t>
            </a:r>
            <a:r>
              <a:rPr lang="en-US" altLang="zh-CN" sz="3200">
                <a:latin typeface="Times New Roman" panose="02020603050405020304" pitchFamily="18" charset="0"/>
                <a:ea typeface="黑体" panose="02010609060101010101" pitchFamily="49" charset="-122"/>
              </a:rPr>
              <a:t>i+1</a:t>
            </a:r>
          </a:p>
          <a:p>
            <a:pPr eaLnBrk="1" hangingPunct="1">
              <a:lnSpc>
                <a:spcPct val="150000"/>
              </a:lnSpc>
            </a:pPr>
            <a:r>
              <a:rPr lang="en-US" altLang="zh-CN">
                <a:latin typeface="Times New Roman" panose="02020603050405020304" pitchFamily="18" charset="0"/>
                <a:ea typeface="黑体" panose="02010609060101010101" pitchFamily="49" charset="-122"/>
              </a:rPr>
              <a:t>5</a:t>
            </a:r>
            <a:r>
              <a:rPr lang="zh-CN" altLang="en-US">
                <a:latin typeface="Times New Roman" panose="02020603050405020304" pitchFamily="18" charset="0"/>
                <a:ea typeface="黑体" panose="02010609060101010101" pitchFamily="49" charset="-122"/>
              </a:rPr>
              <a:t>）若</a:t>
            </a:r>
            <a:r>
              <a:rPr lang="en-US" altLang="zh-CN">
                <a:latin typeface="Times New Roman" panose="02020603050405020304" pitchFamily="18" charset="0"/>
                <a:ea typeface="黑体" panose="02010609060101010101" pitchFamily="49" charset="-122"/>
              </a:rPr>
              <a:t>i</a:t>
            </a:r>
            <a:r>
              <a:rPr lang="zh-CN" altLang="en-US">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rPr>
              <a:t>n</a:t>
            </a:r>
            <a:r>
              <a:rPr lang="zh-CN" altLang="en-US">
                <a:latin typeface="Times New Roman" panose="02020603050405020304" pitchFamily="18" charset="0"/>
                <a:ea typeface="黑体" panose="02010609060101010101" pitchFamily="49" charset="-122"/>
              </a:rPr>
              <a:t>，则转</a:t>
            </a:r>
            <a:r>
              <a:rPr lang="en-US" altLang="zh-CN">
                <a:latin typeface="Times New Roman" panose="02020603050405020304" pitchFamily="18" charset="0"/>
                <a:ea typeface="黑体" panose="02010609060101010101" pitchFamily="49" charset="-122"/>
              </a:rPr>
              <a:t>3</a:t>
            </a:r>
            <a:r>
              <a:rPr lang="zh-CN" altLang="en-US">
                <a:latin typeface="Times New Roman" panose="02020603050405020304" pitchFamily="18" charset="0"/>
                <a:ea typeface="黑体" panose="02010609060101010101" pitchFamily="49" charset="-122"/>
              </a:rPr>
              <a:t>），否则停止</a:t>
            </a:r>
            <a:r>
              <a:rPr lang="en-US" altLang="zh-CN">
                <a:latin typeface="Times New Roman" panose="02020603050405020304" pitchFamily="18" charset="0"/>
                <a:ea typeface="黑体" panose="02010609060101010101" pitchFamily="49" charset="-122"/>
              </a:rPr>
              <a:t>.</a:t>
            </a:r>
            <a:endParaRPr lang="en-US" altLang="zh-CN" sz="3200">
              <a:latin typeface="Times New Roman" panose="02020603050405020304" pitchFamily="18" charset="0"/>
              <a:ea typeface="黑体" panose="02010609060101010101" pitchFamily="49" charset="-122"/>
            </a:endParaRPr>
          </a:p>
          <a:p>
            <a:pPr marL="0" indent="0" eaLnBrk="1" hangingPunct="1">
              <a:lnSpc>
                <a:spcPct val="150000"/>
              </a:lnSpc>
              <a:buNone/>
            </a:pPr>
            <a:r>
              <a:rPr lang="en-US" altLang="zh-CN">
                <a:latin typeface="Times New Roman" panose="02020603050405020304" pitchFamily="18" charset="0"/>
                <a:ea typeface="黑体" panose="02010609060101010101" pitchFamily="49" charset="-122"/>
              </a:rPr>
              <a:t>	</a:t>
            </a:r>
            <a:endParaRPr lang="en-US" altLang="zh-CN" sz="3200">
              <a:latin typeface="Times New Roman" panose="02020603050405020304" pitchFamily="18" charset="0"/>
              <a:ea typeface="黑体" panose="02010609060101010101" pitchFamily="49" charset="-122"/>
            </a:endParaRPr>
          </a:p>
        </p:txBody>
      </p:sp>
      <p:sp>
        <p:nvSpPr>
          <p:cNvPr id="5" name="文本框 4">
            <a:extLst>
              <a:ext uri="{FF2B5EF4-FFF2-40B4-BE49-F238E27FC236}">
                <a16:creationId xmlns:a16="http://schemas.microsoft.com/office/drawing/2014/main" id="{EAB29676-309B-4855-8FBE-09AE49398627}"/>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1966489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073227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zh-CN" altLang="en-US" sz="2800"/>
              <a:t>例６：设Ａ＝｛１，２，３｝，Ｒ＝｛（１，１），（１，２），</a:t>
            </a:r>
            <a:r>
              <a:rPr lang="en-US" altLang="zh-CN" sz="2800"/>
              <a:t>(</a:t>
            </a:r>
            <a:r>
              <a:rPr lang="zh-CN" altLang="en-US" sz="2800"/>
              <a:t>２，３）｝求Ｒ* 。</a:t>
            </a:r>
          </a:p>
        </p:txBody>
      </p:sp>
      <p:graphicFrame>
        <p:nvGraphicFramePr>
          <p:cNvPr id="5" name="Object 2">
            <a:extLst>
              <a:ext uri="{FF2B5EF4-FFF2-40B4-BE49-F238E27FC236}">
                <a16:creationId xmlns:a16="http://schemas.microsoft.com/office/drawing/2014/main" id="{22850143-EC97-4188-94AB-81647CF7DB8D}"/>
              </a:ext>
            </a:extLst>
          </p:cNvPr>
          <p:cNvGraphicFramePr>
            <a:graphicFrameLocks noChangeAspect="1"/>
          </p:cNvGraphicFramePr>
          <p:nvPr>
            <p:extLst>
              <p:ext uri="{D42A27DB-BD31-4B8C-83A1-F6EECF244321}">
                <p14:modId xmlns:p14="http://schemas.microsoft.com/office/powerpoint/2010/main" val="2574156348"/>
              </p:ext>
            </p:extLst>
          </p:nvPr>
        </p:nvGraphicFramePr>
        <p:xfrm>
          <a:off x="2785310" y="1804737"/>
          <a:ext cx="7391400" cy="4876800"/>
        </p:xfrm>
        <a:graphic>
          <a:graphicData uri="http://schemas.openxmlformats.org/presentationml/2006/ole">
            <mc:AlternateContent xmlns:mc="http://schemas.openxmlformats.org/markup-compatibility/2006">
              <mc:Choice xmlns:v="urn:schemas-microsoft-com:vml" Requires="v">
                <p:oleObj r:id="rId3" imgW="3197352" imgH="1923288" progId="Word.Picture.8">
                  <p:embed/>
                </p:oleObj>
              </mc:Choice>
              <mc:Fallback>
                <p:oleObj r:id="rId3" imgW="3197352" imgH="1923288" progId="Word.Picture.8">
                  <p:embed/>
                  <p:pic>
                    <p:nvPicPr>
                      <p:cNvPr id="148482" name="Object 2">
                        <a:extLst>
                          <a:ext uri="{FF2B5EF4-FFF2-40B4-BE49-F238E27FC236}">
                            <a16:creationId xmlns:a16="http://schemas.microsoft.com/office/drawing/2014/main" id="{AACA6D22-1297-4A04-B1C0-997C05002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310" y="1804737"/>
                        <a:ext cx="7391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a:extLst>
              <a:ext uri="{FF2B5EF4-FFF2-40B4-BE49-F238E27FC236}">
                <a16:creationId xmlns:a16="http://schemas.microsoft.com/office/drawing/2014/main" id="{3066B19B-82DA-4AEC-948C-74D29614F9BF}"/>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353880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2464" y="853942"/>
            <a:ext cx="10732274" cy="139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zh-CN" altLang="en-US" sz="2800"/>
              <a:t>注： 当｜Ａ｜＝ｎ较大时，用定理</a:t>
            </a:r>
            <a:r>
              <a:rPr lang="en-US" altLang="zh-CN" sz="2800"/>
              <a:t>5</a:t>
            </a:r>
            <a:r>
              <a:rPr lang="zh-CN" altLang="en-US" sz="2800"/>
              <a:t>计算Ｒ* </a:t>
            </a:r>
          </a:p>
          <a:p>
            <a:pPr marL="0" indent="0">
              <a:lnSpc>
                <a:spcPct val="150000"/>
              </a:lnSpc>
              <a:buNone/>
            </a:pPr>
            <a:r>
              <a:rPr lang="zh-CN" altLang="en-US" sz="2800"/>
              <a:t>            工作量非常大。</a:t>
            </a:r>
          </a:p>
        </p:txBody>
      </p:sp>
      <p:sp>
        <p:nvSpPr>
          <p:cNvPr id="6" name="Text Box 2">
            <a:extLst>
              <a:ext uri="{FF2B5EF4-FFF2-40B4-BE49-F238E27FC236}">
                <a16:creationId xmlns:a16="http://schemas.microsoft.com/office/drawing/2014/main" id="{89C237B8-BCFE-44C1-BD5E-DFED8B4E1B45}"/>
              </a:ext>
            </a:extLst>
          </p:cNvPr>
          <p:cNvSpPr txBox="1">
            <a:spLocks noChangeArrowheads="1"/>
          </p:cNvSpPr>
          <p:nvPr/>
        </p:nvSpPr>
        <p:spPr bwMode="auto">
          <a:xfrm>
            <a:off x="717884" y="2375318"/>
            <a:ext cx="6553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chemeClr val="tx2"/>
                </a:solidFill>
                <a:latin typeface="宋体" panose="02010600030101010101" pitchFamily="2" charset="-122"/>
              </a:rPr>
              <a:t>Ｗａｒｓｈａｌｌ算法：（１９６２）</a:t>
            </a:r>
            <a:r>
              <a:rPr lang="zh-CN" altLang="en-US" sz="2400">
                <a:latin typeface="宋体" panose="02010600030101010101" pitchFamily="2" charset="-122"/>
              </a:rPr>
              <a:t></a:t>
            </a:r>
          </a:p>
          <a:p>
            <a:pPr algn="just" eaLnBrk="1" hangingPunct="1">
              <a:spcBef>
                <a:spcPct val="0"/>
              </a:spcBef>
              <a:buFontTx/>
              <a:buNone/>
            </a:pPr>
            <a:r>
              <a:rPr lang="zh-CN" altLang="en-US" sz="2400">
                <a:latin typeface="宋体" panose="02010600030101010101" pitchFamily="2" charset="-122"/>
              </a:rPr>
              <a:t> </a:t>
            </a:r>
            <a:r>
              <a:rPr lang="zh-CN" altLang="en-US" sz="2400" b="1">
                <a:latin typeface="宋体" panose="02010600030101010101" pitchFamily="2" charset="-122"/>
              </a:rPr>
              <a:t>设Ｒ是ｎ个元素集合上的二元关系</a:t>
            </a:r>
          </a:p>
          <a:p>
            <a:pPr algn="just" eaLnBrk="1" hangingPunct="1">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(1)</a:t>
            </a:r>
            <a:r>
              <a:rPr lang="zh-CN" altLang="en-US" sz="2400" b="1">
                <a:latin typeface="宋体" panose="02010600030101010101" pitchFamily="2" charset="-122"/>
              </a:rPr>
              <a:t>是Ｒ的相关矩阵；</a:t>
            </a:r>
          </a:p>
          <a:p>
            <a:pPr algn="just" eaLnBrk="1" hangingPunct="1">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(2)</a:t>
            </a:r>
            <a:r>
              <a:rPr lang="zh-CN" altLang="en-US" sz="2400" b="1">
                <a:latin typeface="宋体" panose="02010600030101010101" pitchFamily="2" charset="-122"/>
              </a:rPr>
              <a:t>ｉ←１；</a:t>
            </a:r>
          </a:p>
          <a:p>
            <a:pPr algn="just" eaLnBrk="1" hangingPunct="1">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(3)</a:t>
            </a:r>
            <a:r>
              <a:rPr lang="zh-CN" altLang="en-US" sz="2400" b="1">
                <a:latin typeface="宋体" panose="02010600030101010101" pitchFamily="2" charset="-122"/>
              </a:rPr>
              <a:t>ｆｏｒ  ｊ＝１  ｔｏ  ｎ  ｄｏ</a:t>
            </a:r>
          </a:p>
          <a:p>
            <a:pPr algn="just" eaLnBrk="1" hangingPunct="1">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i</a:t>
            </a:r>
            <a:r>
              <a:rPr lang="zh-CN" altLang="en-US" sz="2400" b="1">
                <a:latin typeface="宋体" panose="02010600030101010101" pitchFamily="2" charset="-122"/>
              </a:rPr>
              <a:t>ｆ  ａ</a:t>
            </a:r>
            <a:r>
              <a:rPr lang="en-US" altLang="zh-CN" sz="2400" b="1" baseline="-25000">
                <a:latin typeface="宋体" panose="02010600030101010101" pitchFamily="2" charset="-122"/>
              </a:rPr>
              <a:t>j,i</a:t>
            </a:r>
            <a:r>
              <a:rPr lang="zh-CN" altLang="en-US" sz="2400" b="1">
                <a:latin typeface="宋体" panose="02010600030101010101" pitchFamily="2" charset="-122"/>
              </a:rPr>
              <a:t>＝１　ｔｈｅｎ  ｄｏ</a:t>
            </a:r>
          </a:p>
          <a:p>
            <a:pPr algn="just" eaLnBrk="1" hangingPunct="1">
              <a:spcBef>
                <a:spcPct val="0"/>
              </a:spcBef>
              <a:buFontTx/>
              <a:buNone/>
            </a:pPr>
            <a:r>
              <a:rPr lang="zh-CN" altLang="en-US" sz="2400" b="1">
                <a:latin typeface="宋体" panose="02010600030101010101" pitchFamily="2" charset="-122"/>
              </a:rPr>
              <a:t>          ｆｏｒ  ｋ＝１  ｔｏ  ｎ  ｄｏ</a:t>
            </a:r>
          </a:p>
          <a:p>
            <a:pPr algn="just" eaLnBrk="1" hangingPunct="1">
              <a:spcBef>
                <a:spcPct val="0"/>
              </a:spcBef>
              <a:buFontTx/>
              <a:buNone/>
            </a:pPr>
            <a:r>
              <a:rPr lang="zh-CN" altLang="en-US" sz="2400" b="1">
                <a:latin typeface="宋体" panose="02010600030101010101" pitchFamily="2" charset="-122"/>
              </a:rPr>
              <a:t>                 ａ</a:t>
            </a:r>
            <a:r>
              <a:rPr lang="en-US" altLang="zh-CN" sz="2400" b="1" baseline="-25000">
                <a:latin typeface="宋体" panose="02010600030101010101" pitchFamily="2" charset="-122"/>
              </a:rPr>
              <a:t>j,k</a:t>
            </a:r>
            <a:r>
              <a:rPr lang="en-US" altLang="zh-CN" sz="2400" b="1">
                <a:latin typeface="宋体" panose="02010600030101010101" pitchFamily="2" charset="-122"/>
              </a:rPr>
              <a:t>←</a:t>
            </a:r>
            <a:r>
              <a:rPr lang="zh-CN" altLang="en-US" sz="2400" b="1">
                <a:latin typeface="宋体" panose="02010600030101010101" pitchFamily="2" charset="-122"/>
              </a:rPr>
              <a:t>ａ</a:t>
            </a:r>
            <a:r>
              <a:rPr lang="en-US" altLang="zh-CN" sz="2400" b="1" baseline="-25000">
                <a:latin typeface="宋体" panose="02010600030101010101" pitchFamily="2" charset="-122"/>
              </a:rPr>
              <a:t>j,k</a:t>
            </a:r>
            <a:r>
              <a:rPr lang="en-US" altLang="zh-CN" sz="2400" b="1">
                <a:latin typeface="宋体" panose="02010600030101010101" pitchFamily="2" charset="-122"/>
              </a:rPr>
              <a:t>∨</a:t>
            </a:r>
            <a:r>
              <a:rPr lang="zh-CN" altLang="en-US" sz="2400" b="1">
                <a:latin typeface="宋体" panose="02010600030101010101" pitchFamily="2" charset="-122"/>
              </a:rPr>
              <a:t>ａ</a:t>
            </a:r>
            <a:r>
              <a:rPr lang="en-US" altLang="zh-CN" sz="2400" b="1" baseline="-25000">
                <a:latin typeface="宋体" panose="02010600030101010101" pitchFamily="2" charset="-122"/>
              </a:rPr>
              <a:t>i,k</a:t>
            </a:r>
            <a:r>
              <a:rPr lang="en-US" altLang="zh-CN" sz="2400" b="1">
                <a:latin typeface="Times New Roman" panose="02020603050405020304" pitchFamily="18" charset="0"/>
              </a:rPr>
              <a:t></a:t>
            </a:r>
          </a:p>
          <a:p>
            <a:pPr eaLnBrk="1" hangingPunct="1">
              <a:spcBef>
                <a:spcPct val="0"/>
              </a:spcBef>
              <a:buFontTx/>
              <a:buNone/>
            </a:pPr>
            <a:r>
              <a:rPr lang="en-US" altLang="zh-CN" sz="2400" b="1">
                <a:latin typeface="宋体" panose="02010600030101010101" pitchFamily="2" charset="-122"/>
              </a:rPr>
              <a:t> (4)</a:t>
            </a:r>
            <a:r>
              <a:rPr lang="zh-CN" altLang="en-US" sz="2400" b="1">
                <a:latin typeface="宋体" panose="02010600030101010101" pitchFamily="2" charset="-122"/>
              </a:rPr>
              <a:t>ｉ</a:t>
            </a:r>
            <a:r>
              <a:rPr lang="en-US" altLang="zh-CN" sz="2400" b="1">
                <a:latin typeface="宋体" panose="02010600030101010101" pitchFamily="2" charset="-122"/>
              </a:rPr>
              <a:t>=</a:t>
            </a:r>
            <a:r>
              <a:rPr lang="zh-CN" altLang="en-US" sz="2400" b="1">
                <a:latin typeface="宋体" panose="02010600030101010101" pitchFamily="2" charset="-122"/>
              </a:rPr>
              <a:t>ｉ＋１；</a:t>
            </a:r>
          </a:p>
          <a:p>
            <a:pPr eaLnBrk="1" hangingPunct="1">
              <a:spcBef>
                <a:spcPct val="0"/>
              </a:spcBef>
              <a:buFontTx/>
              <a:buNone/>
            </a:pPr>
            <a:r>
              <a:rPr lang="zh-CN" altLang="en-US" sz="2400" b="1">
                <a:latin typeface="Times New Roman" panose="02020603050405020304" pitchFamily="18" charset="0"/>
              </a:rPr>
              <a:t>   </a:t>
            </a:r>
            <a:r>
              <a:rPr lang="en-US" altLang="zh-CN" sz="2400" b="1">
                <a:latin typeface="Times New Roman" panose="02020603050405020304" pitchFamily="18" charset="0"/>
              </a:rPr>
              <a:t>(5)  i</a:t>
            </a:r>
            <a:r>
              <a:rPr lang="zh-CN" altLang="en-US" sz="2400" b="1">
                <a:latin typeface="Times New Roman" panose="02020603050405020304" pitchFamily="18" charset="0"/>
              </a:rPr>
              <a:t>ｆ  ｉ≤ｎ，  ｔｈｅｎ  </a:t>
            </a:r>
            <a:r>
              <a:rPr lang="en-US" altLang="zh-CN" sz="2400" b="1">
                <a:latin typeface="Times New Roman" panose="02020603050405020304" pitchFamily="18" charset="0"/>
              </a:rPr>
              <a:t>go    (3)</a:t>
            </a:r>
          </a:p>
          <a:p>
            <a:pPr eaLnBrk="1" hangingPunct="1">
              <a:spcBef>
                <a:spcPct val="0"/>
              </a:spcBef>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ｅｌｓｅ     ｓｔｏｐ</a:t>
            </a:r>
          </a:p>
          <a:p>
            <a:pPr algn="just" eaLnBrk="1" hangingPunct="1">
              <a:spcBef>
                <a:spcPct val="0"/>
              </a:spcBef>
              <a:buFontTx/>
              <a:buNone/>
            </a:pPr>
            <a:endParaRPr lang="en-US" altLang="zh-CN" sz="2400" b="1">
              <a:latin typeface="Times New Roman" panose="02020603050405020304" pitchFamily="18" charset="0"/>
            </a:endParaRPr>
          </a:p>
        </p:txBody>
      </p:sp>
      <p:sp>
        <p:nvSpPr>
          <p:cNvPr id="5" name="文本框 4">
            <a:extLst>
              <a:ext uri="{FF2B5EF4-FFF2-40B4-BE49-F238E27FC236}">
                <a16:creationId xmlns:a16="http://schemas.microsoft.com/office/drawing/2014/main" id="{FC58E1FA-1E2A-4D00-996F-8D00A12057C2}"/>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8767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597906FB-B042-4ADE-84BD-CD8E5CB25938}"/>
              </a:ext>
            </a:extLst>
          </p:cNvPr>
          <p:cNvGraphicFramePr>
            <a:graphicFrameLocks noChangeAspect="1"/>
          </p:cNvGraphicFramePr>
          <p:nvPr>
            <p:extLst>
              <p:ext uri="{D42A27DB-BD31-4B8C-83A1-F6EECF244321}">
                <p14:modId xmlns:p14="http://schemas.microsoft.com/office/powerpoint/2010/main" val="1651742532"/>
              </p:ext>
            </p:extLst>
          </p:nvPr>
        </p:nvGraphicFramePr>
        <p:xfrm>
          <a:off x="410161" y="1173162"/>
          <a:ext cx="4548187" cy="2255838"/>
        </p:xfrm>
        <a:graphic>
          <a:graphicData uri="http://schemas.openxmlformats.org/presentationml/2006/ole">
            <mc:AlternateContent xmlns:mc="http://schemas.openxmlformats.org/markup-compatibility/2006">
              <mc:Choice xmlns:v="urn:schemas-microsoft-com:vml" Requires="v">
                <p:oleObj name="Picture" r:id="rId2" imgW="1939682" imgH="984271" progId="Word.Picture.8">
                  <p:embed/>
                </p:oleObj>
              </mc:Choice>
              <mc:Fallback>
                <p:oleObj name="Picture" r:id="rId2" imgW="1939682" imgH="984271" progId="Word.Picture.8">
                  <p:embed/>
                  <p:pic>
                    <p:nvPicPr>
                      <p:cNvPr id="2" name="对象 1">
                        <a:extLst>
                          <a:ext uri="{FF2B5EF4-FFF2-40B4-BE49-F238E27FC236}">
                            <a16:creationId xmlns:a16="http://schemas.microsoft.com/office/drawing/2014/main" id="{8D6EE716-6312-46B1-97B3-A52BA83E2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61" y="1173162"/>
                        <a:ext cx="4548187" cy="225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a:extLst>
              <a:ext uri="{FF2B5EF4-FFF2-40B4-BE49-F238E27FC236}">
                <a16:creationId xmlns:a16="http://schemas.microsoft.com/office/drawing/2014/main" id="{A00280CC-5876-467F-81E2-A8FD35A4E317}"/>
              </a:ext>
            </a:extLst>
          </p:cNvPr>
          <p:cNvSpPr txBox="1"/>
          <p:nvPr/>
        </p:nvSpPr>
        <p:spPr>
          <a:xfrm>
            <a:off x="209107" y="0"/>
            <a:ext cx="11056470" cy="739754"/>
          </a:xfrm>
          <a:prstGeom prst="rect">
            <a:avLst/>
          </a:prstGeom>
          <a:noFill/>
        </p:spPr>
        <p:txBody>
          <a:bodyPr wrap="square" rtlCol="0">
            <a:spAutoFit/>
          </a:bodyPr>
          <a:lstStyle/>
          <a:p>
            <a:pPr>
              <a:lnSpc>
                <a:spcPct val="150000"/>
              </a:lnSpc>
            </a:pPr>
            <a:r>
              <a:rPr lang="en-US" altLang="zh-CN" sz="3200"/>
              <a:t>9.4.5 Warshall’s </a:t>
            </a:r>
            <a:r>
              <a:rPr lang="en-US" altLang="zh-CN" sz="3200" dirty="0"/>
              <a:t>Algorithm</a:t>
            </a:r>
          </a:p>
        </p:txBody>
      </p:sp>
    </p:spTree>
    <p:extLst>
      <p:ext uri="{BB962C8B-B14F-4D97-AF65-F5344CB8AC3E}">
        <p14:creationId xmlns:p14="http://schemas.microsoft.com/office/powerpoint/2010/main" val="37701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210046" y="1313733"/>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ts val="5000"/>
              </a:lnSpc>
            </a:pPr>
            <a:r>
              <a:rPr lang="en-US" altLang="zh-CN" sz="2800" dirty="0"/>
              <a:t>The </a:t>
            </a:r>
            <a:r>
              <a:rPr lang="en-US" altLang="zh-CN" sz="2800" i="1" dirty="0"/>
              <a:t>reflexive closure</a:t>
            </a:r>
            <a:r>
              <a:rPr lang="en-US" altLang="zh-CN" sz="2800" dirty="0"/>
              <a:t> of a relation </a:t>
            </a:r>
            <a:r>
              <a:rPr lang="en-US" altLang="zh-CN" sz="2800" i="1" dirty="0"/>
              <a:t>R</a:t>
            </a:r>
            <a:r>
              <a:rPr lang="en-US" altLang="zh-CN" sz="2800" dirty="0"/>
              <a:t> on </a:t>
            </a:r>
            <a:r>
              <a:rPr lang="en-US" altLang="zh-CN" sz="2800" i="1" dirty="0"/>
              <a:t>A </a:t>
            </a:r>
            <a:r>
              <a:rPr lang="en-US" altLang="zh-CN" sz="2800" dirty="0"/>
              <a:t>is obtained by adding (</a:t>
            </a:r>
            <a:r>
              <a:rPr lang="en-US" altLang="zh-CN" sz="2800" i="1" dirty="0" err="1"/>
              <a:t>a</a:t>
            </a:r>
            <a:r>
              <a:rPr lang="en-US" altLang="zh-CN" sz="2800" dirty="0" err="1"/>
              <a:t>,</a:t>
            </a:r>
            <a:r>
              <a:rPr lang="en-US" altLang="zh-CN" sz="2800" i="1" dirty="0" err="1"/>
              <a:t>a</a:t>
            </a:r>
            <a:r>
              <a:rPr lang="en-US" altLang="zh-CN" sz="2800" dirty="0"/>
              <a:t>) to </a:t>
            </a:r>
            <a:r>
              <a:rPr lang="en-US" altLang="zh-CN" sz="2800" i="1" dirty="0"/>
              <a:t>R</a:t>
            </a:r>
            <a:r>
              <a:rPr lang="en-US" altLang="zh-CN" sz="2800" dirty="0"/>
              <a:t> for each </a:t>
            </a:r>
            <a:r>
              <a:rPr lang="en-US" altLang="zh-CN" sz="2800" i="1" dirty="0" err="1"/>
              <a:t>a</a:t>
            </a:r>
            <a:r>
              <a:rPr lang="en-US" altLang="zh-CN" sz="2800" dirty="0" err="1">
                <a:sym typeface="Symbol" panose="05050102010706020507" pitchFamily="18" charset="2"/>
              </a:rPr>
              <a:t></a:t>
            </a:r>
            <a:r>
              <a:rPr lang="en-US" altLang="zh-CN" sz="2800" i="1" dirty="0" err="1">
                <a:sym typeface="Symbol" panose="05050102010706020507" pitchFamily="18" charset="2"/>
              </a:rPr>
              <a:t>A</a:t>
            </a:r>
            <a:r>
              <a:rPr lang="en-US" altLang="zh-CN" sz="2800" dirty="0">
                <a:sym typeface="Symbol" panose="05050102010706020507" pitchFamily="18" charset="2"/>
              </a:rPr>
              <a:t>.   </a:t>
            </a:r>
            <a:r>
              <a:rPr lang="en-US" altLang="zh-CN" sz="2800" i="1" dirty="0">
                <a:sym typeface="Symbol" panose="05050102010706020507" pitchFamily="18" charset="2"/>
              </a:rPr>
              <a:t>I.e.</a:t>
            </a:r>
            <a:r>
              <a:rPr lang="en-US" altLang="zh-CN" sz="2800" dirty="0">
                <a:sym typeface="Symbol" panose="05050102010706020507" pitchFamily="18" charset="2"/>
              </a:rPr>
              <a:t>,</a:t>
            </a:r>
            <a:r>
              <a:rPr lang="en-US" altLang="zh-CN" sz="2800" i="1" dirty="0">
                <a:sym typeface="Symbol" panose="05050102010706020507" pitchFamily="18" charset="2"/>
              </a:rPr>
              <a:t> </a:t>
            </a:r>
            <a:r>
              <a:rPr lang="en-US" altLang="zh-CN" sz="2800" dirty="0">
                <a:sym typeface="Symbol" panose="05050102010706020507" pitchFamily="18" charset="2"/>
              </a:rPr>
              <a:t>it is </a:t>
            </a:r>
            <a:r>
              <a:rPr lang="en-US" altLang="zh-CN" sz="2800" i="1" dirty="0">
                <a:solidFill>
                  <a:srgbClr val="FF0000"/>
                </a:solidFill>
                <a:sym typeface="Symbol" panose="05050102010706020507" pitchFamily="18" charset="2"/>
              </a:rPr>
              <a:t>R</a:t>
            </a:r>
            <a:r>
              <a:rPr lang="en-US" altLang="zh-CN" sz="2800" dirty="0">
                <a:solidFill>
                  <a:srgbClr val="FF0000"/>
                </a:solidFill>
                <a:sym typeface="Symbol" panose="05050102010706020507" pitchFamily="18" charset="2"/>
              </a:rPr>
              <a:t>  </a:t>
            </a:r>
            <a:r>
              <a:rPr lang="en-US" altLang="zh-CN" sz="2800" i="1" dirty="0">
                <a:solidFill>
                  <a:srgbClr val="FF0000"/>
                </a:solidFill>
                <a:sym typeface="Symbol" panose="05050102010706020507" pitchFamily="18" charset="2"/>
              </a:rPr>
              <a:t>I</a:t>
            </a:r>
            <a:r>
              <a:rPr lang="en-US" altLang="zh-CN" sz="2800" i="1" baseline="-25000" dirty="0">
                <a:solidFill>
                  <a:srgbClr val="FF0000"/>
                </a:solidFill>
                <a:sym typeface="Symbol" panose="05050102010706020507" pitchFamily="18" charset="2"/>
              </a:rPr>
              <a:t>A</a:t>
            </a:r>
          </a:p>
          <a:p>
            <a:pPr>
              <a:lnSpc>
                <a:spcPts val="5000"/>
              </a:lnSpc>
            </a:pPr>
            <a:r>
              <a:rPr lang="en-US" altLang="zh-CN" sz="2800" dirty="0">
                <a:sym typeface="Symbol" panose="05050102010706020507" pitchFamily="18" charset="2"/>
              </a:rPr>
              <a:t>The </a:t>
            </a:r>
            <a:r>
              <a:rPr lang="en-US" altLang="zh-CN" sz="2800" i="1" dirty="0">
                <a:sym typeface="Symbol" panose="05050102010706020507" pitchFamily="18" charset="2"/>
              </a:rPr>
              <a:t>symmetric closure</a:t>
            </a:r>
            <a:r>
              <a:rPr lang="en-US" altLang="zh-CN" sz="2800" dirty="0">
                <a:sym typeface="Symbol" panose="05050102010706020507" pitchFamily="18" charset="2"/>
              </a:rPr>
              <a:t> of </a:t>
            </a:r>
            <a:r>
              <a:rPr lang="en-US" altLang="zh-CN" sz="2800" i="1" dirty="0">
                <a:sym typeface="Symbol" panose="05050102010706020507" pitchFamily="18" charset="2"/>
              </a:rPr>
              <a:t>R</a:t>
            </a:r>
            <a:r>
              <a:rPr lang="en-US" altLang="zh-CN" sz="2800" dirty="0">
                <a:sym typeface="Symbol" panose="05050102010706020507" pitchFamily="18" charset="2"/>
              </a:rPr>
              <a:t> is obtained by adding (</a:t>
            </a:r>
            <a:r>
              <a:rPr lang="en-US" altLang="zh-CN" sz="2800" i="1" dirty="0" err="1">
                <a:sym typeface="Symbol" panose="05050102010706020507" pitchFamily="18" charset="2"/>
              </a:rPr>
              <a:t>b</a:t>
            </a:r>
            <a:r>
              <a:rPr lang="en-US" altLang="zh-CN" sz="2800" dirty="0" err="1">
                <a:sym typeface="Symbol" panose="05050102010706020507" pitchFamily="18" charset="2"/>
              </a:rPr>
              <a:t>,</a:t>
            </a:r>
            <a:r>
              <a:rPr lang="en-US" altLang="zh-CN" sz="2800" i="1" dirty="0" err="1">
                <a:sym typeface="Symbol" panose="05050102010706020507" pitchFamily="18" charset="2"/>
              </a:rPr>
              <a:t>a</a:t>
            </a:r>
            <a:r>
              <a:rPr lang="en-US" altLang="zh-CN" sz="2800" dirty="0">
                <a:sym typeface="Symbol" panose="05050102010706020507" pitchFamily="18" charset="2"/>
              </a:rPr>
              <a:t>) to </a:t>
            </a:r>
            <a:r>
              <a:rPr lang="en-US" altLang="zh-CN" sz="2800" i="1" dirty="0">
                <a:sym typeface="Symbol" panose="05050102010706020507" pitchFamily="18" charset="2"/>
              </a:rPr>
              <a:t>R</a:t>
            </a:r>
            <a:r>
              <a:rPr lang="en-US" altLang="zh-CN" sz="2800" dirty="0">
                <a:sym typeface="Symbol" panose="05050102010706020507" pitchFamily="18" charset="2"/>
              </a:rPr>
              <a:t> for each (</a:t>
            </a:r>
            <a:r>
              <a:rPr lang="en-US" altLang="zh-CN" sz="2800" i="1" dirty="0" err="1">
                <a:sym typeface="Symbol" panose="05050102010706020507" pitchFamily="18" charset="2"/>
              </a:rPr>
              <a:t>a</a:t>
            </a:r>
            <a:r>
              <a:rPr lang="en-US" altLang="zh-CN" sz="2800" dirty="0" err="1">
                <a:sym typeface="Symbol" panose="05050102010706020507" pitchFamily="18" charset="2"/>
              </a:rPr>
              <a:t>,</a:t>
            </a:r>
            <a:r>
              <a:rPr lang="en-US" altLang="zh-CN" sz="2800" i="1" dirty="0" err="1">
                <a:sym typeface="Symbol" panose="05050102010706020507" pitchFamily="18" charset="2"/>
              </a:rPr>
              <a:t>b</a:t>
            </a:r>
            <a:r>
              <a:rPr lang="en-US" altLang="zh-CN" sz="2800" dirty="0">
                <a:sym typeface="Symbol" panose="05050102010706020507" pitchFamily="18" charset="2"/>
              </a:rPr>
              <a:t>) in </a:t>
            </a:r>
            <a:r>
              <a:rPr lang="en-US" altLang="zh-CN" sz="2800" i="1" dirty="0">
                <a:sym typeface="Symbol" panose="05050102010706020507" pitchFamily="18" charset="2"/>
              </a:rPr>
              <a:t>R</a:t>
            </a:r>
            <a:r>
              <a:rPr lang="en-US" altLang="zh-CN" sz="2800" dirty="0">
                <a:sym typeface="Symbol" panose="05050102010706020507" pitchFamily="18" charset="2"/>
              </a:rPr>
              <a:t>.  </a:t>
            </a:r>
            <a:r>
              <a:rPr lang="en-US" altLang="zh-CN" sz="2800" i="1" dirty="0">
                <a:sym typeface="Symbol" panose="05050102010706020507" pitchFamily="18" charset="2"/>
              </a:rPr>
              <a:t>I.e.</a:t>
            </a:r>
            <a:r>
              <a:rPr lang="en-US" altLang="zh-CN" sz="2800" dirty="0">
                <a:sym typeface="Symbol" panose="05050102010706020507" pitchFamily="18" charset="2"/>
              </a:rPr>
              <a:t>, it is </a:t>
            </a:r>
            <a:r>
              <a:rPr lang="en-US" altLang="zh-CN" sz="2800" i="1" dirty="0">
                <a:solidFill>
                  <a:srgbClr val="FF0000"/>
                </a:solidFill>
                <a:sym typeface="Symbol" panose="05050102010706020507" pitchFamily="18" charset="2"/>
              </a:rPr>
              <a:t>R</a:t>
            </a:r>
            <a:r>
              <a:rPr lang="en-US" altLang="zh-CN" sz="2800" dirty="0">
                <a:solidFill>
                  <a:srgbClr val="FF0000"/>
                </a:solidFill>
                <a:sym typeface="Symbol" panose="05050102010706020507" pitchFamily="18" charset="2"/>
              </a:rPr>
              <a:t>  </a:t>
            </a:r>
            <a:r>
              <a:rPr lang="en-US" altLang="zh-CN" sz="2800" i="1" dirty="0">
                <a:solidFill>
                  <a:srgbClr val="FF0000"/>
                </a:solidFill>
                <a:sym typeface="Symbol" panose="05050102010706020507" pitchFamily="18" charset="2"/>
              </a:rPr>
              <a:t>R</a:t>
            </a:r>
            <a:r>
              <a:rPr lang="en-US" altLang="zh-CN" sz="2800" baseline="30000" dirty="0">
                <a:solidFill>
                  <a:srgbClr val="FF0000"/>
                </a:solidFill>
                <a:cs typeface="Times New Roman" panose="02020603050405020304" pitchFamily="18" charset="0"/>
                <a:sym typeface="Symbol" panose="05050102010706020507" pitchFamily="18" charset="2"/>
              </a:rPr>
              <a:t>−1</a:t>
            </a:r>
            <a:endParaRPr lang="en-US" altLang="zh-CN" sz="2800" dirty="0">
              <a:solidFill>
                <a:srgbClr val="FF0000"/>
              </a:solidFill>
              <a:cs typeface="Times New Roman" panose="02020603050405020304" pitchFamily="18" charset="0"/>
              <a:sym typeface="Symbol" panose="05050102010706020507" pitchFamily="18" charset="2"/>
            </a:endParaRPr>
          </a:p>
          <a:p>
            <a:pPr eaLnBrk="1" hangingPunct="1">
              <a:lnSpc>
                <a:spcPts val="5000"/>
              </a:lnSpc>
            </a:pPr>
            <a:r>
              <a:rPr lang="en-US" altLang="zh-CN" sz="2800" dirty="0">
                <a:cs typeface="Times New Roman" panose="02020603050405020304" pitchFamily="18" charset="0"/>
                <a:sym typeface="Symbol" panose="05050102010706020507" pitchFamily="18" charset="2"/>
              </a:rPr>
              <a:t>The </a:t>
            </a:r>
            <a:r>
              <a:rPr lang="en-US" altLang="zh-CN" sz="2800" i="1" dirty="0">
                <a:cs typeface="Times New Roman" panose="02020603050405020304" pitchFamily="18" charset="0"/>
                <a:sym typeface="Symbol" panose="05050102010706020507" pitchFamily="18" charset="2"/>
              </a:rPr>
              <a:t>transitive closure</a:t>
            </a:r>
            <a:r>
              <a:rPr lang="en-US" altLang="zh-CN" sz="2800" dirty="0">
                <a:cs typeface="Times New Roman" panose="02020603050405020304" pitchFamily="18" charset="0"/>
                <a:sym typeface="Symbol" panose="05050102010706020507" pitchFamily="18" charset="2"/>
              </a:rPr>
              <a:t> or </a:t>
            </a:r>
            <a:r>
              <a:rPr lang="en-US" altLang="zh-CN" sz="2800" i="1" dirty="0">
                <a:cs typeface="Times New Roman" panose="02020603050405020304" pitchFamily="18" charset="0"/>
                <a:sym typeface="Symbol" panose="05050102010706020507" pitchFamily="18" charset="2"/>
              </a:rPr>
              <a:t>connectivity relation </a:t>
            </a:r>
            <a:r>
              <a:rPr lang="en-US" altLang="zh-CN" sz="2800" dirty="0">
                <a:cs typeface="Times New Roman" panose="02020603050405020304" pitchFamily="18" charset="0"/>
                <a:sym typeface="Symbol" panose="05050102010706020507" pitchFamily="18" charset="2"/>
              </a:rPr>
              <a:t>of </a:t>
            </a:r>
            <a:r>
              <a:rPr lang="en-US" altLang="zh-CN" sz="2800" i="1" dirty="0">
                <a:cs typeface="Times New Roman" panose="02020603050405020304" pitchFamily="18" charset="0"/>
                <a:sym typeface="Symbol" panose="05050102010706020507" pitchFamily="18" charset="2"/>
              </a:rPr>
              <a:t>R</a:t>
            </a:r>
            <a:r>
              <a:rPr lang="en-US" altLang="zh-CN" sz="2800" dirty="0">
                <a:cs typeface="Times New Roman" panose="02020603050405020304" pitchFamily="18" charset="0"/>
                <a:sym typeface="Symbol" panose="05050102010706020507" pitchFamily="18" charset="2"/>
              </a:rPr>
              <a:t> is obtained by repeatedly adding (</a:t>
            </a:r>
            <a:r>
              <a:rPr lang="en-US" altLang="zh-CN" sz="2800" i="1" dirty="0" err="1">
                <a:cs typeface="Times New Roman" panose="02020603050405020304" pitchFamily="18" charset="0"/>
                <a:sym typeface="Symbol" panose="05050102010706020507" pitchFamily="18" charset="2"/>
              </a:rPr>
              <a:t>a</a:t>
            </a:r>
            <a:r>
              <a:rPr lang="en-US" altLang="zh-CN" sz="2800" dirty="0" err="1">
                <a:cs typeface="Times New Roman" panose="02020603050405020304" pitchFamily="18" charset="0"/>
                <a:sym typeface="Symbol" panose="05050102010706020507" pitchFamily="18" charset="2"/>
              </a:rPr>
              <a:t>,</a:t>
            </a:r>
            <a:r>
              <a:rPr lang="en-US" altLang="zh-CN" sz="2800" i="1" dirty="0" err="1">
                <a:cs typeface="Times New Roman" panose="02020603050405020304" pitchFamily="18" charset="0"/>
                <a:sym typeface="Symbol" panose="05050102010706020507" pitchFamily="18" charset="2"/>
              </a:rPr>
              <a:t>c</a:t>
            </a:r>
            <a:r>
              <a:rPr lang="en-US" altLang="zh-CN" sz="2800" dirty="0">
                <a:cs typeface="Times New Roman" panose="02020603050405020304" pitchFamily="18" charset="0"/>
                <a:sym typeface="Symbol" panose="05050102010706020507" pitchFamily="18" charset="2"/>
              </a:rPr>
              <a:t>) to </a:t>
            </a:r>
            <a:r>
              <a:rPr lang="en-US" altLang="zh-CN" sz="2800" i="1" dirty="0">
                <a:cs typeface="Times New Roman" panose="02020603050405020304" pitchFamily="18" charset="0"/>
                <a:sym typeface="Symbol" panose="05050102010706020507" pitchFamily="18" charset="2"/>
              </a:rPr>
              <a:t>R</a:t>
            </a:r>
            <a:r>
              <a:rPr lang="en-US" altLang="zh-CN" sz="2800" dirty="0">
                <a:cs typeface="Times New Roman" panose="02020603050405020304" pitchFamily="18" charset="0"/>
                <a:sym typeface="Symbol" panose="05050102010706020507" pitchFamily="18" charset="2"/>
              </a:rPr>
              <a:t> for each (</a:t>
            </a:r>
            <a:r>
              <a:rPr lang="en-US" altLang="zh-CN" sz="2800" i="1" dirty="0" err="1">
                <a:cs typeface="Times New Roman" panose="02020603050405020304" pitchFamily="18" charset="0"/>
                <a:sym typeface="Symbol" panose="05050102010706020507" pitchFamily="18" charset="2"/>
              </a:rPr>
              <a:t>a</a:t>
            </a:r>
            <a:r>
              <a:rPr lang="en-US" altLang="zh-CN" sz="2800" dirty="0" err="1">
                <a:cs typeface="Times New Roman" panose="02020603050405020304" pitchFamily="18" charset="0"/>
                <a:sym typeface="Symbol" panose="05050102010706020507" pitchFamily="18" charset="2"/>
              </a:rPr>
              <a:t>,</a:t>
            </a:r>
            <a:r>
              <a:rPr lang="en-US" altLang="zh-CN" sz="2800" i="1" dirty="0" err="1">
                <a:cs typeface="Times New Roman" panose="02020603050405020304" pitchFamily="18" charset="0"/>
                <a:sym typeface="Symbol" panose="05050102010706020507" pitchFamily="18" charset="2"/>
              </a:rPr>
              <a:t>b</a:t>
            </a:r>
            <a:r>
              <a:rPr lang="en-US" altLang="zh-CN" sz="2800" dirty="0">
                <a:cs typeface="Times New Roman" panose="02020603050405020304" pitchFamily="18" charset="0"/>
                <a:sym typeface="Symbol" panose="05050102010706020507" pitchFamily="18" charset="2"/>
              </a:rPr>
              <a:t>),(</a:t>
            </a:r>
            <a:r>
              <a:rPr lang="en-US" altLang="zh-CN" sz="2800" i="1" dirty="0" err="1">
                <a:cs typeface="Times New Roman" panose="02020603050405020304" pitchFamily="18" charset="0"/>
                <a:sym typeface="Symbol" panose="05050102010706020507" pitchFamily="18" charset="2"/>
              </a:rPr>
              <a:t>b</a:t>
            </a:r>
            <a:r>
              <a:rPr lang="en-US" altLang="zh-CN" sz="2800" dirty="0" err="1">
                <a:cs typeface="Times New Roman" panose="02020603050405020304" pitchFamily="18" charset="0"/>
                <a:sym typeface="Symbol" panose="05050102010706020507" pitchFamily="18" charset="2"/>
              </a:rPr>
              <a:t>,</a:t>
            </a:r>
            <a:r>
              <a:rPr lang="en-US" altLang="zh-CN" sz="2800" i="1" dirty="0" err="1">
                <a:cs typeface="Times New Roman" panose="02020603050405020304" pitchFamily="18" charset="0"/>
                <a:sym typeface="Symbol" panose="05050102010706020507" pitchFamily="18" charset="2"/>
              </a:rPr>
              <a:t>c</a:t>
            </a:r>
            <a:r>
              <a:rPr lang="en-US" altLang="zh-CN" sz="2800" dirty="0">
                <a:cs typeface="Times New Roman" panose="02020603050405020304" pitchFamily="18" charset="0"/>
                <a:sym typeface="Symbol" panose="05050102010706020507" pitchFamily="18" charset="2"/>
              </a:rPr>
              <a:t>) in </a:t>
            </a:r>
            <a:r>
              <a:rPr lang="en-US" altLang="zh-CN" sz="2800" i="1" dirty="0">
                <a:cs typeface="Times New Roman" panose="02020603050405020304" pitchFamily="18" charset="0"/>
                <a:sym typeface="Symbol" panose="05050102010706020507" pitchFamily="18" charset="2"/>
              </a:rPr>
              <a:t>R</a:t>
            </a:r>
            <a:r>
              <a:rPr lang="en-US" altLang="zh-CN" sz="2800" dirty="0">
                <a:cs typeface="Times New Roman" panose="02020603050405020304" pitchFamily="18" charset="0"/>
                <a:sym typeface="Symbol" panose="05050102010706020507" pitchFamily="18" charset="2"/>
              </a:rPr>
              <a:t>.</a:t>
            </a:r>
          </a:p>
          <a:p>
            <a:pPr marL="0" indent="0" eaLnBrk="1" hangingPunct="1">
              <a:lnSpc>
                <a:spcPts val="5000"/>
              </a:lnSpc>
              <a:buNone/>
            </a:pPr>
            <a:r>
              <a:rPr lang="en-US" altLang="zh-CN" sz="2800" i="1" dirty="0">
                <a:cs typeface="Times New Roman" panose="02020603050405020304" pitchFamily="18" charset="0"/>
                <a:sym typeface="Symbol" panose="05050102010706020507" pitchFamily="18" charset="2"/>
              </a:rPr>
              <a:t>    - I.e.</a:t>
            </a:r>
            <a:r>
              <a:rPr lang="en-US" altLang="zh-CN" sz="2800" dirty="0">
                <a:cs typeface="Times New Roman" panose="02020603050405020304" pitchFamily="18" charset="0"/>
                <a:sym typeface="Symbol" panose="05050102010706020507" pitchFamily="18" charset="2"/>
              </a:rPr>
              <a:t>, it is</a:t>
            </a:r>
            <a:endParaRPr lang="en-US" altLang="zh-CN" sz="2800" dirty="0">
              <a:sym typeface="Symbol" panose="05050102010706020507" pitchFamily="18" charset="2"/>
            </a:endParaRPr>
          </a:p>
          <a:p>
            <a:pPr marL="0" indent="0" eaLnBrk="1" hangingPunct="1">
              <a:lnSpc>
                <a:spcPts val="3840"/>
              </a:lnSpc>
              <a:buNone/>
            </a:pPr>
            <a:endParaRPr lang="en-US" altLang="zh-CN" sz="3200" i="1" dirty="0">
              <a:solidFill>
                <a:srgbClr val="FF0000"/>
              </a:solidFill>
              <a:sym typeface="Symbol" panose="05050102010706020507" pitchFamily="18" charset="2"/>
            </a:endParaRPr>
          </a:p>
        </p:txBody>
      </p:sp>
      <p:graphicFrame>
        <p:nvGraphicFramePr>
          <p:cNvPr id="5" name="Object 4">
            <a:extLst>
              <a:ext uri="{FF2B5EF4-FFF2-40B4-BE49-F238E27FC236}">
                <a16:creationId xmlns:a16="http://schemas.microsoft.com/office/drawing/2014/main" id="{BE762AFB-6DB9-43E6-A569-E33F94335EC4}"/>
              </a:ext>
            </a:extLst>
          </p:cNvPr>
          <p:cNvGraphicFramePr>
            <a:graphicFrameLocks noChangeAspect="1"/>
          </p:cNvGraphicFramePr>
          <p:nvPr>
            <p:extLst>
              <p:ext uri="{D42A27DB-BD31-4B8C-83A1-F6EECF244321}">
                <p14:modId xmlns:p14="http://schemas.microsoft.com/office/powerpoint/2010/main" val="3240886221"/>
              </p:ext>
            </p:extLst>
          </p:nvPr>
        </p:nvGraphicFramePr>
        <p:xfrm>
          <a:off x="8572684" y="5544267"/>
          <a:ext cx="2133600" cy="1028700"/>
        </p:xfrm>
        <a:graphic>
          <a:graphicData uri="http://schemas.openxmlformats.org/presentationml/2006/ole">
            <mc:AlternateContent xmlns:mc="http://schemas.openxmlformats.org/markup-compatibility/2006">
              <mc:Choice xmlns:v="urn:schemas-microsoft-com:vml" Requires="v">
                <p:oleObj r:id="rId3" imgW="736920" imgH="355754" progId="Equation.3">
                  <p:embed/>
                </p:oleObj>
              </mc:Choice>
              <mc:Fallback>
                <p:oleObj r:id="rId3" imgW="736920" imgH="355754" progId="Equation.3">
                  <p:embed/>
                  <p:pic>
                    <p:nvPicPr>
                      <p:cNvPr id="77828" name="Object 4">
                        <a:extLst>
                          <a:ext uri="{FF2B5EF4-FFF2-40B4-BE49-F238E27FC236}">
                            <a16:creationId xmlns:a16="http://schemas.microsoft.com/office/drawing/2014/main" id="{8563407D-DD92-4880-9C03-C1BFA12A2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684" y="5544267"/>
                        <a:ext cx="2133600" cy="1028700"/>
                      </a:xfrm>
                      <a:prstGeom prst="rect">
                        <a:avLst/>
                      </a:prstGeom>
                      <a:solidFill>
                        <a:srgbClr val="FFCCCC"/>
                      </a:solidFill>
                      <a:ln w="2857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E4E9D072-B5F5-4DC3-9001-C936124DA00C}"/>
              </a:ext>
            </a:extLst>
          </p:cNvPr>
          <p:cNvSpPr>
            <a:spLocks noChangeArrowheads="1"/>
          </p:cNvSpPr>
          <p:nvPr/>
        </p:nvSpPr>
        <p:spPr bwMode="auto">
          <a:xfrm>
            <a:off x="7470596" y="2105722"/>
            <a:ext cx="1167377" cy="51319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Rectangle 5">
            <a:extLst>
              <a:ext uri="{FF2B5EF4-FFF2-40B4-BE49-F238E27FC236}">
                <a16:creationId xmlns:a16="http://schemas.microsoft.com/office/drawing/2014/main" id="{FFACA298-2173-4743-86E8-685B4679CEF4}"/>
              </a:ext>
            </a:extLst>
          </p:cNvPr>
          <p:cNvSpPr>
            <a:spLocks noChangeArrowheads="1"/>
          </p:cNvSpPr>
          <p:nvPr/>
        </p:nvSpPr>
        <p:spPr bwMode="auto">
          <a:xfrm>
            <a:off x="5324517" y="3429000"/>
            <a:ext cx="1351491" cy="5216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extLst>
      <p:ext uri="{BB962C8B-B14F-4D97-AF65-F5344CB8AC3E}">
        <p14:creationId xmlns:p14="http://schemas.microsoft.com/office/powerpoint/2010/main" val="1673155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9.5.1 </a:t>
            </a:r>
            <a:r>
              <a:rPr lang="en-US" altLang="zh-CN" sz="3200" dirty="0"/>
              <a:t>Equivalence Relations</a:t>
            </a:r>
            <a:endParaRPr lang="zh-CN" altLang="en-US"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888715"/>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t>An </a:t>
            </a:r>
            <a:r>
              <a:rPr lang="en-US" altLang="zh-CN" i="1" dirty="0"/>
              <a:t>equivalence relation</a:t>
            </a:r>
            <a:r>
              <a:rPr lang="en-US" altLang="zh-CN" dirty="0"/>
              <a:t> (</a:t>
            </a:r>
            <a:r>
              <a:rPr lang="en-US" altLang="zh-CN" dirty="0" err="1"/>
              <a:t>e.r.</a:t>
            </a:r>
            <a:r>
              <a:rPr lang="en-US" altLang="zh-CN" dirty="0"/>
              <a:t>) on a set </a:t>
            </a:r>
            <a:r>
              <a:rPr lang="en-US" altLang="zh-CN" i="1" dirty="0"/>
              <a:t>A</a:t>
            </a:r>
            <a:r>
              <a:rPr lang="en-US" altLang="zh-CN" dirty="0"/>
              <a:t> is simply any binary relation on </a:t>
            </a:r>
            <a:r>
              <a:rPr lang="en-US" altLang="zh-CN" i="1" dirty="0"/>
              <a:t>A</a:t>
            </a:r>
            <a:r>
              <a:rPr lang="en-US" altLang="zh-CN" dirty="0"/>
              <a:t> that is reflexive, symmetric, and transitive.</a:t>
            </a:r>
          </a:p>
          <a:p>
            <a:pPr lvl="1" eaLnBrk="1" hangingPunct="1">
              <a:lnSpc>
                <a:spcPct val="150000"/>
              </a:lnSpc>
            </a:pPr>
            <a:r>
              <a:rPr lang="en-US" altLang="zh-CN" i="1" dirty="0"/>
              <a:t>E.g.</a:t>
            </a:r>
            <a:r>
              <a:rPr lang="en-US" altLang="zh-CN" dirty="0"/>
              <a:t>, </a:t>
            </a:r>
            <a:r>
              <a:rPr lang="en-US" altLang="zh-CN" b="1" dirty="0"/>
              <a:t>=</a:t>
            </a:r>
            <a:r>
              <a:rPr lang="en-US" altLang="zh-CN" dirty="0"/>
              <a:t> itself is an equivalence relation.</a:t>
            </a:r>
            <a:endParaRPr lang="en-US" altLang="zh-CN" kern="0" dirty="0"/>
          </a:p>
          <a:p>
            <a:pPr lvl="1">
              <a:lnSpc>
                <a:spcPct val="150000"/>
              </a:lnSpc>
            </a:pPr>
            <a:r>
              <a:rPr lang="en-US" altLang="zh-CN" dirty="0"/>
              <a:t>For any function </a:t>
            </a:r>
            <a:r>
              <a:rPr lang="en-US" altLang="zh-CN" i="1" dirty="0">
                <a:solidFill>
                  <a:srgbClr val="FF0000"/>
                </a:solidFill>
              </a:rPr>
              <a:t>f</a:t>
            </a:r>
            <a:r>
              <a:rPr lang="en-US" altLang="zh-CN" dirty="0">
                <a:solidFill>
                  <a:srgbClr val="FF0000"/>
                </a:solidFill>
              </a:rPr>
              <a:t>:</a:t>
            </a:r>
            <a:r>
              <a:rPr lang="en-US" altLang="zh-CN" i="1" dirty="0">
                <a:solidFill>
                  <a:srgbClr val="FF0000"/>
                </a:solidFill>
              </a:rPr>
              <a:t>A</a:t>
            </a:r>
            <a:r>
              <a:rPr lang="en-US" altLang="zh-CN" i="1" dirty="0">
                <a:solidFill>
                  <a:srgbClr val="FF0000"/>
                </a:solidFill>
                <a:cs typeface="Times New Roman" panose="02020603050405020304" pitchFamily="18" charset="0"/>
              </a:rPr>
              <a:t>→B</a:t>
            </a:r>
            <a:r>
              <a:rPr lang="en-US" altLang="zh-CN" dirty="0"/>
              <a:t>, the relation </a:t>
            </a:r>
            <a:r>
              <a:rPr lang="en-US" altLang="zh-CN" dirty="0">
                <a:latin typeface="Times New Roman" panose="02020603050405020304" pitchFamily="18" charset="0"/>
              </a:rPr>
              <a:t>“</a:t>
            </a:r>
            <a:r>
              <a:rPr lang="en-US" altLang="zh-CN" dirty="0"/>
              <a:t>have the same </a:t>
            </a:r>
            <a:r>
              <a:rPr lang="en-US" altLang="zh-CN" i="1" dirty="0"/>
              <a:t>f</a:t>
            </a:r>
            <a:r>
              <a:rPr lang="en-US" altLang="zh-CN" dirty="0"/>
              <a:t> value</a:t>
            </a:r>
            <a:r>
              <a:rPr lang="en-US" altLang="zh-CN" dirty="0">
                <a:latin typeface="Times New Roman" panose="02020603050405020304" pitchFamily="18" charset="0"/>
              </a:rPr>
              <a:t>”</a:t>
            </a:r>
            <a:r>
              <a:rPr lang="en-US" altLang="zh-CN" dirty="0"/>
              <a:t>, or </a:t>
            </a:r>
            <a:r>
              <a:rPr lang="en-US" altLang="zh-CN" b="1" dirty="0">
                <a:solidFill>
                  <a:srgbClr val="FF0000"/>
                </a:solidFill>
              </a:rPr>
              <a:t>=</a:t>
            </a:r>
            <a:r>
              <a:rPr lang="en-US" altLang="zh-CN" i="1" baseline="-25000" dirty="0">
                <a:solidFill>
                  <a:srgbClr val="FF0000"/>
                </a:solidFill>
              </a:rPr>
              <a:t>f</a:t>
            </a:r>
            <a:r>
              <a:rPr lang="en-US" altLang="zh-CN" dirty="0">
                <a:solidFill>
                  <a:srgbClr val="FF0000"/>
                </a:solidFill>
              </a:rPr>
              <a:t> :≡ {(</a:t>
            </a:r>
            <a:r>
              <a:rPr lang="en-US" altLang="zh-CN" i="1" dirty="0">
                <a:solidFill>
                  <a:srgbClr val="FF0000"/>
                </a:solidFill>
              </a:rPr>
              <a:t>a</a:t>
            </a:r>
            <a:r>
              <a:rPr lang="en-US" altLang="zh-CN" baseline="-25000" dirty="0">
                <a:solidFill>
                  <a:srgbClr val="FF0000"/>
                </a:solidFill>
              </a:rPr>
              <a:t>1</a:t>
            </a:r>
            <a:r>
              <a:rPr lang="en-US" altLang="zh-CN" dirty="0">
                <a:solidFill>
                  <a:srgbClr val="FF0000"/>
                </a:solidFill>
              </a:rPr>
              <a:t>,</a:t>
            </a:r>
            <a:r>
              <a:rPr lang="en-US" altLang="zh-CN" i="1" dirty="0">
                <a:solidFill>
                  <a:srgbClr val="FF0000"/>
                </a:solidFill>
              </a:rPr>
              <a:t>a</a:t>
            </a:r>
            <a:r>
              <a:rPr lang="en-US" altLang="zh-CN" baseline="-25000" dirty="0">
                <a:solidFill>
                  <a:srgbClr val="FF0000"/>
                </a:solidFill>
              </a:rPr>
              <a:t>2</a:t>
            </a:r>
            <a:r>
              <a:rPr lang="en-US" altLang="zh-CN" dirty="0">
                <a:solidFill>
                  <a:srgbClr val="FF0000"/>
                </a:solidFill>
              </a:rPr>
              <a:t>) | </a:t>
            </a:r>
            <a:r>
              <a:rPr lang="en-US" altLang="zh-CN" i="1" dirty="0">
                <a:solidFill>
                  <a:srgbClr val="FF0000"/>
                </a:solidFill>
              </a:rPr>
              <a:t>f</a:t>
            </a:r>
            <a:r>
              <a:rPr lang="en-US" altLang="zh-CN" dirty="0">
                <a:solidFill>
                  <a:srgbClr val="FF0000"/>
                </a:solidFill>
              </a:rPr>
              <a:t>(</a:t>
            </a:r>
            <a:r>
              <a:rPr lang="en-US" altLang="zh-CN" i="1" dirty="0">
                <a:solidFill>
                  <a:srgbClr val="FF0000"/>
                </a:solidFill>
              </a:rPr>
              <a:t>a</a:t>
            </a:r>
            <a:r>
              <a:rPr lang="en-US" altLang="zh-CN" baseline="-25000" dirty="0">
                <a:solidFill>
                  <a:srgbClr val="FF0000"/>
                </a:solidFill>
              </a:rPr>
              <a:t>1</a:t>
            </a:r>
            <a:r>
              <a:rPr lang="en-US" altLang="zh-CN" dirty="0">
                <a:solidFill>
                  <a:srgbClr val="FF0000"/>
                </a:solidFill>
              </a:rPr>
              <a:t>)=</a:t>
            </a:r>
            <a:r>
              <a:rPr lang="en-US" altLang="zh-CN" i="1" dirty="0">
                <a:solidFill>
                  <a:srgbClr val="FF0000"/>
                </a:solidFill>
              </a:rPr>
              <a:t>f</a:t>
            </a:r>
            <a:r>
              <a:rPr lang="en-US" altLang="zh-CN" dirty="0">
                <a:solidFill>
                  <a:srgbClr val="FF0000"/>
                </a:solidFill>
              </a:rPr>
              <a:t>(</a:t>
            </a:r>
            <a:r>
              <a:rPr lang="en-US" altLang="zh-CN" i="1" dirty="0">
                <a:solidFill>
                  <a:srgbClr val="FF0000"/>
                </a:solidFill>
              </a:rPr>
              <a:t>a</a:t>
            </a:r>
            <a:r>
              <a:rPr lang="en-US" altLang="zh-CN" baseline="-25000" dirty="0">
                <a:solidFill>
                  <a:srgbClr val="FF0000"/>
                </a:solidFill>
              </a:rPr>
              <a:t>2</a:t>
            </a:r>
            <a:r>
              <a:rPr lang="en-US" altLang="zh-CN" dirty="0">
                <a:solidFill>
                  <a:srgbClr val="FF0000"/>
                </a:solidFill>
              </a:rPr>
              <a:t>)}</a:t>
            </a:r>
            <a:r>
              <a:rPr lang="en-US" altLang="zh-CN" dirty="0"/>
              <a:t> </a:t>
            </a:r>
            <a:br>
              <a:rPr lang="en-US" altLang="zh-CN" dirty="0"/>
            </a:br>
            <a:r>
              <a:rPr lang="en-US" altLang="zh-CN" dirty="0"/>
              <a:t>is an equivalence relation, </a:t>
            </a:r>
          </a:p>
          <a:p>
            <a:pPr lvl="2">
              <a:lnSpc>
                <a:spcPct val="150000"/>
              </a:lnSpc>
            </a:pPr>
            <a:r>
              <a:rPr lang="en-US" altLang="zh-CN" i="1" dirty="0"/>
              <a:t>e.g.</a:t>
            </a:r>
            <a:r>
              <a:rPr lang="en-US" altLang="zh-CN" dirty="0"/>
              <a:t>, let </a:t>
            </a:r>
            <a:r>
              <a:rPr lang="en-US" altLang="zh-CN" i="1" dirty="0"/>
              <a:t>m=</a:t>
            </a:r>
            <a:r>
              <a:rPr lang="en-US" altLang="zh-CN" i="1" dirty="0">
                <a:latin typeface="Times New Roman" panose="02020603050405020304" pitchFamily="18" charset="0"/>
              </a:rPr>
              <a:t>“</a:t>
            </a:r>
            <a:r>
              <a:rPr lang="en-US" altLang="zh-CN" dirty="0"/>
              <a:t>mother of</a:t>
            </a:r>
            <a:r>
              <a:rPr lang="en-US" altLang="zh-CN" dirty="0">
                <a:latin typeface="Times New Roman" panose="02020603050405020304" pitchFamily="18" charset="0"/>
              </a:rPr>
              <a:t>”</a:t>
            </a:r>
            <a:r>
              <a:rPr lang="en-US" altLang="zh-CN" dirty="0"/>
              <a:t> then </a:t>
            </a:r>
            <a:r>
              <a:rPr lang="en-US" altLang="zh-CN" b="1" dirty="0"/>
              <a:t>=</a:t>
            </a:r>
            <a:r>
              <a:rPr lang="en-US" altLang="zh-CN" i="1" baseline="-25000" dirty="0"/>
              <a:t>m</a:t>
            </a:r>
            <a:r>
              <a:rPr lang="en-US" altLang="zh-CN" dirty="0"/>
              <a:t> = </a:t>
            </a:r>
            <a:r>
              <a:rPr lang="en-US" altLang="zh-CN" dirty="0">
                <a:latin typeface="Times New Roman" panose="02020603050405020304" pitchFamily="18" charset="0"/>
              </a:rPr>
              <a:t>“</a:t>
            </a:r>
            <a:r>
              <a:rPr lang="en-US" altLang="zh-CN" dirty="0"/>
              <a:t>have the same mother</a:t>
            </a:r>
            <a:r>
              <a:rPr lang="en-US" altLang="zh-CN" dirty="0">
                <a:latin typeface="Times New Roman" panose="02020603050405020304" pitchFamily="18" charset="0"/>
              </a:rPr>
              <a:t>”</a:t>
            </a:r>
            <a:r>
              <a:rPr lang="en-US" altLang="zh-CN" dirty="0"/>
              <a:t> is an </a:t>
            </a:r>
            <a:r>
              <a:rPr lang="en-US" altLang="zh-CN" dirty="0" err="1"/>
              <a:t>e.r.</a:t>
            </a:r>
            <a:endParaRPr lang="en-US" altLang="zh-CN" dirty="0"/>
          </a:p>
          <a:p>
            <a:pPr marL="457200" lvl="1" indent="0">
              <a:lnSpc>
                <a:spcPct val="150000"/>
              </a:lnSpc>
              <a:buNone/>
            </a:pPr>
            <a:endParaRPr lang="en-US" altLang="zh-CN" dirty="0"/>
          </a:p>
        </p:txBody>
      </p:sp>
    </p:spTree>
    <p:extLst>
      <p:ext uri="{BB962C8B-B14F-4D97-AF65-F5344CB8AC3E}">
        <p14:creationId xmlns:p14="http://schemas.microsoft.com/office/powerpoint/2010/main" val="3462359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9.5.2 </a:t>
            </a:r>
            <a:r>
              <a:rPr lang="en-US" altLang="zh-CN" sz="3200" dirty="0"/>
              <a:t>Equivalence Relations</a:t>
            </a:r>
            <a:endParaRPr lang="zh-CN" altLang="en-US" sz="3200" dirty="0"/>
          </a:p>
        </p:txBody>
      </p:sp>
      <p:sp>
        <p:nvSpPr>
          <p:cNvPr id="5" name="Text Box 3">
            <a:extLst>
              <a:ext uri="{FF2B5EF4-FFF2-40B4-BE49-F238E27FC236}">
                <a16:creationId xmlns:a16="http://schemas.microsoft.com/office/drawing/2014/main" id="{C207D04A-3978-4C56-AB29-D84CC60D7828}"/>
              </a:ext>
            </a:extLst>
          </p:cNvPr>
          <p:cNvSpPr txBox="1">
            <a:spLocks noChangeArrowheads="1"/>
          </p:cNvSpPr>
          <p:nvPr/>
        </p:nvSpPr>
        <p:spPr bwMode="auto">
          <a:xfrm>
            <a:off x="2080681" y="1479550"/>
            <a:ext cx="7315200"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en-US" altLang="zh-CN" sz="2400" dirty="0">
                <a:latin typeface="Times New Roman" panose="02020603050405020304" pitchFamily="18" charset="0"/>
              </a:rPr>
              <a:t> </a:t>
            </a:r>
            <a:r>
              <a:rPr lang="en-US" altLang="zh-CN" sz="2400" b="1" dirty="0">
                <a:latin typeface="Times New Roman" panose="02020603050405020304" pitchFamily="18" charset="0"/>
              </a:rPr>
              <a:t>[</a:t>
            </a:r>
            <a:r>
              <a:rPr lang="zh-CN" altLang="en-US" sz="2800" b="1" dirty="0">
                <a:latin typeface="隶书" pitchFamily="49" charset="-122"/>
                <a:ea typeface="隶书" pitchFamily="49" charset="-122"/>
              </a:rPr>
              <a:t>定义1]</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等价关系</a:t>
            </a:r>
            <a:r>
              <a:rPr lang="en-US" altLang="zh-CN" sz="2400" b="1" dirty="0">
                <a:latin typeface="Times New Roman" panose="02020603050405020304" pitchFamily="18" charset="0"/>
              </a:rPr>
              <a:t>:  </a:t>
            </a:r>
          </a:p>
          <a:p>
            <a:pPr algn="just" eaLnBrk="1" hangingPunct="1">
              <a:spcBef>
                <a:spcPct val="50000"/>
              </a:spcBef>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Ａ上的二元关系Ｒ，如果Ｒ是</a:t>
            </a:r>
          </a:p>
          <a:p>
            <a:pPr algn="just" eaLnBrk="1" hangingPunct="1">
              <a:spcBef>
                <a:spcPct val="50000"/>
              </a:spcBef>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）自反的</a:t>
            </a:r>
          </a:p>
          <a:p>
            <a:pPr algn="just" eaLnBrk="1" hangingPunct="1">
              <a:spcBef>
                <a:spcPct val="50000"/>
              </a:spcBef>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）对称的</a:t>
            </a:r>
          </a:p>
          <a:p>
            <a:pPr algn="just" eaLnBrk="1" hangingPunct="1">
              <a:spcBef>
                <a:spcPct val="50000"/>
              </a:spcBef>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  </a:t>
            </a:r>
            <a:r>
              <a:rPr lang="zh-CN" altLang="en-US" sz="2400" b="1" dirty="0">
                <a:latin typeface="Times New Roman" panose="02020603050405020304" pitchFamily="18" charset="0"/>
              </a:rPr>
              <a:t>传递的</a:t>
            </a:r>
          </a:p>
          <a:p>
            <a:pPr algn="just" eaLnBrk="1" hangingPunct="1">
              <a:spcBef>
                <a:spcPct val="50000"/>
              </a:spcBef>
              <a:buFontTx/>
              <a:buNone/>
            </a:pPr>
            <a:r>
              <a:rPr lang="zh-CN" altLang="en-US" sz="2400" b="1" dirty="0">
                <a:latin typeface="Times New Roman" panose="02020603050405020304" pitchFamily="18" charset="0"/>
              </a:rPr>
              <a:t>  称Ｒ为</a:t>
            </a:r>
            <a:r>
              <a:rPr lang="zh-CN" altLang="en-US" sz="2400" b="1" dirty="0">
                <a:solidFill>
                  <a:schemeClr val="tx2"/>
                </a:solidFill>
                <a:latin typeface="Times New Roman" panose="02020603050405020304" pitchFamily="18" charset="0"/>
              </a:rPr>
              <a:t>等价关系</a:t>
            </a:r>
            <a:r>
              <a:rPr lang="en-US" altLang="zh-CN" sz="2400" b="1" dirty="0">
                <a:solidFill>
                  <a:schemeClr val="tx2"/>
                </a:solidFill>
                <a:latin typeface="Times New Roman" panose="02020603050405020304" pitchFamily="18" charset="0"/>
              </a:rPr>
              <a:t>/</a:t>
            </a:r>
            <a:r>
              <a:rPr lang="en-US" altLang="zh-CN" sz="2800" dirty="0">
                <a:solidFill>
                  <a:schemeClr val="tx2"/>
                </a:solidFill>
                <a:latin typeface="黑体" panose="02010609060101010101" pitchFamily="49" charset="-122"/>
                <a:ea typeface="黑体" panose="02010609060101010101" pitchFamily="49" charset="-122"/>
              </a:rPr>
              <a:t>Equivalence Relations</a:t>
            </a:r>
            <a:r>
              <a:rPr lang="en-US" altLang="zh-CN" sz="1800" dirty="0">
                <a:solidFill>
                  <a:schemeClr val="tx2"/>
                </a:solidFill>
                <a:latin typeface="黑体" panose="02010609060101010101" pitchFamily="49" charset="-122"/>
                <a:ea typeface="黑体" panose="02010609060101010101" pitchFamily="49" charset="-122"/>
              </a:rPr>
              <a:t> </a:t>
            </a:r>
            <a:r>
              <a:rPr lang="zh-CN" altLang="en-US" sz="1800" b="1" dirty="0">
                <a:solidFill>
                  <a:schemeClr val="tx2"/>
                </a:solidFill>
                <a:latin typeface="Times New Roman" panose="02020603050405020304" pitchFamily="18" charset="0"/>
              </a:rPr>
              <a:t>。</a:t>
            </a:r>
          </a:p>
          <a:p>
            <a:pPr algn="just" eaLnBrk="1" hangingPunct="1">
              <a:spcBef>
                <a:spcPct val="50000"/>
              </a:spcBef>
              <a:buFontTx/>
              <a:buNone/>
            </a:pPr>
            <a:r>
              <a:rPr lang="zh-CN" altLang="en-US" sz="2400" b="1" dirty="0">
                <a:latin typeface="Times New Roman" panose="02020603050405020304" pitchFamily="18" charset="0"/>
              </a:rPr>
              <a:t>（ａ，ｂ）∈Ｒ，称ａ与ｂ等价。</a:t>
            </a:r>
          </a:p>
        </p:txBody>
      </p:sp>
    </p:spTree>
    <p:extLst>
      <p:ext uri="{BB962C8B-B14F-4D97-AF65-F5344CB8AC3E}">
        <p14:creationId xmlns:p14="http://schemas.microsoft.com/office/powerpoint/2010/main" val="14488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9.5.2 Equivalence Relations</a:t>
            </a:r>
            <a:endParaRPr lang="zh-CN" altLang="en-US"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152400" y="992997"/>
            <a:ext cx="11887199" cy="487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latin typeface="Times New Roman" panose="02020603050405020304" pitchFamily="18" charset="0"/>
              </a:rPr>
              <a:t>“</a:t>
            </a:r>
            <a:r>
              <a:rPr lang="en-US" altLang="zh-CN" dirty="0"/>
              <a:t>Strings </a:t>
            </a:r>
            <a:r>
              <a:rPr lang="en-US" altLang="zh-CN" i="1" dirty="0"/>
              <a:t>a</a:t>
            </a:r>
            <a:r>
              <a:rPr lang="en-US" altLang="zh-CN" dirty="0"/>
              <a:t> and </a:t>
            </a:r>
            <a:r>
              <a:rPr lang="en-US" altLang="zh-CN" i="1" dirty="0"/>
              <a:t>b</a:t>
            </a:r>
            <a:r>
              <a:rPr lang="en-US" altLang="zh-CN" dirty="0"/>
              <a:t> are the same length.</a:t>
            </a:r>
            <a:r>
              <a:rPr lang="en-US" altLang="zh-CN" dirty="0">
                <a:latin typeface="Times New Roman" panose="02020603050405020304" pitchFamily="18" charset="0"/>
              </a:rPr>
              <a:t>”</a:t>
            </a:r>
          </a:p>
          <a:p>
            <a:pPr>
              <a:lnSpc>
                <a:spcPct val="150000"/>
              </a:lnSpc>
            </a:pPr>
            <a:r>
              <a:rPr lang="en-US" altLang="zh-CN" dirty="0">
                <a:latin typeface="Times New Roman" panose="02020603050405020304" pitchFamily="18" charset="0"/>
              </a:rPr>
              <a:t>“</a:t>
            </a:r>
            <a:r>
              <a:rPr lang="en-US" altLang="zh-CN" dirty="0"/>
              <a:t>Integers </a:t>
            </a:r>
            <a:r>
              <a:rPr lang="en-US" altLang="zh-CN" i="1" dirty="0"/>
              <a:t>a</a:t>
            </a:r>
            <a:r>
              <a:rPr lang="en-US" altLang="zh-CN" dirty="0"/>
              <a:t> and </a:t>
            </a:r>
            <a:r>
              <a:rPr lang="en-US" altLang="zh-CN" i="1" dirty="0"/>
              <a:t>b</a:t>
            </a:r>
            <a:r>
              <a:rPr lang="en-US" altLang="zh-CN" dirty="0"/>
              <a:t> have the same absolute value</a:t>
            </a:r>
            <a:r>
              <a:rPr lang="zh-CN" altLang="en-US" dirty="0"/>
              <a:t>（绝对值）</a:t>
            </a:r>
            <a:r>
              <a:rPr lang="en-US" altLang="zh-CN" dirty="0"/>
              <a:t>.</a:t>
            </a:r>
            <a:r>
              <a:rPr lang="en-US" altLang="zh-CN" dirty="0">
                <a:latin typeface="Times New Roman" panose="02020603050405020304" pitchFamily="18" charset="0"/>
              </a:rPr>
              <a:t>”</a:t>
            </a:r>
            <a:endParaRPr lang="en-US" altLang="zh-CN" dirty="0"/>
          </a:p>
          <a:p>
            <a:pPr>
              <a:lnSpc>
                <a:spcPct val="150000"/>
              </a:lnSpc>
            </a:pPr>
            <a:r>
              <a:rPr lang="en-US" altLang="zh-CN" dirty="0">
                <a:latin typeface="Times New Roman" panose="02020603050405020304" pitchFamily="18" charset="0"/>
              </a:rPr>
              <a:t>“</a:t>
            </a:r>
            <a:r>
              <a:rPr lang="en-US" altLang="zh-CN" dirty="0"/>
              <a:t>Real numbers </a:t>
            </a:r>
            <a:r>
              <a:rPr lang="en-US" altLang="zh-CN" i="1" dirty="0"/>
              <a:t>a</a:t>
            </a:r>
            <a:r>
              <a:rPr lang="en-US" altLang="zh-CN" dirty="0"/>
              <a:t> and </a:t>
            </a:r>
            <a:r>
              <a:rPr lang="en-US" altLang="zh-CN" i="1" dirty="0"/>
              <a:t>b</a:t>
            </a:r>
            <a:r>
              <a:rPr lang="en-US" altLang="zh-CN" dirty="0"/>
              <a:t> have the same fractional part.</a:t>
            </a:r>
            <a:r>
              <a:rPr lang="en-US" altLang="zh-CN" dirty="0">
                <a:latin typeface="Times New Roman" panose="02020603050405020304" pitchFamily="18" charset="0"/>
              </a:rPr>
              <a:t>”</a:t>
            </a:r>
            <a:r>
              <a:rPr lang="en-US" altLang="zh-CN" dirty="0"/>
              <a:t> </a:t>
            </a:r>
          </a:p>
          <a:p>
            <a:pPr lvl="1">
              <a:lnSpc>
                <a:spcPct val="150000"/>
              </a:lnSpc>
            </a:pPr>
            <a:r>
              <a:rPr lang="en-US" altLang="zh-CN" dirty="0">
                <a:solidFill>
                  <a:schemeClr val="accent2"/>
                </a:solidFill>
              </a:rPr>
              <a:t>(</a:t>
            </a:r>
            <a:r>
              <a:rPr lang="en-US" altLang="zh-CN" i="1" dirty="0">
                <a:solidFill>
                  <a:schemeClr val="accent2"/>
                </a:solidFill>
              </a:rPr>
              <a:t>i.e.</a:t>
            </a:r>
            <a:r>
              <a:rPr lang="en-US" altLang="zh-CN" dirty="0">
                <a:solidFill>
                  <a:schemeClr val="accent2"/>
                </a:solidFill>
              </a:rPr>
              <a:t>, </a:t>
            </a:r>
            <a:r>
              <a:rPr lang="en-US" altLang="zh-CN" i="1" dirty="0">
                <a:solidFill>
                  <a:srgbClr val="FF0000"/>
                </a:solidFill>
              </a:rPr>
              <a:t>a</a:t>
            </a:r>
            <a:r>
              <a:rPr lang="en-US" altLang="zh-CN" dirty="0">
                <a:solidFill>
                  <a:srgbClr val="FF0000"/>
                </a:solidFill>
              </a:rPr>
              <a:t> </a:t>
            </a:r>
            <a:r>
              <a:rPr lang="en-US" altLang="zh-CN" dirty="0">
                <a:solidFill>
                  <a:srgbClr val="FF0000"/>
                </a:solidFill>
                <a:cs typeface="Times New Roman" panose="02020603050405020304" pitchFamily="18" charset="0"/>
              </a:rPr>
              <a:t>− </a:t>
            </a:r>
            <a:r>
              <a:rPr lang="en-US" altLang="zh-CN" i="1" dirty="0">
                <a:solidFill>
                  <a:srgbClr val="FF0000"/>
                </a:solidFill>
                <a:cs typeface="Times New Roman" panose="02020603050405020304" pitchFamily="18" charset="0"/>
              </a:rPr>
              <a:t>b</a:t>
            </a:r>
            <a:r>
              <a:rPr lang="en-US" altLang="zh-CN" dirty="0">
                <a:solidFill>
                  <a:srgbClr val="FF0000"/>
                </a:solidFill>
                <a:cs typeface="Times New Roman" panose="02020603050405020304" pitchFamily="18" charset="0"/>
              </a:rPr>
              <a:t> </a:t>
            </a:r>
            <a:r>
              <a:rPr lang="en-US" altLang="zh-CN" dirty="0">
                <a:solidFill>
                  <a:srgbClr val="FF0000"/>
                </a:solidFill>
                <a:cs typeface="Times New Roman" panose="02020603050405020304" pitchFamily="18" charset="0"/>
                <a:sym typeface="Symbol" panose="05050102010706020507" pitchFamily="18" charset="2"/>
              </a:rPr>
              <a:t> </a:t>
            </a:r>
            <a:r>
              <a:rPr lang="en-US" altLang="zh-CN" b="1" dirty="0">
                <a:solidFill>
                  <a:srgbClr val="FF0000"/>
                </a:solidFill>
                <a:cs typeface="Times New Roman" panose="02020603050405020304" pitchFamily="18" charset="0"/>
                <a:sym typeface="Symbol" panose="05050102010706020507" pitchFamily="18" charset="2"/>
              </a:rPr>
              <a:t>Z</a:t>
            </a:r>
            <a:r>
              <a:rPr lang="en-US" altLang="zh-CN" dirty="0">
                <a:solidFill>
                  <a:schemeClr val="accent2"/>
                </a:solidFill>
                <a:cs typeface="Times New Roman" panose="02020603050405020304" pitchFamily="18" charset="0"/>
                <a:sym typeface="Symbol" panose="05050102010706020507" pitchFamily="18" charset="2"/>
              </a:rPr>
              <a:t>)</a:t>
            </a:r>
          </a:p>
          <a:p>
            <a:pPr>
              <a:lnSpc>
                <a:spcPct val="15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Integers </a:t>
            </a:r>
            <a:r>
              <a:rPr lang="en-US" altLang="zh-CN" i="1" dirty="0">
                <a:cs typeface="Times New Roman" panose="02020603050405020304" pitchFamily="18" charset="0"/>
                <a:sym typeface="Symbol" panose="05050102010706020507" pitchFamily="18" charset="2"/>
              </a:rPr>
              <a:t>a</a:t>
            </a:r>
            <a:r>
              <a:rPr lang="en-US" altLang="zh-CN" dirty="0">
                <a:cs typeface="Times New Roman" panose="02020603050405020304" pitchFamily="18" charset="0"/>
                <a:sym typeface="Symbol" panose="05050102010706020507" pitchFamily="18" charset="2"/>
              </a:rPr>
              <a:t> and </a:t>
            </a:r>
            <a:r>
              <a:rPr lang="en-US" altLang="zh-CN" i="1" dirty="0">
                <a:cs typeface="Times New Roman" panose="02020603050405020304" pitchFamily="18" charset="0"/>
                <a:sym typeface="Symbol" panose="05050102010706020507" pitchFamily="18" charset="2"/>
              </a:rPr>
              <a:t>b</a:t>
            </a:r>
            <a:r>
              <a:rPr lang="en-US" altLang="zh-CN" dirty="0">
                <a:cs typeface="Times New Roman" panose="02020603050405020304" pitchFamily="18" charset="0"/>
                <a:sym typeface="Symbol" panose="05050102010706020507" pitchFamily="18" charset="2"/>
              </a:rPr>
              <a:t> have the same residue modulo </a:t>
            </a:r>
            <a:r>
              <a:rPr lang="en-US" altLang="zh-CN" i="1" dirty="0">
                <a:cs typeface="Times New Roman" panose="02020603050405020304" pitchFamily="18" charset="0"/>
                <a:sym typeface="Symbol" panose="05050102010706020507" pitchFamily="18" charset="2"/>
              </a:rPr>
              <a:t>m</a:t>
            </a:r>
            <a:r>
              <a:rPr lang="en-US" altLang="zh-CN" dirty="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a:t>
            </a:r>
          </a:p>
          <a:p>
            <a:pPr lvl="1">
              <a:lnSpc>
                <a:spcPct val="150000"/>
              </a:lnSpc>
            </a:pPr>
            <a:r>
              <a:rPr lang="en-US" altLang="zh-CN" dirty="0">
                <a:solidFill>
                  <a:schemeClr val="accent2"/>
                </a:solidFill>
                <a:cs typeface="Times New Roman" panose="02020603050405020304" pitchFamily="18" charset="0"/>
                <a:sym typeface="Symbol" panose="05050102010706020507" pitchFamily="18" charset="2"/>
              </a:rPr>
              <a:t>(for a given </a:t>
            </a:r>
            <a:r>
              <a:rPr lang="en-US" altLang="zh-CN" i="1" dirty="0">
                <a:solidFill>
                  <a:srgbClr val="FF0000"/>
                </a:solidFill>
                <a:cs typeface="Times New Roman" panose="02020603050405020304" pitchFamily="18" charset="0"/>
                <a:sym typeface="Symbol" panose="05050102010706020507" pitchFamily="18" charset="2"/>
              </a:rPr>
              <a:t>m</a:t>
            </a:r>
            <a:r>
              <a:rPr lang="en-US" altLang="zh-CN" dirty="0">
                <a:solidFill>
                  <a:srgbClr val="FF0000"/>
                </a:solidFill>
                <a:cs typeface="Times New Roman" panose="02020603050405020304" pitchFamily="18" charset="0"/>
                <a:sym typeface="Symbol" panose="05050102010706020507" pitchFamily="18" charset="2"/>
              </a:rPr>
              <a:t>&gt;1</a:t>
            </a:r>
            <a:r>
              <a:rPr lang="en-US" altLang="zh-CN" dirty="0">
                <a:solidFill>
                  <a:schemeClr val="accent2"/>
                </a:solidFill>
                <a:cs typeface="Times New Roman" panose="02020603050405020304" pitchFamily="18" charset="0"/>
                <a:sym typeface="Symbol" panose="05050102010706020507" pitchFamily="18" charset="2"/>
              </a:rPr>
              <a:t>)</a:t>
            </a:r>
            <a:endParaRPr lang="en-US" altLang="zh-CN" dirty="0">
              <a:solidFill>
                <a:schemeClr val="accent2"/>
              </a:solidFill>
            </a:endParaRPr>
          </a:p>
        </p:txBody>
      </p:sp>
    </p:spTree>
    <p:extLst>
      <p:ext uri="{BB962C8B-B14F-4D97-AF65-F5344CB8AC3E}">
        <p14:creationId xmlns:p14="http://schemas.microsoft.com/office/powerpoint/2010/main" val="338860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a:t>
            </a:r>
            <a:r>
              <a:rPr lang="en-US" altLang="zh-CN" sz="3200" dirty="0"/>
              <a:t>Classes</a:t>
            </a:r>
            <a:endParaRPr lang="zh-CN" altLang="en-US"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7397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Let </a:t>
            </a:r>
            <a:r>
              <a:rPr lang="en-US" altLang="zh-CN" sz="2800" i="1" dirty="0"/>
              <a:t>R</a:t>
            </a:r>
            <a:r>
              <a:rPr lang="en-US" altLang="zh-CN" sz="2800" dirty="0"/>
              <a:t> be any equiv. rel. on a set </a:t>
            </a:r>
            <a:r>
              <a:rPr lang="en-US" altLang="zh-CN" sz="2800" i="1" dirty="0"/>
              <a:t>A</a:t>
            </a:r>
            <a:r>
              <a:rPr lang="en-US" altLang="zh-CN" sz="2800" dirty="0"/>
              <a:t>.</a:t>
            </a:r>
          </a:p>
          <a:p>
            <a:pPr>
              <a:lnSpc>
                <a:spcPct val="150000"/>
              </a:lnSpc>
            </a:pPr>
            <a:r>
              <a:rPr lang="en-US" altLang="zh-CN" sz="2800" dirty="0"/>
              <a:t>The </a:t>
            </a:r>
            <a:r>
              <a:rPr lang="en-US" altLang="zh-CN" sz="2800" i="1" dirty="0"/>
              <a:t>equivalence class</a:t>
            </a:r>
            <a:r>
              <a:rPr lang="en-US" altLang="zh-CN" sz="2800" dirty="0"/>
              <a:t> of </a:t>
            </a:r>
            <a:r>
              <a:rPr lang="en-US" altLang="zh-CN" sz="2800" i="1" dirty="0"/>
              <a:t>a</a:t>
            </a:r>
            <a:r>
              <a:rPr lang="en-US" altLang="zh-CN" sz="2800" dirty="0"/>
              <a:t>,</a:t>
            </a:r>
            <a:br>
              <a:rPr lang="en-US" altLang="zh-CN" sz="3200" dirty="0"/>
            </a:br>
            <a:r>
              <a:rPr lang="en-US" altLang="zh-CN" sz="3200" dirty="0"/>
              <a:t>	</a:t>
            </a:r>
            <a:r>
              <a:rPr lang="en-US" altLang="zh-CN" sz="2800" dirty="0">
                <a:solidFill>
                  <a:srgbClr val="FF0000"/>
                </a:solidFill>
              </a:rPr>
              <a:t>[</a:t>
            </a:r>
            <a:r>
              <a:rPr lang="en-US" altLang="zh-CN" sz="2800" i="1" dirty="0">
                <a:solidFill>
                  <a:srgbClr val="FF0000"/>
                </a:solidFill>
              </a:rPr>
              <a:t>a</a:t>
            </a:r>
            <a:r>
              <a:rPr lang="en-US" altLang="zh-CN" sz="2800" dirty="0">
                <a:solidFill>
                  <a:srgbClr val="FF0000"/>
                </a:solidFill>
              </a:rPr>
              <a:t>]</a:t>
            </a:r>
            <a:r>
              <a:rPr lang="en-US" altLang="zh-CN" sz="2800" i="1" baseline="-25000" dirty="0">
                <a:solidFill>
                  <a:srgbClr val="FF0000"/>
                </a:solidFill>
              </a:rPr>
              <a:t>R</a:t>
            </a:r>
            <a:r>
              <a:rPr lang="en-US" altLang="zh-CN" sz="2800" dirty="0">
                <a:solidFill>
                  <a:srgbClr val="FF0000"/>
                </a:solidFill>
              </a:rPr>
              <a:t> :</a:t>
            </a:r>
            <a:r>
              <a:rPr lang="en-US" altLang="zh-CN" sz="2800" dirty="0">
                <a:solidFill>
                  <a:srgbClr val="FF0000"/>
                </a:solidFill>
                <a:cs typeface="Times New Roman" panose="02020603050405020304" pitchFamily="18" charset="0"/>
              </a:rPr>
              <a:t>≡ { </a:t>
            </a:r>
            <a:r>
              <a:rPr lang="en-US" altLang="zh-CN" sz="2800" i="1" dirty="0">
                <a:solidFill>
                  <a:srgbClr val="FF0000"/>
                </a:solidFill>
                <a:cs typeface="Times New Roman" panose="02020603050405020304" pitchFamily="18" charset="0"/>
              </a:rPr>
              <a:t>b</a:t>
            </a:r>
            <a:r>
              <a:rPr lang="en-US" altLang="zh-CN" sz="2800" dirty="0">
                <a:solidFill>
                  <a:srgbClr val="FF0000"/>
                </a:solidFill>
                <a:cs typeface="Times New Roman" panose="02020603050405020304" pitchFamily="18" charset="0"/>
              </a:rPr>
              <a:t> | </a:t>
            </a:r>
            <a:r>
              <a:rPr lang="en-US" altLang="zh-CN" sz="2800" i="1" dirty="0" err="1">
                <a:solidFill>
                  <a:srgbClr val="FF0000"/>
                </a:solidFill>
                <a:cs typeface="Times New Roman" panose="02020603050405020304" pitchFamily="18" charset="0"/>
              </a:rPr>
              <a:t>aRb</a:t>
            </a:r>
            <a:r>
              <a:rPr lang="en-US" altLang="zh-CN" sz="2800" dirty="0">
                <a:solidFill>
                  <a:srgbClr val="FF0000"/>
                </a:solidFill>
                <a:cs typeface="Times New Roman" panose="02020603050405020304" pitchFamily="18" charset="0"/>
              </a:rPr>
              <a:t> }</a:t>
            </a:r>
            <a:r>
              <a:rPr lang="en-US" altLang="zh-CN" sz="2800" dirty="0">
                <a:cs typeface="Times New Roman" panose="02020603050405020304" pitchFamily="18" charset="0"/>
              </a:rPr>
              <a:t>	    (optional subscript </a:t>
            </a:r>
            <a:r>
              <a:rPr lang="en-US" altLang="zh-CN" sz="2800" i="1" dirty="0">
                <a:cs typeface="Times New Roman" panose="02020603050405020304" pitchFamily="18" charset="0"/>
              </a:rPr>
              <a:t>R</a:t>
            </a:r>
            <a:r>
              <a:rPr lang="en-US" altLang="zh-CN" sz="2800" dirty="0">
                <a:cs typeface="Times New Roman" panose="02020603050405020304" pitchFamily="18" charset="0"/>
              </a:rPr>
              <a:t>)</a:t>
            </a:r>
          </a:p>
          <a:p>
            <a:pPr lvl="1">
              <a:lnSpc>
                <a:spcPct val="150000"/>
              </a:lnSpc>
            </a:pPr>
            <a:r>
              <a:rPr lang="en-US" altLang="zh-CN" dirty="0">
                <a:cs typeface="Times New Roman" panose="02020603050405020304" pitchFamily="18" charset="0"/>
              </a:rPr>
              <a:t>It is the set of all elements of </a:t>
            </a:r>
            <a:r>
              <a:rPr lang="en-US" altLang="zh-CN" i="1" dirty="0">
                <a:cs typeface="Times New Roman" panose="02020603050405020304" pitchFamily="18" charset="0"/>
              </a:rPr>
              <a:t>A</a:t>
            </a:r>
            <a:r>
              <a:rPr lang="en-US" altLang="zh-CN" dirty="0">
                <a:cs typeface="Times New Roman" panose="02020603050405020304" pitchFamily="18" charset="0"/>
              </a:rPr>
              <a:t> that are </a:t>
            </a:r>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equivalent</a:t>
            </a:r>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to </a:t>
            </a:r>
            <a:r>
              <a:rPr lang="en-US" altLang="zh-CN" i="1" dirty="0">
                <a:cs typeface="Times New Roman" panose="02020603050405020304" pitchFamily="18" charset="0"/>
              </a:rPr>
              <a:t>a</a:t>
            </a:r>
            <a:r>
              <a:rPr lang="en-US" altLang="zh-CN" dirty="0">
                <a:cs typeface="Times New Roman" panose="02020603050405020304" pitchFamily="18" charset="0"/>
              </a:rPr>
              <a:t> according to the </a:t>
            </a:r>
            <a:r>
              <a:rPr lang="en-US" altLang="zh-CN" dirty="0" err="1">
                <a:cs typeface="Times New Roman" panose="02020603050405020304" pitchFamily="18" charset="0"/>
              </a:rPr>
              <a:t>eq.rel</a:t>
            </a:r>
            <a:r>
              <a:rPr lang="en-US" altLang="zh-CN" dirty="0">
                <a:cs typeface="Times New Roman" panose="02020603050405020304" pitchFamily="18" charset="0"/>
              </a:rPr>
              <a:t>. </a:t>
            </a:r>
            <a:r>
              <a:rPr lang="en-US" altLang="zh-CN" i="1" dirty="0">
                <a:cs typeface="Times New Roman" panose="02020603050405020304" pitchFamily="18" charset="0"/>
              </a:rPr>
              <a:t>R</a:t>
            </a:r>
            <a:r>
              <a:rPr lang="en-US" altLang="zh-CN" dirty="0">
                <a:cs typeface="Times New Roman" panose="02020603050405020304" pitchFamily="18" charset="0"/>
              </a:rPr>
              <a:t>.</a:t>
            </a:r>
            <a:endParaRPr lang="en-US" altLang="zh-CN" sz="2400" kern="0" dirty="0"/>
          </a:p>
          <a:p>
            <a:pPr lvl="1" eaLnBrk="1" hangingPunct="1">
              <a:lnSpc>
                <a:spcPct val="150000"/>
              </a:lnSpc>
            </a:pPr>
            <a:r>
              <a:rPr lang="en-US" altLang="zh-CN" dirty="0">
                <a:cs typeface="Times New Roman" panose="02020603050405020304" pitchFamily="18" charset="0"/>
              </a:rPr>
              <a:t>Each such </a:t>
            </a:r>
            <a:r>
              <a:rPr lang="en-US" altLang="zh-CN" i="1" dirty="0">
                <a:cs typeface="Times New Roman" panose="02020603050405020304" pitchFamily="18" charset="0"/>
              </a:rPr>
              <a:t>b</a:t>
            </a:r>
            <a:r>
              <a:rPr lang="en-US" altLang="zh-CN" dirty="0">
                <a:cs typeface="Times New Roman" panose="02020603050405020304" pitchFamily="18" charset="0"/>
              </a:rPr>
              <a:t> (including </a:t>
            </a:r>
            <a:r>
              <a:rPr lang="en-US" altLang="zh-CN" i="1" dirty="0">
                <a:cs typeface="Times New Roman" panose="02020603050405020304" pitchFamily="18" charset="0"/>
              </a:rPr>
              <a:t>a</a:t>
            </a:r>
            <a:r>
              <a:rPr lang="en-US" altLang="zh-CN" dirty="0">
                <a:cs typeface="Times New Roman" panose="02020603050405020304" pitchFamily="18" charset="0"/>
              </a:rPr>
              <a:t> itself) is called a </a:t>
            </a:r>
            <a:r>
              <a:rPr lang="en-US" altLang="zh-CN" i="1" dirty="0">
                <a:cs typeface="Times New Roman" panose="02020603050405020304" pitchFamily="18" charset="0"/>
              </a:rPr>
              <a:t>representative</a:t>
            </a:r>
            <a:r>
              <a:rPr lang="zh-CN" altLang="en-US" i="1" dirty="0">
                <a:cs typeface="Times New Roman" panose="02020603050405020304" pitchFamily="18" charset="0"/>
              </a:rPr>
              <a:t>（代表元）</a:t>
            </a:r>
            <a:r>
              <a:rPr lang="en-US" altLang="zh-CN" dirty="0">
                <a:cs typeface="Times New Roman" panose="02020603050405020304" pitchFamily="18" charset="0"/>
              </a:rPr>
              <a:t> of [</a:t>
            </a:r>
            <a:r>
              <a:rPr lang="en-US" altLang="zh-CN" i="1" dirty="0">
                <a:cs typeface="Times New Roman" panose="02020603050405020304" pitchFamily="18" charset="0"/>
              </a:rPr>
              <a:t>a</a:t>
            </a:r>
            <a:r>
              <a:rPr lang="en-US" altLang="zh-CN" dirty="0">
                <a:cs typeface="Times New Roman" panose="02020603050405020304" pitchFamily="18" charset="0"/>
              </a:rPr>
              <a:t>]</a:t>
            </a:r>
            <a:r>
              <a:rPr lang="en-US" altLang="zh-CN" i="1" baseline="-25000" dirty="0">
                <a:cs typeface="Times New Roman" panose="02020603050405020304" pitchFamily="18" charset="0"/>
              </a:rPr>
              <a:t>R</a:t>
            </a:r>
            <a:r>
              <a:rPr lang="en-US" altLang="zh-CN" dirty="0">
                <a:cs typeface="Times New Roman" panose="02020603050405020304" pitchFamily="18" charset="0"/>
              </a:rPr>
              <a:t>.</a:t>
            </a:r>
          </a:p>
        </p:txBody>
      </p:sp>
    </p:spTree>
    <p:extLst>
      <p:ext uri="{BB962C8B-B14F-4D97-AF65-F5344CB8AC3E}">
        <p14:creationId xmlns:p14="http://schemas.microsoft.com/office/powerpoint/2010/main" val="2379362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a:t>
            </a:r>
            <a:r>
              <a:rPr lang="en-US" altLang="zh-CN" sz="3200" dirty="0"/>
              <a:t>Classes</a:t>
            </a:r>
            <a:endParaRPr lang="zh-CN" altLang="en-US"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7397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sz="2800">
                <a:cs typeface="Times New Roman" panose="02020603050405020304" pitchFamily="18" charset="0"/>
              </a:rPr>
              <a:t>Since </a:t>
            </a:r>
            <a:r>
              <a:rPr lang="en-US" altLang="zh-CN" sz="2800" i="1" dirty="0">
                <a:solidFill>
                  <a:srgbClr val="FF0000"/>
                </a:solidFill>
                <a:cs typeface="Times New Roman" panose="02020603050405020304" pitchFamily="18" charset="0"/>
              </a:rPr>
              <a:t>f</a:t>
            </a:r>
            <a:r>
              <a:rPr lang="en-US" altLang="zh-CN" sz="2800" dirty="0">
                <a:solidFill>
                  <a:srgbClr val="FF0000"/>
                </a:solidFill>
                <a:cs typeface="Times New Roman" panose="02020603050405020304" pitchFamily="18" charset="0"/>
              </a:rPr>
              <a:t>(</a:t>
            </a:r>
            <a:r>
              <a:rPr lang="en-US" altLang="zh-CN" sz="2800" i="1" dirty="0">
                <a:solidFill>
                  <a:srgbClr val="FF0000"/>
                </a:solidFill>
                <a:cs typeface="Times New Roman" panose="02020603050405020304" pitchFamily="18" charset="0"/>
              </a:rPr>
              <a:t>a</a:t>
            </a:r>
            <a:r>
              <a:rPr lang="en-US" altLang="zh-CN" sz="2800" dirty="0">
                <a:solidFill>
                  <a:srgbClr val="FF0000"/>
                </a:solidFill>
                <a:cs typeface="Times New Roman" panose="02020603050405020304" pitchFamily="18" charset="0"/>
              </a:rPr>
              <a:t>)=</a:t>
            </a:r>
            <a:r>
              <a:rPr lang="en-US" altLang="zh-CN" sz="2800" dirty="0">
                <a:solidFill>
                  <a:srgbClr val="FF0000"/>
                </a:solidFill>
              </a:rPr>
              <a:t>[</a:t>
            </a:r>
            <a:r>
              <a:rPr lang="en-US" altLang="zh-CN" sz="2800" i="1" dirty="0">
                <a:solidFill>
                  <a:srgbClr val="FF0000"/>
                </a:solidFill>
              </a:rPr>
              <a:t>a</a:t>
            </a:r>
            <a:r>
              <a:rPr lang="en-US" altLang="zh-CN" sz="2800" dirty="0">
                <a:solidFill>
                  <a:srgbClr val="FF0000"/>
                </a:solidFill>
              </a:rPr>
              <a:t>]</a:t>
            </a:r>
            <a:r>
              <a:rPr lang="en-US" altLang="zh-CN" sz="2800" i="1" baseline="-25000" dirty="0">
                <a:solidFill>
                  <a:srgbClr val="FF0000"/>
                </a:solidFill>
              </a:rPr>
              <a:t>R</a:t>
            </a:r>
            <a:r>
              <a:rPr lang="en-US" altLang="zh-CN" sz="2800" i="1" dirty="0"/>
              <a:t> </a:t>
            </a:r>
            <a:r>
              <a:rPr lang="en-US" altLang="zh-CN" sz="2800" dirty="0"/>
              <a:t>is a function of </a:t>
            </a:r>
            <a:r>
              <a:rPr lang="en-US" altLang="zh-CN" sz="2800" i="1" dirty="0"/>
              <a:t>a</a:t>
            </a:r>
            <a:r>
              <a:rPr lang="en-US" altLang="zh-CN" sz="2800" dirty="0"/>
              <a:t>,  any equivalence relation </a:t>
            </a:r>
            <a:r>
              <a:rPr lang="en-US" altLang="zh-CN" sz="2800" i="1" dirty="0"/>
              <a:t>R </a:t>
            </a:r>
            <a:r>
              <a:rPr lang="en-US" altLang="zh-CN" sz="2800" dirty="0"/>
              <a:t>can be defined using </a:t>
            </a:r>
            <a:br>
              <a:rPr lang="en-US" altLang="zh-CN" sz="2800" dirty="0"/>
            </a:br>
            <a:r>
              <a:rPr lang="en-US" altLang="zh-CN" sz="2800" i="1" dirty="0" err="1">
                <a:solidFill>
                  <a:srgbClr val="FF0000"/>
                </a:solidFill>
              </a:rPr>
              <a:t>aRb</a:t>
            </a:r>
            <a:r>
              <a:rPr lang="en-US" altLang="zh-CN" sz="2800" dirty="0">
                <a:solidFill>
                  <a:srgbClr val="FF0000"/>
                </a:solidFill>
              </a:rPr>
              <a:t> :≡ </a:t>
            </a:r>
            <a:r>
              <a:rPr lang="en-US" altLang="zh-CN" sz="2800" dirty="0">
                <a:solidFill>
                  <a:srgbClr val="FF0000"/>
                </a:solidFill>
                <a:latin typeface="Times New Roman" panose="02020603050405020304" pitchFamily="18" charset="0"/>
              </a:rPr>
              <a:t>“</a:t>
            </a:r>
            <a:r>
              <a:rPr lang="en-US" altLang="zh-CN" sz="2800" i="1" dirty="0">
                <a:solidFill>
                  <a:srgbClr val="FF0000"/>
                </a:solidFill>
              </a:rPr>
              <a:t>a</a:t>
            </a:r>
            <a:r>
              <a:rPr lang="en-US" altLang="zh-CN" sz="2800" dirty="0">
                <a:solidFill>
                  <a:srgbClr val="FF0000"/>
                </a:solidFill>
              </a:rPr>
              <a:t> and </a:t>
            </a:r>
            <a:r>
              <a:rPr lang="en-US" altLang="zh-CN" sz="2800" i="1" dirty="0">
                <a:solidFill>
                  <a:srgbClr val="FF0000"/>
                </a:solidFill>
              </a:rPr>
              <a:t>b</a:t>
            </a:r>
            <a:r>
              <a:rPr lang="en-US" altLang="zh-CN" sz="2800" dirty="0">
                <a:solidFill>
                  <a:srgbClr val="FF0000"/>
                </a:solidFill>
              </a:rPr>
              <a:t> have the same </a:t>
            </a:r>
            <a:r>
              <a:rPr lang="en-US" altLang="zh-CN" sz="2800" i="1" dirty="0">
                <a:solidFill>
                  <a:srgbClr val="FF0000"/>
                </a:solidFill>
              </a:rPr>
              <a:t>f</a:t>
            </a:r>
            <a:r>
              <a:rPr lang="en-US" altLang="zh-CN" sz="2800" dirty="0">
                <a:solidFill>
                  <a:srgbClr val="FF0000"/>
                </a:solidFill>
              </a:rPr>
              <a:t> value</a:t>
            </a:r>
            <a:r>
              <a:rPr lang="en-US" altLang="zh-CN" sz="2800" dirty="0">
                <a:solidFill>
                  <a:srgbClr val="FF0000"/>
                </a:solidFill>
                <a:latin typeface="Times New Roman" panose="02020603050405020304" pitchFamily="18" charset="0"/>
              </a:rPr>
              <a:t>”</a:t>
            </a:r>
            <a:r>
              <a:rPr lang="en-US" altLang="zh-CN" sz="2800" dirty="0"/>
              <a:t>, given </a:t>
            </a:r>
            <a:r>
              <a:rPr lang="en-US" altLang="zh-CN" sz="2800" i="1" dirty="0"/>
              <a:t>f</a:t>
            </a:r>
            <a:r>
              <a:rPr lang="en-US" altLang="zh-CN" sz="2800" dirty="0"/>
              <a:t>.</a:t>
            </a:r>
          </a:p>
        </p:txBody>
      </p:sp>
    </p:spTree>
    <p:extLst>
      <p:ext uri="{BB962C8B-B14F-4D97-AF65-F5344CB8AC3E}">
        <p14:creationId xmlns:p14="http://schemas.microsoft.com/office/powerpoint/2010/main" val="752801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Classes</a:t>
            </a:r>
            <a:endParaRPr lang="zh-CN" altLang="en-US"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91694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latin typeface="Times New Roman" panose="02020603050405020304" pitchFamily="18" charset="0"/>
              </a:rPr>
              <a:t>“</a:t>
            </a:r>
            <a:r>
              <a:rPr lang="en-US" altLang="zh-CN" dirty="0"/>
              <a:t>Strings </a:t>
            </a:r>
            <a:r>
              <a:rPr lang="en-US" altLang="zh-CN" i="1" dirty="0"/>
              <a:t>a</a:t>
            </a:r>
            <a:r>
              <a:rPr lang="en-US" altLang="zh-CN" dirty="0"/>
              <a:t> and </a:t>
            </a:r>
            <a:r>
              <a:rPr lang="en-US" altLang="zh-CN" i="1" dirty="0"/>
              <a:t>b</a:t>
            </a:r>
            <a:r>
              <a:rPr lang="en-US" altLang="zh-CN" dirty="0"/>
              <a:t> are the same length.</a:t>
            </a:r>
            <a:r>
              <a:rPr lang="en-US" altLang="zh-CN" dirty="0">
                <a:latin typeface="Times New Roman" panose="02020603050405020304" pitchFamily="18" charset="0"/>
              </a:rPr>
              <a:t>”</a:t>
            </a:r>
          </a:p>
          <a:p>
            <a:pPr lvl="1">
              <a:lnSpc>
                <a:spcPct val="150000"/>
              </a:lnSpc>
            </a:pPr>
            <a:r>
              <a:rPr lang="en-US" altLang="zh-CN" dirty="0"/>
              <a:t>[</a:t>
            </a:r>
            <a:r>
              <a:rPr lang="en-US" altLang="zh-CN" i="1" dirty="0"/>
              <a:t>a</a:t>
            </a:r>
            <a:r>
              <a:rPr lang="en-US" altLang="zh-CN" dirty="0"/>
              <a:t>] = the set of all strings of the same length as </a:t>
            </a:r>
            <a:r>
              <a:rPr lang="en-US" altLang="zh-CN" i="1" dirty="0"/>
              <a:t>a.</a:t>
            </a:r>
            <a:endParaRPr lang="en-US" altLang="zh-CN" dirty="0">
              <a:latin typeface="Times New Roman" panose="02020603050405020304" pitchFamily="18" charset="0"/>
            </a:endParaRPr>
          </a:p>
          <a:p>
            <a:pPr eaLnBrk="1" hangingPunct="1">
              <a:lnSpc>
                <a:spcPct val="150000"/>
              </a:lnSpc>
            </a:pPr>
            <a:r>
              <a:rPr lang="en-US" altLang="zh-CN" dirty="0">
                <a:latin typeface="Times New Roman" panose="02020603050405020304" pitchFamily="18" charset="0"/>
              </a:rPr>
              <a:t>“</a:t>
            </a:r>
            <a:r>
              <a:rPr lang="en-US" altLang="zh-CN" dirty="0"/>
              <a:t>Integers </a:t>
            </a:r>
            <a:r>
              <a:rPr lang="en-US" altLang="zh-CN" i="1" dirty="0"/>
              <a:t>a</a:t>
            </a:r>
            <a:r>
              <a:rPr lang="en-US" altLang="zh-CN" dirty="0"/>
              <a:t> and </a:t>
            </a:r>
            <a:r>
              <a:rPr lang="en-US" altLang="zh-CN" i="1" dirty="0"/>
              <a:t>b</a:t>
            </a:r>
            <a:r>
              <a:rPr lang="en-US" altLang="zh-CN" dirty="0"/>
              <a:t> have the same absolute value.</a:t>
            </a:r>
            <a:r>
              <a:rPr lang="en-US" altLang="zh-CN" dirty="0">
                <a:latin typeface="Times New Roman" panose="02020603050405020304" pitchFamily="18" charset="0"/>
              </a:rPr>
              <a:t>”</a:t>
            </a:r>
          </a:p>
          <a:p>
            <a:pPr lvl="1">
              <a:lnSpc>
                <a:spcPct val="150000"/>
              </a:lnSpc>
            </a:pPr>
            <a:r>
              <a:rPr lang="en-US" altLang="zh-CN" dirty="0"/>
              <a:t>[</a:t>
            </a:r>
            <a:r>
              <a:rPr lang="en-US" altLang="zh-CN" i="1" dirty="0"/>
              <a:t>a</a:t>
            </a:r>
            <a:r>
              <a:rPr lang="en-US" altLang="zh-CN" dirty="0"/>
              <a:t>] = the set {</a:t>
            </a:r>
            <a:r>
              <a:rPr lang="en-US" altLang="zh-CN" i="1" dirty="0"/>
              <a:t>a</a:t>
            </a:r>
            <a:r>
              <a:rPr lang="en-US" altLang="zh-CN" dirty="0"/>
              <a:t>, </a:t>
            </a:r>
            <a:r>
              <a:rPr lang="en-US" altLang="zh-CN" dirty="0">
                <a:cs typeface="Times New Roman" panose="02020603050405020304" pitchFamily="18" charset="0"/>
              </a:rPr>
              <a:t>−</a:t>
            </a:r>
            <a:r>
              <a:rPr lang="en-US" altLang="zh-CN" i="1">
                <a:cs typeface="Times New Roman" panose="02020603050405020304" pitchFamily="18" charset="0"/>
              </a:rPr>
              <a:t>a</a:t>
            </a:r>
            <a:r>
              <a:rPr lang="en-US" altLang="zh-CN">
                <a:cs typeface="Times New Roman" panose="02020603050405020304" pitchFamily="18" charset="0"/>
              </a:rPr>
              <a:t>}</a:t>
            </a:r>
            <a:endParaRPr lang="en-US" altLang="zh-CN" dirty="0"/>
          </a:p>
        </p:txBody>
      </p:sp>
    </p:spTree>
    <p:extLst>
      <p:ext uri="{BB962C8B-B14F-4D97-AF65-F5344CB8AC3E}">
        <p14:creationId xmlns:p14="http://schemas.microsoft.com/office/powerpoint/2010/main" val="749489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Classes</a:t>
            </a:r>
            <a:endParaRPr lang="zh-CN" altLang="en-US"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9971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a:latin typeface="Times New Roman" panose="02020603050405020304" pitchFamily="18" charset="0"/>
              </a:rPr>
              <a:t>“</a:t>
            </a:r>
            <a:r>
              <a:rPr lang="en-US" altLang="zh-CN" dirty="0"/>
              <a:t>Real numbers </a:t>
            </a:r>
            <a:r>
              <a:rPr lang="en-US" altLang="zh-CN" i="1" dirty="0"/>
              <a:t>a</a:t>
            </a:r>
            <a:r>
              <a:rPr lang="en-US" altLang="zh-CN" dirty="0"/>
              <a:t> and </a:t>
            </a:r>
            <a:r>
              <a:rPr lang="en-US" altLang="zh-CN" i="1" dirty="0"/>
              <a:t>b</a:t>
            </a:r>
            <a:r>
              <a:rPr lang="en-US" altLang="zh-CN" dirty="0"/>
              <a:t> have the same fractional part (</a:t>
            </a:r>
            <a:r>
              <a:rPr lang="en-US" altLang="zh-CN" i="1" dirty="0"/>
              <a:t>i.e.</a:t>
            </a:r>
            <a:r>
              <a:rPr lang="en-US" altLang="zh-CN" dirty="0"/>
              <a:t>, </a:t>
            </a:r>
            <a:r>
              <a:rPr lang="en-US" altLang="zh-CN" i="1" dirty="0"/>
              <a:t>a</a:t>
            </a:r>
            <a:r>
              <a:rPr lang="en-US" altLang="zh-CN" dirty="0"/>
              <a:t> − </a:t>
            </a:r>
            <a:r>
              <a:rPr lang="en-US" altLang="zh-CN" i="1" dirty="0"/>
              <a:t>b</a:t>
            </a:r>
            <a:r>
              <a:rPr lang="en-US" altLang="zh-CN" dirty="0"/>
              <a:t> </a:t>
            </a:r>
            <a:r>
              <a:rPr lang="en-US" altLang="zh-CN" dirty="0">
                <a:sym typeface="Symbol" panose="05050102010706020507" pitchFamily="18" charset="2"/>
              </a:rPr>
              <a:t> </a:t>
            </a:r>
            <a:r>
              <a:rPr lang="en-US" altLang="zh-CN" b="1" dirty="0">
                <a:sym typeface="Symbol" panose="05050102010706020507" pitchFamily="18" charset="2"/>
              </a:rPr>
              <a:t>Z</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p>
          <a:p>
            <a:pPr lvl="1">
              <a:lnSpc>
                <a:spcPct val="150000"/>
              </a:lnSpc>
            </a:pP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 = the set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a</a:t>
            </a:r>
            <a:r>
              <a:rPr lang="en-US" altLang="zh-CN" dirty="0">
                <a:sym typeface="Symbol" panose="05050102010706020507" pitchFamily="18" charset="2"/>
              </a:rPr>
              <a:t>−2, </a:t>
            </a:r>
            <a:r>
              <a:rPr lang="en-US" altLang="zh-CN" i="1" dirty="0">
                <a:sym typeface="Symbol" panose="05050102010706020507" pitchFamily="18" charset="2"/>
              </a:rPr>
              <a:t>a</a:t>
            </a:r>
            <a:r>
              <a:rPr lang="en-US" altLang="zh-CN" dirty="0">
                <a:sym typeface="Symbol" panose="05050102010706020507" pitchFamily="18" charset="2"/>
              </a:rPr>
              <a:t>−1, </a:t>
            </a:r>
            <a:r>
              <a:rPr lang="en-US" altLang="zh-CN" i="1" dirty="0">
                <a:sym typeface="Symbol" panose="05050102010706020507" pitchFamily="18" charset="2"/>
              </a:rPr>
              <a:t>a</a:t>
            </a:r>
            <a:r>
              <a:rPr lang="en-US" altLang="zh-CN" dirty="0">
                <a:sym typeface="Symbol" panose="05050102010706020507" pitchFamily="18" charset="2"/>
              </a:rPr>
              <a:t>, </a:t>
            </a:r>
            <a:r>
              <a:rPr lang="en-US" altLang="zh-CN" i="1" dirty="0">
                <a:sym typeface="Symbol" panose="05050102010706020507" pitchFamily="18" charset="2"/>
              </a:rPr>
              <a:t>a</a:t>
            </a:r>
            <a:r>
              <a:rPr lang="en-US" altLang="zh-CN" dirty="0">
                <a:sym typeface="Symbol" panose="05050102010706020507" pitchFamily="18" charset="2"/>
              </a:rPr>
              <a:t>+1, </a:t>
            </a:r>
            <a:r>
              <a:rPr lang="en-US" altLang="zh-CN" i="1" dirty="0">
                <a:sym typeface="Symbol" panose="05050102010706020507" pitchFamily="18" charset="2"/>
              </a:rPr>
              <a:t>a</a:t>
            </a:r>
            <a:r>
              <a:rPr lang="en-US" altLang="zh-CN" dirty="0">
                <a:sym typeface="Symbol" panose="05050102010706020507" pitchFamily="18" charset="2"/>
              </a:rPr>
              <a:t>+2,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Integers </a:t>
            </a:r>
            <a:r>
              <a:rPr lang="en-US" altLang="zh-CN" i="1" dirty="0">
                <a:sym typeface="Symbol" panose="05050102010706020507" pitchFamily="18" charset="2"/>
              </a:rPr>
              <a:t>a</a:t>
            </a:r>
            <a:r>
              <a:rPr lang="en-US" altLang="zh-CN" dirty="0">
                <a:sym typeface="Symbol" panose="05050102010706020507" pitchFamily="18" charset="2"/>
              </a:rPr>
              <a:t> and </a:t>
            </a:r>
            <a:r>
              <a:rPr lang="en-US" altLang="zh-CN" i="1" dirty="0">
                <a:sym typeface="Symbol" panose="05050102010706020507" pitchFamily="18" charset="2"/>
              </a:rPr>
              <a:t>b</a:t>
            </a:r>
            <a:r>
              <a:rPr lang="en-US" altLang="zh-CN" dirty="0">
                <a:sym typeface="Symbol" panose="05050102010706020507" pitchFamily="18" charset="2"/>
              </a:rPr>
              <a:t> have the same residue modulo </a:t>
            </a:r>
            <a:r>
              <a:rPr lang="en-US" altLang="zh-CN" i="1" dirty="0">
                <a:sym typeface="Symbol" panose="05050102010706020507" pitchFamily="18" charset="2"/>
              </a:rPr>
              <a:t>m</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(for a given </a:t>
            </a:r>
            <a:r>
              <a:rPr lang="en-US" altLang="zh-CN" i="1" dirty="0">
                <a:sym typeface="Symbol" panose="05050102010706020507" pitchFamily="18" charset="2"/>
              </a:rPr>
              <a:t>m</a:t>
            </a:r>
            <a:r>
              <a:rPr lang="en-US" altLang="zh-CN" dirty="0">
                <a:sym typeface="Symbol" panose="05050102010706020507" pitchFamily="18" charset="2"/>
              </a:rPr>
              <a:t>&gt;1)</a:t>
            </a:r>
          </a:p>
          <a:p>
            <a:pPr lvl="1">
              <a:lnSpc>
                <a:spcPct val="150000"/>
              </a:lnSpc>
            </a:pPr>
            <a:r>
              <a:rPr lang="en-US" altLang="zh-CN" dirty="0"/>
              <a:t>[</a:t>
            </a:r>
            <a:r>
              <a:rPr lang="en-US" altLang="zh-CN" i="1" dirty="0"/>
              <a:t>a</a:t>
            </a:r>
            <a:r>
              <a:rPr lang="en-US" altLang="zh-CN" dirty="0"/>
              <a:t>] = the set {</a:t>
            </a:r>
            <a:r>
              <a:rPr lang="en-US" altLang="zh-CN" dirty="0">
                <a:latin typeface="Times New Roman" panose="02020603050405020304" pitchFamily="18" charset="0"/>
              </a:rPr>
              <a:t>…</a:t>
            </a:r>
            <a:r>
              <a:rPr lang="en-US" altLang="zh-CN" dirty="0"/>
              <a:t>, </a:t>
            </a:r>
            <a:r>
              <a:rPr lang="en-US" altLang="zh-CN" i="1" dirty="0"/>
              <a:t>a−</a:t>
            </a:r>
            <a:r>
              <a:rPr lang="en-US" altLang="zh-CN" dirty="0"/>
              <a:t>2</a:t>
            </a:r>
            <a:r>
              <a:rPr lang="en-US" altLang="zh-CN" i="1" dirty="0"/>
              <a:t>m</a:t>
            </a:r>
            <a:r>
              <a:rPr lang="en-US" altLang="zh-CN" dirty="0"/>
              <a:t>, </a:t>
            </a:r>
            <a:r>
              <a:rPr lang="en-US" altLang="zh-CN" i="1" dirty="0"/>
              <a:t>a</a:t>
            </a:r>
            <a:r>
              <a:rPr lang="en-US" altLang="zh-CN" dirty="0"/>
              <a:t>−</a:t>
            </a:r>
            <a:r>
              <a:rPr lang="en-US" altLang="zh-CN" i="1" dirty="0"/>
              <a:t>m</a:t>
            </a:r>
            <a:r>
              <a:rPr lang="en-US" altLang="zh-CN" dirty="0"/>
              <a:t>, </a:t>
            </a:r>
            <a:r>
              <a:rPr lang="en-US" altLang="zh-CN" i="1" dirty="0"/>
              <a:t>a</a:t>
            </a:r>
            <a:r>
              <a:rPr lang="en-US" altLang="zh-CN" dirty="0"/>
              <a:t>, </a:t>
            </a:r>
            <a:r>
              <a:rPr lang="en-US" altLang="zh-CN" i="1" dirty="0" err="1"/>
              <a:t>a</a:t>
            </a:r>
            <a:r>
              <a:rPr lang="en-US" altLang="zh-CN" dirty="0" err="1"/>
              <a:t>+</a:t>
            </a:r>
            <a:r>
              <a:rPr lang="en-US" altLang="zh-CN" i="1" dirty="0" err="1"/>
              <a:t>m</a:t>
            </a:r>
            <a:r>
              <a:rPr lang="en-US" altLang="zh-CN" dirty="0"/>
              <a:t>, </a:t>
            </a:r>
            <a:r>
              <a:rPr lang="en-US" altLang="zh-CN" i="1" dirty="0"/>
              <a:t>a</a:t>
            </a:r>
            <a:r>
              <a:rPr lang="en-US" altLang="zh-CN" dirty="0"/>
              <a:t>+2</a:t>
            </a:r>
            <a:r>
              <a:rPr lang="en-US" altLang="zh-CN" i="1" dirty="0"/>
              <a:t>m</a:t>
            </a:r>
            <a:r>
              <a:rPr lang="en-US" altLang="zh-CN" dirty="0"/>
              <a:t>, </a:t>
            </a:r>
            <a:r>
              <a:rPr lang="en-US" altLang="zh-CN" dirty="0">
                <a:latin typeface="Times New Roman" panose="02020603050405020304" pitchFamily="18" charset="0"/>
              </a:rPr>
              <a:t>…</a:t>
            </a:r>
            <a:r>
              <a:rPr lang="en-US" altLang="zh-CN" dirty="0"/>
              <a:t>}</a:t>
            </a:r>
          </a:p>
        </p:txBody>
      </p:sp>
    </p:spTree>
    <p:extLst>
      <p:ext uri="{BB962C8B-B14F-4D97-AF65-F5344CB8AC3E}">
        <p14:creationId xmlns:p14="http://schemas.microsoft.com/office/powerpoint/2010/main" val="705550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7397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ts val="4500"/>
              </a:lnSpc>
            </a:pPr>
            <a:r>
              <a:rPr lang="en-US" altLang="zh-CN" dirty="0"/>
              <a:t>Let </a:t>
            </a:r>
            <a:r>
              <a:rPr lang="en-US" altLang="zh-CN" i="1" dirty="0"/>
              <a:t>A</a:t>
            </a:r>
            <a:r>
              <a:rPr lang="en-US" altLang="zh-CN" dirty="0"/>
              <a:t> = </a:t>
            </a:r>
            <a:r>
              <a:rPr lang="en-US" altLang="zh-CN" i="1" dirty="0"/>
              <a:t>Z</a:t>
            </a:r>
            <a:r>
              <a:rPr lang="en-US" altLang="zh-CN" dirty="0"/>
              <a:t> and let</a:t>
            </a:r>
          </a:p>
          <a:p>
            <a:pPr lvl="1" eaLnBrk="1" hangingPunct="1">
              <a:lnSpc>
                <a:spcPts val="4500"/>
              </a:lnSpc>
            </a:pPr>
            <a:r>
              <a:rPr lang="en-US" altLang="zh-CN" i="1" dirty="0"/>
              <a:t>R</a:t>
            </a:r>
            <a:r>
              <a:rPr lang="en-US" altLang="zh-CN" dirty="0"/>
              <a:t> = {(</a:t>
            </a:r>
            <a:r>
              <a:rPr lang="en-US" altLang="zh-CN" i="1" dirty="0"/>
              <a:t>a</a:t>
            </a:r>
            <a:r>
              <a:rPr lang="en-US" altLang="zh-CN" dirty="0"/>
              <a:t>, </a:t>
            </a:r>
            <a:r>
              <a:rPr lang="en-US" altLang="zh-CN" i="1" dirty="0"/>
              <a:t>b</a:t>
            </a:r>
            <a:r>
              <a:rPr lang="en-US" altLang="zh-CN" dirty="0"/>
              <a:t>) </a:t>
            </a:r>
            <a:r>
              <a:rPr lang="en-US" altLang="zh-CN" dirty="0">
                <a:sym typeface="Symbol" panose="05050102010706020507" pitchFamily="18" charset="2"/>
              </a:rPr>
              <a:t></a:t>
            </a:r>
            <a:r>
              <a:rPr lang="en-US" altLang="zh-CN" dirty="0"/>
              <a:t> </a:t>
            </a:r>
            <a:r>
              <a:rPr lang="en-US" altLang="zh-CN" i="1" dirty="0"/>
              <a:t>A</a:t>
            </a:r>
            <a:r>
              <a:rPr lang="en-US" altLang="zh-CN" dirty="0"/>
              <a:t> x </a:t>
            </a:r>
            <a:r>
              <a:rPr lang="en-US" altLang="zh-CN" i="1" dirty="0"/>
              <a:t>A</a:t>
            </a:r>
            <a:r>
              <a:rPr lang="en-US" altLang="zh-CN" dirty="0"/>
              <a:t> | </a:t>
            </a:r>
            <a:r>
              <a:rPr lang="en-US" altLang="zh-CN" i="1" dirty="0"/>
              <a:t>a</a:t>
            </a:r>
            <a:r>
              <a:rPr lang="en-US" altLang="zh-CN" dirty="0"/>
              <a:t> and </a:t>
            </a:r>
            <a:r>
              <a:rPr lang="en-US" altLang="zh-CN" i="1" dirty="0"/>
              <a:t>b</a:t>
            </a:r>
            <a:r>
              <a:rPr lang="en-US" altLang="zh-CN" dirty="0"/>
              <a:t> yield the same remainder when divided by 2}.</a:t>
            </a:r>
          </a:p>
          <a:p>
            <a:pPr eaLnBrk="1" hangingPunct="1">
              <a:lnSpc>
                <a:spcPts val="4500"/>
              </a:lnSpc>
            </a:pPr>
            <a:r>
              <a:rPr lang="en-US" altLang="zh-CN" dirty="0"/>
              <a:t>Show</a:t>
            </a:r>
          </a:p>
          <a:p>
            <a:pPr lvl="1">
              <a:lnSpc>
                <a:spcPts val="4500"/>
              </a:lnSpc>
            </a:pPr>
            <a:r>
              <a:rPr lang="en-US" altLang="zh-CN" dirty="0"/>
              <a:t>congruence mod 2 is an equivalence relation</a:t>
            </a:r>
          </a:p>
          <a:p>
            <a:pPr>
              <a:lnSpc>
                <a:spcPts val="4500"/>
              </a:lnSpc>
            </a:pPr>
            <a:r>
              <a:rPr lang="en-US" altLang="zh-CN" dirty="0"/>
              <a:t>note</a:t>
            </a:r>
            <a:endParaRPr lang="en-US" altLang="zh-CN" dirty="0">
              <a:latin typeface="Times New Roman" panose="02020603050405020304" pitchFamily="18" charset="0"/>
              <a:sym typeface="Symbol" panose="05050102010706020507" pitchFamily="18" charset="2"/>
            </a:endParaRPr>
          </a:p>
          <a:p>
            <a:pPr lvl="1">
              <a:lnSpc>
                <a:spcPts val="4500"/>
              </a:lnSpc>
            </a:pPr>
            <a:r>
              <a:rPr lang="en-US" altLang="zh-CN" dirty="0"/>
              <a:t>2 is called the </a:t>
            </a:r>
            <a:r>
              <a:rPr lang="en-US" altLang="zh-CN" i="1" dirty="0">
                <a:solidFill>
                  <a:schemeClr val="hlink"/>
                </a:solidFill>
              </a:rPr>
              <a:t>modulus</a:t>
            </a:r>
            <a:r>
              <a:rPr lang="en-US" altLang="zh-CN" dirty="0"/>
              <a:t> </a:t>
            </a:r>
          </a:p>
          <a:p>
            <a:pPr lvl="1">
              <a:lnSpc>
                <a:spcPts val="4500"/>
              </a:lnSpc>
            </a:pPr>
            <a:r>
              <a:rPr lang="en-US" altLang="zh-CN" i="1" dirty="0"/>
              <a:t>a</a:t>
            </a:r>
            <a:r>
              <a:rPr lang="en-US" altLang="zh-CN" dirty="0"/>
              <a:t> </a:t>
            </a:r>
            <a:r>
              <a:rPr lang="en-US" altLang="zh-CN" dirty="0">
                <a:latin typeface="Euclid" pitchFamily="18" charset="0"/>
                <a:sym typeface="Symbol" panose="05050102010706020507" pitchFamily="18" charset="2"/>
              </a:rPr>
              <a:t></a:t>
            </a:r>
            <a:r>
              <a:rPr lang="en-US" altLang="zh-CN" dirty="0"/>
              <a:t> </a:t>
            </a:r>
            <a:r>
              <a:rPr lang="en-US" altLang="zh-CN" i="1" dirty="0"/>
              <a:t>b</a:t>
            </a:r>
            <a:r>
              <a:rPr lang="en-US" altLang="zh-CN" dirty="0"/>
              <a:t> (mod 2)</a:t>
            </a:r>
          </a:p>
          <a:p>
            <a:pPr lvl="2">
              <a:lnSpc>
                <a:spcPts val="4500"/>
              </a:lnSpc>
            </a:pPr>
            <a:r>
              <a:rPr lang="en-US" altLang="zh-CN" dirty="0"/>
              <a:t>“</a:t>
            </a:r>
            <a:r>
              <a:rPr lang="en-US" altLang="zh-CN" i="1" dirty="0"/>
              <a:t>a</a:t>
            </a:r>
            <a:r>
              <a:rPr lang="en-US" altLang="zh-CN" dirty="0"/>
              <a:t> is congruent to </a:t>
            </a:r>
            <a:r>
              <a:rPr lang="en-US" altLang="zh-CN" i="1" dirty="0"/>
              <a:t>b</a:t>
            </a:r>
            <a:r>
              <a:rPr lang="en-US" altLang="zh-CN" dirty="0"/>
              <a:t> mod 2.“(</a:t>
            </a:r>
            <a:r>
              <a:rPr lang="zh-CN" altLang="en-US" dirty="0"/>
              <a:t>模</a:t>
            </a:r>
            <a:r>
              <a:rPr lang="en-US" altLang="zh-CN" dirty="0"/>
              <a:t>2</a:t>
            </a:r>
            <a:r>
              <a:rPr lang="zh-CN" altLang="en-US" dirty="0"/>
              <a:t>同余</a:t>
            </a:r>
            <a:r>
              <a:rPr lang="en-US" altLang="zh-CN" dirty="0"/>
              <a:t>)</a:t>
            </a:r>
            <a:endParaRPr lang="en-US" altLang="zh-CN" dirty="0">
              <a:sym typeface="Symbol" panose="05050102010706020507" pitchFamily="18" charset="2"/>
            </a:endParaRPr>
          </a:p>
        </p:txBody>
      </p:sp>
      <p:sp>
        <p:nvSpPr>
          <p:cNvPr id="5" name="文本框 4">
            <a:extLst>
              <a:ext uri="{FF2B5EF4-FFF2-40B4-BE49-F238E27FC236}">
                <a16:creationId xmlns:a16="http://schemas.microsoft.com/office/drawing/2014/main" id="{B34858B1-2232-4906-833B-6B34F3BF2C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Classes</a:t>
            </a:r>
            <a:endParaRPr lang="zh-CN" altLang="en-US" sz="3200" dirty="0"/>
          </a:p>
        </p:txBody>
      </p:sp>
    </p:spTree>
    <p:extLst>
      <p:ext uri="{BB962C8B-B14F-4D97-AF65-F5344CB8AC3E}">
        <p14:creationId xmlns:p14="http://schemas.microsoft.com/office/powerpoint/2010/main" val="463765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84517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3200" dirty="0"/>
              <a:t>First</a:t>
            </a:r>
          </a:p>
          <a:p>
            <a:pPr lvl="1">
              <a:lnSpc>
                <a:spcPct val="150000"/>
              </a:lnSpc>
            </a:pPr>
            <a:r>
              <a:rPr lang="en-US" altLang="zh-CN" sz="2800" dirty="0"/>
              <a:t>clearly </a:t>
            </a:r>
            <a:r>
              <a:rPr lang="en-US" altLang="zh-CN" sz="2800" i="1" dirty="0"/>
              <a:t>a</a:t>
            </a:r>
            <a:r>
              <a:rPr lang="en-US" altLang="zh-CN" sz="2800" dirty="0"/>
              <a:t> </a:t>
            </a:r>
            <a:r>
              <a:rPr lang="en-US" altLang="zh-CN" sz="2800" dirty="0">
                <a:latin typeface="Euclid" pitchFamily="18" charset="0"/>
                <a:sym typeface="Symbol" panose="05050102010706020507" pitchFamily="18" charset="2"/>
              </a:rPr>
              <a:t></a:t>
            </a:r>
            <a:r>
              <a:rPr lang="en-US" altLang="zh-CN" sz="2800" dirty="0"/>
              <a:t> </a:t>
            </a:r>
            <a:r>
              <a:rPr lang="en-US" altLang="zh-CN" sz="2800" i="1" dirty="0"/>
              <a:t>a</a:t>
            </a:r>
            <a:r>
              <a:rPr lang="en-US" altLang="zh-CN" sz="2800" dirty="0"/>
              <a:t> (mod 2). </a:t>
            </a:r>
          </a:p>
          <a:p>
            <a:pPr lvl="1" eaLnBrk="1" hangingPunct="1">
              <a:lnSpc>
                <a:spcPct val="150000"/>
              </a:lnSpc>
            </a:pPr>
            <a:r>
              <a:rPr lang="en-US" altLang="zh-CN" sz="2800" dirty="0"/>
              <a:t>Thus </a:t>
            </a:r>
            <a:r>
              <a:rPr lang="en-US" altLang="zh-CN" sz="2800" i="1" dirty="0"/>
              <a:t>R</a:t>
            </a:r>
            <a:r>
              <a:rPr lang="en-US" altLang="zh-CN" sz="2800" dirty="0"/>
              <a:t> is </a:t>
            </a:r>
            <a:r>
              <a:rPr lang="en-US" altLang="zh-CN" sz="2800" i="1" dirty="0">
                <a:solidFill>
                  <a:schemeClr val="hlink"/>
                </a:solidFill>
              </a:rPr>
              <a:t>reflexive</a:t>
            </a:r>
            <a:r>
              <a:rPr lang="en-US" altLang="zh-CN" sz="2800" dirty="0"/>
              <a:t>.</a:t>
            </a:r>
          </a:p>
          <a:p>
            <a:pPr eaLnBrk="1" hangingPunct="1">
              <a:lnSpc>
                <a:spcPct val="150000"/>
              </a:lnSpc>
            </a:pPr>
            <a:r>
              <a:rPr lang="en-US" altLang="zh-CN" sz="3200" dirty="0"/>
              <a:t>Second</a:t>
            </a:r>
          </a:p>
          <a:p>
            <a:pPr lvl="1">
              <a:lnSpc>
                <a:spcPct val="150000"/>
              </a:lnSpc>
            </a:pPr>
            <a:r>
              <a:rPr lang="en-US" altLang="zh-CN" sz="2800" dirty="0"/>
              <a:t>if </a:t>
            </a:r>
            <a:r>
              <a:rPr lang="en-US" altLang="zh-CN" sz="2800" i="1" dirty="0"/>
              <a:t>a</a:t>
            </a:r>
            <a:r>
              <a:rPr lang="en-US" altLang="zh-CN" sz="2800" dirty="0"/>
              <a:t> </a:t>
            </a:r>
            <a:r>
              <a:rPr lang="en-US" altLang="zh-CN" sz="2800" dirty="0">
                <a:latin typeface="Euclid" pitchFamily="18" charset="0"/>
                <a:sym typeface="Symbol" panose="05050102010706020507" pitchFamily="18" charset="2"/>
              </a:rPr>
              <a:t></a:t>
            </a:r>
            <a:r>
              <a:rPr lang="en-US" altLang="zh-CN" sz="2800" dirty="0"/>
              <a:t> </a:t>
            </a:r>
            <a:r>
              <a:rPr lang="en-US" altLang="zh-CN" sz="2800" i="1" dirty="0"/>
              <a:t>b</a:t>
            </a:r>
            <a:r>
              <a:rPr lang="en-US" altLang="zh-CN" sz="2800" dirty="0"/>
              <a:t> (mod 2), then </a:t>
            </a:r>
            <a:r>
              <a:rPr lang="en-US" altLang="zh-CN" sz="2800" i="1" dirty="0"/>
              <a:t>a</a:t>
            </a:r>
            <a:r>
              <a:rPr lang="en-US" altLang="zh-CN" sz="2800" dirty="0"/>
              <a:t> and </a:t>
            </a:r>
            <a:r>
              <a:rPr lang="en-US" altLang="zh-CN" sz="2800" i="1" dirty="0"/>
              <a:t>b</a:t>
            </a:r>
            <a:r>
              <a:rPr lang="en-US" altLang="zh-CN" sz="2800" dirty="0"/>
              <a:t> yield the same remainder when divided by 2, so </a:t>
            </a:r>
            <a:r>
              <a:rPr lang="en-US" altLang="zh-CN" sz="2800" i="1" dirty="0"/>
              <a:t>b</a:t>
            </a:r>
            <a:r>
              <a:rPr lang="en-US" altLang="zh-CN" sz="2800" dirty="0"/>
              <a:t> </a:t>
            </a:r>
            <a:r>
              <a:rPr lang="en-US" altLang="zh-CN" sz="2800" dirty="0">
                <a:latin typeface="Euclid" pitchFamily="18" charset="0"/>
                <a:sym typeface="Symbol" panose="05050102010706020507" pitchFamily="18" charset="2"/>
              </a:rPr>
              <a:t></a:t>
            </a:r>
            <a:r>
              <a:rPr lang="en-US" altLang="zh-CN" sz="2800" dirty="0"/>
              <a:t> </a:t>
            </a:r>
            <a:r>
              <a:rPr lang="en-US" altLang="zh-CN" sz="2800" i="1" dirty="0"/>
              <a:t>a</a:t>
            </a:r>
            <a:r>
              <a:rPr lang="en-US" altLang="zh-CN" sz="2800" dirty="0"/>
              <a:t> (mod 2)</a:t>
            </a:r>
            <a:r>
              <a:rPr lang="en-US" altLang="zh-CN" dirty="0"/>
              <a:t>.</a:t>
            </a:r>
          </a:p>
          <a:p>
            <a:pPr lvl="1">
              <a:lnSpc>
                <a:spcPct val="150000"/>
              </a:lnSpc>
            </a:pPr>
            <a:r>
              <a:rPr lang="en-US" altLang="zh-CN" sz="2800" i="1" dirty="0"/>
              <a:t>R</a:t>
            </a:r>
            <a:r>
              <a:rPr lang="en-US" altLang="zh-CN" sz="2800" dirty="0"/>
              <a:t> is </a:t>
            </a:r>
            <a:r>
              <a:rPr lang="en-US" altLang="zh-CN" sz="2800" i="1">
                <a:solidFill>
                  <a:schemeClr val="hlink"/>
                </a:solidFill>
              </a:rPr>
              <a:t>symmetric</a:t>
            </a:r>
            <a:r>
              <a:rPr lang="en-US" altLang="zh-CN" i="1">
                <a:solidFill>
                  <a:schemeClr val="hlink"/>
                </a:solidFill>
              </a:rPr>
              <a:t>.</a:t>
            </a:r>
          </a:p>
        </p:txBody>
      </p:sp>
      <p:sp>
        <p:nvSpPr>
          <p:cNvPr id="5" name="文本框 4">
            <a:extLst>
              <a:ext uri="{FF2B5EF4-FFF2-40B4-BE49-F238E27FC236}">
                <a16:creationId xmlns:a16="http://schemas.microsoft.com/office/drawing/2014/main" id="{78A00DDE-F862-4618-BFF6-29590290C1DE}"/>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Classes</a:t>
            </a:r>
            <a:endParaRPr lang="zh-CN" altLang="en-US" sz="3200" dirty="0"/>
          </a:p>
        </p:txBody>
      </p:sp>
    </p:spTree>
    <p:extLst>
      <p:ext uri="{BB962C8B-B14F-4D97-AF65-F5344CB8AC3E}">
        <p14:creationId xmlns:p14="http://schemas.microsoft.com/office/powerpoint/2010/main" val="319110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84517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sz="3200"/>
              <a:t>Finally</a:t>
            </a:r>
            <a:endParaRPr lang="en-US" altLang="zh-CN" sz="3200">
              <a:latin typeface="Times New Roman" panose="02020603050405020304" pitchFamily="18" charset="0"/>
              <a:sym typeface="Symbol" panose="05050102010706020507" pitchFamily="18" charset="2"/>
            </a:endParaRPr>
          </a:p>
          <a:p>
            <a:pPr lvl="1" eaLnBrk="1" hangingPunct="1">
              <a:lnSpc>
                <a:spcPct val="150000"/>
              </a:lnSpc>
            </a:pPr>
            <a:r>
              <a:rPr lang="en-US" altLang="zh-CN" sz="2800"/>
              <a:t>suppose that </a:t>
            </a:r>
            <a:r>
              <a:rPr lang="en-US" altLang="zh-CN" sz="2800" i="1"/>
              <a:t>a</a:t>
            </a:r>
            <a:r>
              <a:rPr lang="en-US" altLang="zh-CN" sz="2800"/>
              <a:t> </a:t>
            </a:r>
            <a:r>
              <a:rPr lang="en-US" altLang="zh-CN" sz="2800">
                <a:latin typeface="Euclid" pitchFamily="18" charset="0"/>
                <a:sym typeface="Symbol" panose="05050102010706020507" pitchFamily="18" charset="2"/>
              </a:rPr>
              <a:t></a:t>
            </a:r>
            <a:r>
              <a:rPr lang="en-US" altLang="zh-CN" sz="2800"/>
              <a:t> </a:t>
            </a:r>
            <a:r>
              <a:rPr lang="en-US" altLang="zh-CN" sz="2800" i="1"/>
              <a:t>b</a:t>
            </a:r>
            <a:r>
              <a:rPr lang="en-US" altLang="zh-CN" sz="2800"/>
              <a:t> (mod 2) and </a:t>
            </a:r>
            <a:r>
              <a:rPr lang="en-US" altLang="zh-CN" sz="2800" i="1"/>
              <a:t>b</a:t>
            </a:r>
            <a:r>
              <a:rPr lang="en-US" altLang="zh-CN" sz="2800"/>
              <a:t> </a:t>
            </a:r>
            <a:r>
              <a:rPr lang="en-US" altLang="zh-CN" sz="2800">
                <a:latin typeface="Euclid" pitchFamily="18" charset="0"/>
                <a:sym typeface="Symbol" panose="05050102010706020507" pitchFamily="18" charset="2"/>
              </a:rPr>
              <a:t></a:t>
            </a:r>
            <a:r>
              <a:rPr lang="en-US" altLang="zh-CN" sz="2800"/>
              <a:t> </a:t>
            </a:r>
            <a:r>
              <a:rPr lang="en-US" altLang="zh-CN" sz="2800" i="1"/>
              <a:t>c</a:t>
            </a:r>
            <a:r>
              <a:rPr lang="en-US" altLang="zh-CN" sz="2800"/>
              <a:t> (mod 2). Then </a:t>
            </a:r>
            <a:r>
              <a:rPr lang="en-US" altLang="zh-CN" sz="2800" i="1"/>
              <a:t>a</a:t>
            </a:r>
            <a:r>
              <a:rPr lang="en-US" altLang="zh-CN" sz="2800"/>
              <a:t>, </a:t>
            </a:r>
            <a:r>
              <a:rPr lang="en-US" altLang="zh-CN" sz="2800" i="1"/>
              <a:t>b</a:t>
            </a:r>
            <a:r>
              <a:rPr lang="en-US" altLang="zh-CN" sz="2800"/>
              <a:t>, and </a:t>
            </a:r>
            <a:r>
              <a:rPr lang="en-US" altLang="zh-CN" sz="2800" i="1"/>
              <a:t>c</a:t>
            </a:r>
            <a:r>
              <a:rPr lang="en-US" altLang="zh-CN" sz="2800"/>
              <a:t> yield the same remainder when divided by 2. </a:t>
            </a:r>
          </a:p>
          <a:p>
            <a:pPr lvl="1" eaLnBrk="1" hangingPunct="1">
              <a:lnSpc>
                <a:spcPct val="150000"/>
              </a:lnSpc>
            </a:pPr>
            <a:r>
              <a:rPr lang="en-US" altLang="zh-CN" sz="2800"/>
              <a:t>Thus, </a:t>
            </a:r>
            <a:r>
              <a:rPr lang="en-US" altLang="zh-CN" sz="2800" i="1"/>
              <a:t>a</a:t>
            </a:r>
            <a:r>
              <a:rPr lang="en-US" altLang="zh-CN" sz="2800"/>
              <a:t> </a:t>
            </a:r>
            <a:r>
              <a:rPr lang="en-US" altLang="zh-CN" sz="2800">
                <a:latin typeface="Euclid" pitchFamily="18" charset="0"/>
                <a:sym typeface="Symbol" panose="05050102010706020507" pitchFamily="18" charset="2"/>
              </a:rPr>
              <a:t></a:t>
            </a:r>
            <a:r>
              <a:rPr lang="en-US" altLang="zh-CN" sz="2800"/>
              <a:t> </a:t>
            </a:r>
            <a:r>
              <a:rPr lang="en-US" altLang="zh-CN" sz="2800" i="1"/>
              <a:t>c</a:t>
            </a:r>
            <a:r>
              <a:rPr lang="en-US" altLang="zh-CN" sz="2800"/>
              <a:t> (mod 2).</a:t>
            </a:r>
          </a:p>
          <a:p>
            <a:pPr lvl="1">
              <a:lnSpc>
                <a:spcPct val="150000"/>
              </a:lnSpc>
            </a:pPr>
            <a:r>
              <a:rPr lang="en-US" altLang="zh-CN" sz="2800" i="1"/>
              <a:t>R</a:t>
            </a:r>
            <a:r>
              <a:rPr lang="en-US" altLang="zh-CN" sz="2800"/>
              <a:t> is </a:t>
            </a:r>
            <a:r>
              <a:rPr lang="en-US" altLang="zh-CN" sz="2800" i="1">
                <a:solidFill>
                  <a:schemeClr val="hlink"/>
                </a:solidFill>
              </a:rPr>
              <a:t>transitive</a:t>
            </a:r>
            <a:r>
              <a:rPr lang="en-US" altLang="zh-CN" sz="2800"/>
              <a:t>.</a:t>
            </a:r>
          </a:p>
          <a:p>
            <a:pPr>
              <a:lnSpc>
                <a:spcPct val="150000"/>
              </a:lnSpc>
            </a:pPr>
            <a:r>
              <a:rPr lang="en-US" altLang="zh-CN"/>
              <a:t> </a:t>
            </a:r>
            <a:r>
              <a:rPr lang="en-US" altLang="zh-CN" sz="3200"/>
              <a:t>Hence congruence mod 2 is an equivalence relation.</a:t>
            </a:r>
            <a:endParaRPr lang="en-US" altLang="zh-CN" dirty="0"/>
          </a:p>
        </p:txBody>
      </p:sp>
      <p:sp>
        <p:nvSpPr>
          <p:cNvPr id="5" name="文本框 4">
            <a:extLst>
              <a:ext uri="{FF2B5EF4-FFF2-40B4-BE49-F238E27FC236}">
                <a16:creationId xmlns:a16="http://schemas.microsoft.com/office/drawing/2014/main" id="{63DFD179-4141-4B78-9B26-A428D9B8583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Classes</a:t>
            </a:r>
            <a:endParaRPr lang="zh-CN" altLang="en-US" sz="3200" dirty="0"/>
          </a:p>
        </p:txBody>
      </p:sp>
    </p:spTree>
    <p:extLst>
      <p:ext uri="{BB962C8B-B14F-4D97-AF65-F5344CB8AC3E}">
        <p14:creationId xmlns:p14="http://schemas.microsoft.com/office/powerpoint/2010/main" val="411896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5" name="Text Box 2">
            <a:extLst>
              <a:ext uri="{FF2B5EF4-FFF2-40B4-BE49-F238E27FC236}">
                <a16:creationId xmlns:a16="http://schemas.microsoft.com/office/drawing/2014/main" id="{CED7A583-E9E3-435F-B2DD-A0458C307D6F}"/>
              </a:ext>
            </a:extLst>
          </p:cNvPr>
          <p:cNvSpPr txBox="1">
            <a:spLocks noChangeArrowheads="1"/>
          </p:cNvSpPr>
          <p:nvPr/>
        </p:nvSpPr>
        <p:spPr bwMode="auto">
          <a:xfrm>
            <a:off x="2241883" y="4357688"/>
            <a:ext cx="59436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4800">
                <a:latin typeface="Times New Roman" panose="02020603050405020304" pitchFamily="18" charset="0"/>
                <a:ea typeface="黑体" panose="02010609060101010101" pitchFamily="49" charset="-122"/>
              </a:rPr>
              <a:t>关系中的最小的那个</a:t>
            </a:r>
            <a:r>
              <a:rPr lang="en-US" altLang="zh-CN" sz="4800">
                <a:latin typeface="Times New Roman" panose="02020603050405020304" pitchFamily="18" charset="0"/>
                <a:ea typeface="黑体" panose="02010609060101010101" pitchFamily="49" charset="-122"/>
              </a:rPr>
              <a:t>.</a:t>
            </a:r>
          </a:p>
        </p:txBody>
      </p:sp>
      <p:grpSp>
        <p:nvGrpSpPr>
          <p:cNvPr id="6" name="Group 3">
            <a:extLst>
              <a:ext uri="{FF2B5EF4-FFF2-40B4-BE49-F238E27FC236}">
                <a16:creationId xmlns:a16="http://schemas.microsoft.com/office/drawing/2014/main" id="{6CC4D47E-F4EA-43D8-B793-22CAFFE201CD}"/>
              </a:ext>
            </a:extLst>
          </p:cNvPr>
          <p:cNvGrpSpPr>
            <a:grpSpLocks/>
          </p:cNvGrpSpPr>
          <p:nvPr/>
        </p:nvGrpSpPr>
        <p:grpSpPr bwMode="auto">
          <a:xfrm>
            <a:off x="2318083" y="2147888"/>
            <a:ext cx="7772400" cy="823912"/>
            <a:chOff x="0" y="0"/>
            <a:chExt cx="4896" cy="519"/>
          </a:xfrm>
        </p:grpSpPr>
        <p:sp>
          <p:nvSpPr>
            <p:cNvPr id="7" name="Text Box 4">
              <a:extLst>
                <a:ext uri="{FF2B5EF4-FFF2-40B4-BE49-F238E27FC236}">
                  <a16:creationId xmlns:a16="http://schemas.microsoft.com/office/drawing/2014/main" id="{B099F722-144A-409A-996D-E7E2BA76BF6D}"/>
                </a:ext>
              </a:extLst>
            </p:cNvPr>
            <p:cNvSpPr txBox="1">
              <a:spLocks noChangeArrowheads="1"/>
            </p:cNvSpPr>
            <p:nvPr/>
          </p:nvSpPr>
          <p:spPr bwMode="auto">
            <a:xfrm>
              <a:off x="0" y="0"/>
              <a:ext cx="489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4800">
                  <a:latin typeface="Times New Roman" panose="02020603050405020304" pitchFamily="18" charset="0"/>
                  <a:ea typeface="黑体" panose="02010609060101010101" pitchFamily="49" charset="-122"/>
                </a:rPr>
                <a:t>关系    的    </a:t>
              </a:r>
              <a:r>
                <a:rPr lang="zh-CN" altLang="en-US" sz="4800">
                  <a:solidFill>
                    <a:srgbClr val="FF3300"/>
                  </a:solidFill>
                  <a:latin typeface="Times New Roman" panose="02020603050405020304" pitchFamily="18" charset="0"/>
                  <a:ea typeface="黑体" panose="02010609060101010101" pitchFamily="49" charset="-122"/>
                </a:rPr>
                <a:t>闭包</a:t>
              </a:r>
              <a:r>
                <a:rPr lang="zh-CN" altLang="en-US" sz="4800">
                  <a:latin typeface="Times New Roman" panose="02020603050405020304" pitchFamily="18" charset="0"/>
                  <a:ea typeface="黑体" panose="02010609060101010101" pitchFamily="49" charset="-122"/>
                </a:rPr>
                <a:t>就是包含    </a:t>
              </a:r>
            </a:p>
          </p:txBody>
        </p:sp>
        <p:graphicFrame>
          <p:nvGraphicFramePr>
            <p:cNvPr id="8" name="Object 5">
              <a:extLst>
                <a:ext uri="{FF2B5EF4-FFF2-40B4-BE49-F238E27FC236}">
                  <a16:creationId xmlns:a16="http://schemas.microsoft.com/office/drawing/2014/main" id="{D66FBB3C-9080-4D3B-96DD-C0D19A31C79B}"/>
                </a:ext>
              </a:extLst>
            </p:cNvPr>
            <p:cNvGraphicFramePr>
              <a:graphicFrameLocks noChangeAspect="1"/>
            </p:cNvGraphicFramePr>
            <p:nvPr/>
          </p:nvGraphicFramePr>
          <p:xfrm>
            <a:off x="816" y="0"/>
            <a:ext cx="425" cy="468"/>
          </p:xfrm>
          <a:graphic>
            <a:graphicData uri="http://schemas.openxmlformats.org/presentationml/2006/ole">
              <mc:AlternateContent xmlns:mc="http://schemas.openxmlformats.org/markup-compatibility/2006">
                <mc:Choice xmlns:v="urn:schemas-microsoft-com:vml" Requires="v">
                  <p:oleObj r:id="rId2" imgW="101880" imgH="114120" progId="Equation.3">
                    <p:embed/>
                  </p:oleObj>
                </mc:Choice>
                <mc:Fallback>
                  <p:oleObj r:id="rId2" imgW="101880" imgH="114120" progId="Equation.3">
                    <p:embed/>
                    <p:pic>
                      <p:nvPicPr>
                        <p:cNvPr id="78856" name="Object 5">
                          <a:extLst>
                            <a:ext uri="{FF2B5EF4-FFF2-40B4-BE49-F238E27FC236}">
                              <a16:creationId xmlns:a16="http://schemas.microsoft.com/office/drawing/2014/main" id="{ED589041-32F9-428C-A07C-11362B337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0"/>
                          <a:ext cx="42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270B019F-465C-4506-A8D4-BA18778E509B}"/>
                </a:ext>
              </a:extLst>
            </p:cNvPr>
            <p:cNvGraphicFramePr>
              <a:graphicFrameLocks noChangeAspect="1"/>
            </p:cNvGraphicFramePr>
            <p:nvPr/>
          </p:nvGraphicFramePr>
          <p:xfrm>
            <a:off x="1591" y="0"/>
            <a:ext cx="425" cy="468"/>
          </p:xfrm>
          <a:graphic>
            <a:graphicData uri="http://schemas.openxmlformats.org/presentationml/2006/ole">
              <mc:AlternateContent xmlns:mc="http://schemas.openxmlformats.org/markup-compatibility/2006">
                <mc:Choice xmlns:v="urn:schemas-microsoft-com:vml" Requires="v">
                  <p:oleObj r:id="rId4" imgW="101880" imgH="114120" progId="Equation.3">
                    <p:embed/>
                  </p:oleObj>
                </mc:Choice>
                <mc:Fallback>
                  <p:oleObj r:id="rId4" imgW="101880" imgH="114120" progId="Equation.3">
                    <p:embed/>
                    <p:pic>
                      <p:nvPicPr>
                        <p:cNvPr id="78857" name="Object 6">
                          <a:extLst>
                            <a:ext uri="{FF2B5EF4-FFF2-40B4-BE49-F238E27FC236}">
                              <a16:creationId xmlns:a16="http://schemas.microsoft.com/office/drawing/2014/main" id="{3B6CF120-9B4F-4E64-A7F1-E52C1F2E6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1" y="0"/>
                          <a:ext cx="42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745EB23B-A601-4DDE-ADFA-C9E72308B8FB}"/>
                </a:ext>
              </a:extLst>
            </p:cNvPr>
            <p:cNvGraphicFramePr>
              <a:graphicFrameLocks noChangeAspect="1"/>
            </p:cNvGraphicFramePr>
            <p:nvPr/>
          </p:nvGraphicFramePr>
          <p:xfrm>
            <a:off x="4396" y="0"/>
            <a:ext cx="380" cy="485"/>
          </p:xfrm>
          <a:graphic>
            <a:graphicData uri="http://schemas.openxmlformats.org/presentationml/2006/ole">
              <mc:AlternateContent xmlns:mc="http://schemas.openxmlformats.org/markup-compatibility/2006">
                <mc:Choice xmlns:v="urn:schemas-microsoft-com:vml" Requires="v">
                  <p:oleObj name="公式" r:id="rId6" imgW="152268" imgH="164957" progId="Equation.3">
                    <p:embed/>
                  </p:oleObj>
                </mc:Choice>
                <mc:Fallback>
                  <p:oleObj name="公式" r:id="rId6" imgW="152268" imgH="164957" progId="Equation.3">
                    <p:embed/>
                    <p:pic>
                      <p:nvPicPr>
                        <p:cNvPr id="78858" name="Object 7">
                          <a:extLst>
                            <a:ext uri="{FF2B5EF4-FFF2-40B4-BE49-F238E27FC236}">
                              <a16:creationId xmlns:a16="http://schemas.microsoft.com/office/drawing/2014/main" id="{059D1614-D3AF-4B32-9E44-0BC9B02046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6" y="0"/>
                          <a:ext cx="380"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Group 8">
            <a:extLst>
              <a:ext uri="{FF2B5EF4-FFF2-40B4-BE49-F238E27FC236}">
                <a16:creationId xmlns:a16="http://schemas.microsoft.com/office/drawing/2014/main" id="{DACEB467-77B3-4515-8875-89586B492FE3}"/>
              </a:ext>
            </a:extLst>
          </p:cNvPr>
          <p:cNvGrpSpPr>
            <a:grpSpLocks/>
          </p:cNvGrpSpPr>
          <p:nvPr/>
        </p:nvGrpSpPr>
        <p:grpSpPr bwMode="auto">
          <a:xfrm>
            <a:off x="2241883" y="3290888"/>
            <a:ext cx="8077200" cy="823912"/>
            <a:chOff x="0" y="0"/>
            <a:chExt cx="5088" cy="519"/>
          </a:xfrm>
        </p:grpSpPr>
        <p:sp>
          <p:nvSpPr>
            <p:cNvPr id="12" name="Text Box 9">
              <a:extLst>
                <a:ext uri="{FF2B5EF4-FFF2-40B4-BE49-F238E27FC236}">
                  <a16:creationId xmlns:a16="http://schemas.microsoft.com/office/drawing/2014/main" id="{AD742DA1-9105-44EC-9FF0-63474005A000}"/>
                </a:ext>
              </a:extLst>
            </p:cNvPr>
            <p:cNvSpPr txBox="1">
              <a:spLocks noChangeArrowheads="1"/>
            </p:cNvSpPr>
            <p:nvPr/>
          </p:nvSpPr>
          <p:spPr bwMode="auto">
            <a:xfrm>
              <a:off x="0" y="0"/>
              <a:ext cx="508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4800">
                  <a:latin typeface="Times New Roman" panose="02020603050405020304" pitchFamily="18" charset="0"/>
                  <a:ea typeface="黑体" panose="02010609060101010101" pitchFamily="49" charset="-122"/>
                </a:rPr>
                <a:t>且具有    中一切性质的那些</a:t>
              </a:r>
            </a:p>
          </p:txBody>
        </p:sp>
        <p:graphicFrame>
          <p:nvGraphicFramePr>
            <p:cNvPr id="13" name="Object 10">
              <a:extLst>
                <a:ext uri="{FF2B5EF4-FFF2-40B4-BE49-F238E27FC236}">
                  <a16:creationId xmlns:a16="http://schemas.microsoft.com/office/drawing/2014/main" id="{4220C89C-6BFC-464B-8714-841819AECED1}"/>
                </a:ext>
              </a:extLst>
            </p:cNvPr>
            <p:cNvGraphicFramePr>
              <a:graphicFrameLocks noChangeAspect="1"/>
            </p:cNvGraphicFramePr>
            <p:nvPr/>
          </p:nvGraphicFramePr>
          <p:xfrm>
            <a:off x="1159" y="12"/>
            <a:ext cx="425" cy="468"/>
          </p:xfrm>
          <a:graphic>
            <a:graphicData uri="http://schemas.openxmlformats.org/presentationml/2006/ole">
              <mc:AlternateContent xmlns:mc="http://schemas.openxmlformats.org/markup-compatibility/2006">
                <mc:Choice xmlns:v="urn:schemas-microsoft-com:vml" Requires="v">
                  <p:oleObj r:id="rId8" imgW="101880" imgH="114120" progId="Equation.3">
                    <p:embed/>
                  </p:oleObj>
                </mc:Choice>
                <mc:Fallback>
                  <p:oleObj r:id="rId8" imgW="101880" imgH="114120" progId="Equation.3">
                    <p:embed/>
                    <p:pic>
                      <p:nvPicPr>
                        <p:cNvPr id="78854" name="Object 10">
                          <a:extLst>
                            <a:ext uri="{FF2B5EF4-FFF2-40B4-BE49-F238E27FC236}">
                              <a16:creationId xmlns:a16="http://schemas.microsoft.com/office/drawing/2014/main" id="{77A5FBF4-3CEB-4DA4-9830-18056AA1AA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9" y="12"/>
                          <a:ext cx="42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99520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0" fill="hold"/>
                                        <p:tgtEl>
                                          <p:spTgt spid="6"/>
                                        </p:tgtEl>
                                        <p:attrNameLst>
                                          <p:attrName>ppt_x</p:attrName>
                                        </p:attrNameLst>
                                      </p:cBhvr>
                                      <p:tavLst>
                                        <p:tav tm="0">
                                          <p:val>
                                            <p:strVal val="1+#ppt_w/2"/>
                                          </p:val>
                                        </p:tav>
                                        <p:tav tm="100000">
                                          <p:val>
                                            <p:strVal val="#ppt_x"/>
                                          </p:val>
                                        </p:tav>
                                      </p:tavLst>
                                    </p:anim>
                                    <p:anim calcmode="lin" valueType="num">
                                      <p:cBhvr additive="base">
                                        <p:cTn id="8" dur="5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0" fill="hold"/>
                                        <p:tgtEl>
                                          <p:spTgt spid="11"/>
                                        </p:tgtEl>
                                        <p:attrNameLst>
                                          <p:attrName>ppt_x</p:attrName>
                                        </p:attrNameLst>
                                      </p:cBhvr>
                                      <p:tavLst>
                                        <p:tav tm="0">
                                          <p:val>
                                            <p:strVal val="1+#ppt_w/2"/>
                                          </p:val>
                                        </p:tav>
                                        <p:tav tm="100000">
                                          <p:val>
                                            <p:strVal val="#ppt_x"/>
                                          </p:val>
                                        </p:tav>
                                      </p:tavLst>
                                    </p:anim>
                                    <p:anim calcmode="lin" valueType="num">
                                      <p:cBhvr additive="base">
                                        <p:cTn id="14" dur="5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iterate type="wd">
                                    <p:tmPct val="100000"/>
                                  </p:iterate>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1+#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A4946C98-C7C2-4803-9BBD-D59315ED074C}"/>
              </a:ext>
            </a:extLst>
          </p:cNvPr>
          <p:cNvSpPr txBox="1">
            <a:spLocks noChangeArrowheads="1"/>
          </p:cNvSpPr>
          <p:nvPr/>
        </p:nvSpPr>
        <p:spPr bwMode="auto">
          <a:xfrm>
            <a:off x="655320" y="990600"/>
            <a:ext cx="1088136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b="1">
                <a:latin typeface="Times New Roman" panose="02020603050405020304" pitchFamily="18" charset="0"/>
              </a:rPr>
              <a:t>注：</a:t>
            </a:r>
          </a:p>
          <a:p>
            <a:pPr algn="just" eaLnBrk="1" hangingPunct="1">
              <a:lnSpc>
                <a:spcPct val="150000"/>
              </a:lnSpc>
              <a:spcBef>
                <a:spcPct val="0"/>
              </a:spcBef>
              <a:buFontTx/>
              <a:buNone/>
            </a:pPr>
            <a:r>
              <a:rPr lang="zh-CN" altLang="en-US" sz="2400" b="1">
                <a:latin typeface="Times New Roman" panose="02020603050405020304" pitchFamily="18" charset="0"/>
              </a:rPr>
              <a:t>     等价关系Ｒ把Ａ的元素分为若干类，各类之间没有公共元素。确定的Ｒ是对集合Ａ进行的一个划分。</a:t>
            </a:r>
          </a:p>
        </p:txBody>
      </p:sp>
      <p:sp>
        <p:nvSpPr>
          <p:cNvPr id="6" name="Text Box 3">
            <a:extLst>
              <a:ext uri="{FF2B5EF4-FFF2-40B4-BE49-F238E27FC236}">
                <a16:creationId xmlns:a16="http://schemas.microsoft.com/office/drawing/2014/main" id="{81DD7D06-CBE5-4E03-8B67-97FF243B56C7}"/>
              </a:ext>
            </a:extLst>
          </p:cNvPr>
          <p:cNvSpPr txBox="1">
            <a:spLocks noChangeArrowheads="1"/>
          </p:cNvSpPr>
          <p:nvPr/>
        </p:nvSpPr>
        <p:spPr bwMode="auto">
          <a:xfrm>
            <a:off x="728980" y="3056502"/>
            <a:ext cx="10734040" cy="281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en-US" altLang="zh-CN" sz="2400" b="1">
                <a:latin typeface="隶书" pitchFamily="49" charset="-122"/>
                <a:ea typeface="隶书" pitchFamily="49" charset="-122"/>
              </a:rPr>
              <a:t>[</a:t>
            </a:r>
            <a:r>
              <a:rPr lang="zh-CN" altLang="en-US" sz="2400" b="1">
                <a:latin typeface="隶书" pitchFamily="49" charset="-122"/>
                <a:ea typeface="隶书" pitchFamily="49" charset="-122"/>
              </a:rPr>
              <a:t>定义</a:t>
            </a:r>
            <a:r>
              <a:rPr lang="en-US" altLang="zh-CN" sz="2400" b="1">
                <a:latin typeface="隶书" pitchFamily="49" charset="-122"/>
                <a:ea typeface="隶书" pitchFamily="49" charset="-122"/>
              </a:rPr>
              <a:t>3]</a:t>
            </a:r>
            <a:r>
              <a:rPr lang="zh-CN" altLang="en-US" sz="2400" b="1">
                <a:latin typeface="宋体" panose="02010600030101010101" pitchFamily="2" charset="-122"/>
              </a:rPr>
              <a:t>集合的划分：把集合Ａ分为若干子集Ａ</a:t>
            </a:r>
            <a:r>
              <a:rPr lang="en-US" altLang="zh-CN" sz="2400" b="1" baseline="-25000">
                <a:latin typeface="宋体" panose="02010600030101010101" pitchFamily="2" charset="-122"/>
              </a:rPr>
              <a:t>1</a:t>
            </a:r>
            <a:r>
              <a:rPr lang="zh-CN" altLang="en-US" sz="2400" b="1">
                <a:latin typeface="宋体" panose="02010600030101010101" pitchFamily="2" charset="-122"/>
              </a:rPr>
              <a:t>，Ａ</a:t>
            </a:r>
            <a:r>
              <a:rPr lang="en-US" altLang="zh-CN" sz="2400" b="1" baseline="-25000">
                <a:latin typeface="宋体" panose="02010600030101010101" pitchFamily="2" charset="-122"/>
              </a:rPr>
              <a:t>2</a:t>
            </a:r>
            <a:r>
              <a:rPr lang="zh-CN" altLang="en-US" sz="2400" b="1">
                <a:latin typeface="宋体" panose="02010600030101010101" pitchFamily="2" charset="-122"/>
              </a:rPr>
              <a:t>，</a:t>
            </a:r>
            <a:r>
              <a:rPr lang="en-US" altLang="zh-CN" sz="2400" b="1">
                <a:latin typeface="Courier New" panose="02070309020205020404" pitchFamily="49" charset="0"/>
              </a:rPr>
              <a:t>…</a:t>
            </a:r>
            <a:r>
              <a:rPr lang="zh-CN" altLang="en-US" sz="2400" b="1">
                <a:latin typeface="宋体" panose="02010600030101010101" pitchFamily="2" charset="-122"/>
              </a:rPr>
              <a:t>，满足：</a:t>
            </a:r>
          </a:p>
          <a:p>
            <a:pPr algn="just" eaLnBrk="1" hangingPunct="1">
              <a:lnSpc>
                <a:spcPct val="150000"/>
              </a:lnSpc>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1</a:t>
            </a:r>
            <a:r>
              <a:rPr lang="zh-CN" altLang="en-US" sz="2400" b="1">
                <a:latin typeface="宋体" panose="02010600030101010101" pitchFamily="2" charset="-122"/>
              </a:rPr>
              <a:t>）当ｉ≠ｊ时Ａ</a:t>
            </a:r>
            <a:r>
              <a:rPr lang="en-US" altLang="zh-CN" sz="2400" b="1" baseline="-25000">
                <a:latin typeface="宋体" panose="02010600030101010101" pitchFamily="2" charset="-122"/>
              </a:rPr>
              <a:t>i</a:t>
            </a:r>
            <a:r>
              <a:rPr lang="en-US" altLang="zh-CN" sz="2400" b="1">
                <a:latin typeface="宋体" panose="02010600030101010101" pitchFamily="2" charset="-122"/>
              </a:rPr>
              <a:t>∩</a:t>
            </a:r>
            <a:r>
              <a:rPr lang="zh-CN" altLang="en-US" sz="2400" b="1">
                <a:latin typeface="宋体" panose="02010600030101010101" pitchFamily="2" charset="-122"/>
              </a:rPr>
              <a:t>Ａ</a:t>
            </a:r>
            <a:r>
              <a:rPr lang="en-US" altLang="zh-CN" sz="2400" b="1" baseline="-25000">
                <a:latin typeface="宋体" panose="02010600030101010101" pitchFamily="2" charset="-122"/>
              </a:rPr>
              <a:t>j</a:t>
            </a:r>
            <a:r>
              <a:rPr lang="zh-CN" altLang="en-US" sz="2400" b="1">
                <a:latin typeface="宋体" panose="02010600030101010101" pitchFamily="2" charset="-122"/>
              </a:rPr>
              <a:t>＝</a:t>
            </a:r>
            <a:r>
              <a:rPr lang="zh-CN" altLang="en-US" sz="2400" b="1">
                <a:latin typeface="宋体" panose="02010600030101010101" pitchFamily="2" charset="-122"/>
                <a:sym typeface="Symbol" panose="05050102010706020507" pitchFamily="18" charset="2"/>
              </a:rPr>
              <a:t></a:t>
            </a:r>
            <a:endParaRPr lang="zh-CN" altLang="en-US" sz="2400" b="1">
              <a:latin typeface="宋体" panose="02010600030101010101" pitchFamily="2" charset="-122"/>
            </a:endParaRPr>
          </a:p>
          <a:p>
            <a:pPr algn="just" eaLnBrk="1" hangingPunct="1">
              <a:lnSpc>
                <a:spcPct val="150000"/>
              </a:lnSpc>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2</a:t>
            </a:r>
            <a:r>
              <a:rPr lang="zh-CN" altLang="en-US" sz="2400" b="1">
                <a:latin typeface="宋体" panose="02010600030101010101" pitchFamily="2" charset="-122"/>
              </a:rPr>
              <a:t>） </a:t>
            </a:r>
            <a:r>
              <a:rPr lang="zh-CN" altLang="en-US" sz="2400" b="1">
                <a:latin typeface="宋体" panose="02010600030101010101" pitchFamily="2" charset="-122"/>
                <a:sym typeface="Symbol" panose="05050102010706020507" pitchFamily="18" charset="2"/>
              </a:rPr>
              <a:t></a:t>
            </a:r>
            <a:r>
              <a:rPr lang="zh-CN" altLang="en-US" sz="2400" b="1">
                <a:latin typeface="宋体" panose="02010600030101010101" pitchFamily="2" charset="-122"/>
              </a:rPr>
              <a:t>ａ∈Ａ， </a:t>
            </a:r>
            <a:r>
              <a:rPr lang="zh-CN" altLang="en-US" sz="2400" b="1">
                <a:latin typeface="宋体" panose="02010600030101010101" pitchFamily="2" charset="-122"/>
                <a:sym typeface="Symbol" panose="05050102010706020507" pitchFamily="18" charset="2"/>
              </a:rPr>
              <a:t></a:t>
            </a:r>
            <a:r>
              <a:rPr lang="zh-CN" altLang="en-US" sz="2400" b="1">
                <a:latin typeface="宋体" panose="02010600030101010101" pitchFamily="2" charset="-122"/>
              </a:rPr>
              <a:t>ｉ，</a:t>
            </a:r>
          </a:p>
          <a:p>
            <a:pPr algn="just" eaLnBrk="1" hangingPunct="1">
              <a:lnSpc>
                <a:spcPct val="150000"/>
              </a:lnSpc>
              <a:spcBef>
                <a:spcPct val="0"/>
              </a:spcBef>
              <a:buFontTx/>
              <a:buNone/>
            </a:pPr>
            <a:r>
              <a:rPr lang="zh-CN" altLang="en-US" sz="2400" b="1">
                <a:latin typeface="宋体" panose="02010600030101010101" pitchFamily="2" charset="-122"/>
              </a:rPr>
              <a:t>         使ａ∈Ａ</a:t>
            </a:r>
            <a:r>
              <a:rPr lang="en-US" altLang="zh-CN" sz="2400" b="1" baseline="-25000">
                <a:latin typeface="宋体" panose="02010600030101010101" pitchFamily="2" charset="-122"/>
              </a:rPr>
              <a:t>i</a:t>
            </a:r>
            <a:r>
              <a:rPr lang="zh-CN" altLang="en-US" sz="2400" b="1">
                <a:latin typeface="宋体" panose="02010600030101010101" pitchFamily="2" charset="-122"/>
              </a:rPr>
              <a:t>（ｉ＝１，２，</a:t>
            </a:r>
            <a:r>
              <a:rPr lang="en-US" altLang="zh-CN" sz="2400" b="1">
                <a:latin typeface="Courier New" panose="02070309020205020404" pitchFamily="49" charset="0"/>
              </a:rPr>
              <a:t>…</a:t>
            </a:r>
            <a:r>
              <a:rPr lang="zh-CN" altLang="en-US" sz="2400" b="1">
                <a:latin typeface="宋体" panose="02010600030101010101" pitchFamily="2" charset="-122"/>
              </a:rPr>
              <a:t>）</a:t>
            </a:r>
          </a:p>
          <a:p>
            <a:pPr algn="just" eaLnBrk="1" hangingPunct="1">
              <a:lnSpc>
                <a:spcPct val="150000"/>
              </a:lnSpc>
              <a:spcBef>
                <a:spcPct val="0"/>
              </a:spcBef>
              <a:buFontTx/>
              <a:buNone/>
            </a:pPr>
            <a:r>
              <a:rPr lang="zh-CN" altLang="en-US" sz="2400" b="1">
                <a:latin typeface="宋体" panose="02010600030101010101" pitchFamily="2" charset="-122"/>
              </a:rPr>
              <a:t>则集合</a:t>
            </a:r>
            <a:r>
              <a:rPr lang="en-US" altLang="zh-CN" sz="2400" b="1">
                <a:latin typeface="宋体" panose="02010600030101010101" pitchFamily="2" charset="-122"/>
              </a:rPr>
              <a:t>P</a:t>
            </a:r>
            <a:r>
              <a:rPr lang="en-US" altLang="zh-CN" sz="2400" b="1" baseline="-32000">
                <a:latin typeface="宋体" panose="02010600030101010101" pitchFamily="2" charset="-122"/>
              </a:rPr>
              <a:t>r</a:t>
            </a:r>
            <a:r>
              <a:rPr lang="zh-CN" altLang="en-US" sz="2400" b="1">
                <a:latin typeface="宋体" panose="02010600030101010101" pitchFamily="2" charset="-122"/>
              </a:rPr>
              <a:t>（Ａ）＝｛Ａ</a:t>
            </a:r>
            <a:r>
              <a:rPr lang="en-US" altLang="zh-CN" sz="2400" b="1" baseline="-25000">
                <a:latin typeface="宋体" panose="02010600030101010101" pitchFamily="2" charset="-122"/>
              </a:rPr>
              <a:t>1</a:t>
            </a:r>
            <a:r>
              <a:rPr lang="zh-CN" altLang="en-US" sz="2400" b="1">
                <a:latin typeface="宋体" panose="02010600030101010101" pitchFamily="2" charset="-122"/>
              </a:rPr>
              <a:t>，Ａ</a:t>
            </a:r>
            <a:r>
              <a:rPr lang="en-US" altLang="zh-CN" sz="2400" b="1" baseline="-25000">
                <a:latin typeface="宋体" panose="02010600030101010101" pitchFamily="2" charset="-122"/>
              </a:rPr>
              <a:t>2</a:t>
            </a:r>
            <a:r>
              <a:rPr lang="zh-CN" altLang="en-US" sz="2400" b="1">
                <a:latin typeface="宋体" panose="02010600030101010101" pitchFamily="2" charset="-122"/>
              </a:rPr>
              <a:t>，</a:t>
            </a:r>
            <a:r>
              <a:rPr lang="en-US" altLang="zh-CN" sz="2400" b="1">
                <a:latin typeface="Courier New" panose="02070309020205020404" pitchFamily="49" charset="0"/>
              </a:rPr>
              <a:t>…</a:t>
            </a:r>
            <a:r>
              <a:rPr lang="zh-CN" altLang="en-US" sz="2400" b="1">
                <a:latin typeface="宋体" panose="02010600030101010101" pitchFamily="2" charset="-122"/>
              </a:rPr>
              <a:t>，Ａ</a:t>
            </a:r>
            <a:r>
              <a:rPr lang="en-US" altLang="zh-CN" sz="2400" b="1" baseline="-25000">
                <a:latin typeface="宋体" panose="02010600030101010101" pitchFamily="2" charset="-122"/>
              </a:rPr>
              <a:t>n</a:t>
            </a:r>
            <a:r>
              <a:rPr lang="zh-CN" altLang="en-US" sz="2400" b="1">
                <a:latin typeface="宋体" panose="02010600030101010101" pitchFamily="2" charset="-122"/>
              </a:rPr>
              <a:t>，</a:t>
            </a:r>
            <a:r>
              <a:rPr lang="en-US" altLang="zh-CN" sz="2400" b="1">
                <a:latin typeface="Courier New" panose="02070309020205020404" pitchFamily="49" charset="0"/>
              </a:rPr>
              <a:t>…</a:t>
            </a:r>
            <a:r>
              <a:rPr lang="zh-CN" altLang="en-US" sz="2400" b="1">
                <a:latin typeface="宋体" panose="02010600030101010101" pitchFamily="2" charset="-122"/>
              </a:rPr>
              <a:t>｝称为Ａ的一个</a:t>
            </a:r>
            <a:r>
              <a:rPr lang="zh-CN" altLang="en-US" sz="2400" b="1">
                <a:solidFill>
                  <a:schemeClr val="tx2"/>
                </a:solidFill>
                <a:latin typeface="宋体" panose="02010600030101010101" pitchFamily="2" charset="-122"/>
              </a:rPr>
              <a:t>划分</a:t>
            </a:r>
            <a:r>
              <a:rPr lang="en-US" altLang="zh-CN" sz="2400" b="1">
                <a:solidFill>
                  <a:schemeClr val="tx2"/>
                </a:solidFill>
                <a:latin typeface="宋体" panose="02010600030101010101" pitchFamily="2" charset="-122"/>
              </a:rPr>
              <a:t>/partition</a:t>
            </a:r>
            <a:r>
              <a:rPr lang="zh-CN" altLang="en-US" sz="2400" b="1">
                <a:latin typeface="宋体" panose="02010600030101010101" pitchFamily="2" charset="-122"/>
              </a:rPr>
              <a:t>。  </a:t>
            </a:r>
            <a:endParaRPr lang="zh-CN" altLang="en-US" sz="2000" b="1">
              <a:latin typeface="宋体" panose="02010600030101010101" pitchFamily="2" charset="-122"/>
            </a:endParaRPr>
          </a:p>
        </p:txBody>
      </p:sp>
      <p:sp>
        <p:nvSpPr>
          <p:cNvPr id="7" name="文本框 6">
            <a:extLst>
              <a:ext uri="{FF2B5EF4-FFF2-40B4-BE49-F238E27FC236}">
                <a16:creationId xmlns:a16="http://schemas.microsoft.com/office/drawing/2014/main" id="{1FA65B95-4481-4FA1-ABDB-3F489468EEF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9.5.3 Equivalence Classes</a:t>
            </a:r>
            <a:endParaRPr lang="zh-CN" altLang="en-US" sz="3200" dirty="0"/>
          </a:p>
        </p:txBody>
      </p:sp>
    </p:spTree>
    <p:extLst>
      <p:ext uri="{BB962C8B-B14F-4D97-AF65-F5344CB8AC3E}">
        <p14:creationId xmlns:p14="http://schemas.microsoft.com/office/powerpoint/2010/main" val="18070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A </a:t>
            </a:r>
            <a:r>
              <a:rPr lang="en-US" altLang="zh-CN" i="1" dirty="0"/>
              <a:t>partition</a:t>
            </a:r>
            <a:r>
              <a:rPr lang="en-US" altLang="zh-CN" dirty="0"/>
              <a:t> of a set </a:t>
            </a:r>
            <a:r>
              <a:rPr lang="en-US" altLang="zh-CN" i="1" dirty="0"/>
              <a:t>A</a:t>
            </a:r>
            <a:r>
              <a:rPr lang="en-US" altLang="zh-CN" dirty="0"/>
              <a:t> is the set of all the equivalence classes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a:t>
            </a:r>
            <a:r>
              <a:rPr lang="en-US" altLang="zh-CN" dirty="0">
                <a:latin typeface="Times New Roman" panose="02020603050405020304" pitchFamily="18" charset="0"/>
              </a:rPr>
              <a:t>…</a:t>
            </a:r>
            <a:r>
              <a:rPr lang="en-US" altLang="zh-CN" dirty="0"/>
              <a:t> } for some equivalence relation on </a:t>
            </a:r>
            <a:r>
              <a:rPr lang="en-US" altLang="zh-CN" i="1" dirty="0"/>
              <a:t>A</a:t>
            </a:r>
            <a:r>
              <a:rPr lang="en-US" altLang="zh-CN" dirty="0"/>
              <a:t>.</a:t>
            </a:r>
          </a:p>
          <a:p>
            <a:pPr lvl="1" eaLnBrk="1" hangingPunct="1">
              <a:lnSpc>
                <a:spcPct val="150000"/>
              </a:lnSpc>
            </a:pPr>
            <a:r>
              <a:rPr lang="en-US" altLang="zh-CN" dirty="0"/>
              <a:t>The </a:t>
            </a:r>
            <a:r>
              <a:rPr lang="en-US" altLang="zh-CN" i="1" dirty="0"/>
              <a:t>A</a:t>
            </a:r>
            <a:r>
              <a:rPr lang="en-US" altLang="zh-CN" i="1" baseline="-25000" dirty="0"/>
              <a:t>i</a:t>
            </a:r>
            <a:r>
              <a:rPr lang="en-US" altLang="zh-CN" dirty="0">
                <a:latin typeface="Times New Roman" panose="02020603050405020304" pitchFamily="18" charset="0"/>
              </a:rPr>
              <a:t>’</a:t>
            </a:r>
            <a:r>
              <a:rPr lang="en-US" altLang="zh-CN" dirty="0"/>
              <a:t>s are all disjoint and their union = </a:t>
            </a:r>
            <a:r>
              <a:rPr lang="en-US" altLang="zh-CN" i="1" dirty="0"/>
              <a:t>A</a:t>
            </a:r>
            <a:r>
              <a:rPr lang="en-US" altLang="zh-CN" dirty="0"/>
              <a:t>.</a:t>
            </a:r>
            <a:endParaRPr lang="en-US" altLang="zh-CN" sz="2800" dirty="0"/>
          </a:p>
          <a:p>
            <a:pPr>
              <a:lnSpc>
                <a:spcPct val="150000"/>
              </a:lnSpc>
            </a:pPr>
            <a:r>
              <a:rPr lang="en-US" altLang="zh-CN" dirty="0"/>
              <a:t>They </a:t>
            </a:r>
            <a:r>
              <a:rPr lang="en-US" altLang="zh-CN" dirty="0">
                <a:latin typeface="Times New Roman" panose="02020603050405020304" pitchFamily="18" charset="0"/>
              </a:rPr>
              <a:t>“</a:t>
            </a:r>
            <a:r>
              <a:rPr lang="en-US" altLang="zh-CN" dirty="0"/>
              <a:t>partition</a:t>
            </a:r>
            <a:r>
              <a:rPr lang="en-US" altLang="zh-CN" dirty="0">
                <a:latin typeface="Times New Roman" panose="02020603050405020304" pitchFamily="18" charset="0"/>
              </a:rPr>
              <a:t>”</a:t>
            </a:r>
            <a:r>
              <a:rPr lang="en-US" altLang="zh-CN" dirty="0"/>
              <a:t> the set into pieces.  Within each piece, all members of that set are equivalent to each other.</a:t>
            </a:r>
          </a:p>
        </p:txBody>
      </p:sp>
    </p:spTree>
    <p:extLst>
      <p:ext uri="{BB962C8B-B14F-4D97-AF65-F5344CB8AC3E}">
        <p14:creationId xmlns:p14="http://schemas.microsoft.com/office/powerpoint/2010/main" val="947123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210985"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t>If</a:t>
            </a:r>
            <a:r>
              <a:rPr lang="en-US" altLang="zh-CN" b="1" i="1" dirty="0"/>
              <a:t> P </a:t>
            </a:r>
            <a:r>
              <a:rPr lang="en-US" altLang="zh-CN" dirty="0"/>
              <a:t>is a partition of a set </a:t>
            </a:r>
            <a:r>
              <a:rPr lang="en-US" altLang="zh-CN" i="1" dirty="0"/>
              <a:t>A</a:t>
            </a:r>
            <a:r>
              <a:rPr lang="en-US" altLang="zh-CN" dirty="0"/>
              <a:t>, then </a:t>
            </a:r>
            <a:r>
              <a:rPr lang="en-US" altLang="zh-CN" b="1" i="1" dirty="0"/>
              <a:t>P </a:t>
            </a:r>
            <a:r>
              <a:rPr lang="en-US" altLang="zh-CN" dirty="0"/>
              <a:t>can be used to construct an equivalence relation on </a:t>
            </a:r>
            <a:r>
              <a:rPr lang="en-US" altLang="zh-CN" i="1" dirty="0"/>
              <a:t>A</a:t>
            </a:r>
            <a:r>
              <a:rPr lang="en-US" altLang="zh-CN" dirty="0"/>
              <a:t>.</a:t>
            </a:r>
          </a:p>
        </p:txBody>
      </p:sp>
      <p:sp>
        <p:nvSpPr>
          <p:cNvPr id="5" name="文本框 4">
            <a:extLst>
              <a:ext uri="{FF2B5EF4-FFF2-40B4-BE49-F238E27FC236}">
                <a16:creationId xmlns:a16="http://schemas.microsoft.com/office/drawing/2014/main" id="{FE7825EE-C92D-4E00-B38F-4EB00CDEE5B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1495177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7397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t>Let </a:t>
            </a:r>
            <a:r>
              <a:rPr lang="en-US" altLang="zh-CN" b="1" i="1" dirty="0"/>
              <a:t>P</a:t>
            </a:r>
            <a:r>
              <a:rPr lang="en-US" altLang="zh-CN" dirty="0"/>
              <a:t> be a partition of a set </a:t>
            </a:r>
            <a:r>
              <a:rPr lang="en-US" altLang="zh-CN" i="1" dirty="0"/>
              <a:t>A</a:t>
            </a:r>
            <a:r>
              <a:rPr lang="en-US" altLang="zh-CN" dirty="0"/>
              <a:t>. Define the relation </a:t>
            </a:r>
            <a:r>
              <a:rPr lang="en-US" altLang="zh-CN" i="1" dirty="0"/>
              <a:t>R</a:t>
            </a:r>
            <a:r>
              <a:rPr lang="en-US" altLang="zh-CN" dirty="0"/>
              <a:t> on </a:t>
            </a:r>
            <a:r>
              <a:rPr lang="en-US" altLang="zh-CN" i="1" dirty="0"/>
              <a:t>A</a:t>
            </a:r>
            <a:r>
              <a:rPr lang="en-US" altLang="zh-CN" dirty="0"/>
              <a:t> as follows:</a:t>
            </a:r>
          </a:p>
          <a:p>
            <a:pPr lvl="1">
              <a:lnSpc>
                <a:spcPct val="150000"/>
              </a:lnSpc>
            </a:pPr>
            <a:r>
              <a:rPr lang="en-US" altLang="zh-CN" i="1" dirty="0"/>
              <a:t>a R b</a:t>
            </a:r>
          </a:p>
          <a:p>
            <a:pPr lvl="2">
              <a:lnSpc>
                <a:spcPct val="150000"/>
              </a:lnSpc>
            </a:pPr>
            <a:r>
              <a:rPr lang="en-US" altLang="zh-CN" dirty="0"/>
              <a:t>If and only if</a:t>
            </a:r>
            <a:endParaRPr lang="en-US" altLang="zh-CN" i="1" dirty="0"/>
          </a:p>
          <a:p>
            <a:pPr lvl="1">
              <a:lnSpc>
                <a:spcPct val="150000"/>
              </a:lnSpc>
            </a:pPr>
            <a:r>
              <a:rPr lang="en-US" altLang="zh-CN" i="1" dirty="0"/>
              <a:t>a</a:t>
            </a:r>
            <a:r>
              <a:rPr lang="en-US" altLang="zh-CN" dirty="0"/>
              <a:t> and </a:t>
            </a:r>
            <a:r>
              <a:rPr lang="en-US" altLang="zh-CN" i="1" dirty="0"/>
              <a:t>b</a:t>
            </a:r>
            <a:r>
              <a:rPr lang="en-US" altLang="zh-CN" dirty="0"/>
              <a:t> are members of the same block</a:t>
            </a:r>
            <a:r>
              <a:rPr lang="en-US" altLang="zh-CN" i="1" dirty="0"/>
              <a:t>.</a:t>
            </a:r>
          </a:p>
          <a:p>
            <a:pPr>
              <a:lnSpc>
                <a:spcPct val="150000"/>
              </a:lnSpc>
            </a:pPr>
            <a:r>
              <a:rPr lang="en-US" altLang="zh-CN" dirty="0"/>
              <a:t>Then </a:t>
            </a:r>
            <a:r>
              <a:rPr lang="en-US" altLang="zh-CN" i="1" dirty="0"/>
              <a:t>R</a:t>
            </a:r>
            <a:r>
              <a:rPr lang="en-US" altLang="zh-CN" dirty="0"/>
              <a:t> is an equivalence relation on </a:t>
            </a:r>
            <a:r>
              <a:rPr lang="en-US" altLang="zh-CN" i="1" dirty="0"/>
              <a:t>A</a:t>
            </a:r>
            <a:r>
              <a:rPr lang="en-US" altLang="zh-CN" dirty="0"/>
              <a:t>.</a:t>
            </a:r>
          </a:p>
        </p:txBody>
      </p:sp>
      <p:sp>
        <p:nvSpPr>
          <p:cNvPr id="5" name="文本框 4">
            <a:extLst>
              <a:ext uri="{FF2B5EF4-FFF2-40B4-BE49-F238E27FC236}">
                <a16:creationId xmlns:a16="http://schemas.microsoft.com/office/drawing/2014/main" id="{EBFE0062-F4E0-48EE-A22A-81BB00DAF933}"/>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758706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231305" y="917479"/>
            <a:ext cx="11960695" cy="551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lvl="1" eaLnBrk="1" hangingPunct="1">
              <a:lnSpc>
                <a:spcPct val="150000"/>
              </a:lnSpc>
              <a:defRPr/>
            </a:pPr>
            <a:r>
              <a:rPr lang="en-US" altLang="zh-CN" i="1" dirty="0"/>
              <a:t>If a </a:t>
            </a:r>
            <a:r>
              <a:rPr lang="en-US" altLang="zh-CN" i="1" dirty="0">
                <a:sym typeface="Symbol" pitchFamily="18" charset="2"/>
              </a:rPr>
              <a:t></a:t>
            </a:r>
            <a:r>
              <a:rPr lang="en-US" altLang="zh-CN" i="1" dirty="0"/>
              <a:t> A, then clearly a is in the same block as itself; so a R a.</a:t>
            </a:r>
          </a:p>
          <a:p>
            <a:pPr lvl="1" eaLnBrk="1" hangingPunct="1">
              <a:lnSpc>
                <a:spcPct val="150000"/>
              </a:lnSpc>
              <a:defRPr/>
            </a:pPr>
            <a:r>
              <a:rPr lang="en-US" altLang="zh-CN" sz="2800" dirty="0"/>
              <a:t>If </a:t>
            </a:r>
            <a:r>
              <a:rPr lang="en-US" altLang="zh-CN" sz="2800" i="1" dirty="0"/>
              <a:t>a R b</a:t>
            </a:r>
            <a:r>
              <a:rPr lang="en-US" altLang="zh-CN" sz="2800" dirty="0"/>
              <a:t>, then </a:t>
            </a:r>
            <a:r>
              <a:rPr lang="en-US" altLang="zh-CN" sz="2800" i="1" dirty="0"/>
              <a:t>a</a:t>
            </a:r>
            <a:r>
              <a:rPr lang="en-US" altLang="zh-CN" sz="2800" dirty="0"/>
              <a:t> and </a:t>
            </a:r>
            <a:r>
              <a:rPr lang="en-US" altLang="zh-CN" sz="2800" i="1" dirty="0"/>
              <a:t>b</a:t>
            </a:r>
            <a:r>
              <a:rPr lang="en-US" altLang="zh-CN" sz="2800" dirty="0"/>
              <a:t> are in the same block; so </a:t>
            </a:r>
            <a:r>
              <a:rPr lang="en-US" altLang="zh-CN" sz="2800" i="1" dirty="0"/>
              <a:t>b R a</a:t>
            </a:r>
            <a:r>
              <a:rPr lang="en-US" altLang="zh-CN" sz="2800" dirty="0"/>
              <a:t>.</a:t>
            </a:r>
          </a:p>
          <a:p>
            <a:pPr lvl="1" eaLnBrk="1" hangingPunct="1">
              <a:lnSpc>
                <a:spcPct val="150000"/>
              </a:lnSpc>
              <a:defRPr/>
            </a:pPr>
            <a:r>
              <a:rPr lang="en-US" altLang="zh-CN" i="1" dirty="0"/>
              <a:t>If a R b and b R c, then a, b, and c must all lie in the same block of </a:t>
            </a:r>
            <a:r>
              <a:rPr lang="en-US" altLang="zh-CN" sz="3200" i="1" dirty="0"/>
              <a:t>P</a:t>
            </a:r>
            <a:r>
              <a:rPr lang="en-US" altLang="zh-CN" i="1" dirty="0"/>
              <a:t>. Thus a R c.</a:t>
            </a:r>
          </a:p>
          <a:p>
            <a:pPr eaLnBrk="1" hangingPunct="1">
              <a:lnSpc>
                <a:spcPct val="150000"/>
              </a:lnSpc>
              <a:defRPr/>
            </a:pPr>
            <a:r>
              <a:rPr lang="en-US" altLang="zh-CN" dirty="0"/>
              <a:t>Since R is reflexive, symmetric, and transitive, R is an equivalence relation.</a:t>
            </a:r>
          </a:p>
          <a:p>
            <a:pPr eaLnBrk="1" hangingPunct="1">
              <a:lnSpc>
                <a:spcPct val="150000"/>
              </a:lnSpc>
              <a:defRPr/>
            </a:pPr>
            <a:r>
              <a:rPr lang="en-US" altLang="zh-CN" sz="3200" i="1" dirty="0"/>
              <a:t>R</a:t>
            </a:r>
            <a:r>
              <a:rPr lang="en-US" altLang="zh-CN" sz="3200" dirty="0"/>
              <a:t> will be called the </a:t>
            </a:r>
            <a:r>
              <a:rPr lang="en-US" altLang="zh-CN" sz="3200" i="1" dirty="0">
                <a:solidFill>
                  <a:schemeClr val="hlink"/>
                </a:solidFill>
              </a:rPr>
              <a:t>equivalence relation determined by</a:t>
            </a:r>
            <a:r>
              <a:rPr lang="en-US" altLang="zh-CN" sz="3200" dirty="0"/>
              <a:t> </a:t>
            </a:r>
            <a:r>
              <a:rPr lang="en-US" altLang="zh-CN" i="1" dirty="0"/>
              <a:t>P</a:t>
            </a:r>
            <a:r>
              <a:rPr lang="en-US" altLang="zh-CN" sz="3200" dirty="0"/>
              <a:t>.</a:t>
            </a:r>
          </a:p>
        </p:txBody>
      </p:sp>
      <p:sp>
        <p:nvSpPr>
          <p:cNvPr id="5" name="文本框 4">
            <a:extLst>
              <a:ext uri="{FF2B5EF4-FFF2-40B4-BE49-F238E27FC236}">
                <a16:creationId xmlns:a16="http://schemas.microsoft.com/office/drawing/2014/main" id="{AF846C83-C813-4BF7-A1A2-E5861F97F866}"/>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2772087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210046" y="989637"/>
            <a:ext cx="11771908" cy="487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defRPr/>
            </a:pPr>
            <a:r>
              <a:rPr lang="en-US" altLang="zh-CN" sz="2800" dirty="0"/>
              <a:t>Let </a:t>
            </a:r>
            <a:r>
              <a:rPr lang="en-US" altLang="zh-CN" sz="2800" i="1" dirty="0"/>
              <a:t>A</a:t>
            </a:r>
            <a:r>
              <a:rPr lang="en-US" altLang="zh-CN" sz="2800" dirty="0"/>
              <a:t> = {1, 2, 3, 4} and consider the partition</a:t>
            </a:r>
            <a:r>
              <a:rPr lang="en-US" altLang="zh-CN" sz="2800" b="1" i="1" dirty="0"/>
              <a:t> P </a:t>
            </a:r>
            <a:r>
              <a:rPr lang="en-US" altLang="zh-CN" sz="2800" dirty="0"/>
              <a:t>= {{1, 2, 3}, {4}} of </a:t>
            </a:r>
            <a:r>
              <a:rPr lang="en-US" altLang="zh-CN" sz="2800" i="1" dirty="0"/>
              <a:t>A</a:t>
            </a:r>
            <a:r>
              <a:rPr lang="en-US" altLang="zh-CN" sz="2800" dirty="0"/>
              <a:t>. Find the equivalence relation </a:t>
            </a:r>
            <a:r>
              <a:rPr lang="en-US" altLang="zh-CN" sz="2800" i="1" dirty="0"/>
              <a:t>R</a:t>
            </a:r>
            <a:r>
              <a:rPr lang="en-US" altLang="zh-CN" sz="2800" dirty="0"/>
              <a:t> on </a:t>
            </a:r>
            <a:r>
              <a:rPr lang="en-US" altLang="zh-CN" sz="2800" i="1" dirty="0"/>
              <a:t>A</a:t>
            </a:r>
            <a:r>
              <a:rPr lang="en-US" altLang="zh-CN" sz="2800" dirty="0"/>
              <a:t> determined by </a:t>
            </a:r>
            <a:r>
              <a:rPr lang="en-US" altLang="zh-CN" sz="2800" b="1" i="1" dirty="0"/>
              <a:t>P</a:t>
            </a:r>
            <a:r>
              <a:rPr lang="en-US" altLang="zh-CN" sz="2800" dirty="0"/>
              <a:t>.</a:t>
            </a:r>
          </a:p>
          <a:p>
            <a:pPr>
              <a:lnSpc>
                <a:spcPct val="150000"/>
              </a:lnSpc>
              <a:defRPr/>
            </a:pPr>
            <a:r>
              <a:rPr lang="en-US" altLang="zh-CN" sz="2800" dirty="0"/>
              <a:t>Solution</a:t>
            </a:r>
          </a:p>
          <a:p>
            <a:pPr lvl="1">
              <a:lnSpc>
                <a:spcPct val="150000"/>
              </a:lnSpc>
              <a:defRPr/>
            </a:pPr>
            <a:r>
              <a:rPr lang="en-US" altLang="zh-CN" sz="2400" dirty="0"/>
              <a:t>The blocks of </a:t>
            </a:r>
            <a:r>
              <a:rPr lang="en-US" altLang="zh-CN" sz="3200" b="1" i="1" dirty="0">
                <a:cs typeface="+mn-cs"/>
              </a:rPr>
              <a:t>P</a:t>
            </a:r>
            <a:r>
              <a:rPr lang="en-US" altLang="zh-CN" sz="2400" dirty="0"/>
              <a:t> are {l, 2, 3} and {4}. </a:t>
            </a:r>
          </a:p>
          <a:p>
            <a:pPr lvl="1">
              <a:lnSpc>
                <a:spcPct val="150000"/>
              </a:lnSpc>
              <a:defRPr/>
            </a:pPr>
            <a:r>
              <a:rPr lang="en-US" altLang="zh-CN" sz="2400" dirty="0"/>
              <a:t>Each element in a block is related to every other element in the same block and only to those elements.</a:t>
            </a:r>
          </a:p>
          <a:p>
            <a:pPr lvl="1">
              <a:lnSpc>
                <a:spcPct val="150000"/>
              </a:lnSpc>
              <a:defRPr/>
            </a:pPr>
            <a:r>
              <a:rPr lang="en-US" altLang="zh-CN" sz="2400" dirty="0"/>
              <a:t>Thus </a:t>
            </a:r>
            <a:r>
              <a:rPr lang="en-US" altLang="zh-CN" sz="2400" i="1" dirty="0"/>
              <a:t>R</a:t>
            </a:r>
            <a:r>
              <a:rPr lang="en-US" altLang="zh-CN" sz="2400" dirty="0"/>
              <a:t> = {(1, 1), (1, 2), (1, 3), (2, 1), (2, 2), (2, 3), (3, l), (3, 2), (3, 3), (4, 4)}.</a:t>
            </a:r>
            <a:endParaRPr lang="en-US" altLang="zh-CN" sz="2400" i="1" dirty="0"/>
          </a:p>
        </p:txBody>
      </p:sp>
      <p:sp>
        <p:nvSpPr>
          <p:cNvPr id="5" name="文本框 4">
            <a:extLst>
              <a:ext uri="{FF2B5EF4-FFF2-40B4-BE49-F238E27FC236}">
                <a16:creationId xmlns:a16="http://schemas.microsoft.com/office/drawing/2014/main" id="{7B780C0D-69CC-4B26-BE10-FD8435644FD0}"/>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186812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defRPr/>
            </a:pPr>
            <a:r>
              <a:rPr lang="en-US" altLang="zh-CN" dirty="0"/>
              <a:t>Let </a:t>
            </a:r>
            <a:r>
              <a:rPr lang="en-US" altLang="zh-CN" i="1" dirty="0"/>
              <a:t>R</a:t>
            </a:r>
            <a:r>
              <a:rPr lang="en-US" altLang="zh-CN" dirty="0"/>
              <a:t> be an equivalence relation on a set </a:t>
            </a:r>
            <a:r>
              <a:rPr lang="en-US" altLang="zh-CN" i="1" dirty="0"/>
              <a:t>A</a:t>
            </a:r>
            <a:r>
              <a:rPr lang="en-US" altLang="zh-CN" dirty="0"/>
              <a:t>, and let </a:t>
            </a:r>
            <a:r>
              <a:rPr lang="en-US" altLang="zh-CN" i="1" dirty="0"/>
              <a:t>a</a:t>
            </a:r>
            <a:r>
              <a:rPr lang="en-US" altLang="zh-CN" dirty="0"/>
              <a:t> </a:t>
            </a:r>
            <a:r>
              <a:rPr lang="en-US" altLang="zh-CN" dirty="0">
                <a:sym typeface="Symbol" panose="05050102010706020507" pitchFamily="18" charset="2"/>
              </a:rPr>
              <a:t></a:t>
            </a:r>
            <a:r>
              <a:rPr lang="en-US" altLang="zh-CN" dirty="0"/>
              <a:t> </a:t>
            </a:r>
            <a:r>
              <a:rPr lang="en-US" altLang="zh-CN" i="1" dirty="0"/>
              <a:t>A</a:t>
            </a:r>
            <a:r>
              <a:rPr lang="en-US" altLang="zh-CN" dirty="0"/>
              <a:t> and </a:t>
            </a:r>
            <a:r>
              <a:rPr lang="en-US" altLang="zh-CN" i="1" dirty="0"/>
              <a:t>b</a:t>
            </a:r>
            <a:r>
              <a:rPr lang="en-US" altLang="zh-CN" dirty="0"/>
              <a:t> </a:t>
            </a:r>
            <a:r>
              <a:rPr lang="en-US" altLang="zh-CN" dirty="0">
                <a:sym typeface="Symbol" panose="05050102010706020507" pitchFamily="18" charset="2"/>
              </a:rPr>
              <a:t></a:t>
            </a:r>
            <a:r>
              <a:rPr lang="en-US" altLang="zh-CN" dirty="0"/>
              <a:t> </a:t>
            </a:r>
            <a:r>
              <a:rPr lang="en-US" altLang="zh-CN" i="1" dirty="0"/>
              <a:t>A</a:t>
            </a:r>
            <a:r>
              <a:rPr lang="en-US" altLang="zh-CN" dirty="0"/>
              <a:t>. </a:t>
            </a:r>
          </a:p>
          <a:p>
            <a:pPr>
              <a:lnSpc>
                <a:spcPct val="150000"/>
              </a:lnSpc>
              <a:defRPr/>
            </a:pPr>
            <a:r>
              <a:rPr lang="en-US" altLang="zh-CN" dirty="0"/>
              <a:t> Then</a:t>
            </a:r>
          </a:p>
          <a:p>
            <a:pPr lvl="1">
              <a:lnSpc>
                <a:spcPct val="150000"/>
              </a:lnSpc>
              <a:defRPr/>
            </a:pPr>
            <a:r>
              <a:rPr lang="en-US" altLang="zh-CN" i="1" dirty="0"/>
              <a:t>a R b</a:t>
            </a:r>
          </a:p>
          <a:p>
            <a:pPr lvl="2">
              <a:lnSpc>
                <a:spcPct val="150000"/>
              </a:lnSpc>
              <a:defRPr/>
            </a:pPr>
            <a:r>
              <a:rPr lang="en-US" altLang="zh-CN" dirty="0"/>
              <a:t>if and only  if</a:t>
            </a:r>
          </a:p>
          <a:p>
            <a:pPr lvl="1">
              <a:lnSpc>
                <a:spcPct val="150000"/>
              </a:lnSpc>
              <a:defRPr/>
            </a:pPr>
            <a:r>
              <a:rPr lang="en-US" altLang="zh-CN" i="1" dirty="0"/>
              <a:t>R</a:t>
            </a:r>
            <a:r>
              <a:rPr lang="en-US" altLang="zh-CN" dirty="0"/>
              <a:t>(</a:t>
            </a:r>
            <a:r>
              <a:rPr lang="en-US" altLang="zh-CN" i="1" dirty="0"/>
              <a:t>a</a:t>
            </a:r>
            <a:r>
              <a:rPr lang="en-US" altLang="zh-CN" dirty="0"/>
              <a:t>) = </a:t>
            </a:r>
            <a:r>
              <a:rPr lang="en-US" altLang="zh-CN" i="1" dirty="0"/>
              <a:t>R</a:t>
            </a:r>
            <a:r>
              <a:rPr lang="en-US" altLang="zh-CN" dirty="0"/>
              <a:t>(</a:t>
            </a:r>
            <a:r>
              <a:rPr lang="en-US" altLang="zh-CN" i="1" dirty="0"/>
              <a:t>b</a:t>
            </a:r>
            <a:r>
              <a:rPr lang="en-US" altLang="zh-CN" dirty="0"/>
              <a:t>)</a:t>
            </a:r>
          </a:p>
          <a:p>
            <a:pPr marL="457200" lvl="1" indent="0">
              <a:lnSpc>
                <a:spcPct val="150000"/>
              </a:lnSpc>
              <a:buNone/>
              <a:defRPr/>
            </a:pPr>
            <a:endParaRPr lang="en-US" altLang="zh-CN" dirty="0"/>
          </a:p>
        </p:txBody>
      </p:sp>
      <p:sp>
        <p:nvSpPr>
          <p:cNvPr id="5" name="文本框 4">
            <a:extLst>
              <a:ext uri="{FF2B5EF4-FFF2-40B4-BE49-F238E27FC236}">
                <a16:creationId xmlns:a16="http://schemas.microsoft.com/office/drawing/2014/main" id="{A40D6699-B994-4DD6-AF87-5E5D95A10B85}"/>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727853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7397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First suppose that </a:t>
            </a:r>
            <a:r>
              <a:rPr lang="en-US" altLang="zh-CN" i="1" dirty="0"/>
              <a:t>R</a:t>
            </a:r>
            <a:r>
              <a:rPr lang="en-US" altLang="zh-CN" dirty="0"/>
              <a:t>(</a:t>
            </a:r>
            <a:r>
              <a:rPr lang="en-US" altLang="zh-CN" i="1" dirty="0"/>
              <a:t>a</a:t>
            </a:r>
            <a:r>
              <a:rPr lang="en-US" altLang="zh-CN" dirty="0"/>
              <a:t>) = </a:t>
            </a:r>
            <a:r>
              <a:rPr lang="en-US" altLang="zh-CN" i="1" dirty="0"/>
              <a:t>R</a:t>
            </a:r>
            <a:r>
              <a:rPr lang="en-US" altLang="zh-CN" dirty="0"/>
              <a:t>(</a:t>
            </a:r>
            <a:r>
              <a:rPr lang="en-US" altLang="zh-CN" i="1" dirty="0"/>
              <a:t>b</a:t>
            </a:r>
            <a:r>
              <a:rPr lang="en-US" altLang="zh-CN" dirty="0"/>
              <a:t>)</a:t>
            </a:r>
          </a:p>
          <a:p>
            <a:pPr lvl="1">
              <a:lnSpc>
                <a:spcPct val="150000"/>
              </a:lnSpc>
            </a:pPr>
            <a:r>
              <a:rPr lang="en-US" altLang="zh-CN" dirty="0"/>
              <a:t>Since R is reflexive, </a:t>
            </a:r>
            <a:r>
              <a:rPr lang="en-US" altLang="zh-CN" i="1" dirty="0"/>
              <a:t>b</a:t>
            </a:r>
            <a:r>
              <a:rPr lang="en-US" altLang="zh-CN" dirty="0"/>
              <a:t> </a:t>
            </a:r>
            <a:r>
              <a:rPr lang="en-US" altLang="zh-CN" dirty="0">
                <a:sym typeface="Symbol" panose="05050102010706020507" pitchFamily="18" charset="2"/>
              </a:rPr>
              <a:t></a:t>
            </a:r>
            <a:r>
              <a:rPr lang="en-US" altLang="zh-CN" dirty="0"/>
              <a:t> </a:t>
            </a:r>
            <a:r>
              <a:rPr lang="en-US" altLang="zh-CN" i="1" dirty="0"/>
              <a:t>R</a:t>
            </a:r>
            <a:r>
              <a:rPr lang="en-US" altLang="zh-CN" dirty="0"/>
              <a:t>(</a:t>
            </a:r>
            <a:r>
              <a:rPr lang="en-US" altLang="zh-CN" i="1" dirty="0"/>
              <a:t>b</a:t>
            </a:r>
            <a:r>
              <a:rPr lang="en-US" altLang="zh-CN" dirty="0"/>
              <a:t>) = </a:t>
            </a:r>
            <a:r>
              <a:rPr lang="en-US" altLang="zh-CN" i="1" dirty="0"/>
              <a:t>R</a:t>
            </a:r>
            <a:r>
              <a:rPr lang="en-US" altLang="zh-CN" dirty="0"/>
              <a:t>(</a:t>
            </a:r>
            <a:r>
              <a:rPr lang="en-US" altLang="zh-CN" i="1" dirty="0"/>
              <a:t>a</a:t>
            </a:r>
            <a:r>
              <a:rPr lang="en-US" altLang="zh-CN" dirty="0"/>
              <a:t>), so </a:t>
            </a:r>
            <a:r>
              <a:rPr lang="en-US" altLang="zh-CN" i="1" dirty="0"/>
              <a:t>a R </a:t>
            </a:r>
            <a:r>
              <a:rPr lang="en-US" altLang="zh-CN" i="1"/>
              <a:t>b</a:t>
            </a:r>
            <a:r>
              <a:rPr lang="en-US" altLang="zh-CN"/>
              <a:t>.</a:t>
            </a:r>
            <a:endParaRPr lang="en-US" altLang="zh-CN" dirty="0"/>
          </a:p>
          <a:p>
            <a:pPr marL="457200" lvl="1" indent="0">
              <a:lnSpc>
                <a:spcPct val="150000"/>
              </a:lnSpc>
              <a:buNone/>
              <a:defRPr/>
            </a:pPr>
            <a:endParaRPr lang="en-US" altLang="zh-CN" dirty="0"/>
          </a:p>
        </p:txBody>
      </p:sp>
      <p:sp>
        <p:nvSpPr>
          <p:cNvPr id="5" name="文本框 4">
            <a:extLst>
              <a:ext uri="{FF2B5EF4-FFF2-40B4-BE49-F238E27FC236}">
                <a16:creationId xmlns:a16="http://schemas.microsoft.com/office/drawing/2014/main" id="{5359A83B-0AA0-48D8-8C9E-F170A414530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3490753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820692"/>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ts val="4000"/>
              </a:lnSpc>
            </a:pPr>
            <a:r>
              <a:rPr lang="en-US" altLang="zh-CN"/>
              <a:t>Conversely</a:t>
            </a:r>
            <a:r>
              <a:rPr lang="en-US" altLang="zh-CN" dirty="0"/>
              <a:t>, suppose that </a:t>
            </a:r>
            <a:r>
              <a:rPr lang="en-US" altLang="zh-CN" i="1" dirty="0"/>
              <a:t>a R b</a:t>
            </a:r>
            <a:r>
              <a:rPr lang="en-US" altLang="zh-CN" dirty="0"/>
              <a:t>, show that </a:t>
            </a:r>
            <a:r>
              <a:rPr lang="en-US" altLang="zh-CN" i="1" dirty="0"/>
              <a:t>R</a:t>
            </a:r>
            <a:r>
              <a:rPr lang="en-US" altLang="zh-CN" dirty="0"/>
              <a:t>(</a:t>
            </a:r>
            <a:r>
              <a:rPr lang="en-US" altLang="zh-CN" i="1" dirty="0"/>
              <a:t>a</a:t>
            </a:r>
            <a:r>
              <a:rPr lang="en-US" altLang="zh-CN" dirty="0"/>
              <a:t>) = </a:t>
            </a:r>
            <a:r>
              <a:rPr lang="en-US" altLang="zh-CN" i="1" dirty="0"/>
              <a:t>R</a:t>
            </a:r>
            <a:r>
              <a:rPr lang="en-US" altLang="zh-CN" dirty="0"/>
              <a:t>(</a:t>
            </a:r>
            <a:r>
              <a:rPr lang="en-US" altLang="zh-CN" i="1" dirty="0"/>
              <a:t>b</a:t>
            </a:r>
            <a:r>
              <a:rPr lang="en-US" altLang="zh-CN" dirty="0"/>
              <a:t>)</a:t>
            </a:r>
          </a:p>
          <a:p>
            <a:pPr lvl="1" eaLnBrk="1" hangingPunct="1">
              <a:lnSpc>
                <a:spcPts val="4000"/>
              </a:lnSpc>
            </a:pPr>
            <a:r>
              <a:rPr lang="en-US" altLang="zh-CN" sz="2400" dirty="0"/>
              <a:t>choose </a:t>
            </a:r>
            <a:r>
              <a:rPr lang="en-US" altLang="zh-CN" sz="2400" i="1" dirty="0"/>
              <a:t>x</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a:t>
            </a:r>
            <a:r>
              <a:rPr lang="en-US" altLang="zh-CN" sz="2400" dirty="0"/>
              <a:t>(</a:t>
            </a:r>
            <a:r>
              <a:rPr lang="en-US" altLang="zh-CN" sz="2400" i="1" dirty="0"/>
              <a:t>b</a:t>
            </a:r>
            <a:r>
              <a:rPr lang="en-US" altLang="zh-CN" sz="2400" dirty="0"/>
              <a:t>)</a:t>
            </a:r>
          </a:p>
          <a:p>
            <a:pPr lvl="1" eaLnBrk="1" hangingPunct="1">
              <a:lnSpc>
                <a:spcPts val="4000"/>
              </a:lnSpc>
            </a:pPr>
            <a:r>
              <a:rPr lang="en-US" altLang="zh-CN" sz="2400" i="1" dirty="0" err="1"/>
              <a:t>bRx</a:t>
            </a:r>
            <a:r>
              <a:rPr lang="en-US" altLang="zh-CN" sz="2400" i="1" dirty="0"/>
              <a:t> </a:t>
            </a:r>
          </a:p>
          <a:p>
            <a:pPr lvl="1" eaLnBrk="1" hangingPunct="1">
              <a:lnSpc>
                <a:spcPts val="4000"/>
              </a:lnSpc>
            </a:pPr>
            <a:r>
              <a:rPr lang="en-US" altLang="zh-CN" sz="2400" i="1" dirty="0"/>
              <a:t>a R b</a:t>
            </a:r>
            <a:endParaRPr lang="en-US" altLang="zh-CN" sz="2400" dirty="0"/>
          </a:p>
          <a:p>
            <a:pPr lvl="1" eaLnBrk="1" hangingPunct="1">
              <a:lnSpc>
                <a:spcPts val="4000"/>
              </a:lnSpc>
            </a:pPr>
            <a:r>
              <a:rPr lang="en-US" altLang="zh-CN" sz="2400" i="1" dirty="0"/>
              <a:t>a Rx </a:t>
            </a:r>
            <a:r>
              <a:rPr lang="en-US" altLang="zh-CN" sz="2400" dirty="0"/>
              <a:t>(transitive)</a:t>
            </a:r>
          </a:p>
          <a:p>
            <a:pPr lvl="1" eaLnBrk="1" hangingPunct="1">
              <a:lnSpc>
                <a:spcPts val="4000"/>
              </a:lnSpc>
            </a:pPr>
            <a:r>
              <a:rPr lang="en-US" altLang="zh-CN" sz="2400" i="1" dirty="0"/>
              <a:t>x</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a:t>
            </a:r>
            <a:r>
              <a:rPr lang="en-US" altLang="zh-CN" sz="2400" dirty="0"/>
              <a:t>(</a:t>
            </a:r>
            <a:r>
              <a:rPr lang="en-US" altLang="zh-CN" sz="2400" i="1" dirty="0"/>
              <a:t>a</a:t>
            </a:r>
            <a:r>
              <a:rPr lang="en-US" altLang="zh-CN" sz="2400" dirty="0"/>
              <a:t>). </a:t>
            </a:r>
          </a:p>
          <a:p>
            <a:pPr lvl="1" eaLnBrk="1" hangingPunct="1">
              <a:lnSpc>
                <a:spcPts val="4000"/>
              </a:lnSpc>
            </a:pPr>
            <a:r>
              <a:rPr lang="en-US" altLang="zh-CN" sz="2400" dirty="0"/>
              <a:t>Thus </a:t>
            </a:r>
            <a:r>
              <a:rPr lang="en-US" altLang="zh-CN" sz="2400" i="1" dirty="0"/>
              <a:t>R</a:t>
            </a:r>
            <a:r>
              <a:rPr lang="en-US" altLang="zh-CN" sz="2400" dirty="0"/>
              <a:t>(</a:t>
            </a:r>
            <a:r>
              <a:rPr lang="en-US" altLang="zh-CN" sz="2400" i="1" dirty="0"/>
              <a:t>b</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a:t>
            </a:r>
            <a:r>
              <a:rPr lang="en-US" altLang="zh-CN" sz="2400" dirty="0"/>
              <a:t>(</a:t>
            </a:r>
            <a:r>
              <a:rPr lang="en-US" altLang="zh-CN" sz="2400" i="1" dirty="0"/>
              <a:t>a</a:t>
            </a:r>
            <a:r>
              <a:rPr lang="en-US" altLang="zh-CN" sz="2400" dirty="0"/>
              <a:t>)</a:t>
            </a:r>
          </a:p>
          <a:p>
            <a:pPr lvl="1" eaLnBrk="1" hangingPunct="1">
              <a:lnSpc>
                <a:spcPts val="4000"/>
              </a:lnSpc>
            </a:pPr>
            <a:r>
              <a:rPr lang="en-US" altLang="zh-CN" sz="2400" dirty="0"/>
              <a:t>A completely similar argument shows that, </a:t>
            </a:r>
            <a:r>
              <a:rPr lang="en-US" altLang="zh-CN" sz="2400" i="1" dirty="0"/>
              <a:t>R</a:t>
            </a:r>
            <a:r>
              <a:rPr lang="en-US" altLang="zh-CN" sz="2400" dirty="0"/>
              <a:t>(</a:t>
            </a:r>
            <a:r>
              <a:rPr lang="en-US" altLang="zh-CN" sz="2400" i="1" dirty="0"/>
              <a:t>a</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a:t>
            </a:r>
            <a:r>
              <a:rPr lang="en-US" altLang="zh-CN" sz="2400" dirty="0"/>
              <a:t>(</a:t>
            </a:r>
            <a:r>
              <a:rPr lang="en-US" altLang="zh-CN" sz="2400" i="1" dirty="0"/>
              <a:t>b</a:t>
            </a:r>
            <a:r>
              <a:rPr lang="en-US" altLang="zh-CN" sz="2400" dirty="0"/>
              <a:t>)</a:t>
            </a:r>
          </a:p>
          <a:p>
            <a:pPr>
              <a:lnSpc>
                <a:spcPts val="4000"/>
              </a:lnSpc>
            </a:pPr>
            <a:r>
              <a:rPr lang="en-US" altLang="zh-CN" dirty="0"/>
              <a:t>so </a:t>
            </a:r>
            <a:r>
              <a:rPr lang="en-US" altLang="zh-CN" i="1" dirty="0"/>
              <a:t>R</a:t>
            </a:r>
            <a:r>
              <a:rPr lang="en-US" altLang="zh-CN" dirty="0"/>
              <a:t>(</a:t>
            </a:r>
            <a:r>
              <a:rPr lang="en-US" altLang="zh-CN" i="1" dirty="0"/>
              <a:t>a</a:t>
            </a:r>
            <a:r>
              <a:rPr lang="en-US" altLang="zh-CN" dirty="0"/>
              <a:t>) = </a:t>
            </a:r>
            <a:r>
              <a:rPr lang="en-US" altLang="zh-CN" i="1" dirty="0"/>
              <a:t>R</a:t>
            </a:r>
            <a:r>
              <a:rPr lang="en-US" altLang="zh-CN" dirty="0"/>
              <a:t>(</a:t>
            </a:r>
            <a:r>
              <a:rPr lang="en-US" altLang="zh-CN" i="1" dirty="0"/>
              <a:t>b</a:t>
            </a:r>
            <a:r>
              <a:rPr lang="en-US" altLang="zh-CN" dirty="0"/>
              <a:t>)</a:t>
            </a:r>
          </a:p>
          <a:p>
            <a:pPr lvl="1" algn="r">
              <a:lnSpc>
                <a:spcPts val="4000"/>
              </a:lnSpc>
            </a:pPr>
            <a:r>
              <a:rPr lang="en-US" altLang="zh-CN" sz="2400" dirty="0"/>
              <a:t>QED</a:t>
            </a:r>
          </a:p>
          <a:p>
            <a:pPr marL="0" indent="0">
              <a:lnSpc>
                <a:spcPts val="4000"/>
              </a:lnSpc>
              <a:buNone/>
            </a:pPr>
            <a:endParaRPr lang="en-US" altLang="zh-CN" dirty="0"/>
          </a:p>
          <a:p>
            <a:pPr marL="457200" lvl="1" indent="0">
              <a:lnSpc>
                <a:spcPts val="4000"/>
              </a:lnSpc>
              <a:buNone/>
              <a:defRPr/>
            </a:pPr>
            <a:endParaRPr lang="en-US" altLang="zh-CN" dirty="0"/>
          </a:p>
        </p:txBody>
      </p:sp>
      <p:sp>
        <p:nvSpPr>
          <p:cNvPr id="6" name="文本框 5">
            <a:extLst>
              <a:ext uri="{FF2B5EF4-FFF2-40B4-BE49-F238E27FC236}">
                <a16:creationId xmlns:a16="http://schemas.microsoft.com/office/drawing/2014/main" id="{D11CAC14-03B6-4542-916D-7F0FA8C8824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1166498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384423" y="841354"/>
            <a:ext cx="114231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Let </a:t>
            </a:r>
            <a:r>
              <a:rPr lang="en-US" altLang="zh-CN" sz="2800" i="1" dirty="0"/>
              <a:t>R</a:t>
            </a:r>
            <a:r>
              <a:rPr lang="en-US" altLang="zh-CN" sz="2800" dirty="0"/>
              <a:t> be an equivalence relation on </a:t>
            </a:r>
            <a:r>
              <a:rPr lang="en-US" altLang="zh-CN" sz="2800" i="1" dirty="0"/>
              <a:t>A</a:t>
            </a:r>
            <a:r>
              <a:rPr lang="en-US" altLang="zh-CN" sz="2800" dirty="0"/>
              <a:t>, and let </a:t>
            </a:r>
            <a:r>
              <a:rPr lang="en-US" altLang="zh-CN" sz="2800" b="1" i="1" dirty="0"/>
              <a:t>P</a:t>
            </a:r>
            <a:r>
              <a:rPr lang="en-US" altLang="zh-CN" sz="2800" dirty="0"/>
              <a:t> be the collection of all distinct relative sets </a:t>
            </a:r>
            <a:r>
              <a:rPr lang="en-US" altLang="zh-CN" sz="2800" i="1" dirty="0"/>
              <a:t>R</a:t>
            </a:r>
            <a:r>
              <a:rPr lang="en-US" altLang="zh-CN" sz="2800" dirty="0"/>
              <a:t>(</a:t>
            </a:r>
            <a:r>
              <a:rPr lang="en-US" altLang="zh-CN" sz="2800" i="1" dirty="0"/>
              <a:t>a</a:t>
            </a:r>
            <a:r>
              <a:rPr lang="en-US" altLang="zh-CN" sz="2800" dirty="0"/>
              <a:t>) for </a:t>
            </a:r>
            <a:r>
              <a:rPr lang="en-US" altLang="zh-CN" sz="2800" i="1" dirty="0"/>
              <a:t>a</a:t>
            </a:r>
            <a:r>
              <a:rPr lang="en-US" altLang="zh-CN" sz="2800" dirty="0"/>
              <a:t> in </a:t>
            </a:r>
            <a:r>
              <a:rPr lang="en-US" altLang="zh-CN" sz="2800" i="1" dirty="0"/>
              <a:t>A</a:t>
            </a:r>
            <a:r>
              <a:rPr lang="en-US" altLang="zh-CN" sz="2800" dirty="0"/>
              <a:t>. </a:t>
            </a:r>
          </a:p>
          <a:p>
            <a:pPr eaLnBrk="1" hangingPunct="1">
              <a:lnSpc>
                <a:spcPct val="150000"/>
              </a:lnSpc>
            </a:pPr>
            <a:r>
              <a:rPr lang="en-US" altLang="zh-CN" sz="2800" dirty="0"/>
              <a:t>Then </a:t>
            </a:r>
            <a:r>
              <a:rPr lang="en-US" altLang="zh-CN" sz="2800" b="1" i="1" dirty="0"/>
              <a:t>P</a:t>
            </a:r>
            <a:r>
              <a:rPr lang="en-US" altLang="zh-CN" sz="2800" dirty="0"/>
              <a:t> is a partition of </a:t>
            </a:r>
            <a:r>
              <a:rPr lang="en-US" altLang="zh-CN" sz="2800" i="1" dirty="0"/>
              <a:t>A</a:t>
            </a:r>
            <a:r>
              <a:rPr lang="en-US" altLang="zh-CN" sz="2800" dirty="0"/>
              <a:t>, and </a:t>
            </a:r>
            <a:r>
              <a:rPr lang="en-US" altLang="zh-CN" sz="2800" i="1" dirty="0"/>
              <a:t>R</a:t>
            </a:r>
            <a:r>
              <a:rPr lang="en-US" altLang="zh-CN" sz="2800" dirty="0"/>
              <a:t> is the equivalence relation determined by </a:t>
            </a:r>
            <a:r>
              <a:rPr lang="en-US" altLang="zh-CN" sz="2800" b="1" i="1"/>
              <a:t>P</a:t>
            </a:r>
            <a:r>
              <a:rPr lang="en-US" altLang="zh-CN" sz="2800"/>
              <a:t>.</a:t>
            </a:r>
          </a:p>
          <a:p>
            <a:pPr marL="0" indent="0" eaLnBrk="1" hangingPunct="1">
              <a:lnSpc>
                <a:spcPct val="150000"/>
              </a:lnSpc>
              <a:buNone/>
            </a:pPr>
            <a:endParaRPr lang="en-US" altLang="zh-CN" sz="2800" dirty="0"/>
          </a:p>
          <a:p>
            <a:pPr eaLnBrk="1" hangingPunct="1">
              <a:lnSpc>
                <a:spcPct val="150000"/>
              </a:lnSpc>
            </a:pPr>
            <a:r>
              <a:rPr lang="en-US" altLang="zh-CN" sz="2800" i="1" dirty="0"/>
              <a:t>R</a:t>
            </a:r>
            <a:r>
              <a:rPr lang="en-US" altLang="zh-CN" sz="2800" dirty="0"/>
              <a:t> = {(1, 1), (1, 2), (1, 3), (2, 1), (2, 2), (2, 3), (3, l), (3, 2), (3, 3), (4, 4)}</a:t>
            </a:r>
          </a:p>
          <a:p>
            <a:pPr eaLnBrk="1" hangingPunct="1">
              <a:lnSpc>
                <a:spcPct val="150000"/>
              </a:lnSpc>
            </a:pPr>
            <a:r>
              <a:rPr lang="en-US" altLang="zh-CN" sz="2800" dirty="0"/>
              <a:t>R(1)=R(2)=R(3)=</a:t>
            </a:r>
            <a:r>
              <a:rPr lang="en-US" altLang="zh-CN" sz="2800" dirty="0">
                <a:solidFill>
                  <a:schemeClr val="hlink"/>
                </a:solidFill>
              </a:rPr>
              <a:t>{1,2,3}</a:t>
            </a:r>
            <a:r>
              <a:rPr lang="en-US" altLang="zh-CN" sz="2800" dirty="0"/>
              <a:t> ,R(4)=</a:t>
            </a:r>
            <a:r>
              <a:rPr lang="en-US" altLang="zh-CN" sz="2800" dirty="0">
                <a:solidFill>
                  <a:schemeClr val="hlink"/>
                </a:solidFill>
              </a:rPr>
              <a:t>{4}</a:t>
            </a:r>
          </a:p>
          <a:p>
            <a:pPr eaLnBrk="1" hangingPunct="1">
              <a:lnSpc>
                <a:spcPct val="150000"/>
              </a:lnSpc>
            </a:pPr>
            <a:r>
              <a:rPr lang="en-US" altLang="zh-CN" sz="2800" dirty="0">
                <a:solidFill>
                  <a:schemeClr val="hlink"/>
                </a:solidFill>
              </a:rPr>
              <a:t> </a:t>
            </a:r>
            <a:r>
              <a:rPr lang="en-US" altLang="zh-CN" sz="2800" b="1" i="1" dirty="0"/>
              <a:t>P</a:t>
            </a:r>
            <a:r>
              <a:rPr lang="en-US" altLang="zh-CN" sz="2800" dirty="0">
                <a:solidFill>
                  <a:schemeClr val="hlink"/>
                </a:solidFill>
              </a:rPr>
              <a:t> ={R(1),R(4)}</a:t>
            </a:r>
            <a:endParaRPr lang="en-US" altLang="zh-CN" sz="2800" dirty="0"/>
          </a:p>
        </p:txBody>
      </p:sp>
      <p:sp>
        <p:nvSpPr>
          <p:cNvPr id="5" name="文本框 4">
            <a:extLst>
              <a:ext uri="{FF2B5EF4-FFF2-40B4-BE49-F238E27FC236}">
                <a16:creationId xmlns:a16="http://schemas.microsoft.com/office/drawing/2014/main" id="{EE4B6623-B619-4914-96B7-F045546E41B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20411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4" name="Rectangle 3">
            <a:extLst>
              <a:ext uri="{FF2B5EF4-FFF2-40B4-BE49-F238E27FC236}">
                <a16:creationId xmlns:a16="http://schemas.microsoft.com/office/drawing/2014/main" id="{1735849B-72CD-45EA-9513-85E3C008A716}"/>
              </a:ext>
            </a:extLst>
          </p:cNvPr>
          <p:cNvSpPr txBox="1">
            <a:spLocks noChangeArrowheads="1"/>
          </p:cNvSpPr>
          <p:nvPr/>
        </p:nvSpPr>
        <p:spPr bwMode="auto">
          <a:xfrm>
            <a:off x="210046" y="816430"/>
            <a:ext cx="11055531" cy="867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marL="0" indent="0">
              <a:lnSpc>
                <a:spcPct val="90000"/>
              </a:lnSpc>
              <a:buNone/>
            </a:pPr>
            <a:r>
              <a:rPr lang="zh-CN" altLang="en-US"/>
              <a:t>关系的闭包</a:t>
            </a:r>
            <a:r>
              <a:rPr lang="en-US" altLang="zh-CN"/>
              <a:t>/Closure of Relations</a:t>
            </a:r>
            <a:endParaRPr lang="en-US" altLang="zh-CN" dirty="0"/>
          </a:p>
        </p:txBody>
      </p:sp>
      <p:sp>
        <p:nvSpPr>
          <p:cNvPr id="11" name="矩形 10">
            <a:extLst>
              <a:ext uri="{FF2B5EF4-FFF2-40B4-BE49-F238E27FC236}">
                <a16:creationId xmlns:a16="http://schemas.microsoft.com/office/drawing/2014/main" id="{6B68CB0B-7E7A-4610-A94B-92FE303EDD1A}"/>
              </a:ext>
            </a:extLst>
          </p:cNvPr>
          <p:cNvSpPr/>
          <p:nvPr/>
        </p:nvSpPr>
        <p:spPr>
          <a:xfrm>
            <a:off x="210046" y="1250426"/>
            <a:ext cx="11691256" cy="5378395"/>
          </a:xfrm>
          <a:prstGeom prst="rect">
            <a:avLst/>
          </a:prstGeom>
        </p:spPr>
        <p:txBody>
          <a:bodyPr wrap="square">
            <a:spAutoFit/>
          </a:bodyPr>
          <a:lstStyle/>
          <a:p>
            <a:pPr marL="457200" indent="-457200">
              <a:lnSpc>
                <a:spcPct val="150000"/>
              </a:lnSpc>
              <a:buFont typeface="Wingdings" panose="05000000000000000000" pitchFamily="2" charset="2"/>
              <a:buChar char="p"/>
            </a:pPr>
            <a:r>
              <a:rPr lang="en-US" altLang="zh-CN" sz="2800" b="1" dirty="0"/>
              <a:t>[</a:t>
            </a:r>
            <a:r>
              <a:rPr lang="zh-CN" altLang="en-US" sz="2800" b="1" dirty="0"/>
              <a:t>定义</a:t>
            </a:r>
            <a:r>
              <a:rPr lang="en-US" altLang="zh-CN" sz="2800" b="1" dirty="0"/>
              <a:t>1]</a:t>
            </a:r>
            <a:r>
              <a:rPr lang="zh-CN" altLang="en-US" sz="2800" b="1" dirty="0"/>
              <a:t>：</a:t>
            </a:r>
            <a:r>
              <a:rPr lang="zh-CN" altLang="en-US" sz="2800" dirty="0"/>
              <a:t>称</a:t>
            </a:r>
            <a:r>
              <a:rPr lang="zh-CN" altLang="en-US" sz="2800" dirty="0">
                <a:latin typeface="宋体" panose="02010600030101010101" pitchFamily="2" charset="-122"/>
              </a:rPr>
              <a:t>Ｒ∪Ｉ</a:t>
            </a:r>
            <a:r>
              <a:rPr lang="en-US" altLang="zh-CN" sz="2800" baseline="-25000" dirty="0">
                <a:latin typeface="宋体" panose="02010600030101010101" pitchFamily="2" charset="-122"/>
              </a:rPr>
              <a:t>A</a:t>
            </a:r>
            <a:r>
              <a:rPr lang="zh-CN" altLang="en-US" sz="2800" dirty="0"/>
              <a:t>是Ｒ的自反闭包</a:t>
            </a:r>
            <a:r>
              <a:rPr lang="en-US" altLang="zh-CN" sz="2800" dirty="0"/>
              <a:t>/reflexive closure of R</a:t>
            </a:r>
            <a:r>
              <a:rPr lang="zh-CN" altLang="en-US" sz="2800" dirty="0"/>
              <a:t>，记为</a:t>
            </a:r>
            <a:r>
              <a:rPr lang="en-US" altLang="zh-CN" sz="2800" dirty="0"/>
              <a:t>r(R</a:t>
            </a:r>
            <a:r>
              <a:rPr lang="zh-CN" altLang="en-US" sz="2800" dirty="0"/>
              <a:t>）。</a:t>
            </a:r>
          </a:p>
          <a:p>
            <a:pPr marL="457200" indent="-457200">
              <a:lnSpc>
                <a:spcPct val="150000"/>
              </a:lnSpc>
              <a:buFont typeface="Wingdings" panose="05000000000000000000" pitchFamily="2" charset="2"/>
              <a:buChar char="p"/>
            </a:pPr>
            <a:r>
              <a:rPr lang="en-US" altLang="zh-CN" sz="2800" b="1" dirty="0"/>
              <a:t>[</a:t>
            </a:r>
            <a:r>
              <a:rPr lang="zh-CN" altLang="en-US" sz="2800" b="1" dirty="0"/>
              <a:t>定理</a:t>
            </a:r>
            <a:r>
              <a:rPr lang="en-US" altLang="zh-CN" sz="2800" b="1" dirty="0"/>
              <a:t>1]</a:t>
            </a:r>
            <a:r>
              <a:rPr lang="zh-CN" altLang="en-US" sz="2800" b="1" dirty="0"/>
              <a:t>：</a:t>
            </a:r>
            <a:r>
              <a:rPr lang="zh-CN" altLang="en-US" sz="2800" dirty="0"/>
              <a:t>设Ｒ是Ａ上的二元关系，则</a:t>
            </a:r>
            <a:r>
              <a:rPr lang="en-US" altLang="zh-CN" sz="2800" dirty="0"/>
              <a:t>r(R</a:t>
            </a:r>
            <a:r>
              <a:rPr lang="zh-CN" altLang="en-US" sz="2800" dirty="0"/>
              <a:t>）是包含Ｒ，具有自反性的最小关系。</a:t>
            </a:r>
          </a:p>
          <a:p>
            <a:pPr marL="914400" lvl="1" indent="-457200">
              <a:lnSpc>
                <a:spcPct val="150000"/>
              </a:lnSpc>
              <a:buFont typeface="Wingdings" panose="05000000000000000000" pitchFamily="2" charset="2"/>
              <a:buChar char="l"/>
            </a:pPr>
            <a:r>
              <a:rPr lang="zh-CN" altLang="en-US" sz="2400" b="1" dirty="0"/>
              <a:t>证明： </a:t>
            </a:r>
            <a:r>
              <a:rPr lang="zh-CN" altLang="en-US" sz="2400" dirty="0"/>
              <a:t>对</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ｘ∈Ａ，（ｘ，ｘ）∈Ｉ</a:t>
            </a:r>
            <a:r>
              <a:rPr lang="en-US" altLang="zh-CN" sz="2400" baseline="-25000" dirty="0">
                <a:latin typeface="Times New Roman" panose="02020603050405020304" pitchFamily="18" charset="0"/>
              </a:rPr>
              <a:t>A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Ｒ∪Ｉ</a:t>
            </a:r>
            <a:r>
              <a:rPr lang="en-US" altLang="zh-CN" sz="2400" baseline="-25000" dirty="0">
                <a:latin typeface="Times New Roman" panose="02020603050405020304" pitchFamily="18" charset="0"/>
              </a:rPr>
              <a:t>A</a:t>
            </a:r>
            <a:r>
              <a:rPr lang="zh-CN" altLang="en-US" sz="2400" dirty="0">
                <a:latin typeface="Times New Roman" panose="02020603050405020304" pitchFamily="18" charset="0"/>
              </a:rPr>
              <a:t>，</a:t>
            </a:r>
            <a:r>
              <a:rPr lang="zh-CN" altLang="en-US" sz="2400" dirty="0"/>
              <a:t>且</a:t>
            </a:r>
            <a:r>
              <a:rPr lang="zh-CN" altLang="en-US" sz="2400" dirty="0">
                <a:latin typeface="Times New Roman" panose="02020603050405020304" pitchFamily="18" charset="0"/>
              </a:rPr>
              <a:t>Ｒ</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Ｒ∪Ｉ</a:t>
            </a:r>
            <a:r>
              <a:rPr lang="en-US" altLang="zh-CN" sz="2400" baseline="-25000" dirty="0">
                <a:latin typeface="Times New Roman" panose="02020603050405020304" pitchFamily="18" charset="0"/>
              </a:rPr>
              <a:t>A </a:t>
            </a:r>
            <a:r>
              <a:rPr lang="zh-CN" altLang="en-US" sz="2400" dirty="0"/>
              <a:t>。</a:t>
            </a:r>
          </a:p>
          <a:p>
            <a:pPr lvl="1">
              <a:lnSpc>
                <a:spcPct val="150000"/>
              </a:lnSpc>
            </a:pPr>
            <a:r>
              <a:rPr lang="en-US" altLang="zh-CN" sz="2400" dirty="0"/>
              <a:t>	</a:t>
            </a:r>
            <a:r>
              <a:rPr lang="zh-CN" altLang="en-US" sz="2400" dirty="0"/>
              <a:t>若Ｒ’为包含Ｒ且具有自反性，</a:t>
            </a:r>
            <a:r>
              <a:rPr lang="zh-CN" altLang="en-US" sz="2400" dirty="0">
                <a:latin typeface="Times New Roman" panose="02020603050405020304" pitchFamily="18" charset="0"/>
              </a:rPr>
              <a:t>则Ｉ</a:t>
            </a:r>
            <a:r>
              <a:rPr lang="en-US" altLang="zh-CN" sz="2400" baseline="-25000" dirty="0">
                <a:latin typeface="Times New Roman" panose="02020603050405020304" pitchFamily="18" charset="0"/>
              </a:rPr>
              <a:t>A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Ｒ’，Ｒ</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Ｒ’，Ｉ</a:t>
            </a:r>
            <a:r>
              <a:rPr lang="en-US" altLang="zh-CN" sz="2400" baseline="-25000" dirty="0">
                <a:latin typeface="Times New Roman" panose="02020603050405020304" pitchFamily="18" charset="0"/>
              </a:rPr>
              <a:t>A</a:t>
            </a:r>
            <a:r>
              <a:rPr lang="en-US" altLang="zh-CN" sz="2400" dirty="0">
                <a:latin typeface="Times New Roman" panose="02020603050405020304" pitchFamily="18" charset="0"/>
              </a:rPr>
              <a:t>∪</a:t>
            </a:r>
            <a:r>
              <a:rPr lang="zh-CN" altLang="en-US" sz="2400" dirty="0">
                <a:latin typeface="Times New Roman" panose="02020603050405020304" pitchFamily="18" charset="0"/>
              </a:rPr>
              <a:t>Ｒ</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Ｒ’。</a:t>
            </a:r>
            <a:endParaRPr lang="en-US" altLang="zh-CN" sz="2400" dirty="0">
              <a:latin typeface="Times New Roman" panose="02020603050405020304" pitchFamily="18" charset="0"/>
            </a:endParaRPr>
          </a:p>
          <a:p>
            <a:pPr lvl="1">
              <a:lnSpc>
                <a:spcPct val="15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即Ｉ</a:t>
            </a:r>
            <a:r>
              <a:rPr lang="en-US" altLang="zh-CN" sz="2400" baseline="-25000" dirty="0">
                <a:latin typeface="Times New Roman" panose="02020603050405020304" pitchFamily="18" charset="0"/>
              </a:rPr>
              <a:t>A</a:t>
            </a:r>
            <a:r>
              <a:rPr lang="en-US" altLang="zh-CN" sz="2400" dirty="0">
                <a:latin typeface="Times New Roman" panose="02020603050405020304" pitchFamily="18" charset="0"/>
              </a:rPr>
              <a:t>∪</a:t>
            </a:r>
            <a:r>
              <a:rPr lang="zh-CN" altLang="en-US" sz="2400" dirty="0">
                <a:latin typeface="Times New Roman" panose="02020603050405020304" pitchFamily="18" charset="0"/>
              </a:rPr>
              <a:t>Ｒ为最小。</a:t>
            </a:r>
            <a:endParaRPr lang="zh-CN" altLang="en-US" sz="2400" dirty="0"/>
          </a:p>
          <a:p>
            <a:pPr marL="457200" indent="-457200">
              <a:lnSpc>
                <a:spcPct val="150000"/>
              </a:lnSpc>
              <a:buFont typeface="Wingdings" panose="05000000000000000000" pitchFamily="2" charset="2"/>
              <a:buChar char="p"/>
            </a:pPr>
            <a:r>
              <a:rPr lang="en-US" altLang="zh-CN" sz="2800" b="1" dirty="0"/>
              <a:t>[</a:t>
            </a:r>
            <a:r>
              <a:rPr lang="zh-CN" altLang="en-US" sz="2800" b="1" dirty="0"/>
              <a:t>推论</a:t>
            </a:r>
            <a:r>
              <a:rPr lang="en-US" altLang="zh-CN" sz="2800" b="1" dirty="0"/>
              <a:t>1]</a:t>
            </a:r>
            <a:r>
              <a:rPr lang="zh-CN" altLang="en-US" sz="2800" b="1" dirty="0"/>
              <a:t>：</a:t>
            </a:r>
            <a:r>
              <a:rPr lang="zh-CN" altLang="en-US" sz="2800" dirty="0"/>
              <a:t>Ｒ是自反闭包当且仅当Ｒ是自反的。</a:t>
            </a:r>
          </a:p>
          <a:p>
            <a:pPr marL="914400" lvl="1" indent="-457200">
              <a:lnSpc>
                <a:spcPct val="150000"/>
              </a:lnSpc>
              <a:buFont typeface="Wingdings" panose="05000000000000000000" pitchFamily="2" charset="2"/>
              <a:buChar char="l"/>
            </a:pPr>
            <a:r>
              <a:rPr lang="zh-CN" altLang="en-US" sz="2400" b="1" dirty="0"/>
              <a:t>证明：</a:t>
            </a:r>
            <a:r>
              <a:rPr lang="zh-CN" altLang="en-US" sz="2400" dirty="0"/>
              <a:t>（</a:t>
            </a:r>
            <a:r>
              <a:rPr lang="en-US" altLang="zh-CN" sz="2400" dirty="0"/>
              <a:t>1</a:t>
            </a:r>
            <a:r>
              <a:rPr lang="zh-CN" altLang="en-US" sz="2400" dirty="0"/>
              <a:t>）Ｒ是自反闭包，</a:t>
            </a:r>
            <a:r>
              <a:rPr lang="en-US" altLang="zh-CN" sz="2400" dirty="0"/>
              <a:t>R=</a:t>
            </a:r>
            <a:r>
              <a:rPr lang="zh-CN" altLang="en-US" sz="2400" dirty="0"/>
              <a:t>Ｉ</a:t>
            </a:r>
            <a:r>
              <a:rPr lang="en-US" altLang="zh-CN" sz="2400" baseline="-25000" dirty="0"/>
              <a:t>A</a:t>
            </a:r>
            <a:r>
              <a:rPr lang="en-US" altLang="zh-CN" sz="2400" dirty="0"/>
              <a:t>∪</a:t>
            </a:r>
            <a:r>
              <a:rPr lang="zh-CN" altLang="en-US" sz="2400" dirty="0"/>
              <a:t>Ｒ</a:t>
            </a:r>
            <a:r>
              <a:rPr lang="zh-CN" altLang="en-US" sz="2400" dirty="0">
                <a:sym typeface="Symbol" panose="05050102010706020507" pitchFamily="18" charset="2"/>
              </a:rPr>
              <a:t></a:t>
            </a:r>
            <a:r>
              <a:rPr lang="zh-CN" altLang="en-US" sz="2400" dirty="0"/>
              <a:t>Ｉ</a:t>
            </a:r>
            <a:r>
              <a:rPr lang="en-US" altLang="zh-CN" sz="2400" baseline="-25000" dirty="0"/>
              <a:t>A</a:t>
            </a:r>
            <a:r>
              <a:rPr lang="en-US" altLang="zh-CN" sz="2400" dirty="0"/>
              <a:t> </a:t>
            </a:r>
            <a:r>
              <a:rPr lang="en-US" altLang="zh-CN" sz="2400" dirty="0">
                <a:sym typeface="Symbol" panose="05050102010706020507" pitchFamily="18" charset="2"/>
              </a:rPr>
              <a:t></a:t>
            </a:r>
            <a:r>
              <a:rPr lang="zh-CN" altLang="en-US" sz="2400" dirty="0"/>
              <a:t>Ｒ</a:t>
            </a:r>
            <a:r>
              <a:rPr lang="en-US" altLang="zh-CN" sz="2400" dirty="0"/>
              <a:t>;</a:t>
            </a:r>
          </a:p>
          <a:p>
            <a:pPr lvl="1">
              <a:lnSpc>
                <a:spcPct val="150000"/>
              </a:lnSpc>
            </a:pPr>
            <a:r>
              <a:rPr lang="en-US" altLang="zh-CN" sz="2400" dirty="0"/>
              <a:t>		</a:t>
            </a:r>
            <a:r>
              <a:rPr lang="zh-CN" altLang="en-US" sz="2400" dirty="0"/>
              <a:t>（</a:t>
            </a:r>
            <a:r>
              <a:rPr lang="en-US" altLang="zh-CN" sz="2400" dirty="0"/>
              <a:t>2</a:t>
            </a:r>
            <a:r>
              <a:rPr lang="zh-CN" altLang="en-US" sz="2400" dirty="0"/>
              <a:t>）Ｒ具有自反性</a:t>
            </a:r>
            <a:r>
              <a:rPr lang="en-US" altLang="zh-CN" sz="2400" dirty="0"/>
              <a:t>,</a:t>
            </a:r>
            <a:r>
              <a:rPr lang="zh-CN" altLang="en-US" sz="2400" dirty="0"/>
              <a:t>Ｉ</a:t>
            </a:r>
            <a:r>
              <a:rPr lang="en-US" altLang="zh-CN" sz="2400" baseline="-25000" dirty="0"/>
              <a:t>A</a:t>
            </a:r>
            <a:r>
              <a:rPr lang="en-US" altLang="zh-CN" sz="2400" dirty="0"/>
              <a:t> </a:t>
            </a:r>
            <a:r>
              <a:rPr lang="en-US" altLang="zh-CN" sz="2400" dirty="0">
                <a:sym typeface="Symbol" panose="05050102010706020507" pitchFamily="18" charset="2"/>
              </a:rPr>
              <a:t></a:t>
            </a:r>
            <a:r>
              <a:rPr lang="zh-CN" altLang="en-US" sz="2400" dirty="0"/>
              <a:t>Ｒ，Ｒ∪Ｉ</a:t>
            </a:r>
            <a:r>
              <a:rPr lang="en-US" altLang="zh-CN" sz="2400" baseline="-25000" dirty="0"/>
              <a:t>A</a:t>
            </a:r>
            <a:r>
              <a:rPr lang="zh-CN" altLang="en-US" sz="2400" dirty="0"/>
              <a:t>＝Ｒ；</a:t>
            </a:r>
            <a:endParaRPr lang="en-US" altLang="zh-CN" sz="2400" dirty="0"/>
          </a:p>
        </p:txBody>
      </p:sp>
    </p:spTree>
    <p:extLst>
      <p:ext uri="{BB962C8B-B14F-4D97-AF65-F5344CB8AC3E}">
        <p14:creationId xmlns:p14="http://schemas.microsoft.com/office/powerpoint/2010/main" val="15727965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solidFill>
                  <a:schemeClr val="hlink"/>
                </a:solidFill>
              </a:rPr>
              <a:t>P</a:t>
            </a:r>
            <a:r>
              <a:rPr lang="en-US" altLang="zh-CN" dirty="0"/>
              <a:t> = {</a:t>
            </a:r>
            <a:r>
              <a:rPr lang="en-US" altLang="zh-CN" i="1" dirty="0"/>
              <a:t>R</a:t>
            </a:r>
            <a:r>
              <a:rPr lang="en-US" altLang="zh-CN" dirty="0"/>
              <a:t>(</a:t>
            </a:r>
            <a:r>
              <a:rPr lang="en-US" altLang="zh-CN" i="1" dirty="0"/>
              <a:t>a</a:t>
            </a:r>
            <a:r>
              <a:rPr lang="en-US" altLang="zh-CN" dirty="0"/>
              <a:t>) | </a:t>
            </a:r>
            <a:r>
              <a:rPr lang="en-US" altLang="zh-CN" i="1" dirty="0"/>
              <a:t>a</a:t>
            </a:r>
            <a:r>
              <a:rPr lang="en-US" altLang="zh-CN" dirty="0"/>
              <a:t> </a:t>
            </a:r>
            <a:r>
              <a:rPr lang="en-US" altLang="zh-CN" dirty="0">
                <a:sym typeface="Symbol" panose="05050102010706020507" pitchFamily="18" charset="2"/>
              </a:rPr>
              <a:t></a:t>
            </a:r>
            <a:r>
              <a:rPr lang="en-US" altLang="zh-CN" dirty="0"/>
              <a:t> </a:t>
            </a:r>
            <a:r>
              <a:rPr lang="en-US" altLang="zh-CN" i="1" dirty="0"/>
              <a:t>A</a:t>
            </a:r>
            <a:r>
              <a:rPr lang="en-US" altLang="zh-CN" dirty="0"/>
              <a:t>}</a:t>
            </a:r>
          </a:p>
          <a:p>
            <a:pPr lvl="1" eaLnBrk="1" hangingPunct="1">
              <a:lnSpc>
                <a:spcPct val="150000"/>
              </a:lnSpc>
            </a:pPr>
            <a:r>
              <a:rPr lang="en-US" altLang="zh-CN" dirty="0"/>
              <a:t>Every element of </a:t>
            </a:r>
            <a:r>
              <a:rPr lang="en-US" altLang="zh-CN" i="1" dirty="0"/>
              <a:t>A</a:t>
            </a:r>
            <a:r>
              <a:rPr lang="en-US" altLang="zh-CN" dirty="0"/>
              <a:t> belongs to some relative set.</a:t>
            </a:r>
          </a:p>
          <a:p>
            <a:pPr lvl="2" eaLnBrk="1" hangingPunct="1">
              <a:lnSpc>
                <a:spcPct val="150000"/>
              </a:lnSpc>
            </a:pPr>
            <a:r>
              <a:rPr lang="en-US" altLang="zh-CN" dirty="0"/>
              <a:t>Since reflexivity</a:t>
            </a:r>
            <a:r>
              <a:rPr lang="zh-CN" altLang="en-US" dirty="0"/>
              <a:t>（自反）</a:t>
            </a:r>
            <a:r>
              <a:rPr lang="en-US" altLang="zh-CN" dirty="0"/>
              <a:t> of </a:t>
            </a:r>
            <a:r>
              <a:rPr lang="en-US" altLang="zh-CN" i="1" dirty="0"/>
              <a:t>R</a:t>
            </a:r>
            <a:r>
              <a:rPr lang="en-US" altLang="zh-CN" dirty="0"/>
              <a:t>, </a:t>
            </a:r>
            <a:r>
              <a:rPr lang="en-US" altLang="zh-CN" i="1" dirty="0"/>
              <a:t>a</a:t>
            </a:r>
            <a:r>
              <a:rPr lang="en-US" altLang="zh-CN" dirty="0"/>
              <a:t> </a:t>
            </a:r>
            <a:r>
              <a:rPr lang="en-US" altLang="zh-CN" dirty="0">
                <a:sym typeface="Symbol" panose="05050102010706020507" pitchFamily="18" charset="2"/>
              </a:rPr>
              <a:t></a:t>
            </a:r>
            <a:r>
              <a:rPr lang="en-US" altLang="zh-CN" dirty="0"/>
              <a:t> </a:t>
            </a:r>
            <a:r>
              <a:rPr lang="en-US" altLang="zh-CN" i="1" dirty="0"/>
              <a:t>R</a:t>
            </a:r>
            <a:r>
              <a:rPr lang="en-US" altLang="zh-CN" dirty="0"/>
              <a:t>(</a:t>
            </a:r>
            <a:r>
              <a:rPr lang="en-US" altLang="zh-CN" i="1" dirty="0"/>
              <a:t>a</a:t>
            </a:r>
            <a:r>
              <a:rPr lang="en-US" altLang="zh-CN" dirty="0"/>
              <a:t>)</a:t>
            </a:r>
          </a:p>
          <a:p>
            <a:pPr lvl="1" eaLnBrk="1" hangingPunct="1">
              <a:lnSpc>
                <a:spcPct val="150000"/>
              </a:lnSpc>
            </a:pPr>
            <a:r>
              <a:rPr lang="en-US" altLang="zh-CN" dirty="0"/>
              <a:t>If </a:t>
            </a:r>
            <a:r>
              <a:rPr lang="en-US" altLang="zh-CN" i="1" dirty="0"/>
              <a:t>R</a:t>
            </a:r>
            <a:r>
              <a:rPr lang="en-US" altLang="zh-CN" dirty="0"/>
              <a:t>(</a:t>
            </a:r>
            <a:r>
              <a:rPr lang="en-US" altLang="zh-CN" i="1" dirty="0"/>
              <a:t>a</a:t>
            </a:r>
            <a:r>
              <a:rPr lang="en-US" altLang="zh-CN" dirty="0"/>
              <a:t>) and </a:t>
            </a:r>
            <a:r>
              <a:rPr lang="en-US" altLang="zh-CN" i="1" dirty="0"/>
              <a:t>R</a:t>
            </a:r>
            <a:r>
              <a:rPr lang="en-US" altLang="zh-CN" dirty="0"/>
              <a:t>(</a:t>
            </a:r>
            <a:r>
              <a:rPr lang="en-US" altLang="zh-CN" i="1" dirty="0"/>
              <a:t>b</a:t>
            </a:r>
            <a:r>
              <a:rPr lang="en-US" altLang="zh-CN" dirty="0"/>
              <a:t>) are not identical, then </a:t>
            </a:r>
            <a:r>
              <a:rPr lang="en-US" altLang="zh-CN" i="1" dirty="0"/>
              <a:t>R</a:t>
            </a:r>
            <a:r>
              <a:rPr lang="en-US" altLang="zh-CN" dirty="0"/>
              <a:t>(</a:t>
            </a:r>
            <a:r>
              <a:rPr lang="en-US" altLang="zh-CN" i="1" dirty="0"/>
              <a:t>a</a:t>
            </a:r>
            <a:r>
              <a:rPr lang="en-US" altLang="zh-CN" dirty="0"/>
              <a:t>) </a:t>
            </a:r>
            <a:r>
              <a:rPr lang="en-US" altLang="zh-CN" dirty="0">
                <a:sym typeface="Symbol" panose="05050102010706020507" pitchFamily="18" charset="2"/>
              </a:rPr>
              <a:t></a:t>
            </a:r>
            <a:r>
              <a:rPr lang="en-US" altLang="zh-CN" dirty="0"/>
              <a:t> </a:t>
            </a:r>
            <a:r>
              <a:rPr lang="en-US" altLang="zh-CN" i="1" dirty="0"/>
              <a:t>R</a:t>
            </a:r>
            <a:r>
              <a:rPr lang="en-US" altLang="zh-CN" dirty="0"/>
              <a:t>(</a:t>
            </a:r>
            <a:r>
              <a:rPr lang="en-US" altLang="zh-CN" i="1" dirty="0"/>
              <a:t>b</a:t>
            </a:r>
            <a:r>
              <a:rPr lang="en-US" altLang="zh-CN" dirty="0"/>
              <a:t>) = </a:t>
            </a:r>
            <a:r>
              <a:rPr lang="en-US" altLang="zh-CN" dirty="0">
                <a:sym typeface="Symbol" panose="05050102010706020507" pitchFamily="18" charset="2"/>
              </a:rPr>
              <a:t></a:t>
            </a:r>
            <a:endParaRPr lang="en-US" altLang="zh-CN" dirty="0"/>
          </a:p>
          <a:p>
            <a:pPr lvl="2" eaLnBrk="1" hangingPunct="1">
              <a:lnSpc>
                <a:spcPct val="150000"/>
              </a:lnSpc>
            </a:pPr>
            <a:r>
              <a:rPr lang="en-US" altLang="zh-CN" dirty="0"/>
              <a:t>If </a:t>
            </a:r>
            <a:r>
              <a:rPr lang="en-US" altLang="zh-CN" i="1" dirty="0"/>
              <a:t>R</a:t>
            </a:r>
            <a:r>
              <a:rPr lang="en-US" altLang="zh-CN" dirty="0"/>
              <a:t>(</a:t>
            </a:r>
            <a:r>
              <a:rPr lang="en-US" altLang="zh-CN" i="1" dirty="0"/>
              <a:t>a</a:t>
            </a:r>
            <a:r>
              <a:rPr lang="en-US" altLang="zh-CN" dirty="0"/>
              <a:t>) </a:t>
            </a:r>
            <a:r>
              <a:rPr lang="en-US" altLang="zh-CN" dirty="0">
                <a:sym typeface="Symbol" panose="05050102010706020507" pitchFamily="18" charset="2"/>
              </a:rPr>
              <a:t></a:t>
            </a:r>
            <a:r>
              <a:rPr lang="en-US" altLang="zh-CN" dirty="0"/>
              <a:t> </a:t>
            </a:r>
            <a:r>
              <a:rPr lang="en-US" altLang="zh-CN" i="1" dirty="0"/>
              <a:t>R</a:t>
            </a:r>
            <a:r>
              <a:rPr lang="en-US" altLang="zh-CN" dirty="0"/>
              <a:t>(</a:t>
            </a:r>
            <a:r>
              <a:rPr lang="en-US" altLang="zh-CN" i="1" dirty="0"/>
              <a:t>b</a:t>
            </a:r>
            <a:r>
              <a:rPr lang="en-US" altLang="zh-CN" dirty="0"/>
              <a:t>) </a:t>
            </a:r>
            <a:r>
              <a:rPr lang="en-US" altLang="zh-CN" dirty="0">
                <a:sym typeface="Symbol" panose="05050102010706020507" pitchFamily="18" charset="2"/>
              </a:rPr>
              <a:t> </a:t>
            </a:r>
            <a:r>
              <a:rPr lang="en-US" altLang="zh-CN" dirty="0"/>
              <a:t> , then </a:t>
            </a:r>
            <a:r>
              <a:rPr lang="en-US" altLang="zh-CN" i="1" dirty="0"/>
              <a:t>R</a:t>
            </a:r>
            <a:r>
              <a:rPr lang="en-US" altLang="zh-CN" dirty="0"/>
              <a:t>(</a:t>
            </a:r>
            <a:r>
              <a:rPr lang="en-US" altLang="zh-CN" i="1" dirty="0"/>
              <a:t>a</a:t>
            </a:r>
            <a:r>
              <a:rPr lang="en-US" altLang="zh-CN" dirty="0"/>
              <a:t>) = </a:t>
            </a:r>
            <a:r>
              <a:rPr lang="en-US" altLang="zh-CN" i="1" dirty="0"/>
              <a:t>R</a:t>
            </a:r>
            <a:r>
              <a:rPr lang="en-US" altLang="zh-CN" dirty="0"/>
              <a:t>(</a:t>
            </a:r>
            <a:r>
              <a:rPr lang="en-US" altLang="zh-CN" i="1" dirty="0"/>
              <a:t>b</a:t>
            </a:r>
            <a:r>
              <a:rPr lang="en-US" altLang="zh-CN" dirty="0"/>
              <a:t>).</a:t>
            </a:r>
          </a:p>
          <a:p>
            <a:pPr lvl="2" eaLnBrk="1" hangingPunct="1">
              <a:lnSpc>
                <a:spcPct val="150000"/>
              </a:lnSpc>
            </a:pPr>
            <a:endParaRPr lang="en-US" altLang="zh-CN" dirty="0"/>
          </a:p>
          <a:p>
            <a:pPr lvl="2" eaLnBrk="1" hangingPunct="1">
              <a:lnSpc>
                <a:spcPct val="150000"/>
              </a:lnSpc>
            </a:pPr>
            <a:r>
              <a:rPr lang="en-US" altLang="zh-CN" dirty="0"/>
              <a:t>Contrapositive(</a:t>
            </a:r>
            <a:r>
              <a:rPr lang="zh-CN" altLang="en-US" dirty="0"/>
              <a:t>换质位命题、对换式、逆反式</a:t>
            </a:r>
            <a:r>
              <a:rPr lang="en-US" altLang="zh-CN" dirty="0"/>
              <a:t>)</a:t>
            </a:r>
          </a:p>
        </p:txBody>
      </p:sp>
      <p:sp>
        <p:nvSpPr>
          <p:cNvPr id="5" name="文本框 4">
            <a:extLst>
              <a:ext uri="{FF2B5EF4-FFF2-40B4-BE49-F238E27FC236}">
                <a16:creationId xmlns:a16="http://schemas.microsoft.com/office/drawing/2014/main" id="{F48B5685-895E-4803-ADB5-521FA2FFA794}"/>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1678536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684143" y="1166018"/>
            <a:ext cx="1082371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ts val="4000"/>
              </a:lnSpc>
            </a:pPr>
            <a:r>
              <a:rPr lang="en-US" altLang="zh-CN" sz="2800" dirty="0"/>
              <a:t>Let </a:t>
            </a:r>
            <a:r>
              <a:rPr lang="en-US" altLang="zh-CN" sz="2800" i="1" dirty="0"/>
              <a:t>c</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R</a:t>
            </a:r>
            <a:r>
              <a:rPr lang="en-US" altLang="zh-CN" sz="2800" dirty="0"/>
              <a:t>(</a:t>
            </a:r>
            <a:r>
              <a:rPr lang="en-US" altLang="zh-CN" sz="2800" i="1" dirty="0"/>
              <a:t>a</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R</a:t>
            </a:r>
            <a:r>
              <a:rPr lang="en-US" altLang="zh-CN" sz="2800" dirty="0"/>
              <a:t>(</a:t>
            </a:r>
            <a:r>
              <a:rPr lang="en-US" altLang="zh-CN" sz="2800" i="1" dirty="0"/>
              <a:t>b</a:t>
            </a:r>
            <a:r>
              <a:rPr lang="en-US" altLang="zh-CN" sz="2800" dirty="0"/>
              <a:t>)</a:t>
            </a:r>
          </a:p>
          <a:p>
            <a:pPr lvl="1" eaLnBrk="1" hangingPunct="1">
              <a:lnSpc>
                <a:spcPts val="4000"/>
              </a:lnSpc>
            </a:pPr>
            <a:r>
              <a:rPr lang="en-US" altLang="zh-CN" sz="2400" i="1" dirty="0"/>
              <a:t>a R c</a:t>
            </a:r>
            <a:r>
              <a:rPr lang="en-US" altLang="zh-CN" sz="2400" dirty="0"/>
              <a:t>, </a:t>
            </a:r>
            <a:r>
              <a:rPr lang="en-US" altLang="zh-CN" sz="2400" i="1" dirty="0"/>
              <a:t>b R c</a:t>
            </a:r>
          </a:p>
          <a:p>
            <a:pPr lvl="1" eaLnBrk="1" hangingPunct="1">
              <a:lnSpc>
                <a:spcPts val="4000"/>
              </a:lnSpc>
            </a:pPr>
            <a:r>
              <a:rPr lang="en-US" altLang="zh-CN" sz="2400" i="1" dirty="0"/>
              <a:t>c R b</a:t>
            </a:r>
            <a:r>
              <a:rPr lang="en-US" altLang="zh-CN" sz="2400" dirty="0"/>
              <a:t>, since </a:t>
            </a:r>
            <a:r>
              <a:rPr lang="en-US" altLang="zh-CN" sz="2400" i="1" dirty="0"/>
              <a:t>R</a:t>
            </a:r>
            <a:r>
              <a:rPr lang="en-US" altLang="zh-CN" sz="2400" dirty="0"/>
              <a:t> is symmetric</a:t>
            </a:r>
          </a:p>
          <a:p>
            <a:pPr lvl="1" eaLnBrk="1" hangingPunct="1">
              <a:lnSpc>
                <a:spcPts val="4000"/>
              </a:lnSpc>
            </a:pPr>
            <a:r>
              <a:rPr lang="en-US" altLang="zh-CN" sz="2400" i="1" dirty="0"/>
              <a:t>a R b</a:t>
            </a:r>
            <a:r>
              <a:rPr lang="en-US" altLang="zh-CN" sz="2400" dirty="0"/>
              <a:t>, since </a:t>
            </a:r>
            <a:r>
              <a:rPr lang="en-US" altLang="zh-CN" sz="2400" i="1" dirty="0"/>
              <a:t>R</a:t>
            </a:r>
            <a:r>
              <a:rPr lang="en-US" altLang="zh-CN" sz="2400" dirty="0"/>
              <a:t> is transitive</a:t>
            </a:r>
          </a:p>
          <a:p>
            <a:pPr lvl="1" eaLnBrk="1" hangingPunct="1">
              <a:lnSpc>
                <a:spcPts val="4000"/>
              </a:lnSpc>
            </a:pPr>
            <a:r>
              <a:rPr lang="en-US" altLang="zh-CN" sz="2400" i="1" dirty="0"/>
              <a:t>R(a</a:t>
            </a:r>
            <a:r>
              <a:rPr lang="en-US" altLang="zh-CN" sz="2400" dirty="0"/>
              <a:t>) = </a:t>
            </a:r>
            <a:r>
              <a:rPr lang="en-US" altLang="zh-CN" sz="2400" i="1" dirty="0"/>
              <a:t>R</a:t>
            </a:r>
            <a:r>
              <a:rPr lang="en-US" altLang="zh-CN" sz="2400" dirty="0"/>
              <a:t>(</a:t>
            </a:r>
            <a:r>
              <a:rPr lang="en-US" altLang="zh-CN" sz="2400" i="1" dirty="0"/>
              <a:t>b</a:t>
            </a:r>
            <a:r>
              <a:rPr lang="en-US" altLang="zh-CN" sz="2400" dirty="0"/>
              <a:t>) by Lemma l</a:t>
            </a:r>
          </a:p>
          <a:p>
            <a:pPr eaLnBrk="1" hangingPunct="1">
              <a:lnSpc>
                <a:spcPts val="4000"/>
              </a:lnSpc>
            </a:pPr>
            <a:r>
              <a:rPr lang="en-US" altLang="zh-CN" sz="2800" dirty="0"/>
              <a:t>So, </a:t>
            </a:r>
            <a:r>
              <a:rPr lang="en-US" altLang="zh-CN" b="1" i="1" dirty="0"/>
              <a:t>P</a:t>
            </a:r>
            <a:r>
              <a:rPr lang="en-US" altLang="zh-CN" sz="2800" dirty="0"/>
              <a:t> is a partition</a:t>
            </a:r>
          </a:p>
          <a:p>
            <a:pPr eaLnBrk="1" hangingPunct="1">
              <a:lnSpc>
                <a:spcPts val="4000"/>
              </a:lnSpc>
            </a:pPr>
            <a:r>
              <a:rPr lang="en-US" altLang="zh-CN" sz="2800" i="1" dirty="0"/>
              <a:t>a R b</a:t>
            </a:r>
            <a:r>
              <a:rPr lang="en-US" altLang="zh-CN" sz="2800" dirty="0"/>
              <a:t> </a:t>
            </a:r>
            <a:r>
              <a:rPr lang="en-US" altLang="zh-CN" sz="2800" dirty="0" err="1"/>
              <a:t>iff</a:t>
            </a:r>
            <a:r>
              <a:rPr lang="en-US" altLang="zh-CN" sz="2800" dirty="0"/>
              <a:t> </a:t>
            </a:r>
            <a:r>
              <a:rPr lang="en-US" altLang="zh-CN" sz="2800" i="1" dirty="0"/>
              <a:t>a</a:t>
            </a:r>
            <a:r>
              <a:rPr lang="en-US" altLang="zh-CN" sz="2800" dirty="0"/>
              <a:t> and </a:t>
            </a:r>
            <a:r>
              <a:rPr lang="en-US" altLang="zh-CN" sz="2800" i="1" dirty="0"/>
              <a:t>b</a:t>
            </a:r>
            <a:r>
              <a:rPr lang="en-US" altLang="zh-CN" sz="2800" dirty="0"/>
              <a:t> belong to the same block of </a:t>
            </a:r>
            <a:r>
              <a:rPr lang="en-US" altLang="zh-CN" b="1" i="1" dirty="0"/>
              <a:t>P</a:t>
            </a:r>
            <a:r>
              <a:rPr lang="en-US" altLang="zh-CN" sz="2800" dirty="0"/>
              <a:t>, Thus </a:t>
            </a:r>
            <a:r>
              <a:rPr lang="en-US" altLang="zh-CN" b="1" i="1" dirty="0"/>
              <a:t>P </a:t>
            </a:r>
            <a:r>
              <a:rPr lang="en-US" altLang="zh-CN" sz="2800" dirty="0"/>
              <a:t>determines </a:t>
            </a:r>
            <a:r>
              <a:rPr lang="en-US" altLang="zh-CN" sz="2800" i="1" dirty="0"/>
              <a:t>R.</a:t>
            </a:r>
          </a:p>
          <a:p>
            <a:pPr lvl="1" algn="r" eaLnBrk="1" hangingPunct="1">
              <a:lnSpc>
                <a:spcPts val="4000"/>
              </a:lnSpc>
            </a:pPr>
            <a:r>
              <a:rPr lang="en-US" altLang="zh-CN" sz="2400" dirty="0"/>
              <a:t>QED</a:t>
            </a:r>
          </a:p>
          <a:p>
            <a:pPr marL="0" indent="0" eaLnBrk="1" hangingPunct="1">
              <a:lnSpc>
                <a:spcPts val="4000"/>
              </a:lnSpc>
              <a:buNone/>
            </a:pPr>
            <a:endParaRPr lang="en-US" altLang="zh-CN" sz="2800" dirty="0"/>
          </a:p>
        </p:txBody>
      </p:sp>
      <p:sp>
        <p:nvSpPr>
          <p:cNvPr id="5" name="文本框 4">
            <a:extLst>
              <a:ext uri="{FF2B5EF4-FFF2-40B4-BE49-F238E27FC236}">
                <a16:creationId xmlns:a16="http://schemas.microsoft.com/office/drawing/2014/main" id="{E7C86EEF-0CA0-4718-804A-F87F12223B9E}"/>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18129917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sz="2800" dirty="0"/>
              <a:t>If </a:t>
            </a:r>
            <a:r>
              <a:rPr lang="en-US" altLang="zh-CN" sz="2800" i="1" dirty="0"/>
              <a:t>R</a:t>
            </a:r>
            <a:r>
              <a:rPr lang="en-US" altLang="zh-CN" sz="2800" dirty="0"/>
              <a:t> is an equivalence relation on </a:t>
            </a:r>
            <a:r>
              <a:rPr lang="en-US" altLang="zh-CN" sz="2800" i="1" dirty="0"/>
              <a:t>A</a:t>
            </a:r>
            <a:r>
              <a:rPr lang="en-US" altLang="zh-CN" sz="2800" dirty="0"/>
              <a:t>, then the sets </a:t>
            </a:r>
            <a:r>
              <a:rPr lang="en-US" altLang="zh-CN" sz="2800" i="1" dirty="0"/>
              <a:t>R</a:t>
            </a:r>
            <a:r>
              <a:rPr lang="en-US" altLang="zh-CN" sz="2800" dirty="0"/>
              <a:t>(</a:t>
            </a:r>
            <a:r>
              <a:rPr lang="en-US" altLang="zh-CN" sz="2800" i="1" dirty="0"/>
              <a:t>a</a:t>
            </a:r>
            <a:r>
              <a:rPr lang="en-US" altLang="zh-CN" sz="2800" dirty="0"/>
              <a:t>) are traditionally called </a:t>
            </a:r>
            <a:r>
              <a:rPr lang="en-US" altLang="zh-CN" sz="2800" i="1" dirty="0">
                <a:solidFill>
                  <a:schemeClr val="hlink"/>
                </a:solidFill>
              </a:rPr>
              <a:t>equivalence classes</a:t>
            </a:r>
            <a:r>
              <a:rPr lang="en-US" altLang="zh-CN" sz="2800" dirty="0"/>
              <a:t> of </a:t>
            </a:r>
            <a:r>
              <a:rPr lang="en-US" altLang="zh-CN" sz="2800" i="1" dirty="0"/>
              <a:t>R</a:t>
            </a:r>
            <a:r>
              <a:rPr lang="en-US" altLang="zh-CN" sz="2800" dirty="0"/>
              <a:t>, denoted by [</a:t>
            </a:r>
            <a:r>
              <a:rPr lang="en-US" altLang="zh-CN" sz="2800" i="1" dirty="0"/>
              <a:t>a</a:t>
            </a:r>
            <a:r>
              <a:rPr lang="en-US" altLang="zh-CN" sz="2800" dirty="0"/>
              <a:t>]</a:t>
            </a:r>
          </a:p>
          <a:p>
            <a:pPr eaLnBrk="1" hangingPunct="1">
              <a:lnSpc>
                <a:spcPct val="150000"/>
              </a:lnSpc>
            </a:pPr>
            <a:r>
              <a:rPr lang="en-US" altLang="zh-CN" sz="2800" dirty="0"/>
              <a:t>The partition </a:t>
            </a:r>
            <a:r>
              <a:rPr lang="en-US" altLang="zh-CN" b="1" i="1" dirty="0"/>
              <a:t>P</a:t>
            </a:r>
            <a:r>
              <a:rPr lang="en-US" altLang="zh-CN" sz="2800" dirty="0"/>
              <a:t> consists of all equivalence classes of </a:t>
            </a:r>
            <a:r>
              <a:rPr lang="en-US" altLang="zh-CN" sz="2800" i="1" dirty="0"/>
              <a:t>R</a:t>
            </a:r>
            <a:r>
              <a:rPr lang="en-US" altLang="zh-CN" sz="2800" dirty="0"/>
              <a:t> is denoted by </a:t>
            </a:r>
            <a:r>
              <a:rPr lang="en-US" altLang="zh-CN" sz="2800" i="1" dirty="0"/>
              <a:t>A</a:t>
            </a:r>
            <a:r>
              <a:rPr lang="en-US" altLang="zh-CN" sz="2800" dirty="0"/>
              <a:t>/</a:t>
            </a:r>
            <a:r>
              <a:rPr lang="en-US" altLang="zh-CN" sz="2800" i="1" dirty="0"/>
              <a:t>R </a:t>
            </a:r>
            <a:r>
              <a:rPr lang="en-US" altLang="zh-CN" sz="2800" dirty="0"/>
              <a:t>and called</a:t>
            </a:r>
          </a:p>
          <a:p>
            <a:pPr lvl="1" eaLnBrk="1" hangingPunct="1">
              <a:lnSpc>
                <a:spcPct val="150000"/>
              </a:lnSpc>
            </a:pPr>
            <a:r>
              <a:rPr lang="en-US" altLang="zh-CN" sz="2400" dirty="0"/>
              <a:t>the </a:t>
            </a:r>
            <a:r>
              <a:rPr lang="en-US" altLang="zh-CN" sz="2400" i="1" dirty="0">
                <a:solidFill>
                  <a:schemeClr val="hlink"/>
                </a:solidFill>
              </a:rPr>
              <a:t>quotient set</a:t>
            </a:r>
            <a:r>
              <a:rPr lang="en-US" altLang="zh-CN" sz="2400" dirty="0"/>
              <a:t>, or</a:t>
            </a:r>
          </a:p>
          <a:p>
            <a:pPr lvl="1" eaLnBrk="1" hangingPunct="1">
              <a:lnSpc>
                <a:spcPct val="150000"/>
              </a:lnSpc>
            </a:pPr>
            <a:r>
              <a:rPr lang="en-US" altLang="zh-CN" sz="2400" i="1" dirty="0">
                <a:solidFill>
                  <a:schemeClr val="hlink"/>
                </a:solidFill>
              </a:rPr>
              <a:t>the partition of A induced by R</a:t>
            </a:r>
            <a:r>
              <a:rPr lang="en-US" altLang="zh-CN" sz="2400" i="1" dirty="0"/>
              <a:t>, </a:t>
            </a:r>
            <a:r>
              <a:rPr lang="en-US" altLang="zh-CN" sz="2400" dirty="0"/>
              <a:t>or,</a:t>
            </a:r>
          </a:p>
          <a:p>
            <a:pPr lvl="1" eaLnBrk="1" hangingPunct="1">
              <a:lnSpc>
                <a:spcPct val="150000"/>
              </a:lnSpc>
            </a:pPr>
            <a:r>
              <a:rPr lang="en-US" altLang="zh-CN" sz="2400" i="1" dirty="0">
                <a:solidFill>
                  <a:schemeClr val="hlink"/>
                </a:solidFill>
              </a:rPr>
              <a:t>A modulo R</a:t>
            </a:r>
            <a:r>
              <a:rPr lang="en-US" altLang="zh-CN" sz="2400" dirty="0"/>
              <a:t>.</a:t>
            </a:r>
          </a:p>
          <a:p>
            <a:pPr marL="0" indent="0" eaLnBrk="1" hangingPunct="1">
              <a:lnSpc>
                <a:spcPct val="150000"/>
              </a:lnSpc>
              <a:buNone/>
            </a:pPr>
            <a:endParaRPr lang="en-US" altLang="zh-CN" sz="2800" dirty="0"/>
          </a:p>
        </p:txBody>
      </p:sp>
      <p:sp>
        <p:nvSpPr>
          <p:cNvPr id="5" name="文本框 4">
            <a:extLst>
              <a:ext uri="{FF2B5EF4-FFF2-40B4-BE49-F238E27FC236}">
                <a16:creationId xmlns:a16="http://schemas.microsoft.com/office/drawing/2014/main" id="{4FE2EE28-6384-46F2-BEB5-27328FAE54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407864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98313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da-DK" altLang="en-US" sz="2800" dirty="0"/>
              <a:t>Let </a:t>
            </a:r>
          </a:p>
          <a:p>
            <a:pPr lvl="1" eaLnBrk="1" hangingPunct="1">
              <a:lnSpc>
                <a:spcPct val="150000"/>
              </a:lnSpc>
            </a:pPr>
            <a:r>
              <a:rPr lang="da-DK" altLang="en-US" sz="2400" i="1" dirty="0"/>
              <a:t>A</a:t>
            </a:r>
            <a:r>
              <a:rPr lang="da-DK" altLang="en-US" sz="2400" dirty="0"/>
              <a:t> = {1, 2, 3, 4}</a:t>
            </a:r>
          </a:p>
          <a:p>
            <a:pPr lvl="1" eaLnBrk="1" hangingPunct="1">
              <a:lnSpc>
                <a:spcPct val="150000"/>
              </a:lnSpc>
            </a:pPr>
            <a:r>
              <a:rPr lang="da-DK" altLang="en-US" sz="2400" i="1" dirty="0"/>
              <a:t>R</a:t>
            </a:r>
            <a:r>
              <a:rPr lang="da-DK" altLang="en-US" sz="2400" dirty="0"/>
              <a:t> = {(1, 1), (1, 2), (2, 1), (2, 2), (3, 4), (4, 3), (3, 3), (4, 4)}.</a:t>
            </a:r>
          </a:p>
          <a:p>
            <a:pPr eaLnBrk="1" hangingPunct="1">
              <a:lnSpc>
                <a:spcPct val="150000"/>
              </a:lnSpc>
            </a:pPr>
            <a:r>
              <a:rPr lang="en-US" altLang="zh-CN" sz="2800" dirty="0"/>
              <a:t>Determine </a:t>
            </a:r>
            <a:r>
              <a:rPr lang="en-US" altLang="zh-CN" sz="2800" i="1" dirty="0"/>
              <a:t>A</a:t>
            </a:r>
            <a:r>
              <a:rPr lang="en-US" altLang="zh-CN" sz="2800" dirty="0"/>
              <a:t>/</a:t>
            </a:r>
            <a:r>
              <a:rPr lang="en-US" altLang="zh-CN" sz="2800" i="1" dirty="0"/>
              <a:t>R</a:t>
            </a:r>
            <a:r>
              <a:rPr lang="en-US" altLang="zh-CN" sz="2800" dirty="0"/>
              <a:t>.</a:t>
            </a:r>
          </a:p>
          <a:p>
            <a:pPr eaLnBrk="1" hangingPunct="1">
              <a:lnSpc>
                <a:spcPct val="150000"/>
              </a:lnSpc>
            </a:pPr>
            <a:r>
              <a:rPr lang="en-US" altLang="zh-CN" sz="2800" dirty="0"/>
              <a:t>Solution</a:t>
            </a:r>
          </a:p>
          <a:p>
            <a:pPr lvl="1" eaLnBrk="1" hangingPunct="1">
              <a:lnSpc>
                <a:spcPct val="150000"/>
              </a:lnSpc>
            </a:pPr>
            <a:r>
              <a:rPr lang="en-US" altLang="zh-CN" sz="2400" i="1" dirty="0"/>
              <a:t>R</a:t>
            </a:r>
            <a:r>
              <a:rPr lang="en-US" altLang="zh-CN" sz="2400" dirty="0"/>
              <a:t>(1) = {1, 2} = </a:t>
            </a:r>
            <a:r>
              <a:rPr lang="en-US" altLang="zh-CN" sz="2400" i="1" dirty="0"/>
              <a:t>R</a:t>
            </a:r>
            <a:r>
              <a:rPr lang="en-US" altLang="zh-CN" sz="2400" dirty="0"/>
              <a:t>(2)</a:t>
            </a:r>
          </a:p>
          <a:p>
            <a:pPr lvl="1" eaLnBrk="1" hangingPunct="1">
              <a:lnSpc>
                <a:spcPct val="150000"/>
              </a:lnSpc>
            </a:pPr>
            <a:r>
              <a:rPr lang="en-US" altLang="zh-CN" sz="2400" i="1" dirty="0"/>
              <a:t>R</a:t>
            </a:r>
            <a:r>
              <a:rPr lang="en-US" altLang="zh-CN" sz="2400" dirty="0"/>
              <a:t>(3) = {3, 4} = </a:t>
            </a:r>
            <a:r>
              <a:rPr lang="en-US" altLang="zh-CN" sz="2400" i="1" dirty="0"/>
              <a:t>R</a:t>
            </a:r>
            <a:r>
              <a:rPr lang="en-US" altLang="zh-CN" sz="2400" dirty="0"/>
              <a:t>(4).</a:t>
            </a:r>
          </a:p>
          <a:p>
            <a:pPr lvl="1" eaLnBrk="1" hangingPunct="1">
              <a:lnSpc>
                <a:spcPct val="150000"/>
              </a:lnSpc>
            </a:pPr>
            <a:r>
              <a:rPr lang="en-US" altLang="zh-CN" sz="2400" dirty="0"/>
              <a:t>Hence </a:t>
            </a:r>
            <a:r>
              <a:rPr lang="en-US" altLang="zh-CN" sz="2400" i="1" dirty="0"/>
              <a:t>A</a:t>
            </a:r>
            <a:r>
              <a:rPr lang="en-US" altLang="zh-CN" sz="2400" dirty="0"/>
              <a:t>/</a:t>
            </a:r>
            <a:r>
              <a:rPr lang="en-US" altLang="zh-CN" sz="2400" i="1" dirty="0"/>
              <a:t>R</a:t>
            </a:r>
            <a:r>
              <a:rPr lang="en-US" altLang="zh-CN" sz="2400" dirty="0"/>
              <a:t> = {{1, 2}, {3, 4}} </a:t>
            </a:r>
          </a:p>
        </p:txBody>
      </p:sp>
      <p:sp>
        <p:nvSpPr>
          <p:cNvPr id="5" name="文本框 4">
            <a:extLst>
              <a:ext uri="{FF2B5EF4-FFF2-40B4-BE49-F238E27FC236}">
                <a16:creationId xmlns:a16="http://schemas.microsoft.com/office/drawing/2014/main" id="{BCBE806A-3E9E-4574-8B8C-54D2E9BAD8B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2703294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210046" y="1003442"/>
            <a:ext cx="1139173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ts val="4000"/>
              </a:lnSpc>
            </a:pPr>
            <a:r>
              <a:rPr lang="en-US" altLang="zh-CN" sz="2400" i="1" dirty="0">
                <a:solidFill>
                  <a:schemeClr val="hlink"/>
                </a:solidFill>
              </a:rPr>
              <a:t>STEP 1</a:t>
            </a:r>
            <a:r>
              <a:rPr lang="en-US" altLang="zh-CN" sz="2400" dirty="0"/>
              <a:t>: Choose any element of </a:t>
            </a:r>
            <a:r>
              <a:rPr lang="en-US" altLang="zh-CN" sz="2400" i="1" dirty="0"/>
              <a:t>A</a:t>
            </a:r>
            <a:r>
              <a:rPr lang="en-US" altLang="zh-CN" sz="2400" dirty="0"/>
              <a:t> and compute the equivalence class </a:t>
            </a:r>
            <a:r>
              <a:rPr lang="en-US" altLang="zh-CN" sz="2400" i="1" dirty="0"/>
              <a:t>R</a:t>
            </a:r>
            <a:r>
              <a:rPr lang="en-US" altLang="zh-CN" sz="2400" dirty="0"/>
              <a:t>(</a:t>
            </a:r>
            <a:r>
              <a:rPr lang="en-US" altLang="zh-CN" sz="2400" i="1" dirty="0"/>
              <a:t>a</a:t>
            </a:r>
            <a:r>
              <a:rPr lang="en-US" altLang="zh-CN" sz="2400" dirty="0"/>
              <a:t>).</a:t>
            </a:r>
          </a:p>
          <a:p>
            <a:pPr eaLnBrk="1" hangingPunct="1">
              <a:lnSpc>
                <a:spcPts val="4000"/>
              </a:lnSpc>
            </a:pPr>
            <a:r>
              <a:rPr lang="en-US" altLang="zh-CN" sz="2400" i="1" dirty="0">
                <a:solidFill>
                  <a:schemeClr val="hlink"/>
                </a:solidFill>
              </a:rPr>
              <a:t>STEP 2</a:t>
            </a:r>
            <a:r>
              <a:rPr lang="en-US" altLang="zh-CN" sz="2400" dirty="0"/>
              <a:t>: if </a:t>
            </a:r>
            <a:r>
              <a:rPr lang="en-US" altLang="zh-CN" sz="2400" i="1" dirty="0"/>
              <a:t>R</a:t>
            </a:r>
            <a:r>
              <a:rPr lang="en-US" altLang="zh-CN" sz="2400" dirty="0"/>
              <a:t>(</a:t>
            </a:r>
            <a:r>
              <a:rPr lang="en-US" altLang="zh-CN" sz="2400" i="1" dirty="0"/>
              <a:t>a</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A,</a:t>
            </a:r>
            <a:r>
              <a:rPr lang="en-US" altLang="zh-CN" sz="2400" dirty="0"/>
              <a:t> choose an element </a:t>
            </a:r>
            <a:r>
              <a:rPr lang="en-US" altLang="zh-CN" sz="2400" i="1" dirty="0"/>
              <a:t>b</a:t>
            </a:r>
            <a:r>
              <a:rPr lang="en-US" altLang="zh-CN" sz="2400" dirty="0"/>
              <a:t>, not included in </a:t>
            </a:r>
            <a:r>
              <a:rPr lang="en-US" altLang="zh-CN" sz="2400" i="1" dirty="0"/>
              <a:t>R</a:t>
            </a:r>
            <a:r>
              <a:rPr lang="en-US" altLang="zh-CN" sz="2400" dirty="0"/>
              <a:t>(</a:t>
            </a:r>
            <a:r>
              <a:rPr lang="en-US" altLang="zh-CN" sz="2400" i="1" dirty="0"/>
              <a:t>a</a:t>
            </a:r>
            <a:r>
              <a:rPr lang="en-US" altLang="zh-CN" sz="2400" dirty="0"/>
              <a:t>), and compute the equivalence class </a:t>
            </a:r>
            <a:r>
              <a:rPr lang="en-US" altLang="zh-CN" sz="2400" i="1" dirty="0"/>
              <a:t>R</a:t>
            </a:r>
            <a:r>
              <a:rPr lang="en-US" altLang="zh-CN" sz="2400" dirty="0"/>
              <a:t>(</a:t>
            </a:r>
            <a:r>
              <a:rPr lang="en-US" altLang="zh-CN" sz="2400" i="1" dirty="0"/>
              <a:t>b</a:t>
            </a:r>
            <a:r>
              <a:rPr lang="en-US" altLang="zh-CN" sz="2400" dirty="0"/>
              <a:t>).</a:t>
            </a:r>
          </a:p>
          <a:p>
            <a:pPr eaLnBrk="1" hangingPunct="1">
              <a:lnSpc>
                <a:spcPts val="4000"/>
              </a:lnSpc>
            </a:pPr>
            <a:r>
              <a:rPr lang="en-US" altLang="zh-CN" sz="2400" i="1" dirty="0">
                <a:solidFill>
                  <a:schemeClr val="hlink"/>
                </a:solidFill>
              </a:rPr>
              <a:t>STEP 3</a:t>
            </a:r>
            <a:r>
              <a:rPr lang="en-US" altLang="zh-CN" sz="2400" dirty="0"/>
              <a:t>: If </a:t>
            </a:r>
            <a:r>
              <a:rPr lang="en-US" altLang="zh-CN" sz="2400" i="1" dirty="0"/>
              <a:t>A</a:t>
            </a:r>
            <a:r>
              <a:rPr lang="en-US" altLang="zh-CN" sz="2400" dirty="0"/>
              <a:t> is not the union of previously computed equivalence classes, then choose an element </a:t>
            </a:r>
            <a:r>
              <a:rPr lang="en-US" altLang="zh-CN" sz="2400" i="1" dirty="0"/>
              <a:t>x</a:t>
            </a:r>
            <a:r>
              <a:rPr lang="en-US" altLang="zh-CN" sz="2400" dirty="0"/>
              <a:t> of </a:t>
            </a:r>
            <a:r>
              <a:rPr lang="en-US" altLang="zh-CN" sz="2400" i="1" dirty="0"/>
              <a:t>A</a:t>
            </a:r>
            <a:r>
              <a:rPr lang="en-US" altLang="zh-CN" sz="2400" dirty="0"/>
              <a:t> that is not in any of those equivalence classes and compute </a:t>
            </a:r>
            <a:r>
              <a:rPr lang="en-US" altLang="zh-CN" sz="2400" i="1" dirty="0"/>
              <a:t>R</a:t>
            </a:r>
            <a:r>
              <a:rPr lang="en-US" altLang="zh-CN" sz="2400" dirty="0"/>
              <a:t>(</a:t>
            </a:r>
            <a:r>
              <a:rPr lang="en-US" altLang="zh-CN" sz="2400" i="1" dirty="0"/>
              <a:t>x</a:t>
            </a:r>
            <a:r>
              <a:rPr lang="en-US" altLang="zh-CN" sz="2400" dirty="0"/>
              <a:t>).</a:t>
            </a:r>
          </a:p>
          <a:p>
            <a:pPr eaLnBrk="1" hangingPunct="1">
              <a:lnSpc>
                <a:spcPts val="4000"/>
              </a:lnSpc>
            </a:pPr>
            <a:r>
              <a:rPr lang="en-US" altLang="zh-CN" sz="2400" i="1" dirty="0">
                <a:solidFill>
                  <a:schemeClr val="hlink"/>
                </a:solidFill>
              </a:rPr>
              <a:t>STEP 4</a:t>
            </a:r>
            <a:r>
              <a:rPr lang="en-US" altLang="zh-CN" sz="2400" dirty="0"/>
              <a:t>: Repeat step 3 until all elements of </a:t>
            </a:r>
            <a:r>
              <a:rPr lang="en-US" altLang="zh-CN" sz="2400" i="1" dirty="0"/>
              <a:t>A</a:t>
            </a:r>
            <a:r>
              <a:rPr lang="en-US" altLang="zh-CN" sz="2400" dirty="0"/>
              <a:t> are included in the computed equivalence classes. If </a:t>
            </a:r>
            <a:r>
              <a:rPr lang="en-US" altLang="zh-CN" sz="2400" i="1" dirty="0"/>
              <a:t>A</a:t>
            </a:r>
            <a:r>
              <a:rPr lang="en-US" altLang="zh-CN" sz="2400" dirty="0"/>
              <a:t> is countable, this process could continue indefinitely. In that case, continue until a pattern emerges that allows you to describe or give a formula for all equivalence classes.</a:t>
            </a:r>
          </a:p>
          <a:p>
            <a:pPr eaLnBrk="1" hangingPunct="1">
              <a:lnSpc>
                <a:spcPts val="4000"/>
              </a:lnSpc>
            </a:pPr>
            <a:endParaRPr lang="en-US" altLang="zh-CN" sz="2400" dirty="0"/>
          </a:p>
        </p:txBody>
      </p:sp>
      <p:sp>
        <p:nvSpPr>
          <p:cNvPr id="5" name="文本框 4">
            <a:extLst>
              <a:ext uri="{FF2B5EF4-FFF2-40B4-BE49-F238E27FC236}">
                <a16:creationId xmlns:a16="http://schemas.microsoft.com/office/drawing/2014/main" id="{D2FB232E-DEA3-45EA-8D99-8E39D47CDE6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3162635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739754"/>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pPr>
            <a:r>
              <a:rPr lang="en-US" altLang="zh-CN" dirty="0"/>
              <a:t>What are the sets in the partition of the integers arising from congruence modulo 4?</a:t>
            </a:r>
          </a:p>
        </p:txBody>
      </p:sp>
      <p:sp>
        <p:nvSpPr>
          <p:cNvPr id="5" name="文本框 4">
            <a:extLst>
              <a:ext uri="{FF2B5EF4-FFF2-40B4-BE49-F238E27FC236}">
                <a16:creationId xmlns:a16="http://schemas.microsoft.com/office/drawing/2014/main" id="{E328E8F6-909C-47E4-8799-F4E9E84085B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3923552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568234" y="1166018"/>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Let </a:t>
            </a:r>
            <a:r>
              <a:rPr lang="en-US" altLang="zh-CN" i="1" dirty="0"/>
              <a:t>R</a:t>
            </a:r>
            <a:r>
              <a:rPr lang="en-US" altLang="zh-CN" dirty="0"/>
              <a:t> be the equivalence relation defined in congruence modulo 2, determine </a:t>
            </a:r>
            <a:r>
              <a:rPr lang="en-US" altLang="zh-CN" i="1" dirty="0"/>
              <a:t>R/A</a:t>
            </a:r>
            <a:r>
              <a:rPr lang="en-US" altLang="zh-CN" dirty="0"/>
              <a:t>.</a:t>
            </a:r>
          </a:p>
          <a:p>
            <a:pPr eaLnBrk="1" hangingPunct="1">
              <a:lnSpc>
                <a:spcPct val="150000"/>
              </a:lnSpc>
            </a:pPr>
            <a:r>
              <a:rPr lang="en-US" altLang="zh-CN" dirty="0"/>
              <a:t>Solution</a:t>
            </a:r>
          </a:p>
          <a:p>
            <a:pPr lvl="1" eaLnBrk="1" hangingPunct="1">
              <a:lnSpc>
                <a:spcPct val="150000"/>
              </a:lnSpc>
            </a:pPr>
            <a:r>
              <a:rPr lang="en-US" altLang="zh-CN" i="1" dirty="0"/>
              <a:t>R</a:t>
            </a:r>
            <a:r>
              <a:rPr lang="en-US" altLang="zh-CN" dirty="0"/>
              <a:t>(0)={…, -6, -4, -2, 0, 2, 4, 6, …}</a:t>
            </a:r>
          </a:p>
          <a:p>
            <a:pPr lvl="1" eaLnBrk="1" hangingPunct="1">
              <a:lnSpc>
                <a:spcPct val="150000"/>
              </a:lnSpc>
            </a:pPr>
            <a:r>
              <a:rPr lang="en-US" altLang="zh-CN" i="1" dirty="0"/>
              <a:t>R</a:t>
            </a:r>
            <a:r>
              <a:rPr lang="en-US" altLang="zh-CN" dirty="0"/>
              <a:t>(1)={…, -5, -3, -1, 1, 3, 5, 7, …}</a:t>
            </a:r>
          </a:p>
          <a:p>
            <a:pPr lvl="1" eaLnBrk="1" hangingPunct="1">
              <a:lnSpc>
                <a:spcPct val="150000"/>
              </a:lnSpc>
            </a:pPr>
            <a:r>
              <a:rPr lang="en-US" altLang="zh-CN" dirty="0"/>
              <a:t>Hence </a:t>
            </a:r>
            <a:r>
              <a:rPr lang="en-US" altLang="zh-CN" i="1" dirty="0"/>
              <a:t>A</a:t>
            </a:r>
            <a:r>
              <a:rPr lang="en-US" altLang="zh-CN" dirty="0"/>
              <a:t>/</a:t>
            </a:r>
            <a:r>
              <a:rPr lang="en-US" altLang="zh-CN" i="1" dirty="0"/>
              <a:t>R</a:t>
            </a:r>
            <a:r>
              <a:rPr lang="en-US" altLang="zh-CN" dirty="0"/>
              <a:t> consists of the set of even integers and the set of odd integers</a:t>
            </a:r>
          </a:p>
        </p:txBody>
      </p:sp>
      <p:sp>
        <p:nvSpPr>
          <p:cNvPr id="5" name="文本框 4">
            <a:extLst>
              <a:ext uri="{FF2B5EF4-FFF2-40B4-BE49-F238E27FC236}">
                <a16:creationId xmlns:a16="http://schemas.microsoft.com/office/drawing/2014/main" id="{3E18040A-EA49-4AE8-ADE1-CE14C875554F}"/>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4194810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61839AE4-CDAF-4F92-9CD3-D9AD572D017A}"/>
              </a:ext>
            </a:extLst>
          </p:cNvPr>
          <p:cNvSpPr txBox="1">
            <a:spLocks noChangeArrowheads="1"/>
          </p:cNvSpPr>
          <p:nvPr/>
        </p:nvSpPr>
        <p:spPr bwMode="auto">
          <a:xfrm>
            <a:off x="386080" y="739754"/>
            <a:ext cx="9428480" cy="3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b="1" dirty="0">
                <a:latin typeface="黑体" panose="02010609060101010101" pitchFamily="49" charset="-122"/>
                <a:ea typeface="黑体" panose="02010609060101010101" pitchFamily="49" charset="-122"/>
              </a:rPr>
              <a:t>例１：</a:t>
            </a:r>
          </a:p>
          <a:p>
            <a:pPr algn="just" eaLnBrk="1" hangingPunct="1">
              <a:lnSpc>
                <a:spcPct val="150000"/>
              </a:lnSpc>
              <a:spcBef>
                <a:spcPct val="0"/>
              </a:spcBef>
              <a:buFontTx/>
              <a:buNone/>
            </a:pPr>
            <a:r>
              <a:rPr lang="zh-CN" altLang="en-US" sz="2400" b="1" dirty="0">
                <a:latin typeface="黑体" panose="02010609060101010101" pitchFamily="49" charset="-122"/>
                <a:ea typeface="黑体" panose="02010609060101010101" pitchFamily="49" charset="-122"/>
              </a:rPr>
              <a:t>  </a:t>
            </a:r>
            <a:r>
              <a:rPr lang="zh-CN" altLang="en-US" sz="2400" b="1" dirty="0">
                <a:latin typeface="宋体" panose="02010600030101010101" pitchFamily="2" charset="-122"/>
              </a:rPr>
              <a:t>Ａ＝｛５２张</a:t>
            </a:r>
            <a:r>
              <a:rPr lang="zh-CN" altLang="en-US" sz="2400" b="1">
                <a:latin typeface="宋体" panose="02010600030101010101" pitchFamily="2" charset="-122"/>
              </a:rPr>
              <a:t>扑克｝</a:t>
            </a:r>
            <a:endParaRPr lang="zh-CN" altLang="en-US" sz="2400" b="1" dirty="0">
              <a:latin typeface="宋体" panose="02010600030101010101" pitchFamily="2" charset="-122"/>
            </a:endParaRPr>
          </a:p>
          <a:p>
            <a:pPr algn="just" eaLnBrk="1" hangingPunct="1">
              <a:lnSpc>
                <a:spcPct val="150000"/>
              </a:lnSpc>
              <a:spcBef>
                <a:spcPct val="0"/>
              </a:spcBef>
              <a:buFontTx/>
              <a:buNone/>
            </a:pPr>
            <a:r>
              <a:rPr lang="zh-CN" altLang="en-US" sz="2400" b="1" dirty="0">
                <a:latin typeface="宋体" panose="02010600030101010101" pitchFamily="2" charset="-122"/>
              </a:rPr>
              <a:t>  Ｒ</a:t>
            </a:r>
            <a:r>
              <a:rPr lang="en-US" altLang="zh-CN" sz="2400" b="1" baseline="-25000" dirty="0">
                <a:latin typeface="宋体" panose="02010600030101010101" pitchFamily="2" charset="-122"/>
              </a:rPr>
              <a:t>1</a:t>
            </a:r>
            <a:r>
              <a:rPr lang="zh-CN" altLang="en-US" sz="2400" b="1" dirty="0">
                <a:latin typeface="宋体" panose="02010600030101010101" pitchFamily="2" charset="-122"/>
              </a:rPr>
              <a:t>＝｛（ａ，ｂ）｜ａ与ｂ同花，ａ，ｂ是扑克｝</a:t>
            </a:r>
          </a:p>
          <a:p>
            <a:pPr algn="just" eaLnBrk="1" hangingPunct="1">
              <a:lnSpc>
                <a:spcPct val="150000"/>
              </a:lnSpc>
              <a:spcBef>
                <a:spcPct val="0"/>
              </a:spcBef>
              <a:buFontTx/>
              <a:buNone/>
            </a:pPr>
            <a:r>
              <a:rPr lang="zh-CN" altLang="en-US" sz="2400" b="1" dirty="0">
                <a:latin typeface="宋体" panose="02010600030101010101" pitchFamily="2" charset="-122"/>
              </a:rPr>
              <a:t>  Ｒ</a:t>
            </a:r>
            <a:r>
              <a:rPr lang="en-US" altLang="zh-CN" sz="2400" b="1" baseline="-25000" dirty="0">
                <a:latin typeface="宋体" panose="02010600030101010101" pitchFamily="2" charset="-122"/>
              </a:rPr>
              <a:t>2</a:t>
            </a:r>
            <a:r>
              <a:rPr lang="zh-CN" altLang="en-US" sz="2400" b="1" dirty="0">
                <a:latin typeface="宋体" panose="02010600030101010101" pitchFamily="2" charset="-122"/>
              </a:rPr>
              <a:t>＝｛（ａ，ｂ）｜ａ与ｂ同点，ａ，ｂ是扑克｝</a:t>
            </a:r>
          </a:p>
          <a:p>
            <a:pPr algn="just" eaLnBrk="1" hangingPunct="1">
              <a:lnSpc>
                <a:spcPct val="150000"/>
              </a:lnSpc>
              <a:spcBef>
                <a:spcPct val="0"/>
              </a:spcBef>
              <a:buFontTx/>
              <a:buNone/>
            </a:pPr>
            <a:r>
              <a:rPr lang="zh-CN" altLang="en-US" sz="2400" b="1" dirty="0">
                <a:latin typeface="Times New Roman" panose="02020603050405020304" pitchFamily="18" charset="0"/>
              </a:rPr>
              <a:t> 则</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Ｒ</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把Ａ分为四类同花类，</a:t>
            </a:r>
          </a:p>
          <a:p>
            <a:pPr algn="just" eaLnBrk="1" hangingPunct="1">
              <a:lnSpc>
                <a:spcPct val="150000"/>
              </a:lnSpc>
              <a:spcBef>
                <a:spcPct val="0"/>
              </a:spcBef>
              <a:buFontTx/>
              <a:buNone/>
            </a:pPr>
            <a:r>
              <a:rPr lang="zh-CN" altLang="en-US" sz="2400" b="1" dirty="0">
                <a:latin typeface="Times New Roman" panose="02020603050405020304" pitchFamily="18" charset="0"/>
              </a:rPr>
              <a:t>           Ｒ</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把Ａ分为１３类同点</a:t>
            </a:r>
            <a:r>
              <a:rPr lang="zh-CN" altLang="en-US" sz="2400" b="1">
                <a:latin typeface="Times New Roman" panose="02020603050405020304" pitchFamily="18" charset="0"/>
              </a:rPr>
              <a:t>类。</a:t>
            </a:r>
            <a:endParaRPr lang="zh-CN" altLang="en-US" sz="2400" b="1" dirty="0">
              <a:latin typeface="Times New Roman" panose="02020603050405020304" pitchFamily="18" charset="0"/>
            </a:endParaRPr>
          </a:p>
        </p:txBody>
      </p:sp>
      <p:sp>
        <p:nvSpPr>
          <p:cNvPr id="6" name="Text Box 3">
            <a:extLst>
              <a:ext uri="{FF2B5EF4-FFF2-40B4-BE49-F238E27FC236}">
                <a16:creationId xmlns:a16="http://schemas.microsoft.com/office/drawing/2014/main" id="{C0003DE0-63BF-4E67-B537-6B243553C558}"/>
              </a:ext>
            </a:extLst>
          </p:cNvPr>
          <p:cNvSpPr txBox="1">
            <a:spLocks noChangeArrowheads="1"/>
          </p:cNvSpPr>
          <p:nvPr/>
        </p:nvSpPr>
        <p:spPr bwMode="auto">
          <a:xfrm>
            <a:off x="386080" y="4187591"/>
            <a:ext cx="11056470" cy="242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b="1" dirty="0">
                <a:latin typeface="黑体" panose="02010609060101010101" pitchFamily="49" charset="-122"/>
                <a:ea typeface="黑体" panose="02010609060101010101" pitchFamily="49" charset="-122"/>
              </a:rPr>
              <a:t>例２：</a:t>
            </a:r>
            <a:endParaRPr lang="zh-CN" altLang="en-US" sz="2400" dirty="0">
              <a:latin typeface="宋体" panose="02010600030101010101" pitchFamily="2" charset="-122"/>
            </a:endParaRPr>
          </a:p>
          <a:p>
            <a:pPr algn="just" eaLnBrk="1" hangingPunct="1">
              <a:spcBef>
                <a:spcPct val="0"/>
              </a:spcBef>
              <a:buFontTx/>
              <a:buNone/>
            </a:pPr>
            <a:r>
              <a:rPr lang="zh-CN" altLang="en-US" sz="2400" dirty="0">
                <a:latin typeface="宋体" panose="02010600030101010101" pitchFamily="2" charset="-122"/>
              </a:rPr>
              <a:t>   </a:t>
            </a:r>
            <a:r>
              <a:rPr lang="zh-CN" altLang="en-US" sz="2400" b="1" dirty="0">
                <a:latin typeface="宋体" panose="02010600030101010101" pitchFamily="2" charset="-122"/>
              </a:rPr>
              <a:t>Ａ＝｛０，１，２，３，４，５｝</a:t>
            </a:r>
          </a:p>
          <a:p>
            <a:pPr algn="just" eaLnBrk="1" hangingPunct="1">
              <a:lnSpc>
                <a:spcPct val="150000"/>
              </a:lnSpc>
              <a:spcBef>
                <a:spcPct val="0"/>
              </a:spcBef>
              <a:buFontTx/>
              <a:buNone/>
            </a:pPr>
            <a:r>
              <a:rPr lang="zh-CN" altLang="en-US" sz="2400" b="1" dirty="0">
                <a:latin typeface="宋体" panose="02010600030101010101" pitchFamily="2" charset="-122"/>
              </a:rPr>
              <a:t>   Ｒ＝｛（０，０），（１，１），（２，２），（３，３），（１，２），（１，３），（２，１），</a:t>
            </a:r>
            <a:r>
              <a:rPr lang="zh-CN" altLang="en-US" sz="2400" b="1" dirty="0">
                <a:latin typeface="Times New Roman" panose="02020603050405020304" pitchFamily="18" charset="0"/>
              </a:rPr>
              <a:t>（２，３），（３，１），（３，２），（４，４），（４，５），（５，４），（５，</a:t>
            </a:r>
            <a:r>
              <a:rPr lang="zh-CN" altLang="en-US" sz="2400" b="1">
                <a:latin typeface="Times New Roman" panose="02020603050405020304" pitchFamily="18" charset="0"/>
              </a:rPr>
              <a:t>５）｝</a:t>
            </a:r>
            <a:endParaRPr lang="zh-CN" altLang="en-US" sz="2400" b="1" dirty="0">
              <a:latin typeface="Times New Roman" panose="02020603050405020304" pitchFamily="18" charset="0"/>
            </a:endParaRPr>
          </a:p>
        </p:txBody>
      </p:sp>
      <p:sp>
        <p:nvSpPr>
          <p:cNvPr id="7" name="文本框 6">
            <a:extLst>
              <a:ext uri="{FF2B5EF4-FFF2-40B4-BE49-F238E27FC236}">
                <a16:creationId xmlns:a16="http://schemas.microsoft.com/office/drawing/2014/main" id="{DB46A2B9-1CBC-4D6F-8DD1-64D763781A7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216280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3">
            <a:extLst>
              <a:ext uri="{FF2B5EF4-FFF2-40B4-BE49-F238E27FC236}">
                <a16:creationId xmlns:a16="http://schemas.microsoft.com/office/drawing/2014/main" id="{9899938B-712E-4C4A-A6C0-13BB19755D9C}"/>
              </a:ext>
            </a:extLst>
          </p:cNvPr>
          <p:cNvPicPr>
            <a:picLocks noChangeAspect="1" noChangeArrowheads="1"/>
          </p:cNvPicPr>
          <p:nvPr/>
        </p:nvPicPr>
        <p:blipFill>
          <a:blip r:embed="rId2">
            <a:lum bright="36000" contrast="100000"/>
            <a:grayscl/>
            <a:extLst>
              <a:ext uri="{28A0092B-C50C-407E-A947-70E740481C1C}">
                <a14:useLocalDpi xmlns:a14="http://schemas.microsoft.com/office/drawing/2010/main" val="0"/>
              </a:ext>
            </a:extLst>
          </a:blip>
          <a:srcRect t="11024" b="37013"/>
          <a:stretch>
            <a:fillRect/>
          </a:stretch>
        </p:blipFill>
        <p:spPr bwMode="auto">
          <a:xfrm>
            <a:off x="914400" y="1524000"/>
            <a:ext cx="7391400" cy="4267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 Box 3">
            <a:extLst>
              <a:ext uri="{FF2B5EF4-FFF2-40B4-BE49-F238E27FC236}">
                <a16:creationId xmlns:a16="http://schemas.microsoft.com/office/drawing/2014/main" id="{609234E2-D3D8-403E-B231-435B633FC46B}"/>
              </a:ext>
            </a:extLst>
          </p:cNvPr>
          <p:cNvSpPr txBox="1">
            <a:spLocks noChangeArrowheads="1"/>
          </p:cNvSpPr>
          <p:nvPr/>
        </p:nvSpPr>
        <p:spPr bwMode="auto">
          <a:xfrm>
            <a:off x="1219200" y="8382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b="1" dirty="0">
                <a:latin typeface="宋体" panose="02010600030101010101" pitchFamily="2" charset="-122"/>
              </a:rPr>
              <a:t>Ｒ</a:t>
            </a:r>
            <a:r>
              <a:rPr lang="zh-CN" altLang="en-US" sz="2400" b="1" dirty="0">
                <a:latin typeface="Times New Roman" panose="02020603050405020304" pitchFamily="18" charset="0"/>
              </a:rPr>
              <a:t>是等价关系，但不直观，用关系图表示。</a:t>
            </a:r>
          </a:p>
        </p:txBody>
      </p:sp>
      <p:sp>
        <p:nvSpPr>
          <p:cNvPr id="9" name="Text Box 4">
            <a:extLst>
              <a:ext uri="{FF2B5EF4-FFF2-40B4-BE49-F238E27FC236}">
                <a16:creationId xmlns:a16="http://schemas.microsoft.com/office/drawing/2014/main" id="{F618BDF4-BA3F-49EE-BB6A-915B17A3EFBE}"/>
              </a:ext>
            </a:extLst>
          </p:cNvPr>
          <p:cNvSpPr txBox="1">
            <a:spLocks noChangeArrowheads="1"/>
          </p:cNvSpPr>
          <p:nvPr/>
        </p:nvSpPr>
        <p:spPr bwMode="auto">
          <a:xfrm>
            <a:off x="1295400" y="57150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b="1">
                <a:latin typeface="Times New Roman" panose="02020603050405020304" pitchFamily="18" charset="0"/>
              </a:rPr>
              <a:t>三个不连通的图</a:t>
            </a:r>
            <a:endParaRPr lang="zh-CN" altLang="en-US" sz="2400">
              <a:latin typeface="Times New Roman" panose="02020603050405020304" pitchFamily="18" charset="0"/>
            </a:endParaRPr>
          </a:p>
        </p:txBody>
      </p:sp>
      <p:sp>
        <p:nvSpPr>
          <p:cNvPr id="10" name="文本框 9">
            <a:extLst>
              <a:ext uri="{FF2B5EF4-FFF2-40B4-BE49-F238E27FC236}">
                <a16:creationId xmlns:a16="http://schemas.microsoft.com/office/drawing/2014/main" id="{C93DA930-1DE8-425E-9BCC-470EB6A991BF}"/>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251582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7A886761-AF9E-4D16-9824-1650C6441C27}"/>
              </a:ext>
            </a:extLst>
          </p:cNvPr>
          <p:cNvSpPr txBox="1">
            <a:spLocks noChangeArrowheads="1"/>
          </p:cNvSpPr>
          <p:nvPr/>
        </p:nvSpPr>
        <p:spPr bwMode="auto">
          <a:xfrm>
            <a:off x="567763" y="1170326"/>
            <a:ext cx="10384717"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FontTx/>
              <a:buNone/>
            </a:pPr>
            <a:r>
              <a:rPr lang="en-US" altLang="zh-CN" sz="2400">
                <a:latin typeface="Times New Roman" panose="02020603050405020304" pitchFamily="18" charset="0"/>
              </a:rPr>
              <a:t>        </a:t>
            </a:r>
            <a:r>
              <a:rPr lang="zh-CN" altLang="en-US" sz="2400" b="1">
                <a:latin typeface="Times New Roman" panose="02020603050405020304" pitchFamily="18" charset="0"/>
              </a:rPr>
              <a:t>二元关系</a:t>
            </a:r>
            <a:r>
              <a:rPr lang="en-US" altLang="zh-CN" sz="2400" b="1">
                <a:latin typeface="Times New Roman" panose="02020603050405020304" pitchFamily="18" charset="0"/>
              </a:rPr>
              <a:t>R</a:t>
            </a:r>
            <a:r>
              <a:rPr lang="zh-CN" altLang="en-US" sz="2400" b="1">
                <a:latin typeface="Times New Roman" panose="02020603050405020304" pitchFamily="18" charset="0"/>
              </a:rPr>
              <a:t>是自反的，对称的，传递的，且把Ａ分成了三个等价类，（Ａ）＝｛｛０｝，｛１，２，３｝，｛４，５｝｝</a:t>
            </a:r>
          </a:p>
        </p:txBody>
      </p:sp>
      <p:sp>
        <p:nvSpPr>
          <p:cNvPr id="10" name="Text Box 3">
            <a:extLst>
              <a:ext uri="{FF2B5EF4-FFF2-40B4-BE49-F238E27FC236}">
                <a16:creationId xmlns:a16="http://schemas.microsoft.com/office/drawing/2014/main" id="{E50D5F79-5DA9-4F85-B6DF-DACB9DBA1B95}"/>
              </a:ext>
            </a:extLst>
          </p:cNvPr>
          <p:cNvSpPr txBox="1">
            <a:spLocks noChangeArrowheads="1"/>
          </p:cNvSpPr>
          <p:nvPr/>
        </p:nvSpPr>
        <p:spPr bwMode="auto">
          <a:xfrm>
            <a:off x="528453" y="5456187"/>
            <a:ext cx="11135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en-US" altLang="zh-CN" sz="2400" b="1">
                <a:latin typeface="Times New Roman" panose="02020603050405020304" pitchFamily="18" charset="0"/>
              </a:rPr>
              <a:t>[</a:t>
            </a:r>
            <a:r>
              <a:rPr lang="zh-CN" altLang="en-US" sz="2400" b="1">
                <a:latin typeface="Times New Roman" panose="02020603050405020304" pitchFamily="18" charset="0"/>
              </a:rPr>
              <a:t>定义</a:t>
            </a:r>
            <a:r>
              <a:rPr lang="en-US" altLang="zh-CN" sz="2400" b="1">
                <a:latin typeface="Times New Roman" panose="02020603050405020304" pitchFamily="18" charset="0"/>
              </a:rPr>
              <a:t>]</a:t>
            </a:r>
            <a:r>
              <a:rPr lang="zh-CN" altLang="en-US" sz="2400" b="1">
                <a:latin typeface="Times New Roman" panose="02020603050405020304" pitchFamily="18" charset="0"/>
              </a:rPr>
              <a:t>：商集的元素个数（即Ａ在Ｒ下的等价类个数）称为Ｒ的秩。</a:t>
            </a:r>
          </a:p>
        </p:txBody>
      </p:sp>
      <p:sp>
        <p:nvSpPr>
          <p:cNvPr id="11" name="Text Box 4">
            <a:extLst>
              <a:ext uri="{FF2B5EF4-FFF2-40B4-BE49-F238E27FC236}">
                <a16:creationId xmlns:a16="http://schemas.microsoft.com/office/drawing/2014/main" id="{0B5105E0-83C3-4068-A8DB-637DD4CD5DAA}"/>
              </a:ext>
            </a:extLst>
          </p:cNvPr>
          <p:cNvSpPr txBox="1">
            <a:spLocks noChangeArrowheads="1"/>
          </p:cNvSpPr>
          <p:nvPr/>
        </p:nvSpPr>
        <p:spPr bwMode="auto">
          <a:xfrm>
            <a:off x="528453" y="2731144"/>
            <a:ext cx="11135093" cy="222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en-US" altLang="zh-CN" sz="2400" b="1">
                <a:latin typeface="宋体" panose="02010600030101010101" pitchFamily="2" charset="-122"/>
              </a:rPr>
              <a:t>[</a:t>
            </a:r>
            <a:r>
              <a:rPr lang="zh-CN" altLang="en-US" sz="2400" b="1">
                <a:latin typeface="宋体" panose="02010600030101010101" pitchFamily="2" charset="-122"/>
              </a:rPr>
              <a:t>定义</a:t>
            </a:r>
            <a:r>
              <a:rPr lang="en-US" altLang="zh-CN" sz="2400" b="1">
                <a:latin typeface="宋体" panose="02010600030101010101" pitchFamily="2" charset="-122"/>
              </a:rPr>
              <a:t>] </a:t>
            </a:r>
            <a:r>
              <a:rPr lang="zh-CN" altLang="en-US" sz="2400" b="1">
                <a:latin typeface="宋体" panose="02010600030101010101" pitchFamily="2" charset="-122"/>
              </a:rPr>
              <a:t>商集：等价关系</a:t>
            </a:r>
            <a:r>
              <a:rPr lang="en-US" altLang="zh-CN" sz="2400" b="1">
                <a:latin typeface="宋体" panose="02010600030101010101" pitchFamily="2" charset="-122"/>
              </a:rPr>
              <a:t>R</a:t>
            </a:r>
            <a:r>
              <a:rPr lang="zh-CN" altLang="en-US" sz="2400" b="1">
                <a:latin typeface="宋体" panose="02010600030101010101" pitchFamily="2" charset="-122"/>
              </a:rPr>
              <a:t>将</a:t>
            </a:r>
            <a:r>
              <a:rPr lang="en-US" altLang="zh-CN" sz="2400" b="1">
                <a:latin typeface="宋体" panose="02010600030101010101" pitchFamily="2" charset="-122"/>
              </a:rPr>
              <a:t>A</a:t>
            </a:r>
            <a:r>
              <a:rPr lang="zh-CN" altLang="en-US" sz="2400" b="1">
                <a:latin typeface="宋体" panose="02010600030101010101" pitchFamily="2" charset="-122"/>
              </a:rPr>
              <a:t>分成若干等价类，每个类选个代表组成新的集合称为</a:t>
            </a:r>
            <a:r>
              <a:rPr lang="en-US" altLang="zh-CN" sz="2400" b="1">
                <a:latin typeface="宋体" panose="02010600030101010101" pitchFamily="2" charset="-122"/>
              </a:rPr>
              <a:t>A</a:t>
            </a:r>
            <a:r>
              <a:rPr lang="zh-CN" altLang="en-US" sz="2400" b="1">
                <a:latin typeface="宋体" panose="02010600030101010101" pitchFamily="2" charset="-122"/>
              </a:rPr>
              <a:t>关于</a:t>
            </a:r>
            <a:r>
              <a:rPr lang="en-US" altLang="zh-CN" sz="2400" b="1">
                <a:latin typeface="宋体" panose="02010600030101010101" pitchFamily="2" charset="-122"/>
              </a:rPr>
              <a:t>R</a:t>
            </a:r>
            <a:r>
              <a:rPr lang="zh-CN" altLang="en-US" sz="2400" b="1">
                <a:latin typeface="宋体" panose="02010600030101010101" pitchFamily="2" charset="-122"/>
              </a:rPr>
              <a:t>的商集，表示为</a:t>
            </a:r>
            <a:r>
              <a:rPr lang="en-US" altLang="zh-CN" sz="2400" b="1">
                <a:latin typeface="宋体" panose="02010600030101010101" pitchFamily="2" charset="-122"/>
              </a:rPr>
              <a:t>A/R</a:t>
            </a:r>
            <a:r>
              <a:rPr lang="zh-CN" altLang="en-US" sz="2400" b="1">
                <a:latin typeface="宋体" panose="02010600030101010101" pitchFamily="2" charset="-122"/>
              </a:rPr>
              <a:t>。</a:t>
            </a:r>
          </a:p>
          <a:p>
            <a:pPr algn="just" eaLnBrk="1" hangingPunct="1">
              <a:lnSpc>
                <a:spcPct val="150000"/>
              </a:lnSpc>
              <a:spcBef>
                <a:spcPct val="0"/>
              </a:spcBef>
              <a:buFontTx/>
              <a:buNone/>
            </a:pPr>
            <a:r>
              <a:rPr lang="zh-CN" altLang="en-US" sz="2400" b="1">
                <a:latin typeface="宋体" panose="02010600030101010101" pitchFamily="2" charset="-122"/>
              </a:rPr>
              <a:t>例：在上例中</a:t>
            </a:r>
          </a:p>
          <a:p>
            <a:pPr algn="just" eaLnBrk="1" hangingPunct="1">
              <a:lnSpc>
                <a:spcPct val="150000"/>
              </a:lnSpc>
              <a:spcBef>
                <a:spcPct val="0"/>
              </a:spcBef>
              <a:buFontTx/>
              <a:buNone/>
            </a:pPr>
            <a:r>
              <a:rPr lang="zh-CN" altLang="en-US" sz="2400" b="1">
                <a:latin typeface="宋体" panose="02010600030101010101" pitchFamily="2" charset="-122"/>
              </a:rPr>
              <a:t>    </a:t>
            </a:r>
            <a:r>
              <a:rPr lang="en-US" altLang="zh-CN" sz="2400" b="1">
                <a:latin typeface="宋体" panose="02010600030101010101" pitchFamily="2" charset="-122"/>
              </a:rPr>
              <a:t>A/R</a:t>
            </a:r>
            <a:r>
              <a:rPr lang="zh-CN" altLang="en-US" sz="2400" b="1">
                <a:latin typeface="宋体" panose="02010600030101010101" pitchFamily="2" charset="-122"/>
              </a:rPr>
              <a:t>＝｛［０］，［１］，［４］｝</a:t>
            </a:r>
            <a:endParaRPr lang="zh-CN" altLang="en-US" sz="2000" b="1">
              <a:latin typeface="宋体" panose="02010600030101010101" pitchFamily="2" charset="-122"/>
            </a:endParaRPr>
          </a:p>
        </p:txBody>
      </p:sp>
      <p:sp>
        <p:nvSpPr>
          <p:cNvPr id="7" name="文本框 6">
            <a:extLst>
              <a:ext uri="{FF2B5EF4-FFF2-40B4-BE49-F238E27FC236}">
                <a16:creationId xmlns:a16="http://schemas.microsoft.com/office/drawing/2014/main" id="{63482B7F-AC05-46C7-98BF-E2803E31CF3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38093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11" name="矩形 10">
            <a:extLst>
              <a:ext uri="{FF2B5EF4-FFF2-40B4-BE49-F238E27FC236}">
                <a16:creationId xmlns:a16="http://schemas.microsoft.com/office/drawing/2014/main" id="{6B68CB0B-7E7A-4610-A94B-92FE303EDD1A}"/>
              </a:ext>
            </a:extLst>
          </p:cNvPr>
          <p:cNvSpPr/>
          <p:nvPr/>
        </p:nvSpPr>
        <p:spPr>
          <a:xfrm>
            <a:off x="210046" y="913074"/>
            <a:ext cx="11691256" cy="6394828"/>
          </a:xfrm>
          <a:prstGeom prst="rect">
            <a:avLst/>
          </a:prstGeom>
        </p:spPr>
        <p:txBody>
          <a:bodyPr wrap="square">
            <a:spAutoFit/>
          </a:bodyPr>
          <a:lstStyle/>
          <a:p>
            <a:pPr marL="457200" indent="-457200">
              <a:lnSpc>
                <a:spcPct val="150000"/>
              </a:lnSpc>
              <a:buFont typeface="Wingdings" panose="05000000000000000000" pitchFamily="2" charset="2"/>
              <a:buChar char="p"/>
            </a:pPr>
            <a:r>
              <a:rPr lang="en-US" altLang="zh-CN" sz="2800" b="1"/>
              <a:t>[</a:t>
            </a:r>
            <a:r>
              <a:rPr lang="zh-CN" altLang="en-US" sz="2800" b="1"/>
              <a:t>定义</a:t>
            </a:r>
            <a:r>
              <a:rPr lang="en-US" altLang="zh-CN" sz="2800" b="1"/>
              <a:t>2]</a:t>
            </a:r>
            <a:r>
              <a:rPr lang="zh-CN" altLang="en-US" sz="2800" b="1"/>
              <a:t>：</a:t>
            </a:r>
            <a:r>
              <a:rPr lang="zh-CN" altLang="en-US" sz="2800"/>
              <a:t>称</a:t>
            </a:r>
            <a:r>
              <a:rPr lang="zh-CN" altLang="en-US" sz="2800">
                <a:latin typeface="宋体" panose="02010600030101010101" pitchFamily="2" charset="-122"/>
              </a:rPr>
              <a:t>Ｒ∪Ｒ</a:t>
            </a:r>
            <a:r>
              <a:rPr lang="en-US" altLang="zh-CN" sz="2800" baseline="30000">
                <a:latin typeface="宋体" panose="02010600030101010101" pitchFamily="2" charset="-122"/>
              </a:rPr>
              <a:t>C</a:t>
            </a:r>
            <a:r>
              <a:rPr lang="zh-CN" altLang="en-US" sz="2800"/>
              <a:t>是Ｒ的对称闭包</a:t>
            </a:r>
            <a:r>
              <a:rPr lang="en-US" altLang="zh-CN" sz="2800"/>
              <a:t>/symmetric closure of R</a:t>
            </a:r>
            <a:r>
              <a:rPr lang="zh-CN" altLang="en-US" sz="2800"/>
              <a:t>，记为</a:t>
            </a:r>
            <a:r>
              <a:rPr lang="en-US" altLang="zh-CN" sz="2800"/>
              <a:t>s(R)</a:t>
            </a:r>
            <a:r>
              <a:rPr lang="zh-CN" altLang="en-US" sz="2800"/>
              <a:t>。</a:t>
            </a:r>
            <a:r>
              <a:rPr lang="zh-CN" altLang="en-US" sz="2800" b="1">
                <a:latin typeface="宋体" panose="02010600030101010101" pitchFamily="2" charset="-122"/>
              </a:rPr>
              <a:t> </a:t>
            </a:r>
            <a:endParaRPr lang="en-US" altLang="zh-CN" sz="2800" b="1">
              <a:latin typeface="宋体" panose="02010600030101010101" pitchFamily="2" charset="-122"/>
            </a:endParaRPr>
          </a:p>
          <a:p>
            <a:pPr marL="457200" indent="-457200">
              <a:lnSpc>
                <a:spcPct val="150000"/>
              </a:lnSpc>
              <a:buFont typeface="Wingdings" panose="05000000000000000000" pitchFamily="2" charset="2"/>
              <a:buChar char="p"/>
            </a:pPr>
            <a:r>
              <a:rPr lang="en-US" altLang="zh-CN" sz="2800" b="1"/>
              <a:t>[</a:t>
            </a:r>
            <a:r>
              <a:rPr lang="zh-CN" altLang="en-US" sz="2800" b="1"/>
              <a:t>定理</a:t>
            </a:r>
            <a:r>
              <a:rPr lang="en-US" altLang="zh-CN" sz="2800" b="1"/>
              <a:t>2]</a:t>
            </a:r>
            <a:r>
              <a:rPr lang="zh-CN" altLang="en-US" sz="2800" b="1"/>
              <a:t>：</a:t>
            </a:r>
            <a:r>
              <a:rPr lang="zh-CN" altLang="en-US" sz="2800"/>
              <a:t>设Ｒ是Ａ上的二元关系，则</a:t>
            </a:r>
            <a:r>
              <a:rPr lang="zh-CN" altLang="en-US" sz="2800">
                <a:latin typeface="宋体" panose="02010600030101010101" pitchFamily="2" charset="-122"/>
              </a:rPr>
              <a:t>Ｒ∪Ｒ</a:t>
            </a:r>
            <a:r>
              <a:rPr lang="en-US" altLang="zh-CN" sz="2800" baseline="30000">
                <a:latin typeface="宋体" panose="02010600030101010101" pitchFamily="2" charset="-122"/>
              </a:rPr>
              <a:t>C</a:t>
            </a:r>
            <a:r>
              <a:rPr lang="zh-CN" altLang="en-US" sz="2800"/>
              <a:t>是对称的，包含Ｒ的最小关系</a:t>
            </a:r>
            <a:r>
              <a:rPr lang="en-US" altLang="zh-CN" sz="2800"/>
              <a:t>,</a:t>
            </a:r>
            <a:r>
              <a:rPr lang="zh-CN" altLang="en-US" sz="2800"/>
              <a:t>（其中</a:t>
            </a:r>
            <a:r>
              <a:rPr lang="zh-CN" altLang="en-US" sz="2800">
                <a:latin typeface="宋体" panose="02010600030101010101" pitchFamily="2" charset="-122"/>
              </a:rPr>
              <a:t>Ｒ</a:t>
            </a:r>
            <a:r>
              <a:rPr lang="en-US" altLang="zh-CN" sz="2800" baseline="30000">
                <a:latin typeface="宋体" panose="02010600030101010101" pitchFamily="2" charset="-122"/>
              </a:rPr>
              <a:t>C</a:t>
            </a:r>
            <a:r>
              <a:rPr lang="zh-CN" altLang="en-US" sz="2800"/>
              <a:t>是Ｒ的逆关系）。</a:t>
            </a:r>
          </a:p>
          <a:p>
            <a:pPr marL="914400" lvl="1" indent="-457200">
              <a:lnSpc>
                <a:spcPct val="150000"/>
              </a:lnSpc>
              <a:buFont typeface="Wingdings" panose="05000000000000000000" pitchFamily="2" charset="2"/>
              <a:buChar char="l"/>
            </a:pPr>
            <a:r>
              <a:rPr lang="zh-CN" altLang="en-US" sz="2400" b="1"/>
              <a:t>证明：</a:t>
            </a:r>
            <a:r>
              <a:rPr lang="zh-CN" altLang="en-US" sz="2400"/>
              <a:t>若（ａ，ｂ）</a:t>
            </a:r>
            <a:r>
              <a:rPr lang="zh-CN" altLang="en-US" sz="2400">
                <a:latin typeface="宋体" panose="02010600030101010101" pitchFamily="2" charset="-122"/>
              </a:rPr>
              <a:t>∈Ｒ∪Ｒ</a:t>
            </a:r>
            <a:r>
              <a:rPr lang="en-US" altLang="zh-CN" sz="2400" baseline="30000">
                <a:latin typeface="宋体" panose="02010600030101010101" pitchFamily="2" charset="-122"/>
              </a:rPr>
              <a:t>C </a:t>
            </a:r>
            <a:r>
              <a:rPr lang="zh-CN" altLang="en-US" sz="2400"/>
              <a:t>，则</a:t>
            </a:r>
            <a:endParaRPr lang="en-US" altLang="zh-CN" sz="2400"/>
          </a:p>
          <a:p>
            <a:pPr lvl="1">
              <a:lnSpc>
                <a:spcPct val="150000"/>
              </a:lnSpc>
            </a:pPr>
            <a:r>
              <a:rPr lang="en-US" altLang="zh-CN" sz="2400" b="1"/>
              <a:t>               </a:t>
            </a:r>
            <a:r>
              <a:rPr lang="zh-CN" altLang="en-US" sz="2400"/>
              <a:t>（ａ，ｂ）∈Ｒ 或（ａ，ｂ）∈</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zh-CN" altLang="en-US" sz="2400" baseline="30000">
                <a:latin typeface="宋体" panose="02010600030101010101" pitchFamily="2" charset="-122"/>
              </a:rPr>
              <a:t>  </a:t>
            </a:r>
            <a:endParaRPr lang="en-US" altLang="zh-CN" sz="2400" baseline="30000">
              <a:latin typeface="宋体" panose="02010600030101010101" pitchFamily="2" charset="-122"/>
            </a:endParaRPr>
          </a:p>
          <a:p>
            <a:pPr lvl="1">
              <a:lnSpc>
                <a:spcPct val="150000"/>
              </a:lnSpc>
            </a:pPr>
            <a:r>
              <a:rPr lang="en-US" altLang="zh-CN" sz="2400" baseline="30000">
                <a:latin typeface="宋体" panose="02010600030101010101" pitchFamily="2" charset="-122"/>
                <a:sym typeface="Symbol" panose="05050102010706020507" pitchFamily="18" charset="2"/>
              </a:rPr>
              <a:t>	          </a:t>
            </a:r>
            <a:r>
              <a:rPr lang="zh-CN" altLang="en-US" sz="2400">
                <a:latin typeface="宋体" panose="02010600030101010101" pitchFamily="2" charset="-122"/>
                <a:sym typeface="Symbol" panose="05050102010706020507" pitchFamily="18" charset="2"/>
              </a:rPr>
              <a:t> </a:t>
            </a:r>
            <a:r>
              <a:rPr lang="zh-CN" altLang="en-US" sz="2400"/>
              <a:t>（ｂ，ａ）∈</a:t>
            </a:r>
            <a:r>
              <a:rPr lang="zh-CN" altLang="en-US" sz="2400">
                <a:latin typeface="宋体" panose="02010600030101010101" pitchFamily="2" charset="-122"/>
              </a:rPr>
              <a:t>Ｒ</a:t>
            </a:r>
            <a:r>
              <a:rPr lang="en-US" altLang="zh-CN" sz="2400" baseline="30000">
                <a:latin typeface="宋体" panose="02010600030101010101" pitchFamily="2" charset="-122"/>
              </a:rPr>
              <a:t>C </a:t>
            </a:r>
            <a:r>
              <a:rPr lang="zh-CN" altLang="en-US" sz="2400"/>
              <a:t>或（ｂ，ａ）∈Ｒ</a:t>
            </a:r>
          </a:p>
          <a:p>
            <a:pPr lvl="1">
              <a:lnSpc>
                <a:spcPct val="150000"/>
              </a:lnSpc>
            </a:pPr>
            <a:r>
              <a:rPr lang="zh-CN" altLang="en-US" sz="2400"/>
              <a:t>         故（ｂ，ａ）∈Ｒ∪</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zh-CN" altLang="en-US" sz="2400"/>
              <a:t>（对称性）</a:t>
            </a:r>
            <a:r>
              <a:rPr lang="en-US" altLang="zh-CN" sz="2400"/>
              <a:t>,</a:t>
            </a:r>
          </a:p>
          <a:p>
            <a:pPr lvl="1">
              <a:lnSpc>
                <a:spcPct val="150000"/>
              </a:lnSpc>
            </a:pPr>
            <a:r>
              <a:rPr lang="en-US" altLang="zh-CN" sz="2400" b="1">
                <a:latin typeface="宋体" panose="02010600030101010101" pitchFamily="2" charset="-122"/>
              </a:rPr>
              <a:t>	      </a:t>
            </a:r>
            <a:r>
              <a:rPr lang="zh-CN" altLang="en-US" sz="2400"/>
              <a:t>若Ｒ’为包含Ｒ，对称的二元关系，</a:t>
            </a:r>
            <a:endParaRPr lang="en-US" altLang="zh-CN" sz="2400"/>
          </a:p>
          <a:p>
            <a:pPr lvl="1">
              <a:lnSpc>
                <a:spcPct val="150000"/>
              </a:lnSpc>
            </a:pPr>
            <a:r>
              <a:rPr lang="zh-CN" altLang="en-US" sz="2400"/>
              <a:t>         则对</a:t>
            </a:r>
            <a:r>
              <a:rPr lang="zh-CN" altLang="en-US" sz="2400">
                <a:sym typeface="Symbol" panose="05050102010706020507" pitchFamily="18" charset="2"/>
              </a:rPr>
              <a:t></a:t>
            </a:r>
            <a:r>
              <a:rPr lang="zh-CN" altLang="en-US" sz="2400"/>
              <a:t>（ａ，ｂ）</a:t>
            </a:r>
            <a:r>
              <a:rPr lang="zh-CN" altLang="en-US" sz="2400" b="1">
                <a:latin typeface="宋体" panose="02010600030101010101" pitchFamily="2" charset="-122"/>
              </a:rPr>
              <a:t> </a:t>
            </a:r>
            <a:r>
              <a:rPr lang="zh-CN" altLang="en-US" sz="2400">
                <a:latin typeface="宋体" panose="02010600030101010101" pitchFamily="2" charset="-122"/>
              </a:rPr>
              <a:t>∈Ｒ∪Ｒ</a:t>
            </a:r>
            <a:r>
              <a:rPr lang="en-US" altLang="zh-CN" sz="2400" baseline="30000">
                <a:latin typeface="宋体" panose="02010600030101010101" pitchFamily="2" charset="-122"/>
              </a:rPr>
              <a:t>C </a:t>
            </a:r>
            <a:r>
              <a:rPr lang="zh-CN" altLang="en-US" sz="2400"/>
              <a:t>，</a:t>
            </a:r>
          </a:p>
          <a:p>
            <a:pPr lvl="1">
              <a:lnSpc>
                <a:spcPct val="150000"/>
              </a:lnSpc>
            </a:pPr>
            <a:endParaRPr lang="zh-CN" altLang="en-US" sz="2400"/>
          </a:p>
          <a:p>
            <a:pPr lvl="1">
              <a:lnSpc>
                <a:spcPct val="150000"/>
              </a:lnSpc>
            </a:pPr>
            <a:endParaRPr lang="zh-CN" altLang="en-US" sz="2400"/>
          </a:p>
        </p:txBody>
      </p:sp>
    </p:spTree>
    <p:extLst>
      <p:ext uri="{BB962C8B-B14F-4D97-AF65-F5344CB8AC3E}">
        <p14:creationId xmlns:p14="http://schemas.microsoft.com/office/powerpoint/2010/main" val="40710746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CFA4F858-59B4-4C3B-A8AA-2B7CF04F5551}"/>
              </a:ext>
            </a:extLst>
          </p:cNvPr>
          <p:cNvSpPr txBox="1">
            <a:spLocks noChangeArrowheads="1"/>
          </p:cNvSpPr>
          <p:nvPr/>
        </p:nvSpPr>
        <p:spPr bwMode="auto">
          <a:xfrm>
            <a:off x="741680" y="863600"/>
            <a:ext cx="11056470" cy="573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3400"/>
              </a:lnSpc>
              <a:spcBef>
                <a:spcPct val="0"/>
              </a:spcBef>
              <a:buFontTx/>
              <a:buNone/>
            </a:pPr>
            <a:r>
              <a:rPr lang="zh-CN" altLang="en-US" sz="2400" b="1" dirty="0">
                <a:latin typeface="宋体" panose="02010600030101010101" pitchFamily="2" charset="-122"/>
              </a:rPr>
              <a:t>例３：</a:t>
            </a:r>
          </a:p>
          <a:p>
            <a:pPr algn="just" eaLnBrk="1" hangingPunct="1">
              <a:lnSpc>
                <a:spcPts val="3400"/>
              </a:lnSpc>
              <a:spcBef>
                <a:spcPct val="0"/>
              </a:spcBef>
              <a:buFontTx/>
              <a:buNone/>
            </a:pPr>
            <a:r>
              <a:rPr lang="zh-CN" altLang="en-US" sz="2400" b="1" dirty="0">
                <a:latin typeface="宋体" panose="02010600030101010101" pitchFamily="2" charset="-122"/>
              </a:rPr>
              <a:t>    Ｒ＝｛（ａ，ｂ）｜</a:t>
            </a:r>
            <a:r>
              <a:rPr lang="zh-CN" altLang="en-US" sz="2400" b="1">
                <a:latin typeface="宋体" panose="02010600030101010101" pitchFamily="2" charset="-122"/>
              </a:rPr>
              <a:t>ａ≡ｂ （</a:t>
            </a:r>
            <a:r>
              <a:rPr lang="zh-CN" altLang="en-US" sz="2400" b="1" dirty="0">
                <a:latin typeface="宋体" panose="02010600030101010101" pitchFamily="2" charset="-122"/>
              </a:rPr>
              <a:t>ｍｏｄ</a:t>
            </a:r>
            <a:r>
              <a:rPr lang="zh-CN" altLang="en-US" sz="2400" b="1">
                <a:latin typeface="宋体" panose="02010600030101010101" pitchFamily="2" charset="-122"/>
              </a:rPr>
              <a:t>３），ａ</a:t>
            </a:r>
            <a:r>
              <a:rPr lang="zh-CN" altLang="en-US" sz="2400" b="1" dirty="0">
                <a:latin typeface="宋体" panose="02010600030101010101" pitchFamily="2" charset="-122"/>
              </a:rPr>
              <a:t>，ｂ∈Ｉ｝是整数集合Ｉ上模３同余的二元</a:t>
            </a:r>
            <a:r>
              <a:rPr lang="zh-CN" altLang="en-US" sz="2400" b="1">
                <a:latin typeface="宋体" panose="02010600030101010101" pitchFamily="2" charset="-122"/>
              </a:rPr>
              <a:t>关系</a:t>
            </a:r>
            <a:r>
              <a:rPr lang="en-US" altLang="zh-CN" sz="2400" b="1">
                <a:latin typeface="宋体" panose="02010600030101010101" pitchFamily="2" charset="-122"/>
              </a:rPr>
              <a:t>.</a:t>
            </a:r>
            <a:r>
              <a:rPr lang="zh-CN" altLang="en-US" sz="2400" b="1">
                <a:latin typeface="宋体" panose="02010600030101010101" pitchFamily="2" charset="-122"/>
              </a:rPr>
              <a:t>证明</a:t>
            </a:r>
            <a:r>
              <a:rPr lang="en-US" altLang="zh-CN" sz="2400" b="1" dirty="0">
                <a:latin typeface="宋体" panose="02010600030101010101" pitchFamily="2" charset="-122"/>
              </a:rPr>
              <a:t>R</a:t>
            </a:r>
            <a:r>
              <a:rPr lang="zh-CN" altLang="en-US" sz="2400" b="1" dirty="0">
                <a:latin typeface="宋体" panose="02010600030101010101" pitchFamily="2" charset="-122"/>
              </a:rPr>
              <a:t>是等价关系。</a:t>
            </a:r>
          </a:p>
          <a:p>
            <a:pPr algn="just" eaLnBrk="1" hangingPunct="1">
              <a:lnSpc>
                <a:spcPts val="3400"/>
              </a:lnSpc>
              <a:spcBef>
                <a:spcPct val="0"/>
              </a:spcBef>
              <a:buFontTx/>
              <a:buNone/>
            </a:pPr>
            <a:r>
              <a:rPr lang="zh-CN" altLang="en-US" sz="2400" b="1" dirty="0">
                <a:latin typeface="宋体" panose="02010600030101010101" pitchFamily="2" charset="-122"/>
              </a:rPr>
              <a:t>证明：由于３｜（ａ－ｂ）ａ≡ｂ（ｍｏｄ３）</a:t>
            </a:r>
          </a:p>
          <a:p>
            <a:pPr algn="just" eaLnBrk="1" hangingPunct="1">
              <a:lnSpc>
                <a:spcPts val="34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３</a:t>
            </a:r>
            <a:r>
              <a:rPr lang="zh-CN" altLang="en-US" sz="2400" b="1" dirty="0">
                <a:latin typeface="宋体" panose="02010600030101010101" pitchFamily="2" charset="-122"/>
              </a:rPr>
              <a:t>｜（ａ－ａ），  自反性</a:t>
            </a:r>
          </a:p>
          <a:p>
            <a:pPr algn="just" eaLnBrk="1" hangingPunct="1">
              <a:lnSpc>
                <a:spcPts val="3400"/>
              </a:lnSpc>
              <a:spcBef>
                <a:spcPct val="0"/>
              </a:spcBef>
              <a:buFontTx/>
              <a:buNone/>
            </a:pPr>
            <a:r>
              <a:rPr lang="en-US" altLang="zh-CN" sz="2400" b="1" dirty="0">
                <a:latin typeface="宋体" panose="02010600030101010101" pitchFamily="2" charset="-122"/>
              </a:rPr>
              <a:t>(2)</a:t>
            </a:r>
            <a:r>
              <a:rPr lang="zh-CN" altLang="en-US" sz="2400" b="1" dirty="0">
                <a:latin typeface="宋体" panose="02010600030101010101" pitchFamily="2" charset="-122"/>
              </a:rPr>
              <a:t>若３｜（ａ－ｂ），则３｜（ｂ－ａ）对称性</a:t>
            </a:r>
          </a:p>
          <a:p>
            <a:pPr algn="just" eaLnBrk="1" hangingPunct="1">
              <a:lnSpc>
                <a:spcPts val="3400"/>
              </a:lnSpc>
              <a:spcBef>
                <a:spcPct val="0"/>
              </a:spcBef>
              <a:buFontTx/>
              <a:buNone/>
            </a:pPr>
            <a:r>
              <a:rPr lang="en-US" altLang="zh-CN" sz="2400" b="1" dirty="0">
                <a:latin typeface="宋体" panose="02010600030101010101" pitchFamily="2" charset="-122"/>
              </a:rPr>
              <a:t>(3)</a:t>
            </a:r>
            <a:r>
              <a:rPr lang="zh-CN" altLang="en-US" sz="2400" b="1" dirty="0">
                <a:latin typeface="宋体" panose="02010600030101010101" pitchFamily="2" charset="-122"/>
              </a:rPr>
              <a:t>若３｜（ａ－ｂ），３｜（ｂ－ｃ），则</a:t>
            </a:r>
          </a:p>
          <a:p>
            <a:pPr algn="just" eaLnBrk="1" hangingPunct="1">
              <a:lnSpc>
                <a:spcPts val="3400"/>
              </a:lnSpc>
              <a:spcBef>
                <a:spcPct val="0"/>
              </a:spcBef>
              <a:buFontTx/>
              <a:buNone/>
            </a:pPr>
            <a:r>
              <a:rPr lang="zh-CN" altLang="en-US" sz="2400" b="1" dirty="0">
                <a:latin typeface="宋体" panose="02010600030101010101" pitchFamily="2" charset="-122"/>
              </a:rPr>
              <a:t>     ａ－ｃ＝（ａ－ｂ）＋（ｂ－</a:t>
            </a:r>
            <a:r>
              <a:rPr lang="zh-CN" altLang="en-US" sz="2400" b="1">
                <a:latin typeface="宋体" panose="02010600030101010101" pitchFamily="2" charset="-122"/>
              </a:rPr>
              <a:t>ｃ）</a:t>
            </a:r>
            <a:r>
              <a:rPr lang="zh-CN" altLang="en-US" sz="2400" b="1">
                <a:latin typeface="宋体" panose="02010600030101010101" pitchFamily="2" charset="-122"/>
                <a:sym typeface="Symbol" panose="05050102010706020507" pitchFamily="18" charset="2"/>
              </a:rPr>
              <a:t></a:t>
            </a:r>
            <a:r>
              <a:rPr lang="zh-CN" altLang="en-US" sz="2400" b="1" dirty="0">
                <a:latin typeface="宋体" panose="02010600030101010101" pitchFamily="2" charset="-122"/>
              </a:rPr>
              <a:t>３｜（ａ－ｃ）</a:t>
            </a:r>
          </a:p>
          <a:p>
            <a:pPr algn="just" eaLnBrk="1" hangingPunct="1">
              <a:lnSpc>
                <a:spcPts val="3400"/>
              </a:lnSpc>
              <a:spcBef>
                <a:spcPct val="0"/>
              </a:spcBef>
              <a:buFontTx/>
              <a:buNone/>
            </a:pPr>
            <a:r>
              <a:rPr lang="zh-CN" altLang="en-US" sz="2400" b="1" dirty="0">
                <a:latin typeface="宋体" panose="02010600030101010101" pitchFamily="2" charset="-122"/>
              </a:rPr>
              <a:t>   满足传递性</a:t>
            </a:r>
            <a:r>
              <a:rPr lang="en-US" altLang="zh-CN" sz="2400" b="1" dirty="0">
                <a:latin typeface="宋体" panose="02010600030101010101" pitchFamily="2" charset="-122"/>
              </a:rPr>
              <a:t>,</a:t>
            </a:r>
            <a:r>
              <a:rPr lang="zh-CN" altLang="en-US" sz="2400" b="1" dirty="0">
                <a:latin typeface="宋体" panose="02010600030101010101" pitchFamily="2" charset="-122"/>
              </a:rPr>
              <a:t>故Ｒ是等价关系</a:t>
            </a:r>
          </a:p>
          <a:p>
            <a:pPr algn="just" eaLnBrk="1" hangingPunct="1">
              <a:lnSpc>
                <a:spcPts val="3400"/>
              </a:lnSpc>
              <a:spcBef>
                <a:spcPct val="0"/>
              </a:spcBef>
              <a:buFontTx/>
              <a:buNone/>
            </a:pPr>
            <a:r>
              <a:rPr lang="zh-CN" altLang="en-US" sz="2400" b="1" dirty="0">
                <a:latin typeface="宋体" panose="02010600030101010101" pitchFamily="2" charset="-122"/>
              </a:rPr>
              <a:t>商集：Ｉ／Ｒ＝｛［０］，［１］，［２］｝</a:t>
            </a:r>
          </a:p>
          <a:p>
            <a:pPr algn="just" eaLnBrk="1" hangingPunct="1">
              <a:lnSpc>
                <a:spcPts val="3400"/>
              </a:lnSpc>
              <a:spcBef>
                <a:spcPct val="0"/>
              </a:spcBef>
              <a:buFontTx/>
              <a:buNone/>
            </a:pPr>
            <a:r>
              <a:rPr lang="zh-CN" altLang="en-US" sz="2400" b="1" dirty="0">
                <a:latin typeface="宋体" panose="02010600030101010101" pitchFamily="2" charset="-122"/>
              </a:rPr>
              <a:t>其中  ［０］＝｛</a:t>
            </a:r>
            <a:r>
              <a:rPr lang="en-US" altLang="zh-CN" sz="2400" b="1" dirty="0">
                <a:latin typeface="Courier New" panose="02070309020205020404" pitchFamily="49" charset="0"/>
              </a:rPr>
              <a:t>…</a:t>
            </a:r>
            <a:r>
              <a:rPr lang="zh-CN" altLang="en-US" sz="2400" b="1" dirty="0">
                <a:latin typeface="宋体" panose="02010600030101010101" pitchFamily="2" charset="-122"/>
              </a:rPr>
              <a:t>，－６，－３，０，３，６，</a:t>
            </a:r>
            <a:r>
              <a:rPr lang="en-US" altLang="zh-CN" sz="2400" b="1" dirty="0">
                <a:latin typeface="Courier New" panose="02070309020205020404" pitchFamily="49" charset="0"/>
              </a:rPr>
              <a:t>…</a:t>
            </a:r>
            <a:r>
              <a:rPr lang="zh-CN" altLang="en-US" sz="2400" b="1" dirty="0">
                <a:latin typeface="宋体" panose="02010600030101010101" pitchFamily="2" charset="-122"/>
              </a:rPr>
              <a:t>｝</a:t>
            </a:r>
          </a:p>
          <a:p>
            <a:pPr algn="just" eaLnBrk="1" hangingPunct="1">
              <a:lnSpc>
                <a:spcPts val="3400"/>
              </a:lnSpc>
              <a:spcBef>
                <a:spcPct val="0"/>
              </a:spcBef>
              <a:buFontTx/>
              <a:buNone/>
            </a:pPr>
            <a:r>
              <a:rPr lang="zh-CN" altLang="en-US" sz="2400" b="1" dirty="0">
                <a:latin typeface="宋体" panose="02010600030101010101" pitchFamily="2" charset="-122"/>
              </a:rPr>
              <a:t>      ［１］＝｛</a:t>
            </a:r>
            <a:r>
              <a:rPr lang="en-US" altLang="zh-CN" sz="2400" b="1" dirty="0">
                <a:latin typeface="Courier New" panose="02070309020205020404" pitchFamily="49" charset="0"/>
              </a:rPr>
              <a:t>…</a:t>
            </a:r>
            <a:r>
              <a:rPr lang="zh-CN" altLang="en-US" sz="2400" b="1" dirty="0">
                <a:latin typeface="宋体" panose="02010600030101010101" pitchFamily="2" charset="-122"/>
              </a:rPr>
              <a:t>，－５，－２，１，４，７，</a:t>
            </a:r>
            <a:r>
              <a:rPr lang="en-US" altLang="zh-CN" sz="2400" b="1" dirty="0">
                <a:latin typeface="Courier New" panose="02070309020205020404" pitchFamily="49" charset="0"/>
              </a:rPr>
              <a:t>…</a:t>
            </a:r>
            <a:r>
              <a:rPr lang="zh-CN" altLang="en-US" sz="2400" b="1" dirty="0">
                <a:latin typeface="宋体" panose="02010600030101010101" pitchFamily="2" charset="-122"/>
              </a:rPr>
              <a:t>｝</a:t>
            </a:r>
          </a:p>
          <a:p>
            <a:pPr algn="just" eaLnBrk="1" hangingPunct="1">
              <a:lnSpc>
                <a:spcPts val="3400"/>
              </a:lnSpc>
              <a:spcBef>
                <a:spcPct val="0"/>
              </a:spcBef>
              <a:buFontTx/>
              <a:buNone/>
            </a:pPr>
            <a:r>
              <a:rPr lang="zh-CN" altLang="en-US" sz="2400" b="1" dirty="0">
                <a:latin typeface="宋体" panose="02010600030101010101" pitchFamily="2" charset="-122"/>
              </a:rPr>
              <a:t>      </a:t>
            </a:r>
            <a:r>
              <a:rPr lang="zh-CN" altLang="en-US" sz="2400" b="1" dirty="0">
                <a:latin typeface="Times New Roman" panose="02020603050405020304" pitchFamily="18" charset="0"/>
              </a:rPr>
              <a:t>［２］＝｛</a:t>
            </a:r>
            <a:r>
              <a:rPr lang="en-US" altLang="zh-CN" sz="2400" b="1" dirty="0">
                <a:latin typeface="Courier New" panose="02070309020205020404" pitchFamily="49" charset="0"/>
              </a:rPr>
              <a:t>…</a:t>
            </a:r>
            <a:r>
              <a:rPr lang="zh-CN" altLang="en-US" sz="2400" b="1" dirty="0">
                <a:latin typeface="Times New Roman" panose="02020603050405020304" pitchFamily="18" charset="0"/>
              </a:rPr>
              <a:t>，－４，－１，２，５，８，</a:t>
            </a:r>
            <a:r>
              <a:rPr lang="en-US" altLang="zh-CN" sz="2400" b="1" dirty="0">
                <a:latin typeface="Courier New" panose="02070309020205020404" pitchFamily="49" charset="0"/>
              </a:rPr>
              <a:t>…</a:t>
            </a:r>
            <a:r>
              <a:rPr lang="zh-CN" altLang="en-US" sz="2400" b="1" dirty="0">
                <a:latin typeface="Times New Roman" panose="02020603050405020304" pitchFamily="18" charset="0"/>
              </a:rPr>
              <a:t>｝</a:t>
            </a:r>
          </a:p>
        </p:txBody>
      </p:sp>
      <p:sp>
        <p:nvSpPr>
          <p:cNvPr id="4" name="文本框 3">
            <a:extLst>
              <a:ext uri="{FF2B5EF4-FFF2-40B4-BE49-F238E27FC236}">
                <a16:creationId xmlns:a16="http://schemas.microsoft.com/office/drawing/2014/main" id="{DBDB62D1-DB52-40C7-83DA-30F4510755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144225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4B2F36B-1AEF-423F-9CA5-A4C40C842823}"/>
              </a:ext>
            </a:extLst>
          </p:cNvPr>
          <p:cNvSpPr txBox="1">
            <a:spLocks noChangeArrowheads="1"/>
          </p:cNvSpPr>
          <p:nvPr/>
        </p:nvSpPr>
        <p:spPr bwMode="auto">
          <a:xfrm>
            <a:off x="1028700" y="924560"/>
            <a:ext cx="10134600"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b="1" dirty="0">
                <a:latin typeface="宋体" panose="02010600030101010101" pitchFamily="2" charset="-122"/>
              </a:rPr>
              <a:t>例４：</a:t>
            </a:r>
          </a:p>
          <a:p>
            <a:pPr algn="just" eaLnBrk="1" hangingPunct="1">
              <a:lnSpc>
                <a:spcPct val="150000"/>
              </a:lnSpc>
              <a:spcBef>
                <a:spcPct val="0"/>
              </a:spcBef>
              <a:buFontTx/>
              <a:buNone/>
            </a:pPr>
            <a:r>
              <a:rPr lang="zh-CN" altLang="en-US" sz="2400" b="1" dirty="0">
                <a:latin typeface="宋体" panose="02010600030101010101" pitchFamily="2" charset="-122"/>
              </a:rPr>
              <a:t>   Ｎ的一个分划为：若１０</a:t>
            </a:r>
            <a:r>
              <a:rPr lang="en-US" altLang="zh-CN" sz="2400" b="1" baseline="30000" dirty="0">
                <a:latin typeface="宋体" panose="02010600030101010101" pitchFamily="2" charset="-122"/>
              </a:rPr>
              <a:t>i-1</a:t>
            </a:r>
            <a:r>
              <a:rPr lang="en-US" altLang="zh-CN" sz="2400" b="1" dirty="0">
                <a:latin typeface="宋体" panose="02010600030101010101" pitchFamily="2" charset="-122"/>
              </a:rPr>
              <a:t>≤</a:t>
            </a:r>
            <a:r>
              <a:rPr lang="zh-CN" altLang="en-US" sz="2400" b="1" dirty="0">
                <a:latin typeface="宋体" panose="02010600030101010101" pitchFamily="2" charset="-122"/>
              </a:rPr>
              <a:t>ａ＜１０</a:t>
            </a:r>
            <a:r>
              <a:rPr lang="en-US" altLang="zh-CN" sz="2400" b="1" baseline="30000" dirty="0" err="1">
                <a:latin typeface="宋体" panose="02010600030101010101" pitchFamily="2" charset="-122"/>
              </a:rPr>
              <a:t>i</a:t>
            </a:r>
            <a:r>
              <a:rPr lang="zh-CN" altLang="en-US" sz="2400" b="1" dirty="0">
                <a:latin typeface="宋体" panose="02010600030101010101" pitchFamily="2" charset="-122"/>
              </a:rPr>
              <a:t>，则ａ∈Ａ</a:t>
            </a:r>
            <a:r>
              <a:rPr lang="en-US" altLang="zh-CN" sz="2400" b="1" baseline="30000" dirty="0" err="1">
                <a:latin typeface="宋体" panose="02010600030101010101" pitchFamily="2" charset="-122"/>
              </a:rPr>
              <a:t>i</a:t>
            </a:r>
            <a:r>
              <a:rPr lang="zh-CN" altLang="en-US" sz="2400" b="1" dirty="0">
                <a:latin typeface="宋体" panose="02010600030101010101" pitchFamily="2" charset="-122"/>
              </a:rPr>
              <a:t>，对应</a:t>
            </a:r>
            <a:r>
              <a:rPr lang="zh-CN" altLang="en-US" sz="2400" b="1">
                <a:latin typeface="宋体" panose="02010600030101010101" pitchFamily="2" charset="-122"/>
              </a:rPr>
              <a:t>的等价关系</a:t>
            </a:r>
            <a:endParaRPr lang="en-US" altLang="zh-CN" sz="2400" b="1">
              <a:latin typeface="宋体" panose="02010600030101010101" pitchFamily="2" charset="-122"/>
            </a:endParaRPr>
          </a:p>
          <a:p>
            <a:pPr algn="just" eaLnBrk="1" hangingPunct="1">
              <a:lnSpc>
                <a:spcPct val="150000"/>
              </a:lnSpc>
              <a:spcBef>
                <a:spcPct val="0"/>
              </a:spcBef>
              <a:buFontTx/>
              <a:buNone/>
            </a:pPr>
            <a:r>
              <a:rPr lang="zh-CN" altLang="en-US" sz="2400" b="1">
                <a:latin typeface="宋体" panose="02010600030101010101" pitchFamily="2" charset="-122"/>
              </a:rPr>
              <a:t>Ｒ＝｛（ａ，ｂ）｜ａ与ｂ有相同位数，ａ，ｂ∈Ｎ｝</a:t>
            </a:r>
            <a:r>
              <a:rPr lang="zh-CN" altLang="en-US" sz="2400" b="1">
                <a:latin typeface="Times New Roman" panose="02020603050405020304" pitchFamily="18" charset="0"/>
              </a:rPr>
              <a:t>相同位的数归为一类，此Ｒ把Ｎ分划为可列个等价类。</a:t>
            </a:r>
            <a:endParaRPr lang="zh-CN" altLang="en-US" sz="2400" b="1" dirty="0">
              <a:latin typeface="Times New Roman" panose="02020603050405020304" pitchFamily="18" charset="0"/>
            </a:endParaRPr>
          </a:p>
        </p:txBody>
      </p:sp>
      <p:sp>
        <p:nvSpPr>
          <p:cNvPr id="5" name="文本框 4">
            <a:extLst>
              <a:ext uri="{FF2B5EF4-FFF2-40B4-BE49-F238E27FC236}">
                <a16:creationId xmlns:a16="http://schemas.microsoft.com/office/drawing/2014/main" id="{71F2CB9F-0837-46A5-937F-E0E16B22AA5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9.5.4 Equivalence Classes and Partitions</a:t>
            </a:r>
            <a:endParaRPr lang="en-US" altLang="zh-CN" sz="3200" dirty="0"/>
          </a:p>
        </p:txBody>
      </p:sp>
    </p:spTree>
    <p:extLst>
      <p:ext uri="{BB962C8B-B14F-4D97-AF65-F5344CB8AC3E}">
        <p14:creationId xmlns:p14="http://schemas.microsoft.com/office/powerpoint/2010/main" val="339435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9EA36A8B-6898-4C5D-BEA6-131618D3E48F}"/>
              </a:ext>
            </a:extLst>
          </p:cNvPr>
          <p:cNvSpPr txBox="1">
            <a:spLocks noChangeArrowheads="1"/>
          </p:cNvSpPr>
          <p:nvPr/>
        </p:nvSpPr>
        <p:spPr bwMode="auto">
          <a:xfrm>
            <a:off x="891868" y="1381760"/>
            <a:ext cx="10408263" cy="166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en-US" altLang="zh-CN" sz="2400">
                <a:latin typeface="宋体" panose="02010600030101010101" pitchFamily="2" charset="-122"/>
              </a:rPr>
              <a:t>[</a:t>
            </a:r>
            <a:r>
              <a:rPr lang="zh-CN" altLang="en-US" sz="2400">
                <a:latin typeface="宋体" panose="02010600030101010101" pitchFamily="2" charset="-122"/>
              </a:rPr>
              <a:t>定理</a:t>
            </a:r>
            <a:r>
              <a:rPr lang="en-US" altLang="zh-CN" sz="2400">
                <a:latin typeface="宋体" panose="02010600030101010101" pitchFamily="2" charset="-122"/>
              </a:rPr>
              <a:t>2]</a:t>
            </a:r>
            <a:r>
              <a:rPr lang="zh-CN" altLang="en-US" sz="2400">
                <a:latin typeface="宋体" panose="02010600030101010101" pitchFamily="2" charset="-122"/>
              </a:rPr>
              <a:t>：</a:t>
            </a: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若Ｒ</a:t>
            </a:r>
            <a:r>
              <a:rPr lang="en-US" altLang="zh-CN" sz="2400" baseline="-25000">
                <a:latin typeface="宋体" panose="02010600030101010101" pitchFamily="2" charset="-122"/>
              </a:rPr>
              <a:t>1</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是Ａ上的等价关系，则Ｒ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也是等价关系。</a:t>
            </a:r>
          </a:p>
          <a:p>
            <a:pPr algn="just" eaLnBrk="1" hangingPunct="1">
              <a:lnSpc>
                <a:spcPct val="150000"/>
              </a:lnSpc>
              <a:spcBef>
                <a:spcPct val="0"/>
              </a:spcBef>
              <a:buFontTx/>
              <a:buNone/>
            </a:pPr>
            <a:r>
              <a:rPr lang="zh-CN" altLang="en-US" sz="2400">
                <a:latin typeface="宋体" panose="02010600030101010101" pitchFamily="2" charset="-122"/>
              </a:rPr>
              <a:t>证明：Ｒ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传递。</a:t>
            </a:r>
          </a:p>
        </p:txBody>
      </p:sp>
      <p:sp>
        <p:nvSpPr>
          <p:cNvPr id="6" name="Text Box 3">
            <a:extLst>
              <a:ext uri="{FF2B5EF4-FFF2-40B4-BE49-F238E27FC236}">
                <a16:creationId xmlns:a16="http://schemas.microsoft.com/office/drawing/2014/main" id="{D6237F97-77CE-4B5C-BE5C-212B5717379E}"/>
              </a:ext>
            </a:extLst>
          </p:cNvPr>
          <p:cNvSpPr txBox="1">
            <a:spLocks noChangeArrowheads="1"/>
          </p:cNvSpPr>
          <p:nvPr/>
        </p:nvSpPr>
        <p:spPr bwMode="auto">
          <a:xfrm>
            <a:off x="1249413" y="3049524"/>
            <a:ext cx="10408262" cy="362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0"/>
              </a:spcBef>
              <a:buFontTx/>
              <a:buNone/>
            </a:pPr>
            <a:r>
              <a:rPr lang="en-US" altLang="zh-CN" sz="2400">
                <a:latin typeface="宋体" panose="02010600030101010101" pitchFamily="2" charset="-122"/>
              </a:rPr>
              <a:t>   (1) </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ａ∈Ａ，由Ｒ</a:t>
            </a:r>
            <a:r>
              <a:rPr lang="en-US" altLang="zh-CN" sz="2400" baseline="-25000">
                <a:latin typeface="宋体" panose="02010600030101010101" pitchFamily="2" charset="-122"/>
              </a:rPr>
              <a:t>1</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自反</a:t>
            </a:r>
          </a:p>
          <a:p>
            <a:pPr algn="just" eaLnBrk="1" hangingPunct="1">
              <a:lnSpc>
                <a:spcPts val="4000"/>
              </a:lnSpc>
              <a:spcBef>
                <a:spcPct val="0"/>
              </a:spcBef>
              <a:buFontTx/>
              <a:buNone/>
            </a:pPr>
            <a:r>
              <a:rPr lang="zh-CN" altLang="en-US" sz="2400">
                <a:latin typeface="宋体" panose="02010600030101010101" pitchFamily="2" charset="-122"/>
              </a:rPr>
              <a:t>      （ａ，ａ）∈Ｒ</a:t>
            </a:r>
            <a:r>
              <a:rPr lang="en-US" altLang="zh-CN" sz="2400" baseline="-25000">
                <a:latin typeface="宋体" panose="02010600030101010101" pitchFamily="2" charset="-122"/>
              </a:rPr>
              <a:t>1</a:t>
            </a:r>
            <a:r>
              <a:rPr lang="zh-CN" altLang="en-US" sz="2400">
                <a:latin typeface="宋体" panose="02010600030101010101" pitchFamily="2" charset="-122"/>
              </a:rPr>
              <a:t>，（ａ，ａ）∈Ｒ</a:t>
            </a:r>
            <a:r>
              <a:rPr lang="en-US" altLang="zh-CN" sz="2400" baseline="-25000">
                <a:latin typeface="宋体" panose="02010600030101010101" pitchFamily="2" charset="-122"/>
              </a:rPr>
              <a:t>2</a:t>
            </a:r>
            <a:r>
              <a:rPr lang="zh-CN" altLang="en-US" sz="2400">
                <a:latin typeface="宋体" panose="02010600030101010101" pitchFamily="2" charset="-122"/>
              </a:rPr>
              <a:t>，于是</a:t>
            </a:r>
          </a:p>
          <a:p>
            <a:pPr algn="just" eaLnBrk="1" hangingPunct="1">
              <a:lnSpc>
                <a:spcPts val="4000"/>
              </a:lnSpc>
              <a:spcBef>
                <a:spcPct val="0"/>
              </a:spcBef>
              <a:buFontTx/>
              <a:buNone/>
            </a:pPr>
            <a:r>
              <a:rPr lang="zh-CN" altLang="en-US" sz="2400">
                <a:latin typeface="宋体" panose="02010600030101010101" pitchFamily="2" charset="-122"/>
              </a:rPr>
              <a:t>      （ａ，ａ）∈Ｒ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自反</a:t>
            </a:r>
          </a:p>
          <a:p>
            <a:pPr algn="just" eaLnBrk="1" hangingPunct="1">
              <a:lnSpc>
                <a:spcPts val="4000"/>
              </a:lnSpc>
              <a:spcBef>
                <a:spcPct val="0"/>
              </a:spcBef>
              <a:buFontTx/>
              <a:buNone/>
            </a:pPr>
            <a:r>
              <a:rPr lang="zh-CN" altLang="en-US" sz="2400">
                <a:latin typeface="宋体" panose="02010600030101010101" pitchFamily="2" charset="-122"/>
              </a:rPr>
              <a:t>   </a:t>
            </a:r>
            <a:r>
              <a:rPr lang="en-US" altLang="zh-CN" sz="2400">
                <a:latin typeface="宋体" panose="02010600030101010101" pitchFamily="2" charset="-122"/>
              </a:rPr>
              <a:t>(2) </a:t>
            </a:r>
            <a:r>
              <a:rPr lang="zh-CN" altLang="en-US" sz="2400">
                <a:latin typeface="宋体" panose="02010600030101010101" pitchFamily="2" charset="-122"/>
              </a:rPr>
              <a:t>若（ａ，ｂ）∈Ｒ</a:t>
            </a:r>
            <a:r>
              <a:rPr lang="en-US" altLang="zh-CN" sz="2400" baseline="-25000">
                <a:latin typeface="宋体" panose="02010600030101010101" pitchFamily="2" charset="-122"/>
              </a:rPr>
              <a:t>3</a:t>
            </a:r>
            <a:r>
              <a:rPr lang="zh-CN" altLang="en-US" sz="2400">
                <a:latin typeface="宋体" panose="02010600030101010101" pitchFamily="2" charset="-122"/>
              </a:rPr>
              <a:t>，则（ａ，ｂ）∈Ｒ</a:t>
            </a:r>
            <a:r>
              <a:rPr lang="en-US" altLang="zh-CN" sz="2400" baseline="-25000">
                <a:latin typeface="宋体" panose="02010600030101010101" pitchFamily="2" charset="-122"/>
              </a:rPr>
              <a:t>1</a:t>
            </a:r>
          </a:p>
          <a:p>
            <a:pPr algn="just" eaLnBrk="1" hangingPunct="1">
              <a:lnSpc>
                <a:spcPts val="4000"/>
              </a:lnSpc>
              <a:spcBef>
                <a:spcPct val="0"/>
              </a:spcBef>
              <a:buFontTx/>
              <a:buNone/>
            </a:pPr>
            <a:r>
              <a:rPr lang="en-US" altLang="zh-CN" sz="2400" baseline="-25000">
                <a:latin typeface="宋体" panose="02010600030101010101" pitchFamily="2" charset="-122"/>
              </a:rPr>
              <a:t>          </a:t>
            </a:r>
            <a:r>
              <a:rPr lang="zh-CN" altLang="en-US" sz="2400">
                <a:latin typeface="宋体" panose="02010600030101010101" pitchFamily="2" charset="-122"/>
              </a:rPr>
              <a:t>且（ａ，ｂ）∈Ｒ</a:t>
            </a:r>
            <a:r>
              <a:rPr lang="en-US" altLang="zh-CN" sz="2400" baseline="-25000">
                <a:latin typeface="宋体" panose="02010600030101010101" pitchFamily="2" charset="-122"/>
              </a:rPr>
              <a:t>2</a:t>
            </a:r>
            <a:r>
              <a:rPr lang="zh-CN" altLang="en-US" sz="2400">
                <a:latin typeface="宋体" panose="02010600030101010101" pitchFamily="2" charset="-122"/>
              </a:rPr>
              <a:t>，由Ｒ</a:t>
            </a:r>
            <a:r>
              <a:rPr lang="en-US" altLang="zh-CN" sz="2400" baseline="-25000">
                <a:latin typeface="宋体" panose="02010600030101010101" pitchFamily="2" charset="-122"/>
              </a:rPr>
              <a:t>1</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对称</a:t>
            </a:r>
          </a:p>
          <a:p>
            <a:pPr algn="just" eaLnBrk="1" hangingPunct="1">
              <a:lnSpc>
                <a:spcPts val="4000"/>
              </a:lnSpc>
              <a:spcBef>
                <a:spcPct val="0"/>
              </a:spcBef>
              <a:buFontTx/>
              <a:buNone/>
            </a:pPr>
            <a:r>
              <a:rPr lang="zh-CN" altLang="en-US" sz="2400">
                <a:latin typeface="宋体" panose="02010600030101010101" pitchFamily="2" charset="-122"/>
              </a:rPr>
              <a:t>      （ｂ，ａ）∈Ｒ</a:t>
            </a:r>
            <a:r>
              <a:rPr lang="en-US" altLang="zh-CN" sz="2400" baseline="-25000">
                <a:latin typeface="宋体" panose="02010600030101010101" pitchFamily="2" charset="-122"/>
              </a:rPr>
              <a:t>1</a:t>
            </a:r>
            <a:r>
              <a:rPr lang="zh-CN" altLang="en-US" sz="2400">
                <a:latin typeface="宋体" panose="02010600030101010101" pitchFamily="2" charset="-122"/>
              </a:rPr>
              <a:t>，（ｂ，ａ）∈Ｒ</a:t>
            </a:r>
            <a:r>
              <a:rPr lang="en-US" altLang="zh-CN" sz="2400" baseline="-25000">
                <a:latin typeface="宋体" panose="02010600030101010101" pitchFamily="2" charset="-122"/>
              </a:rPr>
              <a:t>2</a:t>
            </a:r>
            <a:endParaRPr lang="en-US" altLang="zh-CN" sz="2400">
              <a:latin typeface="宋体" panose="02010600030101010101" pitchFamily="2" charset="-122"/>
            </a:endParaRPr>
          </a:p>
          <a:p>
            <a:pPr algn="just" eaLnBrk="1" hangingPunct="1">
              <a:lnSpc>
                <a:spcPts val="4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于是（ｂ，ａ）∈Ｒ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对称</a:t>
            </a:r>
            <a:endParaRPr lang="zh-CN" altLang="en-US" sz="2400">
              <a:latin typeface="Times New Roman" panose="02020603050405020304" pitchFamily="18" charset="0"/>
            </a:endParaRPr>
          </a:p>
        </p:txBody>
      </p:sp>
      <p:sp>
        <p:nvSpPr>
          <p:cNvPr id="7" name="Text Box 4">
            <a:extLst>
              <a:ext uri="{FF2B5EF4-FFF2-40B4-BE49-F238E27FC236}">
                <a16:creationId xmlns:a16="http://schemas.microsoft.com/office/drawing/2014/main" id="{F041A122-3417-4C2F-A7CE-4ABDF7EE5CF0}"/>
              </a:ext>
            </a:extLst>
          </p:cNvPr>
          <p:cNvSpPr txBox="1">
            <a:spLocks noChangeArrowheads="1"/>
          </p:cNvSpPr>
          <p:nvPr/>
        </p:nvSpPr>
        <p:spPr bwMode="auto">
          <a:xfrm>
            <a:off x="891868" y="89063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a:latin typeface="黑体" panose="02010609060101010101" pitchFamily="49" charset="-122"/>
                <a:ea typeface="黑体" panose="02010609060101010101" pitchFamily="49" charset="-122"/>
              </a:rPr>
              <a:t>等价关系的运算</a:t>
            </a:r>
            <a:endParaRPr lang="zh-CN" altLang="en-US" sz="2400">
              <a:latin typeface="宋体" panose="02010600030101010101" pitchFamily="2" charset="-122"/>
            </a:endParaRPr>
          </a:p>
        </p:txBody>
      </p:sp>
      <p:sp>
        <p:nvSpPr>
          <p:cNvPr id="8" name="文本框 7">
            <a:extLst>
              <a:ext uri="{FF2B5EF4-FFF2-40B4-BE49-F238E27FC236}">
                <a16:creationId xmlns:a16="http://schemas.microsoft.com/office/drawing/2014/main" id="{19D0A8E7-16F3-4AAE-8681-0E863AC3A2E8}"/>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148173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2">
            <a:extLst>
              <a:ext uri="{FF2B5EF4-FFF2-40B4-BE49-F238E27FC236}">
                <a16:creationId xmlns:a16="http://schemas.microsoft.com/office/drawing/2014/main" id="{9354AAF9-CF50-4C73-8147-1756E559D68C}"/>
              </a:ext>
            </a:extLst>
          </p:cNvPr>
          <p:cNvGraphicFramePr>
            <a:graphicFrameLocks noChangeAspect="1"/>
          </p:cNvGraphicFramePr>
          <p:nvPr>
            <p:extLst>
              <p:ext uri="{D42A27DB-BD31-4B8C-83A1-F6EECF244321}">
                <p14:modId xmlns:p14="http://schemas.microsoft.com/office/powerpoint/2010/main" val="3006291092"/>
              </p:ext>
            </p:extLst>
          </p:nvPr>
        </p:nvGraphicFramePr>
        <p:xfrm>
          <a:off x="1028700" y="1698646"/>
          <a:ext cx="7086600" cy="7772400"/>
        </p:xfrm>
        <a:graphic>
          <a:graphicData uri="http://schemas.openxmlformats.org/presentationml/2006/ole">
            <mc:AlternateContent xmlns:mc="http://schemas.openxmlformats.org/markup-compatibility/2006">
              <mc:Choice xmlns:v="urn:schemas-microsoft-com:vml" Requires="v">
                <p:oleObj name="Picture" r:id="rId2" imgW="2467356" imgH="4064508" progId="Word.Picture.8">
                  <p:embed/>
                </p:oleObj>
              </mc:Choice>
              <mc:Fallback>
                <p:oleObj name="Picture" r:id="rId2" imgW="2467356" imgH="4064508" progId="Word.Picture.8">
                  <p:embed/>
                  <p:pic>
                    <p:nvPicPr>
                      <p:cNvPr id="11" name="Object 2">
                        <a:extLst>
                          <a:ext uri="{FF2B5EF4-FFF2-40B4-BE49-F238E27FC236}">
                            <a16:creationId xmlns:a16="http://schemas.microsoft.com/office/drawing/2014/main" id="{9354AAF9-CF50-4C73-8147-1756E559D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698646"/>
                        <a:ext cx="7086600" cy="7772400"/>
                      </a:xfrm>
                      <a:prstGeom prst="rect">
                        <a:avLst/>
                      </a:prstGeom>
                      <a:noFill/>
                      <a:ln>
                        <a:noFill/>
                      </a:ln>
                      <a:effectLst/>
                    </p:spPr>
                  </p:pic>
                </p:oleObj>
              </mc:Fallback>
            </mc:AlternateContent>
          </a:graphicData>
        </a:graphic>
      </p:graphicFrame>
      <p:sp>
        <p:nvSpPr>
          <p:cNvPr id="12" name="Text Box 3">
            <a:extLst>
              <a:ext uri="{FF2B5EF4-FFF2-40B4-BE49-F238E27FC236}">
                <a16:creationId xmlns:a16="http://schemas.microsoft.com/office/drawing/2014/main" id="{45637C4F-B2B5-4DEE-90FC-1681AEDA22DE}"/>
              </a:ext>
            </a:extLst>
          </p:cNvPr>
          <p:cNvSpPr txBox="1">
            <a:spLocks noChangeArrowheads="1"/>
          </p:cNvSpPr>
          <p:nvPr/>
        </p:nvSpPr>
        <p:spPr bwMode="auto">
          <a:xfrm>
            <a:off x="1371600" y="9906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en-US" altLang="zh-CN" sz="2400">
                <a:latin typeface="宋体" panose="02010600030101010101" pitchFamily="2" charset="-122"/>
              </a:rPr>
              <a:t>(3)</a:t>
            </a:r>
            <a:r>
              <a:rPr lang="zh-CN" altLang="en-US" sz="2400">
                <a:latin typeface="宋体" panose="02010600030101010101" pitchFamily="2" charset="-122"/>
              </a:rPr>
              <a:t>若（ａ，ｂ）∈Ｒ</a:t>
            </a:r>
            <a:r>
              <a:rPr lang="en-US" altLang="zh-CN" sz="2400" baseline="-25000">
                <a:latin typeface="宋体" panose="02010600030101010101" pitchFamily="2" charset="-122"/>
              </a:rPr>
              <a:t>3</a:t>
            </a:r>
            <a:r>
              <a:rPr lang="zh-CN" altLang="en-US" sz="2400">
                <a:latin typeface="宋体" panose="02010600030101010101" pitchFamily="2" charset="-122"/>
              </a:rPr>
              <a:t>，（ｂ，ｃ）∈Ｒ</a:t>
            </a:r>
            <a:r>
              <a:rPr lang="en-US" altLang="zh-CN" sz="2400" baseline="-25000">
                <a:latin typeface="宋体" panose="02010600030101010101" pitchFamily="2" charset="-122"/>
              </a:rPr>
              <a:t>3</a:t>
            </a:r>
          </a:p>
        </p:txBody>
      </p:sp>
      <p:sp>
        <p:nvSpPr>
          <p:cNvPr id="13" name="Text Box 4">
            <a:extLst>
              <a:ext uri="{FF2B5EF4-FFF2-40B4-BE49-F238E27FC236}">
                <a16:creationId xmlns:a16="http://schemas.microsoft.com/office/drawing/2014/main" id="{6DC47BDE-84A3-4E0D-9A61-CACC7EB0394D}"/>
              </a:ext>
            </a:extLst>
          </p:cNvPr>
          <p:cNvSpPr txBox="1">
            <a:spLocks noChangeArrowheads="1"/>
          </p:cNvSpPr>
          <p:nvPr/>
        </p:nvSpPr>
        <p:spPr bwMode="auto">
          <a:xfrm>
            <a:off x="965621" y="2600277"/>
            <a:ext cx="954532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于是（ａ，ｃ）∈Ｒ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，Ｒ</a:t>
            </a:r>
            <a:r>
              <a:rPr lang="en-US" altLang="zh-CN" sz="2400" baseline="-25000">
                <a:latin typeface="宋体" panose="02010600030101010101" pitchFamily="2" charset="-122"/>
              </a:rPr>
              <a:t>3</a:t>
            </a:r>
            <a:r>
              <a:rPr lang="zh-CN" altLang="en-US" sz="2400">
                <a:latin typeface="宋体" panose="02010600030101010101" pitchFamily="2" charset="-122"/>
              </a:rPr>
              <a:t>传递。</a:t>
            </a:r>
          </a:p>
          <a:p>
            <a:pPr algn="just" eaLnBrk="1" hangingPunct="1">
              <a:lnSpc>
                <a:spcPct val="150000"/>
              </a:lnSpc>
              <a:spcBef>
                <a:spcPct val="0"/>
              </a:spcBef>
              <a:buFontTx/>
              <a:buNone/>
            </a:pPr>
            <a:r>
              <a:rPr lang="zh-CN" altLang="en-US" sz="2400">
                <a:latin typeface="Times New Roman" panose="02020603050405020304" pitchFamily="18" charset="0"/>
              </a:rPr>
              <a:t>归纳以上三点，Ｒ</a:t>
            </a:r>
            <a:r>
              <a:rPr lang="en-US" altLang="zh-CN" sz="2400" baseline="-25000">
                <a:latin typeface="Times New Roman" panose="02020603050405020304" pitchFamily="18" charset="0"/>
              </a:rPr>
              <a:t>3</a:t>
            </a:r>
            <a:r>
              <a:rPr lang="zh-CN" altLang="en-US" sz="2400">
                <a:latin typeface="Times New Roman" panose="02020603050405020304" pitchFamily="18" charset="0"/>
              </a:rPr>
              <a:t>＝Ｒ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也是等价的二元关系。</a:t>
            </a:r>
          </a:p>
        </p:txBody>
      </p:sp>
      <p:sp>
        <p:nvSpPr>
          <p:cNvPr id="14" name="Text Box 5">
            <a:extLst>
              <a:ext uri="{FF2B5EF4-FFF2-40B4-BE49-F238E27FC236}">
                <a16:creationId xmlns:a16="http://schemas.microsoft.com/office/drawing/2014/main" id="{C15EA0D4-A80B-4A55-BAB9-6F7EF18337E3}"/>
              </a:ext>
            </a:extLst>
          </p:cNvPr>
          <p:cNvSpPr txBox="1">
            <a:spLocks noChangeArrowheads="1"/>
          </p:cNvSpPr>
          <p:nvPr/>
        </p:nvSpPr>
        <p:spPr bwMode="auto">
          <a:xfrm>
            <a:off x="788670" y="4124292"/>
            <a:ext cx="10614660" cy="140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50000"/>
              </a:spcBef>
              <a:buNone/>
            </a:pPr>
            <a:r>
              <a:rPr lang="en-US" altLang="zh-CN" sz="2800">
                <a:latin typeface="Times New Roman" panose="02020603050405020304" pitchFamily="18" charset="0"/>
                <a:ea typeface="黑体" panose="02010609060101010101" pitchFamily="49" charset="-122"/>
              </a:rPr>
              <a:t>[</a:t>
            </a:r>
            <a:r>
              <a:rPr lang="zh-CN" altLang="en-US" sz="2800">
                <a:latin typeface="Times New Roman" panose="02020603050405020304" pitchFamily="18" charset="0"/>
                <a:ea typeface="黑体" panose="02010609060101010101" pitchFamily="49" charset="-122"/>
              </a:rPr>
              <a:t>定理</a:t>
            </a:r>
            <a:r>
              <a:rPr lang="en-US" altLang="zh-CN" sz="2800">
                <a:latin typeface="Times New Roman" panose="02020603050405020304" pitchFamily="18" charset="0"/>
                <a:ea typeface="黑体" panose="02010609060101010101" pitchFamily="49" charset="-122"/>
              </a:rPr>
              <a:t>3]</a:t>
            </a:r>
            <a:r>
              <a:rPr lang="zh-CN" altLang="en-US" sz="2800">
                <a:latin typeface="Times New Roman" panose="02020603050405020304" pitchFamily="18" charset="0"/>
                <a:ea typeface="黑体" panose="02010609060101010101" pitchFamily="49" charset="-122"/>
              </a:rPr>
              <a:t>：</a:t>
            </a:r>
            <a:r>
              <a:rPr lang="zh-CN" altLang="en-US" sz="2400">
                <a:latin typeface="Times New Roman" panose="02020603050405020304" pitchFamily="18" charset="0"/>
              </a:rPr>
              <a:t>若Ｒ</a:t>
            </a:r>
            <a:r>
              <a:rPr lang="en-US" altLang="zh-CN" sz="2400" baseline="-25000">
                <a:latin typeface="Times New Roman" panose="02020603050405020304" pitchFamily="18" charset="0"/>
              </a:rPr>
              <a:t>1</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是Ａ上等价关系，则Ｒ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是相容关系。</a:t>
            </a:r>
          </a:p>
          <a:p>
            <a:pPr algn="just" eaLnBrk="1" hangingPunct="1">
              <a:lnSpc>
                <a:spcPct val="150000"/>
              </a:lnSpc>
              <a:spcBef>
                <a:spcPct val="50000"/>
              </a:spcBef>
              <a:buFontTx/>
              <a:buNone/>
            </a:pPr>
            <a:r>
              <a:rPr lang="zh-CN" altLang="en-US" sz="2400">
                <a:latin typeface="Times New Roman" panose="02020603050405020304" pitchFamily="18" charset="0"/>
              </a:rPr>
              <a:t>          注：Ｒ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 </a:t>
            </a:r>
            <a:r>
              <a:rPr lang="zh-CN" altLang="en-US" sz="2400">
                <a:latin typeface="Times New Roman" panose="02020603050405020304" pitchFamily="18" charset="0"/>
              </a:rPr>
              <a:t>不一定</a:t>
            </a:r>
            <a:r>
              <a:rPr lang="zh-CN" altLang="en-US" sz="2400" baseline="-25000">
                <a:latin typeface="Times New Roman" panose="02020603050405020304" pitchFamily="18" charset="0"/>
              </a:rPr>
              <a:t> </a:t>
            </a:r>
            <a:r>
              <a:rPr lang="zh-CN" altLang="en-US" sz="2400">
                <a:latin typeface="Times New Roman" panose="02020603050405020304" pitchFamily="18" charset="0"/>
              </a:rPr>
              <a:t>是等价关系。</a:t>
            </a:r>
          </a:p>
        </p:txBody>
      </p:sp>
      <p:sp>
        <p:nvSpPr>
          <p:cNvPr id="8" name="文本框 7">
            <a:extLst>
              <a:ext uri="{FF2B5EF4-FFF2-40B4-BE49-F238E27FC236}">
                <a16:creationId xmlns:a16="http://schemas.microsoft.com/office/drawing/2014/main" id="{DA8EC5F1-65D5-4450-91A9-DDE9A099573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30583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a:extLst>
              <a:ext uri="{FF2B5EF4-FFF2-40B4-BE49-F238E27FC236}">
                <a16:creationId xmlns:a16="http://schemas.microsoft.com/office/drawing/2014/main" id="{8D4174A3-918D-48CA-AC4F-E963916BE194}"/>
              </a:ext>
            </a:extLst>
          </p:cNvPr>
          <p:cNvSpPr txBox="1">
            <a:spLocks noChangeArrowheads="1"/>
          </p:cNvSpPr>
          <p:nvPr/>
        </p:nvSpPr>
        <p:spPr bwMode="auto">
          <a:xfrm>
            <a:off x="659885" y="721780"/>
            <a:ext cx="10156792" cy="388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a:latin typeface="宋体" panose="02010600030101010101" pitchFamily="2" charset="-122"/>
              </a:rPr>
              <a:t>证明：</a:t>
            </a:r>
          </a:p>
          <a:p>
            <a:pPr algn="just" eaLnBrk="1" hangingPunct="1">
              <a:lnSpc>
                <a:spcPct val="150000"/>
              </a:lnSpc>
              <a:spcBef>
                <a:spcPct val="0"/>
              </a:spcBef>
              <a:buFontTx/>
              <a:buNone/>
            </a:pPr>
            <a:r>
              <a:rPr lang="zh-CN" altLang="en-US" sz="2400">
                <a:latin typeface="宋体" panose="02010600030101010101" pitchFamily="2" charset="-122"/>
              </a:rPr>
              <a:t>     设Ｒ</a:t>
            </a:r>
            <a:r>
              <a:rPr lang="en-US" altLang="zh-CN" sz="2400" baseline="-25000">
                <a:latin typeface="宋体" panose="02010600030101010101" pitchFamily="2" charset="-122"/>
              </a:rPr>
              <a:t>4</a:t>
            </a:r>
            <a:r>
              <a:rPr lang="zh-CN" altLang="en-US" sz="2400">
                <a:latin typeface="宋体" panose="02010600030101010101" pitchFamily="2" charset="-122"/>
              </a:rPr>
              <a:t>＝Ｒ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en-US" altLang="zh-CN" sz="2400">
                <a:latin typeface="宋体" panose="02010600030101010101" pitchFamily="2" charset="-122"/>
              </a:rPr>
              <a:t></a:t>
            </a:r>
          </a:p>
          <a:p>
            <a:pPr algn="just" eaLnBrk="1" hangingPunct="1">
              <a:lnSpc>
                <a:spcPct val="150000"/>
              </a:lnSpc>
              <a:spcBef>
                <a:spcPct val="0"/>
              </a:spcBef>
              <a:buFontTx/>
              <a:buNone/>
            </a:pPr>
            <a:r>
              <a:rPr lang="en-US" altLang="zh-CN" sz="2400">
                <a:latin typeface="宋体" panose="02010600030101010101" pitchFamily="2" charset="-122"/>
              </a:rPr>
              <a:t>      (1)</a:t>
            </a:r>
            <a:r>
              <a:rPr lang="en-US" altLang="zh-CN"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ａ∈Ａ，（ａ，ａ）∈Ｒ</a:t>
            </a:r>
            <a:r>
              <a:rPr lang="en-US" altLang="zh-CN" sz="2400" baseline="-25000">
                <a:latin typeface="宋体" panose="02010600030101010101" pitchFamily="2" charset="-122"/>
              </a:rPr>
              <a:t>1</a:t>
            </a:r>
            <a:r>
              <a:rPr lang="zh-CN" altLang="en-US" sz="2400">
                <a:latin typeface="宋体" panose="02010600030101010101" pitchFamily="2" charset="-122"/>
              </a:rPr>
              <a:t>，（ａ，ａ）∈Ｒ</a:t>
            </a:r>
            <a:r>
              <a:rPr lang="en-US" altLang="zh-CN" sz="2400" baseline="-25000">
                <a:latin typeface="宋体" panose="02010600030101010101" pitchFamily="2" charset="-122"/>
              </a:rPr>
              <a:t>2</a:t>
            </a:r>
            <a:r>
              <a:rPr lang="zh-CN" altLang="en-US" sz="2400">
                <a:latin typeface="宋体" panose="02010600030101010101" pitchFamily="2" charset="-122"/>
              </a:rPr>
              <a:t>，</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于是（ａ，ａ）∈Ｒ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4</a:t>
            </a:r>
            <a:r>
              <a:rPr lang="zh-CN" altLang="en-US" sz="2400">
                <a:latin typeface="宋体" panose="02010600030101010101" pitchFamily="2" charset="-122"/>
              </a:rPr>
              <a:t>。</a:t>
            </a:r>
          </a:p>
          <a:p>
            <a:pPr algn="just" eaLnBrk="1" hangingPunct="1">
              <a:lnSpc>
                <a:spcPct val="150000"/>
              </a:lnSpc>
              <a:spcBef>
                <a:spcPct val="0"/>
              </a:spcBef>
              <a:buFontTx/>
              <a:buNone/>
            </a:pPr>
            <a:r>
              <a:rPr lang="zh-CN" altLang="en-US" sz="2400">
                <a:latin typeface="宋体" panose="02010600030101010101" pitchFamily="2" charset="-122"/>
              </a:rPr>
              <a:t>      </a:t>
            </a:r>
            <a:r>
              <a:rPr lang="en-US" altLang="zh-CN" sz="2400">
                <a:latin typeface="宋体" panose="02010600030101010101" pitchFamily="2" charset="-122"/>
              </a:rPr>
              <a:t>(2</a:t>
            </a:r>
            <a:r>
              <a:rPr lang="zh-CN" altLang="en-US" sz="2400">
                <a:latin typeface="宋体" panose="02010600030101010101" pitchFamily="2" charset="-122"/>
              </a:rPr>
              <a:t>）若（ａ，ｂ）∈Ｒ</a:t>
            </a:r>
            <a:r>
              <a:rPr lang="en-US" altLang="zh-CN" sz="2400" baseline="-25000">
                <a:latin typeface="宋体" panose="02010600030101010101" pitchFamily="2" charset="-122"/>
              </a:rPr>
              <a:t>4</a:t>
            </a:r>
            <a:r>
              <a:rPr lang="zh-CN" altLang="en-US" sz="2400">
                <a:latin typeface="宋体" panose="02010600030101010101" pitchFamily="2" charset="-122"/>
              </a:rPr>
              <a:t>，（ａ，ｂ）∈Ｒ</a:t>
            </a:r>
            <a:r>
              <a:rPr lang="en-US" altLang="zh-CN" sz="2400" baseline="-25000">
                <a:latin typeface="宋体" panose="02010600030101010101" pitchFamily="2" charset="-122"/>
              </a:rPr>
              <a:t>1</a:t>
            </a:r>
            <a:r>
              <a:rPr lang="zh-CN" altLang="en-US" sz="2400">
                <a:latin typeface="宋体" panose="02010600030101010101" pitchFamily="2" charset="-122"/>
              </a:rPr>
              <a:t>或（ａ，ｂ）∈Ｒ</a:t>
            </a:r>
            <a:r>
              <a:rPr lang="en-US" altLang="zh-CN" sz="2400" baseline="-25000">
                <a:latin typeface="宋体" panose="02010600030101010101" pitchFamily="2" charset="-122"/>
              </a:rPr>
              <a:t>2</a:t>
            </a:r>
          </a:p>
          <a:p>
            <a:pPr algn="just" eaLnBrk="1" hangingPunct="1">
              <a:lnSpc>
                <a:spcPct val="150000"/>
              </a:lnSpc>
              <a:spcBef>
                <a:spcPct val="0"/>
              </a:spcBef>
              <a:buFontTx/>
              <a:buNone/>
            </a:pPr>
            <a:r>
              <a:rPr lang="en-US" altLang="zh-CN" sz="2400" baseline="-25000">
                <a:latin typeface="宋体" panose="02010600030101010101" pitchFamily="2" charset="-122"/>
              </a:rPr>
              <a:t>             </a:t>
            </a:r>
            <a:r>
              <a:rPr lang="zh-CN" altLang="en-US" sz="2400">
                <a:latin typeface="宋体" panose="02010600030101010101" pitchFamily="2" charset="-122"/>
              </a:rPr>
              <a:t>由Ｒ</a:t>
            </a:r>
            <a:r>
              <a:rPr lang="en-US" altLang="zh-CN" sz="2400" baseline="-25000">
                <a:latin typeface="宋体" panose="02010600030101010101" pitchFamily="2" charset="-122"/>
              </a:rPr>
              <a:t>1</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对称性，（ｂ，ａ）∈Ｒ</a:t>
            </a:r>
            <a:r>
              <a:rPr lang="en-US" altLang="zh-CN" sz="2400" baseline="-25000">
                <a:latin typeface="宋体" panose="02010600030101010101" pitchFamily="2" charset="-122"/>
              </a:rPr>
              <a:t>1</a:t>
            </a:r>
            <a:r>
              <a:rPr lang="zh-CN" altLang="en-US" sz="2400">
                <a:latin typeface="宋体" panose="02010600030101010101" pitchFamily="2" charset="-122"/>
              </a:rPr>
              <a:t>或（ｂ，ａ）∈Ｒ</a:t>
            </a:r>
            <a:r>
              <a:rPr lang="en-US" altLang="zh-CN" sz="2400" baseline="-25000">
                <a:latin typeface="宋体" panose="02010600030101010101" pitchFamily="2" charset="-122"/>
              </a:rPr>
              <a:t>2</a:t>
            </a:r>
            <a:r>
              <a:rPr lang="zh-CN" altLang="en-US" sz="2400">
                <a:latin typeface="宋体" panose="02010600030101010101" pitchFamily="2" charset="-122"/>
              </a:rPr>
              <a:t>，</a:t>
            </a:r>
          </a:p>
          <a:p>
            <a:pPr algn="just" eaLnBrk="1" hangingPunct="1">
              <a:lnSpc>
                <a:spcPct val="150000"/>
              </a:lnSpc>
              <a:spcBef>
                <a:spcPct val="0"/>
              </a:spcBef>
              <a:buFontTx/>
              <a:buNone/>
            </a:pPr>
            <a:r>
              <a:rPr lang="zh-CN" altLang="en-US" sz="2400">
                <a:latin typeface="宋体" panose="02010600030101010101" pitchFamily="2" charset="-122"/>
              </a:rPr>
              <a:t>         于是（ｂ，ａ）∈Ｒ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4</a:t>
            </a:r>
            <a:endParaRPr lang="en-US" altLang="zh-CN" sz="2000">
              <a:latin typeface="宋体" panose="02010600030101010101" pitchFamily="2" charset="-122"/>
            </a:endParaRPr>
          </a:p>
        </p:txBody>
      </p:sp>
      <p:sp>
        <p:nvSpPr>
          <p:cNvPr id="10" name="Text Box 3">
            <a:extLst>
              <a:ext uri="{FF2B5EF4-FFF2-40B4-BE49-F238E27FC236}">
                <a16:creationId xmlns:a16="http://schemas.microsoft.com/office/drawing/2014/main" id="{6681DF2A-54B3-443C-BF27-B53EF633E641}"/>
              </a:ext>
            </a:extLst>
          </p:cNvPr>
          <p:cNvSpPr txBox="1">
            <a:spLocks noChangeArrowheads="1"/>
          </p:cNvSpPr>
          <p:nvPr/>
        </p:nvSpPr>
        <p:spPr bwMode="auto">
          <a:xfrm>
            <a:off x="659885" y="4768095"/>
            <a:ext cx="1105647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a:latin typeface="宋体" panose="02010600030101010101" pitchFamily="2" charset="-122"/>
              </a:rPr>
              <a:t>注：Ｒ</a:t>
            </a:r>
            <a:r>
              <a:rPr lang="en-US" altLang="zh-CN" sz="2400" baseline="-25000">
                <a:latin typeface="宋体" panose="02010600030101010101" pitchFamily="2" charset="-122"/>
              </a:rPr>
              <a:t>4</a:t>
            </a:r>
            <a:r>
              <a:rPr lang="zh-CN" altLang="en-US" sz="2400">
                <a:latin typeface="宋体" panose="02010600030101010101" pitchFamily="2" charset="-122"/>
              </a:rPr>
              <a:t>＝Ｒ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是相容的，即</a:t>
            </a:r>
            <a:r>
              <a:rPr lang="zh-CN" altLang="en-US" sz="2400">
                <a:latin typeface="Times New Roman" panose="02020603050405020304" pitchFamily="18" charset="0"/>
              </a:rPr>
              <a:t>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不一定是等价关系</a:t>
            </a:r>
          </a:p>
          <a:p>
            <a:pPr algn="just" eaLnBrk="1" hangingPunct="1">
              <a:lnSpc>
                <a:spcPct val="150000"/>
              </a:lnSpc>
              <a:spcBef>
                <a:spcPct val="0"/>
              </a:spcBef>
              <a:buFontTx/>
              <a:buNone/>
            </a:pPr>
            <a:r>
              <a:rPr lang="zh-CN" altLang="en-US" sz="2400">
                <a:latin typeface="Times New Roman" panose="02020603050405020304" pitchFamily="18" charset="0"/>
              </a:rPr>
              <a:t>  若（ａ，ｂ）∈Ｒ</a:t>
            </a:r>
            <a:r>
              <a:rPr lang="en-US" altLang="zh-CN" sz="2400" baseline="-25000">
                <a:latin typeface="Times New Roman" panose="02020603050405020304" pitchFamily="18" charset="0"/>
              </a:rPr>
              <a:t>4</a:t>
            </a:r>
            <a:r>
              <a:rPr lang="zh-CN" altLang="en-US" sz="2400">
                <a:latin typeface="Times New Roman" panose="02020603050405020304" pitchFamily="18" charset="0"/>
              </a:rPr>
              <a:t>，（ｂ，ｃ）∈Ｒ</a:t>
            </a:r>
            <a:r>
              <a:rPr lang="en-US" altLang="zh-CN" sz="2400" baseline="-25000">
                <a:latin typeface="Times New Roman" panose="02020603050405020304" pitchFamily="18" charset="0"/>
              </a:rPr>
              <a:t>4</a:t>
            </a:r>
          </a:p>
          <a:p>
            <a:pPr algn="just" eaLnBrk="1" hangingPunct="1">
              <a:lnSpc>
                <a:spcPct val="150000"/>
              </a:lnSpc>
              <a:spcBef>
                <a:spcPct val="0"/>
              </a:spcBef>
              <a:buFontTx/>
              <a:buNone/>
            </a:pPr>
            <a:r>
              <a:rPr lang="en-US" altLang="zh-CN" sz="2400" baseline="-25000">
                <a:latin typeface="Times New Roman" panose="02020603050405020304" pitchFamily="18" charset="0"/>
              </a:rPr>
              <a:t>       </a:t>
            </a:r>
            <a:r>
              <a:rPr lang="zh-CN" altLang="en-US" sz="2400">
                <a:latin typeface="Times New Roman" panose="02020603050405020304" pitchFamily="18" charset="0"/>
              </a:rPr>
              <a:t>（ａ，ｂ）与（ｂ，ｃ）可能分别属于Ｒ</a:t>
            </a:r>
            <a:r>
              <a:rPr lang="en-US" altLang="zh-CN" sz="2400" baseline="-25000">
                <a:latin typeface="Times New Roman" panose="02020603050405020304" pitchFamily="18" charset="0"/>
              </a:rPr>
              <a:t>1</a:t>
            </a:r>
            <a:r>
              <a:rPr lang="zh-CN" altLang="en-US" sz="2400">
                <a:latin typeface="Times New Roman" panose="02020603050405020304" pitchFamily="18" charset="0"/>
              </a:rPr>
              <a:t>与Ｒ</a:t>
            </a:r>
            <a:r>
              <a:rPr lang="en-US" altLang="zh-CN" sz="2400" baseline="-25000">
                <a:latin typeface="Times New Roman" panose="02020603050405020304" pitchFamily="18" charset="0"/>
              </a:rPr>
              <a:t>2</a:t>
            </a:r>
            <a:r>
              <a:rPr lang="zh-CN" altLang="en-US" sz="2400">
                <a:latin typeface="Times New Roman" panose="02020603050405020304" pitchFamily="18" charset="0"/>
              </a:rPr>
              <a:t>，无法保证Ｒ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的传递性。</a:t>
            </a:r>
          </a:p>
        </p:txBody>
      </p:sp>
      <p:sp>
        <p:nvSpPr>
          <p:cNvPr id="5" name="文本框 4">
            <a:extLst>
              <a:ext uri="{FF2B5EF4-FFF2-40B4-BE49-F238E27FC236}">
                <a16:creationId xmlns:a16="http://schemas.microsoft.com/office/drawing/2014/main" id="{CFB1AE93-DA02-41C5-B1B5-394D28BE0670}"/>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29201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1909142-A1DF-4CA8-881E-9BE273BB9694}"/>
              </a:ext>
            </a:extLst>
          </p:cNvPr>
          <p:cNvSpPr txBox="1">
            <a:spLocks noChangeArrowheads="1"/>
          </p:cNvSpPr>
          <p:nvPr/>
        </p:nvSpPr>
        <p:spPr bwMode="auto">
          <a:xfrm>
            <a:off x="470836" y="924885"/>
            <a:ext cx="11250328" cy="500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dirty="0">
                <a:latin typeface="宋体" panose="02010600030101010101" pitchFamily="2" charset="-122"/>
              </a:rPr>
              <a:t>例５：</a:t>
            </a:r>
          </a:p>
          <a:p>
            <a:pPr algn="just" eaLnBrk="1" hangingPunct="1">
              <a:lnSpc>
                <a:spcPct val="150000"/>
              </a:lnSpc>
              <a:spcBef>
                <a:spcPct val="0"/>
              </a:spcBef>
              <a:buFontTx/>
              <a:buNone/>
            </a:pPr>
            <a:r>
              <a:rPr lang="zh-CN" altLang="en-US" sz="2400" dirty="0">
                <a:latin typeface="宋体" panose="02010600030101010101" pitchFamily="2" charset="-122"/>
              </a:rPr>
              <a:t>      Ａ＝｛ａ，ｂ，ｃ｝</a:t>
            </a:r>
          </a:p>
          <a:p>
            <a:pPr algn="just" eaLnBrk="1" hangingPunct="1">
              <a:lnSpc>
                <a:spcPct val="150000"/>
              </a:lnSpc>
              <a:spcBef>
                <a:spcPct val="0"/>
              </a:spcBef>
              <a:buFontTx/>
              <a:buNone/>
            </a:pPr>
            <a:r>
              <a:rPr lang="zh-CN" altLang="en-US" sz="2400" dirty="0">
                <a:latin typeface="宋体" panose="02010600030101010101" pitchFamily="2" charset="-122"/>
              </a:rPr>
              <a:t>      Ｒ</a:t>
            </a:r>
            <a:r>
              <a:rPr lang="en-US" altLang="zh-CN" sz="2400" baseline="-25000" dirty="0">
                <a:latin typeface="宋体" panose="02010600030101010101" pitchFamily="2" charset="-122"/>
              </a:rPr>
              <a:t>1</a:t>
            </a:r>
            <a:r>
              <a:rPr lang="zh-CN" altLang="en-US" sz="2400" dirty="0">
                <a:latin typeface="宋体" panose="02010600030101010101" pitchFamily="2" charset="-122"/>
              </a:rPr>
              <a:t>＝｛（ａ，ａ），（ｂ，</a:t>
            </a:r>
            <a:r>
              <a:rPr lang="zh-CN" altLang="en-US" sz="2400">
                <a:latin typeface="宋体" panose="02010600030101010101" pitchFamily="2" charset="-122"/>
              </a:rPr>
              <a:t>ｂ），（</a:t>
            </a:r>
            <a:r>
              <a:rPr lang="zh-CN" altLang="en-US" sz="2400" dirty="0">
                <a:latin typeface="宋体" panose="02010600030101010101" pitchFamily="2" charset="-122"/>
              </a:rPr>
              <a:t>ｃ，ｃ），（ａ，ｂ），（ｂ，ａ）｝</a:t>
            </a:r>
          </a:p>
          <a:p>
            <a:pPr algn="just" eaLnBrk="1" hangingPunct="1">
              <a:lnSpc>
                <a:spcPct val="150000"/>
              </a:lnSpc>
              <a:spcBef>
                <a:spcPct val="0"/>
              </a:spcBef>
              <a:buFontTx/>
              <a:buNone/>
            </a:pPr>
            <a:r>
              <a:rPr lang="zh-CN" altLang="en-US" sz="2400">
                <a:latin typeface="宋体" panose="02010600030101010101" pitchFamily="2" charset="-122"/>
              </a:rPr>
              <a:t>      Ｒ</a:t>
            </a:r>
            <a:r>
              <a:rPr lang="en-US" altLang="zh-CN" sz="2400" baseline="-25000" dirty="0">
                <a:latin typeface="宋体" panose="02010600030101010101" pitchFamily="2" charset="-122"/>
              </a:rPr>
              <a:t>2</a:t>
            </a:r>
            <a:r>
              <a:rPr lang="zh-CN" altLang="en-US" sz="2400" dirty="0">
                <a:latin typeface="宋体" panose="02010600030101010101" pitchFamily="2" charset="-122"/>
              </a:rPr>
              <a:t>＝｛（ａ，ａ），（ｂ，</a:t>
            </a:r>
            <a:r>
              <a:rPr lang="zh-CN" altLang="en-US" sz="2400">
                <a:latin typeface="宋体" panose="02010600030101010101" pitchFamily="2" charset="-122"/>
              </a:rPr>
              <a:t>ｂ），（</a:t>
            </a:r>
            <a:r>
              <a:rPr lang="zh-CN" altLang="en-US" sz="2400" dirty="0">
                <a:latin typeface="宋体" panose="02010600030101010101" pitchFamily="2" charset="-122"/>
              </a:rPr>
              <a:t>ｃ，ｃ），（ｂ，ｃ），（ｃ，ｂ）｝</a:t>
            </a:r>
          </a:p>
          <a:p>
            <a:pPr algn="just" eaLnBrk="1" hangingPunct="1">
              <a:lnSpc>
                <a:spcPct val="150000"/>
              </a:lnSpc>
              <a:spcBef>
                <a:spcPct val="0"/>
              </a:spcBef>
              <a:buFontTx/>
              <a:buNone/>
            </a:pPr>
            <a:r>
              <a:rPr lang="zh-CN" altLang="en-US" sz="2400">
                <a:latin typeface="宋体" panose="02010600030101010101" pitchFamily="2" charset="-122"/>
              </a:rPr>
              <a:t>      </a:t>
            </a:r>
            <a:r>
              <a:rPr lang="zh-CN" altLang="en-US" sz="2400" dirty="0">
                <a:latin typeface="宋体" panose="02010600030101010101" pitchFamily="2" charset="-122"/>
              </a:rPr>
              <a:t>Ｒ</a:t>
            </a:r>
            <a:r>
              <a:rPr lang="en-US" altLang="zh-CN" sz="2400" baseline="-25000" dirty="0">
                <a:latin typeface="宋体" panose="02010600030101010101" pitchFamily="2" charset="-122"/>
              </a:rPr>
              <a:t>4</a:t>
            </a: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＝｛（ａ，ａ），（ｂ，</a:t>
            </a:r>
            <a:r>
              <a:rPr lang="zh-CN" altLang="en-US" sz="2400">
                <a:latin typeface="宋体" panose="02010600030101010101" pitchFamily="2" charset="-122"/>
              </a:rPr>
              <a:t>ｂ），（</a:t>
            </a:r>
            <a:r>
              <a:rPr lang="zh-CN" altLang="en-US" sz="2400" dirty="0">
                <a:latin typeface="宋体" panose="02010600030101010101" pitchFamily="2" charset="-122"/>
              </a:rPr>
              <a:t>ｃ，ｃ），（ａ，</a:t>
            </a:r>
            <a:r>
              <a:rPr lang="zh-CN" altLang="en-US" sz="2400">
                <a:latin typeface="宋体" panose="02010600030101010101" pitchFamily="2" charset="-122"/>
              </a:rPr>
              <a:t>ｂ），                  </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ｂ，</a:t>
            </a:r>
            <a:r>
              <a:rPr lang="zh-CN" altLang="en-US" sz="2400">
                <a:latin typeface="宋体" panose="02010600030101010101" pitchFamily="2" charset="-122"/>
              </a:rPr>
              <a:t>ａ），（</a:t>
            </a:r>
            <a:r>
              <a:rPr lang="zh-CN" altLang="en-US" sz="2400" dirty="0">
                <a:latin typeface="宋体" panose="02010600030101010101" pitchFamily="2" charset="-122"/>
              </a:rPr>
              <a:t>ｂ，ｃ），（ｃ，</a:t>
            </a:r>
            <a:r>
              <a:rPr lang="zh-CN" altLang="en-US" sz="2400">
                <a:latin typeface="宋体" panose="02010600030101010101" pitchFamily="2" charset="-122"/>
              </a:rPr>
              <a:t>ｂ）｝</a:t>
            </a:r>
            <a:endParaRPr lang="zh-CN" altLang="en-US" sz="2400" dirty="0">
              <a:latin typeface="宋体" panose="02010600030101010101" pitchFamily="2" charset="-122"/>
            </a:endParaRPr>
          </a:p>
          <a:p>
            <a:pPr algn="just" eaLnBrk="1" hangingPunct="1">
              <a:lnSpc>
                <a:spcPct val="150000"/>
              </a:lnSpc>
              <a:spcBef>
                <a:spcPct val="0"/>
              </a:spcBef>
              <a:buFontTx/>
              <a:buNone/>
            </a:pPr>
            <a:r>
              <a:rPr lang="zh-CN" altLang="en-US" sz="2400">
                <a:latin typeface="Times New Roman" panose="02020603050405020304" pitchFamily="18" charset="0"/>
              </a:rPr>
              <a:t>            显然</a:t>
            </a:r>
            <a:r>
              <a:rPr lang="zh-CN" altLang="en-US" sz="2400" dirty="0">
                <a:latin typeface="Times New Roman" panose="02020603050405020304" pitchFamily="18" charset="0"/>
              </a:rPr>
              <a:t>，（</a:t>
            </a:r>
            <a:r>
              <a:rPr lang="zh-CN" altLang="en-US" sz="2400" dirty="0">
                <a:latin typeface="宋体" panose="02010600030101010101" pitchFamily="2" charset="-122"/>
              </a:rPr>
              <a:t>ａ，ｂ），（ｂ，</a:t>
            </a:r>
            <a:r>
              <a:rPr lang="en-US" altLang="zh-CN" sz="2400" dirty="0">
                <a:latin typeface="宋体" panose="02010600030101010101" pitchFamily="2" charset="-122"/>
              </a:rPr>
              <a:t>c</a:t>
            </a:r>
            <a:r>
              <a:rPr lang="zh-CN" altLang="en-US" sz="2400" dirty="0">
                <a:latin typeface="宋体" panose="02010600030101010101" pitchFamily="2" charset="-122"/>
              </a:rPr>
              <a:t>）∈</a:t>
            </a:r>
            <a:r>
              <a:rPr lang="zh-CN" altLang="en-US" sz="2400" dirty="0">
                <a:latin typeface="Times New Roman" panose="02020603050405020304" pitchFamily="18" charset="0"/>
              </a:rPr>
              <a:t>Ｒ</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zh-CN" altLang="en-US" sz="2400" dirty="0">
                <a:latin typeface="Times New Roman" panose="02020603050405020304" pitchFamily="18" charset="0"/>
              </a:rPr>
              <a:t>Ｒ</a:t>
            </a:r>
            <a:r>
              <a:rPr lang="en-US" altLang="zh-CN" sz="2400" baseline="-25000" dirty="0">
                <a:latin typeface="Times New Roman" panose="02020603050405020304" pitchFamily="18" charset="0"/>
              </a:rPr>
              <a:t>2</a:t>
            </a:r>
          </a:p>
          <a:p>
            <a:pPr algn="just" eaLnBrk="1" hangingPunct="1">
              <a:lnSpc>
                <a:spcPct val="150000"/>
              </a:lnSpc>
              <a:spcBef>
                <a:spcPct val="0"/>
              </a:spcBef>
              <a:buFontTx/>
              <a:buNone/>
            </a:pPr>
            <a:r>
              <a:rPr lang="zh-CN" altLang="en-US" sz="2400">
                <a:latin typeface="Times New Roman" panose="02020603050405020304" pitchFamily="18" charset="0"/>
              </a:rPr>
              <a:t>            但</a:t>
            </a:r>
            <a:r>
              <a:rPr lang="zh-CN" altLang="en-US" sz="2400" dirty="0">
                <a:latin typeface="Times New Roman" panose="02020603050405020304" pitchFamily="18" charset="0"/>
              </a:rPr>
              <a:t>（</a:t>
            </a:r>
            <a:r>
              <a:rPr lang="zh-CN" altLang="en-US" sz="2400" dirty="0">
                <a:latin typeface="宋体" panose="02010600030101010101" pitchFamily="2" charset="-122"/>
              </a:rPr>
              <a:t>ａ，</a:t>
            </a:r>
            <a:r>
              <a:rPr lang="en-US" altLang="zh-CN" sz="2400" dirty="0">
                <a:latin typeface="宋体" panose="02010600030101010101" pitchFamily="2" charset="-122"/>
              </a:rPr>
              <a:t>c</a:t>
            </a:r>
            <a:r>
              <a:rPr lang="zh-CN" altLang="en-US" sz="2400" dirty="0">
                <a:latin typeface="宋体" panose="02010600030101010101" pitchFamily="2" charset="-122"/>
              </a:rPr>
              <a:t>）</a:t>
            </a:r>
            <a:r>
              <a:rPr lang="zh-CN" altLang="en-US" sz="2400" dirty="0">
                <a:latin typeface="宋体" panose="02010600030101010101" pitchFamily="2" charset="-122"/>
                <a:sym typeface="Symbol" panose="05050102010706020507" pitchFamily="18" charset="2"/>
              </a:rPr>
              <a:t></a:t>
            </a:r>
            <a:r>
              <a:rPr lang="zh-CN" altLang="en-US" sz="2400" dirty="0">
                <a:latin typeface="Times New Roman" panose="02020603050405020304" pitchFamily="18" charset="0"/>
              </a:rPr>
              <a:t>Ｒ</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zh-CN" altLang="en-US" sz="2400" dirty="0">
                <a:latin typeface="Times New Roman" panose="02020603050405020304" pitchFamily="18" charset="0"/>
              </a:rPr>
              <a:t>Ｒ</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（不具有传递性），</a:t>
            </a:r>
          </a:p>
          <a:p>
            <a:pPr algn="just" eaLnBrk="1" hangingPunct="1">
              <a:lnSpc>
                <a:spcPct val="150000"/>
              </a:lnSpc>
              <a:spcBef>
                <a:spcPct val="0"/>
              </a:spcBef>
              <a:buFontTx/>
              <a:buNone/>
            </a:pPr>
            <a:r>
              <a:rPr lang="zh-CN" altLang="en-US" sz="2400">
                <a:latin typeface="Times New Roman" panose="02020603050405020304" pitchFamily="18" charset="0"/>
              </a:rPr>
              <a:t>            但</a:t>
            </a:r>
            <a:r>
              <a:rPr lang="zh-CN" altLang="en-US" sz="2400" dirty="0">
                <a:latin typeface="Times New Roman" panose="02020603050405020304" pitchFamily="18" charset="0"/>
              </a:rPr>
              <a:t>（Ｒ</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zh-CN" altLang="en-US" sz="2400" dirty="0">
                <a:latin typeface="Times New Roman" panose="02020603050405020304" pitchFamily="18" charset="0"/>
              </a:rPr>
              <a:t>Ｒ</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zh-CN" altLang="en-US" sz="2400" baseline="30000" dirty="0">
                <a:latin typeface="Times New Roman" panose="02020603050405020304" pitchFamily="18" charset="0"/>
              </a:rPr>
              <a:t>*</a:t>
            </a:r>
            <a:r>
              <a:rPr lang="zh-CN" altLang="en-US" sz="2400" dirty="0">
                <a:latin typeface="Times New Roman" panose="02020603050405020304" pitchFamily="18" charset="0"/>
              </a:rPr>
              <a:t>一定是传递的。</a:t>
            </a:r>
          </a:p>
        </p:txBody>
      </p:sp>
      <p:sp>
        <p:nvSpPr>
          <p:cNvPr id="4" name="文本框 3">
            <a:extLst>
              <a:ext uri="{FF2B5EF4-FFF2-40B4-BE49-F238E27FC236}">
                <a16:creationId xmlns:a16="http://schemas.microsoft.com/office/drawing/2014/main" id="{B921D602-6940-4B02-BEB2-226F5FF39778}"/>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140470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5E390266-BF91-43BA-85D1-F9F82F342790}"/>
              </a:ext>
            </a:extLst>
          </p:cNvPr>
          <p:cNvSpPr txBox="1">
            <a:spLocks noChangeArrowheads="1"/>
          </p:cNvSpPr>
          <p:nvPr/>
        </p:nvSpPr>
        <p:spPr bwMode="auto">
          <a:xfrm>
            <a:off x="620829" y="1230297"/>
            <a:ext cx="106456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50000"/>
              </a:spcBef>
              <a:buNone/>
            </a:pPr>
            <a:r>
              <a:rPr lang="en-US" altLang="zh-CN" sz="2800">
                <a:latin typeface="Times New Roman" panose="02020603050405020304" pitchFamily="18" charset="0"/>
                <a:ea typeface="黑体" panose="02010609060101010101" pitchFamily="49" charset="-122"/>
              </a:rPr>
              <a:t>[</a:t>
            </a:r>
            <a:r>
              <a:rPr lang="zh-CN" altLang="en-US" sz="2800">
                <a:latin typeface="Times New Roman" panose="02020603050405020304" pitchFamily="18" charset="0"/>
                <a:ea typeface="黑体" panose="02010609060101010101" pitchFamily="49" charset="-122"/>
              </a:rPr>
              <a:t>定理</a:t>
            </a:r>
            <a:r>
              <a:rPr lang="en-US" altLang="zh-CN" sz="2800">
                <a:latin typeface="Times New Roman" panose="02020603050405020304" pitchFamily="18" charset="0"/>
                <a:ea typeface="黑体" panose="02010609060101010101" pitchFamily="49" charset="-122"/>
              </a:rPr>
              <a:t>4]</a:t>
            </a:r>
            <a:r>
              <a:rPr lang="zh-CN" altLang="en-US" sz="2800">
                <a:latin typeface="Times New Roman" panose="02020603050405020304" pitchFamily="18" charset="0"/>
                <a:ea typeface="黑体" panose="02010609060101010101" pitchFamily="49" charset="-122"/>
              </a:rPr>
              <a:t>：</a:t>
            </a:r>
            <a:r>
              <a:rPr lang="zh-CN" altLang="en-US" sz="2400">
                <a:latin typeface="Times New Roman" panose="02020603050405020304" pitchFamily="18" charset="0"/>
              </a:rPr>
              <a:t>若Ｒ</a:t>
            </a:r>
            <a:r>
              <a:rPr lang="en-US" altLang="zh-CN" sz="2400" baseline="-25000">
                <a:latin typeface="Times New Roman" panose="02020603050405020304" pitchFamily="18" charset="0"/>
              </a:rPr>
              <a:t>1</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是Ａ上等价关系，则（Ｒ</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zh-CN" altLang="en-US" sz="2400" baseline="30000">
                <a:latin typeface="Times New Roman" panose="02020603050405020304" pitchFamily="18" charset="0"/>
              </a:rPr>
              <a:t>*</a:t>
            </a:r>
            <a:r>
              <a:rPr lang="zh-CN" altLang="en-US" sz="2400">
                <a:latin typeface="Times New Roman" panose="02020603050405020304" pitchFamily="18" charset="0"/>
              </a:rPr>
              <a:t>也是Ａ上等价关系。</a:t>
            </a:r>
          </a:p>
        </p:txBody>
      </p:sp>
      <p:sp>
        <p:nvSpPr>
          <p:cNvPr id="6" name="Text Box 3">
            <a:extLst>
              <a:ext uri="{FF2B5EF4-FFF2-40B4-BE49-F238E27FC236}">
                <a16:creationId xmlns:a16="http://schemas.microsoft.com/office/drawing/2014/main" id="{9832C9B6-8519-410C-BB16-8CFB03D6BAC4}"/>
              </a:ext>
            </a:extLst>
          </p:cNvPr>
          <p:cNvSpPr txBox="1">
            <a:spLocks noChangeArrowheads="1"/>
          </p:cNvSpPr>
          <p:nvPr/>
        </p:nvSpPr>
        <p:spPr bwMode="auto">
          <a:xfrm>
            <a:off x="620829" y="1753517"/>
            <a:ext cx="11286764" cy="342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800">
                <a:latin typeface="隶书" pitchFamily="49" charset="-122"/>
                <a:ea typeface="隶书" pitchFamily="49" charset="-122"/>
              </a:rPr>
              <a:t>证明：</a:t>
            </a:r>
            <a:endParaRPr lang="zh-CN" altLang="en-US" sz="2400">
              <a:latin typeface="宋体" panose="02010600030101010101" pitchFamily="2" charset="-122"/>
            </a:endParaRPr>
          </a:p>
          <a:p>
            <a:pPr algn="just" eaLnBrk="1" hangingPunct="1">
              <a:lnSpc>
                <a:spcPct val="150000"/>
              </a:lnSpc>
              <a:spcBef>
                <a:spcPct val="0"/>
              </a:spcBef>
              <a:buFontTx/>
              <a:buNone/>
            </a:pPr>
            <a:r>
              <a:rPr lang="zh-CN" altLang="en-US" sz="2400">
                <a:latin typeface="宋体" panose="02010600030101010101" pitchFamily="2" charset="-122"/>
              </a:rPr>
              <a:t>      </a:t>
            </a:r>
            <a:r>
              <a:rPr lang="en-US" altLang="zh-CN" sz="2400">
                <a:latin typeface="宋体" panose="02010600030101010101" pitchFamily="2" charset="-122"/>
              </a:rPr>
              <a:t>(1)</a:t>
            </a:r>
            <a:r>
              <a:rPr lang="en-US" altLang="zh-CN"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ａ∈Ａ，（ａ，ａ）∈（Ｒ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a:t>
            </a:r>
            <a:r>
              <a:rPr lang="zh-CN" altLang="en-US" sz="2400" baseline="42000">
                <a:latin typeface="宋体" panose="02010600030101010101" pitchFamily="2" charset="-122"/>
              </a:rPr>
              <a:t>*</a:t>
            </a:r>
            <a:endParaRPr lang="zh-CN" altLang="en-US" sz="2400">
              <a:latin typeface="宋体" panose="02010600030101010101" pitchFamily="2" charset="-122"/>
            </a:endParaRPr>
          </a:p>
          <a:p>
            <a:pPr algn="just" eaLnBrk="1" hangingPunct="1">
              <a:lnSpc>
                <a:spcPct val="150000"/>
              </a:lnSpc>
              <a:spcBef>
                <a:spcPct val="0"/>
              </a:spcBef>
              <a:buFontTx/>
              <a:buNone/>
            </a:pPr>
            <a:r>
              <a:rPr lang="zh-CN" altLang="en-US" sz="2400">
                <a:latin typeface="宋体" panose="02010600030101010101" pitchFamily="2" charset="-122"/>
              </a:rPr>
              <a:t>      </a:t>
            </a:r>
            <a:r>
              <a:rPr lang="en-US" altLang="zh-CN" sz="2400">
                <a:latin typeface="宋体" panose="02010600030101010101" pitchFamily="2" charset="-122"/>
              </a:rPr>
              <a:t>(2)</a:t>
            </a:r>
            <a:r>
              <a:rPr lang="zh-CN" altLang="en-US" sz="2400">
                <a:latin typeface="宋体" panose="02010600030101010101" pitchFamily="2" charset="-122"/>
              </a:rPr>
              <a:t>（Ｒ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）是对称的，只需证明对称的二元关系的传递扩张还是对称的。</a:t>
            </a:r>
          </a:p>
          <a:p>
            <a:pPr algn="just" eaLnBrk="1" hangingPunct="1">
              <a:lnSpc>
                <a:spcPct val="150000"/>
              </a:lnSpc>
              <a:spcBef>
                <a:spcPct val="0"/>
              </a:spcBef>
              <a:buFontTx/>
              <a:buNone/>
            </a:pPr>
            <a:r>
              <a:rPr lang="zh-CN" altLang="en-US" sz="2400">
                <a:latin typeface="宋体" panose="02010600030101010101" pitchFamily="2" charset="-122"/>
              </a:rPr>
              <a:t>      设Ｒ是Ａ上对称的二元关系，Ｒ</a:t>
            </a:r>
            <a:r>
              <a:rPr lang="en-US" altLang="zh-CN" sz="2400" baseline="-25000">
                <a:latin typeface="宋体" panose="02010600030101010101" pitchFamily="2" charset="-122"/>
              </a:rPr>
              <a:t>1</a:t>
            </a:r>
            <a:r>
              <a:rPr lang="zh-CN" altLang="en-US" sz="2400">
                <a:latin typeface="宋体" panose="02010600030101010101" pitchFamily="2" charset="-122"/>
              </a:rPr>
              <a:t>是Ｒ的传递扩张，若（ａ，ｂ）∈Ｒ</a:t>
            </a:r>
            <a:r>
              <a:rPr lang="en-US" altLang="zh-CN" sz="2400" baseline="-25000">
                <a:latin typeface="宋体" panose="02010600030101010101" pitchFamily="2" charset="-122"/>
              </a:rPr>
              <a:t>1</a:t>
            </a:r>
            <a:r>
              <a:rPr lang="zh-CN" altLang="en-US" sz="2400">
                <a:latin typeface="宋体" panose="02010600030101010101" pitchFamily="2" charset="-122"/>
              </a:rPr>
              <a:t>，则（ａ，ｂ）∈Ｒ或（ａ，ｂ）∈Ｒ</a:t>
            </a:r>
            <a:r>
              <a:rPr lang="en-US" altLang="zh-CN" sz="2400">
                <a:latin typeface="Courier New" panose="02070309020205020404" pitchFamily="49" charset="0"/>
              </a:rPr>
              <a:t>·</a:t>
            </a:r>
            <a:r>
              <a:rPr lang="zh-CN" altLang="en-US" sz="2400">
                <a:latin typeface="宋体" panose="02010600030101010101" pitchFamily="2" charset="-122"/>
              </a:rPr>
              <a:t>Ｒ，</a:t>
            </a:r>
          </a:p>
          <a:p>
            <a:pPr algn="just" eaLnBrk="1" hangingPunct="1">
              <a:lnSpc>
                <a:spcPct val="150000"/>
              </a:lnSpc>
              <a:spcBef>
                <a:spcPct val="0"/>
              </a:spcBef>
              <a:buFontTx/>
              <a:buNone/>
            </a:pPr>
            <a:r>
              <a:rPr lang="zh-CN" altLang="en-US" sz="2400">
                <a:latin typeface="宋体" panose="02010600030101010101" pitchFamily="2" charset="-122"/>
              </a:rPr>
              <a:t>      </a:t>
            </a:r>
            <a:r>
              <a:rPr lang="en-US" altLang="zh-CN" sz="2400">
                <a:latin typeface="宋体" panose="02010600030101010101" pitchFamily="2" charset="-122"/>
              </a:rPr>
              <a:t>a. </a:t>
            </a:r>
            <a:r>
              <a:rPr lang="zh-CN" altLang="en-US" sz="2400">
                <a:latin typeface="宋体" panose="02010600030101010101" pitchFamily="2" charset="-122"/>
              </a:rPr>
              <a:t>若（ａ，ｂ）∈Ｒ，（ｂ，ａ）∈Ｒ，故</a:t>
            </a:r>
            <a:r>
              <a:rPr lang="en-US" altLang="zh-CN" sz="2400">
                <a:latin typeface="宋体" panose="02010600030101010101" pitchFamily="2" charset="-122"/>
              </a:rPr>
              <a:t>(</a:t>
            </a:r>
            <a:r>
              <a:rPr lang="zh-CN" altLang="en-US" sz="2400">
                <a:latin typeface="宋体" panose="02010600030101010101" pitchFamily="2" charset="-122"/>
              </a:rPr>
              <a:t>ｂ，ａ</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1</a:t>
            </a:r>
            <a:r>
              <a:rPr lang="en-US" altLang="zh-CN" sz="2400" b="1" baseline="-25000">
                <a:latin typeface="宋体" panose="02010600030101010101" pitchFamily="2" charset="-122"/>
              </a:rPr>
              <a:t>;</a:t>
            </a:r>
            <a:endParaRPr lang="en-US" altLang="zh-CN" sz="2400">
              <a:latin typeface="宋体" panose="02010600030101010101" pitchFamily="2" charset="-122"/>
            </a:endParaRPr>
          </a:p>
        </p:txBody>
      </p:sp>
      <p:sp>
        <p:nvSpPr>
          <p:cNvPr id="5" name="文本框 4">
            <a:extLst>
              <a:ext uri="{FF2B5EF4-FFF2-40B4-BE49-F238E27FC236}">
                <a16:creationId xmlns:a16="http://schemas.microsoft.com/office/drawing/2014/main" id="{1A0444E6-64AC-4BB4-A0E2-B0D34C72AF1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71563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51572A6D-40F1-4569-98C8-04197C298F76}"/>
              </a:ext>
            </a:extLst>
          </p:cNvPr>
          <p:cNvSpPr txBox="1">
            <a:spLocks noChangeArrowheads="1"/>
          </p:cNvSpPr>
          <p:nvPr/>
        </p:nvSpPr>
        <p:spPr bwMode="auto">
          <a:xfrm>
            <a:off x="210046" y="2818467"/>
            <a:ext cx="11412994" cy="279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由</a:t>
            </a: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）对称</a:t>
            </a:r>
            <a:r>
              <a:rPr lang="zh-CN" altLang="en-US" sz="2400"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en-US" altLang="zh-CN" sz="2400" baseline="-25000" dirty="0">
                <a:latin typeface="宋体" panose="02010600030101010101" pitchFamily="2" charset="-122"/>
              </a:rPr>
              <a:t>1</a:t>
            </a:r>
            <a:r>
              <a:rPr lang="zh-CN" altLang="en-US" sz="2400" dirty="0">
                <a:latin typeface="宋体" panose="02010600030101010101" pitchFamily="2" charset="-122"/>
              </a:rPr>
              <a:t>也对称</a:t>
            </a:r>
            <a:r>
              <a:rPr lang="zh-CN" altLang="en-US" sz="2400">
                <a:latin typeface="宋体" panose="02010600030101010101" pitchFamily="2" charset="-122"/>
              </a:rPr>
              <a:t>，</a:t>
            </a:r>
            <a:r>
              <a:rPr lang="en-US" altLang="zh-CN" sz="2400">
                <a:latin typeface="Courier New" panose="02070309020205020404" pitchFamily="49" charset="0"/>
              </a:rPr>
              <a:t>…</a:t>
            </a:r>
            <a:r>
              <a:rPr lang="zh-CN" altLang="en-US" sz="2400">
                <a:latin typeface="宋体" panose="02010600030101010101" pitchFamily="2" charset="-122"/>
              </a:rPr>
              <a:t>，对任一ｋ，（Ｒ</a:t>
            </a:r>
            <a:r>
              <a:rPr lang="en-US" altLang="zh-CN" sz="2400" baseline="-25000">
                <a:latin typeface="宋体" panose="02010600030101010101" pitchFamily="2" charset="-122"/>
              </a:rPr>
              <a:t>1</a:t>
            </a:r>
            <a:r>
              <a:rPr lang="en-US" altLang="zh-CN" sz="2400">
                <a:latin typeface="宋体" panose="02010600030101010101" pitchFamily="2" charset="-122"/>
              </a:rPr>
              <a:t>∪</a:t>
            </a:r>
            <a:r>
              <a:rPr lang="zh-CN" altLang="en-US" sz="2400">
                <a:latin typeface="宋体" panose="02010600030101010101" pitchFamily="2" charset="-122"/>
              </a:rPr>
              <a:t>Ｒ</a:t>
            </a:r>
            <a:r>
              <a:rPr lang="en-US" altLang="zh-CN" sz="2400" baseline="-25000">
                <a:latin typeface="宋体" panose="02010600030101010101" pitchFamily="2" charset="-122"/>
              </a:rPr>
              <a:t>2</a:t>
            </a:r>
            <a:r>
              <a:rPr lang="zh-CN" altLang="en-US" sz="2400">
                <a:latin typeface="宋体" panose="02010600030101010101" pitchFamily="2" charset="-122"/>
              </a:rPr>
              <a:t>）</a:t>
            </a:r>
            <a:r>
              <a:rPr lang="en-US" altLang="zh-CN" sz="2400" baseline="-25000">
                <a:latin typeface="宋体" panose="02010600030101010101" pitchFamily="2" charset="-122"/>
              </a:rPr>
              <a:t>k</a:t>
            </a:r>
            <a:r>
              <a:rPr lang="zh-CN" altLang="en-US" sz="2400">
                <a:latin typeface="宋体" panose="02010600030101010101" pitchFamily="2" charset="-122"/>
              </a:rPr>
              <a:t>也对称。</a:t>
            </a:r>
          </a:p>
          <a:p>
            <a:pPr algn="just" eaLnBrk="1" hangingPunct="1">
              <a:lnSpc>
                <a:spcPct val="150000"/>
              </a:lnSpc>
              <a:spcBef>
                <a:spcPct val="0"/>
              </a:spcBef>
              <a:buFontTx/>
              <a:buNone/>
            </a:pPr>
            <a:r>
              <a:rPr lang="zh-CN" altLang="en-US" sz="2400">
                <a:latin typeface="宋体" panose="02010600030101010101" pitchFamily="2" charset="-122"/>
              </a:rPr>
              <a:t>  </a:t>
            </a:r>
            <a:r>
              <a:rPr lang="zh-CN" altLang="en-US" sz="2400" dirty="0">
                <a:latin typeface="宋体" panose="02010600030101010101" pitchFamily="2" charset="-122"/>
              </a:rPr>
              <a:t>若（ａ，ｂ）∈（Ｒ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zh-CN" altLang="en-US" sz="2400" baseline="30000" dirty="0">
                <a:latin typeface="宋体" panose="02010600030101010101" pitchFamily="2" charset="-122"/>
              </a:rPr>
              <a:t>*</a:t>
            </a:r>
            <a:r>
              <a:rPr lang="zh-CN" altLang="en-US" sz="2400" dirty="0">
                <a:latin typeface="宋体" panose="02010600030101010101" pitchFamily="2" charset="-122"/>
              </a:rPr>
              <a:t>，则</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ｋ，使</a:t>
            </a:r>
            <a:r>
              <a:rPr lang="zh-CN" altLang="en-US" sz="2400" dirty="0">
                <a:latin typeface="宋体" panose="02010600030101010101" pitchFamily="2" charset="-122"/>
              </a:rPr>
              <a:t>（ａ，ｂ）∈（Ｒ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en-US" altLang="zh-CN" sz="2400" baseline="-25000" dirty="0">
                <a:latin typeface="宋体" panose="02010600030101010101" pitchFamily="2" charset="-122"/>
              </a:rPr>
              <a:t>k</a:t>
            </a:r>
            <a:r>
              <a:rPr lang="zh-CN" altLang="en-US" sz="2400" dirty="0">
                <a:latin typeface="宋体" panose="02010600030101010101" pitchFamily="2" charset="-122"/>
              </a:rPr>
              <a:t>，</a:t>
            </a:r>
          </a:p>
          <a:p>
            <a:pPr algn="just" eaLnBrk="1" hangingPunct="1">
              <a:lnSpc>
                <a:spcPct val="150000"/>
              </a:lnSpc>
              <a:spcBef>
                <a:spcPct val="0"/>
              </a:spcBef>
              <a:buFontTx/>
              <a:buNone/>
            </a:pPr>
            <a:r>
              <a:rPr lang="zh-CN" altLang="en-US" sz="2400" dirty="0">
                <a:latin typeface="宋体" panose="02010600030101010101" pitchFamily="2" charset="-122"/>
              </a:rPr>
              <a:t>  故（ｂ，ａ）∈（Ｒ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en-US" altLang="zh-CN" sz="2400" baseline="-25000" dirty="0">
                <a:latin typeface="宋体" panose="02010600030101010101" pitchFamily="2" charset="-122"/>
              </a:rPr>
              <a:t>k </a:t>
            </a:r>
            <a:r>
              <a:rPr lang="en-US" altLang="zh-CN" sz="2400" dirty="0">
                <a:latin typeface="宋体" panose="02010600030101010101" pitchFamily="2" charset="-122"/>
                <a:sym typeface="Symbol" panose="05050102010706020507" pitchFamily="18" charset="2"/>
              </a:rPr>
              <a:t></a:t>
            </a:r>
            <a:r>
              <a:rPr lang="en-US" altLang="zh-CN" sz="2400" baseline="-25000" dirty="0">
                <a:latin typeface="宋体" panose="02010600030101010101" pitchFamily="2" charset="-122"/>
              </a:rPr>
              <a:t> </a:t>
            </a: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zh-CN" altLang="en-US" sz="2400" baseline="30000">
                <a:latin typeface="宋体" panose="02010600030101010101" pitchFamily="2" charset="-122"/>
              </a:rPr>
              <a:t>*</a:t>
            </a:r>
            <a:r>
              <a:rPr lang="zh-CN" altLang="en-US" sz="2400">
                <a:latin typeface="宋体" panose="02010600030101010101" pitchFamily="2" charset="-122"/>
              </a:rPr>
              <a:t>，于是</a:t>
            </a: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zh-CN" altLang="en-US" sz="2400" baseline="30000" dirty="0">
                <a:latin typeface="宋体" panose="02010600030101010101" pitchFamily="2" charset="-122"/>
              </a:rPr>
              <a:t>*</a:t>
            </a:r>
            <a:r>
              <a:rPr lang="zh-CN" altLang="en-US" sz="2400" dirty="0">
                <a:latin typeface="宋体" panose="02010600030101010101" pitchFamily="2" charset="-122"/>
              </a:rPr>
              <a:t>是对称</a:t>
            </a:r>
            <a:r>
              <a:rPr lang="zh-CN" altLang="en-US" sz="2400">
                <a:latin typeface="宋体" panose="02010600030101010101" pitchFamily="2" charset="-122"/>
              </a:rPr>
              <a:t>的。</a:t>
            </a:r>
            <a:endParaRPr lang="en-US" altLang="zh-CN" sz="2400">
              <a:latin typeface="宋体" panose="02010600030101010101" pitchFamily="2" charset="-122"/>
            </a:endParaRPr>
          </a:p>
          <a:p>
            <a:pPr algn="just" eaLnBrk="1" hangingPunct="1">
              <a:lnSpc>
                <a:spcPct val="150000"/>
              </a:lnSpc>
              <a:spcBef>
                <a:spcPct val="0"/>
              </a:spcBef>
              <a:buFontTx/>
              <a:buNone/>
            </a:pPr>
            <a:endParaRPr lang="zh-CN" altLang="en-US" sz="2400" dirty="0">
              <a:latin typeface="宋体" panose="02010600030101010101" pitchFamily="2" charset="-122"/>
            </a:endParaRPr>
          </a:p>
          <a:p>
            <a:pPr algn="just">
              <a:lnSpc>
                <a:spcPct val="150000"/>
              </a:lnSpc>
              <a:spcBef>
                <a:spcPct val="0"/>
              </a:spcBef>
              <a:buNone/>
            </a:pPr>
            <a:r>
              <a:rPr lang="en-US" altLang="zh-CN" sz="2400">
                <a:latin typeface="宋体" panose="02010600030101010101" pitchFamily="2" charset="-122"/>
              </a:rPr>
              <a:t>  (3)</a:t>
            </a:r>
            <a:r>
              <a:rPr lang="zh-CN" altLang="en-US" sz="2400">
                <a:latin typeface="宋体" panose="02010600030101010101" pitchFamily="2" charset="-122"/>
              </a:rPr>
              <a:t>任</a:t>
            </a:r>
            <a:r>
              <a:rPr lang="zh-CN" altLang="en-US" sz="2400" dirty="0">
                <a:latin typeface="宋体" panose="02010600030101010101" pitchFamily="2" charset="-122"/>
              </a:rPr>
              <a:t>一传递闭包都</a:t>
            </a:r>
            <a:r>
              <a:rPr lang="zh-CN" altLang="en-US" sz="2400">
                <a:latin typeface="宋体" panose="02010600030101010101" pitchFamily="2" charset="-122"/>
              </a:rPr>
              <a:t>具有传递性</a:t>
            </a:r>
            <a:r>
              <a:rPr lang="en-US" altLang="zh-CN" sz="2400">
                <a:latin typeface="宋体" panose="02010600030101010101" pitchFamily="2" charset="-122"/>
              </a:rPr>
              <a:t>,</a:t>
            </a:r>
            <a:r>
              <a:rPr lang="zh-CN" altLang="en-US" sz="2400">
                <a:latin typeface="宋体" panose="02010600030101010101" pitchFamily="2" charset="-122"/>
              </a:rPr>
              <a:t>即证。</a:t>
            </a:r>
            <a:endParaRPr lang="zh-CN" altLang="en-US" sz="2400" dirty="0">
              <a:latin typeface="Times New Roman" panose="02020603050405020304" pitchFamily="18" charset="0"/>
            </a:endParaRPr>
          </a:p>
        </p:txBody>
      </p:sp>
      <p:sp>
        <p:nvSpPr>
          <p:cNvPr id="9" name="Text Box 3">
            <a:extLst>
              <a:ext uri="{FF2B5EF4-FFF2-40B4-BE49-F238E27FC236}">
                <a16:creationId xmlns:a16="http://schemas.microsoft.com/office/drawing/2014/main" id="{2179C66A-38AF-40C2-A44D-0E91C21E3287}"/>
              </a:ext>
            </a:extLst>
          </p:cNvPr>
          <p:cNvSpPr txBox="1">
            <a:spLocks noChangeArrowheads="1"/>
          </p:cNvSpPr>
          <p:nvPr/>
        </p:nvSpPr>
        <p:spPr bwMode="auto">
          <a:xfrm>
            <a:off x="743446" y="879475"/>
            <a:ext cx="1052307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宋体" panose="02010600030101010101" pitchFamily="2" charset="-122"/>
              </a:rPr>
              <a:t>b. </a:t>
            </a:r>
            <a:r>
              <a:rPr lang="zh-CN" altLang="en-US" sz="2400">
                <a:latin typeface="宋体" panose="02010600030101010101" pitchFamily="2" charset="-122"/>
              </a:rPr>
              <a:t>若（ａ，ｂ）∈Ｒ</a:t>
            </a:r>
            <a:r>
              <a:rPr lang="en-US" altLang="zh-CN" sz="2400">
                <a:latin typeface="Courier New" panose="02070309020205020404" pitchFamily="49" charset="0"/>
              </a:rPr>
              <a:t>·</a:t>
            </a:r>
            <a:r>
              <a:rPr lang="zh-CN" altLang="en-US" sz="2400">
                <a:latin typeface="宋体" panose="02010600030101010101" pitchFamily="2" charset="-122"/>
              </a:rPr>
              <a:t>Ｒ，则</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ｃ，使</a:t>
            </a:r>
          </a:p>
          <a:p>
            <a:pPr eaLnBrk="1" hangingPunct="1">
              <a:spcBef>
                <a:spcPct val="0"/>
              </a:spcBef>
              <a:buFontTx/>
              <a:buNone/>
            </a:pPr>
            <a:r>
              <a:rPr lang="zh-CN" altLang="en-US" sz="2400">
                <a:latin typeface="宋体" panose="02010600030101010101" pitchFamily="2" charset="-122"/>
              </a:rPr>
              <a:t>    （ａ，ｃ），（ｃ，ｂ）∈Ｒ </a:t>
            </a:r>
          </a:p>
          <a:p>
            <a:pPr eaLnBrk="1" hangingPunct="1">
              <a:spcBef>
                <a:spcPct val="0"/>
              </a:spcBef>
              <a:buFontTx/>
              <a:buNone/>
            </a:pP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  （ｂ，ｃ），（ｃ，ａ）∈Ｒ</a:t>
            </a:r>
          </a:p>
          <a:p>
            <a:pPr eaLnBrk="1" hangingPunct="1">
              <a:spcBef>
                <a:spcPct val="0"/>
              </a:spcBef>
              <a:buFontTx/>
              <a:buNone/>
            </a:pP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  （ｂ，ａ）∈Ｒ</a:t>
            </a:r>
            <a:r>
              <a:rPr lang="en-US" altLang="zh-CN" sz="2400">
                <a:latin typeface="Courier New" panose="02070309020205020404" pitchFamily="49" charset="0"/>
              </a:rPr>
              <a:t>·</a:t>
            </a:r>
            <a:r>
              <a:rPr lang="zh-CN" altLang="en-US" sz="2400">
                <a:latin typeface="宋体" panose="02010600030101010101" pitchFamily="2" charset="-122"/>
              </a:rPr>
              <a:t>Ｒ</a:t>
            </a:r>
          </a:p>
          <a:p>
            <a:pPr eaLnBrk="1" hangingPunct="1">
              <a:spcBef>
                <a:spcPct val="0"/>
              </a:spcBef>
              <a:buFontTx/>
              <a:buNone/>
            </a:pP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  （ｂ，ａ）∈Ｒ</a:t>
            </a:r>
            <a:r>
              <a:rPr lang="en-US" altLang="zh-CN" sz="2400" baseline="-25000">
                <a:latin typeface="宋体" panose="02010600030101010101" pitchFamily="2" charset="-122"/>
              </a:rPr>
              <a:t>1</a:t>
            </a:r>
            <a:endParaRPr lang="en-US" altLang="zh-CN" sz="2400">
              <a:latin typeface="宋体" panose="02010600030101010101" pitchFamily="2" charset="-122"/>
            </a:endParaRPr>
          </a:p>
        </p:txBody>
      </p:sp>
      <p:sp>
        <p:nvSpPr>
          <p:cNvPr id="5" name="文本框 4">
            <a:extLst>
              <a:ext uri="{FF2B5EF4-FFF2-40B4-BE49-F238E27FC236}">
                <a16:creationId xmlns:a16="http://schemas.microsoft.com/office/drawing/2014/main" id="{287C2E99-331D-4EC5-AFDE-CD4E2178038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24503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DB694E37-310B-47F0-8EF1-65EE9486CF9F}"/>
              </a:ext>
            </a:extLst>
          </p:cNvPr>
          <p:cNvSpPr txBox="1">
            <a:spLocks noChangeArrowheads="1"/>
          </p:cNvSpPr>
          <p:nvPr/>
        </p:nvSpPr>
        <p:spPr bwMode="auto">
          <a:xfrm>
            <a:off x="491557" y="1041182"/>
            <a:ext cx="11208886" cy="279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FontTx/>
              <a:buNone/>
            </a:pPr>
            <a:r>
              <a:rPr lang="zh-CN" altLang="en-US" sz="2400">
                <a:latin typeface="Times New Roman" panose="02020603050405020304" pitchFamily="18" charset="0"/>
              </a:rPr>
              <a:t>等价关系对应于集合的一种分划。</a:t>
            </a:r>
          </a:p>
          <a:p>
            <a:pPr algn="just" eaLnBrk="1" hangingPunct="1">
              <a:lnSpc>
                <a:spcPct val="150000"/>
              </a:lnSpc>
              <a:spcBef>
                <a:spcPct val="50000"/>
              </a:spcBef>
              <a:buFontTx/>
              <a:buNone/>
            </a:pPr>
            <a:r>
              <a:rPr lang="zh-CN" altLang="en-US" sz="2400">
                <a:latin typeface="Times New Roman" panose="02020603050405020304" pitchFamily="18" charset="0"/>
              </a:rPr>
              <a:t>设Ｒ</a:t>
            </a:r>
            <a:r>
              <a:rPr lang="en-US" altLang="zh-CN" sz="2400" baseline="-25000">
                <a:latin typeface="Times New Roman" panose="02020603050405020304" pitchFamily="18" charset="0"/>
              </a:rPr>
              <a:t>1</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是Ａ上等价关系，对应的分划为</a:t>
            </a:r>
            <a:r>
              <a:rPr lang="en-US" altLang="zh-CN" sz="2400">
                <a:latin typeface="Times New Roman" panose="02020603050405020304" pitchFamily="18" charset="0"/>
              </a:rPr>
              <a:t>π</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π</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p>
          <a:p>
            <a:pPr algn="just" eaLnBrk="1" hangingPunct="1">
              <a:lnSpc>
                <a:spcPct val="150000"/>
              </a:lnSpc>
              <a:spcBef>
                <a:spcPct val="50000"/>
              </a:spcBef>
              <a:buFontTx/>
              <a:buNone/>
            </a:pPr>
            <a:r>
              <a:rPr lang="en-US" altLang="zh-CN" sz="2400">
                <a:latin typeface="Times New Roman" panose="02020603050405020304" pitchFamily="18" charset="0"/>
              </a:rPr>
              <a:t>π</a:t>
            </a:r>
            <a:r>
              <a:rPr lang="en-US" altLang="zh-CN" sz="2400" baseline="-25000">
                <a:latin typeface="Times New Roman" panose="02020603050405020304" pitchFamily="18" charset="0"/>
              </a:rPr>
              <a:t>1</a:t>
            </a:r>
            <a:r>
              <a:rPr lang="en-US" altLang="zh-CN" sz="2400">
                <a:latin typeface="Times New Roman" panose="02020603050405020304" pitchFamily="18" charset="0"/>
              </a:rPr>
              <a:t>·π</a:t>
            </a:r>
            <a:r>
              <a:rPr lang="en-US" altLang="zh-CN" sz="2400" baseline="-25000">
                <a:latin typeface="Times New Roman" panose="02020603050405020304" pitchFamily="18" charset="0"/>
              </a:rPr>
              <a:t>2</a:t>
            </a:r>
            <a:r>
              <a:rPr lang="zh-CN" altLang="en-US" sz="2400">
                <a:latin typeface="Times New Roman" panose="02020603050405020304" pitchFamily="18" charset="0"/>
              </a:rPr>
              <a:t>对应于Ｒ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，称为</a:t>
            </a:r>
            <a:r>
              <a:rPr lang="zh-CN" altLang="en-US" sz="2400" b="1">
                <a:latin typeface="Times New Roman" panose="02020603050405020304" pitchFamily="18" charset="0"/>
              </a:rPr>
              <a:t>二个分划的积，</a:t>
            </a:r>
            <a:r>
              <a:rPr lang="zh-CN" altLang="en-US" sz="2400">
                <a:latin typeface="Times New Roman" panose="02020603050405020304" pitchFamily="18" charset="0"/>
              </a:rPr>
              <a:t>使分划分更细；</a:t>
            </a:r>
          </a:p>
          <a:p>
            <a:pPr algn="just" eaLnBrk="1" hangingPunct="1">
              <a:lnSpc>
                <a:spcPct val="150000"/>
              </a:lnSpc>
              <a:spcBef>
                <a:spcPct val="50000"/>
              </a:spcBef>
              <a:buFontTx/>
              <a:buNone/>
            </a:pPr>
            <a:r>
              <a:rPr lang="en-US" altLang="zh-CN" sz="2400">
                <a:latin typeface="Times New Roman" panose="02020603050405020304" pitchFamily="18" charset="0"/>
              </a:rPr>
              <a:t>π</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π</a:t>
            </a:r>
            <a:r>
              <a:rPr lang="en-US" altLang="zh-CN" sz="2400" baseline="-25000">
                <a:latin typeface="Times New Roman" panose="02020603050405020304" pitchFamily="18" charset="0"/>
              </a:rPr>
              <a:t>2</a:t>
            </a:r>
            <a:r>
              <a:rPr lang="zh-CN" altLang="en-US" sz="2400">
                <a:latin typeface="Times New Roman" panose="02020603050405020304" pitchFamily="18" charset="0"/>
              </a:rPr>
              <a:t>对应于（Ｒ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zh-CN" altLang="en-US" sz="2400" baseline="30000">
                <a:latin typeface="Times New Roman" panose="02020603050405020304" pitchFamily="18" charset="0"/>
              </a:rPr>
              <a:t>*</a:t>
            </a:r>
            <a:r>
              <a:rPr lang="zh-CN" altLang="en-US" sz="2400">
                <a:latin typeface="Times New Roman" panose="02020603050405020304" pitchFamily="18" charset="0"/>
              </a:rPr>
              <a:t>，称为两个</a:t>
            </a:r>
            <a:r>
              <a:rPr lang="zh-CN" altLang="en-US" sz="2400" b="1">
                <a:latin typeface="Times New Roman" panose="02020603050405020304" pitchFamily="18" charset="0"/>
              </a:rPr>
              <a:t>分划的和</a:t>
            </a:r>
            <a:r>
              <a:rPr lang="zh-CN" altLang="en-US" sz="2400">
                <a:latin typeface="Times New Roman" panose="02020603050405020304" pitchFamily="18" charset="0"/>
              </a:rPr>
              <a:t>，使分划比</a:t>
            </a:r>
            <a:r>
              <a:rPr lang="en-US" altLang="zh-CN" sz="2400">
                <a:latin typeface="Times New Roman" panose="02020603050405020304" pitchFamily="18" charset="0"/>
              </a:rPr>
              <a:t>π</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π</a:t>
            </a:r>
            <a:r>
              <a:rPr lang="en-US" altLang="zh-CN" sz="2400" baseline="-25000">
                <a:latin typeface="Times New Roman" panose="02020603050405020304" pitchFamily="18" charset="0"/>
              </a:rPr>
              <a:t>2</a:t>
            </a:r>
            <a:r>
              <a:rPr lang="zh-CN" altLang="en-US" sz="2400">
                <a:latin typeface="Times New Roman" panose="02020603050405020304" pitchFamily="18" charset="0"/>
              </a:rPr>
              <a:t>要粗。</a:t>
            </a:r>
          </a:p>
        </p:txBody>
      </p:sp>
      <p:sp>
        <p:nvSpPr>
          <p:cNvPr id="6" name="Text Box 3">
            <a:extLst>
              <a:ext uri="{FF2B5EF4-FFF2-40B4-BE49-F238E27FC236}">
                <a16:creationId xmlns:a16="http://schemas.microsoft.com/office/drawing/2014/main" id="{BABC90DD-F88D-4DC7-804A-C0EAE2C9A228}"/>
              </a:ext>
            </a:extLst>
          </p:cNvPr>
          <p:cNvSpPr txBox="1">
            <a:spLocks noChangeArrowheads="1"/>
          </p:cNvSpPr>
          <p:nvPr/>
        </p:nvSpPr>
        <p:spPr bwMode="auto">
          <a:xfrm>
            <a:off x="491557" y="4488781"/>
            <a:ext cx="10167486"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a:latin typeface="宋体" panose="02010600030101010101" pitchFamily="2" charset="-122"/>
              </a:rPr>
              <a:t>例６：</a:t>
            </a:r>
          </a:p>
          <a:p>
            <a:pPr algn="just" eaLnBrk="1" hangingPunct="1">
              <a:lnSpc>
                <a:spcPct val="150000"/>
              </a:lnSpc>
              <a:spcBef>
                <a:spcPct val="0"/>
              </a:spcBef>
              <a:buFontTx/>
              <a:buNone/>
            </a:pPr>
            <a:r>
              <a:rPr lang="zh-CN" altLang="en-US" sz="2400">
                <a:latin typeface="宋体" panose="02010600030101010101" pitchFamily="2" charset="-122"/>
              </a:rPr>
              <a:t>     Ａ＝｛ａ，ｂ，ｃ，ｄ，ｅ，ｆ，ｇ，ｈ，ｉ，ｊ，ｋ｝</a:t>
            </a:r>
            <a:endParaRPr lang="zh-CN" altLang="en-US" sz="2000">
              <a:latin typeface="宋体" panose="02010600030101010101" pitchFamily="2" charset="-122"/>
            </a:endParaRPr>
          </a:p>
        </p:txBody>
      </p:sp>
      <p:sp>
        <p:nvSpPr>
          <p:cNvPr id="7" name="文本框 6">
            <a:extLst>
              <a:ext uri="{FF2B5EF4-FFF2-40B4-BE49-F238E27FC236}">
                <a16:creationId xmlns:a16="http://schemas.microsoft.com/office/drawing/2014/main" id="{DB82D693-3492-4F80-8BF0-4FE3EBA3ADA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336892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id="{59BBBAE6-31E6-454B-9E06-689FB962A1E0}"/>
              </a:ext>
            </a:extLst>
          </p:cNvPr>
          <p:cNvGraphicFramePr>
            <a:graphicFrameLocks noChangeAspect="1"/>
          </p:cNvGraphicFramePr>
          <p:nvPr>
            <p:extLst>
              <p:ext uri="{D42A27DB-BD31-4B8C-83A1-F6EECF244321}">
                <p14:modId xmlns:p14="http://schemas.microsoft.com/office/powerpoint/2010/main" val="1122490875"/>
              </p:ext>
            </p:extLst>
          </p:nvPr>
        </p:nvGraphicFramePr>
        <p:xfrm>
          <a:off x="572987" y="694864"/>
          <a:ext cx="7010400" cy="2209800"/>
        </p:xfrm>
        <a:graphic>
          <a:graphicData uri="http://schemas.openxmlformats.org/presentationml/2006/ole">
            <mc:AlternateContent xmlns:mc="http://schemas.openxmlformats.org/markup-compatibility/2006">
              <mc:Choice xmlns:v="urn:schemas-microsoft-com:vml" Requires="v">
                <p:oleObj r:id="rId2" imgW="2054352" imgH="789432" progId="Word.Picture.8">
                  <p:embed/>
                </p:oleObj>
              </mc:Choice>
              <mc:Fallback>
                <p:oleObj r:id="rId2" imgW="2054352" imgH="789432" progId="Word.Picture.8">
                  <p:embed/>
                  <p:pic>
                    <p:nvPicPr>
                      <p:cNvPr id="5" name="Object 2">
                        <a:extLst>
                          <a:ext uri="{FF2B5EF4-FFF2-40B4-BE49-F238E27FC236}">
                            <a16:creationId xmlns:a16="http://schemas.microsoft.com/office/drawing/2014/main" id="{59BBBAE6-31E6-454B-9E06-689FB962A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87" y="694864"/>
                        <a:ext cx="70104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3">
            <a:extLst>
              <a:ext uri="{FF2B5EF4-FFF2-40B4-BE49-F238E27FC236}">
                <a16:creationId xmlns:a16="http://schemas.microsoft.com/office/drawing/2014/main" id="{3A835580-4B5A-4C10-A03F-F2DE0C232661}"/>
              </a:ext>
            </a:extLst>
          </p:cNvPr>
          <p:cNvSpPr txBox="1">
            <a:spLocks noChangeArrowheads="1"/>
          </p:cNvSpPr>
          <p:nvPr/>
        </p:nvSpPr>
        <p:spPr bwMode="auto">
          <a:xfrm>
            <a:off x="491423" y="2859773"/>
            <a:ext cx="11056470" cy="388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a:latin typeface="宋体" panose="02010600030101010101" pitchFamily="2" charset="-122"/>
              </a:rPr>
              <a:t>Ｒ</a:t>
            </a:r>
            <a:r>
              <a:rPr lang="en-US" altLang="zh-CN" sz="2400" baseline="-25000">
                <a:latin typeface="宋体" panose="02010600030101010101" pitchFamily="2" charset="-122"/>
              </a:rPr>
              <a:t>1</a:t>
            </a:r>
            <a:r>
              <a:rPr lang="zh-CN" altLang="en-US" sz="2400">
                <a:latin typeface="宋体" panose="02010600030101010101" pitchFamily="2" charset="-122"/>
              </a:rPr>
              <a:t>＝｛（ａ，ａ），（ｂ，ｂ），（ｃ，ｃ），（ｄ，ｄ），（ｅ，ｅ），</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（ｆ，ｆ），（ｇ，ｇ），（ｈ，ｈ），（ｉ，ｉ），（ｊ，ｊ），</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（ｋ，ｋ），（ａ，ｂ），（ａ，ｃ），（ａ，ｄ），（ｂ，ｃ），</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（ｂ，ｄ），（ｃ，ｄ），（ｂ，ａ），（ｃ，ａ），（ｄ，ａ），</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（ｃ，ｂ），（ｄ，ｂ），（ｄ，ｃ），（ｅ，ｆ），（ｅ，ｇ），</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（ｆ，ｇ），（ｆ，ｅ），（ｇ，ｅ），（ｇ，ｆ），（ｈ，ｉ），</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（ｉ，ｈ），（ｊ，ｋ），（ｋ，ｊ）｝</a:t>
            </a:r>
            <a:endParaRPr lang="zh-CN" altLang="en-US" sz="2000">
              <a:latin typeface="宋体" panose="02010600030101010101" pitchFamily="2" charset="-122"/>
            </a:endParaRPr>
          </a:p>
        </p:txBody>
      </p:sp>
      <p:sp>
        <p:nvSpPr>
          <p:cNvPr id="7" name="文本框 6">
            <a:extLst>
              <a:ext uri="{FF2B5EF4-FFF2-40B4-BE49-F238E27FC236}">
                <a16:creationId xmlns:a16="http://schemas.microsoft.com/office/drawing/2014/main" id="{6DC1B11E-1ED2-4A92-AE19-E5C8F389F2A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7190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11" name="矩形 10">
            <a:extLst>
              <a:ext uri="{FF2B5EF4-FFF2-40B4-BE49-F238E27FC236}">
                <a16:creationId xmlns:a16="http://schemas.microsoft.com/office/drawing/2014/main" id="{6B68CB0B-7E7A-4610-A94B-92FE303EDD1A}"/>
              </a:ext>
            </a:extLst>
          </p:cNvPr>
          <p:cNvSpPr/>
          <p:nvPr/>
        </p:nvSpPr>
        <p:spPr>
          <a:xfrm>
            <a:off x="210046" y="824298"/>
            <a:ext cx="11691256" cy="6579493"/>
          </a:xfrm>
          <a:prstGeom prst="rect">
            <a:avLst/>
          </a:prstGeom>
        </p:spPr>
        <p:txBody>
          <a:bodyPr wrap="square">
            <a:spAutoFit/>
          </a:bodyPr>
          <a:lstStyle/>
          <a:p>
            <a:pPr>
              <a:lnSpc>
                <a:spcPct val="150000"/>
              </a:lnSpc>
            </a:pPr>
            <a:r>
              <a:rPr lang="en-US" altLang="zh-CN" sz="2400"/>
              <a:t>		</a:t>
            </a:r>
            <a:r>
              <a:rPr lang="zh-CN" altLang="en-US" sz="2400"/>
              <a:t>若（ａ，ｂ）∈Ｒ</a:t>
            </a:r>
            <a:r>
              <a:rPr lang="en-US" altLang="zh-CN" sz="2400">
                <a:sym typeface="Symbol" panose="05050102010706020507" pitchFamily="18" charset="2"/>
              </a:rPr>
              <a:t> </a:t>
            </a:r>
            <a:r>
              <a:rPr lang="zh-CN" altLang="en-US" sz="2400"/>
              <a:t>（ａ，ｂ）∈Ｒ’；</a:t>
            </a:r>
          </a:p>
          <a:p>
            <a:pPr algn="just" eaLnBrk="1" hangingPunct="1">
              <a:spcBef>
                <a:spcPct val="0"/>
              </a:spcBef>
              <a:buFontTx/>
              <a:buNone/>
            </a:pPr>
            <a:r>
              <a:rPr lang="en-US" altLang="zh-CN" sz="2400" b="1">
                <a:latin typeface="宋体" panose="02010600030101010101" pitchFamily="2" charset="-122"/>
              </a:rPr>
              <a:t>		</a:t>
            </a:r>
            <a:r>
              <a:rPr lang="zh-CN" altLang="en-US" sz="2400"/>
              <a:t>若（ａ，ｂ）∈</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en-US" altLang="zh-CN" sz="2400">
                <a:latin typeface="宋体" panose="02010600030101010101" pitchFamily="2" charset="-122"/>
              </a:rPr>
              <a:t> </a:t>
            </a:r>
            <a:r>
              <a:rPr lang="en-US" altLang="zh-CN" sz="2400">
                <a:sym typeface="Symbol" panose="05050102010706020507" pitchFamily="18" charset="2"/>
              </a:rPr>
              <a:t></a:t>
            </a:r>
            <a:r>
              <a:rPr lang="zh-CN" altLang="en-US" sz="2400"/>
              <a:t>（ｂ，ａ）∈Ｒ， </a:t>
            </a:r>
          </a:p>
          <a:p>
            <a:pPr algn="just" eaLnBrk="1" hangingPunct="1">
              <a:spcBef>
                <a:spcPct val="0"/>
              </a:spcBef>
              <a:buFontTx/>
              <a:buNone/>
            </a:pPr>
            <a:r>
              <a:rPr lang="zh-CN" altLang="en-US" sz="2400"/>
              <a:t>                           </a:t>
            </a:r>
            <a:r>
              <a:rPr lang="en-US" altLang="zh-CN" sz="2400"/>
              <a:t>			</a:t>
            </a:r>
            <a:r>
              <a:rPr lang="zh-CN" altLang="en-US" sz="2400">
                <a:sym typeface="Symbol" panose="05050102010706020507" pitchFamily="18" charset="2"/>
              </a:rPr>
              <a:t></a:t>
            </a:r>
            <a:r>
              <a:rPr lang="zh-CN" altLang="en-US" sz="2400"/>
              <a:t>（ｂ，ａ）∈Ｒ’</a:t>
            </a:r>
          </a:p>
          <a:p>
            <a:pPr algn="just" eaLnBrk="1" hangingPunct="1">
              <a:spcBef>
                <a:spcPct val="0"/>
              </a:spcBef>
              <a:buFontTx/>
              <a:buNone/>
            </a:pPr>
            <a:r>
              <a:rPr lang="zh-CN" altLang="en-US" sz="2400"/>
              <a:t>         </a:t>
            </a:r>
            <a:r>
              <a:rPr lang="en-US" altLang="zh-CN" sz="2400"/>
              <a:t>		</a:t>
            </a:r>
            <a:r>
              <a:rPr lang="zh-CN" altLang="en-US" sz="2400"/>
              <a:t>又Ｒ’具有对称性，（ａ，ｂ）∈Ｒ’，</a:t>
            </a:r>
          </a:p>
          <a:p>
            <a:pPr algn="just" eaLnBrk="1" hangingPunct="1">
              <a:spcBef>
                <a:spcPct val="0"/>
              </a:spcBef>
              <a:buFontTx/>
              <a:buNone/>
            </a:pPr>
            <a:r>
              <a:rPr lang="zh-CN" altLang="en-US" sz="2400"/>
              <a:t>     </a:t>
            </a:r>
            <a:r>
              <a:rPr lang="en-US" altLang="zh-CN" sz="2400"/>
              <a:t>	</a:t>
            </a:r>
            <a:r>
              <a:rPr lang="zh-CN" altLang="en-US" sz="2400"/>
              <a:t> 故Ｒ∪</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en-US" altLang="zh-CN" sz="2400">
                <a:latin typeface="宋体" panose="02010600030101010101" pitchFamily="2" charset="-122"/>
              </a:rPr>
              <a:t> </a:t>
            </a:r>
            <a:r>
              <a:rPr lang="en-US" altLang="zh-CN" sz="2400">
                <a:sym typeface="Symbol" panose="05050102010706020507" pitchFamily="18" charset="2"/>
              </a:rPr>
              <a:t></a:t>
            </a:r>
            <a:r>
              <a:rPr lang="zh-CN" altLang="en-US" sz="2400"/>
              <a:t>Ｒ’。</a:t>
            </a:r>
            <a:endParaRPr lang="en-US" altLang="zh-CN" sz="2400"/>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推论</a:t>
            </a:r>
            <a:r>
              <a:rPr kumimoji="0" lang="en-US" altLang="zh-CN" sz="2800" b="1" i="0" u="none" strike="noStrike" kern="1200" cap="none" spc="0" normalizeH="0" baseline="0" noProof="0">
                <a:ln>
                  <a:noFill/>
                </a:ln>
                <a:solidFill>
                  <a:srgbClr val="000000"/>
                </a:solidFill>
                <a:effectLst/>
                <a:uLnTx/>
                <a:uFillTx/>
                <a:latin typeface="Arial"/>
                <a:ea typeface="宋体"/>
                <a:cs typeface="+mn-cs"/>
              </a:rPr>
              <a:t>2]</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0" i="0" u="none" strike="noStrike" kern="1200" cap="none" spc="0" normalizeH="0" baseline="0" noProof="0">
                <a:ln>
                  <a:noFill/>
                </a:ln>
                <a:solidFill>
                  <a:srgbClr val="000000"/>
                </a:solidFill>
                <a:effectLst/>
                <a:uLnTx/>
                <a:uFillTx/>
                <a:latin typeface="Arial"/>
                <a:ea typeface="宋体"/>
                <a:cs typeface="+mn-cs"/>
              </a:rPr>
              <a:t>当且仅当Ｒ是对称闭包时，Ｒ具有对称性。</a:t>
            </a:r>
          </a:p>
          <a:p>
            <a:pPr marL="914400" lvl="1" indent="-457200">
              <a:lnSpc>
                <a:spcPct val="150000"/>
              </a:lnSpc>
              <a:buFont typeface="Wingdings" panose="05000000000000000000" pitchFamily="2" charset="2"/>
              <a:buChar char="l"/>
            </a:pPr>
            <a:r>
              <a:rPr lang="zh-CN" altLang="en-US" sz="2400" b="1"/>
              <a:t>证明：</a:t>
            </a:r>
            <a:r>
              <a:rPr lang="zh-CN" altLang="en-US" sz="2400"/>
              <a:t>（</a:t>
            </a:r>
            <a:r>
              <a:rPr lang="en-US" altLang="zh-CN" sz="2400"/>
              <a:t>1</a:t>
            </a:r>
            <a:r>
              <a:rPr lang="zh-CN" altLang="en-US" sz="2400"/>
              <a:t>）Ｒ具有对称性，</a:t>
            </a:r>
          </a:p>
          <a:p>
            <a:pPr lvl="1">
              <a:lnSpc>
                <a:spcPct val="150000"/>
              </a:lnSpc>
            </a:pPr>
            <a:r>
              <a:rPr lang="en-US" altLang="zh-CN" sz="2400"/>
              <a:t>		         </a:t>
            </a:r>
            <a:r>
              <a:rPr lang="zh-CN" altLang="en-US" sz="2400"/>
              <a:t>若（ａ，ｂ）∈Ｒ，则（ｂ，ａ）∈Ｒ，又（ｂ，ａ）∈</a:t>
            </a:r>
            <a:r>
              <a:rPr lang="zh-CN" altLang="en-US" sz="2400">
                <a:latin typeface="宋体" panose="02010600030101010101" pitchFamily="2" charset="-122"/>
              </a:rPr>
              <a:t>Ｒ</a:t>
            </a:r>
            <a:r>
              <a:rPr lang="en-US" altLang="zh-CN" sz="2400" baseline="30000">
                <a:latin typeface="宋体" panose="02010600030101010101" pitchFamily="2" charset="-122"/>
              </a:rPr>
              <a:t>C</a:t>
            </a:r>
            <a:endParaRPr lang="en-US" altLang="zh-CN" sz="2400"/>
          </a:p>
          <a:p>
            <a:pPr lvl="1">
              <a:lnSpc>
                <a:spcPct val="150000"/>
              </a:lnSpc>
            </a:pPr>
            <a:r>
              <a:rPr lang="en-US" altLang="zh-CN" sz="2400"/>
              <a:t>	             </a:t>
            </a:r>
            <a:r>
              <a:rPr lang="zh-CN" altLang="en-US" sz="2400"/>
              <a:t>即</a:t>
            </a:r>
            <a:r>
              <a:rPr lang="zh-CN" altLang="en-US" sz="2400">
                <a:latin typeface="宋体" panose="02010600030101010101" pitchFamily="2" charset="-122"/>
                <a:sym typeface="Symbol" panose="05050102010706020507" pitchFamily="18" charset="2"/>
              </a:rPr>
              <a:t> </a:t>
            </a:r>
            <a:r>
              <a:rPr lang="zh-CN" altLang="en-US" sz="2400"/>
              <a:t>（ｂ，ａ）∈</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zh-CN" altLang="en-US" sz="2400"/>
              <a:t>，（ａ，ｂ）∈Ｒ</a:t>
            </a:r>
          </a:p>
          <a:p>
            <a:pPr lvl="1">
              <a:lnSpc>
                <a:spcPct val="150000"/>
              </a:lnSpc>
            </a:pPr>
            <a:r>
              <a:rPr lang="zh-CN" altLang="en-US" sz="2400"/>
              <a:t>       </a:t>
            </a:r>
            <a:r>
              <a:rPr lang="zh-CN" altLang="en-US" sz="2400">
                <a:latin typeface="宋体" panose="02010600030101010101" pitchFamily="2" charset="-122"/>
              </a:rPr>
              <a:t> </a:t>
            </a:r>
            <a:r>
              <a:rPr lang="en-US" altLang="zh-CN" sz="2400">
                <a:latin typeface="宋体" panose="02010600030101010101" pitchFamily="2" charset="-122"/>
              </a:rPr>
              <a:t>	     </a:t>
            </a:r>
            <a:r>
              <a:rPr lang="zh-CN" altLang="en-US" sz="2400">
                <a:latin typeface="宋体" panose="02010600030101010101" pitchFamily="2" charset="-122"/>
                <a:sym typeface="Symbol" panose="05050102010706020507" pitchFamily="18" charset="2"/>
              </a:rPr>
              <a:t></a:t>
            </a:r>
            <a:r>
              <a:rPr lang="zh-CN" altLang="en-US" sz="2400"/>
              <a:t>（ｂ，ａ）∈Ｒ</a:t>
            </a:r>
            <a:r>
              <a:rPr lang="zh-CN" altLang="en-US" sz="2400">
                <a:latin typeface="宋体" panose="02010600030101010101" pitchFamily="2" charset="-122"/>
              </a:rPr>
              <a:t> </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en-US" altLang="zh-CN" sz="2400">
                <a:latin typeface="宋体" panose="02010600030101010101" pitchFamily="2" charset="-122"/>
                <a:sym typeface="Symbol" panose="05050102010706020507" pitchFamily="18" charset="2"/>
              </a:rPr>
              <a:t> </a:t>
            </a:r>
            <a:r>
              <a:rPr lang="zh-CN" altLang="en-US" sz="2400"/>
              <a:t>Ｒ</a:t>
            </a:r>
            <a:r>
              <a:rPr lang="zh-CN" altLang="en-US" sz="2400">
                <a:latin typeface="宋体" panose="02010600030101010101" pitchFamily="2" charset="-122"/>
                <a:sym typeface="Symbol" panose="05050102010706020507" pitchFamily="18" charset="2"/>
              </a:rPr>
              <a:t></a:t>
            </a:r>
            <a:r>
              <a:rPr lang="zh-CN" altLang="en-US" sz="2400"/>
              <a:t>Ｒ∪</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zh-CN" altLang="en-US" sz="2400"/>
              <a:t>＝Ｒ；</a:t>
            </a:r>
          </a:p>
          <a:p>
            <a:pPr lvl="1">
              <a:lnSpc>
                <a:spcPct val="150000"/>
              </a:lnSpc>
            </a:pPr>
            <a:r>
              <a:rPr lang="zh-CN" altLang="en-US" sz="2400"/>
              <a:t> </a:t>
            </a:r>
            <a:r>
              <a:rPr lang="en-US" altLang="zh-CN" sz="2400"/>
              <a:t>	          </a:t>
            </a:r>
            <a:r>
              <a:rPr lang="zh-CN" altLang="en-US" sz="2400"/>
              <a:t>（</a:t>
            </a:r>
            <a:r>
              <a:rPr lang="en-US" altLang="zh-CN" sz="2400"/>
              <a:t>2</a:t>
            </a:r>
            <a:r>
              <a:rPr lang="zh-CN" altLang="en-US" sz="2400"/>
              <a:t>）Ｒ是对称闭包时，Ｒ＝Ｒ∪</a:t>
            </a:r>
            <a:r>
              <a:rPr lang="zh-CN" altLang="en-US" sz="2400">
                <a:latin typeface="宋体" panose="02010600030101010101" pitchFamily="2" charset="-122"/>
              </a:rPr>
              <a:t>Ｒ</a:t>
            </a:r>
            <a:r>
              <a:rPr lang="en-US" altLang="zh-CN" sz="2400" baseline="30000">
                <a:latin typeface="宋体" panose="02010600030101010101" pitchFamily="2" charset="-122"/>
              </a:rPr>
              <a:t>C</a:t>
            </a:r>
            <a:r>
              <a:rPr lang="zh-CN" altLang="en-US" sz="2400">
                <a:latin typeface="宋体" panose="02010600030101010101" pitchFamily="2" charset="-122"/>
                <a:sym typeface="Symbol" panose="05050102010706020507" pitchFamily="18" charset="2"/>
              </a:rPr>
              <a:t></a:t>
            </a:r>
            <a:r>
              <a:rPr lang="zh-CN" altLang="en-US" sz="2400"/>
              <a:t>Ｒ具有对称性</a:t>
            </a:r>
          </a:p>
          <a:p>
            <a:pPr lvl="1">
              <a:lnSpc>
                <a:spcPct val="150000"/>
              </a:lnSpc>
            </a:pPr>
            <a:endParaRPr lang="zh-CN" altLang="en-US" sz="2400"/>
          </a:p>
          <a:p>
            <a:pPr lvl="1">
              <a:lnSpc>
                <a:spcPct val="150000"/>
              </a:lnSpc>
            </a:pPr>
            <a:endParaRPr lang="zh-CN" altLang="en-US" sz="2400"/>
          </a:p>
        </p:txBody>
      </p:sp>
    </p:spTree>
    <p:extLst>
      <p:ext uri="{BB962C8B-B14F-4D97-AF65-F5344CB8AC3E}">
        <p14:creationId xmlns:p14="http://schemas.microsoft.com/office/powerpoint/2010/main" val="2119189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
            <a:extLst>
              <a:ext uri="{FF2B5EF4-FFF2-40B4-BE49-F238E27FC236}">
                <a16:creationId xmlns:a16="http://schemas.microsoft.com/office/drawing/2014/main" id="{0F788961-0ECB-40D7-8AA6-F14DA4377D13}"/>
              </a:ext>
            </a:extLst>
          </p:cNvPr>
          <p:cNvSpPr txBox="1">
            <a:spLocks noChangeArrowheads="1"/>
          </p:cNvSpPr>
          <p:nvPr/>
        </p:nvSpPr>
        <p:spPr bwMode="auto">
          <a:xfrm>
            <a:off x="1048071" y="953586"/>
            <a:ext cx="9071289" cy="556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＝｛（ａ，ａ），（ｂ，ｂ），（ｃ，</a:t>
            </a:r>
            <a:r>
              <a:rPr lang="zh-CN" altLang="en-US" sz="2400">
                <a:latin typeface="宋体" panose="02010600030101010101" pitchFamily="2" charset="-122"/>
              </a:rPr>
              <a:t>ｃ），（</a:t>
            </a:r>
            <a:r>
              <a:rPr lang="zh-CN" altLang="en-US" sz="2400" dirty="0">
                <a:latin typeface="宋体" panose="02010600030101010101" pitchFamily="2" charset="-122"/>
              </a:rPr>
              <a:t>ｄ，</a:t>
            </a:r>
            <a:r>
              <a:rPr lang="zh-CN" altLang="en-US" sz="2400">
                <a:latin typeface="宋体" panose="02010600030101010101" pitchFamily="2" charset="-122"/>
              </a:rPr>
              <a:t>ｄ），</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ｅ，ｅ），（ｆ，</a:t>
            </a:r>
            <a:r>
              <a:rPr lang="zh-CN" altLang="en-US" sz="2400">
                <a:latin typeface="宋体" panose="02010600030101010101" pitchFamily="2" charset="-122"/>
              </a:rPr>
              <a:t>ｆ），（</a:t>
            </a:r>
            <a:r>
              <a:rPr lang="zh-CN" altLang="en-US" sz="2400" dirty="0">
                <a:latin typeface="宋体" panose="02010600030101010101" pitchFamily="2" charset="-122"/>
              </a:rPr>
              <a:t>ｇ，ｇ），</a:t>
            </a:r>
            <a:r>
              <a:rPr lang="zh-CN" altLang="en-US" sz="2400" dirty="0">
                <a:latin typeface="Times New Roman" panose="02020603050405020304" pitchFamily="18" charset="0"/>
              </a:rPr>
              <a:t>（ｈ，</a:t>
            </a:r>
            <a:r>
              <a:rPr lang="zh-CN" altLang="en-US" sz="2400">
                <a:latin typeface="Times New Roman" panose="02020603050405020304" pitchFamily="18" charset="0"/>
              </a:rPr>
              <a:t>ｈ），</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ｉ，</a:t>
            </a:r>
            <a:r>
              <a:rPr lang="zh-CN" altLang="en-US" sz="2400">
                <a:latin typeface="Times New Roman" panose="02020603050405020304" pitchFamily="18" charset="0"/>
              </a:rPr>
              <a:t>ｉ），（</a:t>
            </a:r>
            <a:r>
              <a:rPr lang="zh-CN" altLang="en-US" sz="2400" dirty="0">
                <a:latin typeface="Times New Roman" panose="02020603050405020304" pitchFamily="18" charset="0"/>
              </a:rPr>
              <a:t>ｊ，ｊ），（ｋ，ｋ），（ａ，</a:t>
            </a:r>
            <a:r>
              <a:rPr lang="zh-CN" altLang="en-US" sz="2400">
                <a:latin typeface="Times New Roman" panose="02020603050405020304" pitchFamily="18" charset="0"/>
              </a:rPr>
              <a:t>ｂ），</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ａ，ｃ），（ａ，ｈ），（ｂ，</a:t>
            </a:r>
            <a:r>
              <a:rPr lang="zh-CN" altLang="en-US" sz="2400">
                <a:latin typeface="Times New Roman" panose="02020603050405020304" pitchFamily="18" charset="0"/>
              </a:rPr>
              <a:t>ｃ），（</a:t>
            </a:r>
            <a:r>
              <a:rPr lang="zh-CN" altLang="en-US" sz="2400" dirty="0">
                <a:latin typeface="Times New Roman" panose="02020603050405020304" pitchFamily="18" charset="0"/>
              </a:rPr>
              <a:t>ｂ，</a:t>
            </a:r>
            <a:r>
              <a:rPr lang="zh-CN" altLang="en-US" sz="2400">
                <a:latin typeface="Times New Roman" panose="02020603050405020304" pitchFamily="18" charset="0"/>
              </a:rPr>
              <a:t>ｈ），</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ｃ，ｈ），（ｂ，</a:t>
            </a:r>
            <a:r>
              <a:rPr lang="zh-CN" altLang="en-US" sz="2400">
                <a:latin typeface="Times New Roman" panose="02020603050405020304" pitchFamily="18" charset="0"/>
              </a:rPr>
              <a:t>ａ），（</a:t>
            </a:r>
            <a:r>
              <a:rPr lang="zh-CN" altLang="en-US" sz="2400" dirty="0">
                <a:latin typeface="Times New Roman" panose="02020603050405020304" pitchFamily="18" charset="0"/>
              </a:rPr>
              <a:t>ｃ，ａ），（ｈ，</a:t>
            </a:r>
            <a:r>
              <a:rPr lang="zh-CN" altLang="en-US" sz="2400">
                <a:latin typeface="Times New Roman" panose="02020603050405020304" pitchFamily="18" charset="0"/>
              </a:rPr>
              <a:t>ａ），</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ｃ，</a:t>
            </a:r>
            <a:r>
              <a:rPr lang="zh-CN" altLang="en-US" sz="2400">
                <a:latin typeface="Times New Roman" panose="02020603050405020304" pitchFamily="18" charset="0"/>
              </a:rPr>
              <a:t>ｂ），（</a:t>
            </a:r>
            <a:r>
              <a:rPr lang="zh-CN" altLang="en-US" sz="2400" dirty="0">
                <a:latin typeface="Times New Roman" panose="02020603050405020304" pitchFamily="18" charset="0"/>
              </a:rPr>
              <a:t>ｈ，ｂ），（ｈ，ｃ），（ｄ，</a:t>
            </a:r>
            <a:r>
              <a:rPr lang="zh-CN" altLang="en-US" sz="2400">
                <a:latin typeface="Times New Roman" panose="02020603050405020304" pitchFamily="18" charset="0"/>
              </a:rPr>
              <a:t>ｉ），</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ｉ，ｄ），（ｅ，ｆ）， </a:t>
            </a:r>
            <a:r>
              <a:rPr lang="en-US" altLang="zh-CN" sz="2400" dirty="0">
                <a:latin typeface="Times New Roman" panose="02020603050405020304" pitchFamily="18" charset="0"/>
              </a:rPr>
              <a:t>(</a:t>
            </a:r>
            <a:r>
              <a:rPr lang="zh-CN" altLang="en-US" sz="2400" dirty="0">
                <a:latin typeface="Times New Roman" panose="02020603050405020304" pitchFamily="18" charset="0"/>
              </a:rPr>
              <a:t>ｅ，</a:t>
            </a:r>
            <a:r>
              <a:rPr lang="zh-CN" altLang="en-US" sz="2400">
                <a:latin typeface="Times New Roman" panose="02020603050405020304" pitchFamily="18" charset="0"/>
              </a:rPr>
              <a:t>ｊ），（</a:t>
            </a:r>
            <a:r>
              <a:rPr lang="zh-CN" altLang="en-US" sz="2400" dirty="0">
                <a:latin typeface="Times New Roman" panose="02020603050405020304" pitchFamily="18" charset="0"/>
              </a:rPr>
              <a:t>ｅ，ｋ</a:t>
            </a:r>
            <a:r>
              <a:rPr lang="zh-CN" altLang="en-US" sz="2400">
                <a:latin typeface="Times New Roman" panose="02020603050405020304" pitchFamily="18" charset="0"/>
              </a:rPr>
              <a:t>），  </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  </a:t>
            </a:r>
            <a:r>
              <a:rPr lang="en-US" altLang="zh-CN" sz="2400" dirty="0">
                <a:latin typeface="Times New Roman" panose="02020603050405020304" pitchFamily="18" charset="0"/>
              </a:rPr>
              <a:t>f  ,    j  )  </a:t>
            </a:r>
            <a:r>
              <a:rPr lang="zh-CN" altLang="en-US" sz="2400" dirty="0">
                <a:latin typeface="Times New Roman" panose="02020603050405020304" pitchFamily="18" charset="0"/>
              </a:rPr>
              <a:t>，（ｆ，</a:t>
            </a:r>
            <a:r>
              <a:rPr lang="zh-CN" altLang="en-US" sz="2400">
                <a:latin typeface="Times New Roman" panose="02020603050405020304" pitchFamily="18" charset="0"/>
              </a:rPr>
              <a:t>ｋ），（</a:t>
            </a:r>
            <a:r>
              <a:rPr lang="zh-CN" altLang="en-US" sz="2400" dirty="0">
                <a:latin typeface="Times New Roman" panose="02020603050405020304" pitchFamily="18" charset="0"/>
              </a:rPr>
              <a:t>ｊ，ｋ），（ｆ，</a:t>
            </a:r>
            <a:r>
              <a:rPr lang="zh-CN" altLang="en-US" sz="2400">
                <a:latin typeface="Times New Roman" panose="02020603050405020304" pitchFamily="18" charset="0"/>
              </a:rPr>
              <a:t>ｅ），</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ｊ，</a:t>
            </a:r>
            <a:r>
              <a:rPr lang="zh-CN" altLang="en-US" sz="2400">
                <a:latin typeface="Times New Roman" panose="02020603050405020304" pitchFamily="18" charset="0"/>
              </a:rPr>
              <a:t>ｅ），（</a:t>
            </a:r>
            <a:r>
              <a:rPr lang="zh-CN" altLang="en-US" sz="2400" dirty="0">
                <a:latin typeface="Times New Roman" panose="02020603050405020304" pitchFamily="18" charset="0"/>
              </a:rPr>
              <a:t>ｋ，ｅ），（ｊ，ｆ），（ｋ，</a:t>
            </a:r>
            <a:r>
              <a:rPr lang="zh-CN" altLang="en-US" sz="2400">
                <a:latin typeface="Times New Roman" panose="02020603050405020304" pitchFamily="18" charset="0"/>
              </a:rPr>
              <a:t>ｆ），</a:t>
            </a:r>
            <a:endParaRPr lang="en-US" altLang="zh-CN" sz="2400">
              <a:latin typeface="Times New Roman" panose="02020603050405020304" pitchFamily="18" charset="0"/>
            </a:endParaRPr>
          </a:p>
          <a:p>
            <a:pPr algn="just" eaLnBrk="1" hangingPunct="1">
              <a:lnSpc>
                <a:spcPct val="150000"/>
              </a:lnSpc>
              <a:spcBef>
                <a:spcPct val="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a:t>
            </a:r>
            <a:r>
              <a:rPr lang="zh-CN" altLang="en-US" sz="2400" dirty="0">
                <a:latin typeface="Times New Roman" panose="02020603050405020304" pitchFamily="18" charset="0"/>
              </a:rPr>
              <a:t>ｋ，ｊ）｝</a:t>
            </a:r>
          </a:p>
        </p:txBody>
      </p:sp>
      <p:sp>
        <p:nvSpPr>
          <p:cNvPr id="4" name="文本框 3">
            <a:extLst>
              <a:ext uri="{FF2B5EF4-FFF2-40B4-BE49-F238E27FC236}">
                <a16:creationId xmlns:a16="http://schemas.microsoft.com/office/drawing/2014/main" id="{4BF20DF5-3D25-4AD5-8059-78C25FDF573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12179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6D77F405-1A60-474B-86B1-05DCBB1D782C}"/>
              </a:ext>
            </a:extLst>
          </p:cNvPr>
          <p:cNvSpPr txBox="1">
            <a:spLocks noChangeArrowheads="1"/>
          </p:cNvSpPr>
          <p:nvPr/>
        </p:nvSpPr>
        <p:spPr bwMode="auto">
          <a:xfrm>
            <a:off x="879261" y="1487122"/>
            <a:ext cx="9718040" cy="388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＝｛（ａ，ａ），（ｂ，ｂ），（ｃ，</a:t>
            </a:r>
            <a:r>
              <a:rPr lang="zh-CN" altLang="en-US" sz="2400">
                <a:latin typeface="宋体" panose="02010600030101010101" pitchFamily="2" charset="-122"/>
              </a:rPr>
              <a:t>ｃ），</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ｄ，ｄ），（ｅ，ｅ），（ｆ，</a:t>
            </a:r>
            <a:r>
              <a:rPr lang="zh-CN" altLang="en-US" sz="2400">
                <a:latin typeface="宋体" panose="02010600030101010101" pitchFamily="2" charset="-122"/>
              </a:rPr>
              <a:t>ｆ），</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ｇ，ｇ），（ｈ，ｈ），（ｉ，</a:t>
            </a:r>
            <a:r>
              <a:rPr lang="zh-CN" altLang="en-US" sz="2400">
                <a:latin typeface="宋体" panose="02010600030101010101" pitchFamily="2" charset="-122"/>
              </a:rPr>
              <a:t>ｉ），</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ｊ，ｊ），（ｋ，ｋ），（ａ，</a:t>
            </a:r>
            <a:r>
              <a:rPr lang="zh-CN" altLang="en-US" sz="2400">
                <a:latin typeface="宋体" panose="02010600030101010101" pitchFamily="2" charset="-122"/>
              </a:rPr>
              <a:t>ｂ），</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ａ，ｃ），（ｂ，ｃ），（ｅ，</a:t>
            </a:r>
            <a:r>
              <a:rPr lang="zh-CN" altLang="en-US" sz="2400">
                <a:latin typeface="宋体" panose="02010600030101010101" pitchFamily="2" charset="-122"/>
              </a:rPr>
              <a:t>ｆ），</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ｊ，ｋ），（ｂ，ａ），（ｃ，</a:t>
            </a:r>
            <a:r>
              <a:rPr lang="zh-CN" altLang="en-US" sz="2400">
                <a:latin typeface="宋体" panose="02010600030101010101" pitchFamily="2" charset="-122"/>
              </a:rPr>
              <a:t>ａ），</a:t>
            </a:r>
            <a:endParaRPr lang="en-US" altLang="zh-CN" sz="2400">
              <a:latin typeface="宋体" panose="02010600030101010101" pitchFamily="2" charset="-122"/>
            </a:endParaRPr>
          </a:p>
          <a:p>
            <a:pPr algn="just"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ｃ，ｂ），（ｆ，ｅ），（ｋ，ｊ）</a:t>
            </a:r>
            <a:endParaRPr lang="zh-CN" altLang="en-US" sz="2000" dirty="0">
              <a:latin typeface="宋体" panose="02010600030101010101" pitchFamily="2" charset="-122"/>
            </a:endParaRPr>
          </a:p>
        </p:txBody>
      </p:sp>
      <p:sp>
        <p:nvSpPr>
          <p:cNvPr id="5" name="文本框 4">
            <a:extLst>
              <a:ext uri="{FF2B5EF4-FFF2-40B4-BE49-F238E27FC236}">
                <a16:creationId xmlns:a16="http://schemas.microsoft.com/office/drawing/2014/main" id="{3A56FEC8-2182-4835-939B-DBA370F5E9B6}"/>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165370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E0C9D9AA-DC98-4AD3-8C8F-9609389F5CBF}"/>
              </a:ext>
            </a:extLst>
          </p:cNvPr>
          <p:cNvSpPr txBox="1">
            <a:spLocks noChangeArrowheads="1"/>
          </p:cNvSpPr>
          <p:nvPr/>
        </p:nvSpPr>
        <p:spPr bwMode="auto">
          <a:xfrm>
            <a:off x="685800" y="831850"/>
            <a:ext cx="10937240" cy="554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＝｛（ａ，ａ），（ｂ，ｂ），（ｃ，ｃ），（ｄ，ｄ），（ｅ，</a:t>
            </a:r>
            <a:r>
              <a:rPr lang="zh-CN" altLang="en-US" sz="2400">
                <a:latin typeface="宋体" panose="02010600030101010101" pitchFamily="2" charset="-122"/>
              </a:rPr>
              <a:t>ｅ），</a:t>
            </a:r>
            <a:endParaRPr lang="en-US" altLang="zh-CN" sz="2400">
              <a:latin typeface="宋体" panose="02010600030101010101" pitchFamily="2" charset="-122"/>
            </a:endParaRPr>
          </a:p>
          <a:p>
            <a:pPr eaLnBrk="1" hangingPunct="1">
              <a:lnSpc>
                <a:spcPct val="150000"/>
              </a:lnSpc>
              <a:spcBef>
                <a:spcPct val="0"/>
              </a:spcBef>
              <a:buFontTx/>
              <a:buNone/>
            </a:pP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ｆ，ｆ），（ｇ，ｇ），（ｈ，ｈ），（ｉ，ｉ），（ｊ，</a:t>
            </a:r>
            <a:r>
              <a:rPr lang="zh-CN" altLang="en-US" sz="2400">
                <a:latin typeface="宋体" panose="02010600030101010101" pitchFamily="2" charset="-122"/>
              </a:rPr>
              <a:t>ｊ），</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ｋ，ｋ），（ａ，ｂ），（ａ，ｃ），（ａ，ｄ），（ｂ，</a:t>
            </a:r>
            <a:r>
              <a:rPr lang="zh-CN" altLang="en-US" sz="2400">
                <a:latin typeface="宋体" panose="02010600030101010101" pitchFamily="2" charset="-122"/>
              </a:rPr>
              <a:t>ｃ），</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ｂ，ｄ），（ｃ，ｄ），（ｂ，ａ），（ｃ，ａ），（ｄ，</a:t>
            </a:r>
            <a:r>
              <a:rPr lang="zh-CN" altLang="en-US" sz="2400">
                <a:latin typeface="宋体" panose="02010600030101010101" pitchFamily="2" charset="-122"/>
              </a:rPr>
              <a:t>ａ），</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ｃ，ｂ），（ｄ，ｂ），（ｄ，ｃ），（ａ，ｈ），（ｂ，</a:t>
            </a:r>
            <a:r>
              <a:rPr lang="zh-CN" altLang="en-US" sz="2400">
                <a:latin typeface="宋体" panose="02010600030101010101" pitchFamily="2" charset="-122"/>
              </a:rPr>
              <a:t>ｈ），</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ｃ，ｈ），（ｈ，ａ），（ｈ，ｂ），（ｈ，ｃ），（ｅ，</a:t>
            </a:r>
            <a:r>
              <a:rPr lang="zh-CN" altLang="en-US" sz="2400">
                <a:latin typeface="宋体" panose="02010600030101010101" pitchFamily="2" charset="-122"/>
              </a:rPr>
              <a:t>ｆ），</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ｅ，ｇ），（ｆ，ｇ），（ｆ，ｅ），（ｇ，ｅ），（ｇ，</a:t>
            </a:r>
            <a:r>
              <a:rPr lang="zh-CN" altLang="en-US" sz="2400">
                <a:latin typeface="宋体" panose="02010600030101010101" pitchFamily="2" charset="-122"/>
              </a:rPr>
              <a:t>ｆ），</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ｈ，ｉ），（ｉ，ｈ），（ｊ，ｋ），（ｋ，ｊ），（ｄ，</a:t>
            </a:r>
            <a:r>
              <a:rPr lang="zh-CN" altLang="en-US" sz="2400">
                <a:latin typeface="宋体" panose="02010600030101010101" pitchFamily="2" charset="-122"/>
              </a:rPr>
              <a:t>ｉ），</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ｉ，ｄ），（ｅ，ｊ），（ｅ，ｋ），（ｆ，ｊ），（ｆ，</a:t>
            </a:r>
            <a:r>
              <a:rPr lang="zh-CN" altLang="en-US" sz="2400">
                <a:latin typeface="宋体" panose="02010600030101010101" pitchFamily="2" charset="-122"/>
              </a:rPr>
              <a:t>ｋ），</a:t>
            </a:r>
            <a:r>
              <a:rPr lang="en-US" altLang="zh-CN" sz="2400">
                <a:latin typeface="宋体" panose="02010600030101010101" pitchFamily="2" charset="-122"/>
              </a:rPr>
              <a:t>		</a:t>
            </a:r>
            <a:r>
              <a:rPr lang="zh-CN" altLang="en-US" sz="2400">
                <a:latin typeface="宋体" panose="02010600030101010101" pitchFamily="2" charset="-122"/>
              </a:rPr>
              <a:t>（</a:t>
            </a:r>
            <a:r>
              <a:rPr lang="zh-CN" altLang="en-US" sz="2400" dirty="0">
                <a:latin typeface="宋体" panose="02010600030101010101" pitchFamily="2" charset="-122"/>
              </a:rPr>
              <a:t>ｊ，ｅ），（ｋ，ｅ），（ｊ，ｆ），（ｋ，ｆ）｝</a:t>
            </a:r>
            <a:endParaRPr lang="zh-CN" altLang="en-US" sz="2000" dirty="0">
              <a:latin typeface="宋体" panose="02010600030101010101" pitchFamily="2" charset="-122"/>
            </a:endParaRPr>
          </a:p>
        </p:txBody>
      </p:sp>
      <p:sp>
        <p:nvSpPr>
          <p:cNvPr id="5" name="文本框 4">
            <a:extLst>
              <a:ext uri="{FF2B5EF4-FFF2-40B4-BE49-F238E27FC236}">
                <a16:creationId xmlns:a16="http://schemas.microsoft.com/office/drawing/2014/main" id="{6431E3DF-D536-470D-B671-9A6DC63D0695}"/>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239428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B8B27BB-26FA-4393-8901-411CB38CEC57}"/>
              </a:ext>
            </a:extLst>
          </p:cNvPr>
          <p:cNvSpPr txBox="1">
            <a:spLocks noChangeArrowheads="1"/>
          </p:cNvSpPr>
          <p:nvPr/>
        </p:nvSpPr>
        <p:spPr bwMode="auto">
          <a:xfrm>
            <a:off x="376597" y="946752"/>
            <a:ext cx="11438806"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FontTx/>
              <a:buNone/>
            </a:pPr>
            <a:r>
              <a:rPr lang="en-US" altLang="zh-CN" sz="2400">
                <a:latin typeface="Times New Roman" panose="02020603050405020304" pitchFamily="18" charset="0"/>
              </a:rPr>
              <a:t>         </a:t>
            </a:r>
            <a:r>
              <a:rPr lang="zh-CN" altLang="en-US" sz="2400">
                <a:latin typeface="Times New Roman" panose="02020603050405020304" pitchFamily="18" charset="0"/>
              </a:rPr>
              <a:t>但Ｒ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不是传递的，如：（ｃ，ｈ），（ｈ，ｉ）∈Ｒ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，而（ｃ，ｉ）</a:t>
            </a:r>
            <a:r>
              <a:rPr lang="zh-CN" altLang="en-US" sz="2400">
                <a:latin typeface="Times New Roman" panose="02020603050405020304" pitchFamily="18" charset="0"/>
                <a:sym typeface="Symbol" panose="05050102010706020507" pitchFamily="18" charset="2"/>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 把Ｒ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扩张到传递性满足，就是（Ｒ</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Ｒ</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zh-CN" altLang="en-US" sz="2400" baseline="30000">
                <a:latin typeface="Times New Roman" panose="02020603050405020304" pitchFamily="18" charset="0"/>
              </a:rPr>
              <a:t>*</a:t>
            </a:r>
            <a:r>
              <a:rPr lang="zh-CN" altLang="en-US" sz="2400">
                <a:latin typeface="Times New Roman" panose="02020603050405020304" pitchFamily="18" charset="0"/>
              </a:rPr>
              <a:t>。</a:t>
            </a:r>
          </a:p>
        </p:txBody>
      </p:sp>
      <p:graphicFrame>
        <p:nvGraphicFramePr>
          <p:cNvPr id="5" name="Object 3">
            <a:extLst>
              <a:ext uri="{FF2B5EF4-FFF2-40B4-BE49-F238E27FC236}">
                <a16:creationId xmlns:a16="http://schemas.microsoft.com/office/drawing/2014/main" id="{9DA22776-FB6A-44C5-9141-A12BB683EDE6}"/>
              </a:ext>
            </a:extLst>
          </p:cNvPr>
          <p:cNvGraphicFramePr>
            <a:graphicFrameLocks noChangeAspect="1"/>
          </p:cNvGraphicFramePr>
          <p:nvPr>
            <p:extLst>
              <p:ext uri="{D42A27DB-BD31-4B8C-83A1-F6EECF244321}">
                <p14:modId xmlns:p14="http://schemas.microsoft.com/office/powerpoint/2010/main" val="3027251883"/>
              </p:ext>
            </p:extLst>
          </p:nvPr>
        </p:nvGraphicFramePr>
        <p:xfrm>
          <a:off x="376597" y="2791427"/>
          <a:ext cx="6705600" cy="3581400"/>
        </p:xfrm>
        <a:graphic>
          <a:graphicData uri="http://schemas.openxmlformats.org/presentationml/2006/ole">
            <mc:AlternateContent xmlns:mc="http://schemas.openxmlformats.org/markup-compatibility/2006">
              <mc:Choice xmlns:v="urn:schemas-microsoft-com:vml" Requires="v">
                <p:oleObj r:id="rId2" imgW="2743200" imgH="1382268" progId="Word.Picture.8">
                  <p:embed/>
                </p:oleObj>
              </mc:Choice>
              <mc:Fallback>
                <p:oleObj r:id="rId2" imgW="2743200" imgH="1382268" progId="Word.Picture.8">
                  <p:embed/>
                  <p:pic>
                    <p:nvPicPr>
                      <p:cNvPr id="5" name="Object 3">
                        <a:extLst>
                          <a:ext uri="{FF2B5EF4-FFF2-40B4-BE49-F238E27FC236}">
                            <a16:creationId xmlns:a16="http://schemas.microsoft.com/office/drawing/2014/main" id="{9DA22776-FB6A-44C5-9141-A12BB683E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97" y="2791427"/>
                        <a:ext cx="6705600" cy="3581400"/>
                      </a:xfrm>
                      <a:prstGeom prst="rect">
                        <a:avLst/>
                      </a:prstGeom>
                      <a:noFill/>
                      <a:ln>
                        <a:noFill/>
                      </a:ln>
                      <a:effectLst/>
                    </p:spPr>
                  </p:pic>
                </p:oleObj>
              </mc:Fallback>
            </mc:AlternateContent>
          </a:graphicData>
        </a:graphic>
      </p:graphicFrame>
      <p:sp>
        <p:nvSpPr>
          <p:cNvPr id="6" name="文本框 5">
            <a:extLst>
              <a:ext uri="{FF2B5EF4-FFF2-40B4-BE49-F238E27FC236}">
                <a16:creationId xmlns:a16="http://schemas.microsoft.com/office/drawing/2014/main" id="{6AB96E47-E1A6-49DB-B919-A7502AF149CE}"/>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28422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9F7D20C-68DD-42C2-B9BE-708C330F3DFC}"/>
              </a:ext>
            </a:extLst>
          </p:cNvPr>
          <p:cNvSpPr txBox="1">
            <a:spLocks noChangeArrowheads="1"/>
          </p:cNvSpPr>
          <p:nvPr/>
        </p:nvSpPr>
        <p:spPr bwMode="auto">
          <a:xfrm>
            <a:off x="749127" y="1204224"/>
            <a:ext cx="10693746" cy="444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400" dirty="0">
                <a:latin typeface="宋体" panose="02010600030101010101" pitchFamily="2" charset="-122"/>
              </a:rPr>
              <a:t>例７</a:t>
            </a:r>
            <a:r>
              <a:rPr lang="en-US" altLang="zh-CN" sz="2400" dirty="0">
                <a:latin typeface="宋体" panose="02010600030101010101" pitchFamily="2" charset="-122"/>
              </a:rPr>
              <a:t>:  </a:t>
            </a:r>
          </a:p>
          <a:p>
            <a:pPr algn="just" eaLnBrk="1" hangingPunct="1">
              <a:lnSpc>
                <a:spcPct val="150000"/>
              </a:lnSpc>
              <a:spcBef>
                <a:spcPct val="0"/>
              </a:spcBef>
              <a:buFontTx/>
              <a:buNone/>
            </a:pPr>
            <a:r>
              <a:rPr lang="en-US" altLang="zh-CN" sz="2400" dirty="0">
                <a:latin typeface="宋体" panose="02010600030101010101" pitchFamily="2" charset="-122"/>
              </a:rPr>
              <a:t>   </a:t>
            </a:r>
            <a:r>
              <a:rPr lang="zh-CN" altLang="en-US" sz="2400" dirty="0">
                <a:latin typeface="宋体" panose="02010600030101010101" pitchFamily="2" charset="-122"/>
              </a:rPr>
              <a:t>Ａ＝｛５２张</a:t>
            </a:r>
            <a:r>
              <a:rPr lang="zh-CN" altLang="en-US" sz="2400">
                <a:latin typeface="宋体" panose="02010600030101010101" pitchFamily="2" charset="-122"/>
              </a:rPr>
              <a:t>扑克牌｝</a:t>
            </a:r>
            <a:endParaRPr lang="zh-CN" altLang="en-US" sz="2400" dirty="0">
              <a:latin typeface="宋体" panose="02010600030101010101" pitchFamily="2" charset="-122"/>
            </a:endParaRPr>
          </a:p>
          <a:p>
            <a:pPr algn="just" eaLnBrk="1" hangingPunct="1">
              <a:lnSpc>
                <a:spcPct val="150000"/>
              </a:lnSpc>
              <a:spcBef>
                <a:spcPct val="0"/>
              </a:spcBef>
              <a:buFontTx/>
              <a:buNone/>
            </a:pPr>
            <a:r>
              <a:rPr lang="zh-CN" altLang="en-US" sz="2400" dirty="0">
                <a:latin typeface="宋体" panose="02010600030101010101" pitchFamily="2" charset="-122"/>
              </a:rPr>
              <a:t>   Ｒ</a:t>
            </a:r>
            <a:r>
              <a:rPr lang="en-US" altLang="zh-CN" sz="2400" baseline="-25000" dirty="0">
                <a:latin typeface="宋体" panose="02010600030101010101" pitchFamily="2" charset="-122"/>
              </a:rPr>
              <a:t>1</a:t>
            </a:r>
            <a:r>
              <a:rPr lang="zh-CN" altLang="en-US" sz="2400" dirty="0">
                <a:latin typeface="宋体" panose="02010600030101010101" pitchFamily="2" charset="-122"/>
              </a:rPr>
              <a:t>＝｛（ａ，ｂ）｜ａ与ｂ同</a:t>
            </a:r>
            <a:r>
              <a:rPr lang="zh-CN" altLang="en-US" sz="2400">
                <a:latin typeface="宋体" panose="02010600030101010101" pitchFamily="2" charset="-122"/>
              </a:rPr>
              <a:t>花，ａ</a:t>
            </a:r>
            <a:r>
              <a:rPr lang="zh-CN" altLang="en-US" sz="2400" dirty="0">
                <a:latin typeface="宋体" panose="02010600030101010101" pitchFamily="2" charset="-122"/>
              </a:rPr>
              <a:t>，ｂ是扑克｝</a:t>
            </a:r>
          </a:p>
          <a:p>
            <a:pPr algn="just" eaLnBrk="1" hangingPunct="1">
              <a:lnSpc>
                <a:spcPct val="150000"/>
              </a:lnSpc>
              <a:spcBef>
                <a:spcPct val="0"/>
              </a:spcBef>
              <a:buFontTx/>
              <a:buNone/>
            </a:pPr>
            <a:r>
              <a:rPr lang="zh-CN" altLang="en-US" sz="2400" dirty="0">
                <a:latin typeface="宋体" panose="02010600030101010101" pitchFamily="2" charset="-122"/>
              </a:rPr>
              <a:t>      </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 </a:t>
            </a:r>
            <a:r>
              <a:rPr lang="en-US" altLang="zh-CN" sz="2400">
                <a:latin typeface="宋体" panose="02010600030101010101" pitchFamily="2" charset="-122"/>
              </a:rPr>
              <a:t>π</a:t>
            </a:r>
            <a:r>
              <a:rPr lang="en-US" altLang="zh-CN" sz="2400" baseline="-25000">
                <a:latin typeface="宋体" panose="02010600030101010101" pitchFamily="2" charset="-122"/>
              </a:rPr>
              <a:t>1</a:t>
            </a:r>
            <a:endParaRPr lang="en-US" altLang="zh-CN" sz="2400" dirty="0">
              <a:latin typeface="宋体" panose="02010600030101010101" pitchFamily="2" charset="-122"/>
            </a:endParaRPr>
          </a:p>
          <a:p>
            <a:pPr algn="just" eaLnBrk="1" hangingPunct="1">
              <a:lnSpc>
                <a:spcPct val="150000"/>
              </a:lnSpc>
              <a:spcBef>
                <a:spcPct val="0"/>
              </a:spcBef>
              <a:buFontTx/>
              <a:buNone/>
            </a:pPr>
            <a:r>
              <a:rPr lang="en-US" altLang="zh-CN" sz="2400" dirty="0">
                <a:latin typeface="宋体" panose="02010600030101010101" pitchFamily="2" charset="-122"/>
              </a:rPr>
              <a:t>   </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＝｛（ａ，ｂ）｜ａ与ｂ同</a:t>
            </a:r>
            <a:r>
              <a:rPr lang="zh-CN" altLang="en-US" sz="2400">
                <a:latin typeface="宋体" panose="02010600030101010101" pitchFamily="2" charset="-122"/>
              </a:rPr>
              <a:t>点，ａ</a:t>
            </a:r>
            <a:r>
              <a:rPr lang="zh-CN" altLang="en-US" sz="2400" dirty="0">
                <a:latin typeface="宋体" panose="02010600030101010101" pitchFamily="2" charset="-122"/>
              </a:rPr>
              <a:t>，ｂ是扑克｝</a:t>
            </a:r>
          </a:p>
          <a:p>
            <a:pPr algn="just" eaLnBrk="1" hangingPunct="1">
              <a:lnSpc>
                <a:spcPct val="150000"/>
              </a:lnSpc>
              <a:spcBef>
                <a:spcPct val="0"/>
              </a:spcBef>
              <a:buFontTx/>
              <a:buNone/>
            </a:pPr>
            <a:r>
              <a:rPr lang="zh-CN" altLang="en-US" sz="2400" dirty="0">
                <a:latin typeface="宋体" panose="02010600030101010101" pitchFamily="2" charset="-122"/>
                <a:sym typeface="Symbol" panose="05050102010706020507" pitchFamily="18" charset="2"/>
              </a:rPr>
              <a:t>      </a:t>
            </a:r>
            <a:r>
              <a:rPr lang="zh-CN" altLang="en-US" sz="2400">
                <a:latin typeface="宋体" panose="02010600030101010101" pitchFamily="2" charset="-122"/>
                <a:sym typeface="Symbol" panose="05050102010706020507" pitchFamily="18" charset="2"/>
              </a:rPr>
              <a:t></a:t>
            </a:r>
            <a:r>
              <a:rPr lang="zh-CN" altLang="en-US" sz="2400">
                <a:latin typeface="宋体" panose="02010600030101010101" pitchFamily="2" charset="-122"/>
              </a:rPr>
              <a:t> </a:t>
            </a:r>
            <a:r>
              <a:rPr lang="en-US" altLang="zh-CN" sz="2400">
                <a:latin typeface="宋体" panose="02010600030101010101" pitchFamily="2" charset="-122"/>
              </a:rPr>
              <a:t>π</a:t>
            </a:r>
            <a:r>
              <a:rPr lang="en-US" altLang="zh-CN" sz="2400" baseline="-25000">
                <a:latin typeface="宋体" panose="02010600030101010101" pitchFamily="2" charset="-122"/>
              </a:rPr>
              <a:t>2</a:t>
            </a:r>
            <a:endParaRPr lang="en-US" altLang="zh-CN" sz="2400" dirty="0">
              <a:latin typeface="宋体" panose="02010600030101010101" pitchFamily="2" charset="-122"/>
            </a:endParaRPr>
          </a:p>
          <a:p>
            <a:pPr algn="just" eaLnBrk="1" hangingPunct="1">
              <a:lnSpc>
                <a:spcPct val="150000"/>
              </a:lnSpc>
              <a:spcBef>
                <a:spcPct val="0"/>
              </a:spcBef>
              <a:buFontTx/>
              <a:buNone/>
            </a:pPr>
            <a:r>
              <a:rPr lang="en-US" altLang="zh-CN" sz="2400" dirty="0">
                <a:latin typeface="宋体" panose="02010600030101010101" pitchFamily="2" charset="-122"/>
              </a:rPr>
              <a:t>   </a:t>
            </a:r>
            <a:r>
              <a:rPr lang="zh-CN" altLang="en-US" sz="2400" dirty="0">
                <a:latin typeface="宋体" panose="02010600030101010101" pitchFamily="2" charset="-122"/>
              </a:rPr>
              <a:t>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 </a:t>
            </a:r>
            <a:r>
              <a:rPr lang="en-US" altLang="zh-CN" sz="2400" dirty="0">
                <a:latin typeface="宋体" panose="02010600030101010101" pitchFamily="2" charset="-122"/>
                <a:sym typeface="Symbol" panose="05050102010706020507" pitchFamily="18" charset="2"/>
              </a:rPr>
              <a:t></a:t>
            </a:r>
            <a:r>
              <a:rPr lang="en-US" altLang="zh-CN" sz="2400" baseline="-25000" dirty="0">
                <a:latin typeface="宋体" panose="02010600030101010101" pitchFamily="2" charset="-122"/>
              </a:rPr>
              <a:t> </a:t>
            </a:r>
            <a:r>
              <a:rPr lang="en-US" altLang="zh-CN" sz="2400" dirty="0">
                <a:latin typeface="宋体" panose="02010600030101010101" pitchFamily="2" charset="-122"/>
              </a:rPr>
              <a:t>π</a:t>
            </a:r>
            <a:r>
              <a:rPr lang="en-US" altLang="zh-CN" sz="2400" baseline="-25000" dirty="0">
                <a:latin typeface="宋体" panose="02010600030101010101" pitchFamily="2" charset="-122"/>
              </a:rPr>
              <a:t>1</a:t>
            </a:r>
            <a:r>
              <a:rPr lang="en-US" altLang="zh-CN" sz="2400" dirty="0">
                <a:latin typeface="Courier New" panose="02070309020205020404" pitchFamily="49" charset="0"/>
              </a:rPr>
              <a:t>·</a:t>
            </a:r>
            <a:r>
              <a:rPr lang="en-US" altLang="zh-CN" sz="2400" dirty="0">
                <a:latin typeface="宋体" panose="02010600030101010101" pitchFamily="2" charset="-122"/>
              </a:rPr>
              <a:t>π</a:t>
            </a:r>
            <a:r>
              <a:rPr lang="en-US" altLang="zh-CN" sz="2400" baseline="-25000" dirty="0">
                <a:latin typeface="宋体" panose="02010600030101010101" pitchFamily="2" charset="-122"/>
              </a:rPr>
              <a:t>2</a:t>
            </a:r>
            <a:r>
              <a:rPr lang="zh-CN" altLang="en-US" sz="2400" dirty="0">
                <a:latin typeface="宋体" panose="02010600030101010101" pitchFamily="2" charset="-122"/>
              </a:rPr>
              <a:t>把扑克分成</a:t>
            </a:r>
            <a:r>
              <a:rPr lang="zh-CN" altLang="en-US" sz="2400">
                <a:latin typeface="宋体" panose="02010600030101010101" pitchFamily="2" charset="-122"/>
              </a:rPr>
              <a:t>５２张单</a:t>
            </a:r>
            <a:r>
              <a:rPr lang="zh-CN" altLang="en-US" sz="2400" dirty="0">
                <a:latin typeface="宋体" panose="02010600030101010101" pitchFamily="2" charset="-122"/>
              </a:rPr>
              <a:t>张</a:t>
            </a:r>
          </a:p>
          <a:p>
            <a:pPr algn="just" eaLnBrk="1" hangingPunct="1">
              <a:lnSpc>
                <a:spcPct val="150000"/>
              </a:lnSpc>
              <a:spcBef>
                <a:spcPct val="0"/>
              </a:spcBef>
              <a:buFontTx/>
              <a:buNone/>
            </a:pPr>
            <a:r>
              <a:rPr lang="zh-CN" altLang="en-US" sz="2400" dirty="0">
                <a:latin typeface="宋体" panose="02010600030101010101" pitchFamily="2" charset="-122"/>
              </a:rPr>
              <a:t>   （Ｒ</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Ｒ</a:t>
            </a:r>
            <a:r>
              <a:rPr lang="en-US" altLang="zh-CN" sz="2400" baseline="-25000" dirty="0">
                <a:latin typeface="宋体" panose="02010600030101010101" pitchFamily="2" charset="-122"/>
              </a:rPr>
              <a:t>2</a:t>
            </a:r>
            <a:r>
              <a:rPr lang="zh-CN" altLang="en-US" sz="2400" dirty="0">
                <a:latin typeface="宋体" panose="02010600030101010101" pitchFamily="2" charset="-122"/>
              </a:rPr>
              <a:t>）</a:t>
            </a:r>
            <a:r>
              <a:rPr lang="zh-CN" altLang="en-US" sz="2400" baseline="30000" dirty="0">
                <a:latin typeface="宋体" panose="02010600030101010101" pitchFamily="2" charset="-122"/>
              </a:rPr>
              <a:t>* </a:t>
            </a:r>
            <a:r>
              <a:rPr lang="zh-CN" altLang="en-US" sz="2400" dirty="0">
                <a:latin typeface="宋体" panose="02010600030101010101" pitchFamily="2" charset="-122"/>
                <a:sym typeface="Symbol" panose="05050102010706020507" pitchFamily="18" charset="2"/>
              </a:rPr>
              <a:t></a:t>
            </a:r>
            <a:r>
              <a:rPr lang="zh-CN" altLang="en-US" sz="2400" baseline="30000" dirty="0">
                <a:latin typeface="宋体" panose="02010600030101010101" pitchFamily="2" charset="-122"/>
              </a:rPr>
              <a:t> </a:t>
            </a:r>
            <a:r>
              <a:rPr lang="en-US" altLang="zh-CN" sz="2400" dirty="0">
                <a:latin typeface="宋体" panose="02010600030101010101" pitchFamily="2" charset="-122"/>
              </a:rPr>
              <a:t>π</a:t>
            </a:r>
            <a:r>
              <a:rPr lang="en-US" altLang="zh-CN" sz="2400" baseline="-25000" dirty="0">
                <a:latin typeface="宋体" panose="02010600030101010101" pitchFamily="2" charset="-122"/>
              </a:rPr>
              <a:t>1</a:t>
            </a:r>
            <a:r>
              <a:rPr lang="zh-CN" altLang="en-US" sz="2400" dirty="0">
                <a:latin typeface="宋体" panose="02010600030101010101" pitchFamily="2" charset="-122"/>
              </a:rPr>
              <a:t>＋</a:t>
            </a:r>
            <a:r>
              <a:rPr lang="en-US" altLang="zh-CN" sz="2400" dirty="0">
                <a:latin typeface="宋体" panose="02010600030101010101" pitchFamily="2" charset="-122"/>
              </a:rPr>
              <a:t>π</a:t>
            </a:r>
            <a:r>
              <a:rPr lang="en-US" altLang="zh-CN" sz="2400" baseline="-25000" dirty="0">
                <a:latin typeface="宋体" panose="02010600030101010101" pitchFamily="2" charset="-122"/>
              </a:rPr>
              <a:t>2</a:t>
            </a:r>
            <a:r>
              <a:rPr lang="zh-CN" altLang="en-US" sz="2400" dirty="0">
                <a:latin typeface="宋体" panose="02010600030101010101" pitchFamily="2" charset="-122"/>
              </a:rPr>
              <a:t>把５２</a:t>
            </a:r>
            <a:r>
              <a:rPr lang="zh-CN" altLang="en-US" sz="2400">
                <a:latin typeface="宋体" panose="02010600030101010101" pitchFamily="2" charset="-122"/>
              </a:rPr>
              <a:t>张扑克</a:t>
            </a:r>
            <a:r>
              <a:rPr lang="zh-CN" altLang="en-US" sz="2400" dirty="0">
                <a:latin typeface="宋体" panose="02010600030101010101" pitchFamily="2" charset="-122"/>
              </a:rPr>
              <a:t>归为</a:t>
            </a:r>
            <a:r>
              <a:rPr lang="zh-CN" altLang="en-US" sz="2400">
                <a:latin typeface="宋体" panose="02010600030101010101" pitchFamily="2" charset="-122"/>
              </a:rPr>
              <a:t>同一类   </a:t>
            </a:r>
            <a:endParaRPr lang="zh-CN" altLang="en-US" sz="2400" dirty="0">
              <a:latin typeface="宋体" panose="02010600030101010101" pitchFamily="2" charset="-122"/>
            </a:endParaRPr>
          </a:p>
        </p:txBody>
      </p:sp>
      <p:sp>
        <p:nvSpPr>
          <p:cNvPr id="5" name="文本框 4">
            <a:extLst>
              <a:ext uri="{FF2B5EF4-FFF2-40B4-BE49-F238E27FC236}">
                <a16:creationId xmlns:a16="http://schemas.microsoft.com/office/drawing/2014/main" id="{038CC138-D65B-4343-936B-90EECCD18E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66249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A11DBB0A-4121-4C69-9C17-ABDF2A5D6971}"/>
              </a:ext>
            </a:extLst>
          </p:cNvPr>
          <p:cNvSpPr txBox="1">
            <a:spLocks noChangeArrowheads="1"/>
          </p:cNvSpPr>
          <p:nvPr/>
        </p:nvSpPr>
        <p:spPr bwMode="auto">
          <a:xfrm>
            <a:off x="1758101" y="1080454"/>
            <a:ext cx="796036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en-US" altLang="zh-CN" sz="2400">
                <a:latin typeface="宋体" panose="02010600030101010101" pitchFamily="2" charset="-122"/>
              </a:rPr>
              <a:t>[</a:t>
            </a:r>
            <a:r>
              <a:rPr lang="zh-CN" altLang="en-US" sz="2400">
                <a:latin typeface="宋体" panose="02010600030101010101" pitchFamily="2" charset="-122"/>
              </a:rPr>
              <a:t>定义</a:t>
            </a:r>
            <a:r>
              <a:rPr lang="en-US" altLang="zh-CN" sz="2400">
                <a:latin typeface="宋体" panose="02010600030101010101" pitchFamily="2" charset="-122"/>
              </a:rPr>
              <a:t>]</a:t>
            </a:r>
            <a:r>
              <a:rPr lang="zh-CN" altLang="en-US" sz="2400" b="1">
                <a:latin typeface="宋体" panose="02010600030101010101" pitchFamily="2" charset="-122"/>
              </a:rPr>
              <a:t>平凡分划</a:t>
            </a:r>
            <a:r>
              <a:rPr lang="zh-CN" altLang="en-US" sz="2400">
                <a:latin typeface="宋体" panose="02010600030101010101" pitchFamily="2" charset="-122"/>
              </a:rPr>
              <a:t>：</a:t>
            </a:r>
          </a:p>
          <a:p>
            <a:pPr algn="just" eaLnBrk="1" hangingPunct="1">
              <a:lnSpc>
                <a:spcPct val="150000"/>
              </a:lnSpc>
              <a:spcBef>
                <a:spcPct val="0"/>
              </a:spcBef>
              <a:buFontTx/>
              <a:buNone/>
            </a:pPr>
            <a:r>
              <a:rPr lang="zh-CN" altLang="en-US" sz="2400">
                <a:latin typeface="宋体" panose="02010600030101010101" pitchFamily="2" charset="-122"/>
              </a:rPr>
              <a:t>    集合</a:t>
            </a:r>
            <a:r>
              <a:rPr lang="en-US" altLang="zh-CN" sz="2400">
                <a:latin typeface="宋体" panose="02010600030101010101" pitchFamily="2" charset="-122"/>
              </a:rPr>
              <a:t>A</a:t>
            </a:r>
            <a:r>
              <a:rPr lang="zh-CN" altLang="en-US" sz="2400">
                <a:latin typeface="宋体" panose="02010600030101010101" pitchFamily="2" charset="-122"/>
              </a:rPr>
              <a:t>的最粗或最细的分划，称为</a:t>
            </a:r>
            <a:r>
              <a:rPr lang="zh-CN" altLang="en-US" sz="2400" b="1">
                <a:latin typeface="宋体" panose="02010600030101010101" pitchFamily="2" charset="-122"/>
              </a:rPr>
              <a:t>平凡分划</a:t>
            </a:r>
            <a:r>
              <a:rPr lang="zh-CN" altLang="en-US" sz="2400">
                <a:latin typeface="宋体" panose="02010600030101010101" pitchFamily="2" charset="-122"/>
              </a:rPr>
              <a:t>。</a:t>
            </a:r>
          </a:p>
        </p:txBody>
      </p:sp>
      <p:sp>
        <p:nvSpPr>
          <p:cNvPr id="6" name="Text Box 3">
            <a:extLst>
              <a:ext uri="{FF2B5EF4-FFF2-40B4-BE49-F238E27FC236}">
                <a16:creationId xmlns:a16="http://schemas.microsoft.com/office/drawing/2014/main" id="{8387FA9A-9E39-4051-A151-26A24D27FE47}"/>
              </a:ext>
            </a:extLst>
          </p:cNvPr>
          <p:cNvSpPr txBox="1">
            <a:spLocks noChangeArrowheads="1"/>
          </p:cNvSpPr>
          <p:nvPr/>
        </p:nvSpPr>
        <p:spPr bwMode="auto">
          <a:xfrm>
            <a:off x="2766481" y="2534920"/>
            <a:ext cx="5943600" cy="231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2800" dirty="0">
                <a:latin typeface="隶书" pitchFamily="49" charset="-122"/>
                <a:ea typeface="隶书" pitchFamily="49" charset="-122"/>
              </a:rPr>
              <a:t>注</a:t>
            </a:r>
            <a:r>
              <a:rPr lang="en-US" altLang="zh-CN" sz="2800" dirty="0">
                <a:latin typeface="隶书" pitchFamily="49" charset="-122"/>
                <a:ea typeface="隶书" pitchFamily="49" charset="-122"/>
              </a:rPr>
              <a:t>:</a:t>
            </a:r>
          </a:p>
          <a:p>
            <a:pPr algn="just" eaLnBrk="1" hangingPunct="1">
              <a:lnSpc>
                <a:spcPct val="150000"/>
              </a:lnSpc>
              <a:spcBef>
                <a:spcPct val="0"/>
              </a:spcBef>
              <a:buFontTx/>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）等价关系，用穷举法很难判别</a:t>
            </a:r>
          </a:p>
          <a:p>
            <a:pPr algn="just" eaLnBrk="1" hangingPunct="1">
              <a:lnSpc>
                <a:spcPct val="150000"/>
              </a:lnSpc>
              <a:spcBef>
                <a:spcPct val="0"/>
              </a:spcBef>
              <a:buFontTx/>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）用关系图比较直观，明确</a:t>
            </a:r>
          </a:p>
          <a:p>
            <a:pPr algn="just" eaLnBrk="1" hangingPunct="1">
              <a:lnSpc>
                <a:spcPct val="150000"/>
              </a:lnSpc>
              <a:spcBef>
                <a:spcPct val="0"/>
              </a:spcBef>
              <a:buFontTx/>
              <a:buNone/>
            </a:pPr>
            <a:r>
              <a:rPr lang="zh-CN" altLang="en-US" sz="2400" dirty="0">
                <a:latin typeface="宋体" panose="02010600030101010101" pitchFamily="2" charset="-122"/>
              </a:rPr>
              <a:t>  （</a:t>
            </a:r>
            <a:r>
              <a:rPr lang="en-US" altLang="zh-CN" sz="2400" dirty="0">
                <a:latin typeface="宋体" panose="02010600030101010101" pitchFamily="2" charset="-122"/>
              </a:rPr>
              <a:t>3</a:t>
            </a:r>
            <a:r>
              <a:rPr lang="zh-CN" altLang="en-US" sz="2400" dirty="0">
                <a:latin typeface="宋体" panose="02010600030101010101" pitchFamily="2" charset="-122"/>
              </a:rPr>
              <a:t>）用集合的分划来研究等价关系</a:t>
            </a:r>
          </a:p>
        </p:txBody>
      </p:sp>
      <p:sp>
        <p:nvSpPr>
          <p:cNvPr id="7" name="文本框 6">
            <a:extLst>
              <a:ext uri="{FF2B5EF4-FFF2-40B4-BE49-F238E27FC236}">
                <a16:creationId xmlns:a16="http://schemas.microsoft.com/office/drawing/2014/main" id="{D300E7E3-85D8-4266-878E-C3B54C1EB656}"/>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9.5.5 Operation of Equivalence Relation*</a:t>
            </a:r>
            <a:endParaRPr lang="en-US" altLang="zh-CN" sz="3200" dirty="0"/>
          </a:p>
        </p:txBody>
      </p:sp>
    </p:spTree>
    <p:extLst>
      <p:ext uri="{BB962C8B-B14F-4D97-AF65-F5344CB8AC3E}">
        <p14:creationId xmlns:p14="http://schemas.microsoft.com/office/powerpoint/2010/main" val="40858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9.5 Equivalence Relations —</a:t>
            </a:r>
            <a:r>
              <a:rPr lang="zh-CN" altLang="en-US" sz="3200" dirty="0"/>
              <a:t>作业 </a:t>
            </a:r>
            <a:endParaRPr lang="en-US" altLang="zh-CN" sz="3200" dirty="0"/>
          </a:p>
        </p:txBody>
      </p:sp>
      <p:sp>
        <p:nvSpPr>
          <p:cNvPr id="4" name="Rectangle 3">
            <a:extLst>
              <a:ext uri="{FF2B5EF4-FFF2-40B4-BE49-F238E27FC236}">
                <a16:creationId xmlns:a16="http://schemas.microsoft.com/office/drawing/2014/main" id="{8B46E076-8636-4CBB-8DD9-FB709008B5F0}"/>
              </a:ext>
            </a:extLst>
          </p:cNvPr>
          <p:cNvSpPr txBox="1">
            <a:spLocks noChangeArrowheads="1"/>
          </p:cNvSpPr>
          <p:nvPr/>
        </p:nvSpPr>
        <p:spPr bwMode="auto">
          <a:xfrm>
            <a:off x="210046" y="1383326"/>
            <a:ext cx="1105553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eaLnBrk="1" hangingPunct="1">
              <a:lnSpc>
                <a:spcPct val="150000"/>
              </a:lnSpc>
            </a:pPr>
            <a:r>
              <a:rPr lang="en-US" altLang="zh-CN" dirty="0"/>
              <a:t>§9.4 – 20, 22, 28</a:t>
            </a:r>
          </a:p>
          <a:p>
            <a:pPr eaLnBrk="1" hangingPunct="1">
              <a:lnSpc>
                <a:spcPct val="150000"/>
              </a:lnSpc>
            </a:pPr>
            <a:r>
              <a:rPr lang="en-US" altLang="zh-CN" dirty="0"/>
              <a:t>§9.5 – 16, 56, 60, 64</a:t>
            </a:r>
          </a:p>
        </p:txBody>
      </p:sp>
    </p:spTree>
    <p:extLst>
      <p:ext uri="{BB962C8B-B14F-4D97-AF65-F5344CB8AC3E}">
        <p14:creationId xmlns:p14="http://schemas.microsoft.com/office/powerpoint/2010/main" val="210838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82860" y="1084762"/>
            <a:ext cx="11426279" cy="561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a:t>
            </a:r>
            <a:r>
              <a:rPr lang="en-US" altLang="zh-CN" sz="2800"/>
              <a:t>1</a:t>
            </a:r>
            <a:r>
              <a:rPr lang="zh-CN" altLang="en-US" sz="2800"/>
              <a:t>：</a:t>
            </a:r>
            <a:r>
              <a:rPr lang="en-US" altLang="zh-CN" sz="2800"/>
              <a:t>What is the reflexive closure of the relation R = { (a,b) | a&lt;b } on the set of integers?</a:t>
            </a:r>
          </a:p>
          <a:p>
            <a:pPr marL="0" indent="0">
              <a:lnSpc>
                <a:spcPct val="150000"/>
              </a:lnSpc>
              <a:buNone/>
            </a:pPr>
            <a:r>
              <a:rPr lang="en-US" altLang="zh-CN" sz="2400"/>
              <a:t>    </a:t>
            </a:r>
            <a:r>
              <a:rPr lang="en-US" altLang="zh-CN" sz="2400" i="1"/>
              <a:t>Solution</a:t>
            </a:r>
            <a:r>
              <a:rPr lang="en-US" altLang="zh-CN" sz="2400"/>
              <a:t>: The reflexive closure of R is</a:t>
            </a:r>
            <a:endParaRPr lang="en-US" altLang="zh-CN" sz="1200" dirty="0"/>
          </a:p>
          <a:p>
            <a:pPr marL="0" indent="0">
              <a:lnSpc>
                <a:spcPct val="150000"/>
              </a:lnSpc>
              <a:buNone/>
            </a:pPr>
            <a:r>
              <a:rPr lang="en-US" altLang="zh-CN" sz="2400"/>
              <a:t>		R</a:t>
            </a:r>
            <a:r>
              <a:rPr lang="zh-CN" altLang="en-US" sz="2400"/>
              <a:t>∪△ </a:t>
            </a:r>
            <a:r>
              <a:rPr lang="en-US" altLang="zh-CN" sz="2400"/>
              <a:t>= { (a,b) | a&lt;b }</a:t>
            </a:r>
            <a:r>
              <a:rPr lang="zh-CN" altLang="en-US" sz="2400"/>
              <a:t>∪</a:t>
            </a:r>
            <a:r>
              <a:rPr lang="en-US" altLang="zh-CN" sz="2400"/>
              <a:t>{ (a,a) | a</a:t>
            </a:r>
            <a:r>
              <a:rPr lang="zh-CN" altLang="en-US" sz="2400"/>
              <a:t>∈</a:t>
            </a:r>
            <a:r>
              <a:rPr lang="en-US" altLang="zh-CN" sz="2400"/>
              <a:t>Z } = { (a,b) | a</a:t>
            </a:r>
            <a:r>
              <a:rPr lang="zh-CN" altLang="en-US" sz="2400"/>
              <a:t>≤</a:t>
            </a:r>
            <a:r>
              <a:rPr lang="en-US" altLang="zh-CN" sz="2400"/>
              <a:t>b }.</a:t>
            </a:r>
            <a:endParaRPr lang="en-US" altLang="zh-CN" sz="2400" dirty="0"/>
          </a:p>
          <a:p>
            <a:pPr>
              <a:lnSpc>
                <a:spcPct val="150000"/>
              </a:lnSpc>
              <a:buFont typeface="Wingdings" panose="05000000000000000000" pitchFamily="2" charset="2"/>
              <a:buChar char="l"/>
            </a:pPr>
            <a:r>
              <a:rPr lang="en-US" altLang="zh-CN" sz="2800"/>
              <a:t>Example 2</a:t>
            </a:r>
            <a:r>
              <a:rPr lang="zh-CN" altLang="en-US" sz="2800"/>
              <a:t>：</a:t>
            </a:r>
            <a:r>
              <a:rPr lang="en-US" altLang="zh-CN" sz="2800"/>
              <a:t>What is the symmetric closure of the relation R = { (a,b) | a&gt;b} on the set of positive integers?</a:t>
            </a:r>
          </a:p>
          <a:p>
            <a:pPr marL="0" indent="0">
              <a:lnSpc>
                <a:spcPct val="150000"/>
              </a:lnSpc>
              <a:buNone/>
            </a:pPr>
            <a:r>
              <a:rPr lang="en-US" altLang="zh-CN" sz="2400"/>
              <a:t>   </a:t>
            </a:r>
            <a:r>
              <a:rPr lang="en-US" altLang="zh-CN" sz="2400" i="1"/>
              <a:t> Solution</a:t>
            </a:r>
            <a:r>
              <a:rPr lang="en-US" altLang="zh-CN" sz="2400"/>
              <a:t>: The symmetric closure of R is the relation</a:t>
            </a:r>
          </a:p>
          <a:p>
            <a:pPr marL="0" indent="0">
              <a:lnSpc>
                <a:spcPct val="150000"/>
              </a:lnSpc>
              <a:buNone/>
            </a:pPr>
            <a:r>
              <a:rPr lang="en-US" altLang="zh-CN" sz="2400"/>
              <a:t>		R</a:t>
            </a:r>
            <a:r>
              <a:rPr lang="zh-CN" altLang="en-US" sz="2400"/>
              <a:t>∪</a:t>
            </a:r>
            <a:r>
              <a:rPr lang="en-US" altLang="zh-CN" sz="2400"/>
              <a:t>R</a:t>
            </a:r>
            <a:r>
              <a:rPr lang="en-US" altLang="zh-CN" sz="2400" baseline="30000"/>
              <a:t>-1</a:t>
            </a:r>
            <a:r>
              <a:rPr lang="en-US" altLang="zh-CN" sz="2400"/>
              <a:t> = { (a,b) | a&gt;b }</a:t>
            </a:r>
            <a:r>
              <a:rPr lang="zh-CN" altLang="en-US" sz="2400"/>
              <a:t>∪</a:t>
            </a:r>
            <a:r>
              <a:rPr lang="en-US" altLang="zh-CN" sz="2400"/>
              <a:t>{ (b,a) | a&gt;b } = { (a,b) | a</a:t>
            </a:r>
            <a:r>
              <a:rPr lang="zh-CN" altLang="en-US" sz="2400"/>
              <a:t>≠</a:t>
            </a:r>
            <a:r>
              <a:rPr lang="en-US" altLang="zh-CN" sz="2400"/>
              <a:t>b }.</a:t>
            </a:r>
            <a:endParaRPr lang="en-US" altLang="zh-CN" sz="2400" dirty="0"/>
          </a:p>
        </p:txBody>
      </p:sp>
      <p:sp>
        <p:nvSpPr>
          <p:cNvPr id="4" name="文本框 3">
            <a:extLst>
              <a:ext uri="{FF2B5EF4-FFF2-40B4-BE49-F238E27FC236}">
                <a16:creationId xmlns:a16="http://schemas.microsoft.com/office/drawing/2014/main" id="{B2A1B5CA-3EB4-4995-B253-573E6609733B}"/>
              </a:ext>
            </a:extLst>
          </p:cNvPr>
          <p:cNvSpPr txBox="1"/>
          <p:nvPr/>
        </p:nvSpPr>
        <p:spPr>
          <a:xfrm>
            <a:off x="210046" y="0"/>
            <a:ext cx="11056470" cy="830997"/>
          </a:xfrm>
          <a:prstGeom prst="rect">
            <a:avLst/>
          </a:prstGeom>
          <a:noFill/>
        </p:spPr>
        <p:txBody>
          <a:bodyPr wrap="square" rtlCol="0">
            <a:spAutoFit/>
          </a:bodyPr>
          <a:lstStyle/>
          <a:p>
            <a:pPr>
              <a:lnSpc>
                <a:spcPct val="150000"/>
              </a:lnSpc>
            </a:pPr>
            <a:r>
              <a:rPr lang="en-US" altLang="zh-CN" sz="3200" dirty="0"/>
              <a:t>9.4.2 Closures of Relations</a:t>
            </a:r>
            <a:endParaRPr lang="en-US" altLang="zh-CN" sz="2000" dirty="0">
              <a:solidFill>
                <a:schemeClr val="tx2"/>
              </a:solidFill>
              <a:latin typeface="Times New Roman" panose="02020603050405020304" pitchFamily="18" charset="0"/>
            </a:endParaRPr>
          </a:p>
        </p:txBody>
      </p:sp>
      <p:sp>
        <p:nvSpPr>
          <p:cNvPr id="2" name="圆角矩形 1"/>
          <p:cNvSpPr/>
          <p:nvPr/>
        </p:nvSpPr>
        <p:spPr>
          <a:xfrm>
            <a:off x="7643674" y="0"/>
            <a:ext cx="1867269" cy="1173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书上例题</a:t>
            </a:r>
            <a:r>
              <a:rPr lang="en-US" altLang="zh-CN" dirty="0">
                <a:solidFill>
                  <a:srgbClr val="FF0000"/>
                </a:solidFill>
              </a:rPr>
              <a:t>525</a:t>
            </a:r>
            <a:r>
              <a:rPr lang="zh-CN" altLang="en-US" dirty="0">
                <a:solidFill>
                  <a:srgbClr val="FF0000"/>
                </a:solidFill>
              </a:rPr>
              <a:t>页</a:t>
            </a:r>
          </a:p>
        </p:txBody>
      </p:sp>
    </p:spTree>
    <p:extLst>
      <p:ext uri="{BB962C8B-B14F-4D97-AF65-F5344CB8AC3E}">
        <p14:creationId xmlns:p14="http://schemas.microsoft.com/office/powerpoint/2010/main" val="3745935712"/>
      </p:ext>
    </p:extLst>
  </p:cSld>
  <p:clrMapOvr>
    <a:masterClrMapping/>
  </p:clrMapOvr>
</p:sld>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嘉迪</Template>
  <TotalTime>17902</TotalTime>
  <Words>7544</Words>
  <Application>Microsoft Office PowerPoint</Application>
  <PresentationFormat>宽屏</PresentationFormat>
  <Paragraphs>574</Paragraphs>
  <Slides>86</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86</vt:i4>
      </vt:variant>
    </vt:vector>
  </HeadingPairs>
  <TitlesOfParts>
    <vt:vector size="107" baseType="lpstr">
      <vt:lpstr>Arial Unicode MS</vt:lpstr>
      <vt:lpstr>Microsoft JhengHei</vt:lpstr>
      <vt:lpstr>黑体</vt:lpstr>
      <vt:lpstr>隶书</vt:lpstr>
      <vt:lpstr>宋体</vt:lpstr>
      <vt:lpstr>Arial</vt:lpstr>
      <vt:lpstr>Calibri</vt:lpstr>
      <vt:lpstr>Courier New</vt:lpstr>
      <vt:lpstr>Euclid</vt:lpstr>
      <vt:lpstr>Georgia</vt:lpstr>
      <vt:lpstr>Symbol</vt:lpstr>
      <vt:lpstr>Tahoma</vt:lpstr>
      <vt:lpstr>Times New Roman</vt:lpstr>
      <vt:lpstr>Wingdings</vt:lpstr>
      <vt:lpstr>Wingdings 2</vt:lpstr>
      <vt:lpstr>嘉迪</vt:lpstr>
      <vt:lpstr>Equation.3</vt:lpstr>
      <vt:lpstr>公式</vt:lpstr>
      <vt:lpstr>Equation.DSMT4</vt:lpstr>
      <vt:lpstr>Microsoft Word Picture</vt:lpstr>
      <vt:lpstr>Picture</vt:lpstr>
      <vt:lpstr>离散数据及其应用 Discrete Mathematics and Its Applications （Eighth  Edition/Kenneth H.Rosen）  郭少勇 (syguo@bupt.edu.cn) 北京邮电大学 2021.9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metarnet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邱</cp:lastModifiedBy>
  <cp:revision>1657</cp:revision>
  <dcterms:created xsi:type="dcterms:W3CDTF">2014-06-11T06:47:43Z</dcterms:created>
  <dcterms:modified xsi:type="dcterms:W3CDTF">2021-09-23T04:22:24Z</dcterms:modified>
</cp:coreProperties>
</file>