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22"/>
  </p:notesMasterIdLst>
  <p:handoutMasterIdLst>
    <p:handoutMasterId r:id="rId123"/>
  </p:handoutMasterIdLst>
  <p:sldIdLst>
    <p:sldId id="266" r:id="rId2"/>
    <p:sldId id="582" r:id="rId3"/>
    <p:sldId id="368" r:id="rId4"/>
    <p:sldId id="565" r:id="rId5"/>
    <p:sldId id="566" r:id="rId6"/>
    <p:sldId id="583" r:id="rId7"/>
    <p:sldId id="440" r:id="rId8"/>
    <p:sldId id="442" r:id="rId9"/>
    <p:sldId id="569" r:id="rId10"/>
    <p:sldId id="443" r:id="rId11"/>
    <p:sldId id="584" r:id="rId12"/>
    <p:sldId id="585" r:id="rId13"/>
    <p:sldId id="444" r:id="rId14"/>
    <p:sldId id="570" r:id="rId15"/>
    <p:sldId id="571" r:id="rId16"/>
    <p:sldId id="572" r:id="rId17"/>
    <p:sldId id="445" r:id="rId18"/>
    <p:sldId id="589" r:id="rId19"/>
    <p:sldId id="573" r:id="rId20"/>
    <p:sldId id="587" r:id="rId21"/>
    <p:sldId id="586" r:id="rId22"/>
    <p:sldId id="588" r:id="rId23"/>
    <p:sldId id="449" r:id="rId24"/>
    <p:sldId id="590" r:id="rId25"/>
    <p:sldId id="450" r:id="rId26"/>
    <p:sldId id="575" r:id="rId27"/>
    <p:sldId id="591" r:id="rId28"/>
    <p:sldId id="593" r:id="rId29"/>
    <p:sldId id="564" r:id="rId30"/>
    <p:sldId id="577" r:id="rId31"/>
    <p:sldId id="592" r:id="rId32"/>
    <p:sldId id="594" r:id="rId33"/>
    <p:sldId id="595" r:id="rId34"/>
    <p:sldId id="469" r:id="rId35"/>
    <p:sldId id="470" r:id="rId36"/>
    <p:sldId id="472" r:id="rId37"/>
    <p:sldId id="596" r:id="rId38"/>
    <p:sldId id="597" r:id="rId39"/>
    <p:sldId id="578" r:id="rId40"/>
    <p:sldId id="598" r:id="rId41"/>
    <p:sldId id="599" r:id="rId42"/>
    <p:sldId id="579" r:id="rId43"/>
    <p:sldId id="482" r:id="rId44"/>
    <p:sldId id="483" r:id="rId45"/>
    <p:sldId id="484" r:id="rId46"/>
    <p:sldId id="486" r:id="rId47"/>
    <p:sldId id="485" r:id="rId48"/>
    <p:sldId id="489" r:id="rId49"/>
    <p:sldId id="492" r:id="rId50"/>
    <p:sldId id="495" r:id="rId51"/>
    <p:sldId id="496" r:id="rId52"/>
    <p:sldId id="453" r:id="rId53"/>
    <p:sldId id="454" r:id="rId54"/>
    <p:sldId id="603" r:id="rId55"/>
    <p:sldId id="604" r:id="rId56"/>
    <p:sldId id="580" r:id="rId57"/>
    <p:sldId id="601" r:id="rId58"/>
    <p:sldId id="600" r:id="rId59"/>
    <p:sldId id="581" r:id="rId60"/>
    <p:sldId id="602" r:id="rId61"/>
    <p:sldId id="503" r:id="rId62"/>
    <p:sldId id="507" r:id="rId63"/>
    <p:sldId id="505" r:id="rId64"/>
    <p:sldId id="506" r:id="rId65"/>
    <p:sldId id="508" r:id="rId66"/>
    <p:sldId id="410" r:id="rId67"/>
    <p:sldId id="509" r:id="rId68"/>
    <p:sldId id="510" r:id="rId69"/>
    <p:sldId id="511" r:id="rId70"/>
    <p:sldId id="512" r:id="rId71"/>
    <p:sldId id="513" r:id="rId72"/>
    <p:sldId id="514" r:id="rId73"/>
    <p:sldId id="515" r:id="rId74"/>
    <p:sldId id="516" r:id="rId75"/>
    <p:sldId id="517" r:id="rId76"/>
    <p:sldId id="519" r:id="rId77"/>
    <p:sldId id="518" r:id="rId78"/>
    <p:sldId id="520" r:id="rId79"/>
    <p:sldId id="522" r:id="rId80"/>
    <p:sldId id="523" r:id="rId81"/>
    <p:sldId id="521" r:id="rId82"/>
    <p:sldId id="525" r:id="rId83"/>
    <p:sldId id="526" r:id="rId84"/>
    <p:sldId id="527" r:id="rId85"/>
    <p:sldId id="528" r:id="rId86"/>
    <p:sldId id="524" r:id="rId87"/>
    <p:sldId id="529" r:id="rId88"/>
    <p:sldId id="530" r:id="rId89"/>
    <p:sldId id="531" r:id="rId90"/>
    <p:sldId id="532" r:id="rId91"/>
    <p:sldId id="533" r:id="rId92"/>
    <p:sldId id="534" r:id="rId93"/>
    <p:sldId id="535" r:id="rId94"/>
    <p:sldId id="536" r:id="rId95"/>
    <p:sldId id="537" r:id="rId96"/>
    <p:sldId id="538" r:id="rId97"/>
    <p:sldId id="539" r:id="rId98"/>
    <p:sldId id="540" r:id="rId99"/>
    <p:sldId id="542" r:id="rId100"/>
    <p:sldId id="544" r:id="rId101"/>
    <p:sldId id="543" r:id="rId102"/>
    <p:sldId id="545" r:id="rId103"/>
    <p:sldId id="546" r:id="rId104"/>
    <p:sldId id="547" r:id="rId105"/>
    <p:sldId id="548" r:id="rId106"/>
    <p:sldId id="549" r:id="rId107"/>
    <p:sldId id="550" r:id="rId108"/>
    <p:sldId id="551" r:id="rId109"/>
    <p:sldId id="552" r:id="rId110"/>
    <p:sldId id="553" r:id="rId111"/>
    <p:sldId id="554" r:id="rId112"/>
    <p:sldId id="555" r:id="rId113"/>
    <p:sldId id="556" r:id="rId114"/>
    <p:sldId id="557" r:id="rId115"/>
    <p:sldId id="558" r:id="rId116"/>
    <p:sldId id="559" r:id="rId117"/>
    <p:sldId id="560" r:id="rId118"/>
    <p:sldId id="561" r:id="rId119"/>
    <p:sldId id="562" r:id="rId120"/>
    <p:sldId id="563" r:id="rId121"/>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B4FAAA-8E59-40C0-B1AA-50162B12F497}">
          <p14:sldIdLst>
            <p14:sldId id="266"/>
            <p14:sldId id="582"/>
            <p14:sldId id="368"/>
            <p14:sldId id="565"/>
            <p14:sldId id="566"/>
            <p14:sldId id="583"/>
            <p14:sldId id="440"/>
            <p14:sldId id="442"/>
            <p14:sldId id="569"/>
            <p14:sldId id="443"/>
            <p14:sldId id="584"/>
            <p14:sldId id="585"/>
            <p14:sldId id="444"/>
            <p14:sldId id="570"/>
            <p14:sldId id="571"/>
            <p14:sldId id="572"/>
            <p14:sldId id="445"/>
            <p14:sldId id="589"/>
            <p14:sldId id="573"/>
            <p14:sldId id="587"/>
            <p14:sldId id="586"/>
            <p14:sldId id="588"/>
            <p14:sldId id="449"/>
            <p14:sldId id="590"/>
            <p14:sldId id="450"/>
            <p14:sldId id="575"/>
            <p14:sldId id="591"/>
            <p14:sldId id="593"/>
            <p14:sldId id="564"/>
            <p14:sldId id="577"/>
            <p14:sldId id="592"/>
            <p14:sldId id="594"/>
            <p14:sldId id="595"/>
            <p14:sldId id="469"/>
            <p14:sldId id="470"/>
            <p14:sldId id="472"/>
            <p14:sldId id="596"/>
            <p14:sldId id="597"/>
            <p14:sldId id="578"/>
            <p14:sldId id="598"/>
            <p14:sldId id="599"/>
            <p14:sldId id="579"/>
            <p14:sldId id="482"/>
            <p14:sldId id="483"/>
            <p14:sldId id="484"/>
            <p14:sldId id="486"/>
            <p14:sldId id="485"/>
            <p14:sldId id="489"/>
            <p14:sldId id="492"/>
            <p14:sldId id="495"/>
            <p14:sldId id="496"/>
            <p14:sldId id="453"/>
            <p14:sldId id="454"/>
            <p14:sldId id="603"/>
            <p14:sldId id="604"/>
            <p14:sldId id="580"/>
            <p14:sldId id="601"/>
            <p14:sldId id="600"/>
            <p14:sldId id="581"/>
            <p14:sldId id="602"/>
            <p14:sldId id="503"/>
            <p14:sldId id="507"/>
            <p14:sldId id="505"/>
            <p14:sldId id="506"/>
            <p14:sldId id="508"/>
            <p14:sldId id="410"/>
            <p14:sldId id="509"/>
            <p14:sldId id="510"/>
            <p14:sldId id="511"/>
            <p14:sldId id="512"/>
            <p14:sldId id="513"/>
            <p14:sldId id="514"/>
            <p14:sldId id="515"/>
            <p14:sldId id="516"/>
            <p14:sldId id="517"/>
            <p14:sldId id="519"/>
            <p14:sldId id="518"/>
            <p14:sldId id="520"/>
            <p14:sldId id="522"/>
            <p14:sldId id="523"/>
            <p14:sldId id="521"/>
            <p14:sldId id="525"/>
            <p14:sldId id="526"/>
            <p14:sldId id="527"/>
            <p14:sldId id="528"/>
            <p14:sldId id="524"/>
            <p14:sldId id="529"/>
            <p14:sldId id="530"/>
            <p14:sldId id="531"/>
            <p14:sldId id="532"/>
            <p14:sldId id="533"/>
            <p14:sldId id="534"/>
            <p14:sldId id="535"/>
            <p14:sldId id="536"/>
            <p14:sldId id="537"/>
            <p14:sldId id="538"/>
            <p14:sldId id="539"/>
            <p14:sldId id="540"/>
            <p14:sldId id="542"/>
            <p14:sldId id="544"/>
            <p14:sldId id="543"/>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Lst>
        </p14:section>
        <p14:section name="无标题节" id="{C8741928-B9EF-491C-B995-74A00C9523D3}">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15:guide id="1" orient="horz" pos="3227">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FF0000"/>
    <a:srgbClr val="00FF00"/>
    <a:srgbClr val="008080"/>
    <a:srgbClr val="FFFF99"/>
    <a:srgbClr val="FF99FF"/>
    <a:srgbClr val="00FFCC"/>
    <a:srgbClr val="00737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2907" autoAdjust="0"/>
  </p:normalViewPr>
  <p:slideViewPr>
    <p:cSldViewPr snapToGrid="0">
      <p:cViewPr varScale="1">
        <p:scale>
          <a:sx n="72" d="100"/>
          <a:sy n="72" d="100"/>
        </p:scale>
        <p:origin x="642"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760" y="-78"/>
      </p:cViewPr>
      <p:guideLst>
        <p:guide orient="horz" pos="3227"/>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9E6C644-74FC-4D44-AB81-2709554C9147}" type="datetimeFigureOut">
              <a:rPr lang="zh-CN" altLang="en-US" smtClean="0"/>
              <a:t>2021/10/7</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048ACB8-82BB-45CD-9FE9-610CE3440BB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556F344-34FD-4E14-B679-9401DE38C7AF}" type="datetimeFigureOut">
              <a:rPr lang="zh-CN" altLang="en-US" smtClean="0"/>
              <a:t>2021/10/7</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F81660A-873B-4A21-B820-86EACE2D5F0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49"/>
          <p:cNvSpPr>
            <a:spLocks noGrp="1" noChangeArrowheads="1"/>
          </p:cNvSpPr>
          <p:nvPr>
            <p:ph type="sldNum" sz="quarter"/>
          </p:nvPr>
        </p:nvSpPr>
        <p:spPr>
          <a:noFill/>
        </p:spPr>
        <p:txBody>
          <a:bodyPr/>
          <a:lstStyle/>
          <a:p>
            <a:pPr defTabSz="403860"/>
            <a:fld id="{DFF13921-433A-452C-8781-0C688C459168}" type="slidenum">
              <a:rPr lang="en-US" altLang="zh-CN">
                <a:latin typeface="Times New Roman" panose="02020603050405020304" pitchFamily="18" charset="0"/>
              </a:rPr>
              <a:t>1</a:t>
            </a:fld>
            <a:endParaRPr lang="en-US" altLang="zh-CN" dirty="0">
              <a:latin typeface="Times New Roman" panose="02020603050405020304" pitchFamily="18" charset="0"/>
            </a:endParaRPr>
          </a:p>
        </p:txBody>
      </p:sp>
      <p:sp>
        <p:nvSpPr>
          <p:cNvPr id="26627" name="Text Box 1"/>
          <p:cNvSpPr txBox="1">
            <a:spLocks noChangeArrowheads="1"/>
          </p:cNvSpPr>
          <p:nvPr/>
        </p:nvSpPr>
        <p:spPr bwMode="auto">
          <a:xfrm>
            <a:off x="4017769" y="9722503"/>
            <a:ext cx="3077059" cy="507551"/>
          </a:xfrm>
          <a:prstGeom prst="rect">
            <a:avLst/>
          </a:prstGeom>
          <a:noFill/>
          <a:ln w="9525">
            <a:noFill/>
            <a:round/>
          </a:ln>
        </p:spPr>
        <p:txBody>
          <a:bodyPr lIns="0" tIns="0" rIns="0" bIns="0" anchor="b"/>
          <a:lstStyle/>
          <a:p>
            <a:pPr algn="r">
              <a:lnSpc>
                <a:spcPct val="95000"/>
              </a:lnSpc>
              <a:tabLst>
                <a:tab pos="0" algn="l"/>
                <a:tab pos="424815" algn="l"/>
                <a:tab pos="851535" algn="l"/>
                <a:tab pos="1278255" algn="l"/>
                <a:tab pos="1704975" algn="l"/>
                <a:tab pos="2131060" algn="l"/>
                <a:tab pos="2557780" algn="l"/>
                <a:tab pos="2984500" algn="l"/>
                <a:tab pos="3411220" algn="l"/>
                <a:tab pos="3837940" algn="l"/>
                <a:tab pos="4264660" algn="l"/>
                <a:tab pos="4691380" algn="l"/>
                <a:tab pos="5118100" algn="l"/>
                <a:tab pos="5544185" algn="l"/>
                <a:tab pos="5970905" algn="l"/>
                <a:tab pos="6397625" algn="l"/>
                <a:tab pos="6824345" algn="l"/>
                <a:tab pos="7251065" algn="l"/>
                <a:tab pos="7677785" algn="l"/>
                <a:tab pos="8104505" algn="l"/>
                <a:tab pos="8531225" algn="l"/>
              </a:tabLst>
            </a:pPr>
            <a:fld id="{71E9B9DE-4EE6-446A-B153-879FB46C5256}" type="slidenum">
              <a:rPr lang="en-US" altLang="zh-CN" sz="1300">
                <a:solidFill>
                  <a:srgbClr val="000000"/>
                </a:solidFill>
                <a:latin typeface="Times New Roman" panose="02020603050405020304" pitchFamily="18" charset="0"/>
                <a:ea typeface="宋体" panose="02010600030101010101" pitchFamily="2" charset="-122"/>
              </a:rPr>
              <a:t>1</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26628" name="Rectangle 2"/>
          <p:cNvSpPr txBox="1">
            <a:spLocks noGrp="1" noRot="1" noChangeAspect="1" noChangeArrowheads="1" noTextEdit="1"/>
          </p:cNvSpPr>
          <p:nvPr>
            <p:ph type="sldImg"/>
          </p:nvPr>
        </p:nvSpPr>
        <p:spPr>
          <a:xfrm>
            <a:off x="138113" y="777875"/>
            <a:ext cx="6819900" cy="3836988"/>
          </a:xfrm>
          <a:solidFill>
            <a:srgbClr val="FFFFFF"/>
          </a:solidFill>
          <a:ln>
            <a:solidFill>
              <a:srgbClr val="000000"/>
            </a:solidFill>
            <a:miter lim="800000"/>
          </a:ln>
        </p:spPr>
      </p:sp>
      <p:sp>
        <p:nvSpPr>
          <p:cNvPr id="26629" name="Rectangle 3"/>
          <p:cNvSpPr txBox="1">
            <a:spLocks noGrp="1" noChangeArrowheads="1"/>
          </p:cNvSpPr>
          <p:nvPr>
            <p:ph type="body" idx="1"/>
          </p:nvPr>
        </p:nvSpPr>
        <p:spPr>
          <a:xfrm>
            <a:off x="709632" y="4861252"/>
            <a:ext cx="5680036" cy="4605955"/>
          </a:xfrm>
          <a:noFill/>
        </p:spPr>
        <p:txBody>
          <a:bodyPr wrap="none" anchor="ctr"/>
          <a:lstStyle/>
          <a:p>
            <a:endParaRPr lang="zh-C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Thursday, October 7, 2021</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Thursday, October 7, 2021</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Thursday, October 7, 2021</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Thursday, October 7, 2021</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Thursday, October 7, 2021</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Thursday, October 7, 2021</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Thursday, October 7, 2021</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Thursday, October 7, 2021</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Thursday, October 7, 2021</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Thursday, October 7, 2021</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fld id="{A80CB818-7379-467D-8E76-EF9D9074A26C}" type="datetime2">
              <a:rPr lang="en-US" smtClean="0"/>
              <a:t>Thursday, October 7, 2021</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5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55.png"/><Relationship Id="rId2" Type="http://schemas.openxmlformats.org/officeDocument/2006/relationships/tags" Target="../tags/tag2.xml"/><Relationship Id="rId16"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image" Target="../media/image55.png"/><Relationship Id="rId3" Type="http://schemas.openxmlformats.org/officeDocument/2006/relationships/tags" Target="../tags/tag18.xml"/><Relationship Id="rId21" Type="http://schemas.openxmlformats.org/officeDocument/2006/relationships/tags" Target="../tags/tag3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slideLayout" Target="../slideLayouts/slideLayout12.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8.emf"/><Relationship Id="rId18" Type="http://schemas.openxmlformats.org/officeDocument/2006/relationships/image" Target="../media/image33.wmf"/><Relationship Id="rId26" Type="http://schemas.openxmlformats.org/officeDocument/2006/relationships/image" Target="../media/image41.emf"/><Relationship Id="rId3" Type="http://schemas.openxmlformats.org/officeDocument/2006/relationships/image" Target="../media/image18.emf"/><Relationship Id="rId21" Type="http://schemas.openxmlformats.org/officeDocument/2006/relationships/image" Target="../media/image36.emf"/><Relationship Id="rId7" Type="http://schemas.openxmlformats.org/officeDocument/2006/relationships/image" Target="../media/image22.emf"/><Relationship Id="rId12" Type="http://schemas.openxmlformats.org/officeDocument/2006/relationships/image" Target="../media/image27.emf"/><Relationship Id="rId17" Type="http://schemas.openxmlformats.org/officeDocument/2006/relationships/image" Target="../media/image32.emf"/><Relationship Id="rId25" Type="http://schemas.openxmlformats.org/officeDocument/2006/relationships/image" Target="../media/image40.emf"/><Relationship Id="rId2" Type="http://schemas.openxmlformats.org/officeDocument/2006/relationships/image" Target="../media/image17.emf"/><Relationship Id="rId16" Type="http://schemas.openxmlformats.org/officeDocument/2006/relationships/image" Target="../media/image31.emf"/><Relationship Id="rId20" Type="http://schemas.openxmlformats.org/officeDocument/2006/relationships/image" Target="../media/image35.emf"/><Relationship Id="rId29" Type="http://schemas.openxmlformats.org/officeDocument/2006/relationships/image" Target="../media/image44.wmf"/><Relationship Id="rId1" Type="http://schemas.openxmlformats.org/officeDocument/2006/relationships/slideLayout" Target="../slideLayouts/slideLayout12.xml"/><Relationship Id="rId6" Type="http://schemas.openxmlformats.org/officeDocument/2006/relationships/image" Target="../media/image21.wmf"/><Relationship Id="rId11" Type="http://schemas.openxmlformats.org/officeDocument/2006/relationships/image" Target="../media/image26.emf"/><Relationship Id="rId24" Type="http://schemas.openxmlformats.org/officeDocument/2006/relationships/image" Target="../media/image39.emf"/><Relationship Id="rId5" Type="http://schemas.openxmlformats.org/officeDocument/2006/relationships/image" Target="../media/image20.emf"/><Relationship Id="rId15" Type="http://schemas.openxmlformats.org/officeDocument/2006/relationships/image" Target="../media/image30.wmf"/><Relationship Id="rId23" Type="http://schemas.openxmlformats.org/officeDocument/2006/relationships/image" Target="../media/image38.wmf"/><Relationship Id="rId28" Type="http://schemas.openxmlformats.org/officeDocument/2006/relationships/image" Target="../media/image43.wmf"/><Relationship Id="rId10" Type="http://schemas.openxmlformats.org/officeDocument/2006/relationships/image" Target="../media/image25.emf"/><Relationship Id="rId19" Type="http://schemas.openxmlformats.org/officeDocument/2006/relationships/image" Target="../media/image34.wmf"/><Relationship Id="rId4" Type="http://schemas.openxmlformats.org/officeDocument/2006/relationships/image" Target="../media/image19.emf"/><Relationship Id="rId9" Type="http://schemas.openxmlformats.org/officeDocument/2006/relationships/image" Target="../media/image24.emf"/><Relationship Id="rId14" Type="http://schemas.openxmlformats.org/officeDocument/2006/relationships/image" Target="../media/image29.wmf"/><Relationship Id="rId22" Type="http://schemas.openxmlformats.org/officeDocument/2006/relationships/image" Target="../media/image37.wmf"/><Relationship Id="rId27" Type="http://schemas.openxmlformats.org/officeDocument/2006/relationships/image" Target="../media/image4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8.wmf"/></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09600" y="909501"/>
            <a:ext cx="10972800" cy="5445125"/>
          </a:xfrm>
        </p:spPr>
        <p:txBody>
          <a:bodyPr tIns="36948"/>
          <a:lstStyle/>
          <a:p>
            <a:pPr>
              <a:lnSpc>
                <a:spcPct val="150000"/>
              </a:lnSpc>
              <a:tabLst>
                <a:tab pos="0" algn="l"/>
                <a:tab pos="423545" algn="l"/>
                <a:tab pos="850900" algn="l"/>
                <a:tab pos="1277620" algn="l"/>
                <a:tab pos="1704975" algn="l"/>
                <a:tab pos="2131695" algn="l"/>
                <a:tab pos="2559050" algn="l"/>
                <a:tab pos="2985770" algn="l"/>
                <a:tab pos="3413125" algn="l"/>
                <a:tab pos="3839845" algn="l"/>
                <a:tab pos="4267200" algn="l"/>
                <a:tab pos="4693920" algn="l"/>
                <a:tab pos="5121275" algn="l"/>
                <a:tab pos="5547995" algn="l"/>
                <a:tab pos="5975350" algn="l"/>
                <a:tab pos="6402070" algn="l"/>
                <a:tab pos="6829425" algn="l"/>
                <a:tab pos="7254875" algn="l"/>
                <a:tab pos="7681595" algn="l"/>
                <a:tab pos="8108950" algn="l"/>
                <a:tab pos="8535670" algn="l"/>
              </a:tabLst>
            </a:pPr>
            <a:r>
              <a:rPr lang="zh-CN" altLang="en-US" sz="3200" b="1" dirty="0">
                <a:solidFill>
                  <a:schemeClr val="tx1"/>
                </a:solidFill>
                <a:latin typeface="Microsoft JhengHei" panose="020B0604030504040204" pitchFamily="34" charset="-120"/>
                <a:ea typeface="Microsoft JhengHei" panose="020B0604030504040204" pitchFamily="34" charset="-120"/>
              </a:rPr>
              <a:t>离散数据及其应用</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en-US" altLang="zh-CN" sz="3200" b="1" dirty="0">
                <a:solidFill>
                  <a:schemeClr val="tx1"/>
                </a:solidFill>
                <a:latin typeface="Microsoft JhengHei" panose="020B0604030504040204" pitchFamily="34" charset="-120"/>
                <a:ea typeface="Microsoft JhengHei" panose="020B0604030504040204" pitchFamily="34" charset="-120"/>
              </a:rPr>
              <a:t>Discrete Mathematics and Its Applications</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zh-CN" altLang="en-US" sz="3200" b="1" dirty="0">
                <a:solidFill>
                  <a:schemeClr val="tx1"/>
                </a:solidFill>
                <a:latin typeface="Microsoft JhengHei" panose="020B0604030504040204" pitchFamily="34" charset="-120"/>
                <a:ea typeface="Microsoft JhengHei" panose="020B0604030504040204" pitchFamily="34" charset="-120"/>
              </a:rPr>
              <a:t>（</a:t>
            </a:r>
            <a:r>
              <a:rPr lang="en-US" altLang="zh-CN" sz="3200" b="1" dirty="0">
                <a:solidFill>
                  <a:schemeClr val="tx1"/>
                </a:solidFill>
                <a:latin typeface="Microsoft JhengHei" panose="020B0604030504040204" pitchFamily="34" charset="-120"/>
                <a:ea typeface="Microsoft JhengHei" panose="020B0604030504040204" pitchFamily="34" charset="-120"/>
              </a:rPr>
              <a:t>Eighth  Edition/Kenneth </a:t>
            </a:r>
            <a:r>
              <a:rPr lang="en-US" altLang="zh-CN" sz="3200" b="1" dirty="0" err="1">
                <a:solidFill>
                  <a:schemeClr val="tx1"/>
                </a:solidFill>
                <a:latin typeface="Microsoft JhengHei" panose="020B0604030504040204" pitchFamily="34" charset="-120"/>
                <a:ea typeface="Microsoft JhengHei" panose="020B0604030504040204" pitchFamily="34" charset="-120"/>
              </a:rPr>
              <a:t>H.Rosen</a:t>
            </a:r>
            <a:r>
              <a:rPr lang="zh-CN" altLang="en-US" sz="3200" b="1" dirty="0">
                <a:solidFill>
                  <a:schemeClr val="tx1"/>
                </a:solidFill>
                <a:latin typeface="Microsoft JhengHei" panose="020B0604030504040204" pitchFamily="34" charset="-120"/>
                <a:ea typeface="Microsoft JhengHei" panose="020B0604030504040204" pitchFamily="34" charset="-120"/>
              </a:rPr>
              <a:t>）</a:t>
            </a:r>
            <a:br>
              <a:rPr lang="en-US" altLang="zh-CN" sz="3800" b="1" dirty="0">
                <a:solidFill>
                  <a:schemeClr val="tx1"/>
                </a:solidFill>
                <a:latin typeface="Microsoft JhengHei" panose="020B0604030504040204" pitchFamily="34" charset="-120"/>
                <a:ea typeface="Microsoft JhengHei" panose="020B0604030504040204" pitchFamily="34" charset="-120"/>
              </a:rPr>
            </a:b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郭少勇 </a:t>
            </a:r>
            <a:r>
              <a:rPr lang="en-US" altLang="zh-CN" sz="2400" b="1" dirty="0">
                <a:solidFill>
                  <a:schemeClr val="tx1"/>
                </a:solidFill>
                <a:latin typeface="Microsoft JhengHei" panose="020B0604030504040204" pitchFamily="34" charset="-120"/>
                <a:ea typeface="Microsoft JhengHei" panose="020B0604030504040204" pitchFamily="34" charset="-120"/>
              </a:rPr>
              <a:t>(syguo@bupt.edu.cn)</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北京邮电大学</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en-US" altLang="zh-CN" sz="2400" b="1" dirty="0">
                <a:solidFill>
                  <a:schemeClr val="tx1"/>
                </a:solidFill>
                <a:latin typeface="Microsoft JhengHei" panose="020B0604030504040204" pitchFamily="34" charset="-120"/>
                <a:ea typeface="Microsoft JhengHei" panose="020B0604030504040204" pitchFamily="34" charset="-120"/>
              </a:rPr>
              <a:t>2021.9</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dirty="0"/>
              <a:t>9.6.1 Introduction - Well ordered</a:t>
            </a:r>
            <a:r>
              <a:rPr lang="zh-CN" altLang="en-US" sz="3200" dirty="0"/>
              <a:t> （良序关系） </a:t>
            </a:r>
            <a:endParaRPr lang="en-US" altLang="zh-CN" sz="3200" dirty="0"/>
          </a:p>
        </p:txBody>
      </p:sp>
      <p:sp>
        <p:nvSpPr>
          <p:cNvPr id="5" name="Rectangle 3"/>
          <p:cNvSpPr txBox="1">
            <a:spLocks noChangeArrowheads="1"/>
          </p:cNvSpPr>
          <p:nvPr/>
        </p:nvSpPr>
        <p:spPr bwMode="auto">
          <a:xfrm>
            <a:off x="210046" y="1169194"/>
            <a:ext cx="11448554" cy="348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8:</a:t>
            </a:r>
          </a:p>
          <a:p>
            <a:pPr lvl="1">
              <a:lnSpc>
                <a:spcPct val="150000"/>
              </a:lnSpc>
              <a:buClrTx/>
              <a:buFont typeface="Wingdings" panose="05000000000000000000" pitchFamily="2" charset="2"/>
              <a:buChar char="l"/>
            </a:pPr>
            <a:r>
              <a:rPr lang="en-US" altLang="zh-CN" sz="2400" dirty="0"/>
              <a:t>The set of ordered pairs of positive integers, Z</a:t>
            </a:r>
            <a:r>
              <a:rPr lang="en-US" altLang="zh-CN" sz="2400" baseline="30000" dirty="0"/>
              <a:t>+</a:t>
            </a:r>
            <a:r>
              <a:rPr lang="en-US" altLang="zh-CN" sz="2400" dirty="0"/>
              <a:t>× Z</a:t>
            </a:r>
            <a:r>
              <a:rPr lang="en-US" altLang="zh-CN" sz="2400" baseline="30000" dirty="0"/>
              <a:t>+</a:t>
            </a:r>
            <a:r>
              <a:rPr lang="en-US" altLang="zh-CN" sz="2400" dirty="0"/>
              <a:t>, with (a1, a2)     (b1, b2) if a1 &lt; b1, or if a1 = b1 and a2 ≤ b2 (the lexicographic ordering), is a well-ordered set. The verification of this is left as Exercise 53. The set Z, with the usual ≤ ordering, is not well-ordered because the set of negative integers, which is a subset of Z, has no least element.</a:t>
            </a:r>
            <a:endParaRPr lang="en-US" altLang="zh-CN" sz="2800" dirty="0"/>
          </a:p>
          <a:p>
            <a:pPr algn="just">
              <a:lnSpc>
                <a:spcPct val="150000"/>
              </a:lnSpc>
              <a:defRPr/>
            </a:pPr>
            <a:r>
              <a:rPr lang="en-US" altLang="zh-CN" sz="2800" dirty="0"/>
              <a:t>(</a:t>
            </a:r>
            <a:r>
              <a:rPr lang="en-US" altLang="zh-CN" sz="2800" i="1" dirty="0"/>
              <a:t>S</a:t>
            </a:r>
            <a:r>
              <a:rPr lang="en-US" altLang="zh-CN" sz="2800" dirty="0"/>
              <a:t>,≤) is a well-ordered set if it is a poset such that ≤ is a total ordering and every nonempty subset of </a:t>
            </a:r>
            <a:r>
              <a:rPr lang="en-US" altLang="zh-CN" sz="2800" b="1" i="1" dirty="0"/>
              <a:t>S</a:t>
            </a:r>
            <a:r>
              <a:rPr lang="en-US" altLang="zh-CN" sz="2800" dirty="0"/>
              <a:t> has a least element.</a:t>
            </a:r>
            <a:endParaRPr lang="en-US" altLang="zh-CN" sz="2400" dirty="0"/>
          </a:p>
          <a:p>
            <a:pPr marL="0" indent="0" algn="just" eaLnBrk="1" hangingPunct="1">
              <a:lnSpc>
                <a:spcPct val="150000"/>
              </a:lnSpc>
              <a:buNone/>
              <a:defRPr/>
            </a:pPr>
            <a:endParaRPr lang="en-US" altLang="zh-CN" sz="2400" dirty="0"/>
          </a:p>
          <a:p>
            <a:pPr marL="0" indent="0" eaLnBrk="1" hangingPunct="1">
              <a:lnSpc>
                <a:spcPct val="150000"/>
              </a:lnSpc>
              <a:buNone/>
            </a:pPr>
            <a:endParaRPr lang="en-US" altLang="zh-CN" sz="2800" dirty="0">
              <a:ea typeface="Arial Unicode MS" pitchFamily="34" charset="-122"/>
            </a:endParaRPr>
          </a:p>
        </p:txBody>
      </p:sp>
    </p:spTree>
    <p:extLst>
      <p:ext uri="{BB962C8B-B14F-4D97-AF65-F5344CB8AC3E}">
        <p14:creationId xmlns:p14="http://schemas.microsoft.com/office/powerpoint/2010/main" val="396556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567765" y="1315118"/>
            <a:ext cx="11056470"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For all elements </a:t>
            </a:r>
            <a:r>
              <a:rPr lang="en-US" altLang="zh-CN" i="1" dirty="0"/>
              <a:t>a</a:t>
            </a:r>
            <a:r>
              <a:rPr lang="en-US" altLang="zh-CN" dirty="0"/>
              <a:t>, </a:t>
            </a:r>
            <a:r>
              <a:rPr lang="en-US" altLang="zh-CN" i="1" dirty="0"/>
              <a:t>b</a:t>
            </a:r>
            <a:r>
              <a:rPr lang="en-US" altLang="zh-CN" dirty="0"/>
              <a:t>, and </a:t>
            </a:r>
            <a:r>
              <a:rPr lang="en-US" altLang="zh-CN" i="1" dirty="0"/>
              <a:t>c</a:t>
            </a:r>
            <a:r>
              <a:rPr lang="en-US" altLang="zh-CN" dirty="0"/>
              <a:t> in </a:t>
            </a:r>
            <a:r>
              <a:rPr lang="en-US" altLang="zh-CN" i="1" dirty="0"/>
              <a:t>A</a:t>
            </a:r>
            <a:endParaRPr lang="en-US" altLang="zh-CN" dirty="0"/>
          </a:p>
          <a:p>
            <a:pPr eaLnBrk="1" hangingPunct="1">
              <a:lnSpc>
                <a:spcPct val="150000"/>
              </a:lnSpc>
            </a:pPr>
            <a:r>
              <a:rPr lang="en-US" altLang="zh-CN" dirty="0"/>
              <a:t>Commutative(</a:t>
            </a:r>
            <a:r>
              <a:rPr lang="zh-CN" altLang="en-US" dirty="0"/>
              <a:t>交换律</a:t>
            </a:r>
            <a:r>
              <a:rPr lang="en-US" altLang="zh-CN" dirty="0"/>
              <a:t>)</a:t>
            </a:r>
          </a:p>
          <a:p>
            <a:pPr lvl="1" eaLnBrk="1" hangingPunct="1">
              <a:lnSpc>
                <a:spcPct val="150000"/>
              </a:lnSpc>
            </a:pPr>
            <a:r>
              <a:rPr lang="en-US" altLang="zh-CN" i="1" dirty="0"/>
              <a:t>a</a:t>
            </a:r>
            <a:r>
              <a:rPr lang="en-US" altLang="zh-CN" dirty="0"/>
              <a:t>*</a:t>
            </a:r>
            <a:r>
              <a:rPr lang="en-US" altLang="zh-CN" i="1" dirty="0"/>
              <a:t>b</a:t>
            </a:r>
            <a:r>
              <a:rPr lang="en-US" altLang="zh-CN" dirty="0"/>
              <a:t> = </a:t>
            </a:r>
            <a:r>
              <a:rPr lang="en-US" altLang="zh-CN" i="1" dirty="0"/>
              <a:t>b</a:t>
            </a:r>
            <a:r>
              <a:rPr lang="en-US" altLang="zh-CN" dirty="0"/>
              <a:t>*</a:t>
            </a:r>
            <a:r>
              <a:rPr lang="en-US" altLang="zh-CN" i="1" dirty="0"/>
              <a:t>a</a:t>
            </a:r>
            <a:r>
              <a:rPr lang="en-US" altLang="zh-CN" dirty="0"/>
              <a:t> </a:t>
            </a:r>
          </a:p>
          <a:p>
            <a:pPr eaLnBrk="1" hangingPunct="1">
              <a:lnSpc>
                <a:spcPct val="150000"/>
              </a:lnSpc>
            </a:pPr>
            <a:r>
              <a:rPr lang="en-US" altLang="zh-CN" dirty="0"/>
              <a:t>Associative(</a:t>
            </a:r>
            <a:r>
              <a:rPr lang="zh-CN" altLang="en-US" dirty="0"/>
              <a:t>结合律</a:t>
            </a:r>
            <a:r>
              <a:rPr lang="en-US" altLang="zh-CN" dirty="0"/>
              <a:t>) </a:t>
            </a:r>
          </a:p>
          <a:p>
            <a:pPr lvl="1" eaLnBrk="1" hangingPunct="1">
              <a:lnSpc>
                <a:spcPct val="150000"/>
              </a:lnSpc>
            </a:pPr>
            <a:r>
              <a:rPr lang="en-US" altLang="zh-CN" i="1" dirty="0"/>
              <a:t>a</a:t>
            </a:r>
            <a:r>
              <a:rPr lang="en-US" altLang="zh-CN" dirty="0"/>
              <a:t>*(</a:t>
            </a:r>
            <a:r>
              <a:rPr lang="en-US" altLang="zh-CN" i="1" dirty="0"/>
              <a:t>b</a:t>
            </a:r>
            <a:r>
              <a:rPr lang="en-US" altLang="zh-CN" dirty="0"/>
              <a:t>*</a:t>
            </a:r>
            <a:r>
              <a:rPr lang="en-US" altLang="zh-CN" i="1" dirty="0"/>
              <a:t>c</a:t>
            </a:r>
            <a:r>
              <a:rPr lang="en-US" altLang="zh-CN" dirty="0"/>
              <a:t>) = (</a:t>
            </a:r>
            <a:r>
              <a:rPr lang="en-US" altLang="zh-CN" i="1" dirty="0"/>
              <a:t>a</a:t>
            </a:r>
            <a:r>
              <a:rPr lang="en-US" altLang="zh-CN" dirty="0"/>
              <a:t>*</a:t>
            </a:r>
            <a:r>
              <a:rPr lang="en-US" altLang="zh-CN" i="1" dirty="0"/>
              <a:t>b</a:t>
            </a:r>
            <a:r>
              <a:rPr lang="en-US" altLang="zh-CN" dirty="0"/>
              <a:t>)*</a:t>
            </a:r>
            <a:r>
              <a:rPr lang="en-US" altLang="zh-CN" i="1" dirty="0"/>
              <a:t>c</a:t>
            </a:r>
            <a:endParaRPr lang="en-US" altLang="zh-CN" dirty="0"/>
          </a:p>
          <a:p>
            <a:pPr eaLnBrk="1" hangingPunct="1">
              <a:lnSpc>
                <a:spcPct val="150000"/>
              </a:lnSpc>
            </a:pPr>
            <a:r>
              <a:rPr lang="en-US" altLang="zh-CN" dirty="0"/>
              <a:t>Idempotent(</a:t>
            </a:r>
            <a:r>
              <a:rPr lang="zh-CN" altLang="en-US" dirty="0"/>
              <a:t>等幂律</a:t>
            </a:r>
            <a:r>
              <a:rPr lang="en-US" altLang="zh-CN" dirty="0"/>
              <a:t>)</a:t>
            </a:r>
          </a:p>
          <a:p>
            <a:pPr lvl="1" eaLnBrk="1" hangingPunct="1">
              <a:lnSpc>
                <a:spcPct val="150000"/>
              </a:lnSpc>
            </a:pPr>
            <a:r>
              <a:rPr lang="en-US" altLang="zh-CN" i="1" dirty="0"/>
              <a:t>a</a:t>
            </a:r>
            <a:r>
              <a:rPr lang="en-US" altLang="zh-CN" dirty="0"/>
              <a:t>*</a:t>
            </a:r>
            <a:r>
              <a:rPr lang="en-US" altLang="zh-CN" i="1" dirty="0"/>
              <a:t>a</a:t>
            </a:r>
            <a:r>
              <a:rPr lang="en-US" altLang="zh-CN" dirty="0"/>
              <a:t> = </a:t>
            </a:r>
            <a:r>
              <a:rPr lang="en-US" altLang="zh-CN" i="1" dirty="0"/>
              <a:t>a</a:t>
            </a:r>
            <a:endParaRPr lang="zh-CN" altLang="zh-CN" dirty="0"/>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739754"/>
            <a:ext cx="7860632" cy="707886"/>
          </a:xfrm>
          <a:prstGeom prst="rect">
            <a:avLst/>
          </a:prstGeom>
          <a:noFill/>
        </p:spPr>
        <p:txBody>
          <a:bodyPr wrap="square" rtlCol="0">
            <a:spAutoFit/>
          </a:bodyPr>
          <a:lstStyle/>
          <a:p>
            <a:pPr algn="ctr"/>
            <a:r>
              <a:rPr lang="en-US" altLang="zh-CN" sz="4000" b="1" dirty="0">
                <a:latin typeface="Times New Roman" panose="02020603050405020304" pitchFamily="18" charset="0"/>
              </a:rPr>
              <a:t>Properties of Binary Operations</a:t>
            </a:r>
            <a:endParaRPr lang="zh-CN" altLang="en-US" sz="4000" b="1" dirty="0"/>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020140355"/>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567764" y="1687444"/>
            <a:ext cx="11335477"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A binary operation on a set A is said to be </a:t>
            </a:r>
            <a:r>
              <a:rPr lang="en-US" altLang="zh-CN" dirty="0">
                <a:solidFill>
                  <a:schemeClr val="accent1">
                    <a:lumMod val="50000"/>
                  </a:schemeClr>
                </a:solidFill>
              </a:rPr>
              <a:t>commutative </a:t>
            </a:r>
            <a:r>
              <a:rPr lang="en-US" altLang="zh-CN" dirty="0"/>
              <a:t>if a*b = b*a for all elements a and b in A.</a:t>
            </a:r>
          </a:p>
          <a:p>
            <a:pPr eaLnBrk="1" hangingPunct="1">
              <a:lnSpc>
                <a:spcPct val="150000"/>
              </a:lnSpc>
            </a:pPr>
            <a:r>
              <a:rPr lang="en-US" altLang="zh-CN" dirty="0"/>
              <a:t>Example:</a:t>
            </a:r>
          </a:p>
          <a:p>
            <a:pPr lvl="1">
              <a:lnSpc>
                <a:spcPct val="150000"/>
              </a:lnSpc>
            </a:pPr>
            <a:r>
              <a:rPr lang="en-US" altLang="zh-CN" dirty="0"/>
              <a:t>The binary operation of addition on Z is commutative.</a:t>
            </a:r>
          </a:p>
          <a:p>
            <a:pPr lvl="1">
              <a:lnSpc>
                <a:spcPct val="150000"/>
              </a:lnSpc>
            </a:pPr>
            <a:r>
              <a:rPr lang="en-US" altLang="zh-CN" dirty="0"/>
              <a:t>The binary operation of subtraction on Z is not commutative, since2-3 ≠ 3-2.</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b="1">
                <a:latin typeface="Times New Roman" panose="02020603050405020304" pitchFamily="18" charset="0"/>
              </a:rPr>
              <a:t>Commutative - </a:t>
            </a:r>
            <a:r>
              <a:rPr lang="zh-CN" altLang="en-US" sz="4000" b="1">
                <a:latin typeface="Times New Roman" panose="02020603050405020304" pitchFamily="18" charset="0"/>
              </a:rPr>
              <a:t>交换律</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993085805"/>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567764" y="1687444"/>
            <a:ext cx="11335477"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A binary operation that is described by a table is commutative </a:t>
            </a:r>
          </a:p>
          <a:p>
            <a:pPr lvl="1" eaLnBrk="1" hangingPunct="1">
              <a:lnSpc>
                <a:spcPct val="150000"/>
              </a:lnSpc>
            </a:pPr>
            <a:r>
              <a:rPr lang="en-US" altLang="zh-CN" dirty="0"/>
              <a:t>if and only if </a:t>
            </a:r>
          </a:p>
          <a:p>
            <a:pPr eaLnBrk="1" hangingPunct="1">
              <a:lnSpc>
                <a:spcPct val="150000"/>
              </a:lnSpc>
            </a:pPr>
            <a:r>
              <a:rPr lang="en-US" altLang="zh-CN" dirty="0"/>
              <a:t>The entries in the table are symmetric with respect to the main diagonal.</a:t>
            </a:r>
            <a:endParaRPr lang="zh-CN" altLang="zh-CN" dirty="0"/>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b="1">
                <a:latin typeface="Times New Roman" panose="02020603050405020304" pitchFamily="18" charset="0"/>
              </a:rPr>
              <a:t>Commutative - </a:t>
            </a:r>
            <a:r>
              <a:rPr lang="zh-CN" altLang="en-US" sz="4000" b="1">
                <a:latin typeface="Times New Roman" panose="02020603050405020304" pitchFamily="18" charset="0"/>
              </a:rPr>
              <a:t>交换律</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694834839"/>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12:</a:t>
            </a:r>
          </a:p>
          <a:p>
            <a:pPr lvl="1">
              <a:lnSpc>
                <a:spcPct val="150000"/>
              </a:lnSpc>
              <a:buClrTx/>
              <a:buFont typeface="Wingdings" panose="05000000000000000000" pitchFamily="2" charset="2"/>
              <a:buChar char="l"/>
            </a:pPr>
            <a:r>
              <a:rPr lang="en-US" altLang="zh-CN" dirty="0"/>
              <a:t>Which of the fol1owing binary operations on  </a:t>
            </a:r>
            <a:r>
              <a:rPr lang="en-US" altLang="zh-CN" i="1" dirty="0"/>
              <a:t>A</a:t>
            </a:r>
            <a:r>
              <a:rPr lang="en-US" altLang="zh-CN" dirty="0"/>
              <a:t> = {</a:t>
            </a:r>
            <a:r>
              <a:rPr lang="en-US" altLang="zh-CN" i="1" dirty="0"/>
              <a:t>a</a:t>
            </a:r>
            <a:r>
              <a:rPr lang="en-US" altLang="zh-CN" dirty="0"/>
              <a:t>, </a:t>
            </a:r>
            <a:r>
              <a:rPr lang="en-US" altLang="zh-CN" i="1" dirty="0"/>
              <a:t>b</a:t>
            </a:r>
            <a:r>
              <a:rPr lang="en-US" altLang="zh-CN" dirty="0"/>
              <a:t>, </a:t>
            </a:r>
            <a:r>
              <a:rPr lang="en-US" altLang="zh-CN" i="1" dirty="0"/>
              <a:t>c</a:t>
            </a:r>
            <a:r>
              <a:rPr lang="en-US" altLang="zh-CN" dirty="0"/>
              <a:t>, </a:t>
            </a:r>
            <a:r>
              <a:rPr lang="en-US" altLang="zh-CN" i="1" dirty="0"/>
              <a:t>d</a:t>
            </a:r>
            <a:r>
              <a:rPr lang="en-US" altLang="zh-CN" dirty="0"/>
              <a:t>} are commutative?</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pic>
        <p:nvPicPr>
          <p:cNvPr id="6" name="Picture 4">
            <a:extLst>
              <a:ext uri="{FF2B5EF4-FFF2-40B4-BE49-F238E27FC236}">
                <a16:creationId xmlns:a16="http://schemas.microsoft.com/office/drawing/2014/main" id="{41E614C2-1D61-442B-B748-8BA51225E68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7929" y="3168315"/>
            <a:ext cx="70675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7358100"/>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567764" y="1687444"/>
            <a:ext cx="11335477"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A binary operation * on a set A is said to be </a:t>
            </a:r>
            <a:r>
              <a:rPr lang="en-US" altLang="zh-CN" dirty="0">
                <a:solidFill>
                  <a:srgbClr val="FF0000"/>
                </a:solidFill>
              </a:rPr>
              <a:t>associative</a:t>
            </a:r>
            <a:r>
              <a:rPr lang="en-US" altLang="zh-CN" dirty="0"/>
              <a:t> if a*(b*c) = (a*b)*c for all elements a, b, and c in A.</a:t>
            </a:r>
          </a:p>
          <a:p>
            <a:pPr eaLnBrk="1" hangingPunct="1">
              <a:lnSpc>
                <a:spcPct val="150000"/>
              </a:lnSpc>
            </a:pPr>
            <a:r>
              <a:rPr lang="en-US" altLang="zh-CN" dirty="0"/>
              <a:t>Example:</a:t>
            </a:r>
          </a:p>
          <a:p>
            <a:pPr lvl="1">
              <a:lnSpc>
                <a:spcPct val="150000"/>
              </a:lnSpc>
            </a:pPr>
            <a:r>
              <a:rPr lang="en-US" altLang="zh-CN" dirty="0"/>
              <a:t>The binary operation of addition on Z is associative.</a:t>
            </a:r>
          </a:p>
          <a:p>
            <a:pPr lvl="1">
              <a:lnSpc>
                <a:spcPct val="150000"/>
              </a:lnSpc>
            </a:pPr>
            <a:r>
              <a:rPr lang="en-US" altLang="zh-CN" dirty="0"/>
              <a:t>The binary operation of subtraction on Z is not associative, since2-(3-5) ≠ (2-3)-5.</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b="1">
                <a:latin typeface="Times New Roman" panose="02020603050405020304" pitchFamily="18" charset="0"/>
              </a:rPr>
              <a:t>Associative - </a:t>
            </a:r>
            <a:r>
              <a:rPr lang="zh-CN" altLang="en-US" sz="4000" b="1">
                <a:latin typeface="Times New Roman" panose="02020603050405020304" pitchFamily="18" charset="0"/>
              </a:rPr>
              <a:t>结合律</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411065277"/>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15:</a:t>
            </a:r>
          </a:p>
          <a:p>
            <a:pPr lvl="1">
              <a:lnSpc>
                <a:spcPct val="150000"/>
              </a:lnSpc>
              <a:buClrTx/>
              <a:buFont typeface="Wingdings" panose="05000000000000000000" pitchFamily="2" charset="2"/>
              <a:buChar char="l"/>
            </a:pPr>
            <a:r>
              <a:rPr lang="en-US" altLang="zh-CN"/>
              <a:t>Let L be a lattice. The binary operation defined by a*b = a∧b is </a:t>
            </a:r>
          </a:p>
          <a:p>
            <a:pPr lvl="2">
              <a:lnSpc>
                <a:spcPct val="150000"/>
              </a:lnSpc>
              <a:buClrTx/>
              <a:buFont typeface="Wingdings" panose="05000000000000000000" pitchFamily="2" charset="2"/>
              <a:buChar char="l"/>
            </a:pPr>
            <a:r>
              <a:rPr lang="en-US" altLang="zh-CN">
                <a:solidFill>
                  <a:schemeClr val="accent1">
                    <a:lumMod val="50000"/>
                  </a:schemeClr>
                </a:solidFill>
              </a:rPr>
              <a:t>commutative </a:t>
            </a:r>
            <a:r>
              <a:rPr lang="en-US" altLang="zh-CN"/>
              <a:t>and </a:t>
            </a:r>
          </a:p>
          <a:p>
            <a:pPr lvl="2">
              <a:lnSpc>
                <a:spcPct val="150000"/>
              </a:lnSpc>
              <a:buClrTx/>
              <a:buFont typeface="Wingdings" panose="05000000000000000000" pitchFamily="2" charset="2"/>
              <a:buChar char="l"/>
            </a:pPr>
            <a:r>
              <a:rPr lang="en-US" altLang="zh-CN">
                <a:solidFill>
                  <a:schemeClr val="accent1">
                    <a:lumMod val="50000"/>
                  </a:schemeClr>
                </a:solidFill>
              </a:rPr>
              <a:t>associative.</a:t>
            </a:r>
            <a:r>
              <a:rPr lang="en-US" altLang="zh-CN"/>
              <a:t> </a:t>
            </a:r>
          </a:p>
          <a:p>
            <a:pPr lvl="2">
              <a:lnSpc>
                <a:spcPct val="150000"/>
              </a:lnSpc>
              <a:buClrTx/>
              <a:buFont typeface="Wingdings" panose="05000000000000000000" pitchFamily="2" charset="2"/>
              <a:buChar char="l"/>
            </a:pPr>
            <a:r>
              <a:rPr lang="en-US" altLang="zh-CN"/>
              <a:t>It also satisfies the </a:t>
            </a:r>
            <a:r>
              <a:rPr lang="en-US" altLang="zh-CN">
                <a:solidFill>
                  <a:schemeClr val="accent1">
                    <a:lumMod val="50000"/>
                  </a:schemeClr>
                </a:solidFill>
              </a:rPr>
              <a:t>idempotent</a:t>
            </a:r>
            <a:r>
              <a:rPr lang="en-US" altLang="zh-CN"/>
              <a:t> property a∧a = a.</a:t>
            </a:r>
          </a:p>
          <a:p>
            <a:pPr lvl="1">
              <a:lnSpc>
                <a:spcPct val="150000"/>
              </a:lnSpc>
              <a:buClrTx/>
              <a:buFont typeface="Wingdings" panose="05000000000000000000" pitchFamily="2" charset="2"/>
              <a:buChar char="l"/>
            </a:pPr>
            <a:endParaRPr lang="en-US" altLang="zh-CN"/>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1344432485"/>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16:</a:t>
            </a:r>
          </a:p>
          <a:p>
            <a:pPr lvl="1">
              <a:lnSpc>
                <a:spcPct val="150000"/>
              </a:lnSpc>
              <a:buClrTx/>
              <a:buFont typeface="Wingdings" panose="05000000000000000000" pitchFamily="2" charset="2"/>
              <a:buChar char="l"/>
            </a:pPr>
            <a:r>
              <a:rPr lang="en-US" altLang="zh-CN" dirty="0"/>
              <a:t>Let * be a binary operation on a set A, and suppose that * satisfies the following properties for any a, b, and c in A:</a:t>
            </a:r>
          </a:p>
          <a:p>
            <a:pPr lvl="2">
              <a:lnSpc>
                <a:spcPct val="150000"/>
              </a:lnSpc>
              <a:buClrTx/>
              <a:buFont typeface="Wingdings" panose="05000000000000000000" pitchFamily="2" charset="2"/>
              <a:buChar char="l"/>
            </a:pPr>
            <a:r>
              <a:rPr lang="en-US" altLang="zh-CN" dirty="0"/>
              <a:t>a = a*a		Idempotent property</a:t>
            </a:r>
          </a:p>
          <a:p>
            <a:pPr lvl="2">
              <a:lnSpc>
                <a:spcPct val="150000"/>
              </a:lnSpc>
              <a:buClrTx/>
              <a:buFont typeface="Wingdings" panose="05000000000000000000" pitchFamily="2" charset="2"/>
              <a:buChar char="l"/>
            </a:pPr>
            <a:r>
              <a:rPr lang="en-US" altLang="zh-CN" dirty="0"/>
              <a:t>a*b = b*a		Commutative property</a:t>
            </a:r>
          </a:p>
          <a:p>
            <a:pPr lvl="2">
              <a:lnSpc>
                <a:spcPct val="150000"/>
              </a:lnSpc>
              <a:buClrTx/>
              <a:buFont typeface="Wingdings" panose="05000000000000000000" pitchFamily="2" charset="2"/>
              <a:buChar char="l"/>
            </a:pPr>
            <a:r>
              <a:rPr lang="en-US" altLang="zh-CN" dirty="0"/>
              <a:t>a*(b*c) = (a*b)*c	Associative property</a:t>
            </a:r>
          </a:p>
          <a:p>
            <a:pPr lvl="1">
              <a:lnSpc>
                <a:spcPct val="150000"/>
              </a:lnSpc>
              <a:buClrTx/>
              <a:buFont typeface="Wingdings" panose="05000000000000000000" pitchFamily="2" charset="2"/>
              <a:buChar char="l"/>
            </a:pPr>
            <a:endParaRPr lang="en-US" altLang="zh-CN"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987019690"/>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16:</a:t>
            </a:r>
          </a:p>
          <a:p>
            <a:pPr lvl="1">
              <a:lnSpc>
                <a:spcPct val="150000"/>
              </a:lnSpc>
              <a:buClrTx/>
              <a:buFont typeface="Wingdings" panose="05000000000000000000" pitchFamily="2" charset="2"/>
              <a:buChar char="l"/>
            </a:pPr>
            <a:r>
              <a:rPr lang="en-US" altLang="zh-CN" dirty="0"/>
              <a:t>Define a relation </a:t>
            </a:r>
            <a:r>
              <a:rPr lang="en-US" altLang="zh-CN" dirty="0">
                <a:sym typeface="Symbol" panose="05050102010706020507" pitchFamily="18" charset="2"/>
              </a:rPr>
              <a:t></a:t>
            </a:r>
            <a:r>
              <a:rPr lang="en-US" altLang="zh-CN" dirty="0"/>
              <a:t> on A by</a:t>
            </a:r>
          </a:p>
          <a:p>
            <a:pPr lvl="2">
              <a:lnSpc>
                <a:spcPct val="150000"/>
              </a:lnSpc>
              <a:buClrTx/>
              <a:buFont typeface="Wingdings" panose="05000000000000000000" pitchFamily="2" charset="2"/>
              <a:buChar char="l"/>
            </a:pPr>
            <a:r>
              <a:rPr lang="en-US" altLang="zh-CN" dirty="0"/>
              <a:t>a  b</a:t>
            </a:r>
          </a:p>
          <a:p>
            <a:pPr lvl="3">
              <a:lnSpc>
                <a:spcPct val="150000"/>
              </a:lnSpc>
              <a:buClrTx/>
              <a:buFont typeface="Wingdings" panose="05000000000000000000" pitchFamily="2" charset="2"/>
              <a:buChar char="l"/>
            </a:pPr>
            <a:r>
              <a:rPr lang="en-US" altLang="zh-CN" dirty="0"/>
              <a:t>if and only if </a:t>
            </a:r>
          </a:p>
          <a:p>
            <a:pPr lvl="2">
              <a:lnSpc>
                <a:spcPct val="150000"/>
              </a:lnSpc>
              <a:buClrTx/>
              <a:buFont typeface="Wingdings" panose="05000000000000000000" pitchFamily="2" charset="2"/>
              <a:buChar char="l"/>
            </a:pPr>
            <a:r>
              <a:rPr lang="en-US" altLang="zh-CN" dirty="0"/>
              <a:t>a = a*b.</a:t>
            </a:r>
          </a:p>
          <a:p>
            <a:pPr lvl="1">
              <a:lnSpc>
                <a:spcPct val="150000"/>
              </a:lnSpc>
              <a:buClrTx/>
              <a:buFont typeface="Wingdings" panose="05000000000000000000" pitchFamily="2" charset="2"/>
              <a:buChar char="l"/>
            </a:pPr>
            <a:r>
              <a:rPr lang="en-US" altLang="zh-CN" dirty="0"/>
              <a:t>Show that (A, </a:t>
            </a:r>
            <a:r>
              <a:rPr lang="en-US" altLang="zh-CN" dirty="0">
                <a:sym typeface="Symbol" panose="05050102010706020507" pitchFamily="18" charset="2"/>
              </a:rPr>
              <a:t></a:t>
            </a:r>
            <a:r>
              <a:rPr lang="en-US" altLang="zh-CN" dirty="0"/>
              <a:t> ) is a poset, and for all a, b in A, GLB(a, b) = a*b.</a:t>
            </a:r>
          </a:p>
          <a:p>
            <a:pPr lvl="1">
              <a:lnSpc>
                <a:spcPct val="150000"/>
              </a:lnSpc>
              <a:buClrTx/>
              <a:buFont typeface="Wingdings" panose="05000000000000000000" pitchFamily="2" charset="2"/>
              <a:buChar char="l"/>
            </a:pPr>
            <a:endParaRPr lang="en-US" altLang="zh-CN"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241178744"/>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16:</a:t>
            </a:r>
          </a:p>
          <a:p>
            <a:pPr lvl="1">
              <a:lnSpc>
                <a:spcPct val="150000"/>
              </a:lnSpc>
              <a:buClrTx/>
              <a:buFont typeface="Wingdings" panose="05000000000000000000" pitchFamily="2" charset="2"/>
              <a:buChar char="l"/>
            </a:pPr>
            <a:r>
              <a:rPr lang="en-US" altLang="zh-CN" dirty="0"/>
              <a:t>Solution</a:t>
            </a:r>
            <a:r>
              <a:rPr lang="zh-CN" altLang="en-US" dirty="0"/>
              <a:t>：</a:t>
            </a:r>
            <a:endParaRPr lang="en-US" altLang="zh-CN" dirty="0"/>
          </a:p>
          <a:p>
            <a:pPr lvl="2">
              <a:lnSpc>
                <a:spcPct val="150000"/>
              </a:lnSpc>
              <a:buClrTx/>
              <a:buFont typeface="Wingdings" panose="05000000000000000000" pitchFamily="2" charset="2"/>
              <a:buChar char="l"/>
            </a:pPr>
            <a:r>
              <a:rPr lang="en-US" altLang="zh-CN" dirty="0"/>
              <a:t>We must show that</a:t>
            </a:r>
          </a:p>
          <a:p>
            <a:pPr lvl="3">
              <a:lnSpc>
                <a:spcPct val="150000"/>
              </a:lnSpc>
              <a:buClrTx/>
              <a:buFont typeface="Wingdings" panose="05000000000000000000" pitchFamily="2" charset="2"/>
              <a:buChar char="l"/>
            </a:pPr>
            <a:r>
              <a:rPr lang="en-US" altLang="zh-CN" dirty="0">
                <a:sym typeface="Symbol" panose="05050102010706020507" pitchFamily="18" charset="2"/>
              </a:rPr>
              <a:t></a:t>
            </a:r>
            <a:r>
              <a:rPr lang="en-US" altLang="zh-CN" dirty="0"/>
              <a:t> is reflexive, antisymmetric and transitive.</a:t>
            </a:r>
          </a:p>
          <a:p>
            <a:pPr lvl="3">
              <a:lnSpc>
                <a:spcPct val="150000"/>
              </a:lnSpc>
              <a:buClrTx/>
              <a:buFont typeface="Wingdings" panose="05000000000000000000" pitchFamily="2" charset="2"/>
              <a:buChar char="l"/>
            </a:pPr>
            <a:r>
              <a:rPr lang="en-US" altLang="zh-CN" dirty="0"/>
              <a:t>a*b = a∧b for all a and b in A. </a:t>
            </a:r>
          </a:p>
          <a:p>
            <a:pPr lvl="1">
              <a:lnSpc>
                <a:spcPct val="150000"/>
              </a:lnSpc>
              <a:buClrTx/>
              <a:buFont typeface="Wingdings" panose="05000000000000000000" pitchFamily="2" charset="2"/>
              <a:buChar char="l"/>
            </a:pPr>
            <a:endParaRPr lang="en-US" altLang="zh-CN"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1846314793"/>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16:</a:t>
            </a:r>
          </a:p>
          <a:p>
            <a:pPr lvl="1">
              <a:lnSpc>
                <a:spcPct val="150000"/>
              </a:lnSpc>
              <a:buClrTx/>
              <a:buFont typeface="Wingdings" panose="05000000000000000000" pitchFamily="2" charset="2"/>
              <a:buChar char="l"/>
            </a:pPr>
            <a:r>
              <a:rPr lang="en-US" altLang="zh-CN" dirty="0"/>
              <a:t>Solution</a:t>
            </a:r>
            <a:r>
              <a:rPr lang="zh-CN" altLang="en-US" dirty="0"/>
              <a:t>：</a:t>
            </a:r>
            <a:endParaRPr lang="en-US" altLang="zh-CN" dirty="0"/>
          </a:p>
          <a:p>
            <a:pPr lvl="2">
              <a:lnSpc>
                <a:spcPct val="150000"/>
              </a:lnSpc>
              <a:buClrTx/>
              <a:buFont typeface="Wingdings" panose="05000000000000000000" pitchFamily="2" charset="2"/>
              <a:buChar char="l"/>
            </a:pPr>
            <a:r>
              <a:rPr lang="en-US" altLang="zh-CN" dirty="0">
                <a:sym typeface="Symbol" panose="05050102010706020507" pitchFamily="18" charset="2"/>
              </a:rPr>
              <a:t></a:t>
            </a:r>
            <a:r>
              <a:rPr lang="en-US" altLang="zh-CN" dirty="0"/>
              <a:t> is reflexive</a:t>
            </a:r>
          </a:p>
          <a:p>
            <a:pPr lvl="3">
              <a:lnSpc>
                <a:spcPct val="150000"/>
              </a:lnSpc>
              <a:buClrTx/>
              <a:buFont typeface="Wingdings" panose="05000000000000000000" pitchFamily="2" charset="2"/>
              <a:buChar char="l"/>
            </a:pPr>
            <a:r>
              <a:rPr lang="en-US" altLang="zh-CN" dirty="0">
                <a:sym typeface="Symbol" panose="05050102010706020507" pitchFamily="18" charset="2"/>
              </a:rPr>
              <a:t>a  b if and only if a = a*b</a:t>
            </a:r>
          </a:p>
          <a:p>
            <a:pPr lvl="2">
              <a:lnSpc>
                <a:spcPct val="150000"/>
              </a:lnSpc>
              <a:buClrTx/>
              <a:buFont typeface="Wingdings" panose="05000000000000000000" pitchFamily="2" charset="2"/>
              <a:buChar char="l"/>
            </a:pPr>
            <a:r>
              <a:rPr lang="en-US" altLang="zh-CN" dirty="0">
                <a:sym typeface="Symbol" panose="05050102010706020507" pitchFamily="18" charset="2"/>
              </a:rPr>
              <a:t>Since a = a*a, </a:t>
            </a:r>
          </a:p>
          <a:p>
            <a:pPr lvl="3">
              <a:lnSpc>
                <a:spcPct val="150000"/>
              </a:lnSpc>
              <a:buClrTx/>
              <a:buFont typeface="Wingdings" panose="05000000000000000000" pitchFamily="2" charset="2"/>
              <a:buChar char="l"/>
            </a:pPr>
            <a:r>
              <a:rPr lang="en-US" altLang="zh-CN" dirty="0">
                <a:sym typeface="Symbol" panose="05050102010706020507" pitchFamily="18" charset="2"/>
              </a:rPr>
              <a:t>a  a for all a in A, and </a:t>
            </a:r>
          </a:p>
          <a:p>
            <a:pPr lvl="3">
              <a:lnSpc>
                <a:spcPct val="150000"/>
              </a:lnSpc>
              <a:buClrTx/>
              <a:buFont typeface="Wingdings" panose="05000000000000000000" pitchFamily="2" charset="2"/>
              <a:buChar char="l"/>
            </a:pPr>
            <a:r>
              <a:rPr lang="en-US" altLang="zh-CN" dirty="0">
                <a:sym typeface="Symbol" panose="05050102010706020507" pitchFamily="18" charset="2"/>
              </a:rPr>
              <a:t>  is reflexive.</a:t>
            </a:r>
          </a:p>
          <a:p>
            <a:pPr lvl="1">
              <a:lnSpc>
                <a:spcPct val="150000"/>
              </a:lnSpc>
              <a:buClrTx/>
              <a:buFont typeface="Wingdings" panose="05000000000000000000" pitchFamily="2" charset="2"/>
              <a:buChar char="l"/>
            </a:pPr>
            <a:endParaRPr lang="en-US" altLang="zh-CN"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41412023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F876CA5-B2D7-409C-A639-32AC449CACCD}"/>
              </a:ext>
            </a:extLst>
          </p:cNvPr>
          <p:cNvPicPr>
            <a:picLocks noChangeAspect="1"/>
          </p:cNvPicPr>
          <p:nvPr/>
        </p:nvPicPr>
        <p:blipFill>
          <a:blip r:embed="rId2"/>
          <a:stretch>
            <a:fillRect/>
          </a:stretch>
        </p:blipFill>
        <p:spPr>
          <a:xfrm>
            <a:off x="3975332" y="2919840"/>
            <a:ext cx="3976772" cy="3938160"/>
          </a:xfrm>
          <a:prstGeom prst="rect">
            <a:avLst/>
          </a:prstGeom>
        </p:spPr>
      </p:pic>
      <p:sp>
        <p:nvSpPr>
          <p:cNvPr id="2" name="文本框 1"/>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dirty="0"/>
              <a:t>9.6.2</a:t>
            </a:r>
            <a:r>
              <a:rPr lang="zh-CN" altLang="en-US" sz="3200" dirty="0"/>
              <a:t> </a:t>
            </a:r>
            <a:r>
              <a:rPr lang="en-US" altLang="zh-CN" sz="3200" dirty="0"/>
              <a:t> Lexicographic order</a:t>
            </a:r>
            <a:r>
              <a:rPr lang="zh-CN" altLang="en-US" sz="3200" dirty="0"/>
              <a:t> </a:t>
            </a:r>
            <a:r>
              <a:rPr lang="en-US" altLang="zh-CN" sz="3200" dirty="0"/>
              <a:t>-</a:t>
            </a:r>
            <a:r>
              <a:rPr lang="zh-CN" altLang="en-US" sz="3200" dirty="0"/>
              <a:t> </a:t>
            </a:r>
            <a:r>
              <a:rPr lang="en-US" altLang="zh-CN" sz="3200" dirty="0"/>
              <a:t>Example</a:t>
            </a:r>
          </a:p>
        </p:txBody>
      </p:sp>
      <p:sp>
        <p:nvSpPr>
          <p:cNvPr id="6" name="Rectangle 3">
            <a:extLst>
              <a:ext uri="{FF2B5EF4-FFF2-40B4-BE49-F238E27FC236}">
                <a16:creationId xmlns:a16="http://schemas.microsoft.com/office/drawing/2014/main" id="{E1F79CA4-B22C-496C-B992-D4DC0CDADAEC}"/>
              </a:ext>
            </a:extLst>
          </p:cNvPr>
          <p:cNvSpPr txBox="1">
            <a:spLocks noChangeArrowheads="1"/>
          </p:cNvSpPr>
          <p:nvPr/>
        </p:nvSpPr>
        <p:spPr bwMode="auto">
          <a:xfrm>
            <a:off x="352708" y="739754"/>
            <a:ext cx="11222020" cy="257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9:</a:t>
            </a:r>
          </a:p>
          <a:p>
            <a:pPr lvl="1">
              <a:lnSpc>
                <a:spcPct val="150000"/>
              </a:lnSpc>
              <a:buClrTx/>
              <a:buFont typeface="Wingdings" panose="05000000000000000000" pitchFamily="2" charset="2"/>
              <a:buChar char="l"/>
            </a:pPr>
            <a:r>
              <a:rPr lang="en-US" altLang="zh-CN" sz="2400" dirty="0"/>
              <a:t>Determine whether (3, 5) ≺ (4, 8), whether (3, 8) ≺ (4, 5), and whether (4, 9) ≺ (4, 11) in the poset (Z × Z, ≤), where   is the lexicographic ordering constructed from the usual ≤ relation Z.</a:t>
            </a:r>
          </a:p>
          <a:p>
            <a:pPr lvl="1">
              <a:lnSpc>
                <a:spcPct val="150000"/>
              </a:lnSpc>
              <a:buClrTx/>
              <a:buFont typeface="Wingdings" panose="05000000000000000000" pitchFamily="2" charset="2"/>
              <a:buChar char="l"/>
            </a:pPr>
            <a:endParaRPr lang="en-US" altLang="zh-CN" sz="2400" dirty="0"/>
          </a:p>
        </p:txBody>
      </p:sp>
    </p:spTree>
    <p:extLst>
      <p:ext uri="{BB962C8B-B14F-4D97-AF65-F5344CB8AC3E}">
        <p14:creationId xmlns:p14="http://schemas.microsoft.com/office/powerpoint/2010/main" val="2342493131"/>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16:</a:t>
            </a:r>
          </a:p>
          <a:p>
            <a:pPr lvl="1">
              <a:lnSpc>
                <a:spcPct val="150000"/>
              </a:lnSpc>
              <a:buClrTx/>
              <a:buFont typeface="Wingdings" panose="05000000000000000000" pitchFamily="2" charset="2"/>
              <a:buChar char="l"/>
            </a:pPr>
            <a:r>
              <a:rPr lang="en-US" altLang="zh-CN"/>
              <a:t>Solution</a:t>
            </a:r>
            <a:r>
              <a:rPr lang="zh-CN" altLang="en-US"/>
              <a:t>：</a:t>
            </a:r>
            <a:endParaRPr lang="en-US" altLang="zh-CN"/>
          </a:p>
          <a:p>
            <a:pPr lvl="2">
              <a:lnSpc>
                <a:spcPct val="150000"/>
              </a:lnSpc>
              <a:buClrTx/>
              <a:buFont typeface="Wingdings" panose="05000000000000000000" pitchFamily="2" charset="2"/>
              <a:buChar char="l"/>
            </a:pPr>
            <a:r>
              <a:rPr lang="en-US" altLang="zh-CN">
                <a:sym typeface="Symbol" panose="05050102010706020507" pitchFamily="18" charset="2"/>
              </a:rPr>
              <a:t>  is antisymmetric</a:t>
            </a:r>
          </a:p>
          <a:p>
            <a:pPr lvl="3">
              <a:lnSpc>
                <a:spcPct val="150000"/>
              </a:lnSpc>
              <a:buClrTx/>
              <a:buFont typeface="Wingdings" panose="05000000000000000000" pitchFamily="2" charset="2"/>
              <a:buChar char="l"/>
            </a:pPr>
            <a:r>
              <a:rPr lang="en-US" altLang="zh-CN">
                <a:sym typeface="Symbol" panose="05050102010706020507" pitchFamily="18" charset="2"/>
              </a:rPr>
              <a:t>a  b if and only if a = a*b</a:t>
            </a:r>
          </a:p>
          <a:p>
            <a:pPr lvl="2">
              <a:lnSpc>
                <a:spcPct val="150000"/>
              </a:lnSpc>
              <a:buClrTx/>
              <a:buFont typeface="Wingdings" panose="05000000000000000000" pitchFamily="2" charset="2"/>
              <a:buChar char="l"/>
            </a:pPr>
            <a:r>
              <a:rPr lang="en-US" altLang="zh-CN">
                <a:sym typeface="Symbol" panose="05050102010706020507" pitchFamily="18" charset="2"/>
              </a:rPr>
              <a:t>Now suppose that </a:t>
            </a:r>
          </a:p>
          <a:p>
            <a:pPr lvl="3">
              <a:lnSpc>
                <a:spcPct val="150000"/>
              </a:lnSpc>
              <a:buClrTx/>
              <a:buFont typeface="Wingdings" panose="05000000000000000000" pitchFamily="2" charset="2"/>
              <a:buChar char="l"/>
            </a:pPr>
            <a:r>
              <a:rPr lang="en-US" altLang="zh-CN">
                <a:sym typeface="Symbol" panose="05050102010706020507" pitchFamily="18" charset="2"/>
              </a:rPr>
              <a:t>a  b and b  a. </a:t>
            </a:r>
          </a:p>
          <a:p>
            <a:pPr lvl="3">
              <a:lnSpc>
                <a:spcPct val="150000"/>
              </a:lnSpc>
              <a:buClrTx/>
              <a:buFont typeface="Wingdings" panose="05000000000000000000" pitchFamily="2" charset="2"/>
              <a:buChar char="l"/>
            </a:pPr>
            <a:r>
              <a:rPr lang="en-US" altLang="zh-CN">
                <a:sym typeface="Symbol" panose="05050102010706020507" pitchFamily="18" charset="2"/>
              </a:rPr>
              <a:t>Then, by definition and property 2, </a:t>
            </a:r>
          </a:p>
          <a:p>
            <a:pPr lvl="3">
              <a:lnSpc>
                <a:spcPct val="150000"/>
              </a:lnSpc>
              <a:buClrTx/>
              <a:buFont typeface="Wingdings" panose="05000000000000000000" pitchFamily="2" charset="2"/>
              <a:buChar char="l"/>
            </a:pPr>
            <a:r>
              <a:rPr lang="en-US" altLang="zh-CN">
                <a:sym typeface="Symbol" panose="05050102010706020507" pitchFamily="18" charset="2"/>
              </a:rPr>
              <a:t>a = a*b = b*a = b, </a:t>
            </a:r>
          </a:p>
          <a:p>
            <a:pPr lvl="3">
              <a:lnSpc>
                <a:spcPct val="150000"/>
              </a:lnSpc>
              <a:buClrTx/>
              <a:buFont typeface="Wingdings" panose="05000000000000000000" pitchFamily="2" charset="2"/>
              <a:buChar char="l"/>
            </a:pPr>
            <a:r>
              <a:rPr lang="en-US" altLang="zh-CN">
                <a:sym typeface="Symbol" panose="05050102010706020507" pitchFamily="18" charset="2"/>
              </a:rPr>
              <a:t>so a = b. </a:t>
            </a:r>
          </a:p>
          <a:p>
            <a:pPr lvl="3">
              <a:lnSpc>
                <a:spcPct val="150000"/>
              </a:lnSpc>
              <a:buClrTx/>
              <a:buFont typeface="Wingdings" panose="05000000000000000000" pitchFamily="2" charset="2"/>
              <a:buChar char="l"/>
            </a:pPr>
            <a:r>
              <a:rPr lang="en-US" altLang="zh-CN">
                <a:sym typeface="Symbol" panose="05050102010706020507" pitchFamily="18" charset="2"/>
              </a:rPr>
              <a:t>Thus  is antisymmetric.</a:t>
            </a:r>
          </a:p>
          <a:p>
            <a:pPr lvl="1">
              <a:lnSpc>
                <a:spcPct val="150000"/>
              </a:lnSpc>
              <a:buClrTx/>
              <a:buFont typeface="Wingdings" panose="05000000000000000000" pitchFamily="2" charset="2"/>
              <a:buChar char="l"/>
            </a:pPr>
            <a:endParaRPr lang="en-US" altLang="zh-CN"/>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9.7 Binary Operations Revisited</a:t>
            </a:r>
          </a:p>
        </p:txBody>
      </p:sp>
    </p:spTree>
    <p:extLst>
      <p:ext uri="{BB962C8B-B14F-4D97-AF65-F5344CB8AC3E}">
        <p14:creationId xmlns:p14="http://schemas.microsoft.com/office/powerpoint/2010/main" val="3578228823"/>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16:</a:t>
            </a:r>
          </a:p>
          <a:p>
            <a:pPr lvl="1">
              <a:lnSpc>
                <a:spcPct val="150000"/>
              </a:lnSpc>
              <a:buClrTx/>
              <a:buFont typeface="Wingdings" panose="05000000000000000000" pitchFamily="2" charset="2"/>
              <a:buChar char="l"/>
            </a:pPr>
            <a:r>
              <a:rPr lang="en-US" altLang="zh-CN"/>
              <a:t>Solution</a:t>
            </a:r>
            <a:r>
              <a:rPr lang="zh-CN" altLang="en-US"/>
              <a:t>：</a:t>
            </a:r>
            <a:endParaRPr lang="en-US" altLang="zh-CN"/>
          </a:p>
          <a:p>
            <a:pPr lvl="2">
              <a:lnSpc>
                <a:spcPct val="150000"/>
              </a:lnSpc>
              <a:buClrTx/>
              <a:buFont typeface="Wingdings" panose="05000000000000000000" pitchFamily="2" charset="2"/>
              <a:buChar char="l"/>
            </a:pPr>
            <a:r>
              <a:rPr lang="en-US" altLang="zh-CN">
                <a:sym typeface="Symbol" panose="05050102010706020507" pitchFamily="18" charset="2"/>
              </a:rPr>
              <a:t>  is transitive</a:t>
            </a:r>
          </a:p>
          <a:p>
            <a:pPr lvl="3">
              <a:lnSpc>
                <a:spcPct val="150000"/>
              </a:lnSpc>
              <a:buClrTx/>
              <a:buFont typeface="Wingdings" panose="05000000000000000000" pitchFamily="2" charset="2"/>
              <a:buChar char="l"/>
            </a:pPr>
            <a:r>
              <a:rPr lang="en-US" altLang="zh-CN">
                <a:sym typeface="Symbol" panose="05050102010706020507" pitchFamily="18" charset="2"/>
              </a:rPr>
              <a:t>a  b if and only if a = a*b</a:t>
            </a:r>
          </a:p>
          <a:p>
            <a:pPr lvl="2">
              <a:lnSpc>
                <a:spcPct val="150000"/>
              </a:lnSpc>
              <a:buClrTx/>
              <a:buFont typeface="Wingdings" panose="05000000000000000000" pitchFamily="2" charset="2"/>
              <a:buChar char="l"/>
            </a:pPr>
            <a:r>
              <a:rPr lang="en-US" altLang="zh-CN">
                <a:sym typeface="Symbol" panose="05050102010706020507" pitchFamily="18" charset="2"/>
              </a:rPr>
              <a:t>If a  b and b  c, </a:t>
            </a:r>
          </a:p>
          <a:p>
            <a:pPr lvl="3">
              <a:lnSpc>
                <a:spcPct val="150000"/>
              </a:lnSpc>
              <a:buClrTx/>
              <a:buFont typeface="Wingdings" panose="05000000000000000000" pitchFamily="2" charset="2"/>
              <a:buChar char="l"/>
            </a:pPr>
            <a:r>
              <a:rPr lang="en-US" altLang="zh-CN">
                <a:sym typeface="Symbol" panose="05050102010706020507" pitchFamily="18" charset="2"/>
              </a:rPr>
              <a:t>then a = a*b = a*(b*c) = (a*b)*c = a*c, </a:t>
            </a:r>
          </a:p>
          <a:p>
            <a:pPr lvl="3">
              <a:lnSpc>
                <a:spcPct val="150000"/>
              </a:lnSpc>
              <a:buClrTx/>
              <a:buFont typeface="Wingdings" panose="05000000000000000000" pitchFamily="2" charset="2"/>
              <a:buChar char="l"/>
            </a:pPr>
            <a:r>
              <a:rPr lang="en-US" altLang="zh-CN">
                <a:sym typeface="Symbol" panose="05050102010706020507" pitchFamily="18" charset="2"/>
              </a:rPr>
              <a:t>so a  c and </a:t>
            </a:r>
          </a:p>
          <a:p>
            <a:pPr lvl="3">
              <a:lnSpc>
                <a:spcPct val="150000"/>
              </a:lnSpc>
              <a:buClrTx/>
              <a:buFont typeface="Wingdings" panose="05000000000000000000" pitchFamily="2" charset="2"/>
              <a:buChar char="l"/>
            </a:pPr>
            <a:r>
              <a:rPr lang="en-US" altLang="zh-CN">
                <a:sym typeface="Symbol" panose="05050102010706020507" pitchFamily="18" charset="2"/>
              </a:rPr>
              <a:t>  is transitive.</a:t>
            </a:r>
          </a:p>
          <a:p>
            <a:pPr lvl="1">
              <a:lnSpc>
                <a:spcPct val="150000"/>
              </a:lnSpc>
              <a:buClrTx/>
              <a:buFont typeface="Wingdings" panose="05000000000000000000" pitchFamily="2" charset="2"/>
              <a:buChar char="l"/>
            </a:pPr>
            <a:endParaRPr lang="en-US" altLang="zh-CN"/>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594841006"/>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16:</a:t>
            </a:r>
          </a:p>
          <a:p>
            <a:pPr lvl="1">
              <a:lnSpc>
                <a:spcPct val="150000"/>
              </a:lnSpc>
              <a:buClrTx/>
              <a:buFont typeface="Wingdings" panose="05000000000000000000" pitchFamily="2" charset="2"/>
              <a:buChar char="l"/>
            </a:pPr>
            <a:r>
              <a:rPr lang="en-US" altLang="zh-CN"/>
              <a:t>Solution</a:t>
            </a:r>
            <a:r>
              <a:rPr lang="zh-CN" altLang="en-US"/>
              <a:t>：</a:t>
            </a:r>
            <a:endParaRPr lang="en-US" altLang="zh-CN"/>
          </a:p>
          <a:p>
            <a:pPr lvl="2">
              <a:lnSpc>
                <a:spcPct val="150000"/>
              </a:lnSpc>
              <a:buClrTx/>
              <a:buFont typeface="Wingdings" panose="05000000000000000000" pitchFamily="2" charset="2"/>
              <a:buChar char="l"/>
            </a:pPr>
            <a:r>
              <a:rPr lang="en-US" altLang="zh-CN" i="1"/>
              <a:t>a</a:t>
            </a:r>
            <a:r>
              <a:rPr lang="en-US" altLang="zh-CN"/>
              <a:t>*</a:t>
            </a:r>
            <a:r>
              <a:rPr lang="en-US" altLang="zh-CN" i="1"/>
              <a:t>b</a:t>
            </a:r>
            <a:r>
              <a:rPr lang="en-US" altLang="zh-CN"/>
              <a:t> = </a:t>
            </a:r>
            <a:r>
              <a:rPr lang="en-US" altLang="zh-CN" i="1"/>
              <a:t>a</a:t>
            </a:r>
            <a:r>
              <a:rPr lang="en-US" altLang="zh-CN">
                <a:latin typeface="宋体" panose="02010600030101010101" pitchFamily="2" charset="-122"/>
                <a:sym typeface="MT Symbol" pitchFamily="82" charset="2"/>
              </a:rPr>
              <a:t>∧</a:t>
            </a:r>
            <a:r>
              <a:rPr lang="en-US" altLang="zh-CN" i="1"/>
              <a:t>b</a:t>
            </a:r>
            <a:r>
              <a:rPr lang="en-US" altLang="zh-CN"/>
              <a:t>, for all </a:t>
            </a:r>
            <a:r>
              <a:rPr lang="en-US" altLang="zh-CN" i="1"/>
              <a:t>a</a:t>
            </a:r>
            <a:r>
              <a:rPr lang="en-US" altLang="zh-CN"/>
              <a:t> and </a:t>
            </a:r>
            <a:r>
              <a:rPr lang="en-US" altLang="zh-CN" i="1"/>
              <a:t>b</a:t>
            </a:r>
            <a:r>
              <a:rPr lang="en-US" altLang="zh-CN"/>
              <a:t> in </a:t>
            </a:r>
            <a:r>
              <a:rPr lang="en-US" altLang="zh-CN" i="1"/>
              <a:t>A</a:t>
            </a:r>
          </a:p>
          <a:p>
            <a:pPr lvl="3">
              <a:lnSpc>
                <a:spcPct val="150000"/>
              </a:lnSpc>
              <a:buClrTx/>
              <a:buFont typeface="Wingdings" panose="05000000000000000000" pitchFamily="2" charset="2"/>
              <a:buChar char="l"/>
            </a:pPr>
            <a:r>
              <a:rPr lang="en-US" altLang="zh-CN">
                <a:sym typeface="Symbol" panose="05050102010706020507" pitchFamily="18" charset="2"/>
              </a:rPr>
              <a:t>a  b if and only if a = a*b</a:t>
            </a:r>
          </a:p>
          <a:p>
            <a:pPr lvl="2">
              <a:lnSpc>
                <a:spcPct val="150000"/>
              </a:lnSpc>
              <a:buClrTx/>
              <a:buFont typeface="Wingdings" panose="05000000000000000000" pitchFamily="2" charset="2"/>
              <a:buChar char="l"/>
            </a:pPr>
            <a:r>
              <a:rPr lang="en-US" altLang="zh-CN">
                <a:sym typeface="Symbol" panose="05050102010706020507" pitchFamily="18" charset="2"/>
              </a:rPr>
              <a:t>We have </a:t>
            </a:r>
          </a:p>
          <a:p>
            <a:pPr lvl="3">
              <a:lnSpc>
                <a:spcPct val="150000"/>
              </a:lnSpc>
              <a:buClrTx/>
              <a:buFont typeface="Wingdings" panose="05000000000000000000" pitchFamily="2" charset="2"/>
              <a:buChar char="l"/>
            </a:pPr>
            <a:r>
              <a:rPr lang="en-US" altLang="zh-CN">
                <a:sym typeface="Symbol" panose="05050102010706020507" pitchFamily="18" charset="2"/>
              </a:rPr>
              <a:t>a*b = a*(b*b) =(a*b)*b, </a:t>
            </a:r>
          </a:p>
          <a:p>
            <a:pPr lvl="3">
              <a:lnSpc>
                <a:spcPct val="150000"/>
              </a:lnSpc>
              <a:buClrTx/>
              <a:buFont typeface="Wingdings" panose="05000000000000000000" pitchFamily="2" charset="2"/>
              <a:buChar char="l"/>
            </a:pPr>
            <a:r>
              <a:rPr lang="en-US" altLang="zh-CN">
                <a:sym typeface="Symbol" panose="05050102010706020507" pitchFamily="18" charset="2"/>
              </a:rPr>
              <a:t>so a*b  b. </a:t>
            </a:r>
          </a:p>
          <a:p>
            <a:pPr lvl="3">
              <a:lnSpc>
                <a:spcPct val="150000"/>
              </a:lnSpc>
              <a:buClrTx/>
              <a:buFont typeface="Wingdings" panose="05000000000000000000" pitchFamily="2" charset="2"/>
              <a:buChar char="l"/>
            </a:pPr>
            <a:r>
              <a:rPr lang="en-US" altLang="zh-CN">
                <a:sym typeface="Symbol" panose="05050102010706020507" pitchFamily="18" charset="2"/>
              </a:rPr>
              <a:t>In a similar way a*b a. </a:t>
            </a:r>
          </a:p>
          <a:p>
            <a:pPr lvl="3">
              <a:lnSpc>
                <a:spcPct val="150000"/>
              </a:lnSpc>
              <a:buClrTx/>
              <a:buFont typeface="Wingdings" panose="05000000000000000000" pitchFamily="2" charset="2"/>
              <a:buChar char="l"/>
            </a:pPr>
            <a:r>
              <a:rPr lang="en-US" altLang="zh-CN">
                <a:sym typeface="Symbol" panose="05050102010706020507" pitchFamily="18" charset="2"/>
              </a:rPr>
              <a:t>so a*b is a lower bound for a and b.</a:t>
            </a:r>
          </a:p>
          <a:p>
            <a:pPr lvl="1">
              <a:lnSpc>
                <a:spcPct val="150000"/>
              </a:lnSpc>
              <a:buClrTx/>
              <a:buFont typeface="Wingdings" panose="05000000000000000000" pitchFamily="2" charset="2"/>
              <a:buChar char="l"/>
            </a:pPr>
            <a:endParaRPr lang="en-US" altLang="zh-CN"/>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603405638"/>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16:</a:t>
            </a:r>
          </a:p>
          <a:p>
            <a:pPr lvl="1">
              <a:lnSpc>
                <a:spcPct val="150000"/>
              </a:lnSpc>
              <a:buClrTx/>
              <a:buFont typeface="Wingdings" panose="05000000000000000000" pitchFamily="2" charset="2"/>
              <a:buChar char="l"/>
            </a:pPr>
            <a:r>
              <a:rPr lang="en-US" altLang="zh-CN"/>
              <a:t>Solution</a:t>
            </a:r>
            <a:r>
              <a:rPr lang="zh-CN" altLang="en-US"/>
              <a:t>：</a:t>
            </a:r>
            <a:endParaRPr lang="en-US" altLang="zh-CN"/>
          </a:p>
          <a:p>
            <a:pPr lvl="2">
              <a:lnSpc>
                <a:spcPct val="150000"/>
              </a:lnSpc>
              <a:buClrTx/>
              <a:buFont typeface="Wingdings" panose="05000000000000000000" pitchFamily="2" charset="2"/>
              <a:buChar char="l"/>
            </a:pPr>
            <a:r>
              <a:rPr lang="en-US" altLang="zh-CN">
                <a:sym typeface="Symbol" panose="05050102010706020507" pitchFamily="18" charset="2"/>
              </a:rPr>
              <a:t>Now, if c  a and c  b. </a:t>
            </a:r>
          </a:p>
          <a:p>
            <a:pPr lvl="3">
              <a:lnSpc>
                <a:spcPct val="150000"/>
              </a:lnSpc>
              <a:buClrTx/>
              <a:buFont typeface="Wingdings" panose="05000000000000000000" pitchFamily="2" charset="2"/>
              <a:buChar char="l"/>
            </a:pPr>
            <a:r>
              <a:rPr lang="en-US" altLang="zh-CN">
                <a:sym typeface="Symbol" panose="05050102010706020507" pitchFamily="18" charset="2"/>
              </a:rPr>
              <a:t>then c = c*a and c = c*b by definition. </a:t>
            </a:r>
          </a:p>
          <a:p>
            <a:pPr lvl="3">
              <a:lnSpc>
                <a:spcPct val="150000"/>
              </a:lnSpc>
              <a:buClrTx/>
              <a:buFont typeface="Wingdings" panose="05000000000000000000" pitchFamily="2" charset="2"/>
              <a:buChar char="l"/>
            </a:pPr>
            <a:r>
              <a:rPr lang="en-US" altLang="zh-CN">
                <a:sym typeface="Symbol" panose="05050102010706020507" pitchFamily="18" charset="2"/>
              </a:rPr>
              <a:t>Thus c = (c*a)*b = c*(a*b). </a:t>
            </a:r>
          </a:p>
          <a:p>
            <a:pPr lvl="3">
              <a:lnSpc>
                <a:spcPct val="150000"/>
              </a:lnSpc>
              <a:buClrTx/>
              <a:buFont typeface="Wingdings" panose="05000000000000000000" pitchFamily="2" charset="2"/>
              <a:buChar char="l"/>
            </a:pPr>
            <a:r>
              <a:rPr lang="en-US" altLang="zh-CN">
                <a:sym typeface="Symbol" panose="05050102010706020507" pitchFamily="18" charset="2"/>
              </a:rPr>
              <a:t>so c  a*b. </a:t>
            </a:r>
          </a:p>
          <a:p>
            <a:pPr lvl="3">
              <a:lnSpc>
                <a:spcPct val="150000"/>
              </a:lnSpc>
              <a:buClrTx/>
              <a:buFont typeface="Wingdings" panose="05000000000000000000" pitchFamily="2" charset="2"/>
              <a:buChar char="l"/>
            </a:pPr>
            <a:r>
              <a:rPr lang="en-US" altLang="zh-CN">
                <a:sym typeface="Symbol" panose="05050102010706020507" pitchFamily="18" charset="2"/>
              </a:rPr>
              <a:t>This shows that a*b is the greatest lower bound of a and b.</a:t>
            </a:r>
          </a:p>
          <a:p>
            <a:pPr lvl="1">
              <a:lnSpc>
                <a:spcPct val="150000"/>
              </a:lnSpc>
              <a:buClrTx/>
              <a:buFont typeface="Wingdings" panose="05000000000000000000" pitchFamily="2" charset="2"/>
              <a:buChar char="l"/>
            </a:pPr>
            <a:endParaRPr lang="en-US" altLang="zh-CN"/>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727594920"/>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567764" y="1687444"/>
            <a:ext cx="11335477"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r>
              <a:rPr lang="en-US" altLang="zh-CN" dirty="0"/>
              <a:t>20 P323</a:t>
            </a:r>
          </a:p>
          <a:p>
            <a:pPr eaLnBrk="1" hangingPunct="1"/>
            <a:r>
              <a:rPr lang="en-US" altLang="zh-CN" dirty="0"/>
              <a:t>24, 28 P324</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b="1">
                <a:latin typeface="Times New Roman" panose="02020603050405020304" pitchFamily="18" charset="0"/>
              </a:rPr>
              <a:t>Homework</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1285386306"/>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1309598"/>
            <a:ext cx="11335477"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marL="0" indent="0">
              <a:lnSpc>
                <a:spcPct val="150000"/>
              </a:lnSpc>
              <a:buFontTx/>
              <a:buNone/>
            </a:pPr>
            <a:r>
              <a:rPr lang="zh-CN" altLang="en-US" sz="3200" dirty="0"/>
              <a:t>阿贝尔解决了构造任意次数的代数可解的方程的问题，却没能解决判定已知方程是否可用根式求解的问题。法国数学家伽罗瓦正是处在这样的背景下，开始接手阿贝尔未竞的事业。 </a:t>
            </a:r>
            <a:endParaRPr lang="en-US" altLang="zh-CN" sz="3200" dirty="0"/>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567720101"/>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739754"/>
            <a:ext cx="11335477"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marL="0" indent="0">
              <a:lnSpc>
                <a:spcPct val="140000"/>
              </a:lnSpc>
              <a:buFontTx/>
              <a:buNone/>
            </a:pPr>
            <a:r>
              <a:rPr lang="zh-CN" altLang="en-US" sz="2800" dirty="0"/>
              <a:t>伽罗瓦在证明不存在一个五次或高于五次的方程的一般根式解法时，与拉格朗日相同，也从方程根的置换入手。当他系统地研究了方程根的排列置换性质后，提出了一些确定的准则以判定一个已知方程的解是否能通过根式找到，然而这些方法恰好导致他去考虑一种称之为“群”的元素集合的抽象代数理论。在</a:t>
            </a:r>
            <a:r>
              <a:rPr lang="en-US" altLang="zh-CN" sz="2800" dirty="0"/>
              <a:t>1831</a:t>
            </a:r>
            <a:r>
              <a:rPr lang="zh-CN" altLang="en-US" sz="2800" dirty="0"/>
              <a:t>年的论文中，伽罗瓦首次提出了“群”这一术语，把具有封闭性的置换的集合称为群，首次定义了置换群的概念。他认为了解置换群是解决方程理论的关键，方程是一个其对称性可用群的性质描述的系统。他从此开始把方程论问题转化为群论的问题来解决，直接研究群论。他引入了不少有关群论的新概念，从而也产生了他自己的伽罗瓦群论，因此后人都称他为群论的创始人。</a:t>
            </a:r>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274143280"/>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739754"/>
            <a:ext cx="11335477"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zh-CN" altLang="en-US" sz="3200" dirty="0"/>
              <a:t>对有理系数的</a:t>
            </a:r>
            <a:r>
              <a:rPr lang="en-US" altLang="zh-CN" sz="3200" dirty="0"/>
              <a:t>n</a:t>
            </a:r>
            <a:r>
              <a:rPr lang="zh-CN" altLang="en-US" sz="3200" dirty="0"/>
              <a:t>次方程 </a:t>
            </a:r>
            <a:r>
              <a:rPr lang="en-US" altLang="zh-CN" sz="3200" dirty="0"/>
              <a:t>x</a:t>
            </a:r>
            <a:r>
              <a:rPr lang="en-US" altLang="zh-CN" sz="3200" baseline="30000" dirty="0"/>
              <a:t>n</a:t>
            </a:r>
            <a:r>
              <a:rPr lang="en-US" altLang="zh-CN" sz="3200" dirty="0"/>
              <a:t>+ax</a:t>
            </a:r>
            <a:r>
              <a:rPr lang="en-US" altLang="zh-CN" sz="3200" baseline="30000" dirty="0"/>
              <a:t>n-1</a:t>
            </a:r>
            <a:r>
              <a:rPr lang="en-US" altLang="zh-CN" sz="3200" dirty="0"/>
              <a:t>+a</a:t>
            </a:r>
            <a:r>
              <a:rPr lang="en-US" altLang="zh-CN" sz="3200" baseline="-25000" dirty="0"/>
              <a:t>2</a:t>
            </a:r>
            <a:r>
              <a:rPr lang="en-US" altLang="zh-CN" sz="3200" dirty="0"/>
              <a:t>x</a:t>
            </a:r>
            <a:r>
              <a:rPr lang="en-US" altLang="zh-CN" sz="3200" baseline="30000" dirty="0"/>
              <a:t>n-2</a:t>
            </a:r>
            <a:r>
              <a:rPr lang="en-US" altLang="zh-CN" sz="3200" dirty="0"/>
              <a:t>+…+a</a:t>
            </a:r>
            <a:r>
              <a:rPr lang="en-US" altLang="zh-CN" sz="3200" baseline="-25000" dirty="0"/>
              <a:t>n-1</a:t>
            </a:r>
            <a:r>
              <a:rPr lang="en-US" altLang="zh-CN" sz="3200" dirty="0"/>
              <a:t>x+a</a:t>
            </a:r>
            <a:r>
              <a:rPr lang="en-US" altLang="zh-CN" sz="3200" baseline="-25000" dirty="0"/>
              <a:t>n</a:t>
            </a:r>
            <a:r>
              <a:rPr lang="en-US" altLang="zh-CN" sz="3200" dirty="0"/>
              <a:t>=0 </a:t>
            </a:r>
            <a:r>
              <a:rPr lang="zh-CN" altLang="en-US" sz="3200" dirty="0"/>
              <a:t>（</a:t>
            </a:r>
            <a:r>
              <a:rPr lang="en-US" altLang="zh-CN" sz="3200" dirty="0"/>
              <a:t>1</a:t>
            </a:r>
            <a:r>
              <a:rPr lang="zh-CN" altLang="en-US" sz="3200" dirty="0"/>
              <a:t>） </a:t>
            </a:r>
          </a:p>
          <a:p>
            <a:pPr>
              <a:lnSpc>
                <a:spcPct val="150000"/>
              </a:lnSpc>
            </a:pPr>
            <a:r>
              <a:rPr lang="zh-CN" altLang="en-US" sz="3200" dirty="0"/>
              <a:t>假设它的</a:t>
            </a:r>
            <a:r>
              <a:rPr lang="en-US" altLang="zh-CN" sz="3200" dirty="0"/>
              <a:t>n</a:t>
            </a:r>
            <a:r>
              <a:rPr lang="zh-CN" altLang="en-US" sz="3200" dirty="0"/>
              <a:t>个根</a:t>
            </a:r>
            <a:r>
              <a:rPr lang="en-US" altLang="zh-CN" sz="3200" dirty="0"/>
              <a:t>x</a:t>
            </a:r>
            <a:r>
              <a:rPr lang="en-US" altLang="zh-CN" sz="3200" baseline="-25000" dirty="0"/>
              <a:t>1</a:t>
            </a:r>
            <a:r>
              <a:rPr lang="en-US" altLang="zh-CN" sz="3200" dirty="0"/>
              <a:t>,x</a:t>
            </a:r>
            <a:r>
              <a:rPr lang="en-US" altLang="zh-CN" sz="3200" baseline="-25000" dirty="0"/>
              <a:t>2</a:t>
            </a:r>
            <a:r>
              <a:rPr lang="en-US" altLang="zh-CN" sz="3200" dirty="0"/>
              <a:t>,…,</a:t>
            </a:r>
            <a:r>
              <a:rPr lang="en-US" altLang="zh-CN" sz="3200" dirty="0" err="1"/>
              <a:t>x</a:t>
            </a:r>
            <a:r>
              <a:rPr lang="en-US" altLang="zh-CN" sz="3200" baseline="-25000" dirty="0" err="1"/>
              <a:t>n</a:t>
            </a:r>
            <a:r>
              <a:rPr lang="zh-CN" altLang="en-US" sz="3200" dirty="0"/>
              <a:t>的每一个变换叫做一个置换，</a:t>
            </a:r>
            <a:r>
              <a:rPr lang="en-US" altLang="zh-CN" sz="3200" dirty="0"/>
              <a:t>n</a:t>
            </a:r>
            <a:r>
              <a:rPr lang="zh-CN" altLang="en-US" sz="3200" dirty="0"/>
              <a:t>个根共有</a:t>
            </a:r>
            <a:r>
              <a:rPr lang="en-US" altLang="zh-CN" sz="3200" dirty="0"/>
              <a:t>n!</a:t>
            </a:r>
            <a:r>
              <a:rPr lang="zh-CN" altLang="en-US" sz="3200" dirty="0"/>
              <a:t>个可能的置换，它们的集合关于置换的乘法构成一个群，是根的置换群。方程的可解性可以在根的置换群的某些性质中有所反映，于是伽罗瓦把代数方程可解性问题转化为与相关的置换群及其子群性质的分析问题。现在把与方程联系起的置换群（它表现了方程的对称性质）称为伽罗瓦群，它是在某方程系数域中的群。</a:t>
            </a:r>
            <a:endParaRPr lang="zh-CN" altLang="en-US" sz="3600" dirty="0"/>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406291749"/>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739754"/>
            <a:ext cx="11335477"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40000"/>
              </a:lnSpc>
            </a:pPr>
            <a:r>
              <a:rPr lang="zh-CN" altLang="en-US" sz="2800" dirty="0"/>
              <a:t>一个方程的伽罗瓦群是对于每一个其函数值为有理数的关于根的多项式函数都满足这个要求的最大置换群，也可以说成对于任一个取有理数值的关于根的多项式函数，伽罗瓦群中的每个置换都使这函数的值不变。伽罗瓦创立群论是为了应用于方程论，但他并不局限于此，而是把群论进行了推广，作用于其他研究领域。可惜的是，伽罗瓦群论的理论毕竟太深奥，对十九世纪初的人们来说是很难理解的，连当时的数学大师都不能理解他的数学思想和他的工作的实质，以至他的论文得不到发表。更不幸的是伽罗瓦在二十一岁时便因一场愚蠢的决斗而早逝，我们不得不为这位天才感到惋惜。到十九世纪六十年代，他的理论才终于为人们所理解和接受。</a:t>
            </a:r>
            <a:endParaRPr lang="en-US" altLang="zh-CN" sz="2800" dirty="0"/>
          </a:p>
          <a:p>
            <a:pPr>
              <a:lnSpc>
                <a:spcPct val="140000"/>
              </a:lnSpc>
            </a:pPr>
            <a:endParaRPr lang="zh-CN" altLang="en-US" dirty="0"/>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525521611"/>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grpSp>
        <p:nvGrpSpPr>
          <p:cNvPr id="4" name="组合 23">
            <a:extLst>
              <a:ext uri="{FF2B5EF4-FFF2-40B4-BE49-F238E27FC236}">
                <a16:creationId xmlns:a16="http://schemas.microsoft.com/office/drawing/2014/main" id="{37CE8CBF-267F-4357-966D-8B2925276B5A}"/>
              </a:ext>
            </a:extLst>
          </p:cNvPr>
          <p:cNvGrpSpPr>
            <a:grpSpLocks/>
          </p:cNvGrpSpPr>
          <p:nvPr>
            <p:custDataLst>
              <p:tags r:id="rId1"/>
            </p:custDataLst>
          </p:nvPr>
        </p:nvGrpSpPr>
        <p:grpSpPr bwMode="auto">
          <a:xfrm>
            <a:off x="0" y="739754"/>
            <a:ext cx="12192000" cy="635000"/>
            <a:chOff x="0" y="0"/>
            <a:chExt cx="9144000" cy="635000"/>
          </a:xfrm>
        </p:grpSpPr>
        <p:sp>
          <p:nvSpPr>
            <p:cNvPr id="6" name="TitleBackground">
              <a:extLst>
                <a:ext uri="{FF2B5EF4-FFF2-40B4-BE49-F238E27FC236}">
                  <a16:creationId xmlns:a16="http://schemas.microsoft.com/office/drawing/2014/main" id="{FE8ED4C1-25D3-4812-95A9-F12F0D0D40AA}"/>
                </a:ext>
              </a:extLst>
            </p:cNvPr>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ColorBlock">
              <a:extLst>
                <a:ext uri="{FF2B5EF4-FFF2-40B4-BE49-F238E27FC236}">
                  <a16:creationId xmlns:a16="http://schemas.microsoft.com/office/drawing/2014/main" id="{D675F521-BBDA-453B-A61A-E4EBCA737220}"/>
                </a:ext>
              </a:extLst>
            </p:cNvPr>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ypeText">
              <a:extLst>
                <a:ext uri="{FF2B5EF4-FFF2-40B4-BE49-F238E27FC236}">
                  <a16:creationId xmlns:a16="http://schemas.microsoft.com/office/drawing/2014/main" id="{E2C93B2C-4BC1-413D-B5E4-78090829141C}"/>
                </a:ext>
              </a:extLst>
            </p:cNvPr>
            <p:cNvSpPr txBox="1">
              <a:spLocks noChangeArrowheads="1"/>
            </p:cNvSpPr>
            <p:nvPr>
              <p:custDataLst>
                <p:tags r:id="rId1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p>
          </p:txBody>
        </p:sp>
        <p:sp>
          <p:nvSpPr>
            <p:cNvPr id="9" name="TipText">
              <a:extLst>
                <a:ext uri="{FF2B5EF4-FFF2-40B4-BE49-F238E27FC236}">
                  <a16:creationId xmlns:a16="http://schemas.microsoft.com/office/drawing/2014/main" id="{4D36DEED-1FBD-499C-9717-EFE443C7F6D8}"/>
                </a:ext>
              </a:extLst>
            </p:cNvPr>
            <p:cNvSpPr txBox="1">
              <a:spLocks noChangeArrowheads="1"/>
            </p:cNvSpPr>
            <p:nvPr>
              <p:custDataLst>
                <p:tags r:id="rId1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10" name="图片 3">
            <a:extLst>
              <a:ext uri="{FF2B5EF4-FFF2-40B4-BE49-F238E27FC236}">
                <a16:creationId xmlns:a16="http://schemas.microsoft.com/office/drawing/2014/main" id="{54FFC98D-35D8-4F49-BDC1-D7CAB4C236D2}"/>
              </a:ext>
            </a:extLst>
          </p:cNvPr>
          <p:cNvPicPr>
            <a:picLocks/>
          </p:cNvPicPr>
          <p:nvPr>
            <p:custDataLst>
              <p:tags r:id="rId2"/>
            </p:custDataLst>
          </p:nvPr>
        </p:nvPicPr>
        <p:blipFill>
          <a:blip r:embed="rId17">
            <a:extLst>
              <a:ext uri="{28A0092B-C50C-407E-A947-70E740481C1C}">
                <a14:useLocalDpi xmlns:a14="http://schemas.microsoft.com/office/drawing/2010/main" val="0"/>
              </a:ext>
            </a:extLst>
          </a:blip>
          <a:srcRect/>
          <a:stretch>
            <a:fillRect/>
          </a:stretch>
        </p:blipFill>
        <p:spPr bwMode="auto">
          <a:xfrm>
            <a:off x="10639983" y="803254"/>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2">
            <a:extLst>
              <a:ext uri="{FF2B5EF4-FFF2-40B4-BE49-F238E27FC236}">
                <a16:creationId xmlns:a16="http://schemas.microsoft.com/office/drawing/2014/main" id="{7BE11AF0-59AB-4CFB-9774-CF6A97246407}"/>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403311" y="1356974"/>
            <a:ext cx="7003362" cy="346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5">
            <a:extLst>
              <a:ext uri="{FF2B5EF4-FFF2-40B4-BE49-F238E27FC236}">
                <a16:creationId xmlns:a16="http://schemas.microsoft.com/office/drawing/2014/main" id="{6849A5BD-BBA2-4243-AC49-181D8128D02F}"/>
              </a:ext>
            </a:extLst>
          </p:cNvPr>
          <p:cNvSpPr txBox="1">
            <a:spLocks noChangeArrowheads="1"/>
          </p:cNvSpPr>
          <p:nvPr>
            <p:custDataLst>
              <p:tags r:id="rId3"/>
            </p:custDataLst>
          </p:nvPr>
        </p:nvSpPr>
        <p:spPr bwMode="auto">
          <a:xfrm>
            <a:off x="3499702" y="4819583"/>
            <a:ext cx="288607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6">
            <a:extLst>
              <a:ext uri="{FF2B5EF4-FFF2-40B4-BE49-F238E27FC236}">
                <a16:creationId xmlns:a16="http://schemas.microsoft.com/office/drawing/2014/main" id="{97ECBD73-C42F-46DC-995F-6AB10455E255}"/>
              </a:ext>
            </a:extLst>
          </p:cNvPr>
          <p:cNvSpPr txBox="1">
            <a:spLocks noChangeArrowheads="1"/>
          </p:cNvSpPr>
          <p:nvPr>
            <p:custDataLst>
              <p:tags r:id="rId4"/>
            </p:custDataLst>
          </p:nvPr>
        </p:nvSpPr>
        <p:spPr bwMode="auto">
          <a:xfrm>
            <a:off x="3499702" y="5676833"/>
            <a:ext cx="324643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7">
            <a:extLst>
              <a:ext uri="{FF2B5EF4-FFF2-40B4-BE49-F238E27FC236}">
                <a16:creationId xmlns:a16="http://schemas.microsoft.com/office/drawing/2014/main" id="{07263AB3-5E40-44DA-AC11-9AD0521892F8}"/>
              </a:ext>
            </a:extLst>
          </p:cNvPr>
          <p:cNvSpPr txBox="1">
            <a:spLocks noChangeArrowheads="1"/>
          </p:cNvSpPr>
          <p:nvPr>
            <p:custDataLst>
              <p:tags r:id="rId5"/>
            </p:custDataLst>
          </p:nvPr>
        </p:nvSpPr>
        <p:spPr bwMode="auto">
          <a:xfrm>
            <a:off x="6810375" y="4819583"/>
            <a:ext cx="310356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a,b,c,d,e</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8">
            <a:extLst>
              <a:ext uri="{FF2B5EF4-FFF2-40B4-BE49-F238E27FC236}">
                <a16:creationId xmlns:a16="http://schemas.microsoft.com/office/drawing/2014/main" id="{F3019E0D-38C8-46D6-9DC9-0B8F0CF06409}"/>
              </a:ext>
            </a:extLst>
          </p:cNvPr>
          <p:cNvSpPr txBox="1">
            <a:spLocks noChangeArrowheads="1"/>
          </p:cNvSpPr>
          <p:nvPr>
            <p:custDataLst>
              <p:tags r:id="rId6"/>
            </p:custDataLst>
          </p:nvPr>
        </p:nvSpPr>
        <p:spPr bwMode="auto">
          <a:xfrm>
            <a:off x="6810375" y="5676833"/>
            <a:ext cx="288766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a,b,c,d</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a:extLst>
              <a:ext uri="{FF2B5EF4-FFF2-40B4-BE49-F238E27FC236}">
                <a16:creationId xmlns:a16="http://schemas.microsoft.com/office/drawing/2014/main" id="{54EAA0D8-1C3C-43A9-B601-F9612D34D45A}"/>
              </a:ext>
            </a:extLst>
          </p:cNvPr>
          <p:cNvSpPr>
            <a:spLocks noChangeAspect="1"/>
          </p:cNvSpPr>
          <p:nvPr>
            <p:custDataLst>
              <p:tags r:id="rId7"/>
            </p:custDataLst>
          </p:nvPr>
        </p:nvSpPr>
        <p:spPr>
          <a:xfrm>
            <a:off x="2785327" y="48830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椭圆 17">
            <a:extLst>
              <a:ext uri="{FF2B5EF4-FFF2-40B4-BE49-F238E27FC236}">
                <a16:creationId xmlns:a16="http://schemas.microsoft.com/office/drawing/2014/main" id="{CB6C1E7D-14AC-48F5-926E-B89B3BB42EB0}"/>
              </a:ext>
            </a:extLst>
          </p:cNvPr>
          <p:cNvSpPr>
            <a:spLocks noChangeAspect="1"/>
          </p:cNvSpPr>
          <p:nvPr>
            <p:custDataLst>
              <p:tags r:id="rId8"/>
            </p:custDataLst>
          </p:nvPr>
        </p:nvSpPr>
        <p:spPr>
          <a:xfrm>
            <a:off x="2785327" y="574033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椭圆 18">
            <a:extLst>
              <a:ext uri="{FF2B5EF4-FFF2-40B4-BE49-F238E27FC236}">
                <a16:creationId xmlns:a16="http://schemas.microsoft.com/office/drawing/2014/main" id="{297D12D6-F055-4618-AA2A-9EF9EBAD6E1B}"/>
              </a:ext>
            </a:extLst>
          </p:cNvPr>
          <p:cNvSpPr>
            <a:spLocks noChangeAspect="1"/>
          </p:cNvSpPr>
          <p:nvPr>
            <p:custDataLst>
              <p:tags r:id="rId9"/>
            </p:custDataLst>
          </p:nvPr>
        </p:nvSpPr>
        <p:spPr>
          <a:xfrm>
            <a:off x="6096000" y="488308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椭圆 19">
            <a:extLst>
              <a:ext uri="{FF2B5EF4-FFF2-40B4-BE49-F238E27FC236}">
                <a16:creationId xmlns:a16="http://schemas.microsoft.com/office/drawing/2014/main" id="{E5C922E0-6D85-4964-BCB0-1993D39B352A}"/>
              </a:ext>
            </a:extLst>
          </p:cNvPr>
          <p:cNvSpPr>
            <a:spLocks noChangeAspect="1"/>
          </p:cNvSpPr>
          <p:nvPr>
            <p:custDataLst>
              <p:tags r:id="rId10"/>
            </p:custDataLst>
          </p:nvPr>
        </p:nvSpPr>
        <p:spPr>
          <a:xfrm>
            <a:off x="6096000" y="574033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圆角矩形 13">
            <a:extLst>
              <a:ext uri="{FF2B5EF4-FFF2-40B4-BE49-F238E27FC236}">
                <a16:creationId xmlns:a16="http://schemas.microsoft.com/office/drawing/2014/main" id="{4B963BAF-A465-4E83-9290-E2A6A2865917}"/>
              </a:ext>
            </a:extLst>
          </p:cNvPr>
          <p:cNvSpPr/>
          <p:nvPr>
            <p:custDataLst>
              <p:tags r:id="rId11"/>
            </p:custDataLst>
          </p:nvPr>
        </p:nvSpPr>
        <p:spPr>
          <a:xfrm>
            <a:off x="8754060" y="6229471"/>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p>
        </p:txBody>
      </p:sp>
    </p:spTree>
    <p:extLst>
      <p:ext uri="{BB962C8B-B14F-4D97-AF65-F5344CB8AC3E}">
        <p14:creationId xmlns:p14="http://schemas.microsoft.com/office/powerpoint/2010/main" val="19454182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9.6.2</a:t>
            </a:r>
            <a:r>
              <a:rPr lang="zh-CN" altLang="en-US" sz="3200" dirty="0"/>
              <a:t> </a:t>
            </a:r>
            <a:r>
              <a:rPr lang="en-US" altLang="zh-CN" sz="3200" dirty="0"/>
              <a:t> Example</a:t>
            </a:r>
          </a:p>
        </p:txBody>
      </p:sp>
      <p:sp>
        <p:nvSpPr>
          <p:cNvPr id="6" name="Rectangle 3">
            <a:extLst>
              <a:ext uri="{FF2B5EF4-FFF2-40B4-BE49-F238E27FC236}">
                <a16:creationId xmlns:a16="http://schemas.microsoft.com/office/drawing/2014/main" id="{E1F79CA4-B22C-496C-B992-D4DC0CDADAEC}"/>
              </a:ext>
            </a:extLst>
          </p:cNvPr>
          <p:cNvSpPr txBox="1">
            <a:spLocks noChangeArrowheads="1"/>
          </p:cNvSpPr>
          <p:nvPr/>
        </p:nvSpPr>
        <p:spPr bwMode="auto">
          <a:xfrm>
            <a:off x="0" y="973212"/>
            <a:ext cx="11799536"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lvl="1">
              <a:lnSpc>
                <a:spcPct val="150000"/>
              </a:lnSpc>
              <a:buClrTx/>
              <a:buFont typeface="Wingdings" panose="05000000000000000000" pitchFamily="2" charset="2"/>
              <a:buChar char="l"/>
            </a:pPr>
            <a:r>
              <a:rPr lang="en-US" altLang="zh-CN" sz="2400" dirty="0"/>
              <a:t>Solution: Because 3 &lt; 4, it follows that (3, 5) ≺ (4, 8) and that (3, 8) ≺ (4, 5). We have (4, 9) ≺ (4, 11), because the first entries of (4, 9) and (4, 11) are the same but 9 &lt; 11.  In Figure the ordered pairs in Z</a:t>
            </a:r>
            <a:r>
              <a:rPr lang="en-US" altLang="zh-CN" sz="2400" baseline="30000" dirty="0"/>
              <a:t>+</a:t>
            </a:r>
            <a:r>
              <a:rPr lang="en-US" altLang="zh-CN" sz="2400" dirty="0"/>
              <a:t> × Z</a:t>
            </a:r>
            <a:r>
              <a:rPr lang="en-US" altLang="zh-CN" sz="2400" baseline="30000" dirty="0"/>
              <a:t>+</a:t>
            </a:r>
            <a:r>
              <a:rPr lang="en-US" altLang="zh-CN" sz="2400" dirty="0"/>
              <a:t> that are less than (3, 4) are highlighted. A lexicographic ordering can be defined on the Cartesian product of n posets (A1, 1), (A2, 2), … , (An, n). Define the partial ordering  on A1 × A2 × ⋯ × An by (a1, a2, … , an) ≺ (b1, b2, … , bn) if a1≺1 b1, or if there is an integer </a:t>
            </a:r>
            <a:r>
              <a:rPr lang="en-US" altLang="zh-CN" sz="2400" dirty="0" err="1"/>
              <a:t>i</a:t>
            </a:r>
            <a:r>
              <a:rPr lang="en-US" altLang="zh-CN" sz="2400" dirty="0"/>
              <a:t> &gt; 0 such that a1 = b1, … , ai = bi , and ai+1 ≺i+1 bi+1. In other words, one n-tuple is less than a second n-tuple if the entry of the first n-tuple in the first position where the two n-tuples disagree is less than the entry in that position in the second n-tuple.</a:t>
            </a:r>
          </a:p>
          <a:p>
            <a:pPr lvl="1">
              <a:lnSpc>
                <a:spcPct val="150000"/>
              </a:lnSpc>
              <a:buClrTx/>
              <a:buFont typeface="Wingdings" panose="05000000000000000000" pitchFamily="2" charset="2"/>
              <a:buChar char="l"/>
            </a:pPr>
            <a:endParaRPr lang="en-US" altLang="zh-CN" sz="2400" dirty="0"/>
          </a:p>
        </p:txBody>
      </p:sp>
    </p:spTree>
    <p:extLst>
      <p:ext uri="{BB962C8B-B14F-4D97-AF65-F5344CB8AC3E}">
        <p14:creationId xmlns:p14="http://schemas.microsoft.com/office/powerpoint/2010/main" val="368397242"/>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grpSp>
        <p:nvGrpSpPr>
          <p:cNvPr id="4" name="组合 23">
            <a:extLst>
              <a:ext uri="{FF2B5EF4-FFF2-40B4-BE49-F238E27FC236}">
                <a16:creationId xmlns:a16="http://schemas.microsoft.com/office/drawing/2014/main" id="{37CE8CBF-267F-4357-966D-8B2925276B5A}"/>
              </a:ext>
            </a:extLst>
          </p:cNvPr>
          <p:cNvGrpSpPr>
            <a:grpSpLocks/>
          </p:cNvGrpSpPr>
          <p:nvPr>
            <p:custDataLst>
              <p:tags r:id="rId1"/>
            </p:custDataLst>
          </p:nvPr>
        </p:nvGrpSpPr>
        <p:grpSpPr bwMode="auto">
          <a:xfrm>
            <a:off x="0" y="739754"/>
            <a:ext cx="12192000" cy="635000"/>
            <a:chOff x="0" y="0"/>
            <a:chExt cx="9144000" cy="635000"/>
          </a:xfrm>
        </p:grpSpPr>
        <p:sp>
          <p:nvSpPr>
            <p:cNvPr id="6" name="TitleBackground">
              <a:extLst>
                <a:ext uri="{FF2B5EF4-FFF2-40B4-BE49-F238E27FC236}">
                  <a16:creationId xmlns:a16="http://schemas.microsoft.com/office/drawing/2014/main" id="{FE8ED4C1-25D3-4812-95A9-F12F0D0D40AA}"/>
                </a:ext>
              </a:extLst>
            </p:cNvPr>
            <p:cNvSpPr/>
            <p:nvPr>
              <p:custDataLst>
                <p:tags r:id="rId21"/>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ColorBlock">
              <a:extLst>
                <a:ext uri="{FF2B5EF4-FFF2-40B4-BE49-F238E27FC236}">
                  <a16:creationId xmlns:a16="http://schemas.microsoft.com/office/drawing/2014/main" id="{D675F521-BBDA-453B-A61A-E4EBCA737220}"/>
                </a:ext>
              </a:extLst>
            </p:cNvPr>
            <p:cNvSpPr/>
            <p:nvPr>
              <p:custDataLst>
                <p:tags r:id="rId2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ypeText">
              <a:extLst>
                <a:ext uri="{FF2B5EF4-FFF2-40B4-BE49-F238E27FC236}">
                  <a16:creationId xmlns:a16="http://schemas.microsoft.com/office/drawing/2014/main" id="{E2C93B2C-4BC1-413D-B5E4-78090829141C}"/>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p>
          </p:txBody>
        </p:sp>
        <p:sp>
          <p:nvSpPr>
            <p:cNvPr id="9" name="TipText">
              <a:extLst>
                <a:ext uri="{FF2B5EF4-FFF2-40B4-BE49-F238E27FC236}">
                  <a16:creationId xmlns:a16="http://schemas.microsoft.com/office/drawing/2014/main" id="{4D36DEED-1FBD-499C-9717-EFE443C7F6D8}"/>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10" name="图片 3">
            <a:extLst>
              <a:ext uri="{FF2B5EF4-FFF2-40B4-BE49-F238E27FC236}">
                <a16:creationId xmlns:a16="http://schemas.microsoft.com/office/drawing/2014/main" id="{54FFC98D-35D8-4F49-BDC1-D7CAB4C236D2}"/>
              </a:ext>
            </a:extLst>
          </p:cNvPr>
          <p:cNvPicPr>
            <a:picLocks/>
          </p:cNvPicPr>
          <p:nvPr>
            <p:custDataLst>
              <p:tags r:id="rId2"/>
            </p:custDataLst>
          </p:nvPr>
        </p:nvPicPr>
        <p:blipFill>
          <a:blip r:embed="rId26">
            <a:extLst>
              <a:ext uri="{28A0092B-C50C-407E-A947-70E740481C1C}">
                <a14:useLocalDpi xmlns:a14="http://schemas.microsoft.com/office/drawing/2010/main" val="0"/>
              </a:ext>
            </a:extLst>
          </a:blip>
          <a:srcRect/>
          <a:stretch>
            <a:fillRect/>
          </a:stretch>
        </p:blipFill>
        <p:spPr bwMode="auto">
          <a:xfrm>
            <a:off x="10639983" y="803254"/>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2">
            <a:extLst>
              <a:ext uri="{FF2B5EF4-FFF2-40B4-BE49-F238E27FC236}">
                <a16:creationId xmlns:a16="http://schemas.microsoft.com/office/drawing/2014/main" id="{F837562A-E5BD-4A77-A456-DA444E1FB486}"/>
              </a:ext>
            </a:extLst>
          </p:cNvPr>
          <p:cNvSpPr txBox="1">
            <a:spLocks noChangeArrowheads="1"/>
          </p:cNvSpPr>
          <p:nvPr>
            <p:custDataLst>
              <p:tags r:id="rId3"/>
            </p:custDataLst>
          </p:nvPr>
        </p:nvSpPr>
        <p:spPr bwMode="auto">
          <a:xfrm>
            <a:off x="254000" y="941345"/>
            <a:ext cx="11599333"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Determine whether the description of * is a valid definition of a binary operation on the set.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3">
            <a:extLst>
              <a:ext uri="{FF2B5EF4-FFF2-40B4-BE49-F238E27FC236}">
                <a16:creationId xmlns:a16="http://schemas.microsoft.com/office/drawing/2014/main" id="{A7CDC894-4B61-47BF-95A8-731A85B0360F}"/>
              </a:ext>
            </a:extLst>
          </p:cNvPr>
          <p:cNvSpPr txBox="1">
            <a:spLocks noChangeArrowheads="1"/>
          </p:cNvSpPr>
          <p:nvPr>
            <p:custDataLst>
              <p:tags r:id="rId4"/>
            </p:custDataLst>
          </p:nvPr>
        </p:nvSpPr>
        <p:spPr bwMode="auto">
          <a:xfrm>
            <a:off x="2888081" y="2391527"/>
            <a:ext cx="748506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On R,where a*b is ab(ordinary multiplication).</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4">
            <a:extLst>
              <a:ext uri="{FF2B5EF4-FFF2-40B4-BE49-F238E27FC236}">
                <a16:creationId xmlns:a16="http://schemas.microsoft.com/office/drawing/2014/main" id="{5DA0A2B7-4885-4FB2-A1FA-CFE6A82E90EE}"/>
              </a:ext>
            </a:extLst>
          </p:cNvPr>
          <p:cNvSpPr txBox="1">
            <a:spLocks noChangeArrowheads="1"/>
          </p:cNvSpPr>
          <p:nvPr>
            <p:custDataLst>
              <p:tags r:id="rId5"/>
            </p:custDataLst>
          </p:nvPr>
        </p:nvSpPr>
        <p:spPr bwMode="auto">
          <a:xfrm>
            <a:off x="2888081" y="2820152"/>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On </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Z</a:t>
            </a:r>
            <a:r>
              <a:rPr lang="en-US" altLang="zh-CN" sz="2600" baseline="30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,where</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a*b is a/b.</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5">
            <a:extLst>
              <a:ext uri="{FF2B5EF4-FFF2-40B4-BE49-F238E27FC236}">
                <a16:creationId xmlns:a16="http://schemas.microsoft.com/office/drawing/2014/main" id="{F70FDBA9-2EA0-4CDA-B89F-82568534077E}"/>
              </a:ext>
            </a:extLst>
          </p:cNvPr>
          <p:cNvSpPr txBox="1">
            <a:spLocks noChangeArrowheads="1"/>
          </p:cNvSpPr>
          <p:nvPr>
            <p:custDataLst>
              <p:tags r:id="rId6"/>
            </p:custDataLst>
          </p:nvPr>
        </p:nvSpPr>
        <p:spPr bwMode="auto">
          <a:xfrm>
            <a:off x="2888081" y="324877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On Z, where a*b is a</a:t>
            </a:r>
            <a:r>
              <a:rPr lang="en-US" altLang="zh-CN" sz="2600" baseline="30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6">
            <a:extLst>
              <a:ext uri="{FF2B5EF4-FFF2-40B4-BE49-F238E27FC236}">
                <a16:creationId xmlns:a16="http://schemas.microsoft.com/office/drawing/2014/main" id="{C2C47117-606D-4539-95D4-9B2965D856CD}"/>
              </a:ext>
            </a:extLst>
          </p:cNvPr>
          <p:cNvSpPr txBox="1">
            <a:spLocks noChangeArrowheads="1"/>
          </p:cNvSpPr>
          <p:nvPr>
            <p:custDataLst>
              <p:tags r:id="rId7"/>
            </p:custDataLst>
          </p:nvPr>
        </p:nvSpPr>
        <p:spPr bwMode="auto">
          <a:xfrm>
            <a:off x="2888081" y="3677402"/>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On Z</a:t>
            </a:r>
            <a:r>
              <a:rPr lang="en-US" altLang="zh-CN" sz="2600" baseline="30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where a*b is a</a:t>
            </a:r>
            <a:r>
              <a:rPr lang="en-US" altLang="zh-CN" sz="2600" baseline="30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a:extLst>
              <a:ext uri="{FF2B5EF4-FFF2-40B4-BE49-F238E27FC236}">
                <a16:creationId xmlns:a16="http://schemas.microsoft.com/office/drawing/2014/main" id="{6CDB079C-86E7-4CA5-8506-1C2619BC652E}"/>
              </a:ext>
            </a:extLst>
          </p:cNvPr>
          <p:cNvSpPr>
            <a:spLocks noChangeAspect="1"/>
          </p:cNvSpPr>
          <p:nvPr>
            <p:custDataLst>
              <p:tags r:id="rId8"/>
            </p:custDataLst>
          </p:nvPr>
        </p:nvSpPr>
        <p:spPr>
          <a:xfrm>
            <a:off x="2173706" y="2455027"/>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a:extLst>
              <a:ext uri="{FF2B5EF4-FFF2-40B4-BE49-F238E27FC236}">
                <a16:creationId xmlns:a16="http://schemas.microsoft.com/office/drawing/2014/main" id="{43A317D6-3248-4F6E-A2D0-5AEBD325B749}"/>
              </a:ext>
            </a:extLst>
          </p:cNvPr>
          <p:cNvSpPr>
            <a:spLocks noChangeAspect="1"/>
          </p:cNvSpPr>
          <p:nvPr>
            <p:custDataLst>
              <p:tags r:id="rId9"/>
            </p:custDataLst>
          </p:nvPr>
        </p:nvSpPr>
        <p:spPr>
          <a:xfrm>
            <a:off x="2173706" y="2883652"/>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a:extLst>
              <a:ext uri="{FF2B5EF4-FFF2-40B4-BE49-F238E27FC236}">
                <a16:creationId xmlns:a16="http://schemas.microsoft.com/office/drawing/2014/main" id="{BA6ED8A2-9292-44B5-8512-8820A96A66C8}"/>
              </a:ext>
            </a:extLst>
          </p:cNvPr>
          <p:cNvSpPr>
            <a:spLocks noChangeAspect="1"/>
          </p:cNvSpPr>
          <p:nvPr>
            <p:custDataLst>
              <p:tags r:id="rId10"/>
            </p:custDataLst>
          </p:nvPr>
        </p:nvSpPr>
        <p:spPr>
          <a:xfrm>
            <a:off x="2173706" y="3312277"/>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a:extLst>
              <a:ext uri="{FF2B5EF4-FFF2-40B4-BE49-F238E27FC236}">
                <a16:creationId xmlns:a16="http://schemas.microsoft.com/office/drawing/2014/main" id="{6DC884B4-7BCE-4EDC-A4DE-60E75F61DB28}"/>
              </a:ext>
            </a:extLst>
          </p:cNvPr>
          <p:cNvSpPr>
            <a:spLocks noChangeAspect="1"/>
          </p:cNvSpPr>
          <p:nvPr>
            <p:custDataLst>
              <p:tags r:id="rId11"/>
            </p:custDataLst>
          </p:nvPr>
        </p:nvSpPr>
        <p:spPr>
          <a:xfrm>
            <a:off x="2173706" y="3740902"/>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圆角矩形 11">
            <a:extLst>
              <a:ext uri="{FF2B5EF4-FFF2-40B4-BE49-F238E27FC236}">
                <a16:creationId xmlns:a16="http://schemas.microsoft.com/office/drawing/2014/main" id="{8E07954E-175A-4A95-BDA1-37B4651A7257}"/>
              </a:ext>
            </a:extLst>
          </p:cNvPr>
          <p:cNvSpPr/>
          <p:nvPr>
            <p:custDataLst>
              <p:tags r:id="rId12"/>
            </p:custDataLst>
          </p:nvPr>
        </p:nvSpPr>
        <p:spPr>
          <a:xfrm>
            <a:off x="7436269" y="6439652"/>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p>
        </p:txBody>
      </p:sp>
      <p:sp>
        <p:nvSpPr>
          <p:cNvPr id="22" name="文本框 18">
            <a:extLst>
              <a:ext uri="{FF2B5EF4-FFF2-40B4-BE49-F238E27FC236}">
                <a16:creationId xmlns:a16="http://schemas.microsoft.com/office/drawing/2014/main" id="{DCF44565-C980-4D67-B87D-B7380D7613A2}"/>
              </a:ext>
            </a:extLst>
          </p:cNvPr>
          <p:cNvSpPr txBox="1">
            <a:spLocks noChangeArrowheads="1"/>
          </p:cNvSpPr>
          <p:nvPr>
            <p:custDataLst>
              <p:tags r:id="rId13"/>
            </p:custDataLst>
          </p:nvPr>
        </p:nvSpPr>
        <p:spPr bwMode="auto">
          <a:xfrm>
            <a:off x="2888081" y="410602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On Z</a:t>
            </a:r>
            <a:r>
              <a:rPr lang="en-US" altLang="zh-CN" sz="2600" baseline="30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where a*b is a-b.</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a:extLst>
              <a:ext uri="{FF2B5EF4-FFF2-40B4-BE49-F238E27FC236}">
                <a16:creationId xmlns:a16="http://schemas.microsoft.com/office/drawing/2014/main" id="{D0EDDB2B-0EE2-4E3E-9651-6D888DBEC479}"/>
              </a:ext>
            </a:extLst>
          </p:cNvPr>
          <p:cNvSpPr>
            <a:spLocks noChangeAspect="1"/>
          </p:cNvSpPr>
          <p:nvPr>
            <p:custDataLst>
              <p:tags r:id="rId14"/>
            </p:custDataLst>
          </p:nvPr>
        </p:nvSpPr>
        <p:spPr>
          <a:xfrm>
            <a:off x="2173706" y="4169527"/>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24">
            <a:extLst>
              <a:ext uri="{FF2B5EF4-FFF2-40B4-BE49-F238E27FC236}">
                <a16:creationId xmlns:a16="http://schemas.microsoft.com/office/drawing/2014/main" id="{E4619AEF-5473-4B49-B271-874881A660D5}"/>
              </a:ext>
            </a:extLst>
          </p:cNvPr>
          <p:cNvSpPr>
            <a:spLocks noChangeAspect="1"/>
          </p:cNvSpPr>
          <p:nvPr>
            <p:custDataLst>
              <p:tags r:id="rId15"/>
            </p:custDataLst>
          </p:nvPr>
        </p:nvSpPr>
        <p:spPr>
          <a:xfrm>
            <a:off x="2173706" y="4598152"/>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F</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2">
            <a:extLst>
              <a:ext uri="{FF2B5EF4-FFF2-40B4-BE49-F238E27FC236}">
                <a16:creationId xmlns:a16="http://schemas.microsoft.com/office/drawing/2014/main" id="{CA62DEF5-A766-40D5-B5DB-A62E07153468}"/>
              </a:ext>
            </a:extLst>
          </p:cNvPr>
          <p:cNvSpPr txBox="1">
            <a:spLocks noChangeArrowheads="1"/>
          </p:cNvSpPr>
          <p:nvPr>
            <p:custDataLst>
              <p:tags r:id="rId16"/>
            </p:custDataLst>
          </p:nvPr>
        </p:nvSpPr>
        <p:spPr bwMode="auto">
          <a:xfrm>
            <a:off x="2889669" y="5253789"/>
            <a:ext cx="76136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On R,where a*b is the largest rational number that is less than ab.</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26">
            <a:extLst>
              <a:ext uri="{FF2B5EF4-FFF2-40B4-BE49-F238E27FC236}">
                <a16:creationId xmlns:a16="http://schemas.microsoft.com/office/drawing/2014/main" id="{BA3FC115-483E-4C3E-BF8F-9FD9C4CB7B55}"/>
              </a:ext>
            </a:extLst>
          </p:cNvPr>
          <p:cNvSpPr>
            <a:spLocks noChangeAspect="1"/>
          </p:cNvSpPr>
          <p:nvPr>
            <p:custDataLst>
              <p:tags r:id="rId17"/>
            </p:custDataLst>
          </p:nvPr>
        </p:nvSpPr>
        <p:spPr>
          <a:xfrm>
            <a:off x="2173706" y="5122027"/>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G</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24">
            <a:extLst>
              <a:ext uri="{FF2B5EF4-FFF2-40B4-BE49-F238E27FC236}">
                <a16:creationId xmlns:a16="http://schemas.microsoft.com/office/drawing/2014/main" id="{017ED7F3-A6BE-4C73-9E7C-670A4B50D941}"/>
              </a:ext>
            </a:extLst>
          </p:cNvPr>
          <p:cNvSpPr txBox="1">
            <a:spLocks noChangeArrowheads="1"/>
          </p:cNvSpPr>
          <p:nvPr>
            <p:custDataLst>
              <p:tags r:id="rId18"/>
            </p:custDataLst>
          </p:nvPr>
        </p:nvSpPr>
        <p:spPr bwMode="auto">
          <a:xfrm>
            <a:off x="2888081" y="591577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On Z, where a*b is 2a+b.</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28">
            <a:extLst>
              <a:ext uri="{FF2B5EF4-FFF2-40B4-BE49-F238E27FC236}">
                <a16:creationId xmlns:a16="http://schemas.microsoft.com/office/drawing/2014/main" id="{6154AD45-23B1-4351-BF67-29F42160D778}"/>
              </a:ext>
            </a:extLst>
          </p:cNvPr>
          <p:cNvSpPr>
            <a:spLocks noChangeAspect="1"/>
          </p:cNvSpPr>
          <p:nvPr>
            <p:custDataLst>
              <p:tags r:id="rId19"/>
            </p:custDataLst>
          </p:nvPr>
        </p:nvSpPr>
        <p:spPr>
          <a:xfrm>
            <a:off x="2173706" y="5925302"/>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H</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文本框 18">
            <a:extLst>
              <a:ext uri="{FF2B5EF4-FFF2-40B4-BE49-F238E27FC236}">
                <a16:creationId xmlns:a16="http://schemas.microsoft.com/office/drawing/2014/main" id="{CC1301BC-676F-4CA5-82E0-87D3CFCF64FB}"/>
              </a:ext>
            </a:extLst>
          </p:cNvPr>
          <p:cNvSpPr txBox="1">
            <a:spLocks noChangeArrowheads="1"/>
          </p:cNvSpPr>
          <p:nvPr>
            <p:custDataLst>
              <p:tags r:id="rId20"/>
            </p:custDataLst>
          </p:nvPr>
        </p:nvSpPr>
        <p:spPr bwMode="auto">
          <a:xfrm>
            <a:off x="2903119" y="4598152"/>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On R where a*b is a</a:t>
            </a:r>
            <a:r>
              <a:rPr lang="en-US" altLang="zh-CN" sz="2600">
                <a:solidFill>
                  <a:srgbClr val="000000"/>
                </a:solidFill>
                <a:latin typeface="Cambria Math" panose="02040503050406030204" pitchFamily="18" charset="0"/>
                <a:ea typeface="Cambria Math" panose="02040503050406030204" pitchFamily="18" charset="0"/>
                <a:sym typeface="微软雅黑" panose="020B0503020204020204" pitchFamily="34" charset="-122"/>
              </a:rPr>
              <a:t>√</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90021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981954" cy="2978508"/>
          </a:xfrm>
          <a:prstGeom prst="rect">
            <a:avLst/>
          </a:prstGeom>
          <a:noFill/>
        </p:spPr>
        <p:txBody>
          <a:bodyPr wrap="square" rtlCol="0">
            <a:spAutoFit/>
          </a:bodyPr>
          <a:lstStyle/>
          <a:p>
            <a:pPr>
              <a:lnSpc>
                <a:spcPct val="150000"/>
              </a:lnSpc>
            </a:pPr>
            <a:r>
              <a:rPr lang="en-US" altLang="zh-CN" sz="3200" dirty="0"/>
              <a:t>9.6.2</a:t>
            </a:r>
            <a:r>
              <a:rPr lang="zh-CN" altLang="en-US" sz="3200" dirty="0"/>
              <a:t> </a:t>
            </a:r>
            <a:r>
              <a:rPr lang="en-US" altLang="zh-CN" sz="3200" dirty="0"/>
              <a:t> Lexicographic order</a:t>
            </a:r>
            <a:r>
              <a:rPr lang="zh-CN" altLang="en-US" sz="3200" dirty="0"/>
              <a:t>（词典顺序）</a:t>
            </a:r>
            <a:endParaRPr lang="en-US" altLang="zh-CN" sz="3200" dirty="0"/>
          </a:p>
          <a:p>
            <a:pPr>
              <a:lnSpc>
                <a:spcPct val="150000"/>
              </a:lnSpc>
            </a:pPr>
            <a:r>
              <a:rPr lang="en-US" altLang="zh-CN" sz="2400" b="1" dirty="0"/>
              <a:t>The words in a dictionary are listed in alphabetic, or lexicographic, order, which is based on the ordering of the letters in the alphabet. This is a special case of an ordering of strings on a set constructed from a partial ordering on the set. We will show how this construction works in any poset.</a:t>
            </a:r>
          </a:p>
        </p:txBody>
      </p:sp>
      <p:sp>
        <p:nvSpPr>
          <p:cNvPr id="5" name="Rectangle 3"/>
          <p:cNvSpPr txBox="1">
            <a:spLocks noChangeArrowheads="1"/>
          </p:cNvSpPr>
          <p:nvPr/>
        </p:nvSpPr>
        <p:spPr bwMode="auto">
          <a:xfrm>
            <a:off x="210046" y="3023876"/>
            <a:ext cx="11448554" cy="297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gn="just">
              <a:lnSpc>
                <a:spcPct val="150000"/>
              </a:lnSpc>
              <a:defRPr/>
            </a:pPr>
            <a:endParaRPr lang="en-US" altLang="zh-CN" sz="2400" dirty="0"/>
          </a:p>
          <a:p>
            <a:pPr algn="just">
              <a:lnSpc>
                <a:spcPct val="150000"/>
              </a:lnSpc>
              <a:defRPr/>
            </a:pPr>
            <a:endParaRPr lang="en-US" altLang="zh-CN" sz="2400" dirty="0"/>
          </a:p>
          <a:p>
            <a:pPr marL="0" indent="0" algn="just">
              <a:lnSpc>
                <a:spcPct val="150000"/>
              </a:lnSpc>
              <a:buNone/>
              <a:defRPr/>
            </a:pPr>
            <a:endParaRPr lang="en-US" altLang="zh-CN" sz="2400" dirty="0"/>
          </a:p>
          <a:p>
            <a:pPr eaLnBrk="1" hangingPunct="1">
              <a:lnSpc>
                <a:spcPct val="150000"/>
              </a:lnSpc>
            </a:pPr>
            <a:r>
              <a:rPr lang="en-US" altLang="zh-CN" sz="2400" dirty="0"/>
              <a:t>This ordering is called </a:t>
            </a:r>
            <a:r>
              <a:rPr lang="en-US" altLang="zh-CN" sz="2400" i="1" dirty="0">
                <a:solidFill>
                  <a:schemeClr val="hlink"/>
                </a:solidFill>
              </a:rPr>
              <a:t>lexicographic</a:t>
            </a:r>
            <a:r>
              <a:rPr lang="en-US" altLang="zh-CN" sz="2400" dirty="0"/>
              <a:t>, or </a:t>
            </a:r>
            <a:r>
              <a:rPr lang="en-US" altLang="zh-CN" sz="2400" i="1" dirty="0">
                <a:solidFill>
                  <a:schemeClr val="hlink"/>
                </a:solidFill>
              </a:rPr>
              <a:t>“dictionary” order</a:t>
            </a:r>
            <a:r>
              <a:rPr lang="en-US" altLang="zh-CN" sz="2400" dirty="0"/>
              <a:t>. </a:t>
            </a:r>
          </a:p>
          <a:p>
            <a:pPr eaLnBrk="1" hangingPunct="1">
              <a:lnSpc>
                <a:spcPct val="150000"/>
              </a:lnSpc>
            </a:pPr>
            <a:r>
              <a:rPr lang="en-US" altLang="zh-CN" sz="2400" dirty="0"/>
              <a:t>Extended to Cartesian products  A</a:t>
            </a:r>
            <a:r>
              <a:rPr lang="en-US" altLang="zh-CN" sz="2400" baseline="-25000" dirty="0"/>
              <a:t>1</a:t>
            </a:r>
            <a:r>
              <a:rPr lang="en-US" altLang="zh-CN" sz="2400" dirty="0"/>
              <a:t>XA</a:t>
            </a:r>
            <a:r>
              <a:rPr lang="en-US" altLang="zh-CN" sz="2400" baseline="-25000" dirty="0"/>
              <a:t>2</a:t>
            </a:r>
            <a:r>
              <a:rPr lang="en-US" altLang="zh-CN" sz="2400" dirty="0"/>
              <a:t>…</a:t>
            </a:r>
            <a:r>
              <a:rPr lang="en-US" altLang="zh-CN" sz="2400" dirty="0" err="1"/>
              <a:t>XA</a:t>
            </a:r>
            <a:r>
              <a:rPr lang="en-US" altLang="zh-CN" sz="2400" baseline="-25000" dirty="0" err="1"/>
              <a:t>n</a:t>
            </a:r>
            <a:endParaRPr lang="en-US" altLang="zh-CN" sz="2400" baseline="-25000" dirty="0"/>
          </a:p>
          <a:p>
            <a:pPr eaLnBrk="1" hangingPunct="1">
              <a:lnSpc>
                <a:spcPct val="150000"/>
              </a:lnSpc>
            </a:pPr>
            <a:r>
              <a:rPr lang="en-US" altLang="zh-CN" sz="2400" baseline="-25000" dirty="0">
                <a:solidFill>
                  <a:schemeClr val="bg1"/>
                </a:solidFill>
              </a:rPr>
              <a:t>O</a:t>
            </a:r>
            <a:endParaRPr lang="en-US" altLang="zh-CN" sz="2400" dirty="0">
              <a:solidFill>
                <a:schemeClr val="bg1"/>
              </a:solidFill>
            </a:endParaRPr>
          </a:p>
          <a:p>
            <a:pPr marL="0" indent="0" eaLnBrk="1" hangingPunct="1">
              <a:lnSpc>
                <a:spcPct val="150000"/>
              </a:lnSpc>
              <a:buNone/>
            </a:pPr>
            <a:endParaRPr lang="en-US" altLang="zh-CN" sz="2800" dirty="0">
              <a:ea typeface="Arial Unicode MS" pitchFamily="34" charset="-122"/>
            </a:endParaRPr>
          </a:p>
        </p:txBody>
      </p:sp>
      <p:graphicFrame>
        <p:nvGraphicFramePr>
          <p:cNvPr id="9" name="Object 4">
            <a:extLst>
              <a:ext uri="{FF2B5EF4-FFF2-40B4-BE49-F238E27FC236}">
                <a16:creationId xmlns:a16="http://schemas.microsoft.com/office/drawing/2014/main" id="{4DA5BB69-7E56-411F-BF71-FD47F515D6D1}"/>
              </a:ext>
            </a:extLst>
          </p:cNvPr>
          <p:cNvGraphicFramePr>
            <a:graphicFrameLocks noChangeAspect="1"/>
          </p:cNvGraphicFramePr>
          <p:nvPr>
            <p:extLst>
              <p:ext uri="{D42A27DB-BD31-4B8C-83A1-F6EECF244321}">
                <p14:modId xmlns:p14="http://schemas.microsoft.com/office/powerpoint/2010/main" val="883578040"/>
              </p:ext>
            </p:extLst>
          </p:nvPr>
        </p:nvGraphicFramePr>
        <p:xfrm>
          <a:off x="422595" y="3108983"/>
          <a:ext cx="7239000" cy="1708150"/>
        </p:xfrm>
        <a:graphic>
          <a:graphicData uri="http://schemas.openxmlformats.org/presentationml/2006/ole">
            <mc:AlternateContent xmlns:mc="http://schemas.openxmlformats.org/markup-compatibility/2006">
              <mc:Choice xmlns:v="urn:schemas-microsoft-com:vml" Requires="v">
                <p:oleObj name="Equation" r:id="rId3" imgW="2794000" imgH="660400" progId="Equation.DSMT4">
                  <p:embed/>
                </p:oleObj>
              </mc:Choice>
              <mc:Fallback>
                <p:oleObj name="Equation" r:id="rId3" imgW="2794000" imgH="660400" progId="Equation.DSMT4">
                  <p:embed/>
                  <p:pic>
                    <p:nvPicPr>
                      <p:cNvPr id="164868" name="Object 4">
                        <a:extLst>
                          <a:ext uri="{FF2B5EF4-FFF2-40B4-BE49-F238E27FC236}">
                            <a16:creationId xmlns:a16="http://schemas.microsoft.com/office/drawing/2014/main" id="{38CB36C0-7425-4721-BC9F-DF7A7B01D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95" y="3108983"/>
                        <a:ext cx="7239000" cy="1708150"/>
                      </a:xfrm>
                      <a:prstGeom prst="rect">
                        <a:avLst/>
                      </a:prstGeom>
                      <a:noFill/>
                      <a:ln>
                        <a:noFill/>
                      </a:ln>
                      <a:effectLst/>
                    </p:spPr>
                  </p:pic>
                </p:oleObj>
              </mc:Fallback>
            </mc:AlternateContent>
          </a:graphicData>
        </a:graphic>
      </p:graphicFrame>
      <p:pic>
        <p:nvPicPr>
          <p:cNvPr id="11" name="图片 10">
            <a:extLst>
              <a:ext uri="{FF2B5EF4-FFF2-40B4-BE49-F238E27FC236}">
                <a16:creationId xmlns:a16="http://schemas.microsoft.com/office/drawing/2014/main" id="{469C918E-A301-4C72-873C-3477CEAAFEDA}"/>
              </a:ext>
            </a:extLst>
          </p:cNvPr>
          <p:cNvPicPr>
            <a:picLocks noChangeAspect="1"/>
          </p:cNvPicPr>
          <p:nvPr/>
        </p:nvPicPr>
        <p:blipFill>
          <a:blip r:embed="rId5"/>
          <a:stretch>
            <a:fillRect/>
          </a:stretch>
        </p:blipFill>
        <p:spPr>
          <a:xfrm>
            <a:off x="623680" y="6282005"/>
            <a:ext cx="6979600" cy="425082"/>
          </a:xfrm>
          <a:prstGeom prst="rect">
            <a:avLst/>
          </a:prstGeom>
        </p:spPr>
      </p:pic>
    </p:spTree>
    <p:extLst>
      <p:ext uri="{BB962C8B-B14F-4D97-AF65-F5344CB8AC3E}">
        <p14:creationId xmlns:p14="http://schemas.microsoft.com/office/powerpoint/2010/main" val="36224426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9.6.2</a:t>
            </a:r>
            <a:r>
              <a:rPr lang="zh-CN" altLang="en-US" sz="3200" dirty="0"/>
              <a:t> </a:t>
            </a:r>
            <a:r>
              <a:rPr lang="en-US" altLang="zh-CN" sz="3200" dirty="0"/>
              <a:t> Example</a:t>
            </a:r>
          </a:p>
        </p:txBody>
      </p:sp>
      <p:sp>
        <p:nvSpPr>
          <p:cNvPr id="7" name="Rectangle 3">
            <a:extLst>
              <a:ext uri="{FF2B5EF4-FFF2-40B4-BE49-F238E27FC236}">
                <a16:creationId xmlns:a16="http://schemas.microsoft.com/office/drawing/2014/main" id="{11E74981-CCBF-478E-B439-CA42D70F6D7A}"/>
              </a:ext>
            </a:extLst>
          </p:cNvPr>
          <p:cNvSpPr txBox="1">
            <a:spLocks noChangeArrowheads="1"/>
          </p:cNvSpPr>
          <p:nvPr/>
        </p:nvSpPr>
        <p:spPr bwMode="auto">
          <a:xfrm>
            <a:off x="352707" y="119049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10:</a:t>
            </a:r>
          </a:p>
          <a:p>
            <a:pPr lvl="1">
              <a:lnSpc>
                <a:spcPct val="150000"/>
              </a:lnSpc>
              <a:buClrTx/>
              <a:buFont typeface="Wingdings" panose="05000000000000000000" pitchFamily="2" charset="2"/>
              <a:buChar char="l"/>
            </a:pPr>
            <a:r>
              <a:rPr lang="en-US" altLang="zh-CN" sz="2400" dirty="0"/>
              <a:t>Note that (1, 2, 3, 5) ≺ (1, 2, 4, 3), because the entries in the first two positions of these 4-tuples agree, but in the third position the entry in the first 4-tuple, 3, is less than that in the second 4-tuple, 4. (Here the ordering on 4-tuples is the lexicographic ordering that comes from the usual less than or equal to relation on the set of integers.)</a:t>
            </a:r>
          </a:p>
        </p:txBody>
      </p:sp>
    </p:spTree>
    <p:extLst>
      <p:ext uri="{BB962C8B-B14F-4D97-AF65-F5344CB8AC3E}">
        <p14:creationId xmlns:p14="http://schemas.microsoft.com/office/powerpoint/2010/main" val="40177761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9.6.2</a:t>
            </a:r>
            <a:r>
              <a:rPr lang="zh-CN" altLang="en-US" sz="3200" dirty="0"/>
              <a:t> </a:t>
            </a:r>
            <a:r>
              <a:rPr lang="en-US" altLang="zh-CN" sz="3200" dirty="0"/>
              <a:t> Example</a:t>
            </a:r>
          </a:p>
        </p:txBody>
      </p:sp>
      <p:sp>
        <p:nvSpPr>
          <p:cNvPr id="5" name="Rectangle 3">
            <a:extLst>
              <a:ext uri="{FF2B5EF4-FFF2-40B4-BE49-F238E27FC236}">
                <a16:creationId xmlns:a16="http://schemas.microsoft.com/office/drawing/2014/main" id="{6FD57994-B2F3-4A57-9F78-49F7051D3ACA}"/>
              </a:ext>
            </a:extLst>
          </p:cNvPr>
          <p:cNvSpPr txBox="1">
            <a:spLocks noChangeArrowheads="1"/>
          </p:cNvSpPr>
          <p:nvPr/>
        </p:nvSpPr>
        <p:spPr bwMode="auto">
          <a:xfrm>
            <a:off x="484990" y="103947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11:</a:t>
            </a:r>
          </a:p>
          <a:p>
            <a:pPr lvl="1">
              <a:lnSpc>
                <a:spcPct val="150000"/>
              </a:lnSpc>
              <a:buClrTx/>
              <a:buFont typeface="Wingdings" panose="05000000000000000000" pitchFamily="2" charset="2"/>
              <a:buChar char="l"/>
            </a:pPr>
            <a:r>
              <a:rPr lang="en-US" altLang="zh-CN" sz="2400" dirty="0"/>
              <a:t>Consider the set of strings of lowercase English letters. Using the ordering of letters in the alphabet, a lexicographic ordering on the set of strings can be constructed. A string is less than a second string if the letter in the first string in the first position where the strings differ comes before the letter in the second string in this position, or if the first string and the second string agree in all positions, but the second string has more letters. This ordering is the same as that used in dictionaries. For example,</a:t>
            </a:r>
          </a:p>
        </p:txBody>
      </p:sp>
    </p:spTree>
    <p:extLst>
      <p:ext uri="{BB962C8B-B14F-4D97-AF65-F5344CB8AC3E}">
        <p14:creationId xmlns:p14="http://schemas.microsoft.com/office/powerpoint/2010/main" val="13395257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9.6.2</a:t>
            </a:r>
            <a:r>
              <a:rPr lang="zh-CN" altLang="en-US" sz="3200" dirty="0"/>
              <a:t> </a:t>
            </a:r>
            <a:r>
              <a:rPr lang="en-US" altLang="zh-CN" sz="3200" dirty="0"/>
              <a:t> Example</a:t>
            </a:r>
          </a:p>
        </p:txBody>
      </p:sp>
      <p:sp>
        <p:nvSpPr>
          <p:cNvPr id="4" name="Rectangle 3">
            <a:extLst>
              <a:ext uri="{FF2B5EF4-FFF2-40B4-BE49-F238E27FC236}">
                <a16:creationId xmlns:a16="http://schemas.microsoft.com/office/drawing/2014/main" id="{3F7515E1-7560-44E7-ACFF-D12B0E26A023}"/>
              </a:ext>
            </a:extLst>
          </p:cNvPr>
          <p:cNvSpPr txBox="1">
            <a:spLocks noChangeArrowheads="1"/>
          </p:cNvSpPr>
          <p:nvPr/>
        </p:nvSpPr>
        <p:spPr bwMode="auto">
          <a:xfrm>
            <a:off x="392464" y="853942"/>
            <a:ext cx="11296616"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lvl="2">
              <a:lnSpc>
                <a:spcPct val="150000"/>
              </a:lnSpc>
              <a:buClrTx/>
              <a:buFont typeface="Wingdings" panose="05000000000000000000" pitchFamily="2" charset="2"/>
              <a:buChar char="l"/>
            </a:pPr>
            <a:r>
              <a:rPr lang="en-US" altLang="zh-CN" dirty="0"/>
              <a:t>discreet ≺ discrete,</a:t>
            </a:r>
          </a:p>
          <a:p>
            <a:pPr lvl="1">
              <a:lnSpc>
                <a:spcPct val="150000"/>
              </a:lnSpc>
              <a:buClrTx/>
              <a:buFont typeface="Wingdings" panose="05000000000000000000" pitchFamily="2" charset="2"/>
              <a:buChar char="l"/>
            </a:pPr>
            <a:r>
              <a:rPr lang="en-US" altLang="zh-CN" dirty="0"/>
              <a:t>because these strings differ first in the seventh position, and e ≺ t. Also,</a:t>
            </a:r>
          </a:p>
          <a:p>
            <a:pPr lvl="2">
              <a:lnSpc>
                <a:spcPct val="150000"/>
              </a:lnSpc>
              <a:buClrTx/>
              <a:buFont typeface="Wingdings" panose="05000000000000000000" pitchFamily="2" charset="2"/>
              <a:buChar char="l"/>
            </a:pPr>
            <a:r>
              <a:rPr lang="en-US" altLang="zh-CN" dirty="0"/>
              <a:t>discreet ≺ discreetness,</a:t>
            </a:r>
          </a:p>
          <a:p>
            <a:pPr lvl="1">
              <a:lnSpc>
                <a:spcPct val="150000"/>
              </a:lnSpc>
              <a:buClrTx/>
              <a:buFont typeface="Wingdings" panose="05000000000000000000" pitchFamily="2" charset="2"/>
              <a:buChar char="l"/>
            </a:pPr>
            <a:r>
              <a:rPr lang="en-US" altLang="zh-CN" dirty="0"/>
              <a:t>because the first eight letters agree, but the second string is longer. Furthermore,</a:t>
            </a:r>
          </a:p>
          <a:p>
            <a:pPr lvl="2">
              <a:lnSpc>
                <a:spcPct val="150000"/>
              </a:lnSpc>
              <a:buClrTx/>
              <a:buFont typeface="Wingdings" panose="05000000000000000000" pitchFamily="2" charset="2"/>
              <a:buChar char="l"/>
            </a:pPr>
            <a:r>
              <a:rPr lang="en-US" altLang="zh-CN" dirty="0"/>
              <a:t>discrete ≺ discretion,</a:t>
            </a:r>
          </a:p>
          <a:p>
            <a:pPr lvl="1">
              <a:lnSpc>
                <a:spcPct val="150000"/>
              </a:lnSpc>
              <a:buClrTx/>
              <a:buFont typeface="Wingdings" panose="05000000000000000000" pitchFamily="2" charset="2"/>
              <a:buChar char="l"/>
            </a:pPr>
            <a:r>
              <a:rPr lang="en-US" altLang="zh-CN" dirty="0"/>
              <a:t>because</a:t>
            </a:r>
          </a:p>
          <a:p>
            <a:pPr lvl="2">
              <a:lnSpc>
                <a:spcPct val="150000"/>
              </a:lnSpc>
              <a:buClrTx/>
              <a:buFont typeface="Wingdings" panose="05000000000000000000" pitchFamily="2" charset="2"/>
              <a:buChar char="l"/>
            </a:pPr>
            <a:r>
              <a:rPr lang="en-US" altLang="zh-CN" dirty="0"/>
              <a:t>discrete ≺ </a:t>
            </a:r>
            <a:r>
              <a:rPr lang="en-US" altLang="zh-CN" dirty="0" err="1"/>
              <a:t>discreti</a:t>
            </a:r>
            <a:r>
              <a:rPr lang="en-US" altLang="zh-CN" dirty="0"/>
              <a:t>.</a:t>
            </a:r>
          </a:p>
          <a:p>
            <a:pPr marL="914400" lvl="2" indent="0">
              <a:lnSpc>
                <a:spcPct val="150000"/>
              </a:lnSpc>
              <a:buClrTx/>
              <a:buNone/>
            </a:pPr>
            <a:endParaRPr lang="en-US" altLang="zh-CN" dirty="0"/>
          </a:p>
          <a:p>
            <a:pPr lvl="1">
              <a:lnSpc>
                <a:spcPct val="150000"/>
              </a:lnSpc>
              <a:buClrTx/>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29379571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89710AA-9393-4727-928E-5AAB55731A73}"/>
              </a:ext>
            </a:extLst>
          </p:cNvPr>
          <p:cNvGrpSpPr/>
          <p:nvPr/>
        </p:nvGrpSpPr>
        <p:grpSpPr>
          <a:xfrm>
            <a:off x="8574156" y="2252736"/>
            <a:ext cx="3617844" cy="2943036"/>
            <a:chOff x="8362121" y="2239484"/>
            <a:chExt cx="3617844" cy="2943036"/>
          </a:xfrm>
        </p:grpSpPr>
        <p:pic>
          <p:nvPicPr>
            <p:cNvPr id="4" name="图片 3">
              <a:extLst>
                <a:ext uri="{FF2B5EF4-FFF2-40B4-BE49-F238E27FC236}">
                  <a16:creationId xmlns:a16="http://schemas.microsoft.com/office/drawing/2014/main" id="{10114D2A-6BB2-4771-A476-82B5C37E3D8B}"/>
                </a:ext>
              </a:extLst>
            </p:cNvPr>
            <p:cNvPicPr>
              <a:picLocks noChangeAspect="1"/>
            </p:cNvPicPr>
            <p:nvPr/>
          </p:nvPicPr>
          <p:blipFill rotWithShape="1">
            <a:blip r:embed="rId2"/>
            <a:srcRect r="29080"/>
            <a:stretch/>
          </p:blipFill>
          <p:spPr>
            <a:xfrm>
              <a:off x="8362121" y="2239484"/>
              <a:ext cx="2904395" cy="2943036"/>
            </a:xfrm>
            <a:prstGeom prst="rect">
              <a:avLst/>
            </a:prstGeom>
          </p:spPr>
        </p:pic>
        <p:pic>
          <p:nvPicPr>
            <p:cNvPr id="6" name="图片 5">
              <a:extLst>
                <a:ext uri="{FF2B5EF4-FFF2-40B4-BE49-F238E27FC236}">
                  <a16:creationId xmlns:a16="http://schemas.microsoft.com/office/drawing/2014/main" id="{48361448-BE5F-41DE-B215-CFD0C95EEABB}"/>
                </a:ext>
              </a:extLst>
            </p:cNvPr>
            <p:cNvPicPr>
              <a:picLocks noChangeAspect="1"/>
            </p:cNvPicPr>
            <p:nvPr/>
          </p:nvPicPr>
          <p:blipFill rotWithShape="1">
            <a:blip r:embed="rId2"/>
            <a:srcRect l="88027"/>
            <a:stretch/>
          </p:blipFill>
          <p:spPr>
            <a:xfrm>
              <a:off x="11489635" y="2239484"/>
              <a:ext cx="490330" cy="2943036"/>
            </a:xfrm>
            <a:prstGeom prst="rect">
              <a:avLst/>
            </a:prstGeom>
          </p:spPr>
        </p:pic>
      </p:grpSp>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9.6.3 Hasse Diagrams</a:t>
            </a:r>
            <a:r>
              <a:rPr lang="zh-CN" altLang="en-US" sz="3200" dirty="0"/>
              <a:t>（哈斯图）</a:t>
            </a:r>
            <a:endParaRPr lang="en-US" altLang="zh-CN" sz="3200" dirty="0"/>
          </a:p>
          <a:p>
            <a:pPr>
              <a:lnSpc>
                <a:spcPct val="150000"/>
              </a:lnSpc>
            </a:pPr>
            <a:endParaRPr lang="en-US" altLang="zh-CN" sz="3200" dirty="0"/>
          </a:p>
        </p:txBody>
      </p:sp>
      <p:sp>
        <p:nvSpPr>
          <p:cNvPr id="5" name="Rectangle 3"/>
          <p:cNvSpPr txBox="1">
            <a:spLocks noChangeArrowheads="1"/>
          </p:cNvSpPr>
          <p:nvPr/>
        </p:nvSpPr>
        <p:spPr bwMode="auto">
          <a:xfrm>
            <a:off x="106679" y="874470"/>
            <a:ext cx="865300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marL="0" indent="0">
              <a:lnSpc>
                <a:spcPct val="150000"/>
              </a:lnSpc>
              <a:buNone/>
            </a:pPr>
            <a:r>
              <a:rPr lang="en-US" altLang="zh-CN" sz="2000" dirty="0">
                <a:ea typeface="Arial Unicode MS" pitchFamily="34" charset="-122"/>
              </a:rPr>
              <a:t>Many edges in the directed graph for a finite poset do not have to be shown because they must be present. For instance, consider the directed graph for the partial ordering {(a, b) ∣ a ≤ b} on the set {1, 2, 3, 4}, shown in Figure (a). Because this relation is a partial ordering, it is reflexive, and its directed graph has loops at all vertices. Consequently, we do not have to show these loops because they must be present; in Figure (b) loops are not shown. Because a partial ordering is transitive, we do not have to show those edges that must be present because of transitivity. For example, in Figure (c) the edges (1, 3), (1, 4), and (2, 4) are not shown because they must be present. If we assume that all edges are pointed “upward” (as they are drawn in the figure), we do not have to show the directions of the edges; Figure (c) does not show directions.</a:t>
            </a:r>
          </a:p>
        </p:txBody>
      </p:sp>
    </p:spTree>
    <p:extLst>
      <p:ext uri="{BB962C8B-B14F-4D97-AF65-F5344CB8AC3E}">
        <p14:creationId xmlns:p14="http://schemas.microsoft.com/office/powerpoint/2010/main" val="10920284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9.6.3 Hasse Diagrams</a:t>
            </a:r>
            <a:r>
              <a:rPr lang="zh-CN" altLang="en-US" sz="3200" dirty="0"/>
              <a:t>（哈斯图）</a:t>
            </a:r>
            <a:endParaRPr lang="en-US" altLang="zh-CN" sz="3200" dirty="0"/>
          </a:p>
          <a:p>
            <a:pPr>
              <a:lnSpc>
                <a:spcPct val="150000"/>
              </a:lnSpc>
            </a:pPr>
            <a:endParaRPr lang="en-US" altLang="zh-CN" sz="3200" dirty="0"/>
          </a:p>
        </p:txBody>
      </p:sp>
      <p:sp>
        <p:nvSpPr>
          <p:cNvPr id="5" name="Rectangle 3"/>
          <p:cNvSpPr txBox="1">
            <a:spLocks noChangeArrowheads="1"/>
          </p:cNvSpPr>
          <p:nvPr/>
        </p:nvSpPr>
        <p:spPr bwMode="auto">
          <a:xfrm>
            <a:off x="210046" y="1166018"/>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err="1"/>
              <a:t>Hasse</a:t>
            </a:r>
            <a:r>
              <a:rPr lang="en-US" altLang="zh-CN" dirty="0"/>
              <a:t> Diagram is the digraph of a partial order on a finite set </a:t>
            </a:r>
            <a:r>
              <a:rPr lang="en-US" altLang="zh-CN" i="1" dirty="0"/>
              <a:t>A</a:t>
            </a:r>
            <a:r>
              <a:rPr lang="en-US" altLang="zh-CN" dirty="0"/>
              <a:t> that</a:t>
            </a:r>
          </a:p>
          <a:p>
            <a:pPr lvl="1" eaLnBrk="1" hangingPunct="1">
              <a:lnSpc>
                <a:spcPct val="150000"/>
              </a:lnSpc>
            </a:pPr>
            <a:r>
              <a:rPr lang="en-US" altLang="zh-CN" dirty="0"/>
              <a:t>deletes all self-cycles</a:t>
            </a:r>
          </a:p>
          <a:p>
            <a:pPr lvl="1" eaLnBrk="1" hangingPunct="1">
              <a:lnSpc>
                <a:spcPct val="150000"/>
              </a:lnSpc>
            </a:pPr>
            <a:r>
              <a:rPr lang="en-US" altLang="zh-CN" dirty="0"/>
              <a:t>eliminates all edges that are implied by the transitive property</a:t>
            </a:r>
          </a:p>
          <a:p>
            <a:pPr lvl="1" eaLnBrk="1" hangingPunct="1">
              <a:lnSpc>
                <a:spcPct val="150000"/>
              </a:lnSpc>
            </a:pPr>
            <a:r>
              <a:rPr lang="en-US" altLang="zh-CN" dirty="0"/>
              <a:t>draws the digraph with all edges pointing upward</a:t>
            </a:r>
          </a:p>
          <a:p>
            <a:pPr marL="0" indent="0" eaLnBrk="1" hangingPunct="1">
              <a:lnSpc>
                <a:spcPct val="150000"/>
              </a:lnSpc>
              <a:buNone/>
            </a:pPr>
            <a:endParaRPr lang="en-US" altLang="zh-CN" sz="2800" dirty="0">
              <a:ea typeface="Arial Unicode MS" pitchFamily="34" charset="-122"/>
            </a:endParaRPr>
          </a:p>
        </p:txBody>
      </p:sp>
    </p:spTree>
    <p:extLst>
      <p:ext uri="{BB962C8B-B14F-4D97-AF65-F5344CB8AC3E}">
        <p14:creationId xmlns:p14="http://schemas.microsoft.com/office/powerpoint/2010/main" val="22798735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1BF738-C806-4276-A0D2-90E0BEBAF0D3}"/>
              </a:ext>
            </a:extLst>
          </p:cNvPr>
          <p:cNvPicPr>
            <a:picLocks noChangeAspect="1"/>
          </p:cNvPicPr>
          <p:nvPr/>
        </p:nvPicPr>
        <p:blipFill>
          <a:blip r:embed="rId2"/>
          <a:stretch>
            <a:fillRect/>
          </a:stretch>
        </p:blipFill>
        <p:spPr>
          <a:xfrm>
            <a:off x="1967774" y="2890103"/>
            <a:ext cx="8256452" cy="4013152"/>
          </a:xfrm>
          <a:prstGeom prst="rect">
            <a:avLst/>
          </a:prstGeom>
        </p:spPr>
      </p:pic>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9.6.3 Example</a:t>
            </a:r>
          </a:p>
        </p:txBody>
      </p:sp>
      <p:sp>
        <p:nvSpPr>
          <p:cNvPr id="31" name="文本框 30">
            <a:extLst>
              <a:ext uri="{FF2B5EF4-FFF2-40B4-BE49-F238E27FC236}">
                <a16:creationId xmlns:a16="http://schemas.microsoft.com/office/drawing/2014/main" id="{E0DF2EC3-9FF0-407D-8948-47844AFE9412}"/>
              </a:ext>
            </a:extLst>
          </p:cNvPr>
          <p:cNvSpPr txBox="1"/>
          <p:nvPr/>
        </p:nvSpPr>
        <p:spPr>
          <a:xfrm>
            <a:off x="596347" y="1111924"/>
            <a:ext cx="11198087" cy="1778179"/>
          </a:xfrm>
          <a:prstGeom prst="rect">
            <a:avLst/>
          </a:prstGeom>
          <a:noFill/>
        </p:spPr>
        <p:txBody>
          <a:bodyPr wrap="square">
            <a:spAutoFit/>
          </a:bodyPr>
          <a:lstStyle/>
          <a:p>
            <a:pPr>
              <a:lnSpc>
                <a:spcPct val="150000"/>
              </a:lnSpc>
              <a:buFont typeface="Wingdings" panose="05000000000000000000" pitchFamily="2" charset="2"/>
              <a:buChar char="l"/>
            </a:pPr>
            <a:r>
              <a:rPr lang="en-US" altLang="zh-CN" sz="2800" b="1" dirty="0"/>
              <a:t>Example 12:</a:t>
            </a:r>
          </a:p>
          <a:p>
            <a:pPr lvl="1">
              <a:lnSpc>
                <a:spcPct val="150000"/>
              </a:lnSpc>
              <a:buClrTx/>
              <a:buFont typeface="Wingdings" panose="05000000000000000000" pitchFamily="2" charset="2"/>
              <a:buChar char="l"/>
            </a:pPr>
            <a:r>
              <a:rPr lang="en-US" altLang="zh-CN" sz="2400" b="1" dirty="0"/>
              <a:t>Draw the Hasse diagram representing the partial ordering {(a, b)∣a divides b} on {1, 2, 3, 4, 6, 8, 12}.</a:t>
            </a:r>
          </a:p>
        </p:txBody>
      </p:sp>
    </p:spTree>
    <p:extLst>
      <p:ext uri="{BB962C8B-B14F-4D97-AF65-F5344CB8AC3E}">
        <p14:creationId xmlns:p14="http://schemas.microsoft.com/office/powerpoint/2010/main" val="805184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9.6.1</a:t>
            </a:r>
            <a:r>
              <a:rPr lang="zh-CN" altLang="en-US" sz="3200" dirty="0"/>
              <a:t> </a:t>
            </a:r>
            <a:r>
              <a:rPr lang="en-US" altLang="zh-CN" sz="3200" dirty="0"/>
              <a:t>Example</a:t>
            </a:r>
            <a:endParaRPr lang="zh-CN" altLang="en-US" sz="3200" dirty="0"/>
          </a:p>
        </p:txBody>
      </p:sp>
      <p:sp>
        <p:nvSpPr>
          <p:cNvPr id="4" name="Rectangle 3">
            <a:extLst>
              <a:ext uri="{FF2B5EF4-FFF2-40B4-BE49-F238E27FC236}">
                <a16:creationId xmlns:a16="http://schemas.microsoft.com/office/drawing/2014/main" id="{EA969ABD-73CE-4432-A786-93465DC38B78}"/>
              </a:ext>
            </a:extLst>
          </p:cNvPr>
          <p:cNvSpPr txBox="1">
            <a:spLocks noChangeArrowheads="1"/>
          </p:cNvSpPr>
          <p:nvPr/>
        </p:nvSpPr>
        <p:spPr bwMode="auto">
          <a:xfrm>
            <a:off x="377224" y="93014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a:t>
            </a:r>
          </a:p>
          <a:p>
            <a:pPr lvl="1">
              <a:lnSpc>
                <a:spcPct val="150000"/>
              </a:lnSpc>
              <a:buClrTx/>
              <a:buFont typeface="Wingdings" panose="05000000000000000000" pitchFamily="2" charset="2"/>
              <a:buChar char="l"/>
            </a:pPr>
            <a:r>
              <a:rPr lang="en-US" altLang="zh-CN" sz="2400" dirty="0"/>
              <a:t>Show that the greater than or equal to relation (≥) is a partial ordering on the set of integers.</a:t>
            </a:r>
          </a:p>
          <a:p>
            <a:pPr lvl="1">
              <a:lnSpc>
                <a:spcPct val="150000"/>
              </a:lnSpc>
              <a:buClrTx/>
              <a:buFont typeface="Wingdings" panose="05000000000000000000" pitchFamily="2" charset="2"/>
              <a:buChar char="l"/>
            </a:pPr>
            <a:r>
              <a:rPr lang="en-US" altLang="zh-CN" sz="2400" dirty="0"/>
              <a:t>Solution: Because a ≥ a for every integer a, ≥ is reflexive. If a ≥ b and b ≥ a, then a = b. Extra  ≥ is antisymmetric. Finally, ≥ is transitive because a ≥ b and b ≥ c imply that a ≥ c. It follows that ≥ is a partial ordering on the set of integers and (Z, ≥) is a poset.</a:t>
            </a:r>
          </a:p>
        </p:txBody>
      </p:sp>
    </p:spTree>
    <p:extLst>
      <p:ext uri="{BB962C8B-B14F-4D97-AF65-F5344CB8AC3E}">
        <p14:creationId xmlns:p14="http://schemas.microsoft.com/office/powerpoint/2010/main" val="1055581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9.6.3 Example</a:t>
            </a:r>
          </a:p>
        </p:txBody>
      </p:sp>
      <p:sp>
        <p:nvSpPr>
          <p:cNvPr id="31" name="文本框 30">
            <a:extLst>
              <a:ext uri="{FF2B5EF4-FFF2-40B4-BE49-F238E27FC236}">
                <a16:creationId xmlns:a16="http://schemas.microsoft.com/office/drawing/2014/main" id="{E0DF2EC3-9FF0-407D-8948-47844AFE9412}"/>
              </a:ext>
            </a:extLst>
          </p:cNvPr>
          <p:cNvSpPr txBox="1"/>
          <p:nvPr/>
        </p:nvSpPr>
        <p:spPr>
          <a:xfrm>
            <a:off x="210046" y="739754"/>
            <a:ext cx="11198087" cy="3347840"/>
          </a:xfrm>
          <a:prstGeom prst="rect">
            <a:avLst/>
          </a:prstGeom>
          <a:noFill/>
        </p:spPr>
        <p:txBody>
          <a:bodyPr wrap="square">
            <a:spAutoFit/>
          </a:bodyPr>
          <a:lstStyle/>
          <a:p>
            <a:pPr lvl="1">
              <a:lnSpc>
                <a:spcPct val="150000"/>
              </a:lnSpc>
              <a:buClrTx/>
              <a:buFont typeface="Wingdings" panose="05000000000000000000" pitchFamily="2" charset="2"/>
              <a:buChar char="l"/>
            </a:pPr>
            <a:r>
              <a:rPr lang="en-US" altLang="zh-CN" sz="2400" b="1" dirty="0"/>
              <a:t>Solution: Begin with the digraph for this partial order, as shown in Figure (a). Remove all loops, as shown in Figure (b). Then delete all the edges implied by the transitive property. These are (1, 4), (1, 6), (1, 8), (1, 12), (2, 8), (2, 12), and (3, 12). Arrange all edges to point upward, and delete all arrows to obtain the Hasse diagram. The resulting Hasse diagram is shown in Figure (c).</a:t>
            </a:r>
          </a:p>
        </p:txBody>
      </p:sp>
      <p:pic>
        <p:nvPicPr>
          <p:cNvPr id="3" name="图片 2">
            <a:extLst>
              <a:ext uri="{FF2B5EF4-FFF2-40B4-BE49-F238E27FC236}">
                <a16:creationId xmlns:a16="http://schemas.microsoft.com/office/drawing/2014/main" id="{195BE61A-F890-47E2-B2BE-CC77ECB005E3}"/>
              </a:ext>
            </a:extLst>
          </p:cNvPr>
          <p:cNvPicPr>
            <a:picLocks noChangeAspect="1"/>
          </p:cNvPicPr>
          <p:nvPr/>
        </p:nvPicPr>
        <p:blipFill>
          <a:blip r:embed="rId2"/>
          <a:stretch>
            <a:fillRect/>
          </a:stretch>
        </p:blipFill>
        <p:spPr>
          <a:xfrm>
            <a:off x="3140765" y="4031890"/>
            <a:ext cx="5910470" cy="2872296"/>
          </a:xfrm>
          <a:prstGeom prst="rect">
            <a:avLst/>
          </a:prstGeom>
        </p:spPr>
      </p:pic>
    </p:spTree>
    <p:extLst>
      <p:ext uri="{BB962C8B-B14F-4D97-AF65-F5344CB8AC3E}">
        <p14:creationId xmlns:p14="http://schemas.microsoft.com/office/powerpoint/2010/main" val="41855361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9.6.3 Example</a:t>
            </a:r>
          </a:p>
        </p:txBody>
      </p:sp>
      <p:sp>
        <p:nvSpPr>
          <p:cNvPr id="31" name="文本框 30">
            <a:extLst>
              <a:ext uri="{FF2B5EF4-FFF2-40B4-BE49-F238E27FC236}">
                <a16:creationId xmlns:a16="http://schemas.microsoft.com/office/drawing/2014/main" id="{E0DF2EC3-9FF0-407D-8948-47844AFE9412}"/>
              </a:ext>
            </a:extLst>
          </p:cNvPr>
          <p:cNvSpPr txBox="1"/>
          <p:nvPr/>
        </p:nvSpPr>
        <p:spPr>
          <a:xfrm>
            <a:off x="596347" y="1111924"/>
            <a:ext cx="11198087" cy="3994170"/>
          </a:xfrm>
          <a:prstGeom prst="rect">
            <a:avLst/>
          </a:prstGeom>
          <a:noFill/>
        </p:spPr>
        <p:txBody>
          <a:bodyPr wrap="square">
            <a:spAutoFit/>
          </a:bodyPr>
          <a:lstStyle/>
          <a:p>
            <a:pPr>
              <a:lnSpc>
                <a:spcPct val="150000"/>
              </a:lnSpc>
              <a:buFont typeface="Wingdings" panose="05000000000000000000" pitchFamily="2" charset="2"/>
              <a:buChar char="l"/>
            </a:pPr>
            <a:r>
              <a:rPr lang="en-US" altLang="zh-CN" sz="2800" b="1" dirty="0"/>
              <a:t>Example 13:</a:t>
            </a:r>
          </a:p>
          <a:p>
            <a:pPr lvl="1">
              <a:lnSpc>
                <a:spcPct val="150000"/>
              </a:lnSpc>
              <a:buClrTx/>
              <a:buFont typeface="Wingdings" panose="05000000000000000000" pitchFamily="2" charset="2"/>
              <a:buChar char="l"/>
            </a:pPr>
            <a:r>
              <a:rPr lang="en-US" altLang="zh-CN" sz="2400" b="1" dirty="0"/>
              <a:t>Draw the Hasse diagram for the partial ordering {(A, B) ∣ A ⊆ B} on the power set P(S), where S = {a, b, c}.</a:t>
            </a:r>
          </a:p>
          <a:p>
            <a:pPr lvl="1">
              <a:lnSpc>
                <a:spcPct val="150000"/>
              </a:lnSpc>
              <a:buClrTx/>
              <a:buFont typeface="Wingdings" panose="05000000000000000000" pitchFamily="2" charset="2"/>
              <a:buChar char="l"/>
            </a:pPr>
            <a:endParaRPr lang="en-US" altLang="zh-CN" sz="2400" b="1" dirty="0"/>
          </a:p>
          <a:p>
            <a:pPr lvl="1">
              <a:lnSpc>
                <a:spcPct val="150000"/>
              </a:lnSpc>
              <a:buClrTx/>
              <a:buFont typeface="Wingdings" panose="05000000000000000000" pitchFamily="2" charset="2"/>
              <a:buChar char="l"/>
            </a:pPr>
            <a:endParaRPr lang="en-US" altLang="zh-CN" sz="2400" b="1" dirty="0"/>
          </a:p>
          <a:p>
            <a:pPr lvl="1">
              <a:lnSpc>
                <a:spcPct val="150000"/>
              </a:lnSpc>
              <a:buClrTx/>
              <a:buFont typeface="Wingdings" panose="05000000000000000000" pitchFamily="2" charset="2"/>
              <a:buChar char="l"/>
            </a:pPr>
            <a:endParaRPr lang="en-US" altLang="zh-CN" sz="2400" b="1" dirty="0"/>
          </a:p>
          <a:p>
            <a:pPr lvl="1">
              <a:lnSpc>
                <a:spcPct val="150000"/>
              </a:lnSpc>
              <a:buClrTx/>
              <a:buFont typeface="Wingdings" panose="05000000000000000000" pitchFamily="2" charset="2"/>
              <a:buChar char="l"/>
            </a:pPr>
            <a:endParaRPr lang="en-US" altLang="zh-CN" sz="2400" b="1" dirty="0"/>
          </a:p>
        </p:txBody>
      </p:sp>
      <p:pic>
        <p:nvPicPr>
          <p:cNvPr id="4" name="图片 3">
            <a:extLst>
              <a:ext uri="{FF2B5EF4-FFF2-40B4-BE49-F238E27FC236}">
                <a16:creationId xmlns:a16="http://schemas.microsoft.com/office/drawing/2014/main" id="{3A5C61BC-7134-485E-BF30-7E61DC7D4FB3}"/>
              </a:ext>
            </a:extLst>
          </p:cNvPr>
          <p:cNvPicPr>
            <a:picLocks noChangeAspect="1"/>
          </p:cNvPicPr>
          <p:nvPr/>
        </p:nvPicPr>
        <p:blipFill>
          <a:blip r:embed="rId2"/>
          <a:stretch>
            <a:fillRect/>
          </a:stretch>
        </p:blipFill>
        <p:spPr>
          <a:xfrm>
            <a:off x="4044383" y="2971235"/>
            <a:ext cx="4302014" cy="4084186"/>
          </a:xfrm>
          <a:prstGeom prst="rect">
            <a:avLst/>
          </a:prstGeom>
        </p:spPr>
      </p:pic>
    </p:spTree>
    <p:extLst>
      <p:ext uri="{BB962C8B-B14F-4D97-AF65-F5344CB8AC3E}">
        <p14:creationId xmlns:p14="http://schemas.microsoft.com/office/powerpoint/2010/main" val="33477807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87BB06-196C-4DCB-80BE-68F90D0C6E22}"/>
              </a:ext>
            </a:extLst>
          </p:cNvPr>
          <p:cNvPicPr>
            <a:picLocks noChangeAspect="1"/>
          </p:cNvPicPr>
          <p:nvPr/>
        </p:nvPicPr>
        <p:blipFill>
          <a:blip r:embed="rId2"/>
          <a:stretch>
            <a:fillRect/>
          </a:stretch>
        </p:blipFill>
        <p:spPr>
          <a:xfrm>
            <a:off x="4422202" y="3681100"/>
            <a:ext cx="3347596" cy="3176900"/>
          </a:xfrm>
          <a:prstGeom prst="rect">
            <a:avLst/>
          </a:prstGeom>
        </p:spPr>
      </p:pic>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9.6.3 Example</a:t>
            </a:r>
          </a:p>
        </p:txBody>
      </p:sp>
      <p:sp>
        <p:nvSpPr>
          <p:cNvPr id="31" name="文本框 30">
            <a:extLst>
              <a:ext uri="{FF2B5EF4-FFF2-40B4-BE49-F238E27FC236}">
                <a16:creationId xmlns:a16="http://schemas.microsoft.com/office/drawing/2014/main" id="{E0DF2EC3-9FF0-407D-8948-47844AFE9412}"/>
              </a:ext>
            </a:extLst>
          </p:cNvPr>
          <p:cNvSpPr txBox="1"/>
          <p:nvPr/>
        </p:nvSpPr>
        <p:spPr>
          <a:xfrm>
            <a:off x="496956" y="873385"/>
            <a:ext cx="11198087" cy="3901837"/>
          </a:xfrm>
          <a:prstGeom prst="rect">
            <a:avLst/>
          </a:prstGeom>
          <a:noFill/>
        </p:spPr>
        <p:txBody>
          <a:bodyPr wrap="square">
            <a:spAutoFit/>
          </a:bodyPr>
          <a:lstStyle/>
          <a:p>
            <a:pPr>
              <a:lnSpc>
                <a:spcPct val="150000"/>
              </a:lnSpc>
              <a:buFont typeface="Wingdings" panose="05000000000000000000" pitchFamily="2" charset="2"/>
              <a:buChar char="l"/>
            </a:pPr>
            <a:r>
              <a:rPr lang="en-US" altLang="zh-CN" sz="2400" b="1" dirty="0"/>
              <a:t>Solution: The Hasse diagram for this partial ordering is obtained from the associated digraph by deleting all the loops and all the edges that occur from transitivity, namely, ( ∅, {a, b} ) , ( ∅, {a, c} ) , ( ∅, {b, c} ) , ( ∅, {a, b, c} ) , ({a}, {a, b, c}), ({b}, {a, b, c}), and ({c}, {a, b, c}). Finally, all edges point upward, and arrows are deleted. The resulting Hasse diagram is illustrated in Figure.</a:t>
            </a:r>
          </a:p>
          <a:p>
            <a:pPr lvl="1">
              <a:lnSpc>
                <a:spcPct val="150000"/>
              </a:lnSpc>
              <a:buClrTx/>
              <a:buFont typeface="Wingdings" panose="05000000000000000000" pitchFamily="2" charset="2"/>
              <a:buChar char="l"/>
            </a:pPr>
            <a:endParaRPr lang="en-US" altLang="zh-CN" sz="2400" b="1" dirty="0"/>
          </a:p>
        </p:txBody>
      </p:sp>
    </p:spTree>
    <p:extLst>
      <p:ext uri="{BB962C8B-B14F-4D97-AF65-F5344CB8AC3E}">
        <p14:creationId xmlns:p14="http://schemas.microsoft.com/office/powerpoint/2010/main" val="15233247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9.6.4 Extremal elements</a:t>
            </a:r>
          </a:p>
          <a:p>
            <a:pPr>
              <a:lnSpc>
                <a:spcPct val="150000"/>
              </a:lnSpc>
            </a:pPr>
            <a:endParaRPr lang="en-US" altLang="zh-CN" sz="3200" dirty="0"/>
          </a:p>
        </p:txBody>
      </p:sp>
      <p:sp>
        <p:nvSpPr>
          <p:cNvPr id="4" name="文本框 3">
            <a:extLst>
              <a:ext uri="{FF2B5EF4-FFF2-40B4-BE49-F238E27FC236}">
                <a16:creationId xmlns:a16="http://schemas.microsoft.com/office/drawing/2014/main" id="{D3A96D57-4D26-4A21-A0E7-BB12A211C5E2}"/>
              </a:ext>
            </a:extLst>
          </p:cNvPr>
          <p:cNvSpPr txBox="1"/>
          <p:nvPr/>
        </p:nvSpPr>
        <p:spPr>
          <a:xfrm>
            <a:off x="210046" y="890263"/>
            <a:ext cx="11504877" cy="3994170"/>
          </a:xfrm>
          <a:prstGeom prst="rect">
            <a:avLst/>
          </a:prstGeom>
          <a:noFill/>
        </p:spPr>
        <p:txBody>
          <a:bodyPr wrap="square">
            <a:spAutoFit/>
          </a:bodyPr>
          <a:lstStyle/>
          <a:p>
            <a:pPr>
              <a:lnSpc>
                <a:spcPct val="150000"/>
              </a:lnSpc>
              <a:buFont typeface="Wingdings" panose="05000000000000000000" pitchFamily="2" charset="2"/>
              <a:buChar char="l"/>
            </a:pPr>
            <a:r>
              <a:rPr lang="en-US" altLang="zh-CN" sz="2800" b="1" dirty="0"/>
              <a:t>Example 14:</a:t>
            </a:r>
          </a:p>
          <a:p>
            <a:pPr lvl="1">
              <a:lnSpc>
                <a:spcPct val="150000"/>
              </a:lnSpc>
              <a:buClrTx/>
              <a:buFont typeface="Wingdings" panose="05000000000000000000" pitchFamily="2" charset="2"/>
              <a:buChar char="l"/>
            </a:pPr>
            <a:r>
              <a:rPr lang="en-US" altLang="zh-CN" sz="2400" b="1" dirty="0"/>
              <a:t>Which elements of the poset ({2, 4, 5, 10, 12, 20, 25}, ∣) are maximal, and which are minimal?</a:t>
            </a:r>
          </a:p>
          <a:p>
            <a:pPr lvl="1">
              <a:lnSpc>
                <a:spcPct val="150000"/>
              </a:lnSpc>
              <a:buClrTx/>
              <a:buFont typeface="Wingdings" panose="05000000000000000000" pitchFamily="2" charset="2"/>
              <a:buChar char="l"/>
            </a:pPr>
            <a:r>
              <a:rPr lang="en-US" altLang="zh-CN" sz="2400" b="1" dirty="0"/>
              <a:t>Solution: The Hasse diagram in Figure 5 for this poset shows that the maximal elements are 12, 20, and 25, and the minimal elements are 2 and 5. As this example shows, a poset can have more than one maximal element and more than one minimal element.</a:t>
            </a:r>
          </a:p>
        </p:txBody>
      </p:sp>
    </p:spTree>
    <p:extLst>
      <p:ext uri="{BB962C8B-B14F-4D97-AF65-F5344CB8AC3E}">
        <p14:creationId xmlns:p14="http://schemas.microsoft.com/office/powerpoint/2010/main" val="2194813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9.6.4 Extremal elements</a:t>
            </a:r>
          </a:p>
          <a:p>
            <a:pPr>
              <a:lnSpc>
                <a:spcPct val="150000"/>
              </a:lnSpc>
            </a:pPr>
            <a:endParaRPr lang="en-US" altLang="zh-CN" sz="3200" dirty="0"/>
          </a:p>
        </p:txBody>
      </p:sp>
      <p:sp>
        <p:nvSpPr>
          <p:cNvPr id="5" name="Rectangle 3"/>
          <p:cNvSpPr txBox="1">
            <a:spLocks noChangeArrowheads="1"/>
          </p:cNvSpPr>
          <p:nvPr/>
        </p:nvSpPr>
        <p:spPr bwMode="auto">
          <a:xfrm>
            <a:off x="210046" y="957223"/>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i="1" dirty="0"/>
              <a:t>maximal element</a:t>
            </a:r>
            <a:r>
              <a:rPr lang="zh-CN" altLang="en-US" i="1" dirty="0"/>
              <a:t>（极大元）</a:t>
            </a:r>
          </a:p>
          <a:p>
            <a:pPr eaLnBrk="1" hangingPunct="1">
              <a:lnSpc>
                <a:spcPct val="150000"/>
              </a:lnSpc>
            </a:pPr>
            <a:r>
              <a:rPr lang="en-US" altLang="zh-CN" i="1" dirty="0"/>
              <a:t>minimal element</a:t>
            </a:r>
            <a:r>
              <a:rPr lang="zh-CN" altLang="en-US" i="1" dirty="0"/>
              <a:t>（极小元）</a:t>
            </a:r>
          </a:p>
          <a:p>
            <a:pPr eaLnBrk="1" hangingPunct="1">
              <a:lnSpc>
                <a:spcPct val="150000"/>
              </a:lnSpc>
            </a:pPr>
            <a:r>
              <a:rPr lang="en-US" altLang="zh-CN" i="1" dirty="0"/>
              <a:t>greatest element</a:t>
            </a:r>
            <a:r>
              <a:rPr lang="zh-CN" altLang="en-US" i="1" dirty="0"/>
              <a:t>（最大元）</a:t>
            </a:r>
          </a:p>
          <a:p>
            <a:pPr lvl="1" eaLnBrk="1" hangingPunct="1">
              <a:lnSpc>
                <a:spcPct val="150000"/>
              </a:lnSpc>
            </a:pPr>
            <a:r>
              <a:rPr lang="en-US" altLang="zh-CN" dirty="0"/>
              <a:t>denoted by </a:t>
            </a:r>
            <a:r>
              <a:rPr lang="en-US" altLang="zh-CN" i="1" dirty="0"/>
              <a:t>I</a:t>
            </a:r>
            <a:r>
              <a:rPr lang="en-US" altLang="zh-CN" dirty="0"/>
              <a:t> and often called the </a:t>
            </a:r>
            <a:r>
              <a:rPr lang="en-US" altLang="zh-CN" i="1" dirty="0"/>
              <a:t>unit element</a:t>
            </a:r>
            <a:r>
              <a:rPr lang="zh-CN" altLang="en-US" i="1" dirty="0"/>
              <a:t>（单位元）</a:t>
            </a:r>
            <a:endParaRPr lang="zh-CN" altLang="en-US" dirty="0"/>
          </a:p>
          <a:p>
            <a:pPr eaLnBrk="1" hangingPunct="1">
              <a:lnSpc>
                <a:spcPct val="150000"/>
              </a:lnSpc>
            </a:pPr>
            <a:r>
              <a:rPr lang="en-US" altLang="zh-CN" i="1" dirty="0"/>
              <a:t>least element</a:t>
            </a:r>
            <a:r>
              <a:rPr lang="zh-CN" altLang="en-US" i="1" dirty="0"/>
              <a:t>（最小元）</a:t>
            </a:r>
          </a:p>
          <a:p>
            <a:pPr lvl="1" eaLnBrk="1" hangingPunct="1">
              <a:lnSpc>
                <a:spcPct val="150000"/>
              </a:lnSpc>
            </a:pPr>
            <a:r>
              <a:rPr lang="en-US" altLang="zh-CN" dirty="0"/>
              <a:t>denoted by </a:t>
            </a:r>
            <a:r>
              <a:rPr lang="en-US" altLang="zh-CN" i="1" dirty="0"/>
              <a:t>0</a:t>
            </a:r>
            <a:r>
              <a:rPr lang="en-US" altLang="zh-CN" dirty="0"/>
              <a:t> and often called the </a:t>
            </a:r>
            <a:r>
              <a:rPr lang="en-US" altLang="zh-CN" i="1" dirty="0"/>
              <a:t>zero element</a:t>
            </a:r>
            <a:r>
              <a:rPr lang="zh-CN" altLang="en-US" i="1" dirty="0"/>
              <a:t>（零元）</a:t>
            </a:r>
            <a:endParaRPr lang="zh-CN" altLang="en-US" b="1" u="sng" dirty="0"/>
          </a:p>
        </p:txBody>
      </p:sp>
    </p:spTree>
    <p:extLst>
      <p:ext uri="{BB962C8B-B14F-4D97-AF65-F5344CB8AC3E}">
        <p14:creationId xmlns:p14="http://schemas.microsoft.com/office/powerpoint/2010/main" val="11594029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4058"/>
          </a:xfrm>
          <a:prstGeom prst="rect">
            <a:avLst/>
          </a:prstGeom>
          <a:noFill/>
        </p:spPr>
        <p:txBody>
          <a:bodyPr wrap="square" rtlCol="0">
            <a:spAutoFit/>
          </a:bodyPr>
          <a:lstStyle/>
          <a:p>
            <a:pPr>
              <a:lnSpc>
                <a:spcPct val="150000"/>
              </a:lnSpc>
            </a:pPr>
            <a:r>
              <a:rPr lang="en-US" altLang="zh-CN" sz="3200" dirty="0"/>
              <a:t>9.6.4 Extremal elements - Maximal(Minimal) element</a:t>
            </a:r>
          </a:p>
          <a:p>
            <a:pPr>
              <a:lnSpc>
                <a:spcPct val="150000"/>
              </a:lnSpc>
            </a:pPr>
            <a:endParaRPr lang="en-US" altLang="zh-CN" sz="3200" dirty="0"/>
          </a:p>
        </p:txBody>
      </p:sp>
      <p:sp>
        <p:nvSpPr>
          <p:cNvPr id="5" name="Rectangle 3"/>
          <p:cNvSpPr txBox="1">
            <a:spLocks noChangeArrowheads="1"/>
          </p:cNvSpPr>
          <p:nvPr/>
        </p:nvSpPr>
        <p:spPr bwMode="auto">
          <a:xfrm>
            <a:off x="210046" y="1315032"/>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An element a </a:t>
            </a:r>
            <a:r>
              <a:rPr lang="en-US" altLang="zh-CN" dirty="0">
                <a:sym typeface="Symbol" panose="05050102010706020507" pitchFamily="18" charset="2"/>
              </a:rPr>
              <a:t></a:t>
            </a:r>
            <a:r>
              <a:rPr lang="en-US" altLang="zh-CN" dirty="0"/>
              <a:t> A is called a maximal element of A if there is no element c in A such that a&lt;c.</a:t>
            </a:r>
          </a:p>
          <a:p>
            <a:pPr eaLnBrk="1" hangingPunct="1">
              <a:lnSpc>
                <a:spcPct val="150000"/>
              </a:lnSpc>
            </a:pPr>
            <a:r>
              <a:rPr lang="en-US" altLang="zh-CN" dirty="0"/>
              <a:t>An element b </a:t>
            </a:r>
            <a:r>
              <a:rPr lang="en-US" altLang="zh-CN" dirty="0">
                <a:sym typeface="Symbol" panose="05050102010706020507" pitchFamily="18" charset="2"/>
              </a:rPr>
              <a:t></a:t>
            </a:r>
            <a:r>
              <a:rPr lang="en-US" altLang="zh-CN" dirty="0"/>
              <a:t> A is called a minimal element of A if there is no element c in A such that c&lt;b.</a:t>
            </a:r>
          </a:p>
          <a:p>
            <a:pPr marL="0" indent="0" eaLnBrk="1" hangingPunct="1">
              <a:lnSpc>
                <a:spcPct val="150000"/>
              </a:lnSpc>
              <a:buNone/>
            </a:pPr>
            <a:endParaRPr lang="en-US" altLang="zh-CN" dirty="0"/>
          </a:p>
        </p:txBody>
      </p:sp>
    </p:spTree>
    <p:extLst>
      <p:ext uri="{BB962C8B-B14F-4D97-AF65-F5344CB8AC3E}">
        <p14:creationId xmlns:p14="http://schemas.microsoft.com/office/powerpoint/2010/main" val="535979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9.6.4 Example</a:t>
            </a:r>
          </a:p>
        </p:txBody>
      </p:sp>
      <p:sp>
        <p:nvSpPr>
          <p:cNvPr id="37" name="Rectangle 3">
            <a:extLst>
              <a:ext uri="{FF2B5EF4-FFF2-40B4-BE49-F238E27FC236}">
                <a16:creationId xmlns:a16="http://schemas.microsoft.com/office/drawing/2014/main" id="{0FD0B82F-F959-49EB-AE7B-ECB37E3B37A2}"/>
              </a:ext>
            </a:extLst>
          </p:cNvPr>
          <p:cNvSpPr txBox="1">
            <a:spLocks noChangeArrowheads="1"/>
          </p:cNvSpPr>
          <p:nvPr/>
        </p:nvSpPr>
        <p:spPr bwMode="auto">
          <a:xfrm>
            <a:off x="484990" y="893699"/>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15:</a:t>
            </a:r>
          </a:p>
          <a:p>
            <a:pPr lvl="1">
              <a:lnSpc>
                <a:spcPct val="150000"/>
              </a:lnSpc>
              <a:buClrTx/>
              <a:buFont typeface="Wingdings" panose="05000000000000000000" pitchFamily="2" charset="2"/>
              <a:buChar char="l"/>
            </a:pPr>
            <a:r>
              <a:rPr lang="en-US" altLang="zh-CN" sz="2400" dirty="0"/>
              <a:t>Determine whether the posets represented by each of the Hasse diagrams in Figure have a greatest element and a least element.</a:t>
            </a:r>
          </a:p>
        </p:txBody>
      </p:sp>
      <p:pic>
        <p:nvPicPr>
          <p:cNvPr id="38" name="图片 37">
            <a:extLst>
              <a:ext uri="{FF2B5EF4-FFF2-40B4-BE49-F238E27FC236}">
                <a16:creationId xmlns:a16="http://schemas.microsoft.com/office/drawing/2014/main" id="{AFEB6C43-0575-4867-9226-E66C9C78326B}"/>
              </a:ext>
            </a:extLst>
          </p:cNvPr>
          <p:cNvPicPr>
            <a:picLocks noChangeAspect="1"/>
          </p:cNvPicPr>
          <p:nvPr/>
        </p:nvPicPr>
        <p:blipFill rotWithShape="1">
          <a:blip r:embed="rId3"/>
          <a:srcRect b="16682"/>
          <a:stretch/>
        </p:blipFill>
        <p:spPr>
          <a:xfrm>
            <a:off x="898057" y="2830346"/>
            <a:ext cx="11047492" cy="3449790"/>
          </a:xfrm>
          <a:prstGeom prst="rect">
            <a:avLst/>
          </a:prstGeom>
        </p:spPr>
      </p:pic>
    </p:spTree>
    <p:extLst>
      <p:ext uri="{BB962C8B-B14F-4D97-AF65-F5344CB8AC3E}">
        <p14:creationId xmlns:p14="http://schemas.microsoft.com/office/powerpoint/2010/main" val="37682874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AFEB6C43-0575-4867-9226-E66C9C78326B}"/>
              </a:ext>
            </a:extLst>
          </p:cNvPr>
          <p:cNvPicPr>
            <a:picLocks noChangeAspect="1"/>
          </p:cNvPicPr>
          <p:nvPr/>
        </p:nvPicPr>
        <p:blipFill rotWithShape="1">
          <a:blip r:embed="rId2"/>
          <a:srcRect b="16682"/>
          <a:stretch/>
        </p:blipFill>
        <p:spPr>
          <a:xfrm>
            <a:off x="1144508" y="3598972"/>
            <a:ext cx="11047492" cy="3449790"/>
          </a:xfrm>
          <a:prstGeom prst="rect">
            <a:avLst/>
          </a:prstGeom>
        </p:spPr>
      </p:pic>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9.6.4 Example</a:t>
            </a:r>
          </a:p>
        </p:txBody>
      </p:sp>
      <p:sp>
        <p:nvSpPr>
          <p:cNvPr id="37" name="Rectangle 3">
            <a:extLst>
              <a:ext uri="{FF2B5EF4-FFF2-40B4-BE49-F238E27FC236}">
                <a16:creationId xmlns:a16="http://schemas.microsoft.com/office/drawing/2014/main" id="{0FD0B82F-F959-49EB-AE7B-ECB37E3B37A2}"/>
              </a:ext>
            </a:extLst>
          </p:cNvPr>
          <p:cNvSpPr txBox="1">
            <a:spLocks noChangeArrowheads="1"/>
          </p:cNvSpPr>
          <p:nvPr/>
        </p:nvSpPr>
        <p:spPr bwMode="auto">
          <a:xfrm>
            <a:off x="484990" y="739754"/>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lvl="1">
              <a:lnSpc>
                <a:spcPct val="150000"/>
              </a:lnSpc>
              <a:buClrTx/>
              <a:buFont typeface="Wingdings" panose="05000000000000000000" pitchFamily="2" charset="2"/>
              <a:buChar char="l"/>
            </a:pPr>
            <a:r>
              <a:rPr lang="en-US" altLang="zh-CN" sz="2400" dirty="0"/>
              <a:t>Solution: The least element of the poset with Hasse diagram (a) is a. This poset has no greatest element. The poset with Hasse diagram (b) has neither a least nor a greatest element. The poset with Hasse diagram (c) has no least element. Its greatest element is d. The poset with Hasse diagram (d) has least element a and greatest element d.</a:t>
            </a:r>
          </a:p>
        </p:txBody>
      </p:sp>
    </p:spTree>
    <p:extLst>
      <p:ext uri="{BB962C8B-B14F-4D97-AF65-F5344CB8AC3E}">
        <p14:creationId xmlns:p14="http://schemas.microsoft.com/office/powerpoint/2010/main" val="382979548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9.6.4 </a:t>
            </a:r>
            <a:r>
              <a:rPr lang="en-US" altLang="zh-CN" sz="3200" kern="0" dirty="0"/>
              <a:t>Extremal elements - </a:t>
            </a:r>
            <a:r>
              <a:rPr lang="en-US" altLang="zh-CN" sz="3200" dirty="0"/>
              <a:t>upper(lower) bound</a:t>
            </a:r>
          </a:p>
        </p:txBody>
      </p:sp>
      <p:sp>
        <p:nvSpPr>
          <p:cNvPr id="5" name="Rectangle 3">
            <a:extLst>
              <a:ext uri="{FF2B5EF4-FFF2-40B4-BE49-F238E27FC236}">
                <a16:creationId xmlns:a16="http://schemas.microsoft.com/office/drawing/2014/main" id="{5B290568-98C2-4944-BC48-9ADFC2E7FAD2}"/>
              </a:ext>
            </a:extLst>
          </p:cNvPr>
          <p:cNvSpPr txBox="1">
            <a:spLocks noChangeArrowheads="1"/>
          </p:cNvSpPr>
          <p:nvPr/>
        </p:nvSpPr>
        <p:spPr bwMode="auto">
          <a:xfrm>
            <a:off x="210046" y="1238255"/>
            <a:ext cx="12064580" cy="664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40000"/>
              </a:lnSpc>
              <a:buFont typeface="Wingdings" panose="05000000000000000000" pitchFamily="2" charset="2"/>
              <a:buChar char="l"/>
            </a:pPr>
            <a:r>
              <a:rPr lang="en-US" altLang="zh-CN" sz="2800" dirty="0"/>
              <a:t>Example 17:</a:t>
            </a:r>
          </a:p>
          <a:p>
            <a:pPr lvl="1">
              <a:lnSpc>
                <a:spcPct val="140000"/>
              </a:lnSpc>
              <a:buClrTx/>
              <a:buFont typeface="Wingdings" panose="05000000000000000000" pitchFamily="2" charset="2"/>
              <a:buChar char="l"/>
            </a:pPr>
            <a:r>
              <a:rPr lang="en-US" altLang="zh-CN" sz="2400" dirty="0"/>
              <a:t>Is there a greatest element and a least element in the poset (Z+, ∣)?</a:t>
            </a:r>
          </a:p>
          <a:p>
            <a:pPr lvl="1">
              <a:lnSpc>
                <a:spcPct val="140000"/>
              </a:lnSpc>
              <a:buClrTx/>
              <a:buFont typeface="Wingdings" panose="05000000000000000000" pitchFamily="2" charset="2"/>
              <a:buChar char="l"/>
            </a:pPr>
            <a:r>
              <a:rPr lang="en-US" altLang="zh-CN" sz="2400" dirty="0"/>
              <a:t>Solution: The integer 1 is the least element because 1|n whenever n is a positive integer. Because there is no integer that is divisible by all positive integers, there is no greatest element.</a:t>
            </a:r>
          </a:p>
        </p:txBody>
      </p:sp>
    </p:spTree>
    <p:extLst>
      <p:ext uri="{BB962C8B-B14F-4D97-AF65-F5344CB8AC3E}">
        <p14:creationId xmlns:p14="http://schemas.microsoft.com/office/powerpoint/2010/main" val="1586973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9.6.4 </a:t>
            </a:r>
            <a:r>
              <a:rPr lang="en-US" altLang="zh-CN" sz="3200" kern="0" dirty="0"/>
              <a:t>Extremal elements - </a:t>
            </a:r>
            <a:r>
              <a:rPr lang="en-US" altLang="zh-CN" sz="3200" dirty="0"/>
              <a:t>upper(lower) bound</a:t>
            </a:r>
          </a:p>
          <a:p>
            <a:pPr>
              <a:lnSpc>
                <a:spcPct val="150000"/>
              </a:lnSpc>
            </a:pPr>
            <a:endParaRPr lang="en-US" altLang="zh-CN" sz="3200" dirty="0"/>
          </a:p>
        </p:txBody>
      </p:sp>
      <p:sp>
        <p:nvSpPr>
          <p:cNvPr id="35" name="Rectangle 3">
            <a:extLst>
              <a:ext uri="{FF2B5EF4-FFF2-40B4-BE49-F238E27FC236}">
                <a16:creationId xmlns:a16="http://schemas.microsoft.com/office/drawing/2014/main" id="{9DBF9909-C49F-4238-8297-89638892C606}"/>
              </a:ext>
            </a:extLst>
          </p:cNvPr>
          <p:cNvSpPr txBox="1">
            <a:spLocks noChangeArrowheads="1"/>
          </p:cNvSpPr>
          <p:nvPr/>
        </p:nvSpPr>
        <p:spPr bwMode="auto">
          <a:xfrm>
            <a:off x="14004" y="1943901"/>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Consider a poset and a subset </a:t>
            </a:r>
            <a:r>
              <a:rPr lang="en-US" altLang="zh-CN" sz="2800" i="1" dirty="0"/>
              <a:t>B</a:t>
            </a:r>
            <a:r>
              <a:rPr lang="en-US" altLang="zh-CN" sz="2800" dirty="0"/>
              <a:t> of </a:t>
            </a:r>
            <a:r>
              <a:rPr lang="en-US" altLang="zh-CN" sz="2800" i="1" dirty="0"/>
              <a:t>A</a:t>
            </a:r>
            <a:r>
              <a:rPr lang="en-US" altLang="zh-CN" sz="2800" dirty="0"/>
              <a:t>.</a:t>
            </a:r>
          </a:p>
          <a:p>
            <a:pPr lvl="1" eaLnBrk="1" hangingPunct="1">
              <a:lnSpc>
                <a:spcPct val="150000"/>
              </a:lnSpc>
            </a:pPr>
            <a:r>
              <a:rPr lang="en-US" altLang="zh-CN" sz="2400" dirty="0"/>
              <a:t>An element </a:t>
            </a:r>
            <a:r>
              <a:rPr lang="en-US" altLang="zh-CN" sz="2400" i="1" dirty="0"/>
              <a:t>a </a:t>
            </a:r>
            <a:r>
              <a:rPr lang="en-US" altLang="zh-CN" sz="2400" dirty="0">
                <a:sym typeface="Symbol" panose="05050102010706020507" pitchFamily="18" charset="2"/>
              </a:rPr>
              <a:t></a:t>
            </a:r>
            <a:r>
              <a:rPr lang="en-US" altLang="zh-CN" sz="2400" i="1" dirty="0"/>
              <a:t> A</a:t>
            </a:r>
            <a:r>
              <a:rPr lang="en-US" altLang="zh-CN" sz="2400" dirty="0"/>
              <a:t> is called a </a:t>
            </a:r>
            <a:r>
              <a:rPr lang="en-US" altLang="zh-CN" sz="2400" i="1" dirty="0">
                <a:solidFill>
                  <a:schemeClr val="hlink"/>
                </a:solidFill>
              </a:rPr>
              <a:t>upper bound</a:t>
            </a:r>
            <a:r>
              <a:rPr lang="zh-CN" altLang="en-US" sz="2400" i="1" dirty="0">
                <a:solidFill>
                  <a:schemeClr val="hlink"/>
                </a:solidFill>
              </a:rPr>
              <a:t>（上界）</a:t>
            </a:r>
            <a:r>
              <a:rPr lang="zh-CN" altLang="en-US" sz="2400" dirty="0"/>
              <a:t> </a:t>
            </a:r>
            <a:r>
              <a:rPr lang="en-US" altLang="zh-CN" sz="2400" dirty="0"/>
              <a:t>of </a:t>
            </a:r>
            <a:r>
              <a:rPr lang="en-US" altLang="zh-CN" sz="2400" i="1" dirty="0"/>
              <a:t>B</a:t>
            </a:r>
            <a:r>
              <a:rPr lang="en-US" altLang="zh-CN" sz="2400" dirty="0"/>
              <a:t>  if </a:t>
            </a:r>
            <a:r>
              <a:rPr lang="en-US" altLang="zh-CN" sz="2400" i="1" dirty="0" err="1"/>
              <a:t>b</a:t>
            </a:r>
            <a:r>
              <a:rPr lang="en-US" altLang="zh-CN" sz="2400" dirty="0" err="1"/>
              <a:t>≤</a:t>
            </a:r>
            <a:r>
              <a:rPr lang="en-US" altLang="zh-CN" sz="2400" i="1" dirty="0" err="1"/>
              <a:t>a</a:t>
            </a:r>
            <a:r>
              <a:rPr lang="en-US" altLang="zh-CN" sz="2400" dirty="0"/>
              <a:t> for all </a:t>
            </a:r>
            <a:r>
              <a:rPr lang="en-US" altLang="zh-CN" sz="2400" i="1" dirty="0"/>
              <a:t>b </a:t>
            </a:r>
            <a:r>
              <a:rPr lang="en-US" altLang="zh-CN" sz="2400" dirty="0">
                <a:sym typeface="Symbol" panose="05050102010706020507" pitchFamily="18" charset="2"/>
              </a:rPr>
              <a:t></a:t>
            </a:r>
            <a:r>
              <a:rPr lang="en-US" altLang="zh-CN" sz="2400" i="1" dirty="0"/>
              <a:t> B</a:t>
            </a:r>
            <a:r>
              <a:rPr lang="en-US" altLang="zh-CN" sz="2400" dirty="0"/>
              <a:t>.</a:t>
            </a:r>
          </a:p>
          <a:p>
            <a:pPr lvl="1" eaLnBrk="1" hangingPunct="1">
              <a:lnSpc>
                <a:spcPct val="150000"/>
              </a:lnSpc>
            </a:pPr>
            <a:r>
              <a:rPr lang="en-US" altLang="zh-CN" sz="2400" dirty="0"/>
              <a:t>An element </a:t>
            </a:r>
            <a:r>
              <a:rPr lang="en-US" altLang="zh-CN" sz="2400" i="1" dirty="0"/>
              <a:t>a </a:t>
            </a:r>
            <a:r>
              <a:rPr lang="en-US" altLang="zh-CN" sz="2400" dirty="0">
                <a:sym typeface="Symbol" panose="05050102010706020507" pitchFamily="18" charset="2"/>
              </a:rPr>
              <a:t></a:t>
            </a:r>
            <a:r>
              <a:rPr lang="en-US" altLang="zh-CN" sz="2400" i="1" dirty="0"/>
              <a:t> A</a:t>
            </a:r>
            <a:r>
              <a:rPr lang="en-US" altLang="zh-CN" sz="2400" dirty="0"/>
              <a:t> is called a </a:t>
            </a:r>
            <a:r>
              <a:rPr lang="en-US" altLang="zh-CN" sz="2400" i="1" dirty="0">
                <a:solidFill>
                  <a:schemeClr val="hlink"/>
                </a:solidFill>
              </a:rPr>
              <a:t>lower bound</a:t>
            </a:r>
            <a:r>
              <a:rPr lang="zh-CN" altLang="en-US" sz="2400" i="1" dirty="0">
                <a:solidFill>
                  <a:schemeClr val="hlink"/>
                </a:solidFill>
              </a:rPr>
              <a:t>（下界）</a:t>
            </a:r>
            <a:r>
              <a:rPr lang="en-US" altLang="zh-CN" sz="2400" dirty="0"/>
              <a:t>of </a:t>
            </a:r>
            <a:r>
              <a:rPr lang="en-US" altLang="zh-CN" sz="2400" i="1" dirty="0"/>
              <a:t>B</a:t>
            </a:r>
            <a:r>
              <a:rPr lang="en-US" altLang="zh-CN" sz="2400" dirty="0"/>
              <a:t>  if </a:t>
            </a:r>
            <a:r>
              <a:rPr lang="en-US" altLang="zh-CN" sz="2400" i="1" dirty="0" err="1"/>
              <a:t>a</a:t>
            </a:r>
            <a:r>
              <a:rPr lang="en-US" altLang="zh-CN" sz="2400" dirty="0" err="1"/>
              <a:t>≤</a:t>
            </a:r>
            <a:r>
              <a:rPr lang="en-US" altLang="zh-CN" sz="2400" i="1" dirty="0" err="1"/>
              <a:t>b</a:t>
            </a:r>
            <a:r>
              <a:rPr lang="en-US" altLang="zh-CN" sz="2400" dirty="0"/>
              <a:t> for all </a:t>
            </a:r>
            <a:r>
              <a:rPr lang="en-US" altLang="zh-CN" sz="2400" i="1" dirty="0"/>
              <a:t>b </a:t>
            </a:r>
            <a:r>
              <a:rPr lang="en-US" altLang="zh-CN" sz="2400" dirty="0">
                <a:sym typeface="Symbol" panose="05050102010706020507" pitchFamily="18" charset="2"/>
              </a:rPr>
              <a:t></a:t>
            </a:r>
            <a:r>
              <a:rPr lang="en-US" altLang="zh-CN" sz="2400" i="1" dirty="0"/>
              <a:t> B</a:t>
            </a:r>
            <a:r>
              <a:rPr lang="en-US" altLang="zh-CN" sz="2400" dirty="0"/>
              <a:t>.</a:t>
            </a:r>
          </a:p>
          <a:p>
            <a:pPr lvl="1" eaLnBrk="1" hangingPunct="1">
              <a:lnSpc>
                <a:spcPct val="150000"/>
              </a:lnSpc>
            </a:pPr>
            <a:r>
              <a:rPr lang="en-US" altLang="zh-CN" sz="2400" dirty="0"/>
              <a:t>An element </a:t>
            </a:r>
            <a:r>
              <a:rPr lang="en-US" altLang="zh-CN" sz="2400" i="1" dirty="0"/>
              <a:t>a </a:t>
            </a:r>
            <a:r>
              <a:rPr lang="en-US" altLang="zh-CN" sz="2400" dirty="0">
                <a:sym typeface="Symbol" panose="05050102010706020507" pitchFamily="18" charset="2"/>
              </a:rPr>
              <a:t></a:t>
            </a:r>
            <a:r>
              <a:rPr lang="en-US" altLang="zh-CN" sz="2400" i="1" dirty="0"/>
              <a:t> A</a:t>
            </a:r>
            <a:r>
              <a:rPr lang="en-US" altLang="zh-CN" sz="2400" dirty="0"/>
              <a:t> is called a </a:t>
            </a:r>
            <a:r>
              <a:rPr lang="en-US" altLang="zh-CN" sz="2400" i="1" dirty="0">
                <a:solidFill>
                  <a:schemeClr val="hlink"/>
                </a:solidFill>
              </a:rPr>
              <a:t>least upper bound</a:t>
            </a:r>
            <a:r>
              <a:rPr lang="en-US" altLang="zh-CN" sz="2400" dirty="0"/>
              <a:t> (LUB) of </a:t>
            </a:r>
            <a:r>
              <a:rPr lang="en-US" altLang="zh-CN" sz="2400" i="1" dirty="0"/>
              <a:t>B</a:t>
            </a:r>
            <a:r>
              <a:rPr lang="en-US" altLang="zh-CN" sz="2400" dirty="0"/>
              <a:t>  if </a:t>
            </a:r>
            <a:r>
              <a:rPr lang="en-US" altLang="zh-CN" sz="2400" i="1" dirty="0"/>
              <a:t>a</a:t>
            </a:r>
            <a:r>
              <a:rPr lang="en-US" altLang="zh-CN" sz="2400" dirty="0"/>
              <a:t> is an upper bound of </a:t>
            </a:r>
            <a:r>
              <a:rPr lang="en-US" altLang="zh-CN" sz="2400" i="1" dirty="0"/>
              <a:t>B</a:t>
            </a:r>
            <a:r>
              <a:rPr lang="en-US" altLang="zh-CN" sz="2400" dirty="0"/>
              <a:t>  and  </a:t>
            </a:r>
            <a:r>
              <a:rPr lang="en-US" altLang="zh-CN" sz="2400" i="1" dirty="0" err="1"/>
              <a:t>a</a:t>
            </a:r>
            <a:r>
              <a:rPr lang="en-US" altLang="zh-CN" sz="2400" dirty="0" err="1"/>
              <a:t>≤</a:t>
            </a:r>
            <a:r>
              <a:rPr lang="en-US" altLang="zh-CN" sz="2400" i="1" dirty="0" err="1"/>
              <a:t>a</a:t>
            </a:r>
            <a:r>
              <a:rPr lang="en-US" altLang="zh-CN" sz="2400" i="1" dirty="0"/>
              <a:t>’</a:t>
            </a:r>
            <a:r>
              <a:rPr lang="en-US" altLang="zh-CN" sz="2400" dirty="0"/>
              <a:t>, whenever </a:t>
            </a:r>
            <a:r>
              <a:rPr lang="en-US" altLang="zh-CN" sz="2400" i="1" dirty="0"/>
              <a:t>a’</a:t>
            </a:r>
            <a:r>
              <a:rPr lang="en-US" altLang="zh-CN" sz="2400" dirty="0"/>
              <a:t> is an upper bound of </a:t>
            </a:r>
            <a:r>
              <a:rPr lang="en-US" altLang="zh-CN" sz="2400" i="1" dirty="0"/>
              <a:t>B</a:t>
            </a:r>
            <a:r>
              <a:rPr lang="en-US" altLang="zh-CN" sz="2400" dirty="0"/>
              <a:t>. </a:t>
            </a:r>
          </a:p>
          <a:p>
            <a:pPr lvl="1" eaLnBrk="1" hangingPunct="1">
              <a:lnSpc>
                <a:spcPct val="150000"/>
              </a:lnSpc>
            </a:pPr>
            <a:r>
              <a:rPr lang="en-US" altLang="zh-CN" sz="2400" dirty="0"/>
              <a:t>An element </a:t>
            </a:r>
            <a:r>
              <a:rPr lang="en-US" altLang="zh-CN" sz="2400" i="1" dirty="0"/>
              <a:t>a </a:t>
            </a:r>
            <a:r>
              <a:rPr lang="en-US" altLang="zh-CN" sz="2400" dirty="0">
                <a:sym typeface="Symbol" panose="05050102010706020507" pitchFamily="18" charset="2"/>
              </a:rPr>
              <a:t></a:t>
            </a:r>
            <a:r>
              <a:rPr lang="en-US" altLang="zh-CN" sz="2400" i="1" dirty="0"/>
              <a:t> A</a:t>
            </a:r>
            <a:r>
              <a:rPr lang="en-US" altLang="zh-CN" sz="2400" dirty="0"/>
              <a:t> is called a </a:t>
            </a:r>
            <a:r>
              <a:rPr lang="en-US" altLang="zh-CN" sz="2400" i="1" dirty="0">
                <a:solidFill>
                  <a:schemeClr val="hlink"/>
                </a:solidFill>
              </a:rPr>
              <a:t>greatest lower bound</a:t>
            </a:r>
            <a:r>
              <a:rPr lang="en-US" altLang="zh-CN" sz="2400" dirty="0"/>
              <a:t> (GLB) of </a:t>
            </a:r>
            <a:r>
              <a:rPr lang="en-US" altLang="zh-CN" sz="2400" i="1" dirty="0"/>
              <a:t>B</a:t>
            </a:r>
            <a:r>
              <a:rPr lang="en-US" altLang="zh-CN" sz="2400" dirty="0"/>
              <a:t>  if </a:t>
            </a:r>
            <a:r>
              <a:rPr lang="en-US" altLang="zh-CN" sz="2400" i="1" dirty="0"/>
              <a:t>a</a:t>
            </a:r>
            <a:r>
              <a:rPr lang="en-US" altLang="zh-CN" sz="2400" dirty="0"/>
              <a:t> is an lower bound of </a:t>
            </a:r>
            <a:r>
              <a:rPr lang="en-US" altLang="zh-CN" sz="2400" i="1" dirty="0"/>
              <a:t>B</a:t>
            </a:r>
            <a:r>
              <a:rPr lang="en-US" altLang="zh-CN" sz="2400" dirty="0"/>
              <a:t>  and  </a:t>
            </a:r>
            <a:r>
              <a:rPr lang="en-US" altLang="zh-CN" sz="2400" i="1" dirty="0" err="1"/>
              <a:t>a’</a:t>
            </a:r>
            <a:r>
              <a:rPr lang="en-US" altLang="zh-CN" sz="2400" dirty="0" err="1"/>
              <a:t>≤</a:t>
            </a:r>
            <a:r>
              <a:rPr lang="en-US" altLang="zh-CN" sz="2400" i="1" dirty="0" err="1"/>
              <a:t>a</a:t>
            </a:r>
            <a:r>
              <a:rPr lang="en-US" altLang="zh-CN" sz="2400" dirty="0"/>
              <a:t>, whenever </a:t>
            </a:r>
            <a:r>
              <a:rPr lang="en-US" altLang="zh-CN" sz="2400" i="1" dirty="0"/>
              <a:t>a’</a:t>
            </a:r>
            <a:r>
              <a:rPr lang="en-US" altLang="zh-CN" sz="2400" dirty="0"/>
              <a:t> is an lower bound of </a:t>
            </a:r>
            <a:r>
              <a:rPr lang="en-US" altLang="zh-CN" sz="2400" i="1" dirty="0"/>
              <a:t>B</a:t>
            </a:r>
            <a:r>
              <a:rPr lang="en-US" altLang="zh-CN" sz="2400" dirty="0"/>
              <a:t>. </a:t>
            </a:r>
          </a:p>
        </p:txBody>
      </p:sp>
      <p:sp>
        <p:nvSpPr>
          <p:cNvPr id="4" name="Rectangle 2">
            <a:extLst>
              <a:ext uri="{FF2B5EF4-FFF2-40B4-BE49-F238E27FC236}">
                <a16:creationId xmlns:a16="http://schemas.microsoft.com/office/drawing/2014/main" id="{90AAB00A-6737-4254-A47F-24C2666D7D10}"/>
              </a:ext>
            </a:extLst>
          </p:cNvPr>
          <p:cNvSpPr>
            <a:spLocks noGrp="1"/>
          </p:cNvSpPr>
          <p:nvPr/>
        </p:nvSpPr>
        <p:spPr>
          <a:xfrm>
            <a:off x="3268949" y="957386"/>
            <a:ext cx="6113590" cy="806782"/>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dirty="0"/>
              <a:t> </a:t>
            </a:r>
            <a:r>
              <a:rPr lang="en-US" altLang="zh-CN" sz="3200" dirty="0"/>
              <a:t>LUB</a:t>
            </a:r>
            <a:r>
              <a:rPr lang="zh-CN" altLang="en-US" sz="3200" dirty="0"/>
              <a:t>（最小上界）     </a:t>
            </a:r>
            <a:br>
              <a:rPr lang="zh-CN" altLang="en-US" sz="3200" dirty="0"/>
            </a:br>
            <a:r>
              <a:rPr lang="zh-CN" altLang="en-US" sz="3200" dirty="0"/>
              <a:t> </a:t>
            </a:r>
            <a:r>
              <a:rPr lang="en-US" altLang="zh-CN" sz="3200" dirty="0"/>
              <a:t>GLB</a:t>
            </a:r>
            <a:r>
              <a:rPr lang="zh-CN" altLang="en-US" sz="3200" dirty="0"/>
              <a:t>（最大下界）</a:t>
            </a:r>
            <a:endParaRPr lang="zh-CN" altLang="en-US" dirty="0"/>
          </a:p>
        </p:txBody>
      </p:sp>
    </p:spTree>
    <p:extLst>
      <p:ext uri="{BB962C8B-B14F-4D97-AF65-F5344CB8AC3E}">
        <p14:creationId xmlns:p14="http://schemas.microsoft.com/office/powerpoint/2010/main" val="30441471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9.6.1</a:t>
            </a:r>
            <a:r>
              <a:rPr lang="zh-CN" altLang="en-US" sz="3200" dirty="0"/>
              <a:t> </a:t>
            </a:r>
            <a:r>
              <a:rPr lang="en-US" altLang="zh-CN" sz="3200" dirty="0"/>
              <a:t>Introduction</a:t>
            </a:r>
            <a:endParaRPr lang="zh-CN" altLang="en-US" sz="3200" dirty="0"/>
          </a:p>
        </p:txBody>
      </p:sp>
      <p:sp>
        <p:nvSpPr>
          <p:cNvPr id="5" name="Rectangle 3"/>
          <p:cNvSpPr txBox="1">
            <a:spLocks noChangeArrowheads="1"/>
          </p:cNvSpPr>
          <p:nvPr/>
        </p:nvSpPr>
        <p:spPr bwMode="auto">
          <a:xfrm>
            <a:off x="210046" y="859799"/>
            <a:ext cx="11448554" cy="567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A relation </a:t>
            </a:r>
            <a:r>
              <a:rPr lang="en-US" altLang="zh-CN" sz="2800" i="1" dirty="0"/>
              <a:t>R</a:t>
            </a:r>
            <a:r>
              <a:rPr lang="en-US" altLang="zh-CN" sz="2800" dirty="0"/>
              <a:t> on </a:t>
            </a:r>
            <a:r>
              <a:rPr lang="en-US" altLang="zh-CN" sz="2800" i="1" dirty="0"/>
              <a:t>A</a:t>
            </a:r>
            <a:r>
              <a:rPr lang="en-US" altLang="zh-CN" sz="2800" dirty="0"/>
              <a:t> is called a </a:t>
            </a:r>
            <a:r>
              <a:rPr lang="en-US" altLang="zh-CN" sz="2800" i="1" dirty="0"/>
              <a:t>partial ordering</a:t>
            </a:r>
            <a:r>
              <a:rPr lang="en-US" altLang="zh-CN" sz="2800" dirty="0"/>
              <a:t> or </a:t>
            </a:r>
            <a:r>
              <a:rPr lang="en-US" altLang="zh-CN" sz="2800" i="1" dirty="0"/>
              <a:t>partial order</a:t>
            </a:r>
            <a:r>
              <a:rPr lang="en-US" altLang="zh-CN" sz="2800" dirty="0"/>
              <a:t> if it is reflexive, antisymmetric, and transitive.</a:t>
            </a:r>
          </a:p>
          <a:p>
            <a:pPr lvl="1" eaLnBrk="1" hangingPunct="1">
              <a:lnSpc>
                <a:spcPct val="150000"/>
              </a:lnSpc>
            </a:pPr>
            <a:r>
              <a:rPr lang="en-US" altLang="zh-CN" dirty="0"/>
              <a:t>We often use a symbol looking something like </a:t>
            </a:r>
            <a:r>
              <a:rPr lang="en-US" altLang="zh-CN" dirty="0">
                <a:latin typeface="Arial Unicode MS" pitchFamily="34" charset="-122"/>
              </a:rPr>
              <a:t>≼</a:t>
            </a:r>
            <a:r>
              <a:rPr lang="en-US" altLang="zh-CN" dirty="0">
                <a:ea typeface="Arial Unicode MS" pitchFamily="34" charset="-122"/>
              </a:rPr>
              <a:t> (or analogous shapes) for such relations.</a:t>
            </a:r>
          </a:p>
          <a:p>
            <a:pPr lvl="1" eaLnBrk="1" hangingPunct="1">
              <a:lnSpc>
                <a:spcPct val="150000"/>
              </a:lnSpc>
            </a:pPr>
            <a:r>
              <a:rPr lang="en-US" altLang="zh-CN" dirty="0">
                <a:ea typeface="Arial Unicode MS" pitchFamily="34" charset="-122"/>
              </a:rPr>
              <a:t>Examples: ≤, ≥ on real numbers, </a:t>
            </a:r>
            <a:r>
              <a:rPr lang="en-US" altLang="zh-CN" dirty="0">
                <a:ea typeface="Arial Unicode MS" pitchFamily="34" charset="-122"/>
                <a:sym typeface="Symbol" panose="05050102010706020507" pitchFamily="18" charset="2"/>
              </a:rPr>
              <a:t>,  on sets.</a:t>
            </a:r>
          </a:p>
          <a:p>
            <a:pPr lvl="1" eaLnBrk="1" hangingPunct="1">
              <a:lnSpc>
                <a:spcPct val="150000"/>
              </a:lnSpc>
            </a:pPr>
            <a:r>
              <a:rPr lang="en-US" altLang="zh-CN" dirty="0">
                <a:ea typeface="Arial Unicode MS" pitchFamily="34" charset="-122"/>
                <a:sym typeface="Symbol" panose="05050102010706020507" pitchFamily="18" charset="2"/>
              </a:rPr>
              <a:t>Another example: the divides relation | on </a:t>
            </a:r>
            <a:r>
              <a:rPr lang="en-US" altLang="zh-CN" b="1" dirty="0">
                <a:ea typeface="Arial Unicode MS" pitchFamily="34" charset="-122"/>
                <a:sym typeface="Symbol" panose="05050102010706020507" pitchFamily="18" charset="2"/>
              </a:rPr>
              <a:t>Z</a:t>
            </a:r>
            <a:r>
              <a:rPr lang="en-US" altLang="zh-CN" baseline="30000" dirty="0">
                <a:ea typeface="Arial Unicode MS" pitchFamily="34" charset="-122"/>
                <a:sym typeface="Symbol" panose="05050102010706020507" pitchFamily="18" charset="2"/>
              </a:rPr>
              <a:t>+</a:t>
            </a:r>
            <a:r>
              <a:rPr lang="en-US" altLang="zh-CN" dirty="0">
                <a:ea typeface="Arial Unicode MS" pitchFamily="34" charset="-122"/>
                <a:sym typeface="Symbol" panose="05050102010706020507" pitchFamily="18" charset="2"/>
              </a:rPr>
              <a:t>.</a:t>
            </a:r>
          </a:p>
          <a:p>
            <a:pPr lvl="2" eaLnBrk="1" hangingPunct="1">
              <a:lnSpc>
                <a:spcPct val="150000"/>
              </a:lnSpc>
            </a:pPr>
            <a:r>
              <a:rPr lang="en-US" altLang="zh-CN" dirty="0">
                <a:ea typeface="Arial Unicode MS" pitchFamily="34" charset="-122"/>
                <a:sym typeface="Symbol" panose="05050102010706020507" pitchFamily="18" charset="2"/>
              </a:rPr>
              <a:t>Note it is not necessarily the case that either </a:t>
            </a:r>
            <a:r>
              <a:rPr lang="en-US" altLang="zh-CN" i="1" dirty="0">
                <a:ea typeface="Arial Unicode MS" pitchFamily="34" charset="-122"/>
                <a:sym typeface="Symbol" panose="05050102010706020507" pitchFamily="18" charset="2"/>
              </a:rPr>
              <a:t>a</a:t>
            </a:r>
            <a:r>
              <a:rPr lang="en-US" altLang="zh-CN" dirty="0">
                <a:latin typeface="Arial Unicode MS" pitchFamily="34" charset="-122"/>
              </a:rPr>
              <a:t>≼</a:t>
            </a:r>
            <a:r>
              <a:rPr lang="en-US" altLang="zh-CN" i="1" dirty="0">
                <a:ea typeface="Arial Unicode MS" pitchFamily="34" charset="-122"/>
                <a:sym typeface="Symbol" panose="05050102010706020507" pitchFamily="18" charset="2"/>
              </a:rPr>
              <a:t>b</a:t>
            </a:r>
            <a:r>
              <a:rPr lang="en-US" altLang="zh-CN" dirty="0">
                <a:ea typeface="Arial Unicode MS" pitchFamily="34" charset="-122"/>
                <a:sym typeface="Symbol" panose="05050102010706020507" pitchFamily="18" charset="2"/>
              </a:rPr>
              <a:t> or </a:t>
            </a:r>
            <a:r>
              <a:rPr lang="en-US" altLang="zh-CN" i="1" dirty="0" err="1">
                <a:ea typeface="Arial Unicode MS" pitchFamily="34" charset="-122"/>
                <a:sym typeface="Symbol" panose="05050102010706020507" pitchFamily="18" charset="2"/>
              </a:rPr>
              <a:t>b</a:t>
            </a:r>
            <a:r>
              <a:rPr lang="en-US" altLang="zh-CN" dirty="0" err="1">
                <a:latin typeface="Arial Unicode MS" pitchFamily="34" charset="-122"/>
              </a:rPr>
              <a:t>≼</a:t>
            </a:r>
            <a:r>
              <a:rPr lang="en-US" altLang="zh-CN" i="1" dirty="0" err="1">
                <a:ea typeface="Arial Unicode MS" pitchFamily="34" charset="-122"/>
                <a:sym typeface="Symbol" panose="05050102010706020507" pitchFamily="18" charset="2"/>
              </a:rPr>
              <a:t>a</a:t>
            </a:r>
            <a:r>
              <a:rPr lang="en-US" altLang="zh-CN" dirty="0">
                <a:ea typeface="Arial Unicode MS" pitchFamily="34" charset="-122"/>
                <a:sym typeface="Symbol" panose="05050102010706020507" pitchFamily="18" charset="2"/>
              </a:rPr>
              <a:t>.</a:t>
            </a:r>
          </a:p>
        </p:txBody>
      </p:sp>
      <p:sp>
        <p:nvSpPr>
          <p:cNvPr id="4" name="Rectangle 3">
            <a:extLst>
              <a:ext uri="{FF2B5EF4-FFF2-40B4-BE49-F238E27FC236}">
                <a16:creationId xmlns:a16="http://schemas.microsoft.com/office/drawing/2014/main" id="{D2514B41-F90C-4D7A-A9E4-C5047393E094}"/>
              </a:ext>
            </a:extLst>
          </p:cNvPr>
          <p:cNvSpPr txBox="1">
            <a:spLocks noChangeArrowheads="1"/>
          </p:cNvSpPr>
          <p:nvPr/>
        </p:nvSpPr>
        <p:spPr bwMode="auto">
          <a:xfrm>
            <a:off x="371723" y="5570857"/>
            <a:ext cx="11448554" cy="1471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A set </a:t>
            </a:r>
            <a:r>
              <a:rPr lang="en-US" altLang="zh-CN" sz="2800" i="1" dirty="0"/>
              <a:t>A</a:t>
            </a:r>
            <a:r>
              <a:rPr lang="en-US" altLang="zh-CN" sz="2800" dirty="0"/>
              <a:t> together with a partial order </a:t>
            </a:r>
            <a:r>
              <a:rPr lang="en-US" altLang="zh-CN" sz="2800" dirty="0">
                <a:latin typeface="Arial Unicode MS" pitchFamily="34" charset="-122"/>
              </a:rPr>
              <a:t>≼</a:t>
            </a:r>
            <a:r>
              <a:rPr lang="en-US" altLang="zh-CN" sz="2800" dirty="0"/>
              <a:t> on </a:t>
            </a:r>
            <a:r>
              <a:rPr lang="en-US" altLang="zh-CN" sz="2800" i="1" dirty="0"/>
              <a:t>A</a:t>
            </a:r>
            <a:r>
              <a:rPr lang="en-US" altLang="zh-CN" sz="2800" dirty="0"/>
              <a:t> is called a </a:t>
            </a:r>
            <a:r>
              <a:rPr lang="en-US" altLang="zh-CN" sz="2800" i="1" dirty="0"/>
              <a:t>partially ordered set</a:t>
            </a:r>
            <a:r>
              <a:rPr lang="en-US" altLang="zh-CN" sz="2800" dirty="0"/>
              <a:t> or </a:t>
            </a:r>
            <a:r>
              <a:rPr lang="en-US" altLang="zh-CN" sz="2800" i="1" dirty="0"/>
              <a:t>poset</a:t>
            </a:r>
            <a:r>
              <a:rPr lang="en-US" altLang="zh-CN" sz="2800" dirty="0"/>
              <a:t> and is denoted (</a:t>
            </a:r>
            <a:r>
              <a:rPr lang="en-US" altLang="zh-CN" sz="2800" i="1" dirty="0"/>
              <a:t>A</a:t>
            </a:r>
            <a:r>
              <a:rPr lang="en-US" altLang="zh-CN" sz="2800" dirty="0"/>
              <a:t>, </a:t>
            </a:r>
            <a:r>
              <a:rPr lang="en-US" altLang="zh-CN" sz="2800" dirty="0">
                <a:latin typeface="Arial Unicode MS" pitchFamily="34" charset="-122"/>
              </a:rPr>
              <a:t>≼</a:t>
            </a:r>
            <a:r>
              <a:rPr lang="en-US" altLang="zh-CN" sz="2800" dirty="0">
                <a:ea typeface="Arial Unicode MS" pitchFamily="34" charset="-122"/>
              </a:rPr>
              <a:t>).</a:t>
            </a:r>
          </a:p>
          <a:p>
            <a:pPr marL="0" indent="0" eaLnBrk="1" hangingPunct="1">
              <a:lnSpc>
                <a:spcPct val="150000"/>
              </a:lnSpc>
              <a:buNone/>
            </a:pPr>
            <a:endParaRPr lang="en-US" altLang="zh-CN" sz="2800" dirty="0">
              <a:ea typeface="Arial Unicode MS" pitchFamily="34" charset="-122"/>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9.6.4 </a:t>
            </a:r>
            <a:r>
              <a:rPr lang="en-US" altLang="zh-CN" sz="3200" kern="0" dirty="0"/>
              <a:t>Extremal elements - </a:t>
            </a:r>
            <a:r>
              <a:rPr lang="en-US" altLang="zh-CN" sz="3200" dirty="0"/>
              <a:t>upper(lower) bound</a:t>
            </a:r>
          </a:p>
        </p:txBody>
      </p:sp>
      <p:sp>
        <p:nvSpPr>
          <p:cNvPr id="7" name="Rectangle 3">
            <a:extLst>
              <a:ext uri="{FF2B5EF4-FFF2-40B4-BE49-F238E27FC236}">
                <a16:creationId xmlns:a16="http://schemas.microsoft.com/office/drawing/2014/main" id="{1BE5291D-8E2E-4257-8791-CD7C3AEDA373}"/>
              </a:ext>
            </a:extLst>
          </p:cNvPr>
          <p:cNvSpPr txBox="1">
            <a:spLocks noChangeArrowheads="1"/>
          </p:cNvSpPr>
          <p:nvPr/>
        </p:nvSpPr>
        <p:spPr bwMode="auto">
          <a:xfrm>
            <a:off x="392464" y="853942"/>
            <a:ext cx="8635206"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18:</a:t>
            </a:r>
          </a:p>
          <a:p>
            <a:pPr lvl="1">
              <a:lnSpc>
                <a:spcPct val="150000"/>
              </a:lnSpc>
              <a:buClrTx/>
              <a:buFont typeface="Wingdings" panose="05000000000000000000" pitchFamily="2" charset="2"/>
              <a:buChar char="l"/>
            </a:pPr>
            <a:r>
              <a:rPr lang="en-US" altLang="zh-CN" sz="2400" dirty="0"/>
              <a:t>Find the lower and upper bounds of the subsets {a, b, c}, {j, h}, and {a, c, d, f } in the poset with the Hasse diagram shown in Figure.</a:t>
            </a:r>
          </a:p>
          <a:p>
            <a:pPr lvl="1">
              <a:lnSpc>
                <a:spcPct val="150000"/>
              </a:lnSpc>
              <a:buClrTx/>
              <a:buFont typeface="Wingdings" panose="05000000000000000000" pitchFamily="2" charset="2"/>
              <a:buChar char="l"/>
            </a:pPr>
            <a:r>
              <a:rPr lang="en-US" altLang="zh-CN" sz="2400" dirty="0"/>
              <a:t>Solution: The upper bounds of {a, b, c} are e, f, j, and h, and its only lower bound is a. There are no upper bounds of {j, h}, and its lower bounds are a, b, c, d, e, and f . The upper bounds of {a, c, d, f } are f , h, and j, and its lower bound is a.</a:t>
            </a:r>
          </a:p>
        </p:txBody>
      </p:sp>
      <p:pic>
        <p:nvPicPr>
          <p:cNvPr id="3" name="图片 2">
            <a:extLst>
              <a:ext uri="{FF2B5EF4-FFF2-40B4-BE49-F238E27FC236}">
                <a16:creationId xmlns:a16="http://schemas.microsoft.com/office/drawing/2014/main" id="{CF25CCAA-B5E5-4345-949B-24379AB7CF46}"/>
              </a:ext>
            </a:extLst>
          </p:cNvPr>
          <p:cNvPicPr>
            <a:picLocks noChangeAspect="1"/>
          </p:cNvPicPr>
          <p:nvPr/>
        </p:nvPicPr>
        <p:blipFill rotWithShape="1">
          <a:blip r:embed="rId3"/>
          <a:srcRect b="24680"/>
          <a:stretch/>
        </p:blipFill>
        <p:spPr>
          <a:xfrm>
            <a:off x="9027670" y="1653334"/>
            <a:ext cx="3164330" cy="4350724"/>
          </a:xfrm>
          <a:prstGeom prst="rect">
            <a:avLst/>
          </a:prstGeom>
        </p:spPr>
      </p:pic>
    </p:spTree>
    <p:extLst>
      <p:ext uri="{BB962C8B-B14F-4D97-AF65-F5344CB8AC3E}">
        <p14:creationId xmlns:p14="http://schemas.microsoft.com/office/powerpoint/2010/main" val="2447706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9.6.4 Example</a:t>
            </a:r>
          </a:p>
        </p:txBody>
      </p:sp>
      <p:sp>
        <p:nvSpPr>
          <p:cNvPr id="7" name="Rectangle 3">
            <a:extLst>
              <a:ext uri="{FF2B5EF4-FFF2-40B4-BE49-F238E27FC236}">
                <a16:creationId xmlns:a16="http://schemas.microsoft.com/office/drawing/2014/main" id="{1BE5291D-8E2E-4257-8791-CD7C3AEDA373}"/>
              </a:ext>
            </a:extLst>
          </p:cNvPr>
          <p:cNvSpPr txBox="1">
            <a:spLocks noChangeArrowheads="1"/>
          </p:cNvSpPr>
          <p:nvPr/>
        </p:nvSpPr>
        <p:spPr bwMode="auto">
          <a:xfrm>
            <a:off x="392464" y="853942"/>
            <a:ext cx="845998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19:</a:t>
            </a:r>
          </a:p>
          <a:p>
            <a:pPr lvl="1">
              <a:lnSpc>
                <a:spcPct val="150000"/>
              </a:lnSpc>
              <a:buClrTx/>
              <a:buFont typeface="Wingdings" panose="05000000000000000000" pitchFamily="2" charset="2"/>
              <a:buChar char="l"/>
            </a:pPr>
            <a:r>
              <a:rPr lang="en-US" altLang="zh-CN" sz="2400" dirty="0"/>
              <a:t>Find the greatest lower bound and the least upper</a:t>
            </a:r>
          </a:p>
          <a:p>
            <a:pPr marL="457200" lvl="1" indent="0">
              <a:lnSpc>
                <a:spcPct val="150000"/>
              </a:lnSpc>
              <a:buClrTx/>
              <a:buNone/>
            </a:pPr>
            <a:r>
              <a:rPr lang="en-US" altLang="zh-CN" sz="2400" dirty="0"/>
              <a:t>   bound of {b, d, g}, if they exist, in the poset shown </a:t>
            </a:r>
          </a:p>
          <a:p>
            <a:pPr marL="457200" lvl="1" indent="0">
              <a:lnSpc>
                <a:spcPct val="150000"/>
              </a:lnSpc>
              <a:buClrTx/>
              <a:buNone/>
            </a:pPr>
            <a:r>
              <a:rPr lang="en-US" altLang="zh-CN" sz="2400" dirty="0"/>
              <a:t>   in Figure.</a:t>
            </a:r>
          </a:p>
          <a:p>
            <a:pPr lvl="1">
              <a:lnSpc>
                <a:spcPct val="150000"/>
              </a:lnSpc>
              <a:buClrTx/>
              <a:buFont typeface="Wingdings" panose="05000000000000000000" pitchFamily="2" charset="2"/>
              <a:buChar char="l"/>
            </a:pPr>
            <a:r>
              <a:rPr lang="en-US" altLang="zh-CN" sz="2400" dirty="0"/>
              <a:t>Solution: The upper bounds of {b, d, g} are g and h. Because g ≺ h, g is the least upper </a:t>
            </a:r>
            <a:r>
              <a:rPr lang="en-US" altLang="zh-CN" sz="2400" dirty="0" err="1"/>
              <a:t>bound.The</a:t>
            </a:r>
            <a:r>
              <a:rPr lang="en-US" altLang="zh-CN" sz="2400" dirty="0"/>
              <a:t> lower bounds of {b, d, g} are a and b. Because a ≺ b, b is the greatest lower bound.</a:t>
            </a:r>
          </a:p>
        </p:txBody>
      </p:sp>
      <p:pic>
        <p:nvPicPr>
          <p:cNvPr id="3" name="图片 2">
            <a:extLst>
              <a:ext uri="{FF2B5EF4-FFF2-40B4-BE49-F238E27FC236}">
                <a16:creationId xmlns:a16="http://schemas.microsoft.com/office/drawing/2014/main" id="{CF25CCAA-B5E5-4345-949B-24379AB7CF46}"/>
              </a:ext>
            </a:extLst>
          </p:cNvPr>
          <p:cNvPicPr>
            <a:picLocks noChangeAspect="1"/>
          </p:cNvPicPr>
          <p:nvPr/>
        </p:nvPicPr>
        <p:blipFill rotWithShape="1">
          <a:blip r:embed="rId3"/>
          <a:srcRect b="24680"/>
          <a:stretch/>
        </p:blipFill>
        <p:spPr>
          <a:xfrm>
            <a:off x="8900264" y="2017770"/>
            <a:ext cx="2899272" cy="3986288"/>
          </a:xfrm>
          <a:prstGeom prst="rect">
            <a:avLst/>
          </a:prstGeom>
        </p:spPr>
      </p:pic>
    </p:spTree>
    <p:extLst>
      <p:ext uri="{BB962C8B-B14F-4D97-AF65-F5344CB8AC3E}">
        <p14:creationId xmlns:p14="http://schemas.microsoft.com/office/powerpoint/2010/main" val="3711897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9.6.4 Example</a:t>
            </a:r>
          </a:p>
        </p:txBody>
      </p:sp>
      <p:sp>
        <p:nvSpPr>
          <p:cNvPr id="7" name="Rectangle 3">
            <a:extLst>
              <a:ext uri="{FF2B5EF4-FFF2-40B4-BE49-F238E27FC236}">
                <a16:creationId xmlns:a16="http://schemas.microsoft.com/office/drawing/2014/main" id="{1BE5291D-8E2E-4257-8791-CD7C3AEDA373}"/>
              </a:ext>
            </a:extLst>
          </p:cNvPr>
          <p:cNvSpPr txBox="1">
            <a:spLocks noChangeArrowheads="1"/>
          </p:cNvSpPr>
          <p:nvPr/>
        </p:nvSpPr>
        <p:spPr bwMode="auto">
          <a:xfrm>
            <a:off x="392464" y="1145489"/>
            <a:ext cx="11799536"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20:</a:t>
            </a:r>
          </a:p>
          <a:p>
            <a:pPr lvl="1">
              <a:lnSpc>
                <a:spcPct val="150000"/>
              </a:lnSpc>
              <a:buClrTx/>
              <a:buFont typeface="Wingdings" panose="05000000000000000000" pitchFamily="2" charset="2"/>
              <a:buChar char="l"/>
            </a:pPr>
            <a:r>
              <a:rPr lang="en-US" altLang="zh-CN" sz="2400" dirty="0"/>
              <a:t>Find the greatest lower bound and the least upper bound of the sets {3, 9, 12} and {1, 2, 4, 5, 10}, if they exist, in the poset (Z+, ∣). </a:t>
            </a:r>
          </a:p>
        </p:txBody>
      </p:sp>
    </p:spTree>
    <p:extLst>
      <p:ext uri="{BB962C8B-B14F-4D97-AF65-F5344CB8AC3E}">
        <p14:creationId xmlns:p14="http://schemas.microsoft.com/office/powerpoint/2010/main" val="42783893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9.6.4 Example</a:t>
            </a:r>
          </a:p>
        </p:txBody>
      </p:sp>
      <p:sp>
        <p:nvSpPr>
          <p:cNvPr id="7" name="Rectangle 3">
            <a:extLst>
              <a:ext uri="{FF2B5EF4-FFF2-40B4-BE49-F238E27FC236}">
                <a16:creationId xmlns:a16="http://schemas.microsoft.com/office/drawing/2014/main" id="{1BE5291D-8E2E-4257-8791-CD7C3AEDA373}"/>
              </a:ext>
            </a:extLst>
          </p:cNvPr>
          <p:cNvSpPr txBox="1">
            <a:spLocks noChangeArrowheads="1"/>
          </p:cNvSpPr>
          <p:nvPr/>
        </p:nvSpPr>
        <p:spPr bwMode="auto">
          <a:xfrm>
            <a:off x="-161487" y="896413"/>
            <a:ext cx="12353487"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lvl="1">
              <a:lnSpc>
                <a:spcPct val="130000"/>
              </a:lnSpc>
              <a:buClrTx/>
              <a:buFont typeface="Wingdings" panose="05000000000000000000" pitchFamily="2" charset="2"/>
              <a:buChar char="l"/>
            </a:pPr>
            <a:r>
              <a:rPr lang="en-US" altLang="zh-CN" sz="2400" dirty="0"/>
              <a:t>Solution: An integer is a lower bound of {3, 9, 12} if 3, 9, and 12 are divisible by this integer. The only such integers are 1 and 3. Because 1 ∣ 3, 3 is the greatest lower bound of {3, 9, 12}.The only lower bound for the set {1, 2, 4, 5, 10} with respect to ∣ is the element 1. Hence, 1 is the greatest lower bound for {1, 2, 4, 5, 10}. </a:t>
            </a:r>
          </a:p>
          <a:p>
            <a:pPr lvl="1">
              <a:lnSpc>
                <a:spcPct val="130000"/>
              </a:lnSpc>
              <a:buClrTx/>
              <a:buFont typeface="Wingdings" panose="05000000000000000000" pitchFamily="2" charset="2"/>
              <a:buChar char="l"/>
            </a:pPr>
            <a:r>
              <a:rPr lang="en-US" altLang="zh-CN" sz="2400" dirty="0"/>
              <a:t>An integer is an upper bound for {3, 9, 12} if and only if it is divisible by 3, 9, and 12. The integers with this property are those divisible by the least common multiple of 3, 9, and 12, which is 36. Hence, 36 is the least upper bound of {3, 9, 12}. A positive integer is an upper bound for the set {1, 2, 4, 5, 10} if and only if it is divisible by 1, 2, 4, 5, and 10. The integers with this property are those integers divisible by the least common multiple of these integers, which is 20. Hence, 20 is the least upper bound of {1, 2, 4, 5, 10}.</a:t>
            </a:r>
          </a:p>
        </p:txBody>
      </p:sp>
    </p:spTree>
    <p:extLst>
      <p:ext uri="{BB962C8B-B14F-4D97-AF65-F5344CB8AC3E}">
        <p14:creationId xmlns:p14="http://schemas.microsoft.com/office/powerpoint/2010/main" val="14444549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9.6.4 </a:t>
            </a:r>
            <a:r>
              <a:rPr lang="en-US" altLang="zh-CN" sz="3200" kern="0" dirty="0"/>
              <a:t>Extremal elements - </a:t>
            </a:r>
            <a:r>
              <a:rPr lang="en-US" altLang="zh-CN" sz="3200" dirty="0"/>
              <a:t>Theorems</a:t>
            </a:r>
          </a:p>
          <a:p>
            <a:pPr>
              <a:lnSpc>
                <a:spcPct val="150000"/>
              </a:lnSpc>
            </a:pPr>
            <a:endParaRPr lang="en-US" altLang="zh-CN" sz="3200" dirty="0"/>
          </a:p>
        </p:txBody>
      </p:sp>
      <p:sp>
        <p:nvSpPr>
          <p:cNvPr id="35" name="Rectangle 3">
            <a:extLst>
              <a:ext uri="{FF2B5EF4-FFF2-40B4-BE49-F238E27FC236}">
                <a16:creationId xmlns:a16="http://schemas.microsoft.com/office/drawing/2014/main" id="{9DBF9909-C49F-4238-8297-89638892C606}"/>
              </a:ext>
            </a:extLst>
          </p:cNvPr>
          <p:cNvSpPr txBox="1">
            <a:spLocks noChangeArrowheads="1"/>
          </p:cNvSpPr>
          <p:nvPr/>
        </p:nvSpPr>
        <p:spPr bwMode="auto">
          <a:xfrm>
            <a:off x="210046" y="1169193"/>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Let (</a:t>
            </a:r>
            <a:r>
              <a:rPr lang="en-US" altLang="zh-CN" i="1" dirty="0"/>
              <a:t>A</a:t>
            </a:r>
            <a:r>
              <a:rPr lang="en-US" altLang="zh-CN" dirty="0"/>
              <a:t>, </a:t>
            </a:r>
            <a:r>
              <a:rPr lang="en-US" altLang="zh-CN" dirty="0">
                <a:latin typeface="宋体" panose="02010600030101010101" pitchFamily="2" charset="-122"/>
              </a:rPr>
              <a:t>≤</a:t>
            </a:r>
            <a:r>
              <a:rPr lang="en-US" altLang="zh-CN" dirty="0"/>
              <a:t>) be a </a:t>
            </a:r>
            <a:r>
              <a:rPr lang="en-US" altLang="zh-CN" dirty="0" err="1"/>
              <a:t>poset</a:t>
            </a:r>
            <a:endParaRPr lang="en-US" altLang="zh-CN" dirty="0"/>
          </a:p>
          <a:p>
            <a:pPr lvl="1" eaLnBrk="1" hangingPunct="1">
              <a:lnSpc>
                <a:spcPct val="150000"/>
              </a:lnSpc>
            </a:pPr>
            <a:r>
              <a:rPr lang="en-US" altLang="zh-CN" dirty="0"/>
              <a:t>If </a:t>
            </a:r>
            <a:r>
              <a:rPr lang="en-US" altLang="zh-CN" i="1" dirty="0"/>
              <a:t>A</a:t>
            </a:r>
            <a:r>
              <a:rPr lang="en-US" altLang="zh-CN" dirty="0"/>
              <a:t> is a finite nonempty, then </a:t>
            </a:r>
            <a:r>
              <a:rPr lang="en-US" altLang="zh-CN" i="1" dirty="0"/>
              <a:t>A</a:t>
            </a:r>
            <a:r>
              <a:rPr lang="en-US" altLang="zh-CN" dirty="0"/>
              <a:t> has at least </a:t>
            </a:r>
            <a:r>
              <a:rPr lang="en-US" altLang="zh-CN" i="1" dirty="0">
                <a:solidFill>
                  <a:schemeClr val="hlink"/>
                </a:solidFill>
              </a:rPr>
              <a:t>one</a:t>
            </a:r>
            <a:r>
              <a:rPr lang="en-US" altLang="zh-CN" dirty="0"/>
              <a:t> maximal element and at least </a:t>
            </a:r>
            <a:r>
              <a:rPr lang="en-US" altLang="zh-CN" i="1" dirty="0">
                <a:solidFill>
                  <a:schemeClr val="hlink"/>
                </a:solidFill>
              </a:rPr>
              <a:t>one</a:t>
            </a:r>
            <a:r>
              <a:rPr lang="en-US" altLang="zh-CN" dirty="0"/>
              <a:t> minimal element.</a:t>
            </a:r>
          </a:p>
          <a:p>
            <a:pPr lvl="1" eaLnBrk="1" hangingPunct="1">
              <a:lnSpc>
                <a:spcPct val="150000"/>
              </a:lnSpc>
            </a:pPr>
            <a:r>
              <a:rPr lang="en-US" altLang="zh-CN" i="1" dirty="0"/>
              <a:t>A</a:t>
            </a:r>
            <a:r>
              <a:rPr lang="en-US" altLang="zh-CN" dirty="0"/>
              <a:t> has at most </a:t>
            </a:r>
            <a:r>
              <a:rPr lang="en-US" altLang="zh-CN" i="1" dirty="0">
                <a:solidFill>
                  <a:schemeClr val="hlink"/>
                </a:solidFill>
              </a:rPr>
              <a:t>one</a:t>
            </a:r>
            <a:r>
              <a:rPr lang="en-US" altLang="zh-CN" dirty="0"/>
              <a:t> greatest element and at most </a:t>
            </a:r>
            <a:r>
              <a:rPr lang="en-US" altLang="zh-CN" i="1" dirty="0">
                <a:solidFill>
                  <a:schemeClr val="hlink"/>
                </a:solidFill>
              </a:rPr>
              <a:t>one</a:t>
            </a:r>
            <a:r>
              <a:rPr lang="en-US" altLang="zh-CN" dirty="0"/>
              <a:t> least element.</a:t>
            </a:r>
          </a:p>
          <a:p>
            <a:pPr lvl="1" eaLnBrk="1" hangingPunct="1">
              <a:lnSpc>
                <a:spcPct val="150000"/>
              </a:lnSpc>
            </a:pPr>
            <a:r>
              <a:rPr lang="en-US" altLang="zh-CN" dirty="0"/>
              <a:t>A subset </a:t>
            </a:r>
            <a:r>
              <a:rPr lang="en-US" altLang="zh-CN" i="1" dirty="0"/>
              <a:t>B</a:t>
            </a:r>
            <a:r>
              <a:rPr lang="en-US" altLang="zh-CN" dirty="0"/>
              <a:t> of </a:t>
            </a:r>
            <a:r>
              <a:rPr lang="en-US" altLang="zh-CN" i="1" dirty="0"/>
              <a:t>A</a:t>
            </a:r>
            <a:r>
              <a:rPr lang="en-US" altLang="zh-CN" dirty="0"/>
              <a:t> has at most </a:t>
            </a:r>
            <a:r>
              <a:rPr lang="en-US" altLang="zh-CN" i="1" dirty="0">
                <a:solidFill>
                  <a:schemeClr val="hlink"/>
                </a:solidFill>
              </a:rPr>
              <a:t>one</a:t>
            </a:r>
            <a:r>
              <a:rPr lang="en-US" altLang="zh-CN" dirty="0"/>
              <a:t> LUB and at most </a:t>
            </a:r>
            <a:r>
              <a:rPr lang="en-US" altLang="zh-CN" i="1" dirty="0">
                <a:solidFill>
                  <a:schemeClr val="hlink"/>
                </a:solidFill>
              </a:rPr>
              <a:t>one</a:t>
            </a:r>
            <a:r>
              <a:rPr lang="en-US" altLang="zh-CN" dirty="0"/>
              <a:t> GLB.</a:t>
            </a:r>
          </a:p>
        </p:txBody>
      </p:sp>
    </p:spTree>
    <p:extLst>
      <p:ext uri="{BB962C8B-B14F-4D97-AF65-F5344CB8AC3E}">
        <p14:creationId xmlns:p14="http://schemas.microsoft.com/office/powerpoint/2010/main" val="16259515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9.6.4 </a:t>
            </a:r>
            <a:r>
              <a:rPr lang="en-US" altLang="zh-CN" sz="3200" kern="0" dirty="0"/>
              <a:t>Extremal elements – </a:t>
            </a:r>
            <a:r>
              <a:rPr lang="en-US" altLang="zh-CN" sz="3200" dirty="0"/>
              <a:t>Theorems 4</a:t>
            </a:r>
          </a:p>
          <a:p>
            <a:pPr>
              <a:lnSpc>
                <a:spcPct val="150000"/>
              </a:lnSpc>
            </a:pPr>
            <a:endParaRPr lang="en-US" altLang="zh-CN" sz="3200" dirty="0"/>
          </a:p>
        </p:txBody>
      </p:sp>
      <p:sp>
        <p:nvSpPr>
          <p:cNvPr id="35" name="Rectangle 3">
            <a:extLst>
              <a:ext uri="{FF2B5EF4-FFF2-40B4-BE49-F238E27FC236}">
                <a16:creationId xmlns:a16="http://schemas.microsoft.com/office/drawing/2014/main" id="{9DBF9909-C49F-4238-8297-89638892C606}"/>
              </a:ext>
            </a:extLst>
          </p:cNvPr>
          <p:cNvSpPr txBox="1">
            <a:spLocks noChangeArrowheads="1"/>
          </p:cNvSpPr>
          <p:nvPr/>
        </p:nvSpPr>
        <p:spPr bwMode="auto">
          <a:xfrm>
            <a:off x="210046" y="720131"/>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gn="just" eaLnBrk="1" hangingPunct="1">
              <a:lnSpc>
                <a:spcPct val="150000"/>
              </a:lnSpc>
            </a:pPr>
            <a:r>
              <a:rPr lang="en-US" altLang="zh-CN" sz="2800" dirty="0"/>
              <a:t>Suppose that (</a:t>
            </a:r>
            <a:r>
              <a:rPr lang="en-US" altLang="zh-CN" sz="2800" i="1" dirty="0"/>
              <a:t>A</a:t>
            </a:r>
            <a:r>
              <a:rPr lang="en-US" altLang="zh-CN" sz="2800" dirty="0"/>
              <a:t>, ≤) and (</a:t>
            </a:r>
            <a:r>
              <a:rPr lang="en-US" altLang="zh-CN" sz="2800" i="1" dirty="0"/>
              <a:t>A’</a:t>
            </a:r>
            <a:r>
              <a:rPr lang="en-US" altLang="zh-CN" sz="2800" dirty="0"/>
              <a:t>, ≤</a:t>
            </a:r>
            <a:r>
              <a:rPr lang="en-US" altLang="zh-CN" sz="2800" i="1" dirty="0"/>
              <a:t>’</a:t>
            </a:r>
            <a:r>
              <a:rPr lang="en-US" altLang="zh-CN" sz="2800" dirty="0"/>
              <a:t>) are isomorphic </a:t>
            </a:r>
            <a:r>
              <a:rPr lang="en-US" altLang="zh-CN" sz="2800" dirty="0" err="1"/>
              <a:t>posets</a:t>
            </a:r>
            <a:r>
              <a:rPr lang="en-US" altLang="zh-CN" sz="2800" dirty="0"/>
              <a:t> under the isomorphism </a:t>
            </a:r>
            <a:r>
              <a:rPr lang="en-US" altLang="zh-CN" sz="2800" i="1" dirty="0"/>
              <a:t>f</a:t>
            </a:r>
            <a:r>
              <a:rPr lang="en-US" altLang="zh-CN" sz="2800" dirty="0"/>
              <a:t>: </a:t>
            </a:r>
            <a:r>
              <a:rPr lang="en-US" altLang="zh-CN" sz="2800" i="1" dirty="0"/>
              <a:t>A</a:t>
            </a:r>
            <a:r>
              <a:rPr lang="en-US" altLang="zh-CN" sz="2800" dirty="0">
                <a:sym typeface="Wingdings" panose="05000000000000000000" pitchFamily="2" charset="2"/>
              </a:rPr>
              <a:t></a:t>
            </a:r>
            <a:r>
              <a:rPr lang="en-US" altLang="zh-CN" sz="2800" i="1" dirty="0"/>
              <a:t>A’</a:t>
            </a:r>
            <a:r>
              <a:rPr lang="en-US" altLang="zh-CN" sz="2800" dirty="0"/>
              <a:t>.</a:t>
            </a:r>
          </a:p>
          <a:p>
            <a:pPr lvl="1" algn="just" eaLnBrk="1" hangingPunct="1">
              <a:lnSpc>
                <a:spcPct val="133000"/>
              </a:lnSpc>
            </a:pPr>
            <a:r>
              <a:rPr lang="en-US" altLang="zh-CN" sz="2400" dirty="0"/>
              <a:t>If </a:t>
            </a:r>
            <a:r>
              <a:rPr lang="en-US" altLang="zh-CN" sz="2400" i="1" dirty="0"/>
              <a:t>a</a:t>
            </a:r>
            <a:r>
              <a:rPr lang="en-US" altLang="zh-CN" sz="2400" dirty="0"/>
              <a:t> is a maximal (minimal) element of (</a:t>
            </a:r>
            <a:r>
              <a:rPr lang="en-US" altLang="zh-CN" sz="2400" i="1" dirty="0"/>
              <a:t>A</a:t>
            </a:r>
            <a:r>
              <a:rPr lang="en-US" altLang="zh-CN" sz="2400" dirty="0"/>
              <a:t>, ≤),  then </a:t>
            </a:r>
            <a:r>
              <a:rPr lang="en-US" altLang="zh-CN" sz="2400" i="1" dirty="0"/>
              <a:t>f</a:t>
            </a:r>
            <a:r>
              <a:rPr lang="en-US" altLang="zh-CN" sz="2400" dirty="0"/>
              <a:t>(</a:t>
            </a:r>
            <a:r>
              <a:rPr lang="en-US" altLang="zh-CN" sz="2400" i="1" dirty="0"/>
              <a:t>a</a:t>
            </a:r>
            <a:r>
              <a:rPr lang="en-US" altLang="zh-CN" sz="2400" dirty="0"/>
              <a:t>) is a maximal (minimal) element of (</a:t>
            </a:r>
            <a:r>
              <a:rPr lang="en-US" altLang="zh-CN" sz="2400" i="1" dirty="0"/>
              <a:t>A’</a:t>
            </a:r>
            <a:r>
              <a:rPr lang="en-US" altLang="zh-CN" sz="2400" dirty="0"/>
              <a:t>, ≤’).</a:t>
            </a:r>
          </a:p>
          <a:p>
            <a:pPr lvl="1" algn="just" eaLnBrk="1" hangingPunct="1">
              <a:lnSpc>
                <a:spcPct val="133000"/>
              </a:lnSpc>
            </a:pPr>
            <a:r>
              <a:rPr lang="en-US" altLang="zh-CN" sz="2400" dirty="0"/>
              <a:t>If </a:t>
            </a:r>
            <a:r>
              <a:rPr lang="en-US" altLang="zh-CN" sz="2400" i="1" dirty="0"/>
              <a:t>a</a:t>
            </a:r>
            <a:r>
              <a:rPr lang="en-US" altLang="zh-CN" sz="2400" dirty="0"/>
              <a:t> is a greatest (least) element of (</a:t>
            </a:r>
            <a:r>
              <a:rPr lang="en-US" altLang="zh-CN" sz="2400" i="1" dirty="0"/>
              <a:t>A</a:t>
            </a:r>
            <a:r>
              <a:rPr lang="en-US" altLang="zh-CN" sz="2400" dirty="0"/>
              <a:t>, ≤),  then </a:t>
            </a:r>
            <a:r>
              <a:rPr lang="en-US" altLang="zh-CN" sz="2400" i="1" dirty="0"/>
              <a:t>f</a:t>
            </a:r>
            <a:r>
              <a:rPr lang="en-US" altLang="zh-CN" sz="2400" dirty="0"/>
              <a:t>(</a:t>
            </a:r>
            <a:r>
              <a:rPr lang="en-US" altLang="zh-CN" sz="2400" i="1" dirty="0"/>
              <a:t>a</a:t>
            </a:r>
            <a:r>
              <a:rPr lang="en-US" altLang="zh-CN" sz="2400" dirty="0"/>
              <a:t>) is a greatest (least) element of (</a:t>
            </a:r>
            <a:r>
              <a:rPr lang="en-US" altLang="zh-CN" sz="2400" i="1" dirty="0"/>
              <a:t>A’</a:t>
            </a:r>
            <a:r>
              <a:rPr lang="en-US" altLang="zh-CN" sz="2400" dirty="0"/>
              <a:t>, ≤’).</a:t>
            </a:r>
          </a:p>
          <a:p>
            <a:pPr lvl="1" algn="just" eaLnBrk="1" hangingPunct="1">
              <a:lnSpc>
                <a:spcPct val="133000"/>
              </a:lnSpc>
            </a:pPr>
            <a:r>
              <a:rPr lang="en-US" altLang="zh-CN" sz="2400" dirty="0"/>
              <a:t>If </a:t>
            </a:r>
            <a:r>
              <a:rPr lang="en-US" altLang="zh-CN" sz="2400" i="1" dirty="0"/>
              <a:t>a</a:t>
            </a:r>
            <a:r>
              <a:rPr lang="en-US" altLang="zh-CN" sz="2400" dirty="0"/>
              <a:t> is an upper bound (lower bound, least upper bound, greatest lower bound) of (</a:t>
            </a:r>
            <a:r>
              <a:rPr lang="en-US" altLang="zh-CN" sz="2400" i="1" dirty="0"/>
              <a:t>A</a:t>
            </a:r>
            <a:r>
              <a:rPr lang="en-US" altLang="zh-CN" sz="2400" dirty="0"/>
              <a:t>, ≤),  then </a:t>
            </a:r>
            <a:r>
              <a:rPr lang="en-US" altLang="zh-CN" sz="2400" i="1" dirty="0"/>
              <a:t>f</a:t>
            </a:r>
            <a:r>
              <a:rPr lang="en-US" altLang="zh-CN" sz="2400" dirty="0"/>
              <a:t>(</a:t>
            </a:r>
            <a:r>
              <a:rPr lang="en-US" altLang="zh-CN" sz="2400" i="1" dirty="0"/>
              <a:t>a</a:t>
            </a:r>
            <a:r>
              <a:rPr lang="en-US" altLang="zh-CN" sz="2400" dirty="0"/>
              <a:t>) is an upper bound (lower bound, least upper bound, greatest lower bound) of (</a:t>
            </a:r>
            <a:r>
              <a:rPr lang="en-US" altLang="zh-CN" sz="2400" i="1" dirty="0"/>
              <a:t>A’</a:t>
            </a:r>
            <a:r>
              <a:rPr lang="en-US" altLang="zh-CN" sz="2400" dirty="0"/>
              <a:t>, ≤</a:t>
            </a:r>
            <a:r>
              <a:rPr lang="en-US" altLang="zh-CN" sz="2400" i="1" dirty="0"/>
              <a:t>’</a:t>
            </a:r>
            <a:r>
              <a:rPr lang="en-US" altLang="zh-CN" sz="2400" dirty="0"/>
              <a:t>).</a:t>
            </a:r>
          </a:p>
          <a:p>
            <a:pPr lvl="1" eaLnBrk="1" hangingPunct="1">
              <a:lnSpc>
                <a:spcPct val="133000"/>
              </a:lnSpc>
            </a:pPr>
            <a:r>
              <a:rPr lang="en-US" altLang="zh-CN" sz="2400" dirty="0"/>
              <a:t>If every subset of (</a:t>
            </a:r>
            <a:r>
              <a:rPr lang="en-US" altLang="zh-CN" sz="2400" i="1" dirty="0"/>
              <a:t>A</a:t>
            </a:r>
            <a:r>
              <a:rPr lang="en-US" altLang="zh-CN" sz="2400" dirty="0"/>
              <a:t>, </a:t>
            </a:r>
            <a:r>
              <a:rPr lang="en-US" altLang="zh-CN" sz="2400" dirty="0">
                <a:latin typeface="宋体" panose="02010600030101010101" pitchFamily="2" charset="-122"/>
              </a:rPr>
              <a:t>≤</a:t>
            </a:r>
            <a:r>
              <a:rPr lang="en-US" altLang="zh-CN" sz="2400" dirty="0"/>
              <a:t>) has a LUB (GLB),  then every subset of (</a:t>
            </a:r>
            <a:r>
              <a:rPr lang="en-US" altLang="zh-CN" sz="2400" i="1" dirty="0"/>
              <a:t>A’</a:t>
            </a:r>
            <a:r>
              <a:rPr lang="en-US" altLang="zh-CN" sz="2400" dirty="0"/>
              <a:t>, </a:t>
            </a:r>
            <a:r>
              <a:rPr lang="en-US" altLang="zh-CN" sz="2400" dirty="0">
                <a:latin typeface="宋体" panose="02010600030101010101" pitchFamily="2" charset="-122"/>
              </a:rPr>
              <a:t>≤</a:t>
            </a:r>
            <a:r>
              <a:rPr lang="en-US" altLang="zh-CN" sz="2400" i="1" dirty="0"/>
              <a:t>’</a:t>
            </a:r>
            <a:r>
              <a:rPr lang="en-US" altLang="zh-CN" sz="2400" dirty="0"/>
              <a:t>) has a LUB (GLB).</a:t>
            </a:r>
          </a:p>
        </p:txBody>
      </p:sp>
    </p:spTree>
    <p:extLst>
      <p:ext uri="{BB962C8B-B14F-4D97-AF65-F5344CB8AC3E}">
        <p14:creationId xmlns:p14="http://schemas.microsoft.com/office/powerpoint/2010/main" val="142590820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2217082"/>
          </a:xfrm>
          <a:prstGeom prst="rect">
            <a:avLst/>
          </a:prstGeom>
          <a:noFill/>
        </p:spPr>
        <p:txBody>
          <a:bodyPr wrap="square" rtlCol="0">
            <a:spAutoFit/>
          </a:bodyPr>
          <a:lstStyle/>
          <a:p>
            <a:pPr>
              <a:lnSpc>
                <a:spcPct val="150000"/>
              </a:lnSpc>
            </a:pPr>
            <a:r>
              <a:rPr lang="en-US" altLang="zh-CN" sz="3200" dirty="0"/>
              <a:t>9.6.5 Introduction of Lattices</a:t>
            </a:r>
            <a:endParaRPr lang="zh-CN" altLang="en-US" sz="3200" dirty="0"/>
          </a:p>
          <a:p>
            <a:pPr>
              <a:lnSpc>
                <a:spcPct val="150000"/>
              </a:lnSpc>
            </a:pPr>
            <a:endParaRPr lang="en-US" altLang="zh-CN" sz="3200" dirty="0"/>
          </a:p>
          <a:p>
            <a:pPr>
              <a:lnSpc>
                <a:spcPct val="150000"/>
              </a:lnSpc>
            </a:pPr>
            <a:endParaRPr lang="en-US" altLang="zh-CN" sz="3200" dirty="0"/>
          </a:p>
        </p:txBody>
      </p:sp>
      <p:sp>
        <p:nvSpPr>
          <p:cNvPr id="5" name="Rectangle 3">
            <a:extLst>
              <a:ext uri="{FF2B5EF4-FFF2-40B4-BE49-F238E27FC236}">
                <a16:creationId xmlns:a16="http://schemas.microsoft.com/office/drawing/2014/main" id="{886A3DEC-0120-4193-853B-06D6062F6B35}"/>
              </a:ext>
            </a:extLst>
          </p:cNvPr>
          <p:cNvSpPr txBox="1">
            <a:spLocks noChangeArrowheads="1"/>
          </p:cNvSpPr>
          <p:nvPr/>
        </p:nvSpPr>
        <p:spPr bwMode="auto">
          <a:xfrm>
            <a:off x="210046" y="1166018"/>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gn="just" eaLnBrk="1" hangingPunct="1">
              <a:lnSpc>
                <a:spcPct val="150000"/>
              </a:lnSpc>
            </a:pPr>
            <a:r>
              <a:rPr lang="en-US" altLang="zh-CN" dirty="0"/>
              <a:t>A </a:t>
            </a:r>
            <a:r>
              <a:rPr lang="en-US" altLang="zh-CN" i="1" dirty="0">
                <a:solidFill>
                  <a:schemeClr val="hlink"/>
                </a:solidFill>
              </a:rPr>
              <a:t>lattice</a:t>
            </a:r>
            <a:r>
              <a:rPr lang="en-US" altLang="zh-CN" dirty="0"/>
              <a:t> is a </a:t>
            </a:r>
            <a:r>
              <a:rPr lang="en-US" altLang="zh-CN" dirty="0" err="1"/>
              <a:t>poset</a:t>
            </a:r>
            <a:r>
              <a:rPr lang="en-US" altLang="zh-CN" dirty="0"/>
              <a:t> in which every subset {</a:t>
            </a:r>
            <a:r>
              <a:rPr lang="en-US" altLang="zh-CN" dirty="0" err="1"/>
              <a:t>a,b</a:t>
            </a:r>
            <a:r>
              <a:rPr lang="en-US" altLang="zh-CN" dirty="0"/>
              <a:t>} consisting of two elements has a least upper bound and a greatest lower bound.</a:t>
            </a:r>
          </a:p>
          <a:p>
            <a:pPr lvl="1" algn="just" eaLnBrk="1" hangingPunct="1">
              <a:lnSpc>
                <a:spcPct val="150000"/>
              </a:lnSpc>
            </a:pPr>
            <a:r>
              <a:rPr lang="en-US" altLang="zh-CN" dirty="0"/>
              <a:t>denote  LUB({</a:t>
            </a:r>
            <a:r>
              <a:rPr lang="en-US" altLang="zh-CN" dirty="0" err="1"/>
              <a:t>a,b</a:t>
            </a:r>
            <a:r>
              <a:rPr lang="en-US" altLang="zh-CN" dirty="0"/>
              <a:t>}) by </a:t>
            </a:r>
            <a:r>
              <a:rPr lang="en-US" altLang="zh-CN" dirty="0" err="1"/>
              <a:t>a∨b</a:t>
            </a:r>
            <a:r>
              <a:rPr lang="en-US" altLang="zh-CN" dirty="0"/>
              <a:t> and call it the </a:t>
            </a:r>
            <a:r>
              <a:rPr lang="en-US" altLang="zh-CN" i="1" dirty="0">
                <a:solidFill>
                  <a:schemeClr val="hlink"/>
                </a:solidFill>
              </a:rPr>
              <a:t>join</a:t>
            </a:r>
            <a:r>
              <a:rPr lang="zh-CN" altLang="en-US" i="1" dirty="0">
                <a:solidFill>
                  <a:schemeClr val="hlink"/>
                </a:solidFill>
              </a:rPr>
              <a:t>（并）</a:t>
            </a:r>
            <a:r>
              <a:rPr lang="zh-CN" altLang="en-US" dirty="0"/>
              <a:t> </a:t>
            </a:r>
            <a:r>
              <a:rPr lang="en-US" altLang="zh-CN" dirty="0"/>
              <a:t>of a and b.</a:t>
            </a:r>
          </a:p>
          <a:p>
            <a:pPr lvl="1" algn="just" eaLnBrk="1" hangingPunct="1">
              <a:lnSpc>
                <a:spcPct val="150000"/>
              </a:lnSpc>
            </a:pPr>
            <a:r>
              <a:rPr lang="en-US" altLang="zh-CN" dirty="0"/>
              <a:t>denote  GLB({</a:t>
            </a:r>
            <a:r>
              <a:rPr lang="en-US" altLang="zh-CN" dirty="0" err="1"/>
              <a:t>a,b</a:t>
            </a:r>
            <a:r>
              <a:rPr lang="en-US" altLang="zh-CN" dirty="0"/>
              <a:t>}) by </a:t>
            </a:r>
            <a:r>
              <a:rPr lang="en-US" altLang="zh-CN" dirty="0" err="1"/>
              <a:t>a∧b</a:t>
            </a:r>
            <a:r>
              <a:rPr lang="en-US" altLang="zh-CN" dirty="0"/>
              <a:t> and call it the </a:t>
            </a:r>
            <a:r>
              <a:rPr lang="en-US" altLang="zh-CN" i="1" dirty="0">
                <a:solidFill>
                  <a:schemeClr val="hlink"/>
                </a:solidFill>
              </a:rPr>
              <a:t>meet</a:t>
            </a:r>
            <a:r>
              <a:rPr lang="zh-CN" altLang="en-US" i="1" dirty="0">
                <a:solidFill>
                  <a:schemeClr val="hlink"/>
                </a:solidFill>
              </a:rPr>
              <a:t>（交） </a:t>
            </a:r>
            <a:r>
              <a:rPr lang="en-US" altLang="zh-CN" dirty="0"/>
              <a:t>of a and b.</a:t>
            </a:r>
          </a:p>
          <a:p>
            <a:pPr marL="0" indent="0" eaLnBrk="1" hangingPunct="1">
              <a:lnSpc>
                <a:spcPct val="150000"/>
              </a:lnSpc>
              <a:buNone/>
            </a:pPr>
            <a:endParaRPr lang="en-US" altLang="zh-CN" sz="2800" dirty="0"/>
          </a:p>
        </p:txBody>
      </p:sp>
    </p:spTree>
    <p:extLst>
      <p:ext uri="{BB962C8B-B14F-4D97-AF65-F5344CB8AC3E}">
        <p14:creationId xmlns:p14="http://schemas.microsoft.com/office/powerpoint/2010/main" val="302425620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2217082"/>
          </a:xfrm>
          <a:prstGeom prst="rect">
            <a:avLst/>
          </a:prstGeom>
          <a:noFill/>
        </p:spPr>
        <p:txBody>
          <a:bodyPr wrap="square" rtlCol="0">
            <a:spAutoFit/>
          </a:bodyPr>
          <a:lstStyle/>
          <a:p>
            <a:pPr>
              <a:lnSpc>
                <a:spcPct val="150000"/>
              </a:lnSpc>
            </a:pPr>
            <a:r>
              <a:rPr lang="en-US" altLang="zh-CN" sz="3200" dirty="0"/>
              <a:t>9.6.5 Lattices</a:t>
            </a:r>
            <a:endParaRPr lang="zh-CN" altLang="en-US" sz="3200" dirty="0"/>
          </a:p>
          <a:p>
            <a:pPr>
              <a:lnSpc>
                <a:spcPct val="150000"/>
              </a:lnSpc>
            </a:pPr>
            <a:endParaRPr lang="en-US" altLang="zh-CN" sz="3200" dirty="0"/>
          </a:p>
          <a:p>
            <a:pPr>
              <a:lnSpc>
                <a:spcPct val="150000"/>
              </a:lnSpc>
            </a:pPr>
            <a:endParaRPr lang="en-US" altLang="zh-CN" sz="3200" dirty="0"/>
          </a:p>
        </p:txBody>
      </p:sp>
      <p:sp>
        <p:nvSpPr>
          <p:cNvPr id="5" name="Rectangle 3">
            <a:extLst>
              <a:ext uri="{FF2B5EF4-FFF2-40B4-BE49-F238E27FC236}">
                <a16:creationId xmlns:a16="http://schemas.microsoft.com/office/drawing/2014/main" id="{886A3DEC-0120-4193-853B-06D6062F6B35}"/>
              </a:ext>
            </a:extLst>
          </p:cNvPr>
          <p:cNvSpPr txBox="1">
            <a:spLocks noChangeArrowheads="1"/>
          </p:cNvSpPr>
          <p:nvPr/>
        </p:nvSpPr>
        <p:spPr bwMode="auto">
          <a:xfrm>
            <a:off x="210046" y="1211917"/>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21:</a:t>
            </a:r>
          </a:p>
          <a:p>
            <a:pPr lvl="1">
              <a:lnSpc>
                <a:spcPct val="150000"/>
              </a:lnSpc>
              <a:buClrTx/>
              <a:buFont typeface="Wingdings" panose="05000000000000000000" pitchFamily="2" charset="2"/>
              <a:buChar char="l"/>
            </a:pPr>
            <a:r>
              <a:rPr lang="en-US" altLang="zh-CN" sz="2400" dirty="0"/>
              <a:t>Determine whether the posets represented by each of the Hasse diagrams in Figures  are lattices.</a:t>
            </a:r>
          </a:p>
        </p:txBody>
      </p:sp>
      <p:pic>
        <p:nvPicPr>
          <p:cNvPr id="3" name="图片 2">
            <a:extLst>
              <a:ext uri="{FF2B5EF4-FFF2-40B4-BE49-F238E27FC236}">
                <a16:creationId xmlns:a16="http://schemas.microsoft.com/office/drawing/2014/main" id="{8A41A753-4534-46DB-835E-FA6D0D3DA52C}"/>
              </a:ext>
            </a:extLst>
          </p:cNvPr>
          <p:cNvPicPr>
            <a:picLocks noChangeAspect="1"/>
          </p:cNvPicPr>
          <p:nvPr/>
        </p:nvPicPr>
        <p:blipFill rotWithShape="1">
          <a:blip r:embed="rId3"/>
          <a:srcRect b="13824"/>
          <a:stretch/>
        </p:blipFill>
        <p:spPr>
          <a:xfrm>
            <a:off x="2469415" y="2928730"/>
            <a:ext cx="7253170" cy="4033196"/>
          </a:xfrm>
          <a:prstGeom prst="rect">
            <a:avLst/>
          </a:prstGeom>
        </p:spPr>
      </p:pic>
    </p:spTree>
    <p:extLst>
      <p:ext uri="{BB962C8B-B14F-4D97-AF65-F5344CB8AC3E}">
        <p14:creationId xmlns:p14="http://schemas.microsoft.com/office/powerpoint/2010/main" val="234488338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2217082"/>
          </a:xfrm>
          <a:prstGeom prst="rect">
            <a:avLst/>
          </a:prstGeom>
          <a:noFill/>
        </p:spPr>
        <p:txBody>
          <a:bodyPr wrap="square" rtlCol="0">
            <a:spAutoFit/>
          </a:bodyPr>
          <a:lstStyle/>
          <a:p>
            <a:pPr>
              <a:lnSpc>
                <a:spcPct val="150000"/>
              </a:lnSpc>
            </a:pPr>
            <a:r>
              <a:rPr lang="en-US" altLang="zh-CN" sz="3200" dirty="0"/>
              <a:t>9.6.5 Lattices</a:t>
            </a:r>
            <a:endParaRPr lang="zh-CN" altLang="en-US" sz="3200" dirty="0"/>
          </a:p>
          <a:p>
            <a:pPr>
              <a:lnSpc>
                <a:spcPct val="150000"/>
              </a:lnSpc>
            </a:pPr>
            <a:endParaRPr lang="en-US" altLang="zh-CN" sz="3200" dirty="0"/>
          </a:p>
          <a:p>
            <a:pPr>
              <a:lnSpc>
                <a:spcPct val="150000"/>
              </a:lnSpc>
            </a:pPr>
            <a:endParaRPr lang="en-US" altLang="zh-CN" sz="3200" dirty="0"/>
          </a:p>
        </p:txBody>
      </p:sp>
      <p:sp>
        <p:nvSpPr>
          <p:cNvPr id="5" name="Rectangle 3">
            <a:extLst>
              <a:ext uri="{FF2B5EF4-FFF2-40B4-BE49-F238E27FC236}">
                <a16:creationId xmlns:a16="http://schemas.microsoft.com/office/drawing/2014/main" id="{886A3DEC-0120-4193-853B-06D6062F6B35}"/>
              </a:ext>
            </a:extLst>
          </p:cNvPr>
          <p:cNvSpPr txBox="1">
            <a:spLocks noChangeArrowheads="1"/>
          </p:cNvSpPr>
          <p:nvPr/>
        </p:nvSpPr>
        <p:spPr bwMode="auto">
          <a:xfrm>
            <a:off x="210046" y="1166018"/>
            <a:ext cx="1105647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lvl="1">
              <a:lnSpc>
                <a:spcPct val="150000"/>
              </a:lnSpc>
              <a:buClrTx/>
              <a:buFont typeface="Wingdings" panose="05000000000000000000" pitchFamily="2" charset="2"/>
              <a:buChar char="l"/>
            </a:pPr>
            <a:r>
              <a:rPr lang="en-US" altLang="zh-CN" sz="2400" dirty="0"/>
              <a:t>Solution: The posets represented by the Hasse diagrams in (a) and (c) are both lattices because in each poset every pair of elements has both a least upper bound and a greatest lower bound, as the reader should verify. On the other hand, the poset with the Hasse diagram shown in (b) is not a lattice, because the elements b and c have no least upper bound. To see this, note that each of the elements d, e, and f is an upper bound, but none of these three elements precedes the other two with respect to the ordering of this poset.</a:t>
            </a:r>
          </a:p>
        </p:txBody>
      </p:sp>
    </p:spTree>
    <p:extLst>
      <p:ext uri="{BB962C8B-B14F-4D97-AF65-F5344CB8AC3E}">
        <p14:creationId xmlns:p14="http://schemas.microsoft.com/office/powerpoint/2010/main" val="263207525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9.6.5 Example</a:t>
            </a:r>
          </a:p>
          <a:p>
            <a:pPr>
              <a:lnSpc>
                <a:spcPct val="150000"/>
              </a:lnSpc>
            </a:pPr>
            <a:endParaRPr lang="en-US" altLang="zh-CN" sz="3200" dirty="0"/>
          </a:p>
        </p:txBody>
      </p:sp>
      <p:sp>
        <p:nvSpPr>
          <p:cNvPr id="38" name="Rectangle 3">
            <a:extLst>
              <a:ext uri="{FF2B5EF4-FFF2-40B4-BE49-F238E27FC236}">
                <a16:creationId xmlns:a16="http://schemas.microsoft.com/office/drawing/2014/main" id="{2C3177C4-9A0B-4C6A-9649-3EE9ADC75DAA}"/>
              </a:ext>
            </a:extLst>
          </p:cNvPr>
          <p:cNvSpPr txBox="1">
            <a:spLocks noChangeArrowheads="1"/>
          </p:cNvSpPr>
          <p:nvPr/>
        </p:nvSpPr>
        <p:spPr bwMode="auto">
          <a:xfrm>
            <a:off x="323064" y="1012968"/>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22:</a:t>
            </a:r>
          </a:p>
          <a:p>
            <a:pPr lvl="1">
              <a:lnSpc>
                <a:spcPct val="150000"/>
              </a:lnSpc>
              <a:buClrTx/>
              <a:buFont typeface="Wingdings" panose="05000000000000000000" pitchFamily="2" charset="2"/>
              <a:buChar char="l"/>
            </a:pPr>
            <a:r>
              <a:rPr lang="en-US" altLang="zh-CN" sz="2400" dirty="0"/>
              <a:t>Is the poset (Z+, ∣) a lattice?</a:t>
            </a:r>
          </a:p>
          <a:p>
            <a:pPr lvl="1">
              <a:lnSpc>
                <a:spcPct val="150000"/>
              </a:lnSpc>
              <a:buClrTx/>
              <a:buFont typeface="Wingdings" panose="05000000000000000000" pitchFamily="2" charset="2"/>
              <a:buChar char="l"/>
            </a:pPr>
            <a:r>
              <a:rPr lang="en-US" altLang="zh-CN" sz="2400" dirty="0"/>
              <a:t>Solution: Let a and b be two positive integers. The least upper bound and greatest lower bound of these two integers are the least common multiple and the greatest common divisor of these integers, respectively, as the reader should verify. It follows that this poset is a lattice. </a:t>
            </a:r>
          </a:p>
        </p:txBody>
      </p:sp>
    </p:spTree>
    <p:extLst>
      <p:ext uri="{BB962C8B-B14F-4D97-AF65-F5344CB8AC3E}">
        <p14:creationId xmlns:p14="http://schemas.microsoft.com/office/powerpoint/2010/main" val="891174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9.6.1</a:t>
            </a:r>
            <a:r>
              <a:rPr lang="zh-CN" altLang="en-US" sz="3200" dirty="0"/>
              <a:t> </a:t>
            </a:r>
            <a:r>
              <a:rPr lang="en-US" altLang="zh-CN" sz="3200" dirty="0"/>
              <a:t>Example</a:t>
            </a:r>
            <a:endParaRPr lang="zh-CN" altLang="en-US" sz="3200" dirty="0"/>
          </a:p>
        </p:txBody>
      </p:sp>
      <p:sp>
        <p:nvSpPr>
          <p:cNvPr id="4" name="Rectangle 3">
            <a:extLst>
              <a:ext uri="{FF2B5EF4-FFF2-40B4-BE49-F238E27FC236}">
                <a16:creationId xmlns:a16="http://schemas.microsoft.com/office/drawing/2014/main" id="{EA969ABD-73CE-4432-A786-93465DC38B78}"/>
              </a:ext>
            </a:extLst>
          </p:cNvPr>
          <p:cNvSpPr txBox="1">
            <a:spLocks noChangeArrowheads="1"/>
          </p:cNvSpPr>
          <p:nvPr/>
        </p:nvSpPr>
        <p:spPr bwMode="auto">
          <a:xfrm>
            <a:off x="377224" y="93014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a:t>
            </a:r>
          </a:p>
          <a:p>
            <a:pPr lvl="1">
              <a:lnSpc>
                <a:spcPct val="150000"/>
              </a:lnSpc>
              <a:buClrTx/>
              <a:buFont typeface="Wingdings" panose="05000000000000000000" pitchFamily="2" charset="2"/>
              <a:buChar char="l"/>
            </a:pPr>
            <a:r>
              <a:rPr lang="en-US" altLang="zh-CN" sz="2400" dirty="0"/>
              <a:t>The divisibility relation ∣ is a partial ordering on the set of positive integers, because it is reflexive, antisymmetric, and transitive, as was shown in Section 9.1. We see that (Z</a:t>
            </a:r>
            <a:r>
              <a:rPr lang="en-US" altLang="zh-CN" sz="2400" baseline="30000" dirty="0"/>
              <a:t>+</a:t>
            </a:r>
            <a:r>
              <a:rPr lang="en-US" altLang="zh-CN" sz="2400" dirty="0"/>
              <a:t>, ∣) is a poset. Recall that (Z</a:t>
            </a:r>
            <a:r>
              <a:rPr lang="en-US" altLang="zh-CN" sz="2400" baseline="30000" dirty="0"/>
              <a:t>+</a:t>
            </a:r>
            <a:r>
              <a:rPr lang="en-US" altLang="zh-CN" sz="2400" dirty="0"/>
              <a:t> denotes the set of positive integers.) </a:t>
            </a:r>
          </a:p>
        </p:txBody>
      </p:sp>
    </p:spTree>
    <p:extLst>
      <p:ext uri="{BB962C8B-B14F-4D97-AF65-F5344CB8AC3E}">
        <p14:creationId xmlns:p14="http://schemas.microsoft.com/office/powerpoint/2010/main" val="80048761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9.6.5 Example</a:t>
            </a:r>
          </a:p>
          <a:p>
            <a:pPr>
              <a:lnSpc>
                <a:spcPct val="150000"/>
              </a:lnSpc>
            </a:pPr>
            <a:endParaRPr lang="en-US" altLang="zh-CN" sz="3200" dirty="0"/>
          </a:p>
        </p:txBody>
      </p:sp>
      <p:sp>
        <p:nvSpPr>
          <p:cNvPr id="38" name="Rectangle 3">
            <a:extLst>
              <a:ext uri="{FF2B5EF4-FFF2-40B4-BE49-F238E27FC236}">
                <a16:creationId xmlns:a16="http://schemas.microsoft.com/office/drawing/2014/main" id="{2C3177C4-9A0B-4C6A-9649-3EE9ADC75DAA}"/>
              </a:ext>
            </a:extLst>
          </p:cNvPr>
          <p:cNvSpPr txBox="1">
            <a:spLocks noChangeArrowheads="1"/>
          </p:cNvSpPr>
          <p:nvPr/>
        </p:nvSpPr>
        <p:spPr bwMode="auto">
          <a:xfrm>
            <a:off x="323064" y="1012968"/>
            <a:ext cx="11658890" cy="6209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23:</a:t>
            </a:r>
          </a:p>
          <a:p>
            <a:pPr lvl="1">
              <a:lnSpc>
                <a:spcPct val="150000"/>
              </a:lnSpc>
              <a:buClrTx/>
              <a:buFont typeface="Wingdings" panose="05000000000000000000" pitchFamily="2" charset="2"/>
              <a:buChar char="l"/>
            </a:pPr>
            <a:r>
              <a:rPr lang="en-US" altLang="zh-CN" sz="2400" dirty="0"/>
              <a:t>Determine whether the posets ({1, 2, 3, 4, 5}, ∣) and ({1, 2, 4, 8, 16}, ∣) are lattices.</a:t>
            </a:r>
          </a:p>
          <a:p>
            <a:pPr lvl="1">
              <a:lnSpc>
                <a:spcPct val="145000"/>
              </a:lnSpc>
              <a:buClrTx/>
              <a:buFont typeface="Wingdings" panose="05000000000000000000" pitchFamily="2" charset="2"/>
              <a:buChar char="l"/>
            </a:pPr>
            <a:r>
              <a:rPr lang="en-US" altLang="zh-CN" sz="2400" dirty="0"/>
              <a:t>Solution: Because 2 and 3 have no upper bounds in ({1, 2, 3, 4, 5}, ∣), they certainly do not have a least upper bound. Hence, the first poset is not a lattice. Every two elements of the second poset have both a least upper bound and a greatest lower bound. The least upper bound of two elements in this poset is the larger of the elements and the</a:t>
            </a:r>
          </a:p>
          <a:p>
            <a:pPr marL="457200" lvl="1" indent="0">
              <a:lnSpc>
                <a:spcPct val="145000"/>
              </a:lnSpc>
              <a:buClrTx/>
              <a:buNone/>
            </a:pPr>
            <a:r>
              <a:rPr lang="en-US" altLang="zh-CN" sz="2400" dirty="0"/>
              <a:t>   greatest lower bound of two elements is the smaller of the elements,</a:t>
            </a:r>
          </a:p>
          <a:p>
            <a:pPr marL="457200" lvl="1" indent="0">
              <a:lnSpc>
                <a:spcPct val="145000"/>
              </a:lnSpc>
              <a:buClrTx/>
              <a:buNone/>
            </a:pPr>
            <a:r>
              <a:rPr lang="en-US" altLang="zh-CN" sz="2400" dirty="0"/>
              <a:t>   as  the reader should verify. Hence, this second poset is a lattice.</a:t>
            </a:r>
          </a:p>
          <a:p>
            <a:pPr lvl="1">
              <a:lnSpc>
                <a:spcPct val="150000"/>
              </a:lnSpc>
              <a:buClrTx/>
              <a:buFont typeface="Wingdings" panose="05000000000000000000" pitchFamily="2" charset="2"/>
              <a:buChar char="l"/>
            </a:pPr>
            <a:endParaRPr lang="en-US" altLang="zh-CN" sz="2400" dirty="0"/>
          </a:p>
        </p:txBody>
      </p:sp>
    </p:spTree>
    <p:extLst>
      <p:ext uri="{BB962C8B-B14F-4D97-AF65-F5344CB8AC3E}">
        <p14:creationId xmlns:p14="http://schemas.microsoft.com/office/powerpoint/2010/main" val="3241040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9.6.5 Example</a:t>
            </a:r>
          </a:p>
          <a:p>
            <a:pPr>
              <a:lnSpc>
                <a:spcPct val="150000"/>
              </a:lnSpc>
            </a:pPr>
            <a:endParaRPr lang="en-US" altLang="zh-CN" sz="3200" dirty="0"/>
          </a:p>
        </p:txBody>
      </p:sp>
      <p:sp>
        <p:nvSpPr>
          <p:cNvPr id="38" name="Rectangle 3">
            <a:extLst>
              <a:ext uri="{FF2B5EF4-FFF2-40B4-BE49-F238E27FC236}">
                <a16:creationId xmlns:a16="http://schemas.microsoft.com/office/drawing/2014/main" id="{2C3177C4-9A0B-4C6A-9649-3EE9ADC75DAA}"/>
              </a:ext>
            </a:extLst>
          </p:cNvPr>
          <p:cNvSpPr txBox="1">
            <a:spLocks noChangeArrowheads="1"/>
          </p:cNvSpPr>
          <p:nvPr/>
        </p:nvSpPr>
        <p:spPr bwMode="auto">
          <a:xfrm>
            <a:off x="323064" y="1012968"/>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24:</a:t>
            </a:r>
          </a:p>
          <a:p>
            <a:pPr lvl="1">
              <a:lnSpc>
                <a:spcPct val="150000"/>
              </a:lnSpc>
              <a:buClrTx/>
              <a:buFont typeface="Wingdings" panose="05000000000000000000" pitchFamily="2" charset="2"/>
              <a:buChar char="l"/>
            </a:pPr>
            <a:r>
              <a:rPr lang="en-US" altLang="zh-CN" sz="2400" dirty="0"/>
              <a:t>Determine whether (P(S),⊆) is a lattice where S is a set.</a:t>
            </a:r>
            <a:endParaRPr lang="en-US" altLang="zh-CN" sz="2800" dirty="0"/>
          </a:p>
          <a:p>
            <a:pPr lvl="1">
              <a:lnSpc>
                <a:spcPct val="150000"/>
              </a:lnSpc>
              <a:buClrTx/>
              <a:buFont typeface="Wingdings" panose="05000000000000000000" pitchFamily="2" charset="2"/>
              <a:buChar char="l"/>
            </a:pPr>
            <a:r>
              <a:rPr lang="en-US" altLang="zh-CN" sz="2400" dirty="0"/>
              <a:t>Solution: Let A and B be two subsets of S. The least upper bound and the greatest lower bound of A and B are A ∪ B and A ∩ B, respectively, as the reader can show. Hence, (P(S),⊆) is a lattice.</a:t>
            </a:r>
          </a:p>
        </p:txBody>
      </p:sp>
    </p:spTree>
    <p:extLst>
      <p:ext uri="{BB962C8B-B14F-4D97-AF65-F5344CB8AC3E}">
        <p14:creationId xmlns:p14="http://schemas.microsoft.com/office/powerpoint/2010/main" val="3357647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9.6.5 Example</a:t>
            </a:r>
          </a:p>
          <a:p>
            <a:pPr>
              <a:lnSpc>
                <a:spcPct val="150000"/>
              </a:lnSpc>
            </a:pPr>
            <a:endParaRPr lang="en-US" altLang="zh-CN" sz="3200" dirty="0"/>
          </a:p>
        </p:txBody>
      </p:sp>
      <p:sp>
        <p:nvSpPr>
          <p:cNvPr id="4" name="Rectangle 3">
            <a:extLst>
              <a:ext uri="{FF2B5EF4-FFF2-40B4-BE49-F238E27FC236}">
                <a16:creationId xmlns:a16="http://schemas.microsoft.com/office/drawing/2014/main" id="{E82E0953-8766-4BD3-9492-F2C5FDB3BF8F}"/>
              </a:ext>
            </a:extLst>
          </p:cNvPr>
          <p:cNvSpPr txBox="1">
            <a:spLocks noChangeArrowheads="1"/>
          </p:cNvSpPr>
          <p:nvPr/>
        </p:nvSpPr>
        <p:spPr bwMode="auto">
          <a:xfrm>
            <a:off x="210046" y="97321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25:</a:t>
            </a:r>
          </a:p>
          <a:p>
            <a:pPr lvl="1">
              <a:lnSpc>
                <a:spcPct val="150000"/>
              </a:lnSpc>
              <a:buClrTx/>
              <a:buFont typeface="Wingdings" panose="05000000000000000000" pitchFamily="2" charset="2"/>
              <a:buChar char="l"/>
            </a:pPr>
            <a:r>
              <a:rPr lang="en-US" altLang="zh-CN" sz="2400" dirty="0"/>
              <a:t>The Lattice Model of Information Flow</a:t>
            </a:r>
          </a:p>
          <a:p>
            <a:pPr lvl="2">
              <a:lnSpc>
                <a:spcPct val="150000"/>
              </a:lnSpc>
              <a:buClrTx/>
              <a:buFont typeface="Wingdings" panose="05000000000000000000" pitchFamily="2" charset="2"/>
              <a:buChar char="l"/>
            </a:pPr>
            <a:r>
              <a:rPr lang="en-US" altLang="zh-CN" sz="2000" dirty="0"/>
              <a:t> In many settings the flow of information from one person or computer program to another is restricted via security clearances. We can use a lattice model to represent different information flow policies. For example, one common information flow policy is the multilevel security policy used in government and military systems. Each piece of information is assigned to a security class, and each security class is represented by a pair (A, C) where A is an authority level and C is a category. People and computer programs are then allowed access to information from a specific restricted set of security classes.</a:t>
            </a:r>
          </a:p>
        </p:txBody>
      </p:sp>
    </p:spTree>
    <p:extLst>
      <p:ext uri="{BB962C8B-B14F-4D97-AF65-F5344CB8AC3E}">
        <p14:creationId xmlns:p14="http://schemas.microsoft.com/office/powerpoint/2010/main" val="31771537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2217082"/>
          </a:xfrm>
          <a:prstGeom prst="rect">
            <a:avLst/>
          </a:prstGeom>
          <a:noFill/>
        </p:spPr>
        <p:txBody>
          <a:bodyPr wrap="square" rtlCol="0">
            <a:spAutoFit/>
          </a:bodyPr>
          <a:lstStyle/>
          <a:p>
            <a:pPr>
              <a:lnSpc>
                <a:spcPct val="150000"/>
              </a:lnSpc>
            </a:pPr>
            <a:r>
              <a:rPr lang="en-US" altLang="zh-CN" sz="3200" dirty="0"/>
              <a:t>9.6.5 Lattices - Theorem 1</a:t>
            </a:r>
          </a:p>
          <a:p>
            <a:pPr>
              <a:lnSpc>
                <a:spcPct val="150000"/>
              </a:lnSpc>
            </a:pPr>
            <a:endParaRPr lang="zh-CN" altLang="en-US" sz="3200" dirty="0"/>
          </a:p>
          <a:p>
            <a:pPr>
              <a:lnSpc>
                <a:spcPct val="150000"/>
              </a:lnSpc>
            </a:pPr>
            <a:endParaRPr lang="en-US" altLang="zh-CN"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1474058"/>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gn="just" eaLnBrk="1" hangingPunct="1">
              <a:lnSpc>
                <a:spcPct val="150000"/>
              </a:lnSpc>
            </a:pPr>
            <a:r>
              <a:rPr lang="en-US" altLang="zh-CN" dirty="0"/>
              <a:t>Let </a:t>
            </a:r>
            <a:r>
              <a:rPr lang="en-US" altLang="zh-CN" i="1" dirty="0"/>
              <a:t>L</a:t>
            </a:r>
            <a:r>
              <a:rPr lang="en-US" altLang="zh-CN" dirty="0"/>
              <a:t> be a lattice.  Then for every </a:t>
            </a:r>
            <a:r>
              <a:rPr lang="en-US" altLang="zh-CN" i="1" dirty="0"/>
              <a:t>a</a:t>
            </a:r>
            <a:r>
              <a:rPr lang="en-US" altLang="zh-CN" dirty="0"/>
              <a:t> and </a:t>
            </a:r>
            <a:r>
              <a:rPr lang="en-US" altLang="zh-CN" i="1" dirty="0"/>
              <a:t>b</a:t>
            </a:r>
            <a:r>
              <a:rPr lang="en-US" altLang="zh-CN" dirty="0"/>
              <a:t> in </a:t>
            </a:r>
            <a:r>
              <a:rPr lang="en-US" altLang="zh-CN" i="1" dirty="0"/>
              <a:t>L</a:t>
            </a:r>
            <a:r>
              <a:rPr lang="en-US" altLang="zh-CN" dirty="0"/>
              <a:t>,</a:t>
            </a:r>
          </a:p>
          <a:p>
            <a:pPr lvl="1" algn="just" eaLnBrk="1" hangingPunct="1">
              <a:lnSpc>
                <a:spcPct val="150000"/>
              </a:lnSpc>
            </a:pPr>
            <a:r>
              <a:rPr lang="en-US" altLang="zh-CN" i="1" dirty="0" err="1"/>
              <a:t>a</a:t>
            </a:r>
            <a:r>
              <a:rPr lang="en-US" altLang="zh-CN" dirty="0" err="1"/>
              <a:t>∨</a:t>
            </a:r>
            <a:r>
              <a:rPr lang="en-US" altLang="zh-CN" i="1" dirty="0" err="1"/>
              <a:t>b</a:t>
            </a:r>
            <a:r>
              <a:rPr lang="en-US" altLang="zh-CN" dirty="0"/>
              <a:t> = </a:t>
            </a:r>
            <a:r>
              <a:rPr lang="en-US" altLang="zh-CN" i="1" dirty="0"/>
              <a:t>b</a:t>
            </a:r>
            <a:r>
              <a:rPr lang="en-US" altLang="zh-CN" dirty="0"/>
              <a:t>  if and only if  </a:t>
            </a:r>
            <a:r>
              <a:rPr lang="en-US" altLang="zh-CN" i="1" dirty="0" err="1"/>
              <a:t>a</a:t>
            </a:r>
            <a:r>
              <a:rPr lang="en-US" altLang="zh-CN" dirty="0" err="1"/>
              <a:t>≤</a:t>
            </a:r>
            <a:r>
              <a:rPr lang="en-US" altLang="zh-CN" i="1" dirty="0" err="1"/>
              <a:t>b</a:t>
            </a:r>
            <a:r>
              <a:rPr lang="en-US" altLang="zh-CN" dirty="0"/>
              <a:t>.</a:t>
            </a:r>
          </a:p>
          <a:p>
            <a:pPr lvl="1" algn="just" eaLnBrk="1" hangingPunct="1">
              <a:lnSpc>
                <a:spcPct val="150000"/>
              </a:lnSpc>
            </a:pPr>
            <a:r>
              <a:rPr lang="en-US" altLang="zh-CN" i="1" dirty="0" err="1"/>
              <a:t>a</a:t>
            </a:r>
            <a:r>
              <a:rPr lang="en-US" altLang="zh-CN" dirty="0" err="1"/>
              <a:t>∧</a:t>
            </a:r>
            <a:r>
              <a:rPr lang="en-US" altLang="zh-CN" i="1" dirty="0" err="1"/>
              <a:t>b</a:t>
            </a:r>
            <a:r>
              <a:rPr lang="en-US" altLang="zh-CN" dirty="0"/>
              <a:t> = </a:t>
            </a:r>
            <a:r>
              <a:rPr lang="en-US" altLang="zh-CN" i="1" dirty="0"/>
              <a:t>a</a:t>
            </a:r>
            <a:r>
              <a:rPr lang="en-US" altLang="zh-CN" dirty="0"/>
              <a:t>  if and only if  </a:t>
            </a:r>
            <a:r>
              <a:rPr lang="en-US" altLang="zh-CN" i="1" dirty="0" err="1"/>
              <a:t>a</a:t>
            </a:r>
            <a:r>
              <a:rPr lang="en-US" altLang="zh-CN" dirty="0" err="1"/>
              <a:t>≤</a:t>
            </a:r>
            <a:r>
              <a:rPr lang="en-US" altLang="zh-CN" i="1" dirty="0" err="1"/>
              <a:t>b</a:t>
            </a:r>
            <a:r>
              <a:rPr lang="en-US" altLang="zh-CN" dirty="0"/>
              <a:t>.</a:t>
            </a:r>
          </a:p>
          <a:p>
            <a:pPr lvl="1" eaLnBrk="1" hangingPunct="1">
              <a:lnSpc>
                <a:spcPct val="150000"/>
              </a:lnSpc>
            </a:pPr>
            <a:r>
              <a:rPr lang="en-US" altLang="zh-CN" i="1" dirty="0" err="1"/>
              <a:t>a</a:t>
            </a:r>
            <a:r>
              <a:rPr lang="en-US" altLang="zh-CN" dirty="0" err="1"/>
              <a:t>∧</a:t>
            </a:r>
            <a:r>
              <a:rPr lang="en-US" altLang="zh-CN" i="1" dirty="0" err="1"/>
              <a:t>b</a:t>
            </a:r>
            <a:r>
              <a:rPr lang="en-US" altLang="zh-CN" dirty="0"/>
              <a:t> = </a:t>
            </a:r>
            <a:r>
              <a:rPr lang="en-US" altLang="zh-CN" i="1" dirty="0"/>
              <a:t>a</a:t>
            </a:r>
            <a:r>
              <a:rPr lang="en-US" altLang="zh-CN" dirty="0"/>
              <a:t>  if and only if  </a:t>
            </a:r>
            <a:r>
              <a:rPr lang="en-US" altLang="zh-CN" i="1" dirty="0" err="1"/>
              <a:t>a</a:t>
            </a:r>
            <a:r>
              <a:rPr lang="en-US" altLang="zh-CN" dirty="0" err="1"/>
              <a:t>∨</a:t>
            </a:r>
            <a:r>
              <a:rPr lang="en-US" altLang="zh-CN" i="1" dirty="0" err="1"/>
              <a:t>b</a:t>
            </a:r>
            <a:r>
              <a:rPr lang="en-US" altLang="zh-CN" dirty="0"/>
              <a:t> = </a:t>
            </a:r>
            <a:r>
              <a:rPr lang="en-US" altLang="zh-CN" i="1" dirty="0"/>
              <a:t>b</a:t>
            </a:r>
            <a:r>
              <a:rPr lang="en-US" altLang="zh-CN" dirty="0"/>
              <a:t> </a:t>
            </a:r>
          </a:p>
        </p:txBody>
      </p:sp>
    </p:spTree>
    <p:extLst>
      <p:ext uri="{BB962C8B-B14F-4D97-AF65-F5344CB8AC3E}">
        <p14:creationId xmlns:p14="http://schemas.microsoft.com/office/powerpoint/2010/main" val="94697065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81816"/>
          </a:xfrm>
          <a:prstGeom prst="rect">
            <a:avLst/>
          </a:prstGeom>
          <a:noFill/>
        </p:spPr>
        <p:txBody>
          <a:bodyPr wrap="square" rtlCol="0">
            <a:spAutoFit/>
          </a:bodyPr>
          <a:lstStyle/>
          <a:p>
            <a:pPr>
              <a:lnSpc>
                <a:spcPct val="150000"/>
              </a:lnSpc>
            </a:pPr>
            <a:r>
              <a:rPr lang="en-US" altLang="zh-CN" sz="3200" dirty="0"/>
              <a:t>9.6.5 Lattices – Proof </a:t>
            </a:r>
          </a:p>
          <a:p>
            <a:pPr>
              <a:lnSpc>
                <a:spcPct val="150000"/>
              </a:lnSpc>
            </a:pPr>
            <a:r>
              <a:rPr lang="en-US" altLang="zh-CN" sz="3200" dirty="0"/>
              <a:t>Proof of a∨b = b  if and only if  </a:t>
            </a:r>
            <a:r>
              <a:rPr lang="en-US" altLang="zh-CN" sz="3200" dirty="0" err="1"/>
              <a:t>a≤b</a:t>
            </a:r>
            <a:r>
              <a:rPr lang="en-US" altLang="zh-CN" sz="3200" dirty="0"/>
              <a:t>.</a:t>
            </a:r>
            <a:endParaRPr lang="zh-CN" altLang="en-US"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1169193"/>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sym typeface="Symbol" panose="05050102010706020507" pitchFamily="18" charset="2"/>
              </a:rPr>
              <a:t> only if</a:t>
            </a:r>
          </a:p>
          <a:p>
            <a:pPr lvl="1" eaLnBrk="1" hangingPunct="1">
              <a:lnSpc>
                <a:spcPct val="150000"/>
              </a:lnSpc>
            </a:pPr>
            <a:r>
              <a:rPr lang="en-US" altLang="zh-CN" sz="2000" dirty="0"/>
              <a:t>Suppose </a:t>
            </a:r>
            <a:r>
              <a:rPr lang="en-US" altLang="zh-CN" sz="2000" i="1" dirty="0" err="1"/>
              <a:t>a</a:t>
            </a:r>
            <a:r>
              <a:rPr lang="en-US" altLang="zh-CN" sz="2000" dirty="0" err="1"/>
              <a:t>∨</a:t>
            </a:r>
            <a:r>
              <a:rPr lang="en-US" altLang="zh-CN" sz="2000" i="1" dirty="0" err="1"/>
              <a:t>b</a:t>
            </a:r>
            <a:r>
              <a:rPr lang="en-US" altLang="zh-CN" sz="2000" dirty="0"/>
              <a:t> = </a:t>
            </a:r>
            <a:r>
              <a:rPr lang="en-US" altLang="zh-CN" sz="2000" i="1" dirty="0"/>
              <a:t>b</a:t>
            </a:r>
            <a:r>
              <a:rPr lang="en-US" altLang="zh-CN" sz="2000" dirty="0"/>
              <a:t>, so </a:t>
            </a:r>
            <a:r>
              <a:rPr lang="en-US" altLang="zh-CN" sz="2000" i="1" dirty="0" err="1"/>
              <a:t>a</a:t>
            </a:r>
            <a:r>
              <a:rPr lang="en-US" altLang="zh-CN" sz="2000" dirty="0" err="1"/>
              <a:t>∨</a:t>
            </a:r>
            <a:r>
              <a:rPr lang="en-US" altLang="zh-CN" sz="2000" i="1" dirty="0" err="1"/>
              <a:t>b</a:t>
            </a:r>
            <a:r>
              <a:rPr lang="en-US" altLang="zh-CN" sz="2000" dirty="0"/>
              <a:t> ≤ </a:t>
            </a:r>
            <a:r>
              <a:rPr lang="en-US" altLang="zh-CN" sz="2000" i="1" dirty="0"/>
              <a:t>b</a:t>
            </a:r>
            <a:r>
              <a:rPr lang="en-US" altLang="zh-CN" sz="2000" dirty="0"/>
              <a:t> (reflexive)</a:t>
            </a:r>
            <a:endParaRPr lang="en-US" altLang="zh-CN" sz="2000" i="1" dirty="0"/>
          </a:p>
          <a:p>
            <a:pPr lvl="1" eaLnBrk="1" hangingPunct="1">
              <a:lnSpc>
                <a:spcPct val="150000"/>
              </a:lnSpc>
            </a:pPr>
            <a:r>
              <a:rPr lang="en-US" altLang="zh-CN" sz="2000" i="1" dirty="0" err="1"/>
              <a:t>a</a:t>
            </a:r>
            <a:r>
              <a:rPr lang="en-US" altLang="zh-CN" sz="2000" dirty="0" err="1"/>
              <a:t>∨</a:t>
            </a:r>
            <a:r>
              <a:rPr lang="en-US" altLang="zh-CN" sz="2000" i="1" dirty="0" err="1"/>
              <a:t>b</a:t>
            </a:r>
            <a:r>
              <a:rPr lang="en-US" altLang="zh-CN" sz="2000" dirty="0"/>
              <a:t> is an upper bound of </a:t>
            </a:r>
            <a:r>
              <a:rPr lang="en-US" altLang="zh-CN" sz="2000" i="1" dirty="0"/>
              <a:t>a </a:t>
            </a:r>
            <a:r>
              <a:rPr lang="en-US" altLang="zh-CN" sz="2000" dirty="0"/>
              <a:t>and </a:t>
            </a:r>
            <a:r>
              <a:rPr lang="en-US" altLang="zh-CN" sz="2000" i="1" dirty="0"/>
              <a:t>b</a:t>
            </a:r>
            <a:r>
              <a:rPr lang="en-US" altLang="zh-CN" sz="2000" dirty="0"/>
              <a:t>, so </a:t>
            </a:r>
            <a:r>
              <a:rPr lang="en-US" altLang="zh-CN" sz="2000" i="1" dirty="0"/>
              <a:t>a </a:t>
            </a:r>
            <a:r>
              <a:rPr lang="en-US" altLang="zh-CN" sz="2000" dirty="0"/>
              <a:t>≤ </a:t>
            </a:r>
            <a:r>
              <a:rPr lang="en-US" altLang="zh-CN" sz="2000" i="1" dirty="0" err="1"/>
              <a:t>a</a:t>
            </a:r>
            <a:r>
              <a:rPr lang="en-US" altLang="zh-CN" sz="2000" dirty="0" err="1"/>
              <a:t>∨</a:t>
            </a:r>
            <a:r>
              <a:rPr lang="en-US" altLang="zh-CN" sz="2000" i="1" dirty="0" err="1"/>
              <a:t>b</a:t>
            </a:r>
            <a:endParaRPr lang="en-US" altLang="zh-CN" sz="2000" i="1" dirty="0"/>
          </a:p>
          <a:p>
            <a:pPr lvl="1" eaLnBrk="1" hangingPunct="1">
              <a:lnSpc>
                <a:spcPct val="150000"/>
              </a:lnSpc>
            </a:pPr>
            <a:r>
              <a:rPr lang="en-US" altLang="zh-CN" sz="2400" dirty="0">
                <a:sym typeface="Symbol" panose="05050102010706020507" pitchFamily="18" charset="2"/>
              </a:rPr>
              <a:t>So, </a:t>
            </a:r>
            <a:r>
              <a:rPr lang="en-US" altLang="zh-CN" sz="2000" i="1" dirty="0"/>
              <a:t>a </a:t>
            </a:r>
            <a:r>
              <a:rPr lang="en-US" altLang="zh-CN" sz="2000" dirty="0"/>
              <a:t>≤ </a:t>
            </a:r>
            <a:r>
              <a:rPr lang="en-US" altLang="zh-CN" sz="2000" i="1" dirty="0"/>
              <a:t>b </a:t>
            </a:r>
            <a:r>
              <a:rPr lang="en-US" altLang="zh-CN" sz="2000" dirty="0"/>
              <a:t>(transitive)</a:t>
            </a:r>
            <a:endParaRPr lang="en-US" altLang="zh-CN" sz="2400" dirty="0">
              <a:sym typeface="Symbol" panose="05050102010706020507" pitchFamily="18" charset="2"/>
            </a:endParaRPr>
          </a:p>
          <a:p>
            <a:pPr eaLnBrk="1" hangingPunct="1">
              <a:lnSpc>
                <a:spcPct val="150000"/>
              </a:lnSpc>
            </a:pPr>
            <a:r>
              <a:rPr lang="en-US" altLang="zh-CN" sz="2800" dirty="0">
                <a:sym typeface="Symbol" panose="05050102010706020507" pitchFamily="18" charset="2"/>
              </a:rPr>
              <a:t> if</a:t>
            </a:r>
          </a:p>
          <a:p>
            <a:pPr lvl="1" eaLnBrk="1" hangingPunct="1">
              <a:lnSpc>
                <a:spcPct val="150000"/>
              </a:lnSpc>
            </a:pPr>
            <a:r>
              <a:rPr lang="en-US" altLang="zh-CN" sz="2000" dirty="0"/>
              <a:t>Suppose </a:t>
            </a:r>
            <a:r>
              <a:rPr lang="en-US" altLang="zh-CN" sz="2000" i="1" dirty="0" err="1"/>
              <a:t>a</a:t>
            </a:r>
            <a:r>
              <a:rPr lang="en-US" altLang="zh-CN" sz="2000" dirty="0" err="1"/>
              <a:t>≤</a:t>
            </a:r>
            <a:r>
              <a:rPr lang="en-US" altLang="zh-CN" sz="2000" i="1" dirty="0" err="1"/>
              <a:t>b</a:t>
            </a:r>
            <a:endParaRPr lang="en-US" altLang="zh-CN" sz="2000" dirty="0"/>
          </a:p>
          <a:p>
            <a:pPr lvl="1" eaLnBrk="1" hangingPunct="1">
              <a:lnSpc>
                <a:spcPct val="150000"/>
              </a:lnSpc>
            </a:pPr>
            <a:r>
              <a:rPr lang="en-US" altLang="zh-CN" sz="2000" i="1" dirty="0" err="1"/>
              <a:t>b</a:t>
            </a:r>
            <a:r>
              <a:rPr lang="en-US" altLang="zh-CN" sz="2000" dirty="0" err="1"/>
              <a:t>≤</a:t>
            </a:r>
            <a:r>
              <a:rPr lang="en-US" altLang="zh-CN" sz="2000" i="1" dirty="0" err="1"/>
              <a:t>b</a:t>
            </a:r>
            <a:r>
              <a:rPr lang="en-US" altLang="zh-CN" sz="2000" i="1" dirty="0"/>
              <a:t> </a:t>
            </a:r>
            <a:r>
              <a:rPr lang="en-US" altLang="zh-CN" sz="2000" dirty="0"/>
              <a:t>(reflexive), </a:t>
            </a:r>
            <a:r>
              <a:rPr lang="en-US" altLang="zh-CN" sz="2000" i="1" dirty="0"/>
              <a:t>b</a:t>
            </a:r>
            <a:r>
              <a:rPr lang="en-US" altLang="zh-CN" sz="2000" dirty="0"/>
              <a:t> is an upper bound of </a:t>
            </a:r>
            <a:r>
              <a:rPr lang="en-US" altLang="zh-CN" sz="2000" i="1" dirty="0"/>
              <a:t>a </a:t>
            </a:r>
            <a:r>
              <a:rPr lang="en-US" altLang="zh-CN" sz="2000" dirty="0"/>
              <a:t>and </a:t>
            </a:r>
            <a:r>
              <a:rPr lang="en-US" altLang="zh-CN" sz="2000" i="1" dirty="0"/>
              <a:t>b</a:t>
            </a:r>
          </a:p>
          <a:p>
            <a:pPr lvl="1" eaLnBrk="1" hangingPunct="1">
              <a:lnSpc>
                <a:spcPct val="150000"/>
              </a:lnSpc>
            </a:pPr>
            <a:r>
              <a:rPr lang="en-US" altLang="zh-CN" sz="2000" dirty="0"/>
              <a:t>So </a:t>
            </a:r>
            <a:r>
              <a:rPr lang="en-US" altLang="zh-CN" sz="2000" i="1" dirty="0" err="1"/>
              <a:t>a</a:t>
            </a:r>
            <a:r>
              <a:rPr lang="en-US" altLang="zh-CN" sz="2000" dirty="0" err="1">
                <a:latin typeface="宋体" panose="02010600030101010101" pitchFamily="2" charset="-122"/>
              </a:rPr>
              <a:t>∨</a:t>
            </a:r>
            <a:r>
              <a:rPr lang="en-US" altLang="zh-CN" sz="2000" i="1" dirty="0" err="1"/>
              <a:t>b</a:t>
            </a:r>
            <a:r>
              <a:rPr lang="en-US" altLang="zh-CN" sz="2000" dirty="0" err="1">
                <a:latin typeface="宋体" panose="02010600030101010101" pitchFamily="2" charset="-122"/>
              </a:rPr>
              <a:t>≤</a:t>
            </a:r>
            <a:r>
              <a:rPr lang="en-US" altLang="zh-CN" sz="2000" i="1" dirty="0" err="1"/>
              <a:t>b</a:t>
            </a:r>
            <a:r>
              <a:rPr lang="en-US" altLang="zh-CN" sz="2000" dirty="0"/>
              <a:t> (by definition of </a:t>
            </a:r>
            <a:r>
              <a:rPr lang="en-US" altLang="zh-CN" sz="2000" dirty="0" err="1"/>
              <a:t>lub</a:t>
            </a:r>
            <a:r>
              <a:rPr lang="en-US" altLang="zh-CN" sz="2000" dirty="0"/>
              <a:t>)</a:t>
            </a:r>
          </a:p>
          <a:p>
            <a:pPr lvl="1" eaLnBrk="1" hangingPunct="1">
              <a:lnSpc>
                <a:spcPct val="150000"/>
              </a:lnSpc>
            </a:pPr>
            <a:r>
              <a:rPr lang="en-US" altLang="zh-CN" sz="2000" dirty="0"/>
              <a:t>But, </a:t>
            </a:r>
            <a:r>
              <a:rPr lang="en-US" altLang="zh-CN" sz="2000" i="1" dirty="0" err="1"/>
              <a:t>b</a:t>
            </a:r>
            <a:r>
              <a:rPr lang="en-US" altLang="zh-CN" sz="2000" dirty="0" err="1">
                <a:latin typeface="宋体" panose="02010600030101010101" pitchFamily="2" charset="-122"/>
              </a:rPr>
              <a:t>≤</a:t>
            </a:r>
            <a:r>
              <a:rPr lang="en-US" altLang="zh-CN" sz="2000" i="1" dirty="0" err="1"/>
              <a:t>a</a:t>
            </a:r>
            <a:r>
              <a:rPr lang="en-US" altLang="zh-CN" sz="2000" dirty="0" err="1">
                <a:latin typeface="宋体" panose="02010600030101010101" pitchFamily="2" charset="-122"/>
              </a:rPr>
              <a:t>∨</a:t>
            </a:r>
            <a:r>
              <a:rPr lang="en-US" altLang="zh-CN" sz="2000" i="1" dirty="0" err="1"/>
              <a:t>b</a:t>
            </a:r>
            <a:r>
              <a:rPr lang="en-US" altLang="zh-CN" sz="2000" dirty="0"/>
              <a:t> (by definition of </a:t>
            </a:r>
            <a:r>
              <a:rPr lang="en-US" altLang="zh-CN" sz="2000" dirty="0" err="1"/>
              <a:t>lub</a:t>
            </a:r>
            <a:r>
              <a:rPr lang="en-US" altLang="zh-CN" sz="2000" dirty="0"/>
              <a:t>)</a:t>
            </a:r>
          </a:p>
          <a:p>
            <a:pPr lvl="1" eaLnBrk="1" hangingPunct="1">
              <a:lnSpc>
                <a:spcPct val="150000"/>
              </a:lnSpc>
            </a:pPr>
            <a:r>
              <a:rPr lang="en-US" altLang="zh-CN" sz="2000" dirty="0"/>
              <a:t>Therefore, </a:t>
            </a:r>
            <a:r>
              <a:rPr lang="en-US" altLang="zh-CN" sz="2000" i="1" dirty="0" err="1"/>
              <a:t>a</a:t>
            </a:r>
            <a:r>
              <a:rPr lang="en-US" altLang="zh-CN" sz="2000" dirty="0" err="1">
                <a:latin typeface="宋体" panose="02010600030101010101" pitchFamily="2" charset="-122"/>
              </a:rPr>
              <a:t>∨</a:t>
            </a:r>
            <a:r>
              <a:rPr lang="en-US" altLang="zh-CN" sz="2000" i="1" dirty="0" err="1"/>
              <a:t>b</a:t>
            </a:r>
            <a:r>
              <a:rPr lang="en-US" altLang="zh-CN" sz="2000" i="1" dirty="0"/>
              <a:t> </a:t>
            </a:r>
            <a:r>
              <a:rPr lang="en-US" altLang="zh-CN" sz="2000" dirty="0">
                <a:latin typeface="宋体" panose="02010600030101010101" pitchFamily="2" charset="-122"/>
              </a:rPr>
              <a:t>= </a:t>
            </a:r>
            <a:r>
              <a:rPr lang="en-US" altLang="zh-CN" sz="2000" i="1" dirty="0"/>
              <a:t>b</a:t>
            </a:r>
            <a:r>
              <a:rPr lang="en-US" altLang="zh-CN" sz="2000" dirty="0"/>
              <a:t> (antisymmetric)</a:t>
            </a:r>
          </a:p>
        </p:txBody>
      </p:sp>
    </p:spTree>
    <p:extLst>
      <p:ext uri="{BB962C8B-B14F-4D97-AF65-F5344CB8AC3E}">
        <p14:creationId xmlns:p14="http://schemas.microsoft.com/office/powerpoint/2010/main" val="30090605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9.6.5 Lattices - Theorem 2</a:t>
            </a:r>
            <a:endParaRPr lang="zh-CN" altLang="en-US"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739754"/>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gn="just" eaLnBrk="1" hangingPunct="1">
              <a:lnSpc>
                <a:spcPct val="150000"/>
              </a:lnSpc>
            </a:pPr>
            <a:r>
              <a:rPr lang="en-US" altLang="zh-CN" sz="2400" dirty="0"/>
              <a:t>Let L be a lattice.  Then </a:t>
            </a:r>
          </a:p>
          <a:p>
            <a:pPr lvl="1" algn="just" eaLnBrk="1" hangingPunct="1">
              <a:lnSpc>
                <a:spcPct val="150000"/>
              </a:lnSpc>
            </a:pPr>
            <a:r>
              <a:rPr lang="en-US" altLang="zh-CN" sz="2400" dirty="0"/>
              <a:t>Idempotent Properties</a:t>
            </a:r>
            <a:r>
              <a:rPr lang="zh-CN" altLang="en-US" sz="2400" dirty="0"/>
              <a:t>（等幂律）</a:t>
            </a:r>
          </a:p>
          <a:p>
            <a:pPr lvl="2" algn="just" eaLnBrk="1" hangingPunct="1">
              <a:lnSpc>
                <a:spcPct val="150000"/>
              </a:lnSpc>
            </a:pPr>
            <a:r>
              <a:rPr lang="en-US" altLang="zh-CN" sz="2000" dirty="0"/>
              <a:t>(a) </a:t>
            </a:r>
            <a:r>
              <a:rPr lang="en-US" altLang="zh-CN" sz="2000" dirty="0" err="1"/>
              <a:t>a</a:t>
            </a:r>
            <a:r>
              <a:rPr lang="en-US" altLang="zh-CN" sz="2000" dirty="0" err="1">
                <a:latin typeface="宋体" panose="02010600030101010101" pitchFamily="2" charset="-122"/>
              </a:rPr>
              <a:t>∨</a:t>
            </a:r>
            <a:r>
              <a:rPr lang="en-US" altLang="zh-CN" sz="2000" dirty="0" err="1"/>
              <a:t>a</a:t>
            </a:r>
            <a:r>
              <a:rPr lang="en-US" altLang="zh-CN" sz="2000" dirty="0"/>
              <a:t> = a</a:t>
            </a:r>
          </a:p>
          <a:p>
            <a:pPr lvl="2" algn="just" eaLnBrk="1" hangingPunct="1">
              <a:lnSpc>
                <a:spcPct val="150000"/>
              </a:lnSpc>
            </a:pPr>
            <a:r>
              <a:rPr lang="en-US" altLang="zh-CN" sz="2000" dirty="0"/>
              <a:t>(b) </a:t>
            </a:r>
            <a:r>
              <a:rPr lang="en-US" altLang="zh-CN" sz="2000" dirty="0" err="1"/>
              <a:t>a</a:t>
            </a:r>
            <a:r>
              <a:rPr lang="en-US" altLang="zh-CN" sz="2000" dirty="0" err="1">
                <a:latin typeface="宋体" panose="02010600030101010101" pitchFamily="2" charset="-122"/>
              </a:rPr>
              <a:t>∧</a:t>
            </a:r>
            <a:r>
              <a:rPr lang="en-US" altLang="zh-CN" sz="2000" dirty="0" err="1"/>
              <a:t>a</a:t>
            </a:r>
            <a:r>
              <a:rPr lang="en-US" altLang="zh-CN" sz="2000" dirty="0"/>
              <a:t> = a</a:t>
            </a:r>
          </a:p>
          <a:p>
            <a:pPr lvl="1" algn="just" eaLnBrk="1" hangingPunct="1">
              <a:lnSpc>
                <a:spcPct val="150000"/>
              </a:lnSpc>
            </a:pPr>
            <a:r>
              <a:rPr lang="en-US" altLang="zh-CN" sz="2400" dirty="0"/>
              <a:t>Commutative Properties</a:t>
            </a:r>
            <a:r>
              <a:rPr lang="zh-CN" altLang="en-US" sz="2400" dirty="0"/>
              <a:t>（交换律）</a:t>
            </a:r>
          </a:p>
          <a:p>
            <a:pPr lvl="2" algn="just" eaLnBrk="1" hangingPunct="1">
              <a:lnSpc>
                <a:spcPct val="150000"/>
              </a:lnSpc>
            </a:pPr>
            <a:r>
              <a:rPr lang="en-US" altLang="zh-CN" sz="2000" dirty="0"/>
              <a:t>(a) </a:t>
            </a:r>
            <a:r>
              <a:rPr lang="en-US" altLang="zh-CN" sz="2000" dirty="0" err="1"/>
              <a:t>a</a:t>
            </a:r>
            <a:r>
              <a:rPr lang="en-US" altLang="zh-CN" sz="2000" dirty="0" err="1">
                <a:latin typeface="宋体" panose="02010600030101010101" pitchFamily="2" charset="-122"/>
              </a:rPr>
              <a:t>∨</a:t>
            </a:r>
            <a:r>
              <a:rPr lang="en-US" altLang="zh-CN" sz="2000" dirty="0" err="1"/>
              <a:t>b</a:t>
            </a:r>
            <a:r>
              <a:rPr lang="en-US" altLang="zh-CN" sz="2000" dirty="0"/>
              <a:t> = </a:t>
            </a:r>
            <a:r>
              <a:rPr lang="en-US" altLang="zh-CN" sz="2000" dirty="0" err="1"/>
              <a:t>b</a:t>
            </a:r>
            <a:r>
              <a:rPr lang="en-US" altLang="zh-CN" sz="2000" dirty="0" err="1">
                <a:latin typeface="宋体" panose="02010600030101010101" pitchFamily="2" charset="-122"/>
              </a:rPr>
              <a:t>∨</a:t>
            </a:r>
            <a:r>
              <a:rPr lang="en-US" altLang="zh-CN" sz="2000" dirty="0" err="1"/>
              <a:t>a</a:t>
            </a:r>
            <a:endParaRPr lang="en-US" altLang="zh-CN" sz="2000" dirty="0"/>
          </a:p>
          <a:p>
            <a:pPr lvl="2" algn="just" eaLnBrk="1" hangingPunct="1">
              <a:lnSpc>
                <a:spcPct val="150000"/>
              </a:lnSpc>
            </a:pPr>
            <a:r>
              <a:rPr lang="en-US" altLang="zh-CN" sz="2000" dirty="0"/>
              <a:t>(b) </a:t>
            </a:r>
            <a:r>
              <a:rPr lang="en-US" altLang="zh-CN" sz="2000" dirty="0" err="1"/>
              <a:t>a</a:t>
            </a:r>
            <a:r>
              <a:rPr lang="en-US" altLang="zh-CN" sz="2000" dirty="0" err="1">
                <a:latin typeface="宋体" panose="02010600030101010101" pitchFamily="2" charset="-122"/>
              </a:rPr>
              <a:t>∧</a:t>
            </a:r>
            <a:r>
              <a:rPr lang="en-US" altLang="zh-CN" sz="2000" dirty="0" err="1"/>
              <a:t>b</a:t>
            </a:r>
            <a:r>
              <a:rPr lang="en-US" altLang="zh-CN" sz="2000" dirty="0"/>
              <a:t> = </a:t>
            </a:r>
            <a:r>
              <a:rPr lang="en-US" altLang="zh-CN" sz="2000" dirty="0" err="1"/>
              <a:t>b</a:t>
            </a:r>
            <a:r>
              <a:rPr lang="en-US" altLang="zh-CN" sz="2000" dirty="0" err="1">
                <a:latin typeface="宋体" panose="02010600030101010101" pitchFamily="2" charset="-122"/>
              </a:rPr>
              <a:t>∧</a:t>
            </a:r>
            <a:r>
              <a:rPr lang="en-US" altLang="zh-CN" sz="2000" dirty="0" err="1"/>
              <a:t>a</a:t>
            </a:r>
            <a:endParaRPr lang="en-US" altLang="zh-CN" sz="2000" dirty="0"/>
          </a:p>
          <a:p>
            <a:pPr lvl="1" algn="just" eaLnBrk="1" hangingPunct="1">
              <a:lnSpc>
                <a:spcPct val="150000"/>
              </a:lnSpc>
            </a:pPr>
            <a:r>
              <a:rPr lang="en-US" altLang="zh-CN" sz="2400" dirty="0"/>
              <a:t>Associative Properties</a:t>
            </a:r>
            <a:r>
              <a:rPr lang="zh-CN" altLang="en-US" sz="2400" dirty="0"/>
              <a:t>（结合律）</a:t>
            </a:r>
          </a:p>
          <a:p>
            <a:pPr lvl="2" algn="just" eaLnBrk="1" hangingPunct="1">
              <a:lnSpc>
                <a:spcPct val="150000"/>
              </a:lnSpc>
            </a:pPr>
            <a:r>
              <a:rPr lang="en-US" altLang="zh-CN" sz="2000" dirty="0"/>
              <a:t>(a) a</a:t>
            </a:r>
            <a:r>
              <a:rPr lang="en-US" altLang="zh-CN" sz="2000" dirty="0">
                <a:latin typeface="宋体" panose="02010600030101010101" pitchFamily="2" charset="-122"/>
              </a:rPr>
              <a:t>∨</a:t>
            </a:r>
            <a:r>
              <a:rPr lang="en-US" altLang="zh-CN" sz="2000" dirty="0"/>
              <a:t>(</a:t>
            </a:r>
            <a:r>
              <a:rPr lang="en-US" altLang="zh-CN" sz="2000" dirty="0" err="1"/>
              <a:t>b</a:t>
            </a:r>
            <a:r>
              <a:rPr lang="en-US" altLang="zh-CN" sz="2000" dirty="0" err="1">
                <a:latin typeface="宋体" panose="02010600030101010101" pitchFamily="2" charset="-122"/>
              </a:rPr>
              <a:t>∨</a:t>
            </a:r>
            <a:r>
              <a:rPr lang="en-US" altLang="zh-CN" sz="2000" dirty="0" err="1"/>
              <a:t>c</a:t>
            </a:r>
            <a:r>
              <a:rPr lang="en-US" altLang="zh-CN" sz="2000" dirty="0"/>
              <a:t>) = (</a:t>
            </a:r>
            <a:r>
              <a:rPr lang="en-US" altLang="zh-CN" sz="2000" dirty="0" err="1"/>
              <a:t>a</a:t>
            </a:r>
            <a:r>
              <a:rPr lang="en-US" altLang="zh-CN" sz="2000" dirty="0" err="1">
                <a:latin typeface="宋体" panose="02010600030101010101" pitchFamily="2" charset="-122"/>
              </a:rPr>
              <a:t>∨</a:t>
            </a:r>
            <a:r>
              <a:rPr lang="en-US" altLang="zh-CN" sz="2000" dirty="0" err="1"/>
              <a:t>b</a:t>
            </a:r>
            <a:r>
              <a:rPr lang="en-US" altLang="zh-CN" sz="2000" dirty="0"/>
              <a:t>)</a:t>
            </a:r>
            <a:r>
              <a:rPr lang="en-US" altLang="zh-CN" sz="2000" dirty="0">
                <a:latin typeface="宋体" panose="02010600030101010101" pitchFamily="2" charset="-122"/>
              </a:rPr>
              <a:t>∨</a:t>
            </a:r>
            <a:r>
              <a:rPr lang="en-US" altLang="zh-CN" sz="2000" dirty="0"/>
              <a:t>c</a:t>
            </a:r>
          </a:p>
          <a:p>
            <a:pPr lvl="2" algn="just" eaLnBrk="1" hangingPunct="1">
              <a:lnSpc>
                <a:spcPct val="150000"/>
              </a:lnSpc>
            </a:pPr>
            <a:r>
              <a:rPr lang="en-US" altLang="zh-CN" sz="2000" dirty="0"/>
              <a:t>(b) a</a:t>
            </a:r>
            <a:r>
              <a:rPr lang="en-US" altLang="zh-CN" sz="2000" dirty="0">
                <a:latin typeface="宋体" panose="02010600030101010101" pitchFamily="2" charset="-122"/>
              </a:rPr>
              <a:t>∧</a:t>
            </a:r>
            <a:r>
              <a:rPr lang="en-US" altLang="zh-CN" sz="2000" dirty="0"/>
              <a:t>(</a:t>
            </a:r>
            <a:r>
              <a:rPr lang="en-US" altLang="zh-CN" sz="2000" dirty="0" err="1"/>
              <a:t>b</a:t>
            </a:r>
            <a:r>
              <a:rPr lang="en-US" altLang="zh-CN" sz="2000" dirty="0" err="1">
                <a:latin typeface="宋体" panose="02010600030101010101" pitchFamily="2" charset="-122"/>
              </a:rPr>
              <a:t>∧</a:t>
            </a:r>
            <a:r>
              <a:rPr lang="en-US" altLang="zh-CN" sz="2000" dirty="0" err="1"/>
              <a:t>c</a:t>
            </a:r>
            <a:r>
              <a:rPr lang="en-US" altLang="zh-CN" sz="2000" dirty="0"/>
              <a:t>) = (</a:t>
            </a:r>
            <a:r>
              <a:rPr lang="en-US" altLang="zh-CN" sz="2000" dirty="0" err="1"/>
              <a:t>a</a:t>
            </a:r>
            <a:r>
              <a:rPr lang="en-US" altLang="zh-CN" sz="2000" dirty="0" err="1">
                <a:latin typeface="宋体" panose="02010600030101010101" pitchFamily="2" charset="-122"/>
              </a:rPr>
              <a:t>∧</a:t>
            </a:r>
            <a:r>
              <a:rPr lang="en-US" altLang="zh-CN" sz="2000" dirty="0" err="1"/>
              <a:t>b</a:t>
            </a:r>
            <a:r>
              <a:rPr lang="en-US" altLang="zh-CN" sz="2000" dirty="0"/>
              <a:t>)</a:t>
            </a:r>
            <a:r>
              <a:rPr lang="en-US" altLang="zh-CN" sz="2000" dirty="0">
                <a:latin typeface="宋体" panose="02010600030101010101" pitchFamily="2" charset="-122"/>
              </a:rPr>
              <a:t> ∧</a:t>
            </a:r>
            <a:r>
              <a:rPr lang="en-US" altLang="zh-CN" sz="2000" dirty="0"/>
              <a:t>c</a:t>
            </a:r>
          </a:p>
          <a:p>
            <a:pPr lvl="1" algn="just" eaLnBrk="1" hangingPunct="1">
              <a:lnSpc>
                <a:spcPct val="150000"/>
              </a:lnSpc>
            </a:pPr>
            <a:r>
              <a:rPr lang="en-US" altLang="zh-CN" sz="2400" dirty="0"/>
              <a:t>Absorption Properties</a:t>
            </a:r>
            <a:r>
              <a:rPr lang="zh-CN" altLang="en-US" sz="2400" dirty="0"/>
              <a:t>（吸收律）</a:t>
            </a:r>
          </a:p>
          <a:p>
            <a:pPr lvl="2" algn="just" eaLnBrk="1" hangingPunct="1">
              <a:lnSpc>
                <a:spcPct val="150000"/>
              </a:lnSpc>
            </a:pPr>
            <a:r>
              <a:rPr lang="en-US" altLang="zh-CN" sz="2000" dirty="0"/>
              <a:t>(a) a</a:t>
            </a:r>
            <a:r>
              <a:rPr lang="en-US" altLang="zh-CN" sz="2000" dirty="0">
                <a:latin typeface="宋体" panose="02010600030101010101" pitchFamily="2" charset="-122"/>
              </a:rPr>
              <a:t>∨</a:t>
            </a:r>
            <a:r>
              <a:rPr lang="en-US" altLang="zh-CN" sz="2000" dirty="0"/>
              <a:t>(</a:t>
            </a:r>
            <a:r>
              <a:rPr lang="en-US" altLang="zh-CN" sz="2000" dirty="0" err="1"/>
              <a:t>a</a:t>
            </a:r>
            <a:r>
              <a:rPr lang="en-US" altLang="zh-CN" sz="2000" dirty="0" err="1">
                <a:latin typeface="宋体" panose="02010600030101010101" pitchFamily="2" charset="-122"/>
              </a:rPr>
              <a:t>∧</a:t>
            </a:r>
            <a:r>
              <a:rPr lang="en-US" altLang="zh-CN" sz="2000" dirty="0" err="1"/>
              <a:t>b</a:t>
            </a:r>
            <a:r>
              <a:rPr lang="en-US" altLang="zh-CN" sz="2000" dirty="0"/>
              <a:t>) = a</a:t>
            </a:r>
          </a:p>
          <a:p>
            <a:pPr lvl="2" eaLnBrk="1" hangingPunct="1">
              <a:lnSpc>
                <a:spcPct val="150000"/>
              </a:lnSpc>
            </a:pPr>
            <a:r>
              <a:rPr lang="en-US" altLang="zh-CN" sz="2000" dirty="0"/>
              <a:t>(b) a</a:t>
            </a:r>
            <a:r>
              <a:rPr lang="en-US" altLang="zh-CN" sz="2000" dirty="0">
                <a:latin typeface="宋体" panose="02010600030101010101" pitchFamily="2" charset="-122"/>
              </a:rPr>
              <a:t>∧</a:t>
            </a:r>
            <a:r>
              <a:rPr lang="en-US" altLang="zh-CN" sz="2000" dirty="0"/>
              <a:t>(</a:t>
            </a:r>
            <a:r>
              <a:rPr lang="en-US" altLang="zh-CN" sz="2000" dirty="0" err="1"/>
              <a:t>a</a:t>
            </a:r>
            <a:r>
              <a:rPr lang="en-US" altLang="zh-CN" sz="2000" dirty="0" err="1">
                <a:latin typeface="宋体" panose="02010600030101010101" pitchFamily="2" charset="-122"/>
              </a:rPr>
              <a:t>∨</a:t>
            </a:r>
            <a:r>
              <a:rPr lang="en-US" altLang="zh-CN" sz="2000" dirty="0" err="1"/>
              <a:t>b</a:t>
            </a:r>
            <a:r>
              <a:rPr lang="en-US" altLang="zh-CN" sz="2000" dirty="0"/>
              <a:t>) = a</a:t>
            </a:r>
          </a:p>
        </p:txBody>
      </p:sp>
    </p:spTree>
    <p:extLst>
      <p:ext uri="{BB962C8B-B14F-4D97-AF65-F5344CB8AC3E}">
        <p14:creationId xmlns:p14="http://schemas.microsoft.com/office/powerpoint/2010/main" val="303652091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9.6.5 Lattices - Theorem 3</a:t>
            </a:r>
            <a:endParaRPr lang="zh-CN" altLang="en-US"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739754"/>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gn="just" eaLnBrk="1" hangingPunct="1">
              <a:lnSpc>
                <a:spcPct val="150000"/>
              </a:lnSpc>
            </a:pPr>
            <a:r>
              <a:rPr lang="en-US" altLang="zh-CN" sz="2800" dirty="0"/>
              <a:t> Let L be a lattice.  Then for every a, b, and c in L,</a:t>
            </a:r>
          </a:p>
          <a:p>
            <a:pPr algn="just" eaLnBrk="1" hangingPunct="1">
              <a:lnSpc>
                <a:spcPct val="150000"/>
              </a:lnSpc>
            </a:pPr>
            <a:r>
              <a:rPr lang="en-US" altLang="zh-CN" sz="2800" dirty="0"/>
              <a:t>If </a:t>
            </a:r>
            <a:r>
              <a:rPr lang="en-US" altLang="zh-CN" sz="2800" dirty="0" err="1"/>
              <a:t>a≤b</a:t>
            </a:r>
            <a:r>
              <a:rPr lang="en-US" altLang="zh-CN" sz="2800" dirty="0"/>
              <a:t>, then</a:t>
            </a:r>
          </a:p>
          <a:p>
            <a:pPr lvl="1" algn="just" eaLnBrk="1" hangingPunct="1">
              <a:lnSpc>
                <a:spcPct val="150000"/>
              </a:lnSpc>
            </a:pPr>
            <a:r>
              <a:rPr lang="en-US" altLang="zh-CN" sz="2400" dirty="0"/>
              <a:t>a</a:t>
            </a:r>
            <a:r>
              <a:rPr lang="en-US" altLang="zh-CN" sz="2400" dirty="0">
                <a:latin typeface="宋体" panose="02010600030101010101" pitchFamily="2" charset="-122"/>
              </a:rPr>
              <a:t> ∨ </a:t>
            </a:r>
            <a:r>
              <a:rPr lang="en-US" altLang="zh-CN" sz="2400" dirty="0"/>
              <a:t>c ≤ </a:t>
            </a:r>
            <a:r>
              <a:rPr lang="en-US" altLang="zh-CN" sz="2400" dirty="0" err="1"/>
              <a:t>b</a:t>
            </a:r>
            <a:r>
              <a:rPr lang="en-US" altLang="zh-CN" sz="2400" dirty="0" err="1">
                <a:latin typeface="宋体" panose="02010600030101010101" pitchFamily="2" charset="-122"/>
              </a:rPr>
              <a:t>∨</a:t>
            </a:r>
            <a:r>
              <a:rPr lang="en-US" altLang="zh-CN" sz="2400" dirty="0" err="1"/>
              <a:t>c</a:t>
            </a:r>
            <a:r>
              <a:rPr lang="en-US" altLang="zh-CN" sz="2400" dirty="0"/>
              <a:t>.</a:t>
            </a:r>
          </a:p>
          <a:p>
            <a:pPr lvl="1" algn="just" eaLnBrk="1" hangingPunct="1">
              <a:lnSpc>
                <a:spcPct val="150000"/>
              </a:lnSpc>
            </a:pPr>
            <a:r>
              <a:rPr lang="en-US" altLang="zh-CN" sz="2400" dirty="0" err="1"/>
              <a:t>a</a:t>
            </a:r>
            <a:r>
              <a:rPr lang="en-US" altLang="zh-CN" sz="2400" dirty="0" err="1">
                <a:latin typeface="宋体" panose="02010600030101010101" pitchFamily="2" charset="-122"/>
              </a:rPr>
              <a:t>∧</a:t>
            </a:r>
            <a:r>
              <a:rPr lang="en-US" altLang="zh-CN" sz="2400" dirty="0" err="1"/>
              <a:t>c</a:t>
            </a:r>
            <a:r>
              <a:rPr lang="en-US" altLang="zh-CN" sz="2400" dirty="0"/>
              <a:t> ≤ </a:t>
            </a:r>
            <a:r>
              <a:rPr lang="en-US" altLang="zh-CN" sz="2400" dirty="0" err="1"/>
              <a:t>b</a:t>
            </a:r>
            <a:r>
              <a:rPr lang="en-US" altLang="zh-CN" sz="2400" dirty="0" err="1">
                <a:latin typeface="宋体" panose="02010600030101010101" pitchFamily="2" charset="-122"/>
              </a:rPr>
              <a:t>∧</a:t>
            </a:r>
            <a:r>
              <a:rPr lang="en-US" altLang="zh-CN" sz="2400" dirty="0" err="1"/>
              <a:t>c</a:t>
            </a:r>
            <a:r>
              <a:rPr lang="en-US" altLang="zh-CN" sz="2400" dirty="0"/>
              <a:t>.</a:t>
            </a:r>
          </a:p>
          <a:p>
            <a:pPr algn="just" eaLnBrk="1" hangingPunct="1">
              <a:lnSpc>
                <a:spcPct val="150000"/>
              </a:lnSpc>
            </a:pPr>
            <a:r>
              <a:rPr lang="en-US" altLang="zh-CN" sz="2800" dirty="0" err="1"/>
              <a:t>a≤c</a:t>
            </a:r>
            <a:r>
              <a:rPr lang="en-US" altLang="zh-CN" sz="2800" dirty="0"/>
              <a:t> and </a:t>
            </a:r>
            <a:r>
              <a:rPr lang="en-US" altLang="zh-CN" sz="2800" dirty="0" err="1"/>
              <a:t>b≤c</a:t>
            </a:r>
            <a:r>
              <a:rPr lang="en-US" altLang="zh-CN" sz="2800" dirty="0"/>
              <a:t>  if and only if  </a:t>
            </a:r>
            <a:r>
              <a:rPr lang="en-US" altLang="zh-CN" sz="2800" dirty="0" err="1"/>
              <a:t>a</a:t>
            </a:r>
            <a:r>
              <a:rPr lang="en-US" altLang="zh-CN" sz="2800" dirty="0" err="1">
                <a:latin typeface="宋体" panose="02010600030101010101" pitchFamily="2" charset="-122"/>
              </a:rPr>
              <a:t>∨</a:t>
            </a:r>
            <a:r>
              <a:rPr lang="en-US" altLang="zh-CN" sz="2800" dirty="0" err="1"/>
              <a:t>b≤c</a:t>
            </a:r>
            <a:r>
              <a:rPr lang="en-US" altLang="zh-CN" sz="2800" dirty="0"/>
              <a:t>.</a:t>
            </a:r>
          </a:p>
          <a:p>
            <a:pPr algn="just" eaLnBrk="1" hangingPunct="1">
              <a:lnSpc>
                <a:spcPct val="150000"/>
              </a:lnSpc>
            </a:pPr>
            <a:r>
              <a:rPr lang="en-US" altLang="zh-CN" sz="2800" dirty="0" err="1"/>
              <a:t>c≤a</a:t>
            </a:r>
            <a:r>
              <a:rPr lang="en-US" altLang="zh-CN" sz="2800" dirty="0"/>
              <a:t> and </a:t>
            </a:r>
            <a:r>
              <a:rPr lang="en-US" altLang="zh-CN" sz="2800" dirty="0" err="1"/>
              <a:t>c≤b</a:t>
            </a:r>
            <a:r>
              <a:rPr lang="en-US" altLang="zh-CN" sz="2800" dirty="0"/>
              <a:t>  if and only if  </a:t>
            </a:r>
            <a:r>
              <a:rPr lang="en-US" altLang="zh-CN" sz="2800" dirty="0" err="1"/>
              <a:t>c≤a</a:t>
            </a:r>
            <a:r>
              <a:rPr lang="en-US" altLang="zh-CN" sz="2800" dirty="0" err="1">
                <a:latin typeface="宋体" panose="02010600030101010101" pitchFamily="2" charset="-122"/>
              </a:rPr>
              <a:t>∧</a:t>
            </a:r>
            <a:r>
              <a:rPr lang="en-US" altLang="zh-CN" sz="2800" dirty="0" err="1"/>
              <a:t>b</a:t>
            </a:r>
            <a:r>
              <a:rPr lang="en-US" altLang="zh-CN" sz="2800" dirty="0"/>
              <a:t>.</a:t>
            </a:r>
          </a:p>
          <a:p>
            <a:pPr algn="just" eaLnBrk="1" hangingPunct="1">
              <a:lnSpc>
                <a:spcPct val="150000"/>
              </a:lnSpc>
            </a:pPr>
            <a:r>
              <a:rPr lang="en-US" altLang="zh-CN" sz="2800" dirty="0"/>
              <a:t>If </a:t>
            </a:r>
            <a:r>
              <a:rPr lang="en-US" altLang="zh-CN" sz="2800" dirty="0" err="1"/>
              <a:t>a≤b</a:t>
            </a:r>
            <a:r>
              <a:rPr lang="en-US" altLang="zh-CN" sz="2800" dirty="0"/>
              <a:t> and </a:t>
            </a:r>
            <a:r>
              <a:rPr lang="en-US" altLang="zh-CN" sz="2800" dirty="0" err="1"/>
              <a:t>c≤d</a:t>
            </a:r>
            <a:r>
              <a:rPr lang="en-US" altLang="zh-CN" sz="2800" dirty="0"/>
              <a:t>, then</a:t>
            </a:r>
          </a:p>
          <a:p>
            <a:pPr lvl="1" algn="just" eaLnBrk="1" hangingPunct="1">
              <a:lnSpc>
                <a:spcPct val="150000"/>
              </a:lnSpc>
            </a:pPr>
            <a:r>
              <a:rPr lang="en-US" altLang="zh-CN" sz="2400" dirty="0" err="1"/>
              <a:t>a</a:t>
            </a:r>
            <a:r>
              <a:rPr lang="en-US" altLang="zh-CN" sz="2400" dirty="0" err="1">
                <a:latin typeface="宋体" panose="02010600030101010101" pitchFamily="2" charset="-122"/>
              </a:rPr>
              <a:t>∨</a:t>
            </a:r>
            <a:r>
              <a:rPr lang="en-US" altLang="zh-CN" sz="2400" dirty="0" err="1"/>
              <a:t>c</a:t>
            </a:r>
            <a:r>
              <a:rPr lang="en-US" altLang="zh-CN" sz="2400" dirty="0"/>
              <a:t> ≤ </a:t>
            </a:r>
            <a:r>
              <a:rPr lang="en-US" altLang="zh-CN" sz="2400" dirty="0" err="1"/>
              <a:t>b</a:t>
            </a:r>
            <a:r>
              <a:rPr lang="en-US" altLang="zh-CN" sz="2400" dirty="0" err="1">
                <a:latin typeface="宋体" panose="02010600030101010101" pitchFamily="2" charset="-122"/>
              </a:rPr>
              <a:t>∨</a:t>
            </a:r>
            <a:r>
              <a:rPr lang="en-US" altLang="zh-CN" sz="2400" dirty="0" err="1"/>
              <a:t>d</a:t>
            </a:r>
            <a:r>
              <a:rPr lang="en-US" altLang="zh-CN" sz="2400" dirty="0"/>
              <a:t>.</a:t>
            </a:r>
          </a:p>
          <a:p>
            <a:pPr lvl="1" algn="just" eaLnBrk="1" hangingPunct="1">
              <a:lnSpc>
                <a:spcPct val="150000"/>
              </a:lnSpc>
            </a:pPr>
            <a:r>
              <a:rPr lang="en-US" altLang="zh-CN" sz="2400" dirty="0" err="1"/>
              <a:t>a</a:t>
            </a:r>
            <a:r>
              <a:rPr lang="en-US" altLang="zh-CN" sz="2400" dirty="0" err="1">
                <a:latin typeface="宋体" panose="02010600030101010101" pitchFamily="2" charset="-122"/>
              </a:rPr>
              <a:t>∧</a:t>
            </a:r>
            <a:r>
              <a:rPr lang="en-US" altLang="zh-CN" sz="2400" dirty="0" err="1"/>
              <a:t>c</a:t>
            </a:r>
            <a:r>
              <a:rPr lang="en-US" altLang="zh-CN" sz="2400" dirty="0"/>
              <a:t> </a:t>
            </a:r>
            <a:r>
              <a:rPr lang="en-US" altLang="zh-CN" sz="2400" dirty="0">
                <a:latin typeface="宋体" panose="02010600030101010101" pitchFamily="2" charset="-122"/>
              </a:rPr>
              <a:t>≤</a:t>
            </a:r>
            <a:r>
              <a:rPr lang="en-US" altLang="zh-CN" sz="2400" dirty="0"/>
              <a:t> </a:t>
            </a:r>
            <a:r>
              <a:rPr lang="en-US" altLang="zh-CN" sz="2400" dirty="0" err="1"/>
              <a:t>b</a:t>
            </a:r>
            <a:r>
              <a:rPr lang="en-US" altLang="zh-CN" sz="2400" dirty="0" err="1">
                <a:latin typeface="宋体" panose="02010600030101010101" pitchFamily="2" charset="-122"/>
              </a:rPr>
              <a:t>∧</a:t>
            </a:r>
            <a:r>
              <a:rPr lang="en-US" altLang="zh-CN" sz="2400" dirty="0" err="1"/>
              <a:t>d</a:t>
            </a:r>
            <a:r>
              <a:rPr lang="en-US" altLang="zh-CN" sz="2400" dirty="0"/>
              <a:t>. </a:t>
            </a:r>
          </a:p>
        </p:txBody>
      </p:sp>
    </p:spTree>
    <p:extLst>
      <p:ext uri="{BB962C8B-B14F-4D97-AF65-F5344CB8AC3E}">
        <p14:creationId xmlns:p14="http://schemas.microsoft.com/office/powerpoint/2010/main" val="269166711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2217082"/>
          </a:xfrm>
          <a:prstGeom prst="rect">
            <a:avLst/>
          </a:prstGeom>
          <a:noFill/>
        </p:spPr>
        <p:txBody>
          <a:bodyPr wrap="square" rtlCol="0">
            <a:spAutoFit/>
          </a:bodyPr>
          <a:lstStyle/>
          <a:p>
            <a:pPr>
              <a:lnSpc>
                <a:spcPct val="150000"/>
              </a:lnSpc>
            </a:pPr>
            <a:r>
              <a:rPr lang="en-US" altLang="zh-CN" sz="3200" dirty="0"/>
              <a:t>9.6.5 Lattices - Proof of 3. (a) </a:t>
            </a:r>
          </a:p>
          <a:p>
            <a:pPr>
              <a:lnSpc>
                <a:spcPct val="150000"/>
              </a:lnSpc>
            </a:pPr>
            <a:endParaRPr lang="zh-CN" altLang="en-US" sz="3200" dirty="0"/>
          </a:p>
          <a:p>
            <a:pPr>
              <a:lnSpc>
                <a:spcPct val="150000"/>
              </a:lnSpc>
            </a:pPr>
            <a:endParaRPr lang="en-US" altLang="zh-CN"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1315032"/>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Since </a:t>
            </a:r>
            <a:r>
              <a:rPr lang="en-US" altLang="zh-CN" sz="2800" dirty="0" err="1"/>
              <a:t>a</a:t>
            </a:r>
            <a:r>
              <a:rPr lang="en-US" altLang="zh-CN" sz="2800" dirty="0" err="1">
                <a:latin typeface="宋体" panose="02010600030101010101" pitchFamily="2" charset="-122"/>
              </a:rPr>
              <a:t>∧</a:t>
            </a:r>
            <a:r>
              <a:rPr lang="en-US" altLang="zh-CN" sz="2800" dirty="0" err="1"/>
              <a:t>b</a:t>
            </a:r>
            <a:r>
              <a:rPr lang="en-US" altLang="zh-CN" sz="2800" dirty="0" err="1">
                <a:latin typeface="宋体" panose="02010600030101010101" pitchFamily="2" charset="-122"/>
              </a:rPr>
              <a:t>≤</a:t>
            </a:r>
            <a:r>
              <a:rPr lang="en-US" altLang="zh-CN" sz="2800" dirty="0" err="1"/>
              <a:t>a</a:t>
            </a:r>
            <a:r>
              <a:rPr lang="en-US" altLang="zh-CN" sz="2800" dirty="0"/>
              <a:t> and </a:t>
            </a:r>
            <a:r>
              <a:rPr lang="en-US" altLang="zh-CN" sz="2800" dirty="0" err="1"/>
              <a:t>a</a:t>
            </a:r>
            <a:r>
              <a:rPr lang="en-US" altLang="zh-CN" sz="2800" dirty="0" err="1">
                <a:latin typeface="宋体" panose="02010600030101010101" pitchFamily="2" charset="-122"/>
              </a:rPr>
              <a:t>≤</a:t>
            </a:r>
            <a:r>
              <a:rPr lang="en-US" altLang="zh-CN" sz="2800" dirty="0" err="1"/>
              <a:t>a</a:t>
            </a:r>
            <a:r>
              <a:rPr lang="en-US" altLang="zh-CN" sz="2800" dirty="0"/>
              <a:t>, we see that a is an upper bound of </a:t>
            </a:r>
            <a:r>
              <a:rPr lang="en-US" altLang="zh-CN" sz="2800" dirty="0" err="1"/>
              <a:t>a</a:t>
            </a:r>
            <a:r>
              <a:rPr lang="en-US" altLang="zh-CN" sz="2800" dirty="0" err="1">
                <a:latin typeface="宋体" panose="02010600030101010101" pitchFamily="2" charset="-122"/>
              </a:rPr>
              <a:t>∧</a:t>
            </a:r>
            <a:r>
              <a:rPr lang="en-US" altLang="zh-CN" sz="2800" dirty="0" err="1"/>
              <a:t>b</a:t>
            </a:r>
            <a:r>
              <a:rPr lang="en-US" altLang="zh-CN" sz="2800" dirty="0"/>
              <a:t> and a;  so a</a:t>
            </a:r>
            <a:r>
              <a:rPr lang="en-US" altLang="zh-CN" sz="2800" dirty="0">
                <a:latin typeface="宋体" panose="02010600030101010101" pitchFamily="2" charset="-122"/>
              </a:rPr>
              <a:t>∨</a:t>
            </a:r>
            <a:r>
              <a:rPr lang="en-US" altLang="zh-CN" sz="2800" dirty="0"/>
              <a:t>(</a:t>
            </a:r>
            <a:r>
              <a:rPr lang="en-US" altLang="zh-CN" sz="2800" dirty="0" err="1"/>
              <a:t>a</a:t>
            </a:r>
            <a:r>
              <a:rPr lang="en-US" altLang="zh-CN" sz="2800" dirty="0" err="1">
                <a:latin typeface="宋体" panose="02010600030101010101" pitchFamily="2" charset="-122"/>
              </a:rPr>
              <a:t>∧</a:t>
            </a:r>
            <a:r>
              <a:rPr lang="en-US" altLang="zh-CN" sz="2800" dirty="0" err="1"/>
              <a:t>b</a:t>
            </a:r>
            <a:r>
              <a:rPr lang="en-US" altLang="zh-CN" sz="2800" dirty="0"/>
              <a:t>)</a:t>
            </a:r>
            <a:r>
              <a:rPr lang="en-US" altLang="zh-CN" sz="2800" dirty="0">
                <a:latin typeface="宋体" panose="02010600030101010101" pitchFamily="2" charset="-122"/>
              </a:rPr>
              <a:t>≤</a:t>
            </a:r>
            <a:r>
              <a:rPr lang="en-US" altLang="zh-CN" sz="2800" dirty="0"/>
              <a:t>a.  On the other hand, by the definition of LUB,  we have </a:t>
            </a:r>
            <a:r>
              <a:rPr lang="en-US" altLang="zh-CN" sz="2800" dirty="0" err="1"/>
              <a:t>a</a:t>
            </a:r>
            <a:r>
              <a:rPr lang="en-US" altLang="zh-CN" sz="2800" dirty="0" err="1">
                <a:latin typeface="宋体" panose="02010600030101010101" pitchFamily="2" charset="-122"/>
              </a:rPr>
              <a:t>≤</a:t>
            </a:r>
            <a:r>
              <a:rPr lang="en-US" altLang="zh-CN" sz="2800" dirty="0" err="1"/>
              <a:t>a</a:t>
            </a:r>
            <a:r>
              <a:rPr lang="en-US" altLang="zh-CN" sz="2800" dirty="0">
                <a:latin typeface="宋体" panose="02010600030101010101" pitchFamily="2" charset="-122"/>
              </a:rPr>
              <a:t>∨</a:t>
            </a:r>
            <a:r>
              <a:rPr lang="en-US" altLang="zh-CN" sz="2800" dirty="0"/>
              <a:t>(</a:t>
            </a:r>
            <a:r>
              <a:rPr lang="en-US" altLang="zh-CN" sz="2800" dirty="0" err="1"/>
              <a:t>a</a:t>
            </a:r>
            <a:r>
              <a:rPr lang="en-US" altLang="zh-CN" sz="2800" dirty="0" err="1">
                <a:latin typeface="宋体" panose="02010600030101010101" pitchFamily="2" charset="-122"/>
              </a:rPr>
              <a:t>∧</a:t>
            </a:r>
            <a:r>
              <a:rPr lang="en-US" altLang="zh-CN" sz="2800" dirty="0" err="1"/>
              <a:t>b</a:t>
            </a:r>
            <a:r>
              <a:rPr lang="en-US" altLang="zh-CN" sz="2800" dirty="0"/>
              <a:t>),  so a</a:t>
            </a:r>
            <a:r>
              <a:rPr lang="en-US" altLang="zh-CN" sz="2800" dirty="0">
                <a:latin typeface="宋体" panose="02010600030101010101" pitchFamily="2" charset="-122"/>
              </a:rPr>
              <a:t>∨</a:t>
            </a:r>
            <a:r>
              <a:rPr lang="en-US" altLang="zh-CN" sz="2800" dirty="0"/>
              <a:t>(</a:t>
            </a:r>
            <a:r>
              <a:rPr lang="en-US" altLang="zh-CN" sz="2800" dirty="0" err="1"/>
              <a:t>a</a:t>
            </a:r>
            <a:r>
              <a:rPr lang="en-US" altLang="zh-CN" sz="2800" dirty="0" err="1">
                <a:latin typeface="宋体" panose="02010600030101010101" pitchFamily="2" charset="-122"/>
              </a:rPr>
              <a:t>∧</a:t>
            </a:r>
            <a:r>
              <a:rPr lang="en-US" altLang="zh-CN" sz="2800" dirty="0" err="1"/>
              <a:t>b</a:t>
            </a:r>
            <a:r>
              <a:rPr lang="en-US" altLang="zh-CN" sz="2800" dirty="0"/>
              <a:t>) = a. </a:t>
            </a:r>
          </a:p>
          <a:p>
            <a:pPr lvl="1" algn="r" eaLnBrk="1" hangingPunct="1">
              <a:lnSpc>
                <a:spcPct val="150000"/>
              </a:lnSpc>
            </a:pPr>
            <a:r>
              <a:rPr lang="en-US" altLang="zh-CN" sz="2400" dirty="0"/>
              <a:t>Q.E.D</a:t>
            </a:r>
          </a:p>
          <a:p>
            <a:pPr eaLnBrk="1" hangingPunct="1">
              <a:lnSpc>
                <a:spcPct val="150000"/>
              </a:lnSpc>
            </a:pPr>
            <a:r>
              <a:rPr lang="en-US" altLang="zh-CN" sz="2800" dirty="0"/>
              <a:t>It follows from property 3 that we can write a</a:t>
            </a:r>
            <a:r>
              <a:rPr lang="en-US" altLang="zh-CN" sz="2800" dirty="0">
                <a:latin typeface="宋体" panose="02010600030101010101" pitchFamily="2" charset="-122"/>
              </a:rPr>
              <a:t>∨</a:t>
            </a:r>
            <a:r>
              <a:rPr lang="en-US" altLang="zh-CN" sz="2800" dirty="0"/>
              <a:t>(</a:t>
            </a:r>
            <a:r>
              <a:rPr lang="en-US" altLang="zh-CN" sz="2800" dirty="0" err="1"/>
              <a:t>b</a:t>
            </a:r>
            <a:r>
              <a:rPr lang="en-US" altLang="zh-CN" sz="2800" dirty="0" err="1">
                <a:latin typeface="宋体" panose="02010600030101010101" pitchFamily="2" charset="-122"/>
              </a:rPr>
              <a:t>∨</a:t>
            </a:r>
            <a:r>
              <a:rPr lang="en-US" altLang="zh-CN" sz="2800" dirty="0" err="1"/>
              <a:t>c</a:t>
            </a:r>
            <a:r>
              <a:rPr lang="en-US" altLang="zh-CN" sz="2800" dirty="0"/>
              <a:t>) and (</a:t>
            </a:r>
            <a:r>
              <a:rPr lang="en-US" altLang="zh-CN" sz="2800" dirty="0" err="1"/>
              <a:t>a</a:t>
            </a:r>
            <a:r>
              <a:rPr lang="en-US" altLang="zh-CN" sz="2800" dirty="0" err="1">
                <a:latin typeface="宋体" panose="02010600030101010101" pitchFamily="2" charset="-122"/>
              </a:rPr>
              <a:t>∨</a:t>
            </a:r>
            <a:r>
              <a:rPr lang="en-US" altLang="zh-CN" sz="2800" dirty="0" err="1"/>
              <a:t>b</a:t>
            </a:r>
            <a:r>
              <a:rPr lang="en-US" altLang="zh-CN" sz="2800" dirty="0"/>
              <a:t>)</a:t>
            </a:r>
            <a:r>
              <a:rPr lang="en-US" altLang="zh-CN" sz="2800" dirty="0">
                <a:latin typeface="宋体" panose="02010600030101010101" pitchFamily="2" charset="-122"/>
              </a:rPr>
              <a:t> ∨</a:t>
            </a:r>
            <a:r>
              <a:rPr lang="en-US" altLang="zh-CN" sz="2800" dirty="0"/>
              <a:t>c merely as  </a:t>
            </a:r>
            <a:r>
              <a:rPr lang="en-US" altLang="zh-CN" sz="2800" dirty="0" err="1"/>
              <a:t>a</a:t>
            </a:r>
            <a:r>
              <a:rPr lang="en-US" altLang="zh-CN" sz="2800" dirty="0" err="1">
                <a:latin typeface="宋体" panose="02010600030101010101" pitchFamily="2" charset="-122"/>
              </a:rPr>
              <a:t>∨</a:t>
            </a:r>
            <a:r>
              <a:rPr lang="en-US" altLang="zh-CN" sz="2800" dirty="0" err="1"/>
              <a:t>b</a:t>
            </a:r>
            <a:r>
              <a:rPr lang="en-US" altLang="zh-CN" sz="2800" dirty="0" err="1">
                <a:latin typeface="宋体" panose="02010600030101010101" pitchFamily="2" charset="-122"/>
              </a:rPr>
              <a:t>∨</a:t>
            </a:r>
            <a:r>
              <a:rPr lang="en-US" altLang="zh-CN" sz="2800" dirty="0" err="1"/>
              <a:t>c</a:t>
            </a:r>
            <a:r>
              <a:rPr lang="en-US" altLang="zh-CN" sz="2800" dirty="0"/>
              <a:t>,  and similarly  for </a:t>
            </a:r>
            <a:r>
              <a:rPr lang="en-US" altLang="zh-CN" sz="2800" dirty="0" err="1"/>
              <a:t>a</a:t>
            </a:r>
            <a:r>
              <a:rPr lang="en-US" altLang="zh-CN" sz="2800" dirty="0" err="1">
                <a:latin typeface="宋体" panose="02010600030101010101" pitchFamily="2" charset="-122"/>
              </a:rPr>
              <a:t>∧</a:t>
            </a:r>
            <a:r>
              <a:rPr lang="en-US" altLang="zh-CN" sz="2800" dirty="0" err="1"/>
              <a:t>b</a:t>
            </a:r>
            <a:r>
              <a:rPr lang="en-US" altLang="zh-CN" sz="2800" dirty="0" err="1">
                <a:latin typeface="宋体" panose="02010600030101010101" pitchFamily="2" charset="-122"/>
              </a:rPr>
              <a:t>∧</a:t>
            </a:r>
            <a:r>
              <a:rPr lang="en-US" altLang="zh-CN" sz="2800" dirty="0" err="1"/>
              <a:t>c</a:t>
            </a:r>
            <a:r>
              <a:rPr lang="en-US" altLang="zh-CN" sz="2800" dirty="0"/>
              <a:t>. </a:t>
            </a:r>
          </a:p>
        </p:txBody>
      </p:sp>
    </p:spTree>
    <p:extLst>
      <p:ext uri="{BB962C8B-B14F-4D97-AF65-F5344CB8AC3E}">
        <p14:creationId xmlns:p14="http://schemas.microsoft.com/office/powerpoint/2010/main" val="33992380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9.6.5 Lattices - Theorem 4</a:t>
            </a:r>
            <a:endParaRPr lang="zh-CN" altLang="en-US"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1010232"/>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Let </a:t>
            </a:r>
            <a:r>
              <a:rPr lang="en-US" altLang="zh-CN" i="1" dirty="0"/>
              <a:t>L</a:t>
            </a:r>
            <a:r>
              <a:rPr lang="en-US" altLang="zh-CN" dirty="0"/>
              <a:t> = {</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 </a:t>
            </a:r>
            <a:r>
              <a:rPr lang="en-US" altLang="zh-CN" i="1" dirty="0"/>
              <a:t>a</a:t>
            </a:r>
            <a:r>
              <a:rPr lang="en-US" altLang="zh-CN" baseline="-25000" dirty="0"/>
              <a:t>n</a:t>
            </a:r>
            <a:r>
              <a:rPr lang="en-US" altLang="zh-CN" dirty="0"/>
              <a:t>} be a finite lattice.  Then </a:t>
            </a:r>
            <a:r>
              <a:rPr lang="en-US" altLang="zh-CN" i="1" dirty="0"/>
              <a:t>L</a:t>
            </a:r>
            <a:r>
              <a:rPr lang="en-US" altLang="zh-CN" dirty="0"/>
              <a:t> is bounded. </a:t>
            </a:r>
          </a:p>
          <a:p>
            <a:pPr eaLnBrk="1" hangingPunct="1">
              <a:lnSpc>
                <a:spcPct val="150000"/>
              </a:lnSpc>
            </a:pPr>
            <a:r>
              <a:rPr lang="en-US" altLang="zh-CN" b="1" dirty="0"/>
              <a:t>Proof</a:t>
            </a:r>
          </a:p>
          <a:p>
            <a:pPr lvl="1" eaLnBrk="1" hangingPunct="1">
              <a:lnSpc>
                <a:spcPct val="150000"/>
              </a:lnSpc>
            </a:pPr>
            <a:r>
              <a:rPr lang="en-US" altLang="zh-CN" dirty="0"/>
              <a:t>The greatest element of L is </a:t>
            </a:r>
            <a:r>
              <a:rPr lang="en-US" altLang="zh-CN" i="1" dirty="0"/>
              <a:t>a</a:t>
            </a:r>
            <a:r>
              <a:rPr lang="en-US" altLang="zh-CN" baseline="-25000" dirty="0"/>
              <a:t>1</a:t>
            </a:r>
            <a:r>
              <a:rPr lang="en-US" altLang="zh-CN" dirty="0">
                <a:latin typeface="Symbol" panose="05050102010706020507" pitchFamily="18" charset="2"/>
                <a:sym typeface="Symbol" panose="05050102010706020507" pitchFamily="18" charset="2"/>
              </a:rPr>
              <a:t></a:t>
            </a:r>
            <a:r>
              <a:rPr lang="en-US" altLang="zh-CN" i="1" dirty="0"/>
              <a:t>a</a:t>
            </a:r>
            <a:r>
              <a:rPr lang="en-US" altLang="zh-CN" baseline="-25000" dirty="0"/>
              <a:t>2</a:t>
            </a:r>
            <a:r>
              <a:rPr lang="en-US" altLang="zh-CN" dirty="0">
                <a:latin typeface="Symbol" panose="05050102010706020507" pitchFamily="18" charset="2"/>
                <a:sym typeface="Symbol" panose="05050102010706020507" pitchFamily="18" charset="2"/>
              </a:rPr>
              <a:t>  </a:t>
            </a:r>
            <a:r>
              <a:rPr lang="en-US" altLang="zh-CN" dirty="0"/>
              <a:t>…</a:t>
            </a:r>
            <a:r>
              <a:rPr lang="en-US" altLang="zh-CN" dirty="0">
                <a:latin typeface="Symbol" panose="05050102010706020507" pitchFamily="18" charset="2"/>
                <a:sym typeface="Symbol" panose="05050102010706020507" pitchFamily="18" charset="2"/>
              </a:rPr>
              <a:t>  </a:t>
            </a:r>
            <a:r>
              <a:rPr lang="en-US" altLang="zh-CN" i="1" dirty="0"/>
              <a:t>a</a:t>
            </a:r>
            <a:r>
              <a:rPr lang="en-US" altLang="zh-CN" baseline="-25000" dirty="0"/>
              <a:t>n</a:t>
            </a:r>
            <a:r>
              <a:rPr lang="en-US" altLang="zh-CN" dirty="0"/>
              <a:t>,  </a:t>
            </a:r>
          </a:p>
          <a:p>
            <a:pPr lvl="1" eaLnBrk="1" hangingPunct="1">
              <a:lnSpc>
                <a:spcPct val="150000"/>
              </a:lnSpc>
            </a:pPr>
            <a:r>
              <a:rPr lang="en-US" altLang="zh-CN" dirty="0"/>
              <a:t>and its least element is </a:t>
            </a:r>
            <a:r>
              <a:rPr lang="en-US" altLang="zh-CN" i="1" dirty="0"/>
              <a:t>a</a:t>
            </a:r>
            <a:r>
              <a:rPr lang="en-US" altLang="zh-CN" baseline="-25000" dirty="0"/>
              <a:t>1</a:t>
            </a:r>
            <a:r>
              <a:rPr lang="en-US" altLang="zh-CN" dirty="0">
                <a:latin typeface="宋体" panose="02010600030101010101" pitchFamily="2" charset="-122"/>
              </a:rPr>
              <a:t>∧</a:t>
            </a:r>
            <a:r>
              <a:rPr lang="en-US" altLang="zh-CN" i="1" dirty="0"/>
              <a:t>a</a:t>
            </a:r>
            <a:r>
              <a:rPr lang="en-US" altLang="zh-CN" baseline="-25000" dirty="0"/>
              <a:t>2</a:t>
            </a:r>
            <a:r>
              <a:rPr lang="en-US" altLang="zh-CN" dirty="0">
                <a:latin typeface="宋体" panose="02010600030101010101" pitchFamily="2" charset="-122"/>
              </a:rPr>
              <a:t>∧</a:t>
            </a:r>
            <a:r>
              <a:rPr lang="en-US" altLang="zh-CN" dirty="0"/>
              <a:t>…</a:t>
            </a:r>
            <a:r>
              <a:rPr lang="en-US" altLang="zh-CN" dirty="0">
                <a:latin typeface="宋体" panose="02010600030101010101" pitchFamily="2" charset="-122"/>
              </a:rPr>
              <a:t>∧</a:t>
            </a:r>
            <a:r>
              <a:rPr lang="en-US" altLang="zh-CN" i="1" dirty="0"/>
              <a:t>a</a:t>
            </a:r>
            <a:r>
              <a:rPr lang="en-US" altLang="zh-CN" baseline="-25000" dirty="0"/>
              <a:t>n</a:t>
            </a:r>
          </a:p>
        </p:txBody>
      </p:sp>
    </p:spTree>
    <p:extLst>
      <p:ext uri="{BB962C8B-B14F-4D97-AF65-F5344CB8AC3E}">
        <p14:creationId xmlns:p14="http://schemas.microsoft.com/office/powerpoint/2010/main" val="187814184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2217082"/>
          </a:xfrm>
          <a:prstGeom prst="rect">
            <a:avLst/>
          </a:prstGeom>
          <a:noFill/>
        </p:spPr>
        <p:txBody>
          <a:bodyPr wrap="square" rtlCol="0">
            <a:spAutoFit/>
          </a:bodyPr>
          <a:lstStyle/>
          <a:p>
            <a:pPr>
              <a:lnSpc>
                <a:spcPct val="150000"/>
              </a:lnSpc>
            </a:pPr>
            <a:r>
              <a:rPr lang="en-US" altLang="zh-CN" sz="3200" dirty="0"/>
              <a:t>9.6.5 Lattices - </a:t>
            </a:r>
            <a:r>
              <a:rPr lang="en-US" altLang="zh-CN" sz="3200" dirty="0">
                <a:cs typeface="Times New Roman" panose="02020603050405020304" pitchFamily="18" charset="0"/>
              </a:rPr>
              <a:t>Theorem 5 </a:t>
            </a:r>
          </a:p>
          <a:p>
            <a:pPr>
              <a:lnSpc>
                <a:spcPct val="150000"/>
              </a:lnSpc>
            </a:pPr>
            <a:endParaRPr lang="zh-CN" altLang="en-US" sz="3200" dirty="0"/>
          </a:p>
          <a:p>
            <a:pPr>
              <a:lnSpc>
                <a:spcPct val="150000"/>
              </a:lnSpc>
            </a:pPr>
            <a:endParaRPr lang="en-US" altLang="zh-CN"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1108541"/>
            <a:ext cx="11448554" cy="174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A </a:t>
            </a:r>
            <a:r>
              <a:rPr lang="en-US" altLang="zh-CN" dirty="0" err="1"/>
              <a:t>lattic</a:t>
            </a:r>
            <a:r>
              <a:rPr lang="en-US" altLang="zh-CN" dirty="0"/>
              <a:t> </a:t>
            </a:r>
            <a:r>
              <a:rPr lang="en-US" altLang="zh-CN" i="1" dirty="0"/>
              <a:t>L</a:t>
            </a:r>
            <a:r>
              <a:rPr lang="en-US" altLang="zh-CN" dirty="0"/>
              <a:t> is </a:t>
            </a:r>
            <a:r>
              <a:rPr lang="en-US" altLang="zh-CN" dirty="0" err="1"/>
              <a:t>nondistributive</a:t>
            </a:r>
            <a:r>
              <a:rPr lang="en-US" altLang="zh-CN" dirty="0"/>
              <a:t>  if and only if  it contains a sublattice that is isomorphic to one of the above two lattices. </a:t>
            </a:r>
          </a:p>
          <a:p>
            <a:pPr eaLnBrk="1" hangingPunct="1">
              <a:lnSpc>
                <a:spcPct val="150000"/>
              </a:lnSpc>
            </a:pPr>
            <a:r>
              <a:rPr lang="en-US" altLang="zh-CN" dirty="0"/>
              <a:t>Proof: </a:t>
            </a:r>
          </a:p>
          <a:p>
            <a:pPr lvl="1" eaLnBrk="1" hangingPunct="1">
              <a:lnSpc>
                <a:spcPct val="150000"/>
              </a:lnSpc>
            </a:pPr>
            <a:r>
              <a:rPr lang="en-US" altLang="zh-CN" dirty="0"/>
              <a:t>omitted</a:t>
            </a:r>
          </a:p>
        </p:txBody>
      </p:sp>
    </p:spTree>
    <p:extLst>
      <p:ext uri="{BB962C8B-B14F-4D97-AF65-F5344CB8AC3E}">
        <p14:creationId xmlns:p14="http://schemas.microsoft.com/office/powerpoint/2010/main" val="40525789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9.6.1</a:t>
            </a:r>
            <a:r>
              <a:rPr lang="zh-CN" altLang="en-US" sz="3200" dirty="0"/>
              <a:t> </a:t>
            </a:r>
            <a:r>
              <a:rPr lang="en-US" altLang="zh-CN" sz="3200" dirty="0"/>
              <a:t>Example</a:t>
            </a:r>
            <a:endParaRPr lang="zh-CN" altLang="en-US" sz="3200" dirty="0"/>
          </a:p>
        </p:txBody>
      </p:sp>
      <p:sp>
        <p:nvSpPr>
          <p:cNvPr id="5" name="Rectangle 3">
            <a:extLst>
              <a:ext uri="{FF2B5EF4-FFF2-40B4-BE49-F238E27FC236}">
                <a16:creationId xmlns:a16="http://schemas.microsoft.com/office/drawing/2014/main" id="{CC99BFC7-CACB-47C7-A350-09B00CBCE386}"/>
              </a:ext>
            </a:extLst>
          </p:cNvPr>
          <p:cNvSpPr txBox="1">
            <a:spLocks noChangeArrowheads="1"/>
          </p:cNvSpPr>
          <p:nvPr/>
        </p:nvSpPr>
        <p:spPr bwMode="auto">
          <a:xfrm>
            <a:off x="484990" y="118922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3:</a:t>
            </a:r>
          </a:p>
          <a:p>
            <a:pPr lvl="1">
              <a:lnSpc>
                <a:spcPct val="150000"/>
              </a:lnSpc>
              <a:buClrTx/>
              <a:buFont typeface="Wingdings" panose="05000000000000000000" pitchFamily="2" charset="2"/>
              <a:buChar char="l"/>
            </a:pPr>
            <a:r>
              <a:rPr lang="en-US" altLang="zh-CN" sz="2400" dirty="0"/>
              <a:t>Show that the inclusion relation ⊆ is a partial ordering on the power set of a set S.</a:t>
            </a:r>
          </a:p>
          <a:p>
            <a:pPr lvl="1">
              <a:lnSpc>
                <a:spcPct val="150000"/>
              </a:lnSpc>
              <a:buClrTx/>
              <a:buFont typeface="Wingdings" panose="05000000000000000000" pitchFamily="2" charset="2"/>
              <a:buChar char="l"/>
            </a:pPr>
            <a:r>
              <a:rPr lang="en-US" altLang="zh-CN" sz="2400" dirty="0"/>
              <a:t>Solution: Because A ⊆ A whenever A is a subset of S,⊆ is reflexive. It is antisymmetric because A ⊆ B and B ⊆ A imply that A = B. Finally, ⊆ is transitive, because A ⊆ B and B ⊆ C imply that A ⊆ C. Hence, ⊆ is a partial ordering on P(S), and (P(S),⊆) is a poset.</a:t>
            </a:r>
          </a:p>
          <a:p>
            <a:pPr lvl="1">
              <a:lnSpc>
                <a:spcPct val="150000"/>
              </a:lnSpc>
              <a:buClrTx/>
              <a:buFont typeface="Wingdings" panose="05000000000000000000" pitchFamily="2" charset="2"/>
              <a:buChar char="l"/>
            </a:pPr>
            <a:endParaRPr lang="en-US" altLang="zh-CN" sz="2800" dirty="0"/>
          </a:p>
        </p:txBody>
      </p:sp>
    </p:spTree>
    <p:extLst>
      <p:ext uri="{BB962C8B-B14F-4D97-AF65-F5344CB8AC3E}">
        <p14:creationId xmlns:p14="http://schemas.microsoft.com/office/powerpoint/2010/main" val="1296187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9.6.5 Lattices - </a:t>
            </a:r>
            <a:r>
              <a:rPr lang="en-US" altLang="zh-CN" sz="3200" dirty="0">
                <a:cs typeface="Times New Roman" panose="02020603050405020304" pitchFamily="18" charset="0"/>
              </a:rPr>
              <a:t>Theorem 6</a:t>
            </a:r>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1168623"/>
            <a:ext cx="11448554" cy="174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Let </a:t>
            </a:r>
            <a:r>
              <a:rPr lang="en-US" altLang="zh-CN" i="1" dirty="0"/>
              <a:t>L</a:t>
            </a:r>
            <a:r>
              <a:rPr lang="en-US" altLang="zh-CN" dirty="0"/>
              <a:t> be a bounded distributive lattice.  If a complement exists, it is unique.</a:t>
            </a:r>
          </a:p>
        </p:txBody>
      </p:sp>
      <p:grpSp>
        <p:nvGrpSpPr>
          <p:cNvPr id="5" name="Group 4">
            <a:extLst>
              <a:ext uri="{FF2B5EF4-FFF2-40B4-BE49-F238E27FC236}">
                <a16:creationId xmlns:a16="http://schemas.microsoft.com/office/drawing/2014/main" id="{AF69F814-77A1-4CD1-BF3D-C9BF609042EC}"/>
              </a:ext>
            </a:extLst>
          </p:cNvPr>
          <p:cNvGrpSpPr/>
          <p:nvPr/>
        </p:nvGrpSpPr>
        <p:grpSpPr>
          <a:xfrm>
            <a:off x="8260080" y="2735580"/>
            <a:ext cx="2743201" cy="3429000"/>
            <a:chOff x="0" y="0"/>
            <a:chExt cx="1728" cy="2160"/>
          </a:xfrm>
        </p:grpSpPr>
        <p:grpSp>
          <p:nvGrpSpPr>
            <p:cNvPr id="6" name="Group 5">
              <a:extLst>
                <a:ext uri="{FF2B5EF4-FFF2-40B4-BE49-F238E27FC236}">
                  <a16:creationId xmlns:a16="http://schemas.microsoft.com/office/drawing/2014/main" id="{FAC258E2-481A-419F-98D0-F7F7EE7111C1}"/>
                </a:ext>
              </a:extLst>
            </p:cNvPr>
            <p:cNvGrpSpPr/>
            <p:nvPr/>
          </p:nvGrpSpPr>
          <p:grpSpPr>
            <a:xfrm>
              <a:off x="240" y="192"/>
              <a:ext cx="1218" cy="1790"/>
              <a:chOff x="0" y="0"/>
              <a:chExt cx="1218" cy="1790"/>
            </a:xfrm>
          </p:grpSpPr>
          <p:grpSp>
            <p:nvGrpSpPr>
              <p:cNvPr id="15" name="Group 6">
                <a:extLst>
                  <a:ext uri="{FF2B5EF4-FFF2-40B4-BE49-F238E27FC236}">
                    <a16:creationId xmlns:a16="http://schemas.microsoft.com/office/drawing/2014/main" id="{04E3F729-7EC3-4F40-A765-207FA6F8A614}"/>
                  </a:ext>
                </a:extLst>
              </p:cNvPr>
              <p:cNvGrpSpPr/>
              <p:nvPr/>
            </p:nvGrpSpPr>
            <p:grpSpPr>
              <a:xfrm>
                <a:off x="8" y="0"/>
                <a:ext cx="1210" cy="1214"/>
                <a:chOff x="0" y="0"/>
                <a:chExt cx="1210" cy="1214"/>
              </a:xfrm>
            </p:grpSpPr>
            <p:sp>
              <p:nvSpPr>
                <p:cNvPr id="26" name="AutoShape 7">
                  <a:extLst>
                    <a:ext uri="{FF2B5EF4-FFF2-40B4-BE49-F238E27FC236}">
                      <a16:creationId xmlns:a16="http://schemas.microsoft.com/office/drawing/2014/main" id="{542EC289-A74C-420E-8B4F-F9050F32503F}"/>
                    </a:ext>
                  </a:extLst>
                </p:cNvPr>
                <p:cNvSpPr/>
                <p:nvPr/>
              </p:nvSpPr>
              <p:spPr>
                <a:xfrm>
                  <a:off x="38" y="24"/>
                  <a:ext cx="1152" cy="1152"/>
                </a:xfrm>
                <a:prstGeom prst="diamond">
                  <a:avLst/>
                </a:prstGeom>
                <a:noFill/>
                <a:ln w="25400"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7" name="Oval 8">
                  <a:extLst>
                    <a:ext uri="{FF2B5EF4-FFF2-40B4-BE49-F238E27FC236}">
                      <a16:creationId xmlns:a16="http://schemas.microsoft.com/office/drawing/2014/main" id="{6192CC38-CBEC-41E6-9535-2AA523C66FE3}"/>
                    </a:ext>
                  </a:extLst>
                </p:cNvPr>
                <p:cNvSpPr/>
                <p:nvPr/>
              </p:nvSpPr>
              <p:spPr>
                <a:xfrm>
                  <a:off x="586" y="0"/>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8" name="Oval 9">
                  <a:extLst>
                    <a:ext uri="{FF2B5EF4-FFF2-40B4-BE49-F238E27FC236}">
                      <a16:creationId xmlns:a16="http://schemas.microsoft.com/office/drawing/2014/main" id="{91AD797F-753E-4F24-AD96-060285B5A59D}"/>
                    </a:ext>
                  </a:extLst>
                </p:cNvPr>
                <p:cNvSpPr/>
                <p:nvPr/>
              </p:nvSpPr>
              <p:spPr>
                <a:xfrm>
                  <a:off x="586" y="1166"/>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9" name="Oval 10">
                  <a:extLst>
                    <a:ext uri="{FF2B5EF4-FFF2-40B4-BE49-F238E27FC236}">
                      <a16:creationId xmlns:a16="http://schemas.microsoft.com/office/drawing/2014/main" id="{5488EDBE-57C5-42DD-BBA1-F95FB38F9926}"/>
                    </a:ext>
                  </a:extLst>
                </p:cNvPr>
                <p:cNvSpPr/>
                <p:nvPr/>
              </p:nvSpPr>
              <p:spPr>
                <a:xfrm>
                  <a:off x="0" y="570"/>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30" name="Oval 11">
                  <a:extLst>
                    <a:ext uri="{FF2B5EF4-FFF2-40B4-BE49-F238E27FC236}">
                      <a16:creationId xmlns:a16="http://schemas.microsoft.com/office/drawing/2014/main" id="{CDC706E8-4AB5-4771-9455-EBDCC306AEE1}"/>
                    </a:ext>
                  </a:extLst>
                </p:cNvPr>
                <p:cNvSpPr/>
                <p:nvPr/>
              </p:nvSpPr>
              <p:spPr>
                <a:xfrm>
                  <a:off x="1162" y="572"/>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16" name="Group 12">
                <a:extLst>
                  <a:ext uri="{FF2B5EF4-FFF2-40B4-BE49-F238E27FC236}">
                    <a16:creationId xmlns:a16="http://schemas.microsoft.com/office/drawing/2014/main" id="{D279123C-84C3-47E3-B368-4D4C07DAFC8E}"/>
                  </a:ext>
                </a:extLst>
              </p:cNvPr>
              <p:cNvGrpSpPr/>
              <p:nvPr/>
            </p:nvGrpSpPr>
            <p:grpSpPr>
              <a:xfrm>
                <a:off x="0" y="576"/>
                <a:ext cx="1210" cy="1214"/>
                <a:chOff x="0" y="0"/>
                <a:chExt cx="1210" cy="1214"/>
              </a:xfrm>
            </p:grpSpPr>
            <p:sp>
              <p:nvSpPr>
                <p:cNvPr id="21" name="AutoShape 13">
                  <a:extLst>
                    <a:ext uri="{FF2B5EF4-FFF2-40B4-BE49-F238E27FC236}">
                      <a16:creationId xmlns:a16="http://schemas.microsoft.com/office/drawing/2014/main" id="{BC8B29F7-E87C-470C-B60E-120ECB32E786}"/>
                    </a:ext>
                  </a:extLst>
                </p:cNvPr>
                <p:cNvSpPr/>
                <p:nvPr/>
              </p:nvSpPr>
              <p:spPr>
                <a:xfrm>
                  <a:off x="38" y="24"/>
                  <a:ext cx="1152" cy="1152"/>
                </a:xfrm>
                <a:prstGeom prst="diamond">
                  <a:avLst/>
                </a:prstGeom>
                <a:noFill/>
                <a:ln w="25400"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2" name="Oval 14">
                  <a:extLst>
                    <a:ext uri="{FF2B5EF4-FFF2-40B4-BE49-F238E27FC236}">
                      <a16:creationId xmlns:a16="http://schemas.microsoft.com/office/drawing/2014/main" id="{445262FE-0FFF-4D2E-949D-AEDEC0CB4E29}"/>
                    </a:ext>
                  </a:extLst>
                </p:cNvPr>
                <p:cNvSpPr/>
                <p:nvPr/>
              </p:nvSpPr>
              <p:spPr>
                <a:xfrm>
                  <a:off x="586" y="0"/>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3" name="Oval 15">
                  <a:extLst>
                    <a:ext uri="{FF2B5EF4-FFF2-40B4-BE49-F238E27FC236}">
                      <a16:creationId xmlns:a16="http://schemas.microsoft.com/office/drawing/2014/main" id="{AE513EC4-D493-40FE-BFA7-59A37040B73B}"/>
                    </a:ext>
                  </a:extLst>
                </p:cNvPr>
                <p:cNvSpPr/>
                <p:nvPr/>
              </p:nvSpPr>
              <p:spPr>
                <a:xfrm>
                  <a:off x="586" y="1166"/>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4" name="Oval 16">
                  <a:extLst>
                    <a:ext uri="{FF2B5EF4-FFF2-40B4-BE49-F238E27FC236}">
                      <a16:creationId xmlns:a16="http://schemas.microsoft.com/office/drawing/2014/main" id="{9376CF02-5CEC-4688-9C9F-71F359D3250C}"/>
                    </a:ext>
                  </a:extLst>
                </p:cNvPr>
                <p:cNvSpPr/>
                <p:nvPr/>
              </p:nvSpPr>
              <p:spPr>
                <a:xfrm>
                  <a:off x="0" y="570"/>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5" name="Oval 17">
                  <a:extLst>
                    <a:ext uri="{FF2B5EF4-FFF2-40B4-BE49-F238E27FC236}">
                      <a16:creationId xmlns:a16="http://schemas.microsoft.com/office/drawing/2014/main" id="{51CD035E-6526-44BC-AD10-83B485ADACD2}"/>
                    </a:ext>
                  </a:extLst>
                </p:cNvPr>
                <p:cNvSpPr/>
                <p:nvPr/>
              </p:nvSpPr>
              <p:spPr>
                <a:xfrm>
                  <a:off x="1162" y="572"/>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sp>
            <p:nvSpPr>
              <p:cNvPr id="17" name="Line 18">
                <a:extLst>
                  <a:ext uri="{FF2B5EF4-FFF2-40B4-BE49-F238E27FC236}">
                    <a16:creationId xmlns:a16="http://schemas.microsoft.com/office/drawing/2014/main" id="{200EF704-78AC-4C05-A20E-48D20B4DDA01}"/>
                  </a:ext>
                </a:extLst>
              </p:cNvPr>
              <p:cNvSpPr/>
              <p:nvPr/>
            </p:nvSpPr>
            <p:spPr>
              <a:xfrm>
                <a:off x="38" y="624"/>
                <a:ext cx="0" cy="528"/>
              </a:xfrm>
              <a:prstGeom prst="line">
                <a:avLst/>
              </a:prstGeom>
              <a:ln w="28575" cap="flat" cmpd="sng">
                <a:solidFill>
                  <a:schemeClr val="folHlink"/>
                </a:solidFill>
                <a:prstDash val="solid"/>
                <a:headEnd type="none" w="med" len="med"/>
                <a:tailEnd type="none" w="med" len="med"/>
              </a:ln>
            </p:spPr>
          </p:sp>
          <p:sp>
            <p:nvSpPr>
              <p:cNvPr id="18" name="Line 19">
                <a:extLst>
                  <a:ext uri="{FF2B5EF4-FFF2-40B4-BE49-F238E27FC236}">
                    <a16:creationId xmlns:a16="http://schemas.microsoft.com/office/drawing/2014/main" id="{40475536-C4B0-46A8-95C6-BEC1ACB1BA08}"/>
                  </a:ext>
                </a:extLst>
              </p:cNvPr>
              <p:cNvSpPr/>
              <p:nvPr/>
            </p:nvSpPr>
            <p:spPr>
              <a:xfrm>
                <a:off x="1200" y="620"/>
                <a:ext cx="0" cy="528"/>
              </a:xfrm>
              <a:prstGeom prst="line">
                <a:avLst/>
              </a:prstGeom>
              <a:ln w="28575" cap="flat" cmpd="sng">
                <a:solidFill>
                  <a:schemeClr val="folHlink"/>
                </a:solidFill>
                <a:prstDash val="solid"/>
                <a:headEnd type="none" w="med" len="med"/>
                <a:tailEnd type="none" w="med" len="med"/>
              </a:ln>
            </p:spPr>
          </p:sp>
          <p:sp>
            <p:nvSpPr>
              <p:cNvPr id="19" name="Line 20">
                <a:extLst>
                  <a:ext uri="{FF2B5EF4-FFF2-40B4-BE49-F238E27FC236}">
                    <a16:creationId xmlns:a16="http://schemas.microsoft.com/office/drawing/2014/main" id="{EB4A676C-A9C6-4D1C-83B6-52D47A8A7346}"/>
                  </a:ext>
                </a:extLst>
              </p:cNvPr>
              <p:cNvSpPr/>
              <p:nvPr/>
            </p:nvSpPr>
            <p:spPr>
              <a:xfrm>
                <a:off x="614" y="1208"/>
                <a:ext cx="0" cy="528"/>
              </a:xfrm>
              <a:prstGeom prst="line">
                <a:avLst/>
              </a:prstGeom>
              <a:ln w="28575" cap="flat" cmpd="sng">
                <a:solidFill>
                  <a:schemeClr val="folHlink"/>
                </a:solidFill>
                <a:prstDash val="solid"/>
                <a:headEnd type="none" w="med" len="med"/>
                <a:tailEnd type="none" w="med" len="med"/>
              </a:ln>
            </p:spPr>
          </p:sp>
          <p:sp>
            <p:nvSpPr>
              <p:cNvPr id="20" name="Line 21">
                <a:extLst>
                  <a:ext uri="{FF2B5EF4-FFF2-40B4-BE49-F238E27FC236}">
                    <a16:creationId xmlns:a16="http://schemas.microsoft.com/office/drawing/2014/main" id="{02A4BE5E-D69B-4A15-9D55-9C24E044DE4A}"/>
                  </a:ext>
                </a:extLst>
              </p:cNvPr>
              <p:cNvSpPr/>
              <p:nvPr/>
            </p:nvSpPr>
            <p:spPr>
              <a:xfrm>
                <a:off x="614" y="46"/>
                <a:ext cx="0" cy="528"/>
              </a:xfrm>
              <a:prstGeom prst="line">
                <a:avLst/>
              </a:prstGeom>
              <a:ln w="28575" cap="flat" cmpd="sng">
                <a:solidFill>
                  <a:schemeClr val="folHlink"/>
                </a:solidFill>
                <a:prstDash val="solid"/>
                <a:headEnd type="none" w="med" len="med"/>
                <a:tailEnd type="none" w="med" len="med"/>
              </a:ln>
            </p:spPr>
          </p:sp>
        </p:grpSp>
        <p:sp>
          <p:nvSpPr>
            <p:cNvPr id="7" name="Text Box 22">
              <a:extLst>
                <a:ext uri="{FF2B5EF4-FFF2-40B4-BE49-F238E27FC236}">
                  <a16:creationId xmlns:a16="http://schemas.microsoft.com/office/drawing/2014/main" id="{9F3C1275-D2A1-4F80-BDB7-9555046BBB72}"/>
                </a:ext>
              </a:extLst>
            </p:cNvPr>
            <p:cNvSpPr txBox="1"/>
            <p:nvPr/>
          </p:nvSpPr>
          <p:spPr>
            <a:xfrm>
              <a:off x="624" y="0"/>
              <a:ext cx="471" cy="19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latin typeface="Tahoma" panose="020B0604030504040204" pitchFamily="34" charset="0"/>
                </a:rPr>
                <a:t>(</a:t>
              </a:r>
              <a:r>
                <a:rPr lang="en-US" altLang="zh-CN" sz="1400" i="1" dirty="0">
                  <a:latin typeface="Tahoma" panose="020B0604030504040204" pitchFamily="34" charset="0"/>
                </a:rPr>
                <a:t>1</a:t>
              </a:r>
              <a:r>
                <a:rPr lang="en-US" altLang="zh-CN" sz="1400" baseline="-25000" dirty="0">
                  <a:latin typeface="Tahoma" panose="020B0604030504040204" pitchFamily="34" charset="0"/>
                </a:rPr>
                <a:t>1</a:t>
              </a:r>
              <a:r>
                <a:rPr lang="en-US" altLang="zh-CN" sz="1400" dirty="0">
                  <a:latin typeface="Tahoma" panose="020B0604030504040204" pitchFamily="34" charset="0"/>
                </a:rPr>
                <a:t> ,</a:t>
              </a:r>
              <a:r>
                <a:rPr lang="en-US" altLang="zh-CN" sz="1400" i="1" dirty="0">
                  <a:latin typeface="Tahoma" panose="020B0604030504040204" pitchFamily="34" charset="0"/>
                </a:rPr>
                <a:t>1</a:t>
              </a:r>
              <a:r>
                <a:rPr lang="en-US" altLang="zh-CN" sz="1400" baseline="-25000" dirty="0">
                  <a:latin typeface="Tahoma" panose="020B0604030504040204" pitchFamily="34" charset="0"/>
                </a:rPr>
                <a:t>2</a:t>
              </a:r>
              <a:r>
                <a:rPr lang="en-US" altLang="zh-CN" sz="1400" dirty="0">
                  <a:latin typeface="Tahoma" panose="020B0604030504040204" pitchFamily="34" charset="0"/>
                </a:rPr>
                <a:t>)</a:t>
              </a:r>
            </a:p>
          </p:txBody>
        </p:sp>
        <p:sp>
          <p:nvSpPr>
            <p:cNvPr id="8" name="Text Box 23">
              <a:extLst>
                <a:ext uri="{FF2B5EF4-FFF2-40B4-BE49-F238E27FC236}">
                  <a16:creationId xmlns:a16="http://schemas.microsoft.com/office/drawing/2014/main" id="{D514F047-3E01-4F5C-9FB8-B1B3B6EFD60E}"/>
                </a:ext>
              </a:extLst>
            </p:cNvPr>
            <p:cNvSpPr txBox="1"/>
            <p:nvPr/>
          </p:nvSpPr>
          <p:spPr>
            <a:xfrm>
              <a:off x="624" y="1968"/>
              <a:ext cx="471" cy="19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latin typeface="Tahoma" panose="020B0604030504040204" pitchFamily="34" charset="0"/>
                </a:rPr>
                <a:t>(</a:t>
              </a:r>
              <a:r>
                <a:rPr lang="en-US" altLang="zh-CN" sz="1400" i="1" dirty="0">
                  <a:latin typeface="Tahoma" panose="020B0604030504040204" pitchFamily="34" charset="0"/>
                </a:rPr>
                <a:t>0</a:t>
              </a:r>
              <a:r>
                <a:rPr lang="en-US" altLang="zh-CN" sz="1400" baseline="-25000" dirty="0">
                  <a:latin typeface="Tahoma" panose="020B0604030504040204" pitchFamily="34" charset="0"/>
                </a:rPr>
                <a:t>1</a:t>
              </a:r>
              <a:r>
                <a:rPr lang="en-US" altLang="zh-CN" sz="1400" dirty="0">
                  <a:latin typeface="Tahoma" panose="020B0604030504040204" pitchFamily="34" charset="0"/>
                </a:rPr>
                <a:t> ,</a:t>
              </a:r>
              <a:r>
                <a:rPr lang="en-US" altLang="zh-CN" sz="1400" i="1" dirty="0">
                  <a:latin typeface="Tahoma" panose="020B0604030504040204" pitchFamily="34" charset="0"/>
                </a:rPr>
                <a:t>0</a:t>
              </a:r>
              <a:r>
                <a:rPr lang="en-US" altLang="zh-CN" sz="1400" baseline="-25000" dirty="0">
                  <a:latin typeface="Tahoma" panose="020B0604030504040204" pitchFamily="34" charset="0"/>
                </a:rPr>
                <a:t>2</a:t>
              </a:r>
              <a:r>
                <a:rPr lang="en-US" altLang="zh-CN" sz="1400" dirty="0">
                  <a:latin typeface="Tahoma" panose="020B0604030504040204" pitchFamily="34" charset="0"/>
                </a:rPr>
                <a:t>)</a:t>
              </a:r>
            </a:p>
          </p:txBody>
        </p:sp>
        <p:sp>
          <p:nvSpPr>
            <p:cNvPr id="9" name="Text Box 24">
              <a:extLst>
                <a:ext uri="{FF2B5EF4-FFF2-40B4-BE49-F238E27FC236}">
                  <a16:creationId xmlns:a16="http://schemas.microsoft.com/office/drawing/2014/main" id="{5CB19411-65E9-4A9C-955B-D085CCB1CB86}"/>
                </a:ext>
              </a:extLst>
            </p:cNvPr>
            <p:cNvSpPr txBox="1"/>
            <p:nvPr/>
          </p:nvSpPr>
          <p:spPr>
            <a:xfrm>
              <a:off x="9" y="529"/>
              <a:ext cx="427" cy="19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latin typeface="Tahoma" panose="020B0604030504040204" pitchFamily="34" charset="0"/>
                </a:rPr>
                <a:t>(</a:t>
              </a:r>
              <a:r>
                <a:rPr lang="en-US" altLang="zh-CN" sz="1400" i="1" dirty="0">
                  <a:latin typeface="Tahoma" panose="020B0604030504040204" pitchFamily="34" charset="0"/>
                </a:rPr>
                <a:t>1</a:t>
              </a:r>
              <a:r>
                <a:rPr lang="en-US" altLang="zh-CN" sz="1400" baseline="-25000" dirty="0">
                  <a:latin typeface="Tahoma" panose="020B0604030504040204" pitchFamily="34" charset="0"/>
                </a:rPr>
                <a:t>1</a:t>
              </a:r>
              <a:r>
                <a:rPr lang="en-US" altLang="zh-CN" sz="1400" dirty="0">
                  <a:latin typeface="Tahoma" panose="020B0604030504040204" pitchFamily="34" charset="0"/>
                </a:rPr>
                <a:t> ,</a:t>
              </a:r>
              <a:r>
                <a:rPr lang="en-US" altLang="zh-CN" sz="1400" i="1" dirty="0">
                  <a:latin typeface="Times New Roman" panose="02020603050405020304" pitchFamily="18" charset="0"/>
                </a:rPr>
                <a:t>a</a:t>
              </a:r>
              <a:r>
                <a:rPr lang="en-US" altLang="zh-CN" sz="1400" dirty="0">
                  <a:latin typeface="Tahoma" panose="020B0604030504040204" pitchFamily="34" charset="0"/>
                </a:rPr>
                <a:t>)</a:t>
              </a:r>
            </a:p>
          </p:txBody>
        </p:sp>
        <p:sp>
          <p:nvSpPr>
            <p:cNvPr id="10" name="Text Box 25">
              <a:extLst>
                <a:ext uri="{FF2B5EF4-FFF2-40B4-BE49-F238E27FC236}">
                  <a16:creationId xmlns:a16="http://schemas.microsoft.com/office/drawing/2014/main" id="{C7B1759E-1FAD-48C0-91E8-FC813752F6C7}"/>
                </a:ext>
              </a:extLst>
            </p:cNvPr>
            <p:cNvSpPr txBox="1"/>
            <p:nvPr/>
          </p:nvSpPr>
          <p:spPr>
            <a:xfrm>
              <a:off x="0" y="1440"/>
              <a:ext cx="427" cy="19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latin typeface="Tahoma" panose="020B0604030504040204" pitchFamily="34" charset="0"/>
                </a:rPr>
                <a:t>(</a:t>
              </a:r>
              <a:r>
                <a:rPr lang="en-US" altLang="zh-CN" sz="1400" i="1" dirty="0">
                  <a:latin typeface="Tahoma" panose="020B0604030504040204" pitchFamily="34" charset="0"/>
                </a:rPr>
                <a:t>0</a:t>
              </a:r>
              <a:r>
                <a:rPr lang="en-US" altLang="zh-CN" sz="1400" baseline="-25000" dirty="0">
                  <a:latin typeface="Tahoma" panose="020B0604030504040204" pitchFamily="34" charset="0"/>
                </a:rPr>
                <a:t>1</a:t>
              </a:r>
              <a:r>
                <a:rPr lang="en-US" altLang="zh-CN" sz="1400" dirty="0">
                  <a:latin typeface="Tahoma" panose="020B0604030504040204" pitchFamily="34" charset="0"/>
                </a:rPr>
                <a:t> ,</a:t>
              </a:r>
              <a:r>
                <a:rPr lang="en-US" altLang="zh-CN" sz="1400" i="1" dirty="0">
                  <a:latin typeface="Times New Roman" panose="02020603050405020304" pitchFamily="18" charset="0"/>
                </a:rPr>
                <a:t>a</a:t>
              </a:r>
              <a:r>
                <a:rPr lang="en-US" altLang="zh-CN" sz="1400" dirty="0">
                  <a:latin typeface="Tahoma" panose="020B0604030504040204" pitchFamily="34" charset="0"/>
                </a:rPr>
                <a:t>)</a:t>
              </a:r>
            </a:p>
          </p:txBody>
        </p:sp>
        <p:sp>
          <p:nvSpPr>
            <p:cNvPr id="11" name="Text Box 26">
              <a:extLst>
                <a:ext uri="{FF2B5EF4-FFF2-40B4-BE49-F238E27FC236}">
                  <a16:creationId xmlns:a16="http://schemas.microsoft.com/office/drawing/2014/main" id="{24FF548D-8C3B-4458-9C0C-F9E7B4421D31}"/>
                </a:ext>
              </a:extLst>
            </p:cNvPr>
            <p:cNvSpPr txBox="1"/>
            <p:nvPr/>
          </p:nvSpPr>
          <p:spPr>
            <a:xfrm>
              <a:off x="1301" y="528"/>
              <a:ext cx="427" cy="19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latin typeface="Tahoma" panose="020B0604030504040204" pitchFamily="34" charset="0"/>
                </a:rPr>
                <a:t>(</a:t>
              </a:r>
              <a:r>
                <a:rPr lang="en-US" altLang="zh-CN" sz="1400" i="1" dirty="0">
                  <a:latin typeface="Tahoma" panose="020B0604030504040204" pitchFamily="34" charset="0"/>
                </a:rPr>
                <a:t>1</a:t>
              </a:r>
              <a:r>
                <a:rPr lang="en-US" altLang="zh-CN" sz="1400" baseline="-25000" dirty="0">
                  <a:latin typeface="Tahoma" panose="020B0604030504040204" pitchFamily="34" charset="0"/>
                </a:rPr>
                <a:t>1</a:t>
              </a:r>
              <a:r>
                <a:rPr lang="en-US" altLang="zh-CN" sz="1400" dirty="0">
                  <a:latin typeface="Tahoma" panose="020B0604030504040204" pitchFamily="34" charset="0"/>
                </a:rPr>
                <a:t> ,</a:t>
              </a:r>
              <a:r>
                <a:rPr lang="en-US" altLang="zh-CN" sz="1400" i="1" dirty="0">
                  <a:latin typeface="Times New Roman" panose="02020603050405020304" pitchFamily="18" charset="0"/>
                </a:rPr>
                <a:t>b</a:t>
              </a:r>
              <a:r>
                <a:rPr lang="en-US" altLang="zh-CN" sz="1400" dirty="0">
                  <a:latin typeface="Tahoma" panose="020B0604030504040204" pitchFamily="34" charset="0"/>
                </a:rPr>
                <a:t>)</a:t>
              </a:r>
            </a:p>
          </p:txBody>
        </p:sp>
        <p:sp>
          <p:nvSpPr>
            <p:cNvPr id="12" name="Text Box 27">
              <a:extLst>
                <a:ext uri="{FF2B5EF4-FFF2-40B4-BE49-F238E27FC236}">
                  <a16:creationId xmlns:a16="http://schemas.microsoft.com/office/drawing/2014/main" id="{EBD40AD9-7C3E-4741-93CF-939C9A5162C4}"/>
                </a:ext>
              </a:extLst>
            </p:cNvPr>
            <p:cNvSpPr txBox="1"/>
            <p:nvPr/>
          </p:nvSpPr>
          <p:spPr>
            <a:xfrm>
              <a:off x="1248" y="1440"/>
              <a:ext cx="427" cy="19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latin typeface="Tahoma" panose="020B0604030504040204" pitchFamily="34" charset="0"/>
                </a:rPr>
                <a:t>(</a:t>
              </a:r>
              <a:r>
                <a:rPr lang="en-US" altLang="zh-CN" sz="1400" i="1" dirty="0">
                  <a:latin typeface="Tahoma" panose="020B0604030504040204" pitchFamily="34" charset="0"/>
                </a:rPr>
                <a:t>0</a:t>
              </a:r>
              <a:r>
                <a:rPr lang="en-US" altLang="zh-CN" sz="1400" baseline="-25000" dirty="0">
                  <a:latin typeface="Tahoma" panose="020B0604030504040204" pitchFamily="34" charset="0"/>
                </a:rPr>
                <a:t>1</a:t>
              </a:r>
              <a:r>
                <a:rPr lang="en-US" altLang="zh-CN" sz="1400" dirty="0">
                  <a:latin typeface="Tahoma" panose="020B0604030504040204" pitchFamily="34" charset="0"/>
                </a:rPr>
                <a:t> ,</a:t>
              </a:r>
              <a:r>
                <a:rPr lang="en-US" altLang="zh-CN" sz="1400" i="1" dirty="0">
                  <a:latin typeface="Times New Roman" panose="02020603050405020304" pitchFamily="18" charset="0"/>
                </a:rPr>
                <a:t>b</a:t>
              </a:r>
              <a:r>
                <a:rPr lang="en-US" altLang="zh-CN" sz="1400" dirty="0">
                  <a:latin typeface="Tahoma" panose="020B0604030504040204" pitchFamily="34" charset="0"/>
                </a:rPr>
                <a:t>)</a:t>
              </a:r>
            </a:p>
          </p:txBody>
        </p:sp>
        <p:sp>
          <p:nvSpPr>
            <p:cNvPr id="13" name="Text Box 28">
              <a:extLst>
                <a:ext uri="{FF2B5EF4-FFF2-40B4-BE49-F238E27FC236}">
                  <a16:creationId xmlns:a16="http://schemas.microsoft.com/office/drawing/2014/main" id="{7AE2BC3E-42DE-43EE-A0BB-EBE6CBA02572}"/>
                </a:ext>
              </a:extLst>
            </p:cNvPr>
            <p:cNvSpPr txBox="1"/>
            <p:nvPr/>
          </p:nvSpPr>
          <p:spPr>
            <a:xfrm>
              <a:off x="825" y="624"/>
              <a:ext cx="471" cy="19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latin typeface="Tahoma" panose="020B0604030504040204" pitchFamily="34" charset="0"/>
                </a:rPr>
                <a:t>(</a:t>
              </a:r>
              <a:r>
                <a:rPr lang="en-US" altLang="zh-CN" sz="1400" i="1" dirty="0">
                  <a:latin typeface="Tahoma" panose="020B0604030504040204" pitchFamily="34" charset="0"/>
                </a:rPr>
                <a:t>0</a:t>
              </a:r>
              <a:r>
                <a:rPr lang="en-US" altLang="zh-CN" sz="1400" baseline="-25000" dirty="0">
                  <a:latin typeface="Tahoma" panose="020B0604030504040204" pitchFamily="34" charset="0"/>
                </a:rPr>
                <a:t>1</a:t>
              </a:r>
              <a:r>
                <a:rPr lang="en-US" altLang="zh-CN" sz="1400" dirty="0">
                  <a:latin typeface="Tahoma" panose="020B0604030504040204" pitchFamily="34" charset="0"/>
                </a:rPr>
                <a:t> ,</a:t>
              </a:r>
              <a:r>
                <a:rPr lang="en-US" altLang="zh-CN" sz="1400" i="1" dirty="0">
                  <a:latin typeface="Tahoma" panose="020B0604030504040204" pitchFamily="34" charset="0"/>
                </a:rPr>
                <a:t>1</a:t>
              </a:r>
              <a:r>
                <a:rPr lang="en-US" altLang="zh-CN" sz="1400" baseline="-25000" dirty="0">
                  <a:latin typeface="Tahoma" panose="020B0604030504040204" pitchFamily="34" charset="0"/>
                </a:rPr>
                <a:t>2</a:t>
              </a:r>
              <a:r>
                <a:rPr lang="en-US" altLang="zh-CN" sz="1400" dirty="0">
                  <a:latin typeface="Tahoma" panose="020B0604030504040204" pitchFamily="34" charset="0"/>
                </a:rPr>
                <a:t>)</a:t>
              </a:r>
            </a:p>
          </p:txBody>
        </p:sp>
        <p:sp>
          <p:nvSpPr>
            <p:cNvPr id="14" name="Text Box 29">
              <a:extLst>
                <a:ext uri="{FF2B5EF4-FFF2-40B4-BE49-F238E27FC236}">
                  <a16:creationId xmlns:a16="http://schemas.microsoft.com/office/drawing/2014/main" id="{99775047-888D-4065-B07F-F60E3A1BEEB2}"/>
                </a:ext>
              </a:extLst>
            </p:cNvPr>
            <p:cNvSpPr txBox="1"/>
            <p:nvPr/>
          </p:nvSpPr>
          <p:spPr>
            <a:xfrm>
              <a:off x="422" y="1296"/>
              <a:ext cx="471" cy="19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latin typeface="Tahoma" panose="020B0604030504040204" pitchFamily="34" charset="0"/>
                </a:rPr>
                <a:t>(</a:t>
              </a:r>
              <a:r>
                <a:rPr lang="en-US" altLang="zh-CN" sz="1400" i="1" dirty="0">
                  <a:latin typeface="Tahoma" panose="020B0604030504040204" pitchFamily="34" charset="0"/>
                </a:rPr>
                <a:t>1</a:t>
              </a:r>
              <a:r>
                <a:rPr lang="en-US" altLang="zh-CN" sz="1400" baseline="-25000" dirty="0">
                  <a:latin typeface="Tahoma" panose="020B0604030504040204" pitchFamily="34" charset="0"/>
                </a:rPr>
                <a:t>1</a:t>
              </a:r>
              <a:r>
                <a:rPr lang="en-US" altLang="zh-CN" sz="1400" dirty="0">
                  <a:latin typeface="Tahoma" panose="020B0604030504040204" pitchFamily="34" charset="0"/>
                </a:rPr>
                <a:t> ,</a:t>
              </a:r>
              <a:r>
                <a:rPr lang="en-US" altLang="zh-CN" sz="1400" i="1" dirty="0">
                  <a:latin typeface="Tahoma" panose="020B0604030504040204" pitchFamily="34" charset="0"/>
                </a:rPr>
                <a:t>0</a:t>
              </a:r>
              <a:r>
                <a:rPr lang="en-US" altLang="zh-CN" sz="1400" baseline="-25000" dirty="0">
                  <a:latin typeface="Tahoma" panose="020B0604030504040204" pitchFamily="34" charset="0"/>
                </a:rPr>
                <a:t>2</a:t>
              </a:r>
              <a:r>
                <a:rPr lang="en-US" altLang="zh-CN" sz="1400" dirty="0">
                  <a:latin typeface="Tahoma" panose="020B0604030504040204" pitchFamily="34" charset="0"/>
                </a:rPr>
                <a:t>)</a:t>
              </a:r>
            </a:p>
          </p:txBody>
        </p:sp>
      </p:grpSp>
    </p:spTree>
    <p:extLst>
      <p:ext uri="{BB962C8B-B14F-4D97-AF65-F5344CB8AC3E}">
        <p14:creationId xmlns:p14="http://schemas.microsoft.com/office/powerpoint/2010/main" val="15916498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9.6.5 Lattices - </a:t>
            </a:r>
            <a:r>
              <a:rPr lang="en-US" altLang="zh-CN" sz="3200" dirty="0">
                <a:cs typeface="Times New Roman" panose="02020603050405020304" pitchFamily="18" charset="0"/>
              </a:rPr>
              <a:t>Proof of 6 </a:t>
            </a:r>
          </a:p>
          <a:p>
            <a:pPr>
              <a:lnSpc>
                <a:spcPct val="150000"/>
              </a:lnSpc>
            </a:pPr>
            <a:endParaRPr lang="en-US" altLang="zh-CN"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1010233"/>
            <a:ext cx="11448554" cy="174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gn="just" eaLnBrk="1" hangingPunct="1">
              <a:lnSpc>
                <a:spcPct val="150000"/>
              </a:lnSpc>
            </a:pPr>
            <a:r>
              <a:rPr lang="en-US" altLang="zh-CN" sz="2800" dirty="0"/>
              <a:t>Let </a:t>
            </a:r>
            <a:r>
              <a:rPr lang="en-US" altLang="zh-CN" sz="2800" i="1" dirty="0"/>
              <a:t>a</a:t>
            </a:r>
            <a:r>
              <a:rPr lang="en-US" altLang="zh-CN" sz="2800" dirty="0"/>
              <a:t>’ and </a:t>
            </a:r>
            <a:r>
              <a:rPr lang="en-US" altLang="zh-CN" sz="2800" i="1" dirty="0"/>
              <a:t>a</a:t>
            </a:r>
            <a:r>
              <a:rPr lang="en-US" altLang="zh-CN" sz="2800" dirty="0"/>
              <a:t>’’ be complements of the element </a:t>
            </a:r>
            <a:r>
              <a:rPr lang="en-US" altLang="zh-CN" sz="2800" i="1" dirty="0" err="1"/>
              <a:t>a</a:t>
            </a:r>
            <a:r>
              <a:rPr lang="en-US" altLang="zh-CN" sz="2800" i="1" dirty="0" err="1">
                <a:sym typeface="Symbol" panose="05050102010706020507" pitchFamily="18" charset="2"/>
              </a:rPr>
              <a:t></a:t>
            </a:r>
            <a:r>
              <a:rPr lang="en-US" altLang="zh-CN" sz="2800" i="1" dirty="0" err="1"/>
              <a:t>L</a:t>
            </a:r>
            <a:r>
              <a:rPr lang="en-US" altLang="zh-CN" sz="2800" dirty="0"/>
              <a:t>.  Then</a:t>
            </a:r>
          </a:p>
          <a:p>
            <a:pPr lvl="1" algn="just" eaLnBrk="1" hangingPunct="1">
              <a:lnSpc>
                <a:spcPct val="150000"/>
              </a:lnSpc>
            </a:pPr>
            <a:r>
              <a:rPr lang="en-US" altLang="zh-CN" sz="2400" i="1" dirty="0" err="1"/>
              <a:t>a</a:t>
            </a:r>
            <a:r>
              <a:rPr lang="en-US" altLang="zh-CN" sz="2400" dirty="0" err="1"/>
              <a:t>∨</a:t>
            </a:r>
            <a:r>
              <a:rPr lang="en-US" altLang="zh-CN" sz="2400" i="1" dirty="0" err="1"/>
              <a:t>a</a:t>
            </a:r>
            <a:r>
              <a:rPr lang="en-US" altLang="zh-CN" sz="2400" dirty="0"/>
              <a:t>’ = </a:t>
            </a:r>
            <a:r>
              <a:rPr lang="en-US" altLang="zh-CN" sz="2400" i="1" dirty="0"/>
              <a:t>I</a:t>
            </a:r>
            <a:r>
              <a:rPr lang="en-US" altLang="zh-CN" sz="2400" dirty="0"/>
              <a:t>,   </a:t>
            </a:r>
            <a:r>
              <a:rPr lang="en-US" altLang="zh-CN" sz="2400" i="1" dirty="0" err="1"/>
              <a:t>a</a:t>
            </a:r>
            <a:r>
              <a:rPr lang="en-US" altLang="zh-CN" sz="2400" dirty="0" err="1"/>
              <a:t>∨</a:t>
            </a:r>
            <a:r>
              <a:rPr lang="en-US" altLang="zh-CN" sz="2400" i="1" dirty="0" err="1"/>
              <a:t>a</a:t>
            </a:r>
            <a:r>
              <a:rPr lang="en-US" altLang="zh-CN" sz="2400" dirty="0"/>
              <a:t>’’ = </a:t>
            </a:r>
            <a:r>
              <a:rPr lang="en-US" altLang="zh-CN" sz="2400" i="1" dirty="0"/>
              <a:t>I</a:t>
            </a:r>
            <a:r>
              <a:rPr lang="en-US" altLang="zh-CN" sz="2400" dirty="0"/>
              <a:t>,   </a:t>
            </a:r>
            <a:r>
              <a:rPr lang="en-US" altLang="zh-CN" sz="2400" i="1" dirty="0" err="1"/>
              <a:t>a</a:t>
            </a:r>
            <a:r>
              <a:rPr lang="en-US" altLang="zh-CN" sz="2400" dirty="0" err="1"/>
              <a:t>∧</a:t>
            </a:r>
            <a:r>
              <a:rPr lang="en-US" altLang="zh-CN" sz="2400" i="1" dirty="0" err="1"/>
              <a:t>a</a:t>
            </a:r>
            <a:r>
              <a:rPr lang="en-US" altLang="zh-CN" sz="2400" dirty="0"/>
              <a:t>’ = </a:t>
            </a:r>
            <a:r>
              <a:rPr lang="en-US" altLang="zh-CN" sz="2400" i="1" dirty="0"/>
              <a:t>0</a:t>
            </a:r>
            <a:r>
              <a:rPr lang="en-US" altLang="zh-CN" sz="2400" dirty="0"/>
              <a:t>,   </a:t>
            </a:r>
            <a:r>
              <a:rPr lang="en-US" altLang="zh-CN" sz="2400" i="1" dirty="0" err="1"/>
              <a:t>a</a:t>
            </a:r>
            <a:r>
              <a:rPr lang="en-US" altLang="zh-CN" sz="2400" dirty="0" err="1"/>
              <a:t>∧</a:t>
            </a:r>
            <a:r>
              <a:rPr lang="en-US" altLang="zh-CN" sz="2400" i="1" dirty="0" err="1"/>
              <a:t>a</a:t>
            </a:r>
            <a:r>
              <a:rPr lang="en-US" altLang="zh-CN" sz="2400" dirty="0"/>
              <a:t>’’ = </a:t>
            </a:r>
            <a:r>
              <a:rPr lang="en-US" altLang="zh-CN" sz="2400" i="1" dirty="0"/>
              <a:t>0</a:t>
            </a:r>
            <a:r>
              <a:rPr lang="en-US" altLang="zh-CN" sz="2400" dirty="0"/>
              <a:t>.</a:t>
            </a:r>
          </a:p>
          <a:p>
            <a:pPr algn="just" eaLnBrk="1" hangingPunct="1">
              <a:lnSpc>
                <a:spcPct val="150000"/>
              </a:lnSpc>
            </a:pPr>
            <a:r>
              <a:rPr lang="en-US" altLang="zh-CN" sz="2800" dirty="0"/>
              <a:t>Using the distributive laws, we obtain</a:t>
            </a:r>
          </a:p>
          <a:p>
            <a:pPr lvl="1" algn="just" eaLnBrk="1" hangingPunct="1">
              <a:lnSpc>
                <a:spcPct val="150000"/>
              </a:lnSpc>
            </a:pPr>
            <a:r>
              <a:rPr lang="en-US" altLang="zh-CN" sz="2400" i="1" dirty="0"/>
              <a:t>a</a:t>
            </a:r>
            <a:r>
              <a:rPr lang="en-US" altLang="zh-CN" sz="2400" dirty="0"/>
              <a:t>’ = </a:t>
            </a:r>
            <a:r>
              <a:rPr lang="en-US" altLang="zh-CN" sz="2400" i="1" dirty="0"/>
              <a:t>a</a:t>
            </a:r>
            <a:r>
              <a:rPr lang="en-US" altLang="zh-CN" sz="2400" dirty="0"/>
              <a:t>’∨</a:t>
            </a:r>
            <a:r>
              <a:rPr lang="en-US" altLang="zh-CN" sz="2400" i="1" dirty="0"/>
              <a:t>0</a:t>
            </a:r>
            <a:r>
              <a:rPr lang="en-US" altLang="zh-CN" sz="2400" dirty="0"/>
              <a:t> = </a:t>
            </a:r>
            <a:r>
              <a:rPr lang="en-US" altLang="zh-CN" sz="2400" i="1" dirty="0"/>
              <a:t>a</a:t>
            </a:r>
            <a:r>
              <a:rPr lang="en-US" altLang="zh-CN" sz="2400" dirty="0"/>
              <a:t>’∨(</a:t>
            </a:r>
            <a:r>
              <a:rPr lang="en-US" altLang="zh-CN" sz="2400" i="1" dirty="0" err="1"/>
              <a:t>a</a:t>
            </a:r>
            <a:r>
              <a:rPr lang="en-US" altLang="zh-CN" sz="2400" dirty="0" err="1"/>
              <a:t>∧</a:t>
            </a:r>
            <a:r>
              <a:rPr lang="en-US" altLang="zh-CN" sz="2400" i="1" dirty="0" err="1"/>
              <a:t>a</a:t>
            </a:r>
            <a:r>
              <a:rPr lang="en-US" altLang="zh-CN" sz="2400" dirty="0"/>
              <a:t>’’) = (</a:t>
            </a:r>
            <a:r>
              <a:rPr lang="en-US" altLang="zh-CN" sz="2400" i="1" dirty="0" err="1"/>
              <a:t>a</a:t>
            </a:r>
            <a:r>
              <a:rPr lang="en-US" altLang="zh-CN" sz="2400" dirty="0" err="1"/>
              <a:t>’∨</a:t>
            </a:r>
            <a:r>
              <a:rPr lang="en-US" altLang="zh-CN" sz="2400" i="1" dirty="0" err="1"/>
              <a:t>a</a:t>
            </a:r>
            <a:r>
              <a:rPr lang="en-US" altLang="zh-CN" sz="2400" dirty="0"/>
              <a:t>) ∧(</a:t>
            </a:r>
            <a:r>
              <a:rPr lang="en-US" altLang="zh-CN" sz="2400" i="1" dirty="0" err="1"/>
              <a:t>a</a:t>
            </a:r>
            <a:r>
              <a:rPr lang="en-US" altLang="zh-CN" sz="2400" dirty="0" err="1"/>
              <a:t>’∨</a:t>
            </a:r>
            <a:r>
              <a:rPr lang="en-US" altLang="zh-CN" sz="2400" i="1" dirty="0" err="1"/>
              <a:t>a</a:t>
            </a:r>
            <a:r>
              <a:rPr lang="en-US" altLang="zh-CN" sz="2400" dirty="0"/>
              <a:t>’’) = </a:t>
            </a:r>
            <a:r>
              <a:rPr lang="en-US" altLang="zh-CN" sz="2400" i="1" dirty="0"/>
              <a:t>I</a:t>
            </a:r>
            <a:r>
              <a:rPr lang="en-US" altLang="zh-CN" sz="2400" dirty="0"/>
              <a:t>∧(</a:t>
            </a:r>
            <a:r>
              <a:rPr lang="en-US" altLang="zh-CN" sz="2400" i="1" dirty="0"/>
              <a:t>a</a:t>
            </a:r>
            <a:r>
              <a:rPr lang="en-US" altLang="zh-CN" sz="2400" dirty="0"/>
              <a:t>’ ∨</a:t>
            </a:r>
            <a:r>
              <a:rPr lang="en-US" altLang="zh-CN" sz="2400" i="1" dirty="0"/>
              <a:t>a</a:t>
            </a:r>
            <a:r>
              <a:rPr lang="en-US" altLang="zh-CN" sz="2400" dirty="0"/>
              <a:t>’’) = </a:t>
            </a:r>
            <a:r>
              <a:rPr lang="en-US" altLang="zh-CN" sz="2400" i="1" dirty="0" err="1"/>
              <a:t>a</a:t>
            </a:r>
            <a:r>
              <a:rPr lang="en-US" altLang="zh-CN" sz="2400" dirty="0" err="1"/>
              <a:t>’∨</a:t>
            </a:r>
            <a:r>
              <a:rPr lang="en-US" altLang="zh-CN" sz="2400" i="1" dirty="0" err="1"/>
              <a:t>a</a:t>
            </a:r>
            <a:r>
              <a:rPr lang="en-US" altLang="zh-CN" sz="2400" dirty="0"/>
              <a:t>’’</a:t>
            </a:r>
          </a:p>
          <a:p>
            <a:pPr algn="just" eaLnBrk="1" hangingPunct="1">
              <a:lnSpc>
                <a:spcPct val="150000"/>
              </a:lnSpc>
            </a:pPr>
            <a:r>
              <a:rPr lang="en-US" altLang="zh-CN" sz="2800" dirty="0"/>
              <a:t>Also</a:t>
            </a:r>
          </a:p>
          <a:p>
            <a:pPr lvl="1" algn="just" eaLnBrk="1" hangingPunct="1">
              <a:lnSpc>
                <a:spcPct val="150000"/>
              </a:lnSpc>
            </a:pPr>
            <a:r>
              <a:rPr lang="en-US" altLang="zh-CN" sz="2400" i="1" dirty="0"/>
              <a:t>a</a:t>
            </a:r>
            <a:r>
              <a:rPr lang="en-US" altLang="zh-CN" sz="2400" dirty="0"/>
              <a:t>’’ = </a:t>
            </a:r>
            <a:r>
              <a:rPr lang="en-US" altLang="zh-CN" sz="2400" i="1" dirty="0"/>
              <a:t>a</a:t>
            </a:r>
            <a:r>
              <a:rPr lang="en-US" altLang="zh-CN" sz="2400" dirty="0"/>
              <a:t>’’∨</a:t>
            </a:r>
            <a:r>
              <a:rPr lang="en-US" altLang="zh-CN" sz="2400" i="1" dirty="0"/>
              <a:t>0</a:t>
            </a:r>
            <a:r>
              <a:rPr lang="en-US" altLang="zh-CN" sz="2400" dirty="0"/>
              <a:t> = </a:t>
            </a:r>
            <a:r>
              <a:rPr lang="en-US" altLang="zh-CN" sz="2400" i="1" dirty="0"/>
              <a:t>a</a:t>
            </a:r>
            <a:r>
              <a:rPr lang="en-US" altLang="zh-CN" sz="2400" dirty="0"/>
              <a:t>’’∨(</a:t>
            </a:r>
            <a:r>
              <a:rPr lang="en-US" altLang="zh-CN" sz="2400" i="1" dirty="0" err="1"/>
              <a:t>a</a:t>
            </a:r>
            <a:r>
              <a:rPr lang="en-US" altLang="zh-CN" sz="2400" dirty="0" err="1"/>
              <a:t>∧</a:t>
            </a:r>
            <a:r>
              <a:rPr lang="en-US" altLang="zh-CN" sz="2400" i="1" dirty="0" err="1"/>
              <a:t>a</a:t>
            </a:r>
            <a:r>
              <a:rPr lang="en-US" altLang="zh-CN" sz="2400" dirty="0"/>
              <a:t>’)= (</a:t>
            </a:r>
            <a:r>
              <a:rPr lang="en-US" altLang="zh-CN" sz="2400" i="1" dirty="0" err="1"/>
              <a:t>a</a:t>
            </a:r>
            <a:r>
              <a:rPr lang="en-US" altLang="zh-CN" sz="2400" dirty="0" err="1"/>
              <a:t>’’∨</a:t>
            </a:r>
            <a:r>
              <a:rPr lang="en-US" altLang="zh-CN" sz="2400" i="1" dirty="0" err="1"/>
              <a:t>a</a:t>
            </a:r>
            <a:r>
              <a:rPr lang="en-US" altLang="zh-CN" sz="2400" dirty="0"/>
              <a:t>)∧(</a:t>
            </a:r>
            <a:r>
              <a:rPr lang="en-US" altLang="zh-CN" sz="2400" i="1" dirty="0" err="1"/>
              <a:t>a</a:t>
            </a:r>
            <a:r>
              <a:rPr lang="en-US" altLang="zh-CN" sz="2400" dirty="0" err="1"/>
              <a:t>’’∨</a:t>
            </a:r>
            <a:r>
              <a:rPr lang="en-US" altLang="zh-CN" sz="2400" i="1" dirty="0" err="1"/>
              <a:t>a</a:t>
            </a:r>
            <a:r>
              <a:rPr lang="en-US" altLang="zh-CN" sz="2400" dirty="0"/>
              <a:t>’) = </a:t>
            </a:r>
            <a:r>
              <a:rPr lang="en-US" altLang="zh-CN" sz="2400" i="1" dirty="0"/>
              <a:t>I</a:t>
            </a:r>
            <a:r>
              <a:rPr lang="en-US" altLang="zh-CN" sz="2400" dirty="0"/>
              <a:t>∧(</a:t>
            </a:r>
            <a:r>
              <a:rPr lang="en-US" altLang="zh-CN" sz="2400" i="1" dirty="0" err="1"/>
              <a:t>a</a:t>
            </a:r>
            <a:r>
              <a:rPr lang="en-US" altLang="zh-CN" sz="2400" dirty="0" err="1"/>
              <a:t>’’∨</a:t>
            </a:r>
            <a:r>
              <a:rPr lang="en-US" altLang="zh-CN" sz="2400" i="1" dirty="0" err="1"/>
              <a:t>a</a:t>
            </a:r>
            <a:r>
              <a:rPr lang="en-US" altLang="zh-CN" sz="2400" dirty="0"/>
              <a:t>’) = </a:t>
            </a:r>
            <a:r>
              <a:rPr lang="en-US" altLang="zh-CN" sz="2400" i="1" dirty="0" err="1"/>
              <a:t>a</a:t>
            </a:r>
            <a:r>
              <a:rPr lang="en-US" altLang="zh-CN" sz="2400" dirty="0" err="1"/>
              <a:t>’∨</a:t>
            </a:r>
            <a:r>
              <a:rPr lang="en-US" altLang="zh-CN" sz="2400" i="1" dirty="0" err="1"/>
              <a:t>a</a:t>
            </a:r>
            <a:r>
              <a:rPr lang="en-US" altLang="zh-CN" sz="2400" dirty="0"/>
              <a:t>’’</a:t>
            </a:r>
          </a:p>
          <a:p>
            <a:pPr eaLnBrk="1" hangingPunct="1">
              <a:lnSpc>
                <a:spcPct val="150000"/>
              </a:lnSpc>
            </a:pPr>
            <a:r>
              <a:rPr lang="en-US" altLang="zh-CN" sz="2800" dirty="0"/>
              <a:t>Hence  </a:t>
            </a:r>
            <a:r>
              <a:rPr lang="en-US" altLang="zh-CN" sz="2800" i="1" dirty="0"/>
              <a:t>a</a:t>
            </a:r>
            <a:r>
              <a:rPr lang="en-US" altLang="zh-CN" sz="2800" dirty="0"/>
              <a:t>’ = </a:t>
            </a:r>
            <a:r>
              <a:rPr lang="en-US" altLang="zh-CN" sz="2800" i="1" dirty="0"/>
              <a:t>a</a:t>
            </a:r>
            <a:r>
              <a:rPr lang="en-US" altLang="zh-CN" sz="2800" dirty="0"/>
              <a:t>’’. </a:t>
            </a:r>
          </a:p>
        </p:txBody>
      </p:sp>
    </p:spTree>
    <p:extLst>
      <p:ext uri="{BB962C8B-B14F-4D97-AF65-F5344CB8AC3E}">
        <p14:creationId xmlns:p14="http://schemas.microsoft.com/office/powerpoint/2010/main" val="350888594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dirty="0"/>
              <a:t>9.6.6 Topological Sorting</a:t>
            </a:r>
            <a:r>
              <a:rPr lang="zh-CN" altLang="en-US" sz="3200" dirty="0"/>
              <a:t>（拓扑排序）</a:t>
            </a:r>
          </a:p>
          <a:p>
            <a:pPr>
              <a:lnSpc>
                <a:spcPct val="150000"/>
              </a:lnSpc>
            </a:pPr>
            <a:endParaRPr lang="en-US" altLang="zh-CN" sz="3200" dirty="0"/>
          </a:p>
        </p:txBody>
      </p:sp>
      <p:sp>
        <p:nvSpPr>
          <p:cNvPr id="35" name="Rectangle 3">
            <a:extLst>
              <a:ext uri="{FF2B5EF4-FFF2-40B4-BE49-F238E27FC236}">
                <a16:creationId xmlns:a16="http://schemas.microsoft.com/office/drawing/2014/main" id="{9DBF9909-C49F-4238-8297-89638892C606}"/>
              </a:ext>
            </a:extLst>
          </p:cNvPr>
          <p:cNvSpPr txBox="1">
            <a:spLocks noChangeArrowheads="1"/>
          </p:cNvSpPr>
          <p:nvPr/>
        </p:nvSpPr>
        <p:spPr bwMode="auto">
          <a:xfrm>
            <a:off x="210046" y="1474058"/>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If </a:t>
            </a:r>
            <a:r>
              <a:rPr lang="en-US" altLang="zh-CN" sz="2800" i="1" dirty="0"/>
              <a:t>A</a:t>
            </a:r>
            <a:r>
              <a:rPr lang="en-US" altLang="zh-CN" sz="2800" dirty="0"/>
              <a:t> is a poset with partial order ≤, we sometimes need to find </a:t>
            </a:r>
            <a:r>
              <a:rPr lang="en-US" altLang="zh-CN" sz="2800" i="1" dirty="0">
                <a:solidFill>
                  <a:schemeClr val="hlink"/>
                </a:solidFill>
              </a:rPr>
              <a:t>a linear order </a:t>
            </a:r>
            <a:r>
              <a:rPr lang="en-US" altLang="zh-CN" sz="2800" dirty="0"/>
              <a:t>  for the set </a:t>
            </a:r>
            <a:r>
              <a:rPr lang="en-US" altLang="zh-CN" sz="2800" i="1" dirty="0"/>
              <a:t>A</a:t>
            </a:r>
            <a:r>
              <a:rPr lang="en-US" altLang="zh-CN" sz="2800" dirty="0"/>
              <a:t> that will merely be an extension of the given partial order in the sense that if </a:t>
            </a:r>
            <a:r>
              <a:rPr lang="en-US" altLang="zh-CN" sz="2800" i="1" dirty="0"/>
              <a:t>a</a:t>
            </a:r>
            <a:r>
              <a:rPr lang="en-US" altLang="zh-CN" sz="2800" dirty="0"/>
              <a:t> ≤ </a:t>
            </a:r>
            <a:r>
              <a:rPr lang="en-US" altLang="zh-CN" sz="2800" i="1" dirty="0"/>
              <a:t>b</a:t>
            </a:r>
            <a:r>
              <a:rPr lang="en-US" altLang="zh-CN" sz="2800" dirty="0"/>
              <a:t>, then </a:t>
            </a:r>
            <a:r>
              <a:rPr lang="en-US" altLang="zh-CN" sz="2800" i="1" dirty="0"/>
              <a:t>a   b</a:t>
            </a:r>
            <a:r>
              <a:rPr lang="en-US" altLang="zh-CN" sz="2800" dirty="0"/>
              <a:t>.  </a:t>
            </a:r>
          </a:p>
          <a:p>
            <a:pPr eaLnBrk="1" hangingPunct="1">
              <a:lnSpc>
                <a:spcPct val="150000"/>
              </a:lnSpc>
            </a:pPr>
            <a:r>
              <a:rPr lang="en-US" altLang="zh-CN" sz="2800" dirty="0"/>
              <a:t>The process of constructing a linear order such as </a:t>
            </a:r>
            <a:r>
              <a:rPr lang="en-US" altLang="zh-CN" sz="2800" dirty="0">
                <a:sym typeface="Euclid Math Two" pitchFamily="18" charset="2"/>
              </a:rPr>
              <a:t> </a:t>
            </a:r>
            <a:r>
              <a:rPr lang="en-US" altLang="zh-CN" sz="2800" dirty="0"/>
              <a:t>is called </a:t>
            </a:r>
            <a:r>
              <a:rPr lang="en-US" altLang="zh-CN" sz="2800" i="1" dirty="0">
                <a:solidFill>
                  <a:schemeClr val="hlink"/>
                </a:solidFill>
              </a:rPr>
              <a:t>topological sorting</a:t>
            </a:r>
          </a:p>
          <a:p>
            <a:pPr marL="0" indent="0" eaLnBrk="1" hangingPunct="1">
              <a:buNone/>
            </a:pPr>
            <a:endParaRPr lang="en-US" altLang="zh-CN" sz="2800" dirty="0">
              <a:ea typeface="Arial Unicode MS" pitchFamily="34" charset="-122"/>
            </a:endParaRPr>
          </a:p>
        </p:txBody>
      </p:sp>
      <p:pic>
        <p:nvPicPr>
          <p:cNvPr id="4" name="图片 3">
            <a:extLst>
              <a:ext uri="{FF2B5EF4-FFF2-40B4-BE49-F238E27FC236}">
                <a16:creationId xmlns:a16="http://schemas.microsoft.com/office/drawing/2014/main" id="{D7F1E58F-CC3B-4F03-9EDC-E9B56424AD0F}"/>
              </a:ext>
            </a:extLst>
          </p:cNvPr>
          <p:cNvPicPr>
            <a:picLocks noChangeAspect="1"/>
          </p:cNvPicPr>
          <p:nvPr/>
        </p:nvPicPr>
        <p:blipFill>
          <a:blip r:embed="rId3"/>
          <a:stretch>
            <a:fillRect/>
          </a:stretch>
        </p:blipFill>
        <p:spPr>
          <a:xfrm>
            <a:off x="9761210" y="2522210"/>
            <a:ext cx="228620" cy="228620"/>
          </a:xfrm>
          <a:prstGeom prst="rect">
            <a:avLst/>
          </a:prstGeom>
        </p:spPr>
      </p:pic>
    </p:spTree>
    <p:extLst>
      <p:ext uri="{BB962C8B-B14F-4D97-AF65-F5344CB8AC3E}">
        <p14:creationId xmlns:p14="http://schemas.microsoft.com/office/powerpoint/2010/main" val="353545823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9.6.6 Example</a:t>
            </a:r>
          </a:p>
        </p:txBody>
      </p:sp>
      <p:sp>
        <p:nvSpPr>
          <p:cNvPr id="5" name="Oval 3">
            <a:extLst>
              <a:ext uri="{FF2B5EF4-FFF2-40B4-BE49-F238E27FC236}">
                <a16:creationId xmlns:a16="http://schemas.microsoft.com/office/drawing/2014/main" id="{9788A874-B818-42FF-897B-09C014F03A36}"/>
              </a:ext>
            </a:extLst>
          </p:cNvPr>
          <p:cNvSpPr/>
          <p:nvPr/>
        </p:nvSpPr>
        <p:spPr>
          <a:xfrm>
            <a:off x="2844800" y="3478212"/>
            <a:ext cx="152400" cy="152400"/>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 name="Oval 4">
            <a:extLst>
              <a:ext uri="{FF2B5EF4-FFF2-40B4-BE49-F238E27FC236}">
                <a16:creationId xmlns:a16="http://schemas.microsoft.com/office/drawing/2014/main" id="{EDA53EF1-4B27-4F1B-A942-B1A5418202B0}"/>
              </a:ext>
            </a:extLst>
          </p:cNvPr>
          <p:cNvSpPr/>
          <p:nvPr/>
        </p:nvSpPr>
        <p:spPr>
          <a:xfrm>
            <a:off x="3768725" y="4240212"/>
            <a:ext cx="152400" cy="152400"/>
          </a:xfrm>
          <a:prstGeom prst="ellipse">
            <a:avLst/>
          </a:prstGeom>
          <a:solidFill>
            <a:schemeClr val="tx1"/>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7" name="Oval 5">
            <a:extLst>
              <a:ext uri="{FF2B5EF4-FFF2-40B4-BE49-F238E27FC236}">
                <a16:creationId xmlns:a16="http://schemas.microsoft.com/office/drawing/2014/main" id="{3F332D11-40EB-4366-960C-F360FF3382E7}"/>
              </a:ext>
            </a:extLst>
          </p:cNvPr>
          <p:cNvSpPr/>
          <p:nvPr/>
        </p:nvSpPr>
        <p:spPr>
          <a:xfrm>
            <a:off x="4835525" y="2868612"/>
            <a:ext cx="152400" cy="152400"/>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8" name="Oval 6">
            <a:extLst>
              <a:ext uri="{FF2B5EF4-FFF2-40B4-BE49-F238E27FC236}">
                <a16:creationId xmlns:a16="http://schemas.microsoft.com/office/drawing/2014/main" id="{F4468A6E-3778-41B4-AAA3-A983DCA869AB}"/>
              </a:ext>
            </a:extLst>
          </p:cNvPr>
          <p:cNvSpPr/>
          <p:nvPr/>
        </p:nvSpPr>
        <p:spPr>
          <a:xfrm>
            <a:off x="2168525" y="4545012"/>
            <a:ext cx="152400" cy="152400"/>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9" name="Oval 7">
            <a:extLst>
              <a:ext uri="{FF2B5EF4-FFF2-40B4-BE49-F238E27FC236}">
                <a16:creationId xmlns:a16="http://schemas.microsoft.com/office/drawing/2014/main" id="{ABE56CD6-9CD2-42AF-8F1A-216FD4EAF9B1}"/>
              </a:ext>
            </a:extLst>
          </p:cNvPr>
          <p:cNvSpPr/>
          <p:nvPr/>
        </p:nvSpPr>
        <p:spPr>
          <a:xfrm>
            <a:off x="3082925" y="5459412"/>
            <a:ext cx="152400" cy="152400"/>
          </a:xfrm>
          <a:prstGeom prst="ellipse">
            <a:avLst/>
          </a:prstGeom>
          <a:solidFill>
            <a:schemeClr val="tx1"/>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10" name="Object 8">
            <a:extLst>
              <a:ext uri="{FF2B5EF4-FFF2-40B4-BE49-F238E27FC236}">
                <a16:creationId xmlns:a16="http://schemas.microsoft.com/office/drawing/2014/main" id="{A42B87F2-70D5-4B8A-94EB-10FE4D9B6462}"/>
              </a:ext>
            </a:extLst>
          </p:cNvPr>
          <p:cNvPicPr>
            <a:picLocks noChangeAspect="1"/>
          </p:cNvPicPr>
          <p:nvPr/>
        </p:nvPicPr>
        <p:blipFill>
          <a:blip r:embed="rId2"/>
          <a:stretch>
            <a:fillRect/>
          </a:stretch>
        </p:blipFill>
        <p:spPr>
          <a:xfrm>
            <a:off x="2701925" y="2792412"/>
            <a:ext cx="498475" cy="609600"/>
          </a:xfrm>
          <a:prstGeom prst="rect">
            <a:avLst/>
          </a:prstGeom>
          <a:noFill/>
          <a:ln w="38100">
            <a:noFill/>
            <a:miter/>
          </a:ln>
        </p:spPr>
      </p:pic>
      <p:pic>
        <p:nvPicPr>
          <p:cNvPr id="11" name="Object 9">
            <a:extLst>
              <a:ext uri="{FF2B5EF4-FFF2-40B4-BE49-F238E27FC236}">
                <a16:creationId xmlns:a16="http://schemas.microsoft.com/office/drawing/2014/main" id="{63872D43-8E6A-4E22-86CE-206BF03CB8D6}"/>
              </a:ext>
            </a:extLst>
          </p:cNvPr>
          <p:cNvPicPr>
            <a:picLocks noChangeAspect="1"/>
          </p:cNvPicPr>
          <p:nvPr/>
        </p:nvPicPr>
        <p:blipFill>
          <a:blip r:embed="rId3"/>
          <a:stretch>
            <a:fillRect/>
          </a:stretch>
        </p:blipFill>
        <p:spPr>
          <a:xfrm>
            <a:off x="2854325" y="5611812"/>
            <a:ext cx="554038" cy="609600"/>
          </a:xfrm>
          <a:prstGeom prst="rect">
            <a:avLst/>
          </a:prstGeom>
          <a:noFill/>
          <a:ln w="38100">
            <a:noFill/>
            <a:miter/>
          </a:ln>
        </p:spPr>
      </p:pic>
      <p:pic>
        <p:nvPicPr>
          <p:cNvPr id="12" name="Object 10">
            <a:extLst>
              <a:ext uri="{FF2B5EF4-FFF2-40B4-BE49-F238E27FC236}">
                <a16:creationId xmlns:a16="http://schemas.microsoft.com/office/drawing/2014/main" id="{4E53C2F9-D29C-4CB8-B59C-76D26E81F78E}"/>
              </a:ext>
            </a:extLst>
          </p:cNvPr>
          <p:cNvPicPr>
            <a:picLocks noChangeAspect="1"/>
          </p:cNvPicPr>
          <p:nvPr/>
        </p:nvPicPr>
        <p:blipFill>
          <a:blip r:embed="rId4"/>
          <a:stretch>
            <a:fillRect/>
          </a:stretch>
        </p:blipFill>
        <p:spPr>
          <a:xfrm>
            <a:off x="1558925" y="4316412"/>
            <a:ext cx="554038" cy="774700"/>
          </a:xfrm>
          <a:prstGeom prst="rect">
            <a:avLst/>
          </a:prstGeom>
          <a:noFill/>
          <a:ln w="38100">
            <a:noFill/>
            <a:miter/>
          </a:ln>
        </p:spPr>
      </p:pic>
      <p:pic>
        <p:nvPicPr>
          <p:cNvPr id="13" name="Object 11">
            <a:extLst>
              <a:ext uri="{FF2B5EF4-FFF2-40B4-BE49-F238E27FC236}">
                <a16:creationId xmlns:a16="http://schemas.microsoft.com/office/drawing/2014/main" id="{E29E7190-7807-490E-8F1A-5811EA3AF5C5}"/>
              </a:ext>
            </a:extLst>
          </p:cNvPr>
          <p:cNvPicPr>
            <a:picLocks noChangeAspect="1"/>
          </p:cNvPicPr>
          <p:nvPr/>
        </p:nvPicPr>
        <p:blipFill>
          <a:blip r:embed="rId5"/>
          <a:stretch>
            <a:fillRect/>
          </a:stretch>
        </p:blipFill>
        <p:spPr>
          <a:xfrm>
            <a:off x="4246563" y="2662237"/>
            <a:ext cx="609600" cy="719138"/>
          </a:xfrm>
          <a:prstGeom prst="rect">
            <a:avLst/>
          </a:prstGeom>
          <a:noFill/>
          <a:ln w="38100">
            <a:noFill/>
            <a:miter/>
          </a:ln>
        </p:spPr>
      </p:pic>
      <p:pic>
        <p:nvPicPr>
          <p:cNvPr id="14" name="Object 12">
            <a:extLst>
              <a:ext uri="{FF2B5EF4-FFF2-40B4-BE49-F238E27FC236}">
                <a16:creationId xmlns:a16="http://schemas.microsoft.com/office/drawing/2014/main" id="{C4F589AF-6B03-4997-B4C9-9FF941B1609D}"/>
              </a:ext>
            </a:extLst>
          </p:cNvPr>
          <p:cNvPicPr>
            <a:picLocks noChangeAspect="1"/>
          </p:cNvPicPr>
          <p:nvPr/>
        </p:nvPicPr>
        <p:blipFill>
          <a:blip r:embed="rId6"/>
          <a:stretch>
            <a:fillRect/>
          </a:stretch>
        </p:blipFill>
        <p:spPr>
          <a:xfrm>
            <a:off x="4019550" y="4117975"/>
            <a:ext cx="371475" cy="557212"/>
          </a:xfrm>
          <a:prstGeom prst="rect">
            <a:avLst/>
          </a:prstGeom>
          <a:noFill/>
          <a:ln w="38100">
            <a:noFill/>
            <a:miter/>
          </a:ln>
        </p:spPr>
      </p:pic>
      <p:sp>
        <p:nvSpPr>
          <p:cNvPr id="15" name="Line 13">
            <a:extLst>
              <a:ext uri="{FF2B5EF4-FFF2-40B4-BE49-F238E27FC236}">
                <a16:creationId xmlns:a16="http://schemas.microsoft.com/office/drawing/2014/main" id="{04C85D00-054B-47D7-B630-49499A1C5EB4}"/>
              </a:ext>
            </a:extLst>
          </p:cNvPr>
          <p:cNvSpPr/>
          <p:nvPr/>
        </p:nvSpPr>
        <p:spPr>
          <a:xfrm flipH="1" flipV="1">
            <a:off x="2168525" y="4621212"/>
            <a:ext cx="914400" cy="914400"/>
          </a:xfrm>
          <a:prstGeom prst="line">
            <a:avLst/>
          </a:prstGeom>
          <a:ln w="38100" cap="flat" cmpd="sng">
            <a:solidFill>
              <a:schemeClr val="tx1"/>
            </a:solidFill>
            <a:prstDash val="solid"/>
            <a:headEnd type="none" w="med" len="med"/>
            <a:tailEnd type="none" w="med" len="med"/>
          </a:ln>
        </p:spPr>
      </p:sp>
      <p:sp>
        <p:nvSpPr>
          <p:cNvPr id="16" name="Line 14">
            <a:extLst>
              <a:ext uri="{FF2B5EF4-FFF2-40B4-BE49-F238E27FC236}">
                <a16:creationId xmlns:a16="http://schemas.microsoft.com/office/drawing/2014/main" id="{5BB3B707-25BB-4C98-A541-9BCFFF704C4A}"/>
              </a:ext>
            </a:extLst>
          </p:cNvPr>
          <p:cNvSpPr/>
          <p:nvPr/>
        </p:nvSpPr>
        <p:spPr>
          <a:xfrm flipV="1">
            <a:off x="2244725" y="3554412"/>
            <a:ext cx="685800" cy="1066800"/>
          </a:xfrm>
          <a:prstGeom prst="line">
            <a:avLst/>
          </a:prstGeom>
          <a:ln w="38100" cap="flat" cmpd="sng">
            <a:solidFill>
              <a:schemeClr val="tx1"/>
            </a:solidFill>
            <a:prstDash val="solid"/>
            <a:headEnd type="none" w="med" len="med"/>
            <a:tailEnd type="none" w="med" len="med"/>
          </a:ln>
        </p:spPr>
      </p:sp>
      <p:sp>
        <p:nvSpPr>
          <p:cNvPr id="17" name="Line 15">
            <a:extLst>
              <a:ext uri="{FF2B5EF4-FFF2-40B4-BE49-F238E27FC236}">
                <a16:creationId xmlns:a16="http://schemas.microsoft.com/office/drawing/2014/main" id="{7064D2AB-3C3D-4757-BA80-260897F013DE}"/>
              </a:ext>
            </a:extLst>
          </p:cNvPr>
          <p:cNvSpPr/>
          <p:nvPr/>
        </p:nvSpPr>
        <p:spPr>
          <a:xfrm flipV="1">
            <a:off x="2930525" y="1878012"/>
            <a:ext cx="609600" cy="1600200"/>
          </a:xfrm>
          <a:prstGeom prst="line">
            <a:avLst/>
          </a:prstGeom>
          <a:ln w="38100" cap="flat" cmpd="sng">
            <a:solidFill>
              <a:schemeClr val="tx1"/>
            </a:solidFill>
            <a:prstDash val="solid"/>
            <a:headEnd type="none" w="med" len="med"/>
            <a:tailEnd type="none" w="med" len="med"/>
          </a:ln>
        </p:spPr>
      </p:sp>
      <p:sp>
        <p:nvSpPr>
          <p:cNvPr id="18" name="Line 16">
            <a:extLst>
              <a:ext uri="{FF2B5EF4-FFF2-40B4-BE49-F238E27FC236}">
                <a16:creationId xmlns:a16="http://schemas.microsoft.com/office/drawing/2014/main" id="{25317B4B-7158-40FF-8A99-FCF8F4F49351}"/>
              </a:ext>
            </a:extLst>
          </p:cNvPr>
          <p:cNvSpPr/>
          <p:nvPr/>
        </p:nvSpPr>
        <p:spPr>
          <a:xfrm>
            <a:off x="3540125" y="1878012"/>
            <a:ext cx="1371600" cy="1066800"/>
          </a:xfrm>
          <a:prstGeom prst="line">
            <a:avLst/>
          </a:prstGeom>
          <a:ln w="38100" cap="flat" cmpd="sng">
            <a:solidFill>
              <a:schemeClr val="tx1"/>
            </a:solidFill>
            <a:prstDash val="solid"/>
            <a:headEnd type="none" w="med" len="med"/>
            <a:tailEnd type="none" w="med" len="med"/>
          </a:ln>
        </p:spPr>
      </p:sp>
      <p:sp>
        <p:nvSpPr>
          <p:cNvPr id="19" name="Line 17">
            <a:extLst>
              <a:ext uri="{FF2B5EF4-FFF2-40B4-BE49-F238E27FC236}">
                <a16:creationId xmlns:a16="http://schemas.microsoft.com/office/drawing/2014/main" id="{51FB81BD-5960-48E8-9B17-4953760653F1}"/>
              </a:ext>
            </a:extLst>
          </p:cNvPr>
          <p:cNvSpPr/>
          <p:nvPr/>
        </p:nvSpPr>
        <p:spPr>
          <a:xfrm flipH="1">
            <a:off x="3235325" y="4316412"/>
            <a:ext cx="2286000" cy="1295400"/>
          </a:xfrm>
          <a:prstGeom prst="line">
            <a:avLst/>
          </a:prstGeom>
          <a:ln w="38100" cap="flat" cmpd="sng">
            <a:solidFill>
              <a:schemeClr val="tx1"/>
            </a:solidFill>
            <a:prstDash val="solid"/>
            <a:headEnd type="none" w="med" len="med"/>
            <a:tailEnd type="none" w="med" len="med"/>
          </a:ln>
        </p:spPr>
      </p:sp>
      <p:sp>
        <p:nvSpPr>
          <p:cNvPr id="20" name="Line 18">
            <a:extLst>
              <a:ext uri="{FF2B5EF4-FFF2-40B4-BE49-F238E27FC236}">
                <a16:creationId xmlns:a16="http://schemas.microsoft.com/office/drawing/2014/main" id="{E8DA9B31-3576-42FA-AA93-212C88A3A633}"/>
              </a:ext>
            </a:extLst>
          </p:cNvPr>
          <p:cNvSpPr/>
          <p:nvPr/>
        </p:nvSpPr>
        <p:spPr>
          <a:xfrm flipH="1" flipV="1">
            <a:off x="3006725" y="3554412"/>
            <a:ext cx="838200" cy="762000"/>
          </a:xfrm>
          <a:prstGeom prst="line">
            <a:avLst/>
          </a:prstGeom>
          <a:ln w="38100" cap="flat" cmpd="sng">
            <a:solidFill>
              <a:schemeClr val="tx1"/>
            </a:solidFill>
            <a:prstDash val="solid"/>
            <a:headEnd type="none" w="med" len="med"/>
            <a:tailEnd type="none" w="med" len="med"/>
          </a:ln>
        </p:spPr>
      </p:sp>
      <p:sp>
        <p:nvSpPr>
          <p:cNvPr id="21" name="Line 19">
            <a:extLst>
              <a:ext uri="{FF2B5EF4-FFF2-40B4-BE49-F238E27FC236}">
                <a16:creationId xmlns:a16="http://schemas.microsoft.com/office/drawing/2014/main" id="{57FC247D-52DD-4B1B-A85A-503AD3D8465C}"/>
              </a:ext>
            </a:extLst>
          </p:cNvPr>
          <p:cNvSpPr/>
          <p:nvPr/>
        </p:nvSpPr>
        <p:spPr>
          <a:xfrm flipV="1">
            <a:off x="3235325" y="4392612"/>
            <a:ext cx="609600" cy="1143000"/>
          </a:xfrm>
          <a:prstGeom prst="line">
            <a:avLst/>
          </a:prstGeom>
          <a:ln w="38100" cap="flat" cmpd="sng">
            <a:solidFill>
              <a:schemeClr val="tx1"/>
            </a:solidFill>
            <a:prstDash val="solid"/>
            <a:headEnd type="none" w="med" len="med"/>
            <a:tailEnd type="none" w="med" len="med"/>
          </a:ln>
        </p:spPr>
      </p:sp>
      <p:sp>
        <p:nvSpPr>
          <p:cNvPr id="22" name="Line 20">
            <a:extLst>
              <a:ext uri="{FF2B5EF4-FFF2-40B4-BE49-F238E27FC236}">
                <a16:creationId xmlns:a16="http://schemas.microsoft.com/office/drawing/2014/main" id="{DA5B2EC9-377A-41CE-B61C-86DD0BCA578A}"/>
              </a:ext>
            </a:extLst>
          </p:cNvPr>
          <p:cNvSpPr/>
          <p:nvPr/>
        </p:nvSpPr>
        <p:spPr>
          <a:xfrm>
            <a:off x="4835525" y="2868612"/>
            <a:ext cx="685800" cy="1371600"/>
          </a:xfrm>
          <a:prstGeom prst="line">
            <a:avLst/>
          </a:prstGeom>
          <a:ln w="38100" cap="flat" cmpd="sng">
            <a:solidFill>
              <a:schemeClr val="tx1"/>
            </a:solidFill>
            <a:prstDash val="solid"/>
            <a:headEnd type="none" w="med" len="med"/>
            <a:tailEnd type="none" w="med" len="med"/>
          </a:ln>
        </p:spPr>
      </p:sp>
      <p:sp>
        <p:nvSpPr>
          <p:cNvPr id="23" name="Oval 21">
            <a:extLst>
              <a:ext uri="{FF2B5EF4-FFF2-40B4-BE49-F238E27FC236}">
                <a16:creationId xmlns:a16="http://schemas.microsoft.com/office/drawing/2014/main" id="{8EC02CAE-A77F-4424-9D67-348897DDC0E9}"/>
              </a:ext>
            </a:extLst>
          </p:cNvPr>
          <p:cNvSpPr/>
          <p:nvPr/>
        </p:nvSpPr>
        <p:spPr>
          <a:xfrm>
            <a:off x="5445125" y="4164012"/>
            <a:ext cx="152400" cy="152400"/>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24" name="Object 22">
            <a:extLst>
              <a:ext uri="{FF2B5EF4-FFF2-40B4-BE49-F238E27FC236}">
                <a16:creationId xmlns:a16="http://schemas.microsoft.com/office/drawing/2014/main" id="{4D1E5CFB-4D0F-4B88-9281-A14AA4E7D36B}"/>
              </a:ext>
            </a:extLst>
          </p:cNvPr>
          <p:cNvPicPr>
            <a:picLocks noChangeAspect="1"/>
          </p:cNvPicPr>
          <p:nvPr/>
        </p:nvPicPr>
        <p:blipFill>
          <a:blip r:embed="rId7"/>
          <a:stretch>
            <a:fillRect/>
          </a:stretch>
        </p:blipFill>
        <p:spPr>
          <a:xfrm>
            <a:off x="4835525" y="3935412"/>
            <a:ext cx="498475" cy="609600"/>
          </a:xfrm>
          <a:prstGeom prst="rect">
            <a:avLst/>
          </a:prstGeom>
          <a:noFill/>
          <a:ln w="38100">
            <a:noFill/>
            <a:miter/>
          </a:ln>
        </p:spPr>
      </p:pic>
      <p:sp>
        <p:nvSpPr>
          <p:cNvPr id="25" name="Oval 23">
            <a:extLst>
              <a:ext uri="{FF2B5EF4-FFF2-40B4-BE49-F238E27FC236}">
                <a16:creationId xmlns:a16="http://schemas.microsoft.com/office/drawing/2014/main" id="{1FD601A6-E566-40CB-BA14-D6D684D5A06C}"/>
              </a:ext>
            </a:extLst>
          </p:cNvPr>
          <p:cNvSpPr/>
          <p:nvPr/>
        </p:nvSpPr>
        <p:spPr>
          <a:xfrm>
            <a:off x="3540125" y="1801812"/>
            <a:ext cx="152400" cy="152400"/>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26" name="Object 24">
            <a:extLst>
              <a:ext uri="{FF2B5EF4-FFF2-40B4-BE49-F238E27FC236}">
                <a16:creationId xmlns:a16="http://schemas.microsoft.com/office/drawing/2014/main" id="{F4A511EF-E348-41C9-8D0C-30A72AC5273A}"/>
              </a:ext>
            </a:extLst>
          </p:cNvPr>
          <p:cNvPicPr>
            <a:picLocks noChangeAspect="1"/>
          </p:cNvPicPr>
          <p:nvPr/>
        </p:nvPicPr>
        <p:blipFill>
          <a:blip r:embed="rId8"/>
          <a:stretch>
            <a:fillRect/>
          </a:stretch>
        </p:blipFill>
        <p:spPr>
          <a:xfrm>
            <a:off x="2924175" y="1511300"/>
            <a:ext cx="665163" cy="885825"/>
          </a:xfrm>
          <a:prstGeom prst="rect">
            <a:avLst/>
          </a:prstGeom>
          <a:noFill/>
          <a:ln w="38100">
            <a:noFill/>
            <a:miter/>
          </a:ln>
        </p:spPr>
      </p:pic>
      <p:grpSp>
        <p:nvGrpSpPr>
          <p:cNvPr id="27" name="Group 25">
            <a:extLst>
              <a:ext uri="{FF2B5EF4-FFF2-40B4-BE49-F238E27FC236}">
                <a16:creationId xmlns:a16="http://schemas.microsoft.com/office/drawing/2014/main" id="{3FF062FC-7F81-465A-B714-430B9E75A9D5}"/>
              </a:ext>
            </a:extLst>
          </p:cNvPr>
          <p:cNvGrpSpPr/>
          <p:nvPr/>
        </p:nvGrpSpPr>
        <p:grpSpPr>
          <a:xfrm>
            <a:off x="6096000" y="1412875"/>
            <a:ext cx="1066800" cy="5099050"/>
            <a:chOff x="0" y="148"/>
            <a:chExt cx="672" cy="3212"/>
          </a:xfrm>
        </p:grpSpPr>
        <p:sp>
          <p:nvSpPr>
            <p:cNvPr id="71" name="Oval 26">
              <a:extLst>
                <a:ext uri="{FF2B5EF4-FFF2-40B4-BE49-F238E27FC236}">
                  <a16:creationId xmlns:a16="http://schemas.microsoft.com/office/drawing/2014/main" id="{DEAA3F7F-B921-4FA8-B3A9-768CADD56FEE}"/>
                </a:ext>
              </a:extLst>
            </p:cNvPr>
            <p:cNvSpPr/>
            <p:nvPr/>
          </p:nvSpPr>
          <p:spPr>
            <a:xfrm>
              <a:off x="576" y="1104"/>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72" name="Oval 27">
              <a:extLst>
                <a:ext uri="{FF2B5EF4-FFF2-40B4-BE49-F238E27FC236}">
                  <a16:creationId xmlns:a16="http://schemas.microsoft.com/office/drawing/2014/main" id="{664A264F-E71C-409F-BCFD-0752DFB0E50D}"/>
                </a:ext>
              </a:extLst>
            </p:cNvPr>
            <p:cNvSpPr/>
            <p:nvPr/>
          </p:nvSpPr>
          <p:spPr>
            <a:xfrm>
              <a:off x="576" y="1584"/>
              <a:ext cx="96" cy="96"/>
            </a:xfrm>
            <a:prstGeom prst="ellipse">
              <a:avLst/>
            </a:prstGeom>
            <a:solidFill>
              <a:schemeClr val="tx1"/>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73" name="Oval 28">
              <a:extLst>
                <a:ext uri="{FF2B5EF4-FFF2-40B4-BE49-F238E27FC236}">
                  <a16:creationId xmlns:a16="http://schemas.microsoft.com/office/drawing/2014/main" id="{C905E4F8-17E7-4809-BDD2-D4DF21C5B1B6}"/>
                </a:ext>
              </a:extLst>
            </p:cNvPr>
            <p:cNvSpPr/>
            <p:nvPr/>
          </p:nvSpPr>
          <p:spPr>
            <a:xfrm>
              <a:off x="576" y="288"/>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74" name="Oval 29">
              <a:extLst>
                <a:ext uri="{FF2B5EF4-FFF2-40B4-BE49-F238E27FC236}">
                  <a16:creationId xmlns:a16="http://schemas.microsoft.com/office/drawing/2014/main" id="{BE01FA43-FA29-42D4-8412-3E8FA7797E17}"/>
                </a:ext>
              </a:extLst>
            </p:cNvPr>
            <p:cNvSpPr/>
            <p:nvPr/>
          </p:nvSpPr>
          <p:spPr>
            <a:xfrm>
              <a:off x="576" y="2592"/>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75" name="Oval 30">
              <a:extLst>
                <a:ext uri="{FF2B5EF4-FFF2-40B4-BE49-F238E27FC236}">
                  <a16:creationId xmlns:a16="http://schemas.microsoft.com/office/drawing/2014/main" id="{FAD5906A-54FA-4DF5-A11A-A2A35A476A1F}"/>
                </a:ext>
              </a:extLst>
            </p:cNvPr>
            <p:cNvSpPr/>
            <p:nvPr/>
          </p:nvSpPr>
          <p:spPr>
            <a:xfrm>
              <a:off x="576" y="3072"/>
              <a:ext cx="96" cy="96"/>
            </a:xfrm>
            <a:prstGeom prst="ellipse">
              <a:avLst/>
            </a:prstGeom>
            <a:solidFill>
              <a:schemeClr val="tx1"/>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76" name="图片 75">
              <a:extLst>
                <a:ext uri="{FF2B5EF4-FFF2-40B4-BE49-F238E27FC236}">
                  <a16:creationId xmlns:a16="http://schemas.microsoft.com/office/drawing/2014/main" id="{85ACB395-FC8C-40AC-B29D-08B591CB81E7}"/>
                </a:ext>
              </a:extLst>
            </p:cNvPr>
            <p:cNvPicPr/>
            <p:nvPr/>
          </p:nvPicPr>
          <p:blipFill>
            <a:blip r:embed="rId9"/>
            <a:stretch>
              <a:fillRect/>
            </a:stretch>
          </p:blipFill>
          <p:spPr>
            <a:xfrm>
              <a:off x="0" y="1008"/>
              <a:ext cx="314" cy="384"/>
            </a:xfrm>
            <a:prstGeom prst="rect">
              <a:avLst/>
            </a:prstGeom>
            <a:noFill/>
            <a:ln w="38100">
              <a:noFill/>
              <a:miter/>
            </a:ln>
          </p:spPr>
        </p:pic>
        <p:pic>
          <p:nvPicPr>
            <p:cNvPr id="77" name="图片 76">
              <a:extLst>
                <a:ext uri="{FF2B5EF4-FFF2-40B4-BE49-F238E27FC236}">
                  <a16:creationId xmlns:a16="http://schemas.microsoft.com/office/drawing/2014/main" id="{D99A14A4-B836-43B1-880B-3E6C8E0F566E}"/>
                </a:ext>
              </a:extLst>
            </p:cNvPr>
            <p:cNvPicPr/>
            <p:nvPr/>
          </p:nvPicPr>
          <p:blipFill>
            <a:blip r:embed="rId10"/>
            <a:stretch>
              <a:fillRect/>
            </a:stretch>
          </p:blipFill>
          <p:spPr>
            <a:xfrm>
              <a:off x="48" y="2976"/>
              <a:ext cx="349" cy="384"/>
            </a:xfrm>
            <a:prstGeom prst="rect">
              <a:avLst/>
            </a:prstGeom>
            <a:noFill/>
            <a:ln w="38100">
              <a:noFill/>
              <a:miter/>
            </a:ln>
          </p:spPr>
        </p:pic>
        <p:pic>
          <p:nvPicPr>
            <p:cNvPr id="78" name="图片 77">
              <a:extLst>
                <a:ext uri="{FF2B5EF4-FFF2-40B4-BE49-F238E27FC236}">
                  <a16:creationId xmlns:a16="http://schemas.microsoft.com/office/drawing/2014/main" id="{A24761A4-E172-44AC-BCCC-FC03FB2B986B}"/>
                </a:ext>
              </a:extLst>
            </p:cNvPr>
            <p:cNvPicPr/>
            <p:nvPr/>
          </p:nvPicPr>
          <p:blipFill>
            <a:blip r:embed="rId11"/>
            <a:stretch>
              <a:fillRect/>
            </a:stretch>
          </p:blipFill>
          <p:spPr>
            <a:xfrm>
              <a:off x="48" y="2448"/>
              <a:ext cx="349" cy="488"/>
            </a:xfrm>
            <a:prstGeom prst="rect">
              <a:avLst/>
            </a:prstGeom>
            <a:noFill/>
            <a:ln w="38100">
              <a:noFill/>
              <a:miter/>
            </a:ln>
          </p:spPr>
        </p:pic>
        <p:pic>
          <p:nvPicPr>
            <p:cNvPr id="79" name="图片 78">
              <a:extLst>
                <a:ext uri="{FF2B5EF4-FFF2-40B4-BE49-F238E27FC236}">
                  <a16:creationId xmlns:a16="http://schemas.microsoft.com/office/drawing/2014/main" id="{EFF86EE5-4638-42D7-B821-24F33F048509}"/>
                </a:ext>
              </a:extLst>
            </p:cNvPr>
            <p:cNvPicPr/>
            <p:nvPr/>
          </p:nvPicPr>
          <p:blipFill>
            <a:blip r:embed="rId12"/>
            <a:stretch>
              <a:fillRect/>
            </a:stretch>
          </p:blipFill>
          <p:spPr>
            <a:xfrm>
              <a:off x="0" y="528"/>
              <a:ext cx="384" cy="453"/>
            </a:xfrm>
            <a:prstGeom prst="rect">
              <a:avLst/>
            </a:prstGeom>
            <a:noFill/>
            <a:ln w="38100">
              <a:noFill/>
              <a:miter/>
            </a:ln>
          </p:spPr>
        </p:pic>
        <p:pic>
          <p:nvPicPr>
            <p:cNvPr id="80" name="图片 79">
              <a:extLst>
                <a:ext uri="{FF2B5EF4-FFF2-40B4-BE49-F238E27FC236}">
                  <a16:creationId xmlns:a16="http://schemas.microsoft.com/office/drawing/2014/main" id="{7F012559-C89F-448C-A961-5B53F1BDCDC4}"/>
                </a:ext>
              </a:extLst>
            </p:cNvPr>
            <p:cNvPicPr/>
            <p:nvPr/>
          </p:nvPicPr>
          <p:blipFill>
            <a:blip r:embed="rId13"/>
            <a:stretch>
              <a:fillRect/>
            </a:stretch>
          </p:blipFill>
          <p:spPr>
            <a:xfrm>
              <a:off x="0" y="1392"/>
              <a:ext cx="384" cy="488"/>
            </a:xfrm>
            <a:prstGeom prst="rect">
              <a:avLst/>
            </a:prstGeom>
            <a:noFill/>
            <a:ln w="38100">
              <a:noFill/>
              <a:miter/>
            </a:ln>
          </p:spPr>
        </p:pic>
        <p:sp>
          <p:nvSpPr>
            <p:cNvPr id="81" name="Line 36">
              <a:extLst>
                <a:ext uri="{FF2B5EF4-FFF2-40B4-BE49-F238E27FC236}">
                  <a16:creationId xmlns:a16="http://schemas.microsoft.com/office/drawing/2014/main" id="{C378A368-5249-4B61-8100-67E0BC849C00}"/>
                </a:ext>
              </a:extLst>
            </p:cNvPr>
            <p:cNvSpPr/>
            <p:nvPr/>
          </p:nvSpPr>
          <p:spPr>
            <a:xfrm flipH="1" flipV="1">
              <a:off x="624" y="2688"/>
              <a:ext cx="0" cy="384"/>
            </a:xfrm>
            <a:prstGeom prst="line">
              <a:avLst/>
            </a:prstGeom>
            <a:ln w="38100" cap="flat" cmpd="sng">
              <a:solidFill>
                <a:schemeClr val="tx1"/>
              </a:solidFill>
              <a:prstDash val="solid"/>
              <a:headEnd type="none" w="med" len="med"/>
              <a:tailEnd type="none" w="med" len="med"/>
            </a:ln>
          </p:spPr>
        </p:sp>
        <p:sp>
          <p:nvSpPr>
            <p:cNvPr id="82" name="Oval 37">
              <a:extLst>
                <a:ext uri="{FF2B5EF4-FFF2-40B4-BE49-F238E27FC236}">
                  <a16:creationId xmlns:a16="http://schemas.microsoft.com/office/drawing/2014/main" id="{4E19899A-90C8-465C-A582-AF6F34AB0118}"/>
                </a:ext>
              </a:extLst>
            </p:cNvPr>
            <p:cNvSpPr/>
            <p:nvPr/>
          </p:nvSpPr>
          <p:spPr>
            <a:xfrm>
              <a:off x="576" y="2016"/>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83" name="图片 82">
              <a:extLst>
                <a:ext uri="{FF2B5EF4-FFF2-40B4-BE49-F238E27FC236}">
                  <a16:creationId xmlns:a16="http://schemas.microsoft.com/office/drawing/2014/main" id="{D0EB2E96-106D-4181-8176-7A8C865A3533}"/>
                </a:ext>
              </a:extLst>
            </p:cNvPr>
            <p:cNvPicPr/>
            <p:nvPr/>
          </p:nvPicPr>
          <p:blipFill>
            <a:blip r:embed="rId14"/>
            <a:stretch>
              <a:fillRect/>
            </a:stretch>
          </p:blipFill>
          <p:spPr>
            <a:xfrm>
              <a:off x="59" y="1955"/>
              <a:ext cx="410" cy="480"/>
            </a:xfrm>
            <a:prstGeom prst="rect">
              <a:avLst/>
            </a:prstGeom>
            <a:noFill/>
            <a:ln w="38100">
              <a:noFill/>
              <a:miter/>
            </a:ln>
          </p:spPr>
        </p:pic>
        <p:sp>
          <p:nvSpPr>
            <p:cNvPr id="84" name="Oval 39">
              <a:extLst>
                <a:ext uri="{FF2B5EF4-FFF2-40B4-BE49-F238E27FC236}">
                  <a16:creationId xmlns:a16="http://schemas.microsoft.com/office/drawing/2014/main" id="{38445631-2C48-4337-809D-8EFC6857660A}"/>
                </a:ext>
              </a:extLst>
            </p:cNvPr>
            <p:cNvSpPr/>
            <p:nvPr/>
          </p:nvSpPr>
          <p:spPr>
            <a:xfrm>
              <a:off x="576" y="720"/>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85" name="图片 84">
              <a:extLst>
                <a:ext uri="{FF2B5EF4-FFF2-40B4-BE49-F238E27FC236}">
                  <a16:creationId xmlns:a16="http://schemas.microsoft.com/office/drawing/2014/main" id="{4A6BC245-06F2-442B-94FE-E31FEBD95420}"/>
                </a:ext>
              </a:extLst>
            </p:cNvPr>
            <p:cNvPicPr/>
            <p:nvPr/>
          </p:nvPicPr>
          <p:blipFill>
            <a:blip r:embed="rId15"/>
            <a:stretch>
              <a:fillRect/>
            </a:stretch>
          </p:blipFill>
          <p:spPr>
            <a:xfrm>
              <a:off x="107" y="148"/>
              <a:ext cx="247" cy="358"/>
            </a:xfrm>
            <a:prstGeom prst="rect">
              <a:avLst/>
            </a:prstGeom>
            <a:noFill/>
            <a:ln w="38100">
              <a:noFill/>
              <a:miter/>
            </a:ln>
          </p:spPr>
        </p:pic>
        <p:sp>
          <p:nvSpPr>
            <p:cNvPr id="86" name="Line 41">
              <a:extLst>
                <a:ext uri="{FF2B5EF4-FFF2-40B4-BE49-F238E27FC236}">
                  <a16:creationId xmlns:a16="http://schemas.microsoft.com/office/drawing/2014/main" id="{5E821062-7DB4-4AC5-A69C-655684745373}"/>
                </a:ext>
              </a:extLst>
            </p:cNvPr>
            <p:cNvSpPr/>
            <p:nvPr/>
          </p:nvSpPr>
          <p:spPr>
            <a:xfrm flipH="1" flipV="1">
              <a:off x="624" y="2112"/>
              <a:ext cx="0" cy="480"/>
            </a:xfrm>
            <a:prstGeom prst="line">
              <a:avLst/>
            </a:prstGeom>
            <a:ln w="38100" cap="flat" cmpd="sng">
              <a:solidFill>
                <a:schemeClr val="tx1"/>
              </a:solidFill>
              <a:prstDash val="solid"/>
              <a:headEnd type="none" w="med" len="med"/>
              <a:tailEnd type="none" w="med" len="med"/>
            </a:ln>
          </p:spPr>
        </p:sp>
        <p:sp>
          <p:nvSpPr>
            <p:cNvPr id="87" name="Line 42">
              <a:extLst>
                <a:ext uri="{FF2B5EF4-FFF2-40B4-BE49-F238E27FC236}">
                  <a16:creationId xmlns:a16="http://schemas.microsoft.com/office/drawing/2014/main" id="{74210548-ECF6-47F1-BCAA-C01FBB73008B}"/>
                </a:ext>
              </a:extLst>
            </p:cNvPr>
            <p:cNvSpPr/>
            <p:nvPr/>
          </p:nvSpPr>
          <p:spPr>
            <a:xfrm flipH="1" flipV="1">
              <a:off x="624" y="1680"/>
              <a:ext cx="0" cy="384"/>
            </a:xfrm>
            <a:prstGeom prst="line">
              <a:avLst/>
            </a:prstGeom>
            <a:ln w="38100" cap="flat" cmpd="sng">
              <a:solidFill>
                <a:schemeClr val="tx1"/>
              </a:solidFill>
              <a:prstDash val="solid"/>
              <a:headEnd type="none" w="med" len="med"/>
              <a:tailEnd type="none" w="med" len="med"/>
            </a:ln>
          </p:spPr>
        </p:sp>
        <p:sp>
          <p:nvSpPr>
            <p:cNvPr id="88" name="Line 43">
              <a:extLst>
                <a:ext uri="{FF2B5EF4-FFF2-40B4-BE49-F238E27FC236}">
                  <a16:creationId xmlns:a16="http://schemas.microsoft.com/office/drawing/2014/main" id="{DB8898B4-474A-4892-A815-F2BC9FE6F398}"/>
                </a:ext>
              </a:extLst>
            </p:cNvPr>
            <p:cNvSpPr/>
            <p:nvPr/>
          </p:nvSpPr>
          <p:spPr>
            <a:xfrm flipH="1" flipV="1">
              <a:off x="624" y="1200"/>
              <a:ext cx="0" cy="384"/>
            </a:xfrm>
            <a:prstGeom prst="line">
              <a:avLst/>
            </a:prstGeom>
            <a:ln w="38100" cap="flat" cmpd="sng">
              <a:solidFill>
                <a:schemeClr val="tx1"/>
              </a:solidFill>
              <a:prstDash val="solid"/>
              <a:headEnd type="none" w="med" len="med"/>
              <a:tailEnd type="none" w="med" len="med"/>
            </a:ln>
          </p:spPr>
        </p:sp>
        <p:sp>
          <p:nvSpPr>
            <p:cNvPr id="89" name="Line 44">
              <a:extLst>
                <a:ext uri="{FF2B5EF4-FFF2-40B4-BE49-F238E27FC236}">
                  <a16:creationId xmlns:a16="http://schemas.microsoft.com/office/drawing/2014/main" id="{A2439F91-BD69-4A93-AF02-3652D5D113DB}"/>
                </a:ext>
              </a:extLst>
            </p:cNvPr>
            <p:cNvSpPr/>
            <p:nvPr/>
          </p:nvSpPr>
          <p:spPr>
            <a:xfrm flipH="1" flipV="1">
              <a:off x="624" y="768"/>
              <a:ext cx="0" cy="384"/>
            </a:xfrm>
            <a:prstGeom prst="line">
              <a:avLst/>
            </a:prstGeom>
            <a:ln w="38100" cap="flat" cmpd="sng">
              <a:solidFill>
                <a:schemeClr val="tx1"/>
              </a:solidFill>
              <a:prstDash val="solid"/>
              <a:headEnd type="none" w="med" len="med"/>
              <a:tailEnd type="none" w="med" len="med"/>
            </a:ln>
          </p:spPr>
        </p:sp>
        <p:sp>
          <p:nvSpPr>
            <p:cNvPr id="90" name="Line 45">
              <a:extLst>
                <a:ext uri="{FF2B5EF4-FFF2-40B4-BE49-F238E27FC236}">
                  <a16:creationId xmlns:a16="http://schemas.microsoft.com/office/drawing/2014/main" id="{19BCBE24-1EE4-4A9B-B6AA-74AA91389D35}"/>
                </a:ext>
              </a:extLst>
            </p:cNvPr>
            <p:cNvSpPr/>
            <p:nvPr/>
          </p:nvSpPr>
          <p:spPr>
            <a:xfrm flipH="1" flipV="1">
              <a:off x="624" y="336"/>
              <a:ext cx="0" cy="384"/>
            </a:xfrm>
            <a:prstGeom prst="line">
              <a:avLst/>
            </a:prstGeom>
            <a:ln w="38100" cap="flat" cmpd="sng">
              <a:solidFill>
                <a:schemeClr val="tx1"/>
              </a:solidFill>
              <a:prstDash val="solid"/>
              <a:headEnd type="none" w="med" len="med"/>
              <a:tailEnd type="none" w="med" len="med"/>
            </a:ln>
          </p:spPr>
        </p:sp>
      </p:grpSp>
      <p:grpSp>
        <p:nvGrpSpPr>
          <p:cNvPr id="28" name="Group 46">
            <a:extLst>
              <a:ext uri="{FF2B5EF4-FFF2-40B4-BE49-F238E27FC236}">
                <a16:creationId xmlns:a16="http://schemas.microsoft.com/office/drawing/2014/main" id="{47629FB5-CF46-42F1-9BAB-C83949A41555}"/>
              </a:ext>
            </a:extLst>
          </p:cNvPr>
          <p:cNvGrpSpPr/>
          <p:nvPr/>
        </p:nvGrpSpPr>
        <p:grpSpPr>
          <a:xfrm>
            <a:off x="7578725" y="1443037"/>
            <a:ext cx="990600" cy="5006975"/>
            <a:chOff x="96" y="206"/>
            <a:chExt cx="624" cy="3154"/>
          </a:xfrm>
        </p:grpSpPr>
        <p:sp>
          <p:nvSpPr>
            <p:cNvPr id="51" name="Oval 47">
              <a:extLst>
                <a:ext uri="{FF2B5EF4-FFF2-40B4-BE49-F238E27FC236}">
                  <a16:creationId xmlns:a16="http://schemas.microsoft.com/office/drawing/2014/main" id="{C9519E0D-3A3B-4D82-BE82-ABF25D1D1315}"/>
                </a:ext>
              </a:extLst>
            </p:cNvPr>
            <p:cNvSpPr/>
            <p:nvPr/>
          </p:nvSpPr>
          <p:spPr>
            <a:xfrm>
              <a:off x="624" y="1104"/>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52" name="Oval 48">
              <a:extLst>
                <a:ext uri="{FF2B5EF4-FFF2-40B4-BE49-F238E27FC236}">
                  <a16:creationId xmlns:a16="http://schemas.microsoft.com/office/drawing/2014/main" id="{242B149C-0258-47FF-BAE6-8C837AAB92FC}"/>
                </a:ext>
              </a:extLst>
            </p:cNvPr>
            <p:cNvSpPr/>
            <p:nvPr/>
          </p:nvSpPr>
          <p:spPr>
            <a:xfrm>
              <a:off x="624" y="1584"/>
              <a:ext cx="96" cy="96"/>
            </a:xfrm>
            <a:prstGeom prst="ellipse">
              <a:avLst/>
            </a:prstGeom>
            <a:solidFill>
              <a:schemeClr val="tx1"/>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53" name="Oval 49">
              <a:extLst>
                <a:ext uri="{FF2B5EF4-FFF2-40B4-BE49-F238E27FC236}">
                  <a16:creationId xmlns:a16="http://schemas.microsoft.com/office/drawing/2014/main" id="{8F12C70A-C404-4180-9537-8C32B0361FA5}"/>
                </a:ext>
              </a:extLst>
            </p:cNvPr>
            <p:cNvSpPr/>
            <p:nvPr/>
          </p:nvSpPr>
          <p:spPr>
            <a:xfrm>
              <a:off x="624" y="288"/>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54" name="Oval 50">
              <a:extLst>
                <a:ext uri="{FF2B5EF4-FFF2-40B4-BE49-F238E27FC236}">
                  <a16:creationId xmlns:a16="http://schemas.microsoft.com/office/drawing/2014/main" id="{12FFC033-D456-4247-AEC8-E6597D92E676}"/>
                </a:ext>
              </a:extLst>
            </p:cNvPr>
            <p:cNvSpPr/>
            <p:nvPr/>
          </p:nvSpPr>
          <p:spPr>
            <a:xfrm>
              <a:off x="624" y="2592"/>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55" name="Oval 51">
              <a:extLst>
                <a:ext uri="{FF2B5EF4-FFF2-40B4-BE49-F238E27FC236}">
                  <a16:creationId xmlns:a16="http://schemas.microsoft.com/office/drawing/2014/main" id="{8A10C7FE-7FB7-4D9E-BFD9-249C527B6591}"/>
                </a:ext>
              </a:extLst>
            </p:cNvPr>
            <p:cNvSpPr/>
            <p:nvPr/>
          </p:nvSpPr>
          <p:spPr>
            <a:xfrm>
              <a:off x="624" y="3072"/>
              <a:ext cx="96" cy="96"/>
            </a:xfrm>
            <a:prstGeom prst="ellipse">
              <a:avLst/>
            </a:prstGeom>
            <a:solidFill>
              <a:schemeClr val="tx1"/>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56" name="图片 55">
              <a:extLst>
                <a:ext uri="{FF2B5EF4-FFF2-40B4-BE49-F238E27FC236}">
                  <a16:creationId xmlns:a16="http://schemas.microsoft.com/office/drawing/2014/main" id="{25AC942D-D758-416F-BC7C-12D34A09A29E}"/>
                </a:ext>
              </a:extLst>
            </p:cNvPr>
            <p:cNvPicPr/>
            <p:nvPr/>
          </p:nvPicPr>
          <p:blipFill>
            <a:blip r:embed="rId16"/>
            <a:stretch>
              <a:fillRect/>
            </a:stretch>
          </p:blipFill>
          <p:spPr>
            <a:xfrm>
              <a:off x="96" y="576"/>
              <a:ext cx="314" cy="384"/>
            </a:xfrm>
            <a:prstGeom prst="rect">
              <a:avLst/>
            </a:prstGeom>
            <a:noFill/>
            <a:ln w="38100">
              <a:noFill/>
              <a:miter/>
            </a:ln>
          </p:spPr>
        </p:pic>
        <p:pic>
          <p:nvPicPr>
            <p:cNvPr id="57" name="图片 56">
              <a:extLst>
                <a:ext uri="{FF2B5EF4-FFF2-40B4-BE49-F238E27FC236}">
                  <a16:creationId xmlns:a16="http://schemas.microsoft.com/office/drawing/2014/main" id="{E5E2ADE9-3D8F-4908-8F56-BEBB7D8C9FA3}"/>
                </a:ext>
              </a:extLst>
            </p:cNvPr>
            <p:cNvPicPr/>
            <p:nvPr/>
          </p:nvPicPr>
          <p:blipFill>
            <a:blip r:embed="rId17"/>
            <a:stretch>
              <a:fillRect/>
            </a:stretch>
          </p:blipFill>
          <p:spPr>
            <a:xfrm>
              <a:off x="96" y="2976"/>
              <a:ext cx="349" cy="384"/>
            </a:xfrm>
            <a:prstGeom prst="rect">
              <a:avLst/>
            </a:prstGeom>
            <a:noFill/>
            <a:ln w="38100">
              <a:noFill/>
              <a:miter/>
            </a:ln>
          </p:spPr>
        </p:pic>
        <p:pic>
          <p:nvPicPr>
            <p:cNvPr id="58" name="图片 57">
              <a:extLst>
                <a:ext uri="{FF2B5EF4-FFF2-40B4-BE49-F238E27FC236}">
                  <a16:creationId xmlns:a16="http://schemas.microsoft.com/office/drawing/2014/main" id="{BA37B591-E5D7-4ACC-AABF-285C515AE5C8}"/>
                </a:ext>
              </a:extLst>
            </p:cNvPr>
            <p:cNvPicPr/>
            <p:nvPr/>
          </p:nvPicPr>
          <p:blipFill>
            <a:blip r:embed="rId18"/>
            <a:stretch>
              <a:fillRect/>
            </a:stretch>
          </p:blipFill>
          <p:spPr>
            <a:xfrm>
              <a:off x="155" y="1440"/>
              <a:ext cx="267" cy="491"/>
            </a:xfrm>
            <a:prstGeom prst="rect">
              <a:avLst/>
            </a:prstGeom>
            <a:noFill/>
            <a:ln w="38100">
              <a:noFill/>
              <a:miter/>
            </a:ln>
          </p:spPr>
        </p:pic>
        <p:pic>
          <p:nvPicPr>
            <p:cNvPr id="59" name="图片 58">
              <a:extLst>
                <a:ext uri="{FF2B5EF4-FFF2-40B4-BE49-F238E27FC236}">
                  <a16:creationId xmlns:a16="http://schemas.microsoft.com/office/drawing/2014/main" id="{6E50C086-0BDF-4156-9B25-A08C5804DD7D}"/>
                </a:ext>
              </a:extLst>
            </p:cNvPr>
            <p:cNvPicPr/>
            <p:nvPr/>
          </p:nvPicPr>
          <p:blipFill>
            <a:blip r:embed="rId19"/>
            <a:stretch>
              <a:fillRect/>
            </a:stretch>
          </p:blipFill>
          <p:spPr>
            <a:xfrm>
              <a:off x="187" y="1968"/>
              <a:ext cx="330" cy="428"/>
            </a:xfrm>
            <a:prstGeom prst="rect">
              <a:avLst/>
            </a:prstGeom>
            <a:noFill/>
            <a:ln w="38100">
              <a:noFill/>
              <a:miter/>
            </a:ln>
          </p:spPr>
        </p:pic>
        <p:pic>
          <p:nvPicPr>
            <p:cNvPr id="60" name="图片 59">
              <a:extLst>
                <a:ext uri="{FF2B5EF4-FFF2-40B4-BE49-F238E27FC236}">
                  <a16:creationId xmlns:a16="http://schemas.microsoft.com/office/drawing/2014/main" id="{B1C9C0F6-20E9-47DD-B299-ED8007BECFC6}"/>
                </a:ext>
              </a:extLst>
            </p:cNvPr>
            <p:cNvPicPr/>
            <p:nvPr/>
          </p:nvPicPr>
          <p:blipFill>
            <a:blip r:embed="rId20"/>
            <a:stretch>
              <a:fillRect/>
            </a:stretch>
          </p:blipFill>
          <p:spPr>
            <a:xfrm>
              <a:off x="119" y="940"/>
              <a:ext cx="384" cy="488"/>
            </a:xfrm>
            <a:prstGeom prst="rect">
              <a:avLst/>
            </a:prstGeom>
            <a:noFill/>
            <a:ln w="38100">
              <a:noFill/>
              <a:miter/>
            </a:ln>
          </p:spPr>
        </p:pic>
        <p:sp>
          <p:nvSpPr>
            <p:cNvPr id="61" name="Line 57">
              <a:extLst>
                <a:ext uri="{FF2B5EF4-FFF2-40B4-BE49-F238E27FC236}">
                  <a16:creationId xmlns:a16="http://schemas.microsoft.com/office/drawing/2014/main" id="{55FB9B2A-C70E-4243-80FC-70007F72F282}"/>
                </a:ext>
              </a:extLst>
            </p:cNvPr>
            <p:cNvSpPr/>
            <p:nvPr/>
          </p:nvSpPr>
          <p:spPr>
            <a:xfrm flipH="1" flipV="1">
              <a:off x="672" y="2688"/>
              <a:ext cx="0" cy="384"/>
            </a:xfrm>
            <a:prstGeom prst="line">
              <a:avLst/>
            </a:prstGeom>
            <a:ln w="38100" cap="flat" cmpd="sng">
              <a:solidFill>
                <a:schemeClr val="tx1"/>
              </a:solidFill>
              <a:prstDash val="solid"/>
              <a:headEnd type="none" w="med" len="med"/>
              <a:tailEnd type="none" w="med" len="med"/>
            </a:ln>
          </p:spPr>
        </p:sp>
        <p:sp>
          <p:nvSpPr>
            <p:cNvPr id="62" name="Oval 58">
              <a:extLst>
                <a:ext uri="{FF2B5EF4-FFF2-40B4-BE49-F238E27FC236}">
                  <a16:creationId xmlns:a16="http://schemas.microsoft.com/office/drawing/2014/main" id="{47CDA868-8665-487C-B29D-CD7DAE4091EF}"/>
                </a:ext>
              </a:extLst>
            </p:cNvPr>
            <p:cNvSpPr/>
            <p:nvPr/>
          </p:nvSpPr>
          <p:spPr>
            <a:xfrm>
              <a:off x="624" y="2016"/>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63" name="图片 62">
              <a:extLst>
                <a:ext uri="{FF2B5EF4-FFF2-40B4-BE49-F238E27FC236}">
                  <a16:creationId xmlns:a16="http://schemas.microsoft.com/office/drawing/2014/main" id="{1E51A53F-835D-4F36-8394-1D63A757513C}"/>
                </a:ext>
              </a:extLst>
            </p:cNvPr>
            <p:cNvPicPr/>
            <p:nvPr/>
          </p:nvPicPr>
          <p:blipFill>
            <a:blip r:embed="rId21"/>
            <a:stretch>
              <a:fillRect/>
            </a:stretch>
          </p:blipFill>
          <p:spPr>
            <a:xfrm>
              <a:off x="144" y="2496"/>
              <a:ext cx="314" cy="384"/>
            </a:xfrm>
            <a:prstGeom prst="rect">
              <a:avLst/>
            </a:prstGeom>
            <a:noFill/>
            <a:ln w="38100">
              <a:noFill/>
              <a:miter/>
            </a:ln>
          </p:spPr>
        </p:pic>
        <p:sp>
          <p:nvSpPr>
            <p:cNvPr id="64" name="Oval 60">
              <a:extLst>
                <a:ext uri="{FF2B5EF4-FFF2-40B4-BE49-F238E27FC236}">
                  <a16:creationId xmlns:a16="http://schemas.microsoft.com/office/drawing/2014/main" id="{900E677A-A28E-4106-A248-77E5EAB0DE4B}"/>
                </a:ext>
              </a:extLst>
            </p:cNvPr>
            <p:cNvSpPr/>
            <p:nvPr/>
          </p:nvSpPr>
          <p:spPr>
            <a:xfrm>
              <a:off x="624" y="720"/>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5" name="Line 61">
              <a:extLst>
                <a:ext uri="{FF2B5EF4-FFF2-40B4-BE49-F238E27FC236}">
                  <a16:creationId xmlns:a16="http://schemas.microsoft.com/office/drawing/2014/main" id="{8C56F380-4C58-42E9-8849-8D8B17BC4C76}"/>
                </a:ext>
              </a:extLst>
            </p:cNvPr>
            <p:cNvSpPr/>
            <p:nvPr/>
          </p:nvSpPr>
          <p:spPr>
            <a:xfrm flipH="1" flipV="1">
              <a:off x="672" y="2112"/>
              <a:ext cx="0" cy="480"/>
            </a:xfrm>
            <a:prstGeom prst="line">
              <a:avLst/>
            </a:prstGeom>
            <a:ln w="38100" cap="flat" cmpd="sng">
              <a:solidFill>
                <a:schemeClr val="tx1"/>
              </a:solidFill>
              <a:prstDash val="solid"/>
              <a:headEnd type="none" w="med" len="med"/>
              <a:tailEnd type="none" w="med" len="med"/>
            </a:ln>
          </p:spPr>
        </p:sp>
        <p:sp>
          <p:nvSpPr>
            <p:cNvPr id="66" name="Line 62">
              <a:extLst>
                <a:ext uri="{FF2B5EF4-FFF2-40B4-BE49-F238E27FC236}">
                  <a16:creationId xmlns:a16="http://schemas.microsoft.com/office/drawing/2014/main" id="{93CEE3AE-8FB2-45B8-9708-ECC82EC058E6}"/>
                </a:ext>
              </a:extLst>
            </p:cNvPr>
            <p:cNvSpPr/>
            <p:nvPr/>
          </p:nvSpPr>
          <p:spPr>
            <a:xfrm flipH="1" flipV="1">
              <a:off x="672" y="1680"/>
              <a:ext cx="0" cy="384"/>
            </a:xfrm>
            <a:prstGeom prst="line">
              <a:avLst/>
            </a:prstGeom>
            <a:ln w="38100" cap="flat" cmpd="sng">
              <a:solidFill>
                <a:schemeClr val="tx1"/>
              </a:solidFill>
              <a:prstDash val="solid"/>
              <a:headEnd type="none" w="med" len="med"/>
              <a:tailEnd type="none" w="med" len="med"/>
            </a:ln>
          </p:spPr>
        </p:sp>
        <p:sp>
          <p:nvSpPr>
            <p:cNvPr id="67" name="Line 63">
              <a:extLst>
                <a:ext uri="{FF2B5EF4-FFF2-40B4-BE49-F238E27FC236}">
                  <a16:creationId xmlns:a16="http://schemas.microsoft.com/office/drawing/2014/main" id="{E1A1671A-8879-4093-BE34-CAB36C28E596}"/>
                </a:ext>
              </a:extLst>
            </p:cNvPr>
            <p:cNvSpPr/>
            <p:nvPr/>
          </p:nvSpPr>
          <p:spPr>
            <a:xfrm flipH="1" flipV="1">
              <a:off x="672" y="1200"/>
              <a:ext cx="0" cy="384"/>
            </a:xfrm>
            <a:prstGeom prst="line">
              <a:avLst/>
            </a:prstGeom>
            <a:ln w="38100" cap="flat" cmpd="sng">
              <a:solidFill>
                <a:schemeClr val="tx1"/>
              </a:solidFill>
              <a:prstDash val="solid"/>
              <a:headEnd type="none" w="med" len="med"/>
              <a:tailEnd type="none" w="med" len="med"/>
            </a:ln>
          </p:spPr>
        </p:sp>
        <p:sp>
          <p:nvSpPr>
            <p:cNvPr id="68" name="Line 64">
              <a:extLst>
                <a:ext uri="{FF2B5EF4-FFF2-40B4-BE49-F238E27FC236}">
                  <a16:creationId xmlns:a16="http://schemas.microsoft.com/office/drawing/2014/main" id="{982533E2-834B-414D-90F3-280FB4649A0E}"/>
                </a:ext>
              </a:extLst>
            </p:cNvPr>
            <p:cNvSpPr/>
            <p:nvPr/>
          </p:nvSpPr>
          <p:spPr>
            <a:xfrm flipH="1" flipV="1">
              <a:off x="672" y="768"/>
              <a:ext cx="0" cy="384"/>
            </a:xfrm>
            <a:prstGeom prst="line">
              <a:avLst/>
            </a:prstGeom>
            <a:ln w="38100" cap="flat" cmpd="sng">
              <a:solidFill>
                <a:schemeClr val="tx1"/>
              </a:solidFill>
              <a:prstDash val="solid"/>
              <a:headEnd type="none" w="med" len="med"/>
              <a:tailEnd type="none" w="med" len="med"/>
            </a:ln>
          </p:spPr>
        </p:sp>
        <p:sp>
          <p:nvSpPr>
            <p:cNvPr id="69" name="Line 65">
              <a:extLst>
                <a:ext uri="{FF2B5EF4-FFF2-40B4-BE49-F238E27FC236}">
                  <a16:creationId xmlns:a16="http://schemas.microsoft.com/office/drawing/2014/main" id="{2814E3EA-0BB2-4C49-9C9D-5D64B4BDE690}"/>
                </a:ext>
              </a:extLst>
            </p:cNvPr>
            <p:cNvSpPr/>
            <p:nvPr/>
          </p:nvSpPr>
          <p:spPr>
            <a:xfrm flipH="1" flipV="1">
              <a:off x="672" y="336"/>
              <a:ext cx="0" cy="384"/>
            </a:xfrm>
            <a:prstGeom prst="line">
              <a:avLst/>
            </a:prstGeom>
            <a:ln w="38100" cap="flat" cmpd="sng">
              <a:solidFill>
                <a:schemeClr val="tx1"/>
              </a:solidFill>
              <a:prstDash val="solid"/>
              <a:headEnd type="none" w="med" len="med"/>
              <a:tailEnd type="none" w="med" len="med"/>
            </a:ln>
          </p:spPr>
        </p:sp>
        <p:pic>
          <p:nvPicPr>
            <p:cNvPr id="70" name="图片 69">
              <a:extLst>
                <a:ext uri="{FF2B5EF4-FFF2-40B4-BE49-F238E27FC236}">
                  <a16:creationId xmlns:a16="http://schemas.microsoft.com/office/drawing/2014/main" id="{565E9533-4D69-45B4-8408-B013C0FE5864}"/>
                </a:ext>
              </a:extLst>
            </p:cNvPr>
            <p:cNvPicPr/>
            <p:nvPr/>
          </p:nvPicPr>
          <p:blipFill>
            <a:blip r:embed="rId22"/>
            <a:stretch>
              <a:fillRect/>
            </a:stretch>
          </p:blipFill>
          <p:spPr>
            <a:xfrm>
              <a:off x="159" y="206"/>
              <a:ext cx="273" cy="392"/>
            </a:xfrm>
            <a:prstGeom prst="rect">
              <a:avLst/>
            </a:prstGeom>
            <a:noFill/>
            <a:ln w="38100">
              <a:noFill/>
              <a:miter/>
            </a:ln>
          </p:spPr>
        </p:pic>
      </p:grpSp>
      <p:grpSp>
        <p:nvGrpSpPr>
          <p:cNvPr id="29" name="Group 67">
            <a:extLst>
              <a:ext uri="{FF2B5EF4-FFF2-40B4-BE49-F238E27FC236}">
                <a16:creationId xmlns:a16="http://schemas.microsoft.com/office/drawing/2014/main" id="{C02EC11B-0EE4-4F09-966C-DABA605EA548}"/>
              </a:ext>
            </a:extLst>
          </p:cNvPr>
          <p:cNvGrpSpPr/>
          <p:nvPr/>
        </p:nvGrpSpPr>
        <p:grpSpPr>
          <a:xfrm>
            <a:off x="9026525" y="1443037"/>
            <a:ext cx="1066800" cy="4930775"/>
            <a:chOff x="0" y="206"/>
            <a:chExt cx="672" cy="3106"/>
          </a:xfrm>
        </p:grpSpPr>
        <p:sp>
          <p:nvSpPr>
            <p:cNvPr id="30" name="Oval 68">
              <a:extLst>
                <a:ext uri="{FF2B5EF4-FFF2-40B4-BE49-F238E27FC236}">
                  <a16:creationId xmlns:a16="http://schemas.microsoft.com/office/drawing/2014/main" id="{A5BDE08E-2BB0-4D9B-BA15-44FF33EB32C3}"/>
                </a:ext>
              </a:extLst>
            </p:cNvPr>
            <p:cNvSpPr/>
            <p:nvPr/>
          </p:nvSpPr>
          <p:spPr>
            <a:xfrm>
              <a:off x="576" y="1056"/>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31" name="Oval 69">
              <a:extLst>
                <a:ext uri="{FF2B5EF4-FFF2-40B4-BE49-F238E27FC236}">
                  <a16:creationId xmlns:a16="http://schemas.microsoft.com/office/drawing/2014/main" id="{C39BA5CD-8593-4049-8FF2-29B8A9308EBB}"/>
                </a:ext>
              </a:extLst>
            </p:cNvPr>
            <p:cNvSpPr/>
            <p:nvPr/>
          </p:nvSpPr>
          <p:spPr>
            <a:xfrm>
              <a:off x="576" y="1536"/>
              <a:ext cx="96" cy="96"/>
            </a:xfrm>
            <a:prstGeom prst="ellipse">
              <a:avLst/>
            </a:prstGeom>
            <a:solidFill>
              <a:schemeClr val="tx1"/>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32" name="Oval 70">
              <a:extLst>
                <a:ext uri="{FF2B5EF4-FFF2-40B4-BE49-F238E27FC236}">
                  <a16:creationId xmlns:a16="http://schemas.microsoft.com/office/drawing/2014/main" id="{96283974-0698-4488-824C-E0A4B85C064D}"/>
                </a:ext>
              </a:extLst>
            </p:cNvPr>
            <p:cNvSpPr/>
            <p:nvPr/>
          </p:nvSpPr>
          <p:spPr>
            <a:xfrm>
              <a:off x="576" y="240"/>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33" name="Oval 71">
              <a:extLst>
                <a:ext uri="{FF2B5EF4-FFF2-40B4-BE49-F238E27FC236}">
                  <a16:creationId xmlns:a16="http://schemas.microsoft.com/office/drawing/2014/main" id="{CD666715-7B6F-497B-A153-AF921BE5A70D}"/>
                </a:ext>
              </a:extLst>
            </p:cNvPr>
            <p:cNvSpPr/>
            <p:nvPr/>
          </p:nvSpPr>
          <p:spPr>
            <a:xfrm>
              <a:off x="576" y="2544"/>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34" name="Oval 72">
              <a:extLst>
                <a:ext uri="{FF2B5EF4-FFF2-40B4-BE49-F238E27FC236}">
                  <a16:creationId xmlns:a16="http://schemas.microsoft.com/office/drawing/2014/main" id="{9C66FFA2-CF03-418D-BD58-395386F888D8}"/>
                </a:ext>
              </a:extLst>
            </p:cNvPr>
            <p:cNvSpPr/>
            <p:nvPr/>
          </p:nvSpPr>
          <p:spPr>
            <a:xfrm>
              <a:off x="576" y="3024"/>
              <a:ext cx="96" cy="96"/>
            </a:xfrm>
            <a:prstGeom prst="ellipse">
              <a:avLst/>
            </a:prstGeom>
            <a:solidFill>
              <a:schemeClr val="tx1"/>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36" name="图片 35">
              <a:extLst>
                <a:ext uri="{FF2B5EF4-FFF2-40B4-BE49-F238E27FC236}">
                  <a16:creationId xmlns:a16="http://schemas.microsoft.com/office/drawing/2014/main" id="{52EA59E2-A01B-4AFB-B5D0-255DBC522154}"/>
                </a:ext>
              </a:extLst>
            </p:cNvPr>
            <p:cNvPicPr/>
            <p:nvPr/>
          </p:nvPicPr>
          <p:blipFill>
            <a:blip r:embed="rId23"/>
            <a:stretch>
              <a:fillRect/>
            </a:stretch>
          </p:blipFill>
          <p:spPr>
            <a:xfrm>
              <a:off x="58" y="1314"/>
              <a:ext cx="304" cy="411"/>
            </a:xfrm>
            <a:prstGeom prst="rect">
              <a:avLst/>
            </a:prstGeom>
            <a:noFill/>
            <a:ln w="38100">
              <a:noFill/>
              <a:miter/>
            </a:ln>
          </p:spPr>
        </p:pic>
        <p:pic>
          <p:nvPicPr>
            <p:cNvPr id="37" name="图片 36">
              <a:extLst>
                <a:ext uri="{FF2B5EF4-FFF2-40B4-BE49-F238E27FC236}">
                  <a16:creationId xmlns:a16="http://schemas.microsoft.com/office/drawing/2014/main" id="{62899FDF-286E-4E59-9050-F51884F66FF5}"/>
                </a:ext>
              </a:extLst>
            </p:cNvPr>
            <p:cNvPicPr/>
            <p:nvPr/>
          </p:nvPicPr>
          <p:blipFill>
            <a:blip r:embed="rId24"/>
            <a:stretch>
              <a:fillRect/>
            </a:stretch>
          </p:blipFill>
          <p:spPr>
            <a:xfrm>
              <a:off x="48" y="2928"/>
              <a:ext cx="349" cy="384"/>
            </a:xfrm>
            <a:prstGeom prst="rect">
              <a:avLst/>
            </a:prstGeom>
            <a:noFill/>
            <a:ln w="38100">
              <a:noFill/>
              <a:miter/>
            </a:ln>
          </p:spPr>
        </p:pic>
        <p:pic>
          <p:nvPicPr>
            <p:cNvPr id="38" name="图片 37">
              <a:extLst>
                <a:ext uri="{FF2B5EF4-FFF2-40B4-BE49-F238E27FC236}">
                  <a16:creationId xmlns:a16="http://schemas.microsoft.com/office/drawing/2014/main" id="{9DFFA6D6-50F3-4598-8C45-4E733B99C9C3}"/>
                </a:ext>
              </a:extLst>
            </p:cNvPr>
            <p:cNvPicPr/>
            <p:nvPr/>
          </p:nvPicPr>
          <p:blipFill>
            <a:blip r:embed="rId25"/>
            <a:stretch>
              <a:fillRect/>
            </a:stretch>
          </p:blipFill>
          <p:spPr>
            <a:xfrm>
              <a:off x="48" y="1776"/>
              <a:ext cx="349" cy="488"/>
            </a:xfrm>
            <a:prstGeom prst="rect">
              <a:avLst/>
            </a:prstGeom>
            <a:noFill/>
            <a:ln w="38100">
              <a:noFill/>
              <a:miter/>
            </a:ln>
          </p:spPr>
        </p:pic>
        <p:pic>
          <p:nvPicPr>
            <p:cNvPr id="39" name="图片 38">
              <a:extLst>
                <a:ext uri="{FF2B5EF4-FFF2-40B4-BE49-F238E27FC236}">
                  <a16:creationId xmlns:a16="http://schemas.microsoft.com/office/drawing/2014/main" id="{D1E8A49B-8A2B-4117-9619-21DCE9834A9C}"/>
                </a:ext>
              </a:extLst>
            </p:cNvPr>
            <p:cNvPicPr/>
            <p:nvPr/>
          </p:nvPicPr>
          <p:blipFill>
            <a:blip r:embed="rId26"/>
            <a:stretch>
              <a:fillRect/>
            </a:stretch>
          </p:blipFill>
          <p:spPr>
            <a:xfrm>
              <a:off x="0" y="480"/>
              <a:ext cx="384" cy="453"/>
            </a:xfrm>
            <a:prstGeom prst="rect">
              <a:avLst/>
            </a:prstGeom>
            <a:noFill/>
            <a:ln w="38100">
              <a:noFill/>
              <a:miter/>
            </a:ln>
          </p:spPr>
        </p:pic>
        <p:pic>
          <p:nvPicPr>
            <p:cNvPr id="40" name="图片 39">
              <a:extLst>
                <a:ext uri="{FF2B5EF4-FFF2-40B4-BE49-F238E27FC236}">
                  <a16:creationId xmlns:a16="http://schemas.microsoft.com/office/drawing/2014/main" id="{44D5BAB4-5B63-421D-9E39-4B7BD1FA2AD2}"/>
                </a:ext>
              </a:extLst>
            </p:cNvPr>
            <p:cNvPicPr/>
            <p:nvPr/>
          </p:nvPicPr>
          <p:blipFill>
            <a:blip r:embed="rId27"/>
            <a:stretch>
              <a:fillRect/>
            </a:stretch>
          </p:blipFill>
          <p:spPr>
            <a:xfrm>
              <a:off x="96" y="2352"/>
              <a:ext cx="384" cy="488"/>
            </a:xfrm>
            <a:prstGeom prst="rect">
              <a:avLst/>
            </a:prstGeom>
            <a:noFill/>
            <a:ln w="38100">
              <a:noFill/>
              <a:miter/>
            </a:ln>
          </p:spPr>
        </p:pic>
        <p:sp>
          <p:nvSpPr>
            <p:cNvPr id="41" name="Line 78">
              <a:extLst>
                <a:ext uri="{FF2B5EF4-FFF2-40B4-BE49-F238E27FC236}">
                  <a16:creationId xmlns:a16="http://schemas.microsoft.com/office/drawing/2014/main" id="{F40FF952-F426-4683-81A0-9CFF380D9B53}"/>
                </a:ext>
              </a:extLst>
            </p:cNvPr>
            <p:cNvSpPr/>
            <p:nvPr/>
          </p:nvSpPr>
          <p:spPr>
            <a:xfrm flipH="1" flipV="1">
              <a:off x="624" y="2640"/>
              <a:ext cx="0" cy="384"/>
            </a:xfrm>
            <a:prstGeom prst="line">
              <a:avLst/>
            </a:prstGeom>
            <a:ln w="38100" cap="flat" cmpd="sng">
              <a:solidFill>
                <a:schemeClr val="tx1"/>
              </a:solidFill>
              <a:prstDash val="solid"/>
              <a:headEnd type="none" w="med" len="med"/>
              <a:tailEnd type="none" w="med" len="med"/>
            </a:ln>
          </p:spPr>
        </p:sp>
        <p:sp>
          <p:nvSpPr>
            <p:cNvPr id="42" name="Oval 79">
              <a:extLst>
                <a:ext uri="{FF2B5EF4-FFF2-40B4-BE49-F238E27FC236}">
                  <a16:creationId xmlns:a16="http://schemas.microsoft.com/office/drawing/2014/main" id="{61AD6FA4-D9C8-4DDC-A8CE-ED0FE80CC324}"/>
                </a:ext>
              </a:extLst>
            </p:cNvPr>
            <p:cNvSpPr/>
            <p:nvPr/>
          </p:nvSpPr>
          <p:spPr>
            <a:xfrm>
              <a:off x="576" y="1968"/>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43" name="图片 42">
              <a:extLst>
                <a:ext uri="{FF2B5EF4-FFF2-40B4-BE49-F238E27FC236}">
                  <a16:creationId xmlns:a16="http://schemas.microsoft.com/office/drawing/2014/main" id="{7CF1F7AA-B632-4D90-88E9-C729BA8E3EB1}"/>
                </a:ext>
              </a:extLst>
            </p:cNvPr>
            <p:cNvPicPr/>
            <p:nvPr/>
          </p:nvPicPr>
          <p:blipFill>
            <a:blip r:embed="rId28"/>
            <a:stretch>
              <a:fillRect/>
            </a:stretch>
          </p:blipFill>
          <p:spPr>
            <a:xfrm>
              <a:off x="50" y="861"/>
              <a:ext cx="303" cy="411"/>
            </a:xfrm>
            <a:prstGeom prst="rect">
              <a:avLst/>
            </a:prstGeom>
            <a:noFill/>
            <a:ln w="38100">
              <a:noFill/>
              <a:miter/>
            </a:ln>
          </p:spPr>
        </p:pic>
        <p:sp>
          <p:nvSpPr>
            <p:cNvPr id="44" name="Oval 81">
              <a:extLst>
                <a:ext uri="{FF2B5EF4-FFF2-40B4-BE49-F238E27FC236}">
                  <a16:creationId xmlns:a16="http://schemas.microsoft.com/office/drawing/2014/main" id="{C19DB339-84F6-460C-9423-2091A4FEE3F6}"/>
                </a:ext>
              </a:extLst>
            </p:cNvPr>
            <p:cNvSpPr/>
            <p:nvPr/>
          </p:nvSpPr>
          <p:spPr>
            <a:xfrm>
              <a:off x="576" y="672"/>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5" name="Line 82">
              <a:extLst>
                <a:ext uri="{FF2B5EF4-FFF2-40B4-BE49-F238E27FC236}">
                  <a16:creationId xmlns:a16="http://schemas.microsoft.com/office/drawing/2014/main" id="{03AA6D68-5914-4961-B0BF-ECBC6D694474}"/>
                </a:ext>
              </a:extLst>
            </p:cNvPr>
            <p:cNvSpPr/>
            <p:nvPr/>
          </p:nvSpPr>
          <p:spPr>
            <a:xfrm flipH="1" flipV="1">
              <a:off x="624" y="2064"/>
              <a:ext cx="0" cy="480"/>
            </a:xfrm>
            <a:prstGeom prst="line">
              <a:avLst/>
            </a:prstGeom>
            <a:ln w="38100" cap="flat" cmpd="sng">
              <a:solidFill>
                <a:schemeClr val="tx1"/>
              </a:solidFill>
              <a:prstDash val="solid"/>
              <a:headEnd type="none" w="med" len="med"/>
              <a:tailEnd type="none" w="med" len="med"/>
            </a:ln>
          </p:spPr>
        </p:sp>
        <p:sp>
          <p:nvSpPr>
            <p:cNvPr id="46" name="Line 83">
              <a:extLst>
                <a:ext uri="{FF2B5EF4-FFF2-40B4-BE49-F238E27FC236}">
                  <a16:creationId xmlns:a16="http://schemas.microsoft.com/office/drawing/2014/main" id="{6EEAA272-198C-4A89-83C7-BEBED10DCA32}"/>
                </a:ext>
              </a:extLst>
            </p:cNvPr>
            <p:cNvSpPr/>
            <p:nvPr/>
          </p:nvSpPr>
          <p:spPr>
            <a:xfrm flipH="1" flipV="1">
              <a:off x="624" y="1632"/>
              <a:ext cx="0" cy="384"/>
            </a:xfrm>
            <a:prstGeom prst="line">
              <a:avLst/>
            </a:prstGeom>
            <a:ln w="38100" cap="flat" cmpd="sng">
              <a:solidFill>
                <a:schemeClr val="tx1"/>
              </a:solidFill>
              <a:prstDash val="solid"/>
              <a:headEnd type="none" w="med" len="med"/>
              <a:tailEnd type="none" w="med" len="med"/>
            </a:ln>
          </p:spPr>
        </p:sp>
        <p:sp>
          <p:nvSpPr>
            <p:cNvPr id="47" name="Line 84">
              <a:extLst>
                <a:ext uri="{FF2B5EF4-FFF2-40B4-BE49-F238E27FC236}">
                  <a16:creationId xmlns:a16="http://schemas.microsoft.com/office/drawing/2014/main" id="{E66FF62E-0B69-41C8-B460-EB18B309F49B}"/>
                </a:ext>
              </a:extLst>
            </p:cNvPr>
            <p:cNvSpPr/>
            <p:nvPr/>
          </p:nvSpPr>
          <p:spPr>
            <a:xfrm flipH="1" flipV="1">
              <a:off x="624" y="1152"/>
              <a:ext cx="0" cy="384"/>
            </a:xfrm>
            <a:prstGeom prst="line">
              <a:avLst/>
            </a:prstGeom>
            <a:ln w="38100" cap="flat" cmpd="sng">
              <a:solidFill>
                <a:schemeClr val="tx1"/>
              </a:solidFill>
              <a:prstDash val="solid"/>
              <a:headEnd type="none" w="med" len="med"/>
              <a:tailEnd type="none" w="med" len="med"/>
            </a:ln>
          </p:spPr>
        </p:sp>
        <p:sp>
          <p:nvSpPr>
            <p:cNvPr id="48" name="Line 85">
              <a:extLst>
                <a:ext uri="{FF2B5EF4-FFF2-40B4-BE49-F238E27FC236}">
                  <a16:creationId xmlns:a16="http://schemas.microsoft.com/office/drawing/2014/main" id="{4DFF55FE-0051-43E6-ADD3-F12098B18AC6}"/>
                </a:ext>
              </a:extLst>
            </p:cNvPr>
            <p:cNvSpPr/>
            <p:nvPr/>
          </p:nvSpPr>
          <p:spPr>
            <a:xfrm flipH="1" flipV="1">
              <a:off x="624" y="720"/>
              <a:ext cx="0" cy="384"/>
            </a:xfrm>
            <a:prstGeom prst="line">
              <a:avLst/>
            </a:prstGeom>
            <a:ln w="38100" cap="flat" cmpd="sng">
              <a:solidFill>
                <a:schemeClr val="tx1"/>
              </a:solidFill>
              <a:prstDash val="solid"/>
              <a:headEnd type="none" w="med" len="med"/>
              <a:tailEnd type="none" w="med" len="med"/>
            </a:ln>
          </p:spPr>
        </p:sp>
        <p:sp>
          <p:nvSpPr>
            <p:cNvPr id="49" name="Line 86">
              <a:extLst>
                <a:ext uri="{FF2B5EF4-FFF2-40B4-BE49-F238E27FC236}">
                  <a16:creationId xmlns:a16="http://schemas.microsoft.com/office/drawing/2014/main" id="{0AA20975-5090-4450-9827-89C1C98EC7EC}"/>
                </a:ext>
              </a:extLst>
            </p:cNvPr>
            <p:cNvSpPr/>
            <p:nvPr/>
          </p:nvSpPr>
          <p:spPr>
            <a:xfrm flipH="1" flipV="1">
              <a:off x="624" y="288"/>
              <a:ext cx="0" cy="384"/>
            </a:xfrm>
            <a:prstGeom prst="line">
              <a:avLst/>
            </a:prstGeom>
            <a:ln w="38100" cap="flat" cmpd="sng">
              <a:solidFill>
                <a:schemeClr val="tx1"/>
              </a:solidFill>
              <a:prstDash val="solid"/>
              <a:headEnd type="none" w="med" len="med"/>
              <a:tailEnd type="none" w="med" len="med"/>
            </a:ln>
          </p:spPr>
        </p:sp>
        <p:pic>
          <p:nvPicPr>
            <p:cNvPr id="50" name="图片 49">
              <a:extLst>
                <a:ext uri="{FF2B5EF4-FFF2-40B4-BE49-F238E27FC236}">
                  <a16:creationId xmlns:a16="http://schemas.microsoft.com/office/drawing/2014/main" id="{A15D6344-72A7-4F66-B8A0-132F85ABC8AA}"/>
                </a:ext>
              </a:extLst>
            </p:cNvPr>
            <p:cNvPicPr/>
            <p:nvPr/>
          </p:nvPicPr>
          <p:blipFill>
            <a:blip r:embed="rId29"/>
            <a:stretch>
              <a:fillRect/>
            </a:stretch>
          </p:blipFill>
          <p:spPr>
            <a:xfrm>
              <a:off x="159" y="206"/>
              <a:ext cx="258" cy="370"/>
            </a:xfrm>
            <a:prstGeom prst="rect">
              <a:avLst/>
            </a:prstGeom>
            <a:noFill/>
            <a:ln w="38100">
              <a:noFill/>
              <a:miter/>
            </a:ln>
          </p:spPr>
        </p:pic>
      </p:grpSp>
    </p:spTree>
    <p:extLst>
      <p:ext uri="{BB962C8B-B14F-4D97-AF65-F5344CB8AC3E}">
        <p14:creationId xmlns:p14="http://schemas.microsoft.com/office/powerpoint/2010/main" val="153414301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9.6.6 Topological Sorting - </a:t>
            </a:r>
            <a:r>
              <a:rPr lang="en-US" altLang="zh-CN" sz="3200" dirty="0">
                <a:cs typeface="Times New Roman" panose="02020603050405020304" pitchFamily="18" charset="0"/>
              </a:rPr>
              <a:t>Theorem</a:t>
            </a:r>
            <a:endParaRPr lang="en-US" altLang="zh-CN" sz="3200" dirty="0"/>
          </a:p>
        </p:txBody>
      </p:sp>
      <p:sp>
        <p:nvSpPr>
          <p:cNvPr id="91" name="文本框 90">
            <a:extLst>
              <a:ext uri="{FF2B5EF4-FFF2-40B4-BE49-F238E27FC236}">
                <a16:creationId xmlns:a16="http://schemas.microsoft.com/office/drawing/2014/main" id="{073C208E-33CB-4C54-9A73-0D7B5A0F5CB6}"/>
              </a:ext>
            </a:extLst>
          </p:cNvPr>
          <p:cNvSpPr txBox="1"/>
          <p:nvPr/>
        </p:nvSpPr>
        <p:spPr>
          <a:xfrm>
            <a:off x="304800" y="876155"/>
            <a:ext cx="11741426" cy="5102935"/>
          </a:xfrm>
          <a:prstGeom prst="rect">
            <a:avLst/>
          </a:prstGeom>
          <a:noFill/>
        </p:spPr>
        <p:txBody>
          <a:bodyPr wrap="square">
            <a:spAutoFit/>
          </a:bodyPr>
          <a:lstStyle/>
          <a:p>
            <a:r>
              <a:rPr lang="en-US" altLang="zh-CN" sz="2800" b="1" i="1" dirty="0"/>
              <a:t>Every finite nonempty poset (S, ) has at least one minimal element.</a:t>
            </a:r>
          </a:p>
          <a:p>
            <a:endParaRPr lang="en-US" altLang="zh-CN" sz="2800" b="1" i="1" dirty="0"/>
          </a:p>
          <a:p>
            <a:pPr>
              <a:lnSpc>
                <a:spcPct val="140000"/>
              </a:lnSpc>
            </a:pPr>
            <a:r>
              <a:rPr lang="en-US" altLang="zh-CN" sz="2400" b="1" dirty="0"/>
              <a:t>Proof: </a:t>
            </a:r>
          </a:p>
          <a:p>
            <a:pPr>
              <a:lnSpc>
                <a:spcPct val="150000"/>
              </a:lnSpc>
            </a:pPr>
            <a:r>
              <a:rPr lang="en-US" altLang="zh-CN" sz="2400" b="1" dirty="0"/>
              <a:t>Choose an element a0 of S. If a0 is not minimal, then there is an element a1 with a1 ≺ a0. If a1 is not minimal, there is an element a2 with a2 ≺ a1. Continue this process, so that if an is not minimal, there is an element an+1 with an+1 ≺ an. Because there are only a finite number of elements in the poset, this process must end with a minimal element an.</a:t>
            </a:r>
            <a:endParaRPr lang="en-US" altLang="zh-CN" sz="2800" b="1" i="1" dirty="0"/>
          </a:p>
          <a:p>
            <a:endParaRPr lang="en-US" altLang="zh-CN" sz="2800" b="1" i="1" dirty="0"/>
          </a:p>
          <a:p>
            <a:endParaRPr lang="zh-CN" altLang="en-US" sz="2800" b="1" i="1" dirty="0"/>
          </a:p>
        </p:txBody>
      </p:sp>
    </p:spTree>
    <p:extLst>
      <p:ext uri="{BB962C8B-B14F-4D97-AF65-F5344CB8AC3E}">
        <p14:creationId xmlns:p14="http://schemas.microsoft.com/office/powerpoint/2010/main" val="1911274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9.6.6 Topological Sorting – </a:t>
            </a:r>
            <a:r>
              <a:rPr lang="en-US" altLang="zh-CN" sz="3200" dirty="0">
                <a:cs typeface="Times New Roman" panose="02020603050405020304" pitchFamily="18" charset="0"/>
              </a:rPr>
              <a:t>Sort </a:t>
            </a:r>
            <a:r>
              <a:rPr lang="en-US" altLang="zh-CN" sz="3200" dirty="0"/>
              <a:t>Algorithm </a:t>
            </a:r>
          </a:p>
        </p:txBody>
      </p:sp>
      <p:sp>
        <p:nvSpPr>
          <p:cNvPr id="91" name="文本框 90">
            <a:extLst>
              <a:ext uri="{FF2B5EF4-FFF2-40B4-BE49-F238E27FC236}">
                <a16:creationId xmlns:a16="http://schemas.microsoft.com/office/drawing/2014/main" id="{073C208E-33CB-4C54-9A73-0D7B5A0F5CB6}"/>
              </a:ext>
            </a:extLst>
          </p:cNvPr>
          <p:cNvSpPr txBox="1"/>
          <p:nvPr/>
        </p:nvSpPr>
        <p:spPr>
          <a:xfrm>
            <a:off x="225287" y="1160590"/>
            <a:ext cx="11741426" cy="4536819"/>
          </a:xfrm>
          <a:prstGeom prst="rect">
            <a:avLst/>
          </a:prstGeom>
          <a:noFill/>
        </p:spPr>
        <p:txBody>
          <a:bodyPr wrap="square">
            <a:spAutoFit/>
          </a:bodyPr>
          <a:lstStyle/>
          <a:p>
            <a:pPr>
              <a:lnSpc>
                <a:spcPct val="150000"/>
              </a:lnSpc>
            </a:pPr>
            <a:r>
              <a:rPr lang="en-US" altLang="zh-CN" sz="2800" b="1" i="1" dirty="0"/>
              <a:t>procedure topological sort ((S, ≤): finite poset)</a:t>
            </a:r>
          </a:p>
          <a:p>
            <a:pPr>
              <a:lnSpc>
                <a:spcPct val="150000"/>
              </a:lnSpc>
            </a:pPr>
            <a:r>
              <a:rPr lang="en-US" altLang="zh-CN" sz="2800" b="1" i="1" dirty="0"/>
              <a:t>k := 1</a:t>
            </a:r>
          </a:p>
          <a:p>
            <a:pPr>
              <a:lnSpc>
                <a:spcPct val="150000"/>
              </a:lnSpc>
            </a:pPr>
            <a:r>
              <a:rPr lang="en-US" altLang="zh-CN" sz="2800" b="1" i="1" dirty="0"/>
              <a:t>while S ≠ ∅</a:t>
            </a:r>
          </a:p>
          <a:p>
            <a:pPr>
              <a:lnSpc>
                <a:spcPct val="150000"/>
              </a:lnSpc>
            </a:pPr>
            <a:r>
              <a:rPr lang="en-US" altLang="zh-CN" sz="2800" b="1" i="1" dirty="0" err="1"/>
              <a:t>ak</a:t>
            </a:r>
            <a:r>
              <a:rPr lang="en-US" altLang="zh-CN" sz="2800" b="1" i="1" dirty="0"/>
              <a:t> := a minimal element of S {such an element exists by Lemma 1}</a:t>
            </a:r>
          </a:p>
          <a:p>
            <a:pPr>
              <a:lnSpc>
                <a:spcPct val="150000"/>
              </a:lnSpc>
            </a:pPr>
            <a:r>
              <a:rPr lang="en-US" altLang="zh-CN" sz="2800" b="1" i="1" dirty="0"/>
              <a:t>S := S − {</a:t>
            </a:r>
            <a:r>
              <a:rPr lang="en-US" altLang="zh-CN" sz="2800" b="1" i="1" dirty="0" err="1"/>
              <a:t>ak</a:t>
            </a:r>
            <a:r>
              <a:rPr lang="en-US" altLang="zh-CN" sz="2800" b="1" i="1" dirty="0"/>
              <a:t>}</a:t>
            </a:r>
          </a:p>
          <a:p>
            <a:pPr>
              <a:lnSpc>
                <a:spcPct val="150000"/>
              </a:lnSpc>
            </a:pPr>
            <a:r>
              <a:rPr lang="en-US" altLang="zh-CN" sz="2800" b="1" i="1" dirty="0"/>
              <a:t>k := k + 1</a:t>
            </a:r>
          </a:p>
          <a:p>
            <a:pPr>
              <a:lnSpc>
                <a:spcPct val="150000"/>
              </a:lnSpc>
            </a:pPr>
            <a:r>
              <a:rPr lang="en-US" altLang="zh-CN" sz="2800" b="1" i="1" dirty="0"/>
              <a:t>return a1, a2,… , an {a1, a2,… , an is a compatible total ordering of S}</a:t>
            </a:r>
            <a:endParaRPr lang="zh-CN" altLang="en-US" sz="2800" b="1" i="1" dirty="0"/>
          </a:p>
        </p:txBody>
      </p:sp>
    </p:spTree>
    <p:extLst>
      <p:ext uri="{BB962C8B-B14F-4D97-AF65-F5344CB8AC3E}">
        <p14:creationId xmlns:p14="http://schemas.microsoft.com/office/powerpoint/2010/main" val="420955232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9.6.6 Example</a:t>
            </a:r>
          </a:p>
        </p:txBody>
      </p:sp>
      <p:sp>
        <p:nvSpPr>
          <p:cNvPr id="91" name="Rectangle 3">
            <a:extLst>
              <a:ext uri="{FF2B5EF4-FFF2-40B4-BE49-F238E27FC236}">
                <a16:creationId xmlns:a16="http://schemas.microsoft.com/office/drawing/2014/main" id="{BB5B19DE-3634-4B65-800C-BC2821F21F64}"/>
              </a:ext>
            </a:extLst>
          </p:cNvPr>
          <p:cNvSpPr txBox="1">
            <a:spLocks noChangeArrowheads="1"/>
          </p:cNvSpPr>
          <p:nvPr/>
        </p:nvSpPr>
        <p:spPr bwMode="auto">
          <a:xfrm>
            <a:off x="484990" y="1331020"/>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26:</a:t>
            </a:r>
          </a:p>
          <a:p>
            <a:pPr lvl="1">
              <a:lnSpc>
                <a:spcPct val="150000"/>
              </a:lnSpc>
              <a:buClrTx/>
              <a:buFont typeface="Wingdings" panose="05000000000000000000" pitchFamily="2" charset="2"/>
              <a:buChar char="l"/>
            </a:pPr>
            <a:r>
              <a:rPr lang="en-US" altLang="zh-CN" sz="2400" dirty="0"/>
              <a:t>Find a compatible total ordering for the poset ({1, 2, 4, 5, 12, 20}, ∣).</a:t>
            </a:r>
          </a:p>
        </p:txBody>
      </p:sp>
    </p:spTree>
    <p:extLst>
      <p:ext uri="{BB962C8B-B14F-4D97-AF65-F5344CB8AC3E}">
        <p14:creationId xmlns:p14="http://schemas.microsoft.com/office/powerpoint/2010/main" val="81152602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9.6.6 Example</a:t>
            </a:r>
          </a:p>
        </p:txBody>
      </p:sp>
      <p:sp>
        <p:nvSpPr>
          <p:cNvPr id="91" name="Rectangle 3">
            <a:extLst>
              <a:ext uri="{FF2B5EF4-FFF2-40B4-BE49-F238E27FC236}">
                <a16:creationId xmlns:a16="http://schemas.microsoft.com/office/drawing/2014/main" id="{BB5B19DE-3634-4B65-800C-BC2821F21F64}"/>
              </a:ext>
            </a:extLst>
          </p:cNvPr>
          <p:cNvSpPr txBox="1">
            <a:spLocks noChangeArrowheads="1"/>
          </p:cNvSpPr>
          <p:nvPr/>
        </p:nvSpPr>
        <p:spPr bwMode="auto">
          <a:xfrm>
            <a:off x="270055" y="853942"/>
            <a:ext cx="11222020" cy="671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lvl="1">
              <a:lnSpc>
                <a:spcPct val="140000"/>
              </a:lnSpc>
              <a:buClrTx/>
              <a:buFont typeface="Wingdings" panose="05000000000000000000" pitchFamily="2" charset="2"/>
              <a:buChar char="l"/>
            </a:pPr>
            <a:r>
              <a:rPr lang="en-US" altLang="zh-CN" sz="2400" dirty="0"/>
              <a:t>Solution: The first step is to choose a minimal element. This must be 1, because it is the only minimal element. Next, select a minimal element of ({2, 4, 5, 12, 20}, ∣). There are two minimal elements in this poset, namely, 2 and 5. We select 5. The remaining elements are {2, 4, 12, 20}.The only minimal element at this stage is 2. Next, 4 is chosen because it is the only minimal element of ({4, 12, 20}, ∣). Because both 12 and 20 are minimal elements of ({12, 20}, ∣), either can be chosen next. We select 20, which leaves 12 as the last element left. This produces the total ordering</a:t>
            </a:r>
          </a:p>
          <a:p>
            <a:pPr marL="457200" lvl="1" indent="0" algn="ctr">
              <a:lnSpc>
                <a:spcPct val="150000"/>
              </a:lnSpc>
              <a:buClrTx/>
              <a:buNone/>
            </a:pPr>
            <a:r>
              <a:rPr lang="en-US" altLang="zh-CN" sz="2400" dirty="0"/>
              <a:t>1 ≺ 5 ≺ 2 ≺ 4 ≺ 20 ≺ 12.</a:t>
            </a:r>
          </a:p>
          <a:p>
            <a:pPr marL="457200" lvl="1" indent="0">
              <a:lnSpc>
                <a:spcPct val="130000"/>
              </a:lnSpc>
              <a:buClrTx/>
              <a:buNone/>
            </a:pPr>
            <a:r>
              <a:rPr lang="en-US" altLang="zh-CN" sz="2400" dirty="0"/>
              <a:t>   The steps used by this sorting algorithm are displayed in Figure .</a:t>
            </a:r>
          </a:p>
          <a:p>
            <a:pPr lvl="1" algn="ctr">
              <a:lnSpc>
                <a:spcPct val="150000"/>
              </a:lnSpc>
              <a:buClrTx/>
              <a:buFont typeface="Wingdings" panose="05000000000000000000" pitchFamily="2" charset="2"/>
              <a:buChar char="l"/>
            </a:pPr>
            <a:endParaRPr lang="en-US" altLang="zh-CN" sz="2400" dirty="0"/>
          </a:p>
        </p:txBody>
      </p:sp>
    </p:spTree>
    <p:extLst>
      <p:ext uri="{BB962C8B-B14F-4D97-AF65-F5344CB8AC3E}">
        <p14:creationId xmlns:p14="http://schemas.microsoft.com/office/powerpoint/2010/main" val="365227738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9.6.6 Example</a:t>
            </a:r>
          </a:p>
        </p:txBody>
      </p:sp>
      <p:sp>
        <p:nvSpPr>
          <p:cNvPr id="91" name="Rectangle 3">
            <a:extLst>
              <a:ext uri="{FF2B5EF4-FFF2-40B4-BE49-F238E27FC236}">
                <a16:creationId xmlns:a16="http://schemas.microsoft.com/office/drawing/2014/main" id="{BB5B19DE-3634-4B65-800C-BC2821F21F64}"/>
              </a:ext>
            </a:extLst>
          </p:cNvPr>
          <p:cNvSpPr txBox="1">
            <a:spLocks noChangeArrowheads="1"/>
          </p:cNvSpPr>
          <p:nvPr/>
        </p:nvSpPr>
        <p:spPr bwMode="auto">
          <a:xfrm>
            <a:off x="270055" y="853942"/>
            <a:ext cx="11222020" cy="671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lvl="1">
              <a:lnSpc>
                <a:spcPct val="150000"/>
              </a:lnSpc>
              <a:buClrTx/>
              <a:buFont typeface="Wingdings" panose="05000000000000000000" pitchFamily="2" charset="2"/>
              <a:buChar char="l"/>
            </a:pPr>
            <a:r>
              <a:rPr lang="en-US" altLang="zh-CN" sz="2400" dirty="0"/>
              <a:t>Solution:</a:t>
            </a:r>
          </a:p>
          <a:p>
            <a:pPr lvl="1">
              <a:lnSpc>
                <a:spcPct val="150000"/>
              </a:lnSpc>
              <a:buClrTx/>
              <a:buFont typeface="Wingdings" panose="05000000000000000000" pitchFamily="2" charset="2"/>
              <a:buChar char="l"/>
            </a:pPr>
            <a:endParaRPr lang="en-US" altLang="zh-CN" sz="2400" dirty="0"/>
          </a:p>
        </p:txBody>
      </p:sp>
      <p:pic>
        <p:nvPicPr>
          <p:cNvPr id="3" name="图片 2">
            <a:extLst>
              <a:ext uri="{FF2B5EF4-FFF2-40B4-BE49-F238E27FC236}">
                <a16:creationId xmlns:a16="http://schemas.microsoft.com/office/drawing/2014/main" id="{367EB7C2-8992-4F86-B8CA-146327E6D92D}"/>
              </a:ext>
            </a:extLst>
          </p:cNvPr>
          <p:cNvPicPr>
            <a:picLocks noChangeAspect="1"/>
          </p:cNvPicPr>
          <p:nvPr/>
        </p:nvPicPr>
        <p:blipFill>
          <a:blip r:embed="rId3"/>
          <a:stretch>
            <a:fillRect/>
          </a:stretch>
        </p:blipFill>
        <p:spPr>
          <a:xfrm>
            <a:off x="1107940" y="1855304"/>
            <a:ext cx="9976120" cy="4275478"/>
          </a:xfrm>
          <a:prstGeom prst="rect">
            <a:avLst/>
          </a:prstGeom>
        </p:spPr>
      </p:pic>
    </p:spTree>
    <p:extLst>
      <p:ext uri="{BB962C8B-B14F-4D97-AF65-F5344CB8AC3E}">
        <p14:creationId xmlns:p14="http://schemas.microsoft.com/office/powerpoint/2010/main" val="73512906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AB23204-16C4-47C4-93DF-C00838A0658B}"/>
              </a:ext>
            </a:extLst>
          </p:cNvPr>
          <p:cNvPicPr>
            <a:picLocks noChangeAspect="1"/>
          </p:cNvPicPr>
          <p:nvPr/>
        </p:nvPicPr>
        <p:blipFill>
          <a:blip r:embed="rId2"/>
          <a:stretch>
            <a:fillRect/>
          </a:stretch>
        </p:blipFill>
        <p:spPr>
          <a:xfrm>
            <a:off x="8859072" y="2332383"/>
            <a:ext cx="3332928" cy="3332924"/>
          </a:xfrm>
          <a:prstGeom prst="rect">
            <a:avLst/>
          </a:prstGeom>
        </p:spPr>
      </p:pic>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9.6.6 Example</a:t>
            </a:r>
          </a:p>
        </p:txBody>
      </p:sp>
      <p:sp>
        <p:nvSpPr>
          <p:cNvPr id="7" name="Rectangle 3">
            <a:extLst>
              <a:ext uri="{FF2B5EF4-FFF2-40B4-BE49-F238E27FC236}">
                <a16:creationId xmlns:a16="http://schemas.microsoft.com/office/drawing/2014/main" id="{5C244FF2-5879-42FC-B50B-809A9BE9F4EF}"/>
              </a:ext>
            </a:extLst>
          </p:cNvPr>
          <p:cNvSpPr txBox="1">
            <a:spLocks noChangeArrowheads="1"/>
          </p:cNvSpPr>
          <p:nvPr/>
        </p:nvSpPr>
        <p:spPr bwMode="auto">
          <a:xfrm>
            <a:off x="270054" y="853942"/>
            <a:ext cx="8794433"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27:</a:t>
            </a:r>
          </a:p>
          <a:p>
            <a:pPr lvl="1">
              <a:lnSpc>
                <a:spcPct val="150000"/>
              </a:lnSpc>
              <a:buClrTx/>
              <a:buFont typeface="Wingdings" panose="05000000000000000000" pitchFamily="2" charset="2"/>
              <a:buChar char="l"/>
            </a:pPr>
            <a:r>
              <a:rPr lang="en-US" altLang="zh-CN" sz="2400" dirty="0"/>
              <a:t>A development project at a computer company requires the completion of seven tasks. Some of these tasks can be started only after other tasks are finished. A partial ordering on tasks is set up by considering task X ≺ task Y if task Y cannot be started until task X has been completed. The Hasse diagram for the seven tasks, with respect to this partial ordering, is shown in Figure . Find an order in which these tasks can be carried out to complete the project.</a:t>
            </a:r>
          </a:p>
        </p:txBody>
      </p:sp>
    </p:spTree>
    <p:extLst>
      <p:ext uri="{BB962C8B-B14F-4D97-AF65-F5344CB8AC3E}">
        <p14:creationId xmlns:p14="http://schemas.microsoft.com/office/powerpoint/2010/main" val="18473585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9.6.1</a:t>
            </a:r>
            <a:r>
              <a:rPr lang="zh-CN" altLang="en-US" sz="3200" dirty="0"/>
              <a:t> </a:t>
            </a:r>
            <a:r>
              <a:rPr lang="en-US" altLang="zh-CN" sz="3200" dirty="0"/>
              <a:t>Example</a:t>
            </a:r>
            <a:endParaRPr lang="zh-CN" altLang="en-US" sz="3200" dirty="0"/>
          </a:p>
        </p:txBody>
      </p:sp>
      <p:sp>
        <p:nvSpPr>
          <p:cNvPr id="5" name="Rectangle 3">
            <a:extLst>
              <a:ext uri="{FF2B5EF4-FFF2-40B4-BE49-F238E27FC236}">
                <a16:creationId xmlns:a16="http://schemas.microsoft.com/office/drawing/2014/main" id="{CC99BFC7-CACB-47C7-A350-09B00CBCE386}"/>
              </a:ext>
            </a:extLst>
          </p:cNvPr>
          <p:cNvSpPr txBox="1">
            <a:spLocks noChangeArrowheads="1"/>
          </p:cNvSpPr>
          <p:nvPr/>
        </p:nvSpPr>
        <p:spPr bwMode="auto">
          <a:xfrm>
            <a:off x="484990" y="950683"/>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p>
          <a:p>
            <a:pPr lvl="1">
              <a:lnSpc>
                <a:spcPct val="150000"/>
              </a:lnSpc>
              <a:buClrTx/>
              <a:buFont typeface="Wingdings" panose="05000000000000000000" pitchFamily="2" charset="2"/>
              <a:buChar char="l"/>
            </a:pPr>
            <a:r>
              <a:rPr lang="en-US" altLang="zh-CN" sz="2400" dirty="0"/>
              <a:t>Let R be the relation on the set of people such that </a:t>
            </a:r>
            <a:r>
              <a:rPr lang="en-US" altLang="zh-CN" sz="2400" dirty="0" err="1"/>
              <a:t>xRy</a:t>
            </a:r>
            <a:r>
              <a:rPr lang="en-US" altLang="zh-CN" sz="2400" dirty="0"/>
              <a:t> if x and y are people and x is older than y. Show that R is not a partial ordering.</a:t>
            </a:r>
          </a:p>
          <a:p>
            <a:pPr lvl="1">
              <a:lnSpc>
                <a:spcPct val="150000"/>
              </a:lnSpc>
              <a:buClrTx/>
              <a:buFont typeface="Wingdings" panose="05000000000000000000" pitchFamily="2" charset="2"/>
              <a:buChar char="l"/>
            </a:pPr>
            <a:r>
              <a:rPr lang="en-US" altLang="zh-CN" sz="2400" dirty="0"/>
              <a:t>Solution: Note that R is antisymmetric because if a person x is older than a person y, then y is not older than x. That is, if </a:t>
            </a:r>
            <a:r>
              <a:rPr lang="en-US" altLang="zh-CN" sz="2400" dirty="0" err="1"/>
              <a:t>xRy</a:t>
            </a:r>
            <a:r>
              <a:rPr lang="en-US" altLang="zh-CN" sz="2400" dirty="0"/>
              <a:t>, then </a:t>
            </a:r>
            <a:r>
              <a:rPr lang="en-US" altLang="zh-CN" sz="2400" dirty="0" err="1"/>
              <a:t>y</a:t>
            </a:r>
            <a:r>
              <a:rPr lang="en-US" altLang="zh-CN" sz="2400" strike="sngStrike" dirty="0" err="1"/>
              <a:t>R</a:t>
            </a:r>
            <a:r>
              <a:rPr lang="en-US" altLang="zh-CN" sz="2400" dirty="0" err="1"/>
              <a:t>x</a:t>
            </a:r>
            <a:r>
              <a:rPr lang="en-US" altLang="zh-CN" sz="2400" dirty="0"/>
              <a:t>. The relation R is transitive because if person x is older than person y and y is older than person z, then x is older than z. That is, if </a:t>
            </a:r>
            <a:r>
              <a:rPr lang="en-US" altLang="zh-CN" sz="2400" dirty="0" err="1"/>
              <a:t>xRy</a:t>
            </a:r>
            <a:r>
              <a:rPr lang="en-US" altLang="zh-CN" sz="2400" dirty="0"/>
              <a:t> and </a:t>
            </a:r>
            <a:r>
              <a:rPr lang="en-US" altLang="zh-CN" sz="2400" dirty="0" err="1"/>
              <a:t>yRz</a:t>
            </a:r>
            <a:r>
              <a:rPr lang="en-US" altLang="zh-CN" sz="2400" dirty="0"/>
              <a:t>, then </a:t>
            </a:r>
            <a:r>
              <a:rPr lang="en-US" altLang="zh-CN" sz="2400" dirty="0" err="1"/>
              <a:t>xRz</a:t>
            </a:r>
            <a:r>
              <a:rPr lang="en-US" altLang="zh-CN" sz="2400" dirty="0"/>
              <a:t>. However, R is not reflexive, because no person is older than himself or herself. That is, </a:t>
            </a:r>
            <a:r>
              <a:rPr lang="en-US" altLang="zh-CN" sz="2400" dirty="0" err="1"/>
              <a:t>x</a:t>
            </a:r>
            <a:r>
              <a:rPr lang="en-US" altLang="zh-CN" sz="2400" strike="sngStrike" dirty="0" err="1"/>
              <a:t>R</a:t>
            </a:r>
            <a:r>
              <a:rPr lang="en-US" altLang="zh-CN" sz="2400" dirty="0" err="1"/>
              <a:t>x</a:t>
            </a:r>
            <a:r>
              <a:rPr lang="en-US" altLang="zh-CN" sz="2400" dirty="0"/>
              <a:t> for all people x. It follows that R is not a partial ordering.</a:t>
            </a:r>
          </a:p>
          <a:p>
            <a:pPr lvl="1">
              <a:lnSpc>
                <a:spcPct val="150000"/>
              </a:lnSpc>
              <a:buClrTx/>
              <a:buFont typeface="Wingdings" panose="05000000000000000000" pitchFamily="2" charset="2"/>
              <a:buChar char="l"/>
            </a:pPr>
            <a:endParaRPr lang="en-US" altLang="zh-CN" sz="2400" dirty="0"/>
          </a:p>
        </p:txBody>
      </p:sp>
    </p:spTree>
    <p:extLst>
      <p:ext uri="{BB962C8B-B14F-4D97-AF65-F5344CB8AC3E}">
        <p14:creationId xmlns:p14="http://schemas.microsoft.com/office/powerpoint/2010/main" val="2555617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9.6.6 Example</a:t>
            </a:r>
          </a:p>
        </p:txBody>
      </p:sp>
      <p:sp>
        <p:nvSpPr>
          <p:cNvPr id="7" name="Rectangle 3">
            <a:extLst>
              <a:ext uri="{FF2B5EF4-FFF2-40B4-BE49-F238E27FC236}">
                <a16:creationId xmlns:a16="http://schemas.microsoft.com/office/drawing/2014/main" id="{5C244FF2-5879-42FC-B50B-809A9BE9F4EF}"/>
              </a:ext>
            </a:extLst>
          </p:cNvPr>
          <p:cNvSpPr txBox="1">
            <a:spLocks noChangeArrowheads="1"/>
          </p:cNvSpPr>
          <p:nvPr/>
        </p:nvSpPr>
        <p:spPr bwMode="auto">
          <a:xfrm>
            <a:off x="270054" y="853942"/>
            <a:ext cx="11590641"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lvl="1">
              <a:lnSpc>
                <a:spcPct val="150000"/>
              </a:lnSpc>
              <a:buClrTx/>
              <a:buFont typeface="Wingdings" panose="05000000000000000000" pitchFamily="2" charset="2"/>
              <a:buChar char="l"/>
            </a:pPr>
            <a:r>
              <a:rPr lang="en-US" altLang="zh-CN" sz="2400" dirty="0"/>
              <a:t>Solution: An ordering of the seven tasks can be obtained by performing a topological sort. The steps of a sort are illustrated in Figure. The result of this sort, A ≺ C ≺ B ≺ E ≺ F ≺ D ≺ G, gives one possible order for the tasks.</a:t>
            </a:r>
          </a:p>
        </p:txBody>
      </p:sp>
      <p:pic>
        <p:nvPicPr>
          <p:cNvPr id="4" name="图片 3">
            <a:extLst>
              <a:ext uri="{FF2B5EF4-FFF2-40B4-BE49-F238E27FC236}">
                <a16:creationId xmlns:a16="http://schemas.microsoft.com/office/drawing/2014/main" id="{886CE432-3B9D-40C6-98C7-B315B8FEB135}"/>
              </a:ext>
            </a:extLst>
          </p:cNvPr>
          <p:cNvPicPr>
            <a:picLocks noChangeAspect="1"/>
          </p:cNvPicPr>
          <p:nvPr/>
        </p:nvPicPr>
        <p:blipFill>
          <a:blip r:embed="rId3"/>
          <a:stretch>
            <a:fillRect/>
          </a:stretch>
        </p:blipFill>
        <p:spPr>
          <a:xfrm>
            <a:off x="1085472" y="3074504"/>
            <a:ext cx="10181044" cy="3783496"/>
          </a:xfrm>
          <a:prstGeom prst="rect">
            <a:avLst/>
          </a:prstGeom>
        </p:spPr>
      </p:pic>
    </p:spTree>
    <p:extLst>
      <p:ext uri="{BB962C8B-B14F-4D97-AF65-F5344CB8AC3E}">
        <p14:creationId xmlns:p14="http://schemas.microsoft.com/office/powerpoint/2010/main" val="271246271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2955746"/>
          </a:xfrm>
          <a:prstGeom prst="rect">
            <a:avLst/>
          </a:prstGeom>
          <a:noFill/>
        </p:spPr>
        <p:txBody>
          <a:bodyPr wrap="square" rtlCol="0">
            <a:spAutoFit/>
          </a:bodyPr>
          <a:lstStyle/>
          <a:p>
            <a:pPr>
              <a:lnSpc>
                <a:spcPct val="150000"/>
              </a:lnSpc>
            </a:pPr>
            <a:r>
              <a:rPr lang="en-US" altLang="zh-CN" sz="3200" dirty="0"/>
              <a:t>9.6 Partial Orderings - Homework</a:t>
            </a:r>
          </a:p>
          <a:p>
            <a:pPr>
              <a:lnSpc>
                <a:spcPct val="150000"/>
              </a:lnSpc>
            </a:pPr>
            <a:r>
              <a:rPr lang="zh-CN" altLang="en-US" sz="3200" dirty="0"/>
              <a:t>作业 </a:t>
            </a:r>
          </a:p>
          <a:p>
            <a:pPr>
              <a:lnSpc>
                <a:spcPct val="150000"/>
              </a:lnSpc>
            </a:pPr>
            <a:endParaRPr lang="zh-CN" altLang="en-US" sz="3200" dirty="0"/>
          </a:p>
          <a:p>
            <a:pPr>
              <a:lnSpc>
                <a:spcPct val="150000"/>
              </a:lnSpc>
            </a:pPr>
            <a:r>
              <a:rPr lang="en-US" altLang="zh-CN" sz="3200" dirty="0"/>
              <a:t> </a:t>
            </a:r>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210046" y="1474059"/>
            <a:ext cx="11448554" cy="174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§9.1 – 40, 47, 48</a:t>
            </a:r>
          </a:p>
          <a:p>
            <a:pPr eaLnBrk="1" hangingPunct="1">
              <a:lnSpc>
                <a:spcPct val="150000"/>
              </a:lnSpc>
            </a:pPr>
            <a:r>
              <a:rPr lang="en-US" altLang="zh-CN" dirty="0"/>
              <a:t>§9.2 – 8, 20</a:t>
            </a:r>
          </a:p>
          <a:p>
            <a:pPr eaLnBrk="1" hangingPunct="1">
              <a:lnSpc>
                <a:spcPct val="150000"/>
              </a:lnSpc>
            </a:pPr>
            <a:r>
              <a:rPr lang="en-US" altLang="zh-CN" dirty="0"/>
              <a:t>§9.3 – 14, 32</a:t>
            </a:r>
          </a:p>
          <a:p>
            <a:pPr eaLnBrk="1" hangingPunct="1">
              <a:lnSpc>
                <a:spcPct val="150000"/>
              </a:lnSpc>
            </a:pPr>
            <a:r>
              <a:rPr lang="en-US" altLang="zh-CN" dirty="0"/>
              <a:t>§9.4 – 20, 22,</a:t>
            </a:r>
            <a:r>
              <a:rPr lang="en-US" altLang="zh-CN" dirty="0">
                <a:solidFill>
                  <a:srgbClr val="FF3300"/>
                </a:solidFill>
              </a:rPr>
              <a:t> 28</a:t>
            </a:r>
          </a:p>
          <a:p>
            <a:pPr eaLnBrk="1" hangingPunct="1">
              <a:lnSpc>
                <a:spcPct val="150000"/>
              </a:lnSpc>
            </a:pPr>
            <a:r>
              <a:rPr lang="en-US" altLang="zh-CN" dirty="0"/>
              <a:t>§9.5 – 16, 56, 60, 64</a:t>
            </a:r>
          </a:p>
          <a:p>
            <a:pPr eaLnBrk="1" hangingPunct="1">
              <a:lnSpc>
                <a:spcPct val="150000"/>
              </a:lnSpc>
            </a:pPr>
            <a:r>
              <a:rPr lang="en-US" altLang="zh-CN" dirty="0"/>
              <a:t>§9.6 – 12, 28, 36, </a:t>
            </a:r>
            <a:r>
              <a:rPr lang="en-US" altLang="zh-CN" dirty="0">
                <a:solidFill>
                  <a:srgbClr val="FF0000"/>
                </a:solidFill>
              </a:rPr>
              <a:t>44</a:t>
            </a:r>
          </a:p>
          <a:p>
            <a:pPr marL="0" indent="0" eaLnBrk="1" hangingPunct="1">
              <a:lnSpc>
                <a:spcPct val="150000"/>
              </a:lnSpc>
              <a:buNone/>
            </a:pPr>
            <a:endParaRPr lang="en-US" altLang="zh-CN" dirty="0"/>
          </a:p>
        </p:txBody>
      </p:sp>
    </p:spTree>
    <p:extLst>
      <p:ext uri="{BB962C8B-B14F-4D97-AF65-F5344CB8AC3E}">
        <p14:creationId xmlns:p14="http://schemas.microsoft.com/office/powerpoint/2010/main" val="53799059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Semigroup and Groups</a:t>
            </a:r>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963624"/>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defRPr/>
            </a:pPr>
            <a:r>
              <a:rPr lang="en-US" altLang="zh-CN" sz="2800" dirty="0"/>
              <a:t>9.7 </a:t>
            </a:r>
            <a:r>
              <a:rPr lang="zh-CN" altLang="en-US" sz="2800" dirty="0"/>
              <a:t>二元运算</a:t>
            </a:r>
            <a:r>
              <a:rPr lang="en-US" altLang="zh-CN" sz="2800" dirty="0"/>
              <a:t>/Binary Operations Revisited</a:t>
            </a:r>
          </a:p>
          <a:p>
            <a:pPr eaLnBrk="1" hangingPunct="1">
              <a:lnSpc>
                <a:spcPct val="150000"/>
              </a:lnSpc>
              <a:defRPr/>
            </a:pPr>
            <a:r>
              <a:rPr lang="en-US" altLang="zh-CN" sz="2800" dirty="0"/>
              <a:t>9.8 </a:t>
            </a:r>
            <a:r>
              <a:rPr lang="zh-CN" altLang="en-US" sz="2800" dirty="0"/>
              <a:t>半群</a:t>
            </a:r>
            <a:r>
              <a:rPr lang="en-US" altLang="zh-CN" sz="2800" dirty="0"/>
              <a:t>/Semigroups</a:t>
            </a:r>
          </a:p>
          <a:p>
            <a:pPr eaLnBrk="1" hangingPunct="1">
              <a:lnSpc>
                <a:spcPct val="150000"/>
              </a:lnSpc>
              <a:defRPr/>
            </a:pPr>
            <a:r>
              <a:rPr lang="en-US" altLang="zh-CN" sz="2800" dirty="0"/>
              <a:t>9.9 </a:t>
            </a:r>
            <a:r>
              <a:rPr lang="zh-CN" altLang="en-US" sz="2800" dirty="0"/>
              <a:t>乘积半群与商半群</a:t>
            </a:r>
            <a:r>
              <a:rPr lang="en-US" altLang="zh-CN" sz="2800" dirty="0"/>
              <a:t>/Products and Quotients of Semigroups</a:t>
            </a:r>
          </a:p>
          <a:p>
            <a:pPr eaLnBrk="1" hangingPunct="1">
              <a:lnSpc>
                <a:spcPct val="150000"/>
              </a:lnSpc>
              <a:defRPr/>
            </a:pPr>
            <a:r>
              <a:rPr lang="en-US" altLang="zh-CN" sz="2800" dirty="0"/>
              <a:t>9.10 </a:t>
            </a:r>
            <a:r>
              <a:rPr lang="zh-CN" altLang="en-US" sz="2800" dirty="0"/>
              <a:t>群</a:t>
            </a:r>
            <a:r>
              <a:rPr lang="en-US" altLang="zh-CN" sz="2800" dirty="0"/>
              <a:t>/Groups </a:t>
            </a:r>
          </a:p>
          <a:p>
            <a:pPr eaLnBrk="1" hangingPunct="1">
              <a:lnSpc>
                <a:spcPct val="150000"/>
              </a:lnSpc>
              <a:defRPr/>
            </a:pPr>
            <a:r>
              <a:rPr lang="en-US" altLang="zh-CN" sz="2800" dirty="0"/>
              <a:t>9.11 </a:t>
            </a:r>
            <a:r>
              <a:rPr lang="zh-CN" altLang="en-US" sz="2800" dirty="0"/>
              <a:t>乘积群与商群</a:t>
            </a:r>
            <a:r>
              <a:rPr lang="en-US" altLang="zh-CN" sz="2800" dirty="0"/>
              <a:t>/Products and Quotients of Groups</a:t>
            </a:r>
          </a:p>
        </p:txBody>
      </p:sp>
    </p:spTree>
    <p:extLst>
      <p:ext uri="{BB962C8B-B14F-4D97-AF65-F5344CB8AC3E}">
        <p14:creationId xmlns:p14="http://schemas.microsoft.com/office/powerpoint/2010/main" val="343473807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434921"/>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30000"/>
              </a:lnSpc>
              <a:defRPr/>
            </a:pPr>
            <a:r>
              <a:rPr lang="zh-CN" altLang="en-US" sz="2800" dirty="0"/>
              <a:t>代数结构是近世代数或抽象代数学研究的中心问题</a:t>
            </a:r>
            <a:r>
              <a:rPr lang="en-US" altLang="zh-CN" sz="2800" dirty="0"/>
              <a:t>, </a:t>
            </a:r>
            <a:r>
              <a:rPr lang="zh-CN" altLang="en-US" sz="2800" dirty="0"/>
              <a:t>是数学中最重要的、基础的分支之一</a:t>
            </a:r>
            <a:r>
              <a:rPr lang="en-US" altLang="zh-CN" sz="2800" dirty="0"/>
              <a:t>,  </a:t>
            </a:r>
            <a:r>
              <a:rPr lang="zh-CN" altLang="en-US" sz="2800" dirty="0"/>
              <a:t>是在初等代数学的基础上产生和发展起来的</a:t>
            </a:r>
            <a:r>
              <a:rPr lang="en-US" altLang="zh-CN" sz="2800" dirty="0"/>
              <a:t>. </a:t>
            </a:r>
            <a:r>
              <a:rPr lang="zh-CN" altLang="en-US" sz="2800" dirty="0"/>
              <a:t>它起始于</a:t>
            </a:r>
            <a:r>
              <a:rPr lang="en-US" altLang="zh-CN" sz="2800" dirty="0"/>
              <a:t>19</a:t>
            </a:r>
            <a:r>
              <a:rPr lang="zh-CN" altLang="en-US" sz="2800" dirty="0"/>
              <a:t>世纪初</a:t>
            </a:r>
            <a:r>
              <a:rPr lang="en-US" altLang="zh-CN" sz="2800" dirty="0"/>
              <a:t>, </a:t>
            </a:r>
            <a:r>
              <a:rPr lang="zh-CN" altLang="en-US" sz="2800" dirty="0"/>
              <a:t>形成于</a:t>
            </a:r>
            <a:r>
              <a:rPr lang="en-US" altLang="zh-CN" sz="2800" dirty="0"/>
              <a:t>20</a:t>
            </a:r>
            <a:r>
              <a:rPr lang="zh-CN" altLang="en-US" sz="2800" dirty="0"/>
              <a:t>世纪</a:t>
            </a:r>
            <a:r>
              <a:rPr lang="en-US" altLang="zh-CN" sz="2800" dirty="0"/>
              <a:t>30</a:t>
            </a:r>
            <a:r>
              <a:rPr lang="zh-CN" altLang="en-US" sz="2800" dirty="0"/>
              <a:t>年代</a:t>
            </a:r>
            <a:r>
              <a:rPr lang="en-US" altLang="zh-CN" sz="2800" dirty="0"/>
              <a:t>.</a:t>
            </a:r>
          </a:p>
          <a:p>
            <a:pPr eaLnBrk="1" hangingPunct="1">
              <a:lnSpc>
                <a:spcPct val="130000"/>
              </a:lnSpc>
              <a:defRPr/>
            </a:pPr>
            <a:r>
              <a:rPr lang="zh-CN" altLang="en-US" sz="2800" dirty="0"/>
              <a:t>在这期间</a:t>
            </a:r>
            <a:r>
              <a:rPr lang="en-US" altLang="zh-CN" sz="2800" dirty="0"/>
              <a:t>, </a:t>
            </a:r>
            <a:r>
              <a:rPr lang="zh-CN" altLang="en-US" sz="2800" dirty="0"/>
              <a:t>挪威数学家</a:t>
            </a:r>
            <a:r>
              <a:rPr lang="zh-CN" altLang="en-US" sz="2800" dirty="0">
                <a:solidFill>
                  <a:srgbClr val="FF0000"/>
                </a:solidFill>
              </a:rPr>
              <a:t>阿贝尔</a:t>
            </a:r>
            <a:r>
              <a:rPr lang="en-US" altLang="zh-CN" sz="2800" dirty="0">
                <a:solidFill>
                  <a:srgbClr val="FF0000"/>
                </a:solidFill>
              </a:rPr>
              <a:t>(N </a:t>
            </a:r>
            <a:r>
              <a:rPr lang="en-US" altLang="zh-CN" sz="2800" dirty="0">
                <a:solidFill>
                  <a:srgbClr val="FF0000"/>
                </a:solidFill>
                <a:cs typeface="Times New Roman" panose="02020603050405020304" pitchFamily="18" charset="0"/>
              </a:rPr>
              <a:t>· </a:t>
            </a:r>
            <a:r>
              <a:rPr lang="en-US" altLang="zh-CN" sz="2800" dirty="0">
                <a:solidFill>
                  <a:srgbClr val="FF0000"/>
                </a:solidFill>
              </a:rPr>
              <a:t>H </a:t>
            </a:r>
            <a:r>
              <a:rPr lang="en-US" altLang="zh-CN" sz="2800" dirty="0">
                <a:solidFill>
                  <a:srgbClr val="FF0000"/>
                </a:solidFill>
                <a:cs typeface="Times New Roman" panose="02020603050405020304" pitchFamily="18" charset="0"/>
              </a:rPr>
              <a:t>· </a:t>
            </a:r>
            <a:r>
              <a:rPr lang="en-US" altLang="zh-CN" sz="2800" dirty="0">
                <a:solidFill>
                  <a:srgbClr val="FF0000"/>
                </a:solidFill>
              </a:rPr>
              <a:t>Abell)</a:t>
            </a:r>
            <a:r>
              <a:rPr lang="zh-CN" altLang="en-US" sz="2800" dirty="0"/>
              <a:t>法国数学家</a:t>
            </a:r>
            <a:r>
              <a:rPr lang="zh-CN" altLang="en-US" sz="2800" dirty="0">
                <a:solidFill>
                  <a:srgbClr val="FF0000"/>
                </a:solidFill>
              </a:rPr>
              <a:t>伽罗瓦</a:t>
            </a:r>
            <a:r>
              <a:rPr lang="en-US" altLang="zh-CN" sz="2800" dirty="0">
                <a:solidFill>
                  <a:srgbClr val="FF0000"/>
                </a:solidFill>
              </a:rPr>
              <a:t>(E </a:t>
            </a:r>
            <a:r>
              <a:rPr lang="en-US" altLang="zh-CN" sz="2800" dirty="0">
                <a:solidFill>
                  <a:srgbClr val="FF0000"/>
                </a:solidFill>
                <a:cs typeface="Times New Roman" panose="02020603050405020304" pitchFamily="18" charset="0"/>
              </a:rPr>
              <a:t>· </a:t>
            </a:r>
            <a:r>
              <a:rPr lang="en-US" altLang="zh-CN" sz="2800" dirty="0">
                <a:solidFill>
                  <a:srgbClr val="FF0000"/>
                </a:solidFill>
              </a:rPr>
              <a:t>Galois)</a:t>
            </a:r>
            <a:r>
              <a:rPr lang="zh-CN" altLang="en-US" sz="2800" dirty="0"/>
              <a:t>英国数学家</a:t>
            </a:r>
            <a:r>
              <a:rPr lang="zh-CN" altLang="en-US" sz="2800" dirty="0">
                <a:solidFill>
                  <a:srgbClr val="FF0000"/>
                </a:solidFill>
              </a:rPr>
              <a:t>德</a:t>
            </a:r>
            <a:r>
              <a:rPr lang="en-US" altLang="zh-CN" sz="2800" dirty="0">
                <a:solidFill>
                  <a:srgbClr val="FF0000"/>
                </a:solidFill>
              </a:rPr>
              <a:t>·</a:t>
            </a:r>
            <a:r>
              <a:rPr lang="zh-CN" altLang="en-US" sz="2800" dirty="0">
                <a:solidFill>
                  <a:srgbClr val="FF0000"/>
                </a:solidFill>
              </a:rPr>
              <a:t>摩根</a:t>
            </a:r>
            <a:r>
              <a:rPr lang="en-US" altLang="zh-CN" sz="2800" dirty="0">
                <a:solidFill>
                  <a:srgbClr val="FF0000"/>
                </a:solidFill>
              </a:rPr>
              <a:t>(A </a:t>
            </a:r>
            <a:r>
              <a:rPr lang="en-US" altLang="zh-CN" sz="2800" dirty="0">
                <a:solidFill>
                  <a:srgbClr val="FF0000"/>
                </a:solidFill>
                <a:cs typeface="Times New Roman" panose="02020603050405020304" pitchFamily="18" charset="0"/>
              </a:rPr>
              <a:t>· D</a:t>
            </a:r>
            <a:r>
              <a:rPr lang="en-US" altLang="zh-CN" sz="2800" dirty="0">
                <a:solidFill>
                  <a:srgbClr val="FF0000"/>
                </a:solidFill>
              </a:rPr>
              <a:t>e Morgan)</a:t>
            </a:r>
            <a:r>
              <a:rPr lang="zh-CN" altLang="en-US" sz="2800" dirty="0"/>
              <a:t>和</a:t>
            </a:r>
            <a:r>
              <a:rPr lang="zh-CN" altLang="en-US" sz="2800" dirty="0">
                <a:solidFill>
                  <a:srgbClr val="FF0000"/>
                </a:solidFill>
              </a:rPr>
              <a:t>布尔</a:t>
            </a:r>
            <a:r>
              <a:rPr lang="en-US" altLang="zh-CN" sz="2800" dirty="0">
                <a:solidFill>
                  <a:srgbClr val="FF0000"/>
                </a:solidFill>
              </a:rPr>
              <a:t>(G </a:t>
            </a:r>
            <a:r>
              <a:rPr lang="en-US" altLang="zh-CN" sz="2800" dirty="0">
                <a:solidFill>
                  <a:srgbClr val="FF0000"/>
                </a:solidFill>
                <a:cs typeface="Times New Roman" panose="02020603050405020304" pitchFamily="18" charset="0"/>
              </a:rPr>
              <a:t>· Boo</a:t>
            </a:r>
            <a:r>
              <a:rPr lang="en-US" altLang="zh-CN" sz="2800" dirty="0">
                <a:solidFill>
                  <a:srgbClr val="FF0000"/>
                </a:solidFill>
              </a:rPr>
              <a:t>le)</a:t>
            </a:r>
            <a:r>
              <a:rPr lang="zh-CN" altLang="en-US" sz="2800" dirty="0"/>
              <a:t>等人都做出了杰出贡献，荷兰数学家</a:t>
            </a:r>
            <a:r>
              <a:rPr lang="zh-CN" altLang="en-US" sz="2800" dirty="0">
                <a:solidFill>
                  <a:srgbClr val="FF0000"/>
                </a:solidFill>
              </a:rPr>
              <a:t>范德瓦尔登</a:t>
            </a:r>
            <a:r>
              <a:rPr lang="en-US" altLang="zh-CN" sz="2800" dirty="0">
                <a:solidFill>
                  <a:srgbClr val="FF0000"/>
                </a:solidFill>
              </a:rPr>
              <a:t>(B </a:t>
            </a:r>
            <a:r>
              <a:rPr lang="en-US" altLang="zh-CN" sz="2800" dirty="0">
                <a:solidFill>
                  <a:srgbClr val="FF0000"/>
                </a:solidFill>
                <a:cs typeface="Times New Roman" panose="02020603050405020304" pitchFamily="18" charset="0"/>
              </a:rPr>
              <a:t>· </a:t>
            </a:r>
            <a:r>
              <a:rPr lang="en-US" altLang="zh-CN" sz="2800" dirty="0">
                <a:solidFill>
                  <a:srgbClr val="FF0000"/>
                </a:solidFill>
              </a:rPr>
              <a:t>L </a:t>
            </a:r>
            <a:r>
              <a:rPr lang="en-US" altLang="zh-CN" sz="2800" dirty="0">
                <a:solidFill>
                  <a:srgbClr val="FF0000"/>
                </a:solidFill>
                <a:cs typeface="Times New Roman" panose="02020603050405020304" pitchFamily="18" charset="0"/>
              </a:rPr>
              <a:t>· </a:t>
            </a:r>
            <a:r>
              <a:rPr lang="en-US" altLang="zh-CN" sz="2800" dirty="0">
                <a:solidFill>
                  <a:srgbClr val="FF0000"/>
                </a:solidFill>
              </a:rPr>
              <a:t>Van </a:t>
            </a:r>
            <a:r>
              <a:rPr lang="en-US" altLang="zh-CN" sz="2800" dirty="0" err="1">
                <a:solidFill>
                  <a:srgbClr val="FF0000"/>
                </a:solidFill>
              </a:rPr>
              <a:t>DerWaerden</a:t>
            </a:r>
            <a:r>
              <a:rPr lang="en-US" altLang="zh-CN" sz="2800" dirty="0">
                <a:solidFill>
                  <a:srgbClr val="FF0000"/>
                </a:solidFill>
              </a:rPr>
              <a:t>)</a:t>
            </a:r>
            <a:r>
              <a:rPr lang="zh-CN" altLang="en-US" sz="2800" dirty="0"/>
              <a:t>根据德国数学家</a:t>
            </a:r>
            <a:r>
              <a:rPr lang="zh-CN" altLang="en-US" sz="2800" dirty="0">
                <a:solidFill>
                  <a:srgbClr val="FF0000"/>
                </a:solidFill>
              </a:rPr>
              <a:t>诺特</a:t>
            </a:r>
            <a:r>
              <a:rPr lang="en-US" altLang="zh-CN" sz="2800" dirty="0">
                <a:solidFill>
                  <a:srgbClr val="FF0000"/>
                </a:solidFill>
              </a:rPr>
              <a:t>(A </a:t>
            </a:r>
            <a:r>
              <a:rPr lang="en-US" altLang="zh-CN" sz="2800" dirty="0">
                <a:solidFill>
                  <a:srgbClr val="FF0000"/>
                </a:solidFill>
                <a:cs typeface="Times New Roman" panose="02020603050405020304" pitchFamily="18" charset="0"/>
              </a:rPr>
              <a:t>· </a:t>
            </a:r>
            <a:r>
              <a:rPr lang="en-US" altLang="zh-CN" sz="2800" dirty="0">
                <a:solidFill>
                  <a:srgbClr val="FF0000"/>
                </a:solidFill>
              </a:rPr>
              <a:t>E </a:t>
            </a:r>
            <a:r>
              <a:rPr lang="en-US" altLang="zh-CN" sz="2800" dirty="0">
                <a:solidFill>
                  <a:srgbClr val="FF0000"/>
                </a:solidFill>
                <a:cs typeface="Times New Roman" panose="02020603050405020304" pitchFamily="18" charset="0"/>
              </a:rPr>
              <a:t>· </a:t>
            </a:r>
            <a:r>
              <a:rPr lang="en-US" altLang="zh-CN" sz="2800" dirty="0" err="1">
                <a:solidFill>
                  <a:srgbClr val="FF0000"/>
                </a:solidFill>
              </a:rPr>
              <a:t>Noether</a:t>
            </a:r>
            <a:r>
              <a:rPr lang="en-US" altLang="zh-CN" sz="2800" dirty="0">
                <a:solidFill>
                  <a:srgbClr val="FF0000"/>
                </a:solidFill>
              </a:rPr>
              <a:t>)</a:t>
            </a:r>
            <a:r>
              <a:rPr lang="zh-CN" altLang="en-US" sz="2800" dirty="0"/>
              <a:t>和奥地利数学家</a:t>
            </a:r>
            <a:r>
              <a:rPr lang="zh-CN" altLang="en-US" sz="2800" dirty="0">
                <a:solidFill>
                  <a:srgbClr val="FF0000"/>
                </a:solidFill>
              </a:rPr>
              <a:t>阿廷</a:t>
            </a:r>
            <a:r>
              <a:rPr lang="en-US" altLang="zh-CN" sz="2800" dirty="0">
                <a:solidFill>
                  <a:srgbClr val="FF0000"/>
                </a:solidFill>
              </a:rPr>
              <a:t>(E </a:t>
            </a:r>
            <a:r>
              <a:rPr lang="en-US" altLang="zh-CN" sz="2800" dirty="0">
                <a:solidFill>
                  <a:srgbClr val="FF0000"/>
                </a:solidFill>
                <a:cs typeface="Times New Roman" panose="02020603050405020304" pitchFamily="18" charset="0"/>
              </a:rPr>
              <a:t>· </a:t>
            </a:r>
            <a:r>
              <a:rPr lang="en-US" altLang="zh-CN" sz="2800" dirty="0" err="1">
                <a:solidFill>
                  <a:srgbClr val="FF0000"/>
                </a:solidFill>
              </a:rPr>
              <a:t>Artin</a:t>
            </a:r>
            <a:r>
              <a:rPr lang="en-US" altLang="zh-CN" sz="2800" dirty="0">
                <a:solidFill>
                  <a:srgbClr val="FF0000"/>
                </a:solidFill>
              </a:rPr>
              <a:t>)</a:t>
            </a:r>
            <a:r>
              <a:rPr lang="zh-CN" altLang="en-US" sz="2800" dirty="0"/>
              <a:t>的讲稿</a:t>
            </a:r>
            <a:r>
              <a:rPr lang="en-US" altLang="zh-CN" sz="2800" dirty="0"/>
              <a:t>, </a:t>
            </a:r>
            <a:r>
              <a:rPr lang="zh-CN" altLang="en-US" sz="2800" dirty="0"/>
              <a:t>于</a:t>
            </a:r>
            <a:r>
              <a:rPr lang="en-US" altLang="zh-CN" sz="2800" dirty="0"/>
              <a:t>1930</a:t>
            </a:r>
            <a:r>
              <a:rPr lang="zh-CN" altLang="en-US" sz="2800" dirty="0"/>
              <a:t>年和</a:t>
            </a:r>
            <a:r>
              <a:rPr lang="en-US" altLang="zh-CN" sz="2800" dirty="0"/>
              <a:t>1931</a:t>
            </a:r>
            <a:r>
              <a:rPr lang="zh-CN" altLang="en-US" sz="2800" dirty="0"/>
              <a:t>年分别出版了</a:t>
            </a:r>
            <a:r>
              <a:rPr lang="en-US" altLang="zh-CN" sz="2800" dirty="0"/>
              <a:t>《</a:t>
            </a:r>
            <a:r>
              <a:rPr lang="zh-CN" altLang="en-US" sz="2800" dirty="0"/>
              <a:t>近世代数学</a:t>
            </a:r>
            <a:r>
              <a:rPr lang="en-US" altLang="zh-CN" sz="2800" dirty="0"/>
              <a:t>》</a:t>
            </a:r>
            <a:r>
              <a:rPr lang="zh-CN" altLang="en-US" sz="2800" dirty="0"/>
              <a:t>一卷和二卷，标志着抽象代数的成熟</a:t>
            </a:r>
            <a:r>
              <a:rPr lang="en-US" altLang="zh-CN" sz="2800" dirty="0"/>
              <a:t>. </a:t>
            </a:r>
          </a:p>
          <a:p>
            <a:pPr marL="0" indent="0" algn="just" eaLnBrk="1" hangingPunct="1">
              <a:lnSpc>
                <a:spcPct val="130000"/>
              </a:lnSpc>
              <a:buNone/>
            </a:pPr>
            <a:endParaRPr lang="en-US" altLang="zh-CN" sz="2800" dirty="0"/>
          </a:p>
        </p:txBody>
      </p:sp>
      <p:sp>
        <p:nvSpPr>
          <p:cNvPr id="3" name="文本框 2">
            <a:extLst>
              <a:ext uri="{FF2B5EF4-FFF2-40B4-BE49-F238E27FC236}">
                <a16:creationId xmlns:a16="http://schemas.microsoft.com/office/drawing/2014/main" id="{10BF59A7-73A9-4B3D-B115-6503F4272851}"/>
              </a:ext>
            </a:extLst>
          </p:cNvPr>
          <p:cNvSpPr txBox="1"/>
          <p:nvPr/>
        </p:nvSpPr>
        <p:spPr>
          <a:xfrm>
            <a:off x="3866147" y="788590"/>
            <a:ext cx="4459705" cy="646331"/>
          </a:xfrm>
          <a:prstGeom prst="rect">
            <a:avLst/>
          </a:prstGeom>
          <a:noFill/>
        </p:spPr>
        <p:txBody>
          <a:bodyPr wrap="square" rtlCol="0">
            <a:spAutoFit/>
          </a:bodyPr>
          <a:lstStyle/>
          <a:p>
            <a:pPr algn="ctr"/>
            <a:r>
              <a:rPr lang="zh-CN" altLang="en-US" sz="3600" b="1" dirty="0"/>
              <a:t>代数结构</a:t>
            </a:r>
            <a:endParaRPr lang="zh-CN" altLang="en-US" sz="3200" b="1" dirty="0"/>
          </a:p>
        </p:txBody>
      </p:sp>
    </p:spTree>
    <p:extLst>
      <p:ext uri="{BB962C8B-B14F-4D97-AF65-F5344CB8AC3E}">
        <p14:creationId xmlns:p14="http://schemas.microsoft.com/office/powerpoint/2010/main" val="173569158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1478418"/>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a:p>
            <a:pPr>
              <a:lnSpc>
                <a:spcPct val="150000"/>
              </a:lnSpc>
            </a:pPr>
            <a:endParaRPr lang="en-US" altLang="zh-CN" sz="3200" dirty="0"/>
          </a:p>
        </p:txBody>
      </p:sp>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49"/>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zh-CN" altLang="en-US" sz="2800" dirty="0"/>
              <a:t>代数结构是以研究数字、文字和更一般元素的运算的规律和由这些运算适合的公理而定义的各种数学结构的性质为中心问题</a:t>
            </a:r>
            <a:r>
              <a:rPr lang="en-US" altLang="zh-CN" sz="2800" dirty="0"/>
              <a:t>. </a:t>
            </a:r>
            <a:r>
              <a:rPr lang="zh-CN" altLang="en-US" sz="2800" dirty="0"/>
              <a:t>它对现代数学如拓扑学、泛函分析等</a:t>
            </a:r>
            <a:r>
              <a:rPr lang="en-US" altLang="zh-CN" sz="2800" dirty="0"/>
              <a:t>, </a:t>
            </a:r>
            <a:r>
              <a:rPr lang="zh-CN" altLang="en-US" sz="2800" dirty="0"/>
              <a:t>以及一些其他科学领域</a:t>
            </a:r>
            <a:r>
              <a:rPr lang="en-US" altLang="zh-CN" sz="2800" dirty="0"/>
              <a:t>, </a:t>
            </a:r>
            <a:r>
              <a:rPr lang="zh-CN" altLang="en-US" sz="2800" dirty="0"/>
              <a:t>如计算机科学、编码理论等</a:t>
            </a:r>
            <a:r>
              <a:rPr lang="en-US" altLang="zh-CN" sz="2800" dirty="0"/>
              <a:t>, </a:t>
            </a:r>
            <a:r>
              <a:rPr lang="zh-CN" altLang="en-US" sz="2800" dirty="0"/>
              <a:t>都有重要影响和广泛地应用</a:t>
            </a:r>
            <a:r>
              <a:rPr lang="en-US" altLang="zh-CN" sz="2800" dirty="0"/>
              <a:t>.</a:t>
            </a:r>
          </a:p>
          <a:p>
            <a:pPr eaLnBrk="1" hangingPunct="1">
              <a:lnSpc>
                <a:spcPct val="150000"/>
              </a:lnSpc>
            </a:pPr>
            <a:r>
              <a:rPr lang="zh-CN" altLang="en-US" sz="2800" dirty="0"/>
              <a:t>本章给出代数结构的一般定义与实例</a:t>
            </a:r>
            <a:r>
              <a:rPr lang="en-US" altLang="zh-CN" sz="2800" dirty="0"/>
              <a:t>, </a:t>
            </a:r>
            <a:r>
              <a:rPr lang="zh-CN" altLang="en-US" sz="2800" dirty="0"/>
              <a:t>讨论代数结构的基本性质</a:t>
            </a:r>
            <a:r>
              <a:rPr lang="en-US" altLang="zh-CN" sz="2800" dirty="0"/>
              <a:t>, </a:t>
            </a:r>
            <a:r>
              <a:rPr lang="zh-CN" altLang="en-US" sz="2800" dirty="0"/>
              <a:t>介绍代数结构的主要概念</a:t>
            </a:r>
            <a:r>
              <a:rPr lang="en-US" altLang="zh-CN" sz="2800" dirty="0"/>
              <a:t>, </a:t>
            </a:r>
            <a:r>
              <a:rPr lang="zh-CN" altLang="en-US" sz="2800" dirty="0"/>
              <a:t>如群、同态、同构、同余关系等</a:t>
            </a:r>
            <a:r>
              <a:rPr lang="en-US" altLang="zh-CN" sz="2800" dirty="0"/>
              <a:t>.</a:t>
            </a:r>
          </a:p>
        </p:txBody>
      </p:sp>
      <p:sp>
        <p:nvSpPr>
          <p:cNvPr id="3" name="文本框 2">
            <a:extLst>
              <a:ext uri="{FF2B5EF4-FFF2-40B4-BE49-F238E27FC236}">
                <a16:creationId xmlns:a16="http://schemas.microsoft.com/office/drawing/2014/main" id="{10BF59A7-73A9-4B3D-B115-6503F4272851}"/>
              </a:ext>
            </a:extLst>
          </p:cNvPr>
          <p:cNvSpPr txBox="1"/>
          <p:nvPr/>
        </p:nvSpPr>
        <p:spPr>
          <a:xfrm>
            <a:off x="3866147" y="994948"/>
            <a:ext cx="4459705" cy="707886"/>
          </a:xfrm>
          <a:prstGeom prst="rect">
            <a:avLst/>
          </a:prstGeom>
          <a:noFill/>
        </p:spPr>
        <p:txBody>
          <a:bodyPr wrap="square" rtlCol="0">
            <a:spAutoFit/>
          </a:bodyPr>
          <a:lstStyle/>
          <a:p>
            <a:pPr algn="ctr"/>
            <a:r>
              <a:rPr lang="zh-CN" altLang="en-US" sz="4000" b="1"/>
              <a:t>代数结构</a:t>
            </a:r>
          </a:p>
        </p:txBody>
      </p:sp>
    </p:spTree>
    <p:extLst>
      <p:ext uri="{BB962C8B-B14F-4D97-AF65-F5344CB8AC3E}">
        <p14:creationId xmlns:p14="http://schemas.microsoft.com/office/powerpoint/2010/main" val="100714098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49"/>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A collection of objects with operations defined on them and the accompanying     properties form a </a:t>
            </a:r>
            <a:r>
              <a:rPr lang="en-US" altLang="zh-CN" sz="2800" dirty="0">
                <a:solidFill>
                  <a:srgbClr val="FF3300"/>
                </a:solidFill>
              </a:rPr>
              <a:t>mathematical structure</a:t>
            </a:r>
            <a:r>
              <a:rPr lang="en-US" altLang="zh-CN" sz="2800" dirty="0"/>
              <a:t> or </a:t>
            </a:r>
            <a:r>
              <a:rPr lang="en-US" altLang="zh-CN" sz="2800" dirty="0">
                <a:solidFill>
                  <a:srgbClr val="FF3300"/>
                </a:solidFill>
              </a:rPr>
              <a:t>system</a:t>
            </a:r>
            <a:r>
              <a:rPr lang="en-US" altLang="zh-CN" sz="2800" dirty="0"/>
              <a:t>. </a:t>
            </a:r>
          </a:p>
        </p:txBody>
      </p:sp>
      <p:sp>
        <p:nvSpPr>
          <p:cNvPr id="3" name="文本框 2">
            <a:extLst>
              <a:ext uri="{FF2B5EF4-FFF2-40B4-BE49-F238E27FC236}">
                <a16:creationId xmlns:a16="http://schemas.microsoft.com/office/drawing/2014/main" id="{10BF59A7-73A9-4B3D-B115-6503F4272851}"/>
              </a:ext>
            </a:extLst>
          </p:cNvPr>
          <p:cNvSpPr txBox="1"/>
          <p:nvPr/>
        </p:nvSpPr>
        <p:spPr>
          <a:xfrm>
            <a:off x="1828800" y="994948"/>
            <a:ext cx="8534400" cy="707886"/>
          </a:xfrm>
          <a:prstGeom prst="rect">
            <a:avLst/>
          </a:prstGeom>
          <a:noFill/>
        </p:spPr>
        <p:txBody>
          <a:bodyPr wrap="square" rtlCol="0">
            <a:spAutoFit/>
          </a:bodyPr>
          <a:lstStyle/>
          <a:p>
            <a:pPr algn="ctr"/>
            <a:r>
              <a:rPr lang="en-US" altLang="zh-CN" sz="4000" b="1"/>
              <a:t>Mathematical structure</a:t>
            </a:r>
            <a:r>
              <a:rPr lang="zh-CN" altLang="en-US" sz="4000" b="1"/>
              <a:t>（数学结构）</a:t>
            </a:r>
          </a:p>
        </p:txBody>
      </p:sp>
      <p:sp>
        <p:nvSpPr>
          <p:cNvPr id="5" name="文本框 4">
            <a:extLst>
              <a:ext uri="{FF2B5EF4-FFF2-40B4-BE49-F238E27FC236}">
                <a16:creationId xmlns:a16="http://schemas.microsoft.com/office/drawing/2014/main" id="{B206F8D0-310C-44E7-B811-42E58B3CEC9F}"/>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8320370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Example1:</a:t>
            </a:r>
          </a:p>
          <a:p>
            <a:pPr lvl="1">
              <a:lnSpc>
                <a:spcPct val="150000"/>
              </a:lnSpc>
              <a:buClrTx/>
              <a:buFont typeface="Wingdings" panose="05000000000000000000" pitchFamily="2" charset="2"/>
              <a:buChar char="l"/>
            </a:pPr>
            <a:r>
              <a:rPr lang="en-US" altLang="zh-CN" sz="2400" dirty="0"/>
              <a:t>The collection of sets with the operations of union, intersection, and complement and their accompanying properties is a (discrete) mathematical structure. We denote this structure by [sets, </a:t>
            </a:r>
            <a:r>
              <a:rPr lang="zh-CN" altLang="en-US" sz="2400" dirty="0"/>
              <a:t>∪</a:t>
            </a:r>
            <a:r>
              <a:rPr lang="en-US" altLang="zh-CN" sz="2400" dirty="0"/>
              <a:t>, </a:t>
            </a:r>
            <a:r>
              <a:rPr lang="zh-CN" altLang="en-US" sz="2400" dirty="0"/>
              <a:t>∩</a:t>
            </a:r>
            <a:r>
              <a:rPr lang="en-US" altLang="zh-CN" sz="2400" dirty="0"/>
              <a:t>, </a:t>
            </a:r>
            <a:r>
              <a:rPr lang="en-US" altLang="zh-CN" sz="2400" dirty="0">
                <a:latin typeface="Cambria Math" panose="02040503050406030204" pitchFamily="18" charset="0"/>
                <a:ea typeface="Cambria Math" panose="02040503050406030204" pitchFamily="18" charset="0"/>
              </a:rPr>
              <a:t>⎺⎺</a:t>
            </a:r>
            <a:r>
              <a:rPr lang="en-US" altLang="zh-CN" sz="2400" dirty="0"/>
              <a:t>  ]. </a:t>
            </a:r>
          </a:p>
        </p:txBody>
      </p:sp>
      <p:sp>
        <p:nvSpPr>
          <p:cNvPr id="15" name="文本框 14">
            <a:extLst>
              <a:ext uri="{FF2B5EF4-FFF2-40B4-BE49-F238E27FC236}">
                <a16:creationId xmlns:a16="http://schemas.microsoft.com/office/drawing/2014/main" id="{396A6FE3-1D68-4C21-8011-9AA0156F5B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1033013920"/>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Example2:</a:t>
            </a:r>
          </a:p>
          <a:p>
            <a:pPr lvl="1">
              <a:lnSpc>
                <a:spcPct val="150000"/>
              </a:lnSpc>
              <a:buClrTx/>
              <a:buFont typeface="Wingdings" panose="05000000000000000000" pitchFamily="2" charset="2"/>
              <a:buChar char="l"/>
            </a:pPr>
            <a:r>
              <a:rPr lang="en-US" altLang="zh-CN" sz="2400" dirty="0"/>
              <a:t>The collection of 3 x 3 matrices with the operations of addition, multiplication, and transpose is a mathematical structure denoted by [ 3 x 3 matrices, +, *, T ].</a:t>
            </a:r>
          </a:p>
        </p:txBody>
      </p:sp>
      <p:sp>
        <p:nvSpPr>
          <p:cNvPr id="6" name="文本框 5">
            <a:extLst>
              <a:ext uri="{FF2B5EF4-FFF2-40B4-BE49-F238E27FC236}">
                <a16:creationId xmlns:a16="http://schemas.microsoft.com/office/drawing/2014/main" id="{E748CC47-8FF2-45F5-B5D4-C742EA4936C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855220486"/>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49"/>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A structure is </a:t>
            </a:r>
            <a:r>
              <a:rPr lang="en-US" altLang="zh-CN" sz="2800" dirty="0">
                <a:solidFill>
                  <a:srgbClr val="FF0000"/>
                </a:solidFill>
              </a:rPr>
              <a:t>closed with respect to </a:t>
            </a:r>
            <a:r>
              <a:rPr lang="en-US" altLang="zh-CN" sz="2800" dirty="0"/>
              <a:t>an operation if that operation always produces another member of the collection of objects.</a:t>
            </a:r>
          </a:p>
        </p:txBody>
      </p:sp>
      <p:sp>
        <p:nvSpPr>
          <p:cNvPr id="3" name="文本框 2">
            <a:extLst>
              <a:ext uri="{FF2B5EF4-FFF2-40B4-BE49-F238E27FC236}">
                <a16:creationId xmlns:a16="http://schemas.microsoft.com/office/drawing/2014/main" id="{10BF59A7-73A9-4B3D-B115-6503F4272851}"/>
              </a:ext>
            </a:extLst>
          </p:cNvPr>
          <p:cNvSpPr txBox="1"/>
          <p:nvPr/>
        </p:nvSpPr>
        <p:spPr>
          <a:xfrm>
            <a:off x="3866147" y="994948"/>
            <a:ext cx="4459705" cy="707886"/>
          </a:xfrm>
          <a:prstGeom prst="rect">
            <a:avLst/>
          </a:prstGeom>
          <a:noFill/>
        </p:spPr>
        <p:txBody>
          <a:bodyPr wrap="square" rtlCol="0">
            <a:spAutoFit/>
          </a:bodyPr>
          <a:lstStyle/>
          <a:p>
            <a:pPr algn="ctr"/>
            <a:r>
              <a:rPr lang="en-US" altLang="zh-CN" sz="4000" b="1"/>
              <a:t>Closure</a:t>
            </a:r>
            <a:r>
              <a:rPr lang="zh-CN" altLang="en-US" sz="4000" b="1"/>
              <a:t>（封闭）</a:t>
            </a:r>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22927775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a:t>
            </a:r>
          </a:p>
          <a:p>
            <a:pPr lvl="1">
              <a:lnSpc>
                <a:spcPct val="150000"/>
              </a:lnSpc>
              <a:buClrTx/>
              <a:buFont typeface="Wingdings" panose="05000000000000000000" pitchFamily="2" charset="2"/>
              <a:buChar char="l"/>
            </a:pPr>
            <a:r>
              <a:rPr lang="en-US" altLang="zh-CN" sz="2400" dirty="0"/>
              <a:t>The structure [5 x 5 matrices, +, *, T] is </a:t>
            </a:r>
            <a:r>
              <a:rPr lang="en-US" altLang="zh-CN" sz="2400" dirty="0">
                <a:solidFill>
                  <a:srgbClr val="FF0000"/>
                </a:solidFill>
              </a:rPr>
              <a:t>closed </a:t>
            </a:r>
            <a:r>
              <a:rPr lang="en-US" altLang="zh-CN" sz="2400" dirty="0"/>
              <a:t>with respect to addition because the sum of two 5 x 5 matrices is another 5 x 5 matrix.</a:t>
            </a:r>
          </a:p>
          <a:p>
            <a:pPr lvl="1">
              <a:lnSpc>
                <a:spcPct val="150000"/>
              </a:lnSpc>
              <a:buClrTx/>
              <a:buFont typeface="Wingdings" panose="05000000000000000000" pitchFamily="2" charset="2"/>
              <a:buChar char="l"/>
            </a:pPr>
            <a:r>
              <a:rPr lang="en-US" altLang="zh-CN" sz="2400" dirty="0"/>
              <a:t>The structure [odd integers, +, *] is </a:t>
            </a:r>
            <a:r>
              <a:rPr lang="en-US" altLang="zh-CN" sz="2400" dirty="0">
                <a:solidFill>
                  <a:srgbClr val="FF0000"/>
                </a:solidFill>
              </a:rPr>
              <a:t>not closed </a:t>
            </a:r>
            <a:r>
              <a:rPr lang="en-US" altLang="zh-CN" sz="2400" dirty="0"/>
              <a:t>with respect to addition. </a:t>
            </a:r>
          </a:p>
          <a:p>
            <a:pPr lvl="2">
              <a:lnSpc>
                <a:spcPct val="150000"/>
              </a:lnSpc>
              <a:buClrTx/>
              <a:buFont typeface="Wingdings" panose="05000000000000000000" pitchFamily="2" charset="2"/>
              <a:buChar char="l"/>
            </a:pPr>
            <a:r>
              <a:rPr lang="en-US" altLang="zh-CN" sz="2000" dirty="0"/>
              <a:t>The sum of two odd integers is an even integer.</a:t>
            </a:r>
          </a:p>
          <a:p>
            <a:pPr lvl="2">
              <a:lnSpc>
                <a:spcPct val="150000"/>
              </a:lnSpc>
              <a:buClrTx/>
              <a:buFont typeface="Wingdings" panose="05000000000000000000" pitchFamily="2" charset="2"/>
              <a:buChar char="l"/>
            </a:pPr>
            <a:r>
              <a:rPr lang="en-US" altLang="zh-CN" sz="2000" dirty="0"/>
              <a:t> This structure does have the closure property for multiplication, since the product of two odd numbers is an odd number. </a:t>
            </a:r>
          </a:p>
          <a:p>
            <a:pPr lvl="1">
              <a:lnSpc>
                <a:spcPct val="150000"/>
              </a:lnSpc>
              <a:buClrTx/>
              <a:buFont typeface="Wingdings" panose="05000000000000000000" pitchFamily="2" charset="2"/>
              <a:buChar char="l"/>
            </a:pPr>
            <a:endParaRPr lang="en-US" altLang="zh-CN" sz="2400"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927282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dirty="0"/>
              <a:t>9.6.1 Introduction - Partial ordered sets </a:t>
            </a:r>
            <a:r>
              <a:rPr lang="zh-CN" altLang="en-US" sz="3200" dirty="0"/>
              <a:t>（偏序集合）</a:t>
            </a:r>
            <a:endParaRPr lang="en-US" altLang="zh-CN" sz="3200" dirty="0"/>
          </a:p>
        </p:txBody>
      </p:sp>
      <p:sp>
        <p:nvSpPr>
          <p:cNvPr id="5" name="Rectangle 3"/>
          <p:cNvSpPr txBox="1">
            <a:spLocks noChangeArrowheads="1"/>
          </p:cNvSpPr>
          <p:nvPr/>
        </p:nvSpPr>
        <p:spPr bwMode="auto">
          <a:xfrm>
            <a:off x="210046" y="1447554"/>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b="1" dirty="0"/>
              <a:t>Partial order</a:t>
            </a:r>
            <a:r>
              <a:rPr lang="zh-CN" altLang="en-US" sz="2800" b="1" dirty="0"/>
              <a:t>（偏序关系）</a:t>
            </a:r>
            <a:r>
              <a:rPr lang="en-US" altLang="zh-CN" sz="2800" dirty="0"/>
              <a:t>:A relation </a:t>
            </a:r>
            <a:r>
              <a:rPr lang="en-US" altLang="zh-CN" sz="2800" i="1" dirty="0"/>
              <a:t>R</a:t>
            </a:r>
            <a:r>
              <a:rPr lang="en-US" altLang="zh-CN" sz="2800" dirty="0"/>
              <a:t> on a set </a:t>
            </a:r>
            <a:r>
              <a:rPr lang="en-US" altLang="zh-CN" sz="2800" i="1" dirty="0"/>
              <a:t>A</a:t>
            </a:r>
            <a:r>
              <a:rPr lang="en-US" altLang="zh-CN" sz="2800" dirty="0"/>
              <a:t> is called a </a:t>
            </a:r>
            <a:r>
              <a:rPr lang="en-US" altLang="zh-CN" sz="2800" i="1" dirty="0">
                <a:solidFill>
                  <a:schemeClr val="hlink"/>
                </a:solidFill>
              </a:rPr>
              <a:t>partial order</a:t>
            </a:r>
            <a:r>
              <a:rPr lang="en-US" altLang="zh-CN" sz="2800" dirty="0"/>
              <a:t> if </a:t>
            </a:r>
            <a:r>
              <a:rPr lang="en-US" altLang="zh-CN" sz="2800" i="1" dirty="0"/>
              <a:t>R</a:t>
            </a:r>
            <a:r>
              <a:rPr lang="en-US" altLang="zh-CN" sz="2800" dirty="0"/>
              <a:t> is reflexive</a:t>
            </a:r>
            <a:r>
              <a:rPr lang="zh-CN" altLang="en-US" sz="2800" dirty="0"/>
              <a:t>（自反）</a:t>
            </a:r>
            <a:r>
              <a:rPr lang="en-US" altLang="zh-CN" sz="2800" dirty="0"/>
              <a:t>, antisymmetric</a:t>
            </a:r>
            <a:r>
              <a:rPr lang="zh-CN" altLang="en-US" sz="2800" dirty="0"/>
              <a:t>（反对称）</a:t>
            </a:r>
            <a:r>
              <a:rPr lang="en-US" altLang="zh-CN" sz="2800" dirty="0"/>
              <a:t>, and transitive</a:t>
            </a:r>
            <a:r>
              <a:rPr lang="zh-CN" altLang="en-US" sz="2800" dirty="0"/>
              <a:t>（传递）</a:t>
            </a:r>
            <a:r>
              <a:rPr lang="en-US" altLang="zh-CN" sz="2800" dirty="0"/>
              <a:t>. </a:t>
            </a:r>
          </a:p>
          <a:p>
            <a:pPr eaLnBrk="1" hangingPunct="1">
              <a:lnSpc>
                <a:spcPct val="150000"/>
              </a:lnSpc>
            </a:pPr>
            <a:r>
              <a:rPr lang="en-US" altLang="zh-CN" sz="2800" b="1" dirty="0"/>
              <a:t>Partially ordered </a:t>
            </a:r>
            <a:r>
              <a:rPr lang="en-US" altLang="zh-CN" sz="2800" b="1" dirty="0" err="1"/>
              <a:t>set</a:t>
            </a:r>
            <a:r>
              <a:rPr lang="en-US" altLang="zh-CN" sz="2800" dirty="0" err="1"/>
              <a:t>:The</a:t>
            </a:r>
            <a:r>
              <a:rPr lang="en-US" altLang="zh-CN" sz="2800" dirty="0"/>
              <a:t> set </a:t>
            </a:r>
            <a:r>
              <a:rPr lang="en-US" altLang="zh-CN" sz="2800" i="1" dirty="0"/>
              <a:t>A</a:t>
            </a:r>
            <a:r>
              <a:rPr lang="en-US" altLang="zh-CN" sz="2800" dirty="0"/>
              <a:t> together with the partial order </a:t>
            </a:r>
            <a:r>
              <a:rPr lang="en-US" altLang="zh-CN" sz="2800" i="1" dirty="0"/>
              <a:t>R</a:t>
            </a:r>
            <a:r>
              <a:rPr lang="en-US" altLang="zh-CN" sz="2800" dirty="0"/>
              <a:t> is called a </a:t>
            </a:r>
            <a:r>
              <a:rPr lang="en-US" altLang="zh-CN" sz="2800" i="1" dirty="0">
                <a:solidFill>
                  <a:schemeClr val="hlink"/>
                </a:solidFill>
              </a:rPr>
              <a:t>partially ordered set</a:t>
            </a:r>
            <a:r>
              <a:rPr lang="en-US" altLang="zh-CN" sz="2800" dirty="0"/>
              <a:t>, or simply a </a:t>
            </a:r>
            <a:r>
              <a:rPr lang="en-US" altLang="zh-CN" sz="2800" i="1" dirty="0" err="1">
                <a:solidFill>
                  <a:schemeClr val="hlink"/>
                </a:solidFill>
              </a:rPr>
              <a:t>poset</a:t>
            </a:r>
            <a:r>
              <a:rPr lang="en-US" altLang="zh-CN" sz="2800" b="1" u="sng" dirty="0"/>
              <a:t>,</a:t>
            </a:r>
            <a:r>
              <a:rPr lang="en-US" altLang="zh-CN" sz="2800" dirty="0"/>
              <a:t> and we will denote this </a:t>
            </a:r>
            <a:r>
              <a:rPr lang="en-US" altLang="zh-CN" sz="2800" dirty="0" err="1"/>
              <a:t>poset</a:t>
            </a:r>
            <a:r>
              <a:rPr lang="en-US" altLang="zh-CN" sz="2800" dirty="0"/>
              <a:t> by (</a:t>
            </a:r>
            <a:r>
              <a:rPr lang="en-US" altLang="zh-CN" sz="2800" i="1" dirty="0"/>
              <a:t>A</a:t>
            </a:r>
            <a:r>
              <a:rPr lang="en-US" altLang="zh-CN" sz="2800" dirty="0"/>
              <a:t>, </a:t>
            </a:r>
            <a:r>
              <a:rPr lang="en-US" altLang="zh-CN" sz="2800" i="1" dirty="0"/>
              <a:t>R</a:t>
            </a:r>
            <a:r>
              <a:rPr lang="en-US" altLang="zh-CN" sz="2800" dirty="0"/>
              <a:t>). </a:t>
            </a:r>
          </a:p>
          <a:p>
            <a:pPr marL="0" indent="0" eaLnBrk="1" hangingPunct="1">
              <a:lnSpc>
                <a:spcPct val="150000"/>
              </a:lnSpc>
              <a:buNone/>
            </a:pPr>
            <a:endParaRPr lang="en-US" altLang="zh-CN" sz="2800" dirty="0">
              <a:ea typeface="Arial Unicode MS" pitchFamily="34" charset="-122"/>
            </a:endParaRPr>
          </a:p>
        </p:txBody>
      </p:sp>
    </p:spTree>
    <p:extLst>
      <p:ext uri="{BB962C8B-B14F-4D97-AF65-F5344CB8AC3E}">
        <p14:creationId xmlns:p14="http://schemas.microsoft.com/office/powerpoint/2010/main" val="115142219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560598"/>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An operation that combines two objects is a </a:t>
            </a:r>
            <a:r>
              <a:rPr lang="en-US" altLang="zh-CN" sz="2800" dirty="0">
                <a:solidFill>
                  <a:srgbClr val="FF0000"/>
                </a:solidFill>
              </a:rPr>
              <a:t>binary operation</a:t>
            </a:r>
            <a:r>
              <a:rPr lang="en-US" altLang="zh-CN" sz="2800" dirty="0"/>
              <a:t>. </a:t>
            </a:r>
          </a:p>
          <a:p>
            <a:pPr eaLnBrk="1" hangingPunct="1">
              <a:lnSpc>
                <a:spcPct val="150000"/>
              </a:lnSpc>
            </a:pPr>
            <a:r>
              <a:rPr lang="en-US" altLang="zh-CN" sz="2800" dirty="0"/>
              <a:t>An operation that requires only one object is a </a:t>
            </a:r>
            <a:r>
              <a:rPr lang="en-US" altLang="zh-CN" sz="2800" dirty="0">
                <a:solidFill>
                  <a:srgbClr val="FF0000"/>
                </a:solidFill>
              </a:rPr>
              <a:t>unary operation</a:t>
            </a:r>
            <a:r>
              <a:rPr lang="zh-CN" altLang="en-US" sz="2800" dirty="0">
                <a:solidFill>
                  <a:srgbClr val="FF0000"/>
                </a:solidFill>
              </a:rPr>
              <a:t>（一元运算）</a:t>
            </a:r>
            <a:r>
              <a:rPr lang="en-US" altLang="zh-CN" sz="2800" dirty="0"/>
              <a:t>. </a:t>
            </a:r>
          </a:p>
          <a:p>
            <a:pPr eaLnBrk="1" hangingPunct="1">
              <a:lnSpc>
                <a:spcPct val="150000"/>
              </a:lnSpc>
            </a:pPr>
            <a:r>
              <a:rPr lang="en-US" altLang="zh-CN" sz="2800" dirty="0"/>
              <a:t>Binary operations often have similar properties, as we have seen earlier.</a:t>
            </a:r>
          </a:p>
          <a:p>
            <a:pPr eaLnBrk="1" hangingPunct="1">
              <a:lnSpc>
                <a:spcPct val="150000"/>
              </a:lnSpc>
            </a:pPr>
            <a:r>
              <a:rPr lang="en-US" altLang="zh-CN" sz="2800" dirty="0"/>
              <a:t>Example</a:t>
            </a:r>
          </a:p>
          <a:p>
            <a:pPr lvl="1">
              <a:lnSpc>
                <a:spcPct val="150000"/>
              </a:lnSpc>
            </a:pPr>
            <a:r>
              <a:rPr lang="en-US" altLang="zh-CN" sz="2400" dirty="0"/>
              <a:t>(a) Set intersection is a binary operation since it combines two sets to produce a new set.</a:t>
            </a:r>
          </a:p>
          <a:p>
            <a:pPr lvl="1">
              <a:lnSpc>
                <a:spcPct val="150000"/>
              </a:lnSpc>
            </a:pPr>
            <a:r>
              <a:rPr lang="en-US" altLang="zh-CN" sz="2400" dirty="0"/>
              <a:t>Producing the transpose of matrix is a unary operation.</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18935" y="852712"/>
            <a:ext cx="7954130" cy="707886"/>
          </a:xfrm>
          <a:prstGeom prst="rect">
            <a:avLst/>
          </a:prstGeom>
          <a:noFill/>
        </p:spPr>
        <p:txBody>
          <a:bodyPr wrap="square" rtlCol="0">
            <a:spAutoFit/>
          </a:bodyPr>
          <a:lstStyle/>
          <a:p>
            <a:pPr algn="ctr"/>
            <a:r>
              <a:rPr lang="en-US" altLang="zh-CN" sz="4000" b="1" dirty="0"/>
              <a:t>Binary operation</a:t>
            </a:r>
            <a:r>
              <a:rPr lang="zh-CN" altLang="en-US" sz="4000" b="1" dirty="0"/>
              <a:t>（二元运算）</a:t>
            </a:r>
          </a:p>
        </p:txBody>
      </p:sp>
      <p:sp>
        <p:nvSpPr>
          <p:cNvPr id="5" name="文本框 4">
            <a:extLst>
              <a:ext uri="{FF2B5EF4-FFF2-40B4-BE49-F238E27FC236}">
                <a16:creationId xmlns:a16="http://schemas.microsoft.com/office/drawing/2014/main" id="{DB2AD0D9-0838-4A87-BFC3-8CDE896842D8}"/>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965819469"/>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506028" y="1500245"/>
            <a:ext cx="11736279"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Common properties have been given names. </a:t>
            </a:r>
          </a:p>
          <a:p>
            <a:pPr eaLnBrk="1" hangingPunct="1">
              <a:lnSpc>
                <a:spcPct val="150000"/>
              </a:lnSpc>
            </a:pPr>
            <a:r>
              <a:rPr lang="en-US" altLang="zh-CN" sz="2800" dirty="0"/>
              <a:t>For example, if the order of the objects does not affect the outcome of a binary operation, we say that the operation is </a:t>
            </a:r>
            <a:r>
              <a:rPr lang="en-US" altLang="zh-CN" sz="2800" dirty="0">
                <a:solidFill>
                  <a:srgbClr val="FF0000"/>
                </a:solidFill>
              </a:rPr>
              <a:t>commutative</a:t>
            </a:r>
            <a:r>
              <a:rPr lang="en-US" altLang="zh-CN" sz="2800" dirty="0"/>
              <a:t>. </a:t>
            </a:r>
          </a:p>
          <a:p>
            <a:pPr lvl="1">
              <a:lnSpc>
                <a:spcPct val="150000"/>
              </a:lnSpc>
            </a:pPr>
            <a:r>
              <a:rPr lang="en-US" altLang="zh-CN" sz="2400" dirty="0"/>
              <a:t>That is, if x □ y = y □ x, where □ is some binary operation, □ is commutative .</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18934" y="783522"/>
            <a:ext cx="7954130" cy="707886"/>
          </a:xfrm>
          <a:prstGeom prst="rect">
            <a:avLst/>
          </a:prstGeom>
          <a:noFill/>
        </p:spPr>
        <p:txBody>
          <a:bodyPr wrap="square" rtlCol="0">
            <a:spAutoFit/>
          </a:bodyPr>
          <a:lstStyle/>
          <a:p>
            <a:pPr algn="ctr"/>
            <a:r>
              <a:rPr lang="en-US" altLang="zh-CN" sz="4000" b="1"/>
              <a:t>Commutative </a:t>
            </a:r>
            <a:r>
              <a:rPr lang="zh-CN" altLang="en-US" sz="4000" b="1"/>
              <a:t>（交换律）</a:t>
            </a:r>
          </a:p>
        </p:txBody>
      </p:sp>
      <p:sp>
        <p:nvSpPr>
          <p:cNvPr id="5" name="文本框 4">
            <a:extLst>
              <a:ext uri="{FF2B5EF4-FFF2-40B4-BE49-F238E27FC236}">
                <a16:creationId xmlns:a16="http://schemas.microsoft.com/office/drawing/2014/main" id="{0C33F4C6-F2D4-468A-9DB0-CD55E8036C0F}"/>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76852227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83219" y="1491408"/>
            <a:ext cx="11425560"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Example </a:t>
            </a:r>
          </a:p>
          <a:p>
            <a:pPr lvl="1">
              <a:lnSpc>
                <a:spcPct val="150000"/>
              </a:lnSpc>
            </a:pPr>
            <a:r>
              <a:rPr lang="en-US" altLang="zh-CN" dirty="0"/>
              <a:t>(a) Join and meet for Boolean matrices are commutative operations.</a:t>
            </a:r>
          </a:p>
          <a:p>
            <a:pPr lvl="2">
              <a:lnSpc>
                <a:spcPct val="150000"/>
              </a:lnSpc>
            </a:pPr>
            <a:r>
              <a:rPr lang="en-US" altLang="zh-CN" dirty="0"/>
              <a:t>A </a:t>
            </a:r>
            <a:r>
              <a:rPr lang="en-US" altLang="zh-CN" dirty="0">
                <a:latin typeface="Cambria Math" panose="02040503050406030204" pitchFamily="18" charset="0"/>
                <a:ea typeface="Cambria Math" panose="02040503050406030204" pitchFamily="18" charset="0"/>
              </a:rPr>
              <a:t>∨ </a:t>
            </a:r>
            <a:r>
              <a:rPr lang="en-US" altLang="zh-CN" dirty="0"/>
              <a:t>B = B </a:t>
            </a:r>
            <a:r>
              <a:rPr lang="en-US" altLang="zh-CN" dirty="0">
                <a:latin typeface="Cambria Math" panose="02040503050406030204" pitchFamily="18" charset="0"/>
                <a:ea typeface="Cambria Math" panose="02040503050406030204" pitchFamily="18" charset="0"/>
              </a:rPr>
              <a:t>∨ </a:t>
            </a:r>
            <a:r>
              <a:rPr lang="en-US" altLang="zh-CN" dirty="0"/>
              <a:t>A and A </a:t>
            </a:r>
            <a:r>
              <a:rPr lang="en-US" altLang="zh-CN" dirty="0">
                <a:latin typeface="Cambria Math" panose="02040503050406030204" pitchFamily="18" charset="0"/>
                <a:ea typeface="Cambria Math" panose="02040503050406030204" pitchFamily="18" charset="0"/>
              </a:rPr>
              <a:t>∧ </a:t>
            </a:r>
            <a:r>
              <a:rPr lang="en-US" altLang="zh-CN" dirty="0"/>
              <a:t>B = B </a:t>
            </a:r>
            <a:r>
              <a:rPr lang="en-US" altLang="zh-CN" dirty="0">
                <a:latin typeface="Cambria Math" panose="02040503050406030204" pitchFamily="18" charset="0"/>
                <a:ea typeface="Cambria Math" panose="02040503050406030204" pitchFamily="18" charset="0"/>
              </a:rPr>
              <a:t>∧ </a:t>
            </a:r>
            <a:r>
              <a:rPr lang="en-US" altLang="zh-CN" dirty="0"/>
              <a:t>A.</a:t>
            </a:r>
          </a:p>
          <a:p>
            <a:pPr lvl="1">
              <a:lnSpc>
                <a:spcPct val="150000"/>
              </a:lnSpc>
            </a:pPr>
            <a:r>
              <a:rPr lang="en-US" altLang="zh-CN" dirty="0"/>
              <a:t>(b) Ordinary matrix multiplication is not a commutative operation AB </a:t>
            </a:r>
            <a:r>
              <a:rPr lang="zh-CN" altLang="en-US" dirty="0"/>
              <a:t>≠ </a:t>
            </a:r>
            <a:r>
              <a:rPr lang="en-US" altLang="zh-CN" dirty="0"/>
              <a:t>BA.</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18934" y="783522"/>
            <a:ext cx="7954130" cy="707886"/>
          </a:xfrm>
          <a:prstGeom prst="rect">
            <a:avLst/>
          </a:prstGeom>
          <a:noFill/>
        </p:spPr>
        <p:txBody>
          <a:bodyPr wrap="square" rtlCol="0">
            <a:spAutoFit/>
          </a:bodyPr>
          <a:lstStyle/>
          <a:p>
            <a:pPr algn="ctr"/>
            <a:r>
              <a:rPr lang="en-US" altLang="zh-CN" sz="4000" b="1"/>
              <a:t>Commutative </a:t>
            </a:r>
            <a:r>
              <a:rPr lang="zh-CN" altLang="en-US" sz="4000" b="1"/>
              <a:t>（交换律）</a:t>
            </a:r>
          </a:p>
        </p:txBody>
      </p:sp>
      <p:sp>
        <p:nvSpPr>
          <p:cNvPr id="5" name="文本框 4">
            <a:extLst>
              <a:ext uri="{FF2B5EF4-FFF2-40B4-BE49-F238E27FC236}">
                <a16:creationId xmlns:a16="http://schemas.microsoft.com/office/drawing/2014/main" id="{0C33F4C6-F2D4-468A-9DB0-CD55E8036C0F}"/>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420487332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49"/>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An operation has a property means the statement of the property is true when the operation is used with any objects in the structure. </a:t>
            </a:r>
          </a:p>
          <a:p>
            <a:pPr lvl="1" eaLnBrk="1" hangingPunct="1">
              <a:lnSpc>
                <a:spcPct val="150000"/>
              </a:lnSpc>
            </a:pPr>
            <a:r>
              <a:rPr lang="en-US" altLang="zh-CN" dirty="0"/>
              <a:t>If there is even one case when the statement is not true, the operation does not have that property. </a:t>
            </a:r>
          </a:p>
        </p:txBody>
      </p:sp>
      <p:sp>
        <p:nvSpPr>
          <p:cNvPr id="3" name="文本框 2">
            <a:extLst>
              <a:ext uri="{FF2B5EF4-FFF2-40B4-BE49-F238E27FC236}">
                <a16:creationId xmlns:a16="http://schemas.microsoft.com/office/drawing/2014/main" id="{10BF59A7-73A9-4B3D-B115-6503F4272851}"/>
              </a:ext>
            </a:extLst>
          </p:cNvPr>
          <p:cNvSpPr txBox="1"/>
          <p:nvPr/>
        </p:nvSpPr>
        <p:spPr>
          <a:xfrm>
            <a:off x="3866147" y="994948"/>
            <a:ext cx="4459705" cy="707886"/>
          </a:xfrm>
          <a:prstGeom prst="rect">
            <a:avLst/>
          </a:prstGeom>
          <a:noFill/>
        </p:spPr>
        <p:txBody>
          <a:bodyPr wrap="square" rtlCol="0">
            <a:spAutoFit/>
          </a:bodyPr>
          <a:lstStyle/>
          <a:p>
            <a:pPr algn="ctr"/>
            <a:r>
              <a:rPr lang="en-US" altLang="zh-CN" sz="4000" b="1"/>
              <a:t>Note</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1100878579"/>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49"/>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If </a:t>
            </a:r>
            <a:r>
              <a:rPr lang="en-US" altLang="zh-CN" i="1" dirty="0"/>
              <a:t>n</a:t>
            </a:r>
            <a:r>
              <a:rPr lang="en-US" altLang="zh-CN" dirty="0"/>
              <a:t> is a binary operation, then </a:t>
            </a:r>
            <a:r>
              <a:rPr lang="en-US" altLang="zh-CN" i="1" dirty="0"/>
              <a:t>n</a:t>
            </a:r>
            <a:r>
              <a:rPr lang="en-US" altLang="zh-CN" dirty="0"/>
              <a:t> is associative or has the associative property  if  (</a:t>
            </a:r>
            <a:r>
              <a:rPr lang="en-US" altLang="zh-CN" i="1" dirty="0"/>
              <a:t>x</a:t>
            </a:r>
            <a:r>
              <a:rPr lang="en-US" altLang="zh-CN" sz="2800" i="1" dirty="0"/>
              <a:t> </a:t>
            </a:r>
            <a:r>
              <a:rPr lang="en-US" altLang="zh-CN" sz="2800" dirty="0">
                <a:sym typeface="Symbol" panose="05050102010706020507" pitchFamily="18" charset="2"/>
              </a:rPr>
              <a:t>□</a:t>
            </a:r>
            <a:r>
              <a:rPr lang="en-US" altLang="zh-CN" sz="2800" i="1" dirty="0"/>
              <a:t> </a:t>
            </a:r>
            <a:r>
              <a:rPr lang="en-US" altLang="zh-CN" i="1" dirty="0"/>
              <a:t>y</a:t>
            </a:r>
            <a:r>
              <a:rPr lang="en-US" altLang="zh-CN" dirty="0"/>
              <a:t>)</a:t>
            </a:r>
            <a:r>
              <a:rPr lang="en-US" altLang="zh-CN" sz="2800" dirty="0"/>
              <a:t> </a:t>
            </a:r>
            <a:r>
              <a:rPr lang="en-US" altLang="zh-CN" sz="2800" dirty="0">
                <a:sym typeface="Symbol" panose="05050102010706020507" pitchFamily="18" charset="2"/>
              </a:rPr>
              <a:t>□</a:t>
            </a:r>
            <a:r>
              <a:rPr lang="en-US" altLang="zh-CN" sz="2800" dirty="0"/>
              <a:t> </a:t>
            </a:r>
            <a:r>
              <a:rPr lang="en-US" altLang="zh-CN" i="1" dirty="0"/>
              <a:t>z</a:t>
            </a:r>
            <a:r>
              <a:rPr lang="en-US" altLang="zh-CN" dirty="0"/>
              <a:t> =</a:t>
            </a:r>
            <a:r>
              <a:rPr lang="en-US" altLang="zh-CN" i="1" dirty="0"/>
              <a:t>x</a:t>
            </a:r>
            <a:r>
              <a:rPr lang="en-US" altLang="zh-CN" sz="2800" dirty="0"/>
              <a:t> </a:t>
            </a:r>
            <a:r>
              <a:rPr lang="en-US" altLang="zh-CN" sz="2800" dirty="0">
                <a:sym typeface="Symbol" panose="05050102010706020507" pitchFamily="18" charset="2"/>
              </a:rPr>
              <a:t>□</a:t>
            </a:r>
            <a:r>
              <a:rPr lang="en-US" altLang="zh-CN" sz="2800" dirty="0"/>
              <a:t> </a:t>
            </a:r>
            <a:r>
              <a:rPr lang="en-US" altLang="zh-CN" dirty="0"/>
              <a:t>(</a:t>
            </a:r>
            <a:r>
              <a:rPr lang="en-US" altLang="zh-CN" i="1" dirty="0"/>
              <a:t>y</a:t>
            </a:r>
            <a:r>
              <a:rPr lang="en-US" altLang="zh-CN" sz="2800" dirty="0"/>
              <a:t> </a:t>
            </a:r>
            <a:r>
              <a:rPr lang="en-US" altLang="zh-CN" sz="2800" dirty="0">
                <a:sym typeface="Symbol" panose="05050102010706020507" pitchFamily="18" charset="2"/>
              </a:rPr>
              <a:t>□</a:t>
            </a:r>
            <a:r>
              <a:rPr lang="en-US" altLang="zh-CN" sz="2800" dirty="0"/>
              <a:t> </a:t>
            </a:r>
            <a:r>
              <a:rPr lang="en-US" altLang="zh-CN" i="1" dirty="0"/>
              <a:t>z</a:t>
            </a:r>
            <a:r>
              <a:rPr lang="en-US" altLang="zh-CN" dirty="0"/>
              <a:t>).</a:t>
            </a:r>
          </a:p>
          <a:p>
            <a:pPr eaLnBrk="1" hangingPunct="1">
              <a:lnSpc>
                <a:spcPct val="150000"/>
              </a:lnSpc>
            </a:pPr>
            <a:r>
              <a:rPr lang="en-US" altLang="zh-CN" dirty="0"/>
              <a:t>Example</a:t>
            </a:r>
          </a:p>
          <a:p>
            <a:pPr lvl="1" eaLnBrk="1" hangingPunct="1">
              <a:lnSpc>
                <a:spcPct val="150000"/>
              </a:lnSpc>
            </a:pPr>
            <a:r>
              <a:rPr lang="en-US" altLang="zh-CN" dirty="0"/>
              <a:t>Set union is an associative operation, since (A </a:t>
            </a:r>
            <a:r>
              <a:rPr lang="zh-CN" altLang="en-US" dirty="0"/>
              <a:t>∪</a:t>
            </a:r>
            <a:r>
              <a:rPr lang="en-US" altLang="zh-CN" dirty="0"/>
              <a:t> B)</a:t>
            </a:r>
            <a:r>
              <a:rPr lang="zh-CN" altLang="en-US" dirty="0"/>
              <a:t> ∪ </a:t>
            </a:r>
            <a:r>
              <a:rPr lang="en-US" altLang="zh-CN" dirty="0"/>
              <a:t>C = </a:t>
            </a:r>
          </a:p>
          <a:p>
            <a:pPr marL="457200" lvl="1" indent="0" eaLnBrk="1" hangingPunct="1">
              <a:lnSpc>
                <a:spcPct val="150000"/>
              </a:lnSpc>
              <a:buNone/>
            </a:pPr>
            <a:r>
              <a:rPr lang="en-US" altLang="zh-CN" dirty="0"/>
              <a:t>A</a:t>
            </a:r>
            <a:r>
              <a:rPr lang="zh-CN" altLang="en-US" dirty="0"/>
              <a:t>∪ </a:t>
            </a:r>
            <a:r>
              <a:rPr lang="en-US" altLang="zh-CN" dirty="0"/>
              <a:t>(B </a:t>
            </a:r>
            <a:r>
              <a:rPr lang="zh-CN" altLang="en-US" dirty="0"/>
              <a:t>∪ </a:t>
            </a:r>
            <a:r>
              <a:rPr lang="en-US" altLang="zh-CN" dirty="0"/>
              <a:t>C) is always true.</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759242" y="979558"/>
            <a:ext cx="6673516" cy="707886"/>
          </a:xfrm>
          <a:prstGeom prst="rect">
            <a:avLst/>
          </a:prstGeom>
          <a:noFill/>
        </p:spPr>
        <p:txBody>
          <a:bodyPr wrap="square" rtlCol="0">
            <a:spAutoFit/>
          </a:bodyPr>
          <a:lstStyle/>
          <a:p>
            <a:pPr algn="ctr"/>
            <a:r>
              <a:rPr lang="en-US" altLang="zh-CN" sz="4000" b="1" dirty="0"/>
              <a:t>Associative</a:t>
            </a:r>
            <a:r>
              <a:rPr lang="zh-CN" altLang="en-US" sz="4000" b="1" dirty="0"/>
              <a:t>（结合律）</a:t>
            </a:r>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89767818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687444"/>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 If a mathematical structure has two binary operations, say </a:t>
            </a:r>
            <a:r>
              <a:rPr lang="en-US" altLang="zh-CN" sz="2400" dirty="0">
                <a:sym typeface="Symbol" panose="05050102010706020507" pitchFamily="18" charset="2"/>
              </a:rPr>
              <a:t>□</a:t>
            </a:r>
            <a:r>
              <a:rPr lang="en-US" altLang="zh-CN" sz="2800" dirty="0"/>
              <a:t>and </a:t>
            </a:r>
            <a:r>
              <a:rPr lang="en-US" altLang="zh-CN" sz="2800" dirty="0">
                <a:sym typeface="Symbol" panose="05050102010706020507" pitchFamily="18" charset="2"/>
              </a:rPr>
              <a:t></a:t>
            </a:r>
            <a:r>
              <a:rPr lang="en-US" altLang="zh-CN" sz="2800" dirty="0"/>
              <a:t>, a distributive property has the following pattern:</a:t>
            </a:r>
          </a:p>
          <a:p>
            <a:pPr eaLnBrk="1" hangingPunct="1">
              <a:lnSpc>
                <a:spcPct val="150000"/>
              </a:lnSpc>
              <a:buFontTx/>
              <a:buNone/>
            </a:pPr>
            <a:r>
              <a:rPr lang="en-US" altLang="zh-CN" sz="2800" dirty="0"/>
              <a:t>                </a:t>
            </a:r>
            <a:r>
              <a:rPr lang="en-US" altLang="zh-CN" sz="2800" i="1" dirty="0"/>
              <a:t>x</a:t>
            </a:r>
            <a:r>
              <a:rPr lang="en-US" altLang="zh-CN" sz="2800" dirty="0"/>
              <a:t>  </a:t>
            </a:r>
            <a:r>
              <a:rPr lang="en-US" altLang="zh-CN" sz="2400" b="1" dirty="0">
                <a:sym typeface="Symbol" panose="05050102010706020507" pitchFamily="18" charset="2"/>
              </a:rPr>
              <a:t>□ </a:t>
            </a:r>
            <a:r>
              <a:rPr lang="en-US" altLang="zh-CN" sz="2800" dirty="0"/>
              <a:t>(</a:t>
            </a:r>
            <a:r>
              <a:rPr lang="en-US" altLang="zh-CN" sz="2800" i="1" dirty="0"/>
              <a:t>y</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z</a:t>
            </a:r>
            <a:r>
              <a:rPr lang="en-US" altLang="zh-CN" sz="2800" dirty="0"/>
              <a:t>)= (</a:t>
            </a:r>
            <a:r>
              <a:rPr lang="en-US" altLang="zh-CN" sz="2800" i="1" dirty="0"/>
              <a:t>x</a:t>
            </a:r>
            <a:r>
              <a:rPr lang="en-US" altLang="zh-CN" sz="2800" dirty="0"/>
              <a:t>  </a:t>
            </a:r>
            <a:r>
              <a:rPr lang="en-US" altLang="zh-CN" sz="2400" dirty="0">
                <a:sym typeface="Symbol" panose="05050102010706020507" pitchFamily="18" charset="2"/>
              </a:rPr>
              <a:t>□</a:t>
            </a:r>
            <a:r>
              <a:rPr lang="en-US" altLang="zh-CN" sz="2800" dirty="0"/>
              <a:t> </a:t>
            </a:r>
            <a:r>
              <a:rPr lang="en-US" altLang="zh-CN" sz="2800" i="1" dirty="0"/>
              <a:t>y</a:t>
            </a:r>
            <a:r>
              <a:rPr lang="en-US" altLang="zh-CN" sz="2800" dirty="0"/>
              <a:t>) </a:t>
            </a:r>
            <a:r>
              <a:rPr lang="en-US" altLang="zh-CN" sz="2800" dirty="0">
                <a:sym typeface="Symbol" panose="05050102010706020507" pitchFamily="18" charset="2"/>
              </a:rPr>
              <a:t></a:t>
            </a:r>
            <a:r>
              <a:rPr lang="en-US" altLang="zh-CN" sz="2800" dirty="0"/>
              <a:t>(</a:t>
            </a:r>
            <a:r>
              <a:rPr lang="en-US" altLang="zh-CN" sz="2800" i="1" dirty="0"/>
              <a:t>x</a:t>
            </a:r>
            <a:r>
              <a:rPr lang="en-US" altLang="zh-CN" sz="2800" dirty="0"/>
              <a:t>  </a:t>
            </a:r>
            <a:r>
              <a:rPr lang="en-US" altLang="zh-CN" sz="2400" dirty="0">
                <a:sym typeface="Symbol" panose="05050102010706020507" pitchFamily="18" charset="2"/>
              </a:rPr>
              <a:t>□</a:t>
            </a:r>
            <a:r>
              <a:rPr lang="en-US" altLang="zh-CN" sz="2800" dirty="0"/>
              <a:t> </a:t>
            </a:r>
            <a:r>
              <a:rPr lang="en-US" altLang="zh-CN" sz="2800" i="1" dirty="0"/>
              <a:t>z</a:t>
            </a:r>
            <a:r>
              <a:rPr lang="en-US" altLang="zh-CN" sz="2800" dirty="0"/>
              <a:t>).</a:t>
            </a:r>
          </a:p>
          <a:p>
            <a:pPr eaLnBrk="1" hangingPunct="1">
              <a:lnSpc>
                <a:spcPct val="150000"/>
              </a:lnSpc>
            </a:pPr>
            <a:r>
              <a:rPr lang="en-US" altLang="zh-CN" sz="2800" dirty="0"/>
              <a:t>Example</a:t>
            </a:r>
          </a:p>
          <a:p>
            <a:pPr lvl="1" eaLnBrk="1" hangingPunct="1">
              <a:lnSpc>
                <a:spcPct val="150000"/>
              </a:lnSpc>
            </a:pPr>
            <a:r>
              <a:rPr lang="en-US" altLang="zh-CN" sz="2400" dirty="0"/>
              <a:t>(a) We are familiar with the distributive property for real numbers; if </a:t>
            </a:r>
            <a:r>
              <a:rPr lang="en-US" altLang="zh-CN" sz="2400" i="1" dirty="0"/>
              <a:t>a</a:t>
            </a:r>
            <a:r>
              <a:rPr lang="en-US" altLang="zh-CN" sz="2400" dirty="0"/>
              <a:t>, </a:t>
            </a:r>
            <a:r>
              <a:rPr lang="en-US" altLang="zh-CN" sz="2400" i="1" dirty="0"/>
              <a:t>b</a:t>
            </a:r>
            <a:r>
              <a:rPr lang="en-US" altLang="zh-CN" sz="2400" dirty="0"/>
              <a:t>, and </a:t>
            </a:r>
            <a:r>
              <a:rPr lang="en-US" altLang="zh-CN" sz="2400" i="1" dirty="0"/>
              <a:t>c</a:t>
            </a:r>
            <a:r>
              <a:rPr lang="en-US" altLang="zh-CN" sz="2400" dirty="0"/>
              <a:t> are real numbers, then  </a:t>
            </a:r>
            <a:r>
              <a:rPr lang="en-US" altLang="zh-CN" sz="2400" i="1" dirty="0"/>
              <a:t>a</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b</a:t>
            </a:r>
            <a:r>
              <a:rPr lang="en-US" altLang="zh-CN" sz="2400" dirty="0"/>
              <a:t> + </a:t>
            </a:r>
            <a:r>
              <a:rPr lang="en-US" altLang="zh-CN" sz="2400" i="1" dirty="0"/>
              <a:t>c</a:t>
            </a:r>
            <a:r>
              <a:rPr lang="en-US" altLang="zh-CN" sz="2400" dirty="0"/>
              <a:t>) = </a:t>
            </a:r>
            <a:r>
              <a:rPr lang="en-US" altLang="zh-CN" sz="2400" i="1" dirty="0"/>
              <a:t>a</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b</a:t>
            </a:r>
            <a:r>
              <a:rPr lang="en-US" altLang="zh-CN" sz="2400" dirty="0"/>
              <a:t> + </a:t>
            </a:r>
            <a:r>
              <a:rPr lang="en-US" altLang="zh-CN" sz="2400" i="1" dirty="0"/>
              <a:t>a</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c</a:t>
            </a:r>
            <a:r>
              <a:rPr lang="en-US" altLang="zh-CN" sz="2400" dirty="0"/>
              <a:t>. </a:t>
            </a:r>
          </a:p>
          <a:p>
            <a:pPr lvl="1" eaLnBrk="1" hangingPunct="1">
              <a:lnSpc>
                <a:spcPct val="150000"/>
              </a:lnSpc>
            </a:pPr>
            <a:r>
              <a:rPr lang="en-US" altLang="zh-CN" sz="2400" dirty="0"/>
              <a:t> (b) The structure [sets,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a:t>
            </a:r>
            <a:r>
              <a:rPr lang="en-US" altLang="zh-CN" sz="2400" dirty="0">
                <a:latin typeface="Cambria Math" panose="02040503050406030204" pitchFamily="18" charset="0"/>
                <a:ea typeface="Cambria Math" panose="02040503050406030204" pitchFamily="18" charset="0"/>
              </a:rPr>
              <a:t>⎺⎺</a:t>
            </a:r>
            <a:r>
              <a:rPr lang="en-US" altLang="zh-CN" sz="2400" dirty="0"/>
              <a:t>] has two distributive properties: </a:t>
            </a:r>
            <a:r>
              <a:rPr lang="en-US" altLang="zh-CN" sz="2400" b="1" i="1" dirty="0"/>
              <a:t>A</a:t>
            </a:r>
            <a:r>
              <a:rPr lang="en-US" altLang="zh-CN" sz="2400" dirty="0"/>
              <a:t> </a:t>
            </a:r>
            <a:r>
              <a:rPr lang="en-US" altLang="zh-CN" sz="2400" dirty="0">
                <a:sym typeface="Symbol" panose="05050102010706020507" pitchFamily="18" charset="2"/>
              </a:rPr>
              <a:t></a:t>
            </a:r>
            <a:r>
              <a:rPr lang="en-US" altLang="zh-CN" sz="2400" dirty="0"/>
              <a:t>(</a:t>
            </a:r>
            <a:r>
              <a:rPr lang="en-US" altLang="zh-CN" sz="2400" b="1" i="1" dirty="0"/>
              <a:t>B </a:t>
            </a:r>
            <a:r>
              <a:rPr lang="en-US" altLang="zh-CN" sz="2400" dirty="0">
                <a:sym typeface="Symbol" panose="05050102010706020507" pitchFamily="18" charset="2"/>
              </a:rPr>
              <a:t></a:t>
            </a:r>
            <a:r>
              <a:rPr lang="en-US" altLang="zh-CN" sz="2400" b="1" i="1" dirty="0"/>
              <a:t> C</a:t>
            </a:r>
            <a:r>
              <a:rPr lang="en-US" altLang="zh-CN" sz="2400" dirty="0"/>
              <a:t>)=(</a:t>
            </a:r>
            <a:r>
              <a:rPr lang="en-US" altLang="zh-CN" sz="2400" b="1" i="1" dirty="0"/>
              <a:t>A </a:t>
            </a:r>
            <a:r>
              <a:rPr lang="en-US" altLang="zh-CN" sz="2400" dirty="0">
                <a:sym typeface="Symbol" panose="05050102010706020507" pitchFamily="18" charset="2"/>
              </a:rPr>
              <a:t></a:t>
            </a:r>
            <a:r>
              <a:rPr lang="en-US" altLang="zh-CN" sz="2400" b="1" i="1" dirty="0"/>
              <a:t> B) </a:t>
            </a:r>
            <a:r>
              <a:rPr lang="en-US" altLang="zh-CN" sz="2400" dirty="0">
                <a:sym typeface="Symbol" panose="05050102010706020507" pitchFamily="18" charset="2"/>
              </a:rPr>
              <a:t></a:t>
            </a:r>
            <a:r>
              <a:rPr lang="en-US" altLang="zh-CN" sz="2400" b="1" i="1" dirty="0"/>
              <a:t>(A </a:t>
            </a:r>
            <a:r>
              <a:rPr lang="en-US" altLang="zh-CN" sz="2400" dirty="0">
                <a:sym typeface="Symbol" panose="05050102010706020507" pitchFamily="18" charset="2"/>
              </a:rPr>
              <a:t></a:t>
            </a:r>
            <a:r>
              <a:rPr lang="en-US" altLang="zh-CN" sz="2400" b="1" i="1" dirty="0"/>
              <a:t> C</a:t>
            </a:r>
            <a:r>
              <a:rPr lang="en-US" altLang="zh-CN" sz="2400" dirty="0"/>
              <a:t>) and </a:t>
            </a:r>
            <a:r>
              <a:rPr lang="en-US" altLang="zh-CN" sz="2400" b="1" i="1" dirty="0"/>
              <a:t>A</a:t>
            </a:r>
            <a:r>
              <a:rPr lang="en-US" altLang="zh-CN" sz="2400" dirty="0"/>
              <a:t> </a:t>
            </a:r>
            <a:r>
              <a:rPr lang="en-US" altLang="zh-CN" sz="2400" dirty="0">
                <a:sym typeface="Symbol" panose="05050102010706020507" pitchFamily="18" charset="2"/>
              </a:rPr>
              <a:t></a:t>
            </a:r>
            <a:r>
              <a:rPr lang="en-US" altLang="zh-CN" sz="2400" dirty="0"/>
              <a:t>(</a:t>
            </a:r>
            <a:r>
              <a:rPr lang="en-US" altLang="zh-CN" sz="2400" b="1" i="1" dirty="0"/>
              <a:t>B </a:t>
            </a:r>
            <a:r>
              <a:rPr lang="en-US" altLang="zh-CN" sz="2400" dirty="0">
                <a:sym typeface="Symbol" panose="05050102010706020507" pitchFamily="18" charset="2"/>
              </a:rPr>
              <a:t></a:t>
            </a:r>
            <a:r>
              <a:rPr lang="en-US" altLang="zh-CN" sz="2400" b="1" i="1" dirty="0"/>
              <a:t> C</a:t>
            </a:r>
            <a:r>
              <a:rPr lang="en-US" altLang="zh-CN" sz="2400" dirty="0"/>
              <a:t>)=(</a:t>
            </a:r>
            <a:r>
              <a:rPr lang="en-US" altLang="zh-CN" sz="2400" b="1" i="1" dirty="0"/>
              <a:t>A </a:t>
            </a:r>
            <a:r>
              <a:rPr lang="en-US" altLang="zh-CN" sz="2400" dirty="0">
                <a:sym typeface="Symbol" panose="05050102010706020507" pitchFamily="18" charset="2"/>
              </a:rPr>
              <a:t></a:t>
            </a:r>
            <a:r>
              <a:rPr lang="en-US" altLang="zh-CN" sz="2400" b="1" i="1" dirty="0"/>
              <a:t> B) </a:t>
            </a:r>
            <a:r>
              <a:rPr lang="en-US" altLang="zh-CN" sz="2400" dirty="0">
                <a:sym typeface="Symbol" panose="05050102010706020507" pitchFamily="18" charset="2"/>
              </a:rPr>
              <a:t></a:t>
            </a:r>
            <a:r>
              <a:rPr lang="en-US" altLang="zh-CN" sz="2400" b="1" i="1" dirty="0"/>
              <a:t>(A </a:t>
            </a:r>
            <a:r>
              <a:rPr lang="en-US" altLang="zh-CN" sz="2400" dirty="0">
                <a:sym typeface="Symbol" panose="05050102010706020507" pitchFamily="18" charset="2"/>
              </a:rPr>
              <a:t></a:t>
            </a:r>
            <a:r>
              <a:rPr lang="en-US" altLang="zh-CN" sz="2400" b="1" i="1" dirty="0"/>
              <a:t> C</a:t>
            </a:r>
            <a:r>
              <a:rPr lang="en-US" altLang="zh-CN" sz="2400" dirty="0"/>
              <a:t>) .</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342147" y="979558"/>
            <a:ext cx="7507705" cy="707886"/>
          </a:xfrm>
          <a:prstGeom prst="rect">
            <a:avLst/>
          </a:prstGeom>
          <a:noFill/>
        </p:spPr>
        <p:txBody>
          <a:bodyPr wrap="square" rtlCol="0">
            <a:spAutoFit/>
          </a:bodyPr>
          <a:lstStyle/>
          <a:p>
            <a:pPr algn="ctr"/>
            <a:r>
              <a:rPr lang="en-US" altLang="zh-CN" sz="4000" b="1"/>
              <a:t>Distributive property</a:t>
            </a:r>
            <a:r>
              <a:rPr lang="zh-CN" altLang="en-US" sz="4000" b="1"/>
              <a:t>（分配律）</a:t>
            </a:r>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84913807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653370"/>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Several of the structures we have seen have a unary operation and two binary operations. </a:t>
            </a:r>
          </a:p>
          <a:p>
            <a:pPr eaLnBrk="1" hangingPunct="1">
              <a:lnSpc>
                <a:spcPct val="150000"/>
              </a:lnSpc>
            </a:pPr>
            <a:r>
              <a:rPr lang="en-US" altLang="zh-CN" sz="2800" dirty="0"/>
              <a:t>If the unary operation is * and the binary operations are </a:t>
            </a:r>
            <a:r>
              <a:rPr lang="en-US" altLang="zh-CN" sz="2400" dirty="0">
                <a:sym typeface="Symbol" panose="05050102010706020507" pitchFamily="18" charset="2"/>
              </a:rPr>
              <a:t></a:t>
            </a:r>
            <a:r>
              <a:rPr lang="en-US" altLang="zh-CN" sz="2800" dirty="0">
                <a:sym typeface="Symbol" panose="05050102010706020507" pitchFamily="18" charset="2"/>
              </a:rPr>
              <a:t> </a:t>
            </a:r>
            <a:r>
              <a:rPr lang="en-US" altLang="zh-CN" sz="2800" dirty="0"/>
              <a:t>and </a:t>
            </a:r>
            <a:r>
              <a:rPr lang="en-US" altLang="zh-CN" sz="2800" dirty="0">
                <a:sym typeface="Symbol" panose="05050102010706020507" pitchFamily="18" charset="2"/>
              </a:rPr>
              <a:t></a:t>
            </a:r>
            <a:r>
              <a:rPr lang="en-US" altLang="zh-CN" sz="2800" dirty="0"/>
              <a:t>. then </a:t>
            </a:r>
            <a:r>
              <a:rPr lang="en-US" altLang="zh-CN" sz="2800" dirty="0">
                <a:solidFill>
                  <a:srgbClr val="FF3300"/>
                </a:solidFill>
              </a:rPr>
              <a:t>De Morgan's laws </a:t>
            </a:r>
            <a:r>
              <a:rPr lang="en-US" altLang="zh-CN" sz="2800" dirty="0"/>
              <a:t>are (x </a:t>
            </a:r>
            <a:r>
              <a:rPr lang="en-US" altLang="zh-CN" sz="2400" dirty="0">
                <a:sym typeface="Symbol" panose="05050102010706020507" pitchFamily="18" charset="2"/>
              </a:rPr>
              <a:t></a:t>
            </a:r>
            <a:r>
              <a:rPr lang="en-US" altLang="zh-CN" sz="2800" dirty="0"/>
              <a:t> y)* =x* </a:t>
            </a:r>
            <a:r>
              <a:rPr lang="en-US" altLang="zh-CN" sz="2800" dirty="0">
                <a:sym typeface="Symbol" panose="05050102010706020507" pitchFamily="18" charset="2"/>
              </a:rPr>
              <a:t></a:t>
            </a:r>
            <a:r>
              <a:rPr lang="en-US" altLang="zh-CN" sz="2800" dirty="0"/>
              <a:t> y* and (x </a:t>
            </a:r>
            <a:r>
              <a:rPr lang="en-US" altLang="zh-CN" sz="2800" dirty="0">
                <a:sym typeface="Symbol" panose="05050102010706020507" pitchFamily="18" charset="2"/>
              </a:rPr>
              <a:t></a:t>
            </a:r>
            <a:r>
              <a:rPr lang="en-US" altLang="zh-CN" sz="2800" dirty="0"/>
              <a:t> y)* =x*  </a:t>
            </a:r>
            <a:r>
              <a:rPr lang="en-US" altLang="zh-CN" sz="2400" dirty="0">
                <a:sym typeface="Symbol" panose="05050102010706020507" pitchFamily="18" charset="2"/>
              </a:rPr>
              <a:t></a:t>
            </a:r>
            <a:r>
              <a:rPr lang="en-US" altLang="zh-CN" sz="2800" dirty="0"/>
              <a:t> y*.</a:t>
            </a:r>
          </a:p>
          <a:p>
            <a:pPr eaLnBrk="1" hangingPunct="1">
              <a:lnSpc>
                <a:spcPct val="150000"/>
              </a:lnSpc>
            </a:pPr>
            <a:r>
              <a:rPr lang="en-US" altLang="zh-CN" sz="2800" dirty="0"/>
              <a:t>Example 9</a:t>
            </a:r>
          </a:p>
          <a:p>
            <a:pPr lvl="1" eaLnBrk="1" hangingPunct="1">
              <a:lnSpc>
                <a:spcPct val="150000"/>
              </a:lnSpc>
            </a:pPr>
            <a:r>
              <a:rPr lang="en-US" altLang="zh-CN" sz="2400" dirty="0"/>
              <a:t>(a) (</a:t>
            </a:r>
            <a:r>
              <a:rPr lang="en-US" altLang="zh-CN" sz="2400" b="1" i="1" dirty="0"/>
              <a:t>A</a:t>
            </a:r>
            <a:r>
              <a:rPr lang="en-US" altLang="zh-CN" sz="2400" dirty="0"/>
              <a:t> </a:t>
            </a:r>
            <a:r>
              <a:rPr lang="en-US" altLang="zh-CN" sz="2400" dirty="0">
                <a:sym typeface="Symbol" panose="05050102010706020507" pitchFamily="18" charset="2"/>
              </a:rPr>
              <a:t></a:t>
            </a:r>
            <a:r>
              <a:rPr lang="en-US" altLang="zh-CN" sz="2400" b="1" i="1" dirty="0"/>
              <a:t>B </a:t>
            </a:r>
            <a:r>
              <a:rPr lang="en-US" altLang="zh-CN" sz="2400" dirty="0"/>
              <a:t>)= </a:t>
            </a:r>
            <a:r>
              <a:rPr lang="en-US" altLang="zh-CN" sz="2400" b="1" i="1" dirty="0"/>
              <a:t>A</a:t>
            </a:r>
            <a:r>
              <a:rPr lang="en-US" altLang="zh-CN" sz="2400" dirty="0"/>
              <a:t> </a:t>
            </a:r>
            <a:r>
              <a:rPr lang="en-US" altLang="zh-CN" sz="2400" dirty="0">
                <a:sym typeface="Symbol" panose="05050102010706020507" pitchFamily="18" charset="2"/>
              </a:rPr>
              <a:t> </a:t>
            </a:r>
            <a:r>
              <a:rPr lang="en-US" altLang="zh-CN" sz="2400" b="1" i="1" dirty="0"/>
              <a:t>B </a:t>
            </a:r>
            <a:r>
              <a:rPr lang="en-US" altLang="zh-CN" sz="2400" dirty="0"/>
              <a:t>and (</a:t>
            </a:r>
            <a:r>
              <a:rPr lang="en-US" altLang="zh-CN" sz="2400" b="1" i="1" dirty="0"/>
              <a:t>A</a:t>
            </a:r>
            <a:r>
              <a:rPr lang="en-US" altLang="zh-CN" sz="2400" dirty="0"/>
              <a:t> </a:t>
            </a:r>
            <a:r>
              <a:rPr lang="en-US" altLang="zh-CN" sz="2400" dirty="0">
                <a:sym typeface="Symbol" panose="05050102010706020507" pitchFamily="18" charset="2"/>
              </a:rPr>
              <a:t> </a:t>
            </a:r>
            <a:r>
              <a:rPr lang="en-US" altLang="zh-CN" sz="2400" b="1" i="1" dirty="0"/>
              <a:t>B </a:t>
            </a:r>
            <a:r>
              <a:rPr lang="en-US" altLang="zh-CN" sz="2400" dirty="0"/>
              <a:t>) = </a:t>
            </a:r>
            <a:r>
              <a:rPr lang="en-US" altLang="zh-CN" sz="2400" b="1" i="1" dirty="0"/>
              <a:t>A</a:t>
            </a:r>
            <a:r>
              <a:rPr lang="en-US" altLang="zh-CN" sz="2400" dirty="0"/>
              <a:t> </a:t>
            </a:r>
            <a:r>
              <a:rPr lang="en-US" altLang="zh-CN" sz="2400" dirty="0">
                <a:sym typeface="Symbol" panose="05050102010706020507" pitchFamily="18" charset="2"/>
              </a:rPr>
              <a:t></a:t>
            </a:r>
            <a:r>
              <a:rPr lang="en-US" altLang="zh-CN" sz="2400" b="1" i="1" dirty="0"/>
              <a:t>B </a:t>
            </a:r>
            <a:r>
              <a:rPr lang="en-US" altLang="zh-CN" sz="2400" dirty="0"/>
              <a:t>.</a:t>
            </a:r>
          </a:p>
          <a:p>
            <a:pPr lvl="1" eaLnBrk="1" hangingPunct="1">
              <a:lnSpc>
                <a:spcPct val="150000"/>
              </a:lnSpc>
            </a:pPr>
            <a:r>
              <a:rPr lang="en-US" altLang="zh-CN" sz="2400" dirty="0"/>
              <a:t>(b) The structure [real numbers, +, *,   ] does not satisfy De Morgan's laws. since </a:t>
            </a:r>
            <a:r>
              <a:rPr lang="en-US" altLang="zh-CN" sz="2400" b="1" i="1" dirty="0"/>
              <a:t> </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9100832" cy="707886"/>
          </a:xfrm>
          <a:prstGeom prst="rect">
            <a:avLst/>
          </a:prstGeom>
          <a:noFill/>
        </p:spPr>
        <p:txBody>
          <a:bodyPr wrap="square" rtlCol="0">
            <a:spAutoFit/>
          </a:bodyPr>
          <a:lstStyle/>
          <a:p>
            <a:pPr algn="ctr"/>
            <a:r>
              <a:rPr lang="en-US" altLang="zh-CN" sz="4000" b="1" dirty="0"/>
              <a:t>De Morgan’s laws</a:t>
            </a:r>
            <a:r>
              <a:rPr lang="zh-CN" altLang="en-US" sz="4000" b="1" dirty="0"/>
              <a:t>（德</a:t>
            </a:r>
            <a:r>
              <a:rPr lang="en-US" altLang="zh-CN" sz="4000" b="1" dirty="0"/>
              <a:t>.</a:t>
            </a:r>
            <a:r>
              <a:rPr lang="zh-CN" altLang="en-US" sz="4000" b="1" dirty="0"/>
              <a:t>摩根定理）</a:t>
            </a:r>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graphicFrame>
        <p:nvGraphicFramePr>
          <p:cNvPr id="6" name="Object 5">
            <a:extLst>
              <a:ext uri="{FF2B5EF4-FFF2-40B4-BE49-F238E27FC236}">
                <a16:creationId xmlns:a16="http://schemas.microsoft.com/office/drawing/2014/main" id="{FA3D4172-621E-4AFA-A1CD-32BAF0003009}"/>
              </a:ext>
            </a:extLst>
          </p:cNvPr>
          <p:cNvGraphicFramePr>
            <a:graphicFrameLocks noChangeAspect="1"/>
          </p:cNvGraphicFramePr>
          <p:nvPr>
            <p:extLst>
              <p:ext uri="{D42A27DB-BD31-4B8C-83A1-F6EECF244321}">
                <p14:modId xmlns:p14="http://schemas.microsoft.com/office/powerpoint/2010/main" val="1661529059"/>
              </p:ext>
            </p:extLst>
          </p:nvPr>
        </p:nvGraphicFramePr>
        <p:xfrm>
          <a:off x="2834073" y="6353139"/>
          <a:ext cx="2286000" cy="461963"/>
        </p:xfrm>
        <a:graphic>
          <a:graphicData uri="http://schemas.openxmlformats.org/presentationml/2006/ole">
            <mc:AlternateContent xmlns:mc="http://schemas.openxmlformats.org/markup-compatibility/2006">
              <mc:Choice xmlns:v="urn:schemas-microsoft-com:vml" Requires="v">
                <p:oleObj name="Equation" r:id="rId3" imgW="1256755" imgH="253890" progId="Equation.DSMT4">
                  <p:embed/>
                </p:oleObj>
              </mc:Choice>
              <mc:Fallback>
                <p:oleObj name="Equation" r:id="rId3" imgW="1256755" imgH="253890" progId="Equation.DSMT4">
                  <p:embed/>
                  <p:pic>
                    <p:nvPicPr>
                      <p:cNvPr id="6" name="Object 5">
                        <a:extLst>
                          <a:ext uri="{FF2B5EF4-FFF2-40B4-BE49-F238E27FC236}">
                            <a16:creationId xmlns:a16="http://schemas.microsoft.com/office/drawing/2014/main" id="{FA3D4172-621E-4AFA-A1CD-32BAF0003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073" y="6353139"/>
                        <a:ext cx="22860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46155774"/>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49"/>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A structure with a binary operation </a:t>
            </a:r>
            <a:r>
              <a:rPr lang="en-US" altLang="zh-CN" sz="2800" dirty="0">
                <a:sym typeface="Symbol" panose="05050102010706020507" pitchFamily="18" charset="2"/>
              </a:rPr>
              <a:t></a:t>
            </a:r>
            <a:r>
              <a:rPr lang="en-US" altLang="zh-CN" sz="2800" dirty="0"/>
              <a:t> may contain a distinguished object </a:t>
            </a:r>
            <a:r>
              <a:rPr lang="en-US" altLang="zh-CN" sz="2800" i="1" dirty="0"/>
              <a:t>e</a:t>
            </a:r>
            <a:r>
              <a:rPr lang="en-US" altLang="zh-CN" sz="2800" dirty="0"/>
              <a:t>, with the property </a:t>
            </a:r>
            <a:r>
              <a:rPr lang="en-US" altLang="zh-CN" sz="2800" i="1" dirty="0"/>
              <a:t>x</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e</a:t>
            </a:r>
            <a:r>
              <a:rPr lang="en-US" altLang="zh-CN" sz="2800" dirty="0"/>
              <a:t> = </a:t>
            </a:r>
            <a:r>
              <a:rPr lang="en-US" altLang="zh-CN" sz="2800" i="1" dirty="0"/>
              <a:t>e</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x</a:t>
            </a:r>
            <a:r>
              <a:rPr lang="en-US" altLang="zh-CN" sz="2800" dirty="0"/>
              <a:t> = </a:t>
            </a:r>
            <a:r>
              <a:rPr lang="en-US" altLang="zh-CN" sz="2800" i="1" dirty="0"/>
              <a:t>x</a:t>
            </a:r>
            <a:r>
              <a:rPr lang="en-US" altLang="zh-CN" sz="2800" dirty="0"/>
              <a:t> for all </a:t>
            </a:r>
            <a:r>
              <a:rPr lang="en-US" altLang="zh-CN" sz="2800" i="1" dirty="0"/>
              <a:t>x</a:t>
            </a:r>
            <a:r>
              <a:rPr lang="en-US" altLang="zh-CN" sz="2800" dirty="0"/>
              <a:t> in the collection. </a:t>
            </a:r>
          </a:p>
          <a:p>
            <a:pPr lvl="1" eaLnBrk="1" hangingPunct="1">
              <a:lnSpc>
                <a:spcPct val="150000"/>
              </a:lnSpc>
            </a:pPr>
            <a:r>
              <a:rPr lang="en-US" altLang="zh-CN" sz="2400" dirty="0"/>
              <a:t>We call </a:t>
            </a:r>
            <a:r>
              <a:rPr lang="en-US" altLang="zh-CN" sz="2400" i="1" dirty="0"/>
              <a:t>e</a:t>
            </a:r>
            <a:r>
              <a:rPr lang="en-US" altLang="zh-CN" sz="2400" dirty="0"/>
              <a:t> an identity for </a:t>
            </a:r>
            <a:r>
              <a:rPr lang="en-US" altLang="zh-CN" sz="2400" dirty="0">
                <a:sym typeface="Symbol" panose="05050102010706020507" pitchFamily="18" charset="2"/>
              </a:rPr>
              <a:t></a:t>
            </a:r>
            <a:r>
              <a:rPr lang="en-US" altLang="zh-CN" sz="2400" dirty="0"/>
              <a:t>. </a:t>
            </a:r>
          </a:p>
          <a:p>
            <a:pPr lvl="1" eaLnBrk="1" hangingPunct="1">
              <a:lnSpc>
                <a:spcPct val="150000"/>
              </a:lnSpc>
            </a:pPr>
            <a:r>
              <a:rPr lang="en-US" altLang="zh-CN" sz="2400" dirty="0"/>
              <a:t>In fact, an identity for an operation must be unique.</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a:latin typeface="Times New Roman" panose="02020603050405020304" pitchFamily="18" charset="0"/>
              </a:rPr>
              <a:t>Identity for an operation</a:t>
            </a:r>
            <a:r>
              <a:rPr lang="zh-CN" altLang="en-US" sz="4000">
                <a:latin typeface="Times New Roman" panose="02020603050405020304" pitchFamily="18" charset="0"/>
              </a:rPr>
              <a:t>（单位元）</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138544159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49"/>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If </a:t>
            </a:r>
            <a:r>
              <a:rPr lang="en-US" altLang="zh-CN" sz="2800" i="1" dirty="0"/>
              <a:t>e</a:t>
            </a:r>
            <a:r>
              <a:rPr lang="en-US" altLang="zh-CN" sz="2800" dirty="0"/>
              <a:t> is an identity for a binary operation </a:t>
            </a:r>
            <a:r>
              <a:rPr lang="en-US" altLang="zh-CN" sz="2400" dirty="0">
                <a:sym typeface="Symbol" panose="05050102010706020507" pitchFamily="18" charset="2"/>
              </a:rPr>
              <a:t></a:t>
            </a:r>
            <a:r>
              <a:rPr lang="en-US" altLang="zh-CN" sz="2800" dirty="0"/>
              <a:t>, then </a:t>
            </a:r>
            <a:r>
              <a:rPr lang="en-US" altLang="zh-CN" sz="2800" i="1" dirty="0"/>
              <a:t>e</a:t>
            </a:r>
            <a:r>
              <a:rPr lang="en-US" altLang="zh-CN" sz="2800" dirty="0"/>
              <a:t> is unique. </a:t>
            </a:r>
          </a:p>
          <a:p>
            <a:pPr eaLnBrk="1" hangingPunct="1">
              <a:lnSpc>
                <a:spcPct val="150000"/>
              </a:lnSpc>
            </a:pPr>
            <a:r>
              <a:rPr lang="en-US" altLang="zh-CN" sz="2800" dirty="0"/>
              <a:t>Proof</a:t>
            </a:r>
          </a:p>
          <a:p>
            <a:pPr lvl="1" eaLnBrk="1" hangingPunct="1">
              <a:lnSpc>
                <a:spcPct val="150000"/>
              </a:lnSpc>
            </a:pPr>
            <a:r>
              <a:rPr lang="en-US" altLang="zh-CN" sz="2400" dirty="0"/>
              <a:t> Assume another object </a:t>
            </a:r>
            <a:r>
              <a:rPr lang="en-US" altLang="zh-CN" sz="2400" i="1" dirty="0" err="1"/>
              <a:t>i</a:t>
            </a:r>
            <a:r>
              <a:rPr lang="en-US" altLang="zh-CN" sz="2400" dirty="0"/>
              <a:t> also has the identity property, so </a:t>
            </a:r>
            <a:r>
              <a:rPr lang="en-US" altLang="zh-CN" sz="2400" i="1" dirty="0"/>
              <a:t>x</a:t>
            </a:r>
            <a:r>
              <a:rPr lang="en-US" altLang="zh-CN" sz="2400" dirty="0"/>
              <a:t> </a:t>
            </a:r>
            <a:r>
              <a:rPr lang="en-US" altLang="zh-CN" sz="2000" dirty="0">
                <a:sym typeface="Symbol" panose="05050102010706020507" pitchFamily="18" charset="2"/>
              </a:rPr>
              <a:t></a:t>
            </a:r>
            <a:r>
              <a:rPr lang="en-US" altLang="zh-CN" sz="2400" dirty="0"/>
              <a:t> </a:t>
            </a:r>
            <a:r>
              <a:rPr lang="en-US" altLang="zh-CN" sz="2400" i="1" dirty="0" err="1"/>
              <a:t>i</a:t>
            </a:r>
            <a:r>
              <a:rPr lang="en-US" altLang="zh-CN" sz="2400" dirty="0"/>
              <a:t> = </a:t>
            </a:r>
            <a:r>
              <a:rPr lang="en-US" altLang="zh-CN" sz="2400" i="1" dirty="0" err="1"/>
              <a:t>i</a:t>
            </a:r>
            <a:r>
              <a:rPr lang="en-US" altLang="zh-CN" sz="2400" dirty="0"/>
              <a:t> </a:t>
            </a:r>
            <a:r>
              <a:rPr lang="en-US" altLang="zh-CN" sz="2000" dirty="0">
                <a:sym typeface="Symbol" panose="05050102010706020507" pitchFamily="18" charset="2"/>
              </a:rPr>
              <a:t></a:t>
            </a:r>
            <a:r>
              <a:rPr lang="en-US" altLang="zh-CN" sz="2400" dirty="0"/>
              <a:t> </a:t>
            </a:r>
            <a:r>
              <a:rPr lang="en-US" altLang="zh-CN" sz="2400" i="1" dirty="0"/>
              <a:t>x</a:t>
            </a:r>
            <a:r>
              <a:rPr lang="en-US" altLang="zh-CN" sz="2400" dirty="0"/>
              <a:t> = </a:t>
            </a:r>
            <a:r>
              <a:rPr lang="en-US" altLang="zh-CN" sz="2400" i="1" dirty="0"/>
              <a:t>x</a:t>
            </a:r>
            <a:r>
              <a:rPr lang="en-US" altLang="zh-CN" sz="2400" dirty="0"/>
              <a:t>.</a:t>
            </a:r>
          </a:p>
          <a:p>
            <a:pPr lvl="1" eaLnBrk="1" hangingPunct="1">
              <a:lnSpc>
                <a:spcPct val="150000"/>
              </a:lnSpc>
            </a:pPr>
            <a:r>
              <a:rPr lang="en-US" altLang="zh-CN" sz="2400" dirty="0"/>
              <a:t>Then </a:t>
            </a:r>
            <a:r>
              <a:rPr lang="en-US" altLang="zh-CN" sz="2400" i="1" dirty="0"/>
              <a:t>e</a:t>
            </a:r>
            <a:r>
              <a:rPr lang="en-US" altLang="zh-CN" sz="2400" dirty="0"/>
              <a:t> </a:t>
            </a:r>
            <a:r>
              <a:rPr lang="en-US" altLang="zh-CN" sz="2000" dirty="0">
                <a:sym typeface="Symbol" panose="05050102010706020507" pitchFamily="18" charset="2"/>
              </a:rPr>
              <a:t></a:t>
            </a:r>
            <a:r>
              <a:rPr lang="en-US" altLang="zh-CN" sz="2400" dirty="0"/>
              <a:t> </a:t>
            </a:r>
            <a:r>
              <a:rPr lang="en-US" altLang="zh-CN" sz="2400" i="1" dirty="0" err="1"/>
              <a:t>i</a:t>
            </a:r>
            <a:r>
              <a:rPr lang="en-US" altLang="zh-CN" sz="2400" dirty="0"/>
              <a:t> = </a:t>
            </a:r>
            <a:r>
              <a:rPr lang="en-US" altLang="zh-CN" sz="2400" i="1" dirty="0" err="1"/>
              <a:t>e</a:t>
            </a:r>
            <a:r>
              <a:rPr lang="en-US" altLang="zh-CN" sz="2400" dirty="0" err="1"/>
              <a:t>,but</a:t>
            </a:r>
            <a:r>
              <a:rPr lang="en-US" altLang="zh-CN" sz="2400" dirty="0"/>
              <a:t> since </a:t>
            </a:r>
            <a:r>
              <a:rPr lang="en-US" altLang="zh-CN" sz="2400" i="1" dirty="0"/>
              <a:t>e</a:t>
            </a:r>
            <a:r>
              <a:rPr lang="en-US" altLang="zh-CN" sz="2400" dirty="0"/>
              <a:t> is an identity for </a:t>
            </a:r>
            <a:r>
              <a:rPr lang="en-US" altLang="zh-CN" sz="2400" i="1" dirty="0"/>
              <a:t>n</a:t>
            </a:r>
            <a:r>
              <a:rPr lang="en-US" altLang="zh-CN" sz="2400" dirty="0"/>
              <a:t>, </a:t>
            </a:r>
            <a:r>
              <a:rPr lang="en-US" altLang="zh-CN" sz="2400" i="1" dirty="0" err="1"/>
              <a:t>i</a:t>
            </a:r>
            <a:r>
              <a:rPr lang="en-US" altLang="zh-CN" sz="2400" dirty="0"/>
              <a:t> </a:t>
            </a:r>
            <a:r>
              <a:rPr lang="en-US" altLang="zh-CN" sz="2000" dirty="0">
                <a:sym typeface="Symbol" panose="05050102010706020507" pitchFamily="18" charset="2"/>
              </a:rPr>
              <a:t></a:t>
            </a:r>
            <a:r>
              <a:rPr lang="en-US" altLang="zh-CN" sz="2400" dirty="0"/>
              <a:t> </a:t>
            </a:r>
            <a:r>
              <a:rPr lang="en-US" altLang="zh-CN" sz="2400" i="1" dirty="0"/>
              <a:t>e</a:t>
            </a:r>
            <a:r>
              <a:rPr lang="en-US" altLang="zh-CN" sz="2400" dirty="0"/>
              <a:t> = </a:t>
            </a:r>
            <a:r>
              <a:rPr lang="en-US" altLang="zh-CN" sz="2400" i="1" dirty="0"/>
              <a:t>e</a:t>
            </a:r>
            <a:r>
              <a:rPr lang="en-US" altLang="zh-CN" sz="2400" dirty="0"/>
              <a:t> </a:t>
            </a:r>
            <a:r>
              <a:rPr lang="en-US" altLang="zh-CN" sz="2000" dirty="0">
                <a:sym typeface="Symbol" panose="05050102010706020507" pitchFamily="18" charset="2"/>
              </a:rPr>
              <a:t></a:t>
            </a:r>
            <a:r>
              <a:rPr lang="en-US" altLang="zh-CN" sz="2400" dirty="0"/>
              <a:t> </a:t>
            </a:r>
            <a:r>
              <a:rPr lang="en-US" altLang="zh-CN" sz="2400" i="1" dirty="0" err="1"/>
              <a:t>i</a:t>
            </a:r>
            <a:r>
              <a:rPr lang="en-US" altLang="zh-CN" sz="2400" dirty="0"/>
              <a:t> = </a:t>
            </a:r>
            <a:r>
              <a:rPr lang="en-US" altLang="zh-CN" sz="2400" i="1" dirty="0" err="1"/>
              <a:t>i</a:t>
            </a:r>
            <a:r>
              <a:rPr lang="en-US" altLang="zh-CN" sz="2400" dirty="0"/>
              <a:t>. </a:t>
            </a:r>
          </a:p>
          <a:p>
            <a:pPr lvl="1" eaLnBrk="1" hangingPunct="1">
              <a:lnSpc>
                <a:spcPct val="150000"/>
              </a:lnSpc>
            </a:pPr>
            <a:r>
              <a:rPr lang="en-US" altLang="zh-CN" sz="2400" dirty="0"/>
              <a:t>Thus, </a:t>
            </a:r>
            <a:r>
              <a:rPr lang="en-US" altLang="zh-CN" sz="2400" i="1" dirty="0" err="1"/>
              <a:t>i</a:t>
            </a:r>
            <a:r>
              <a:rPr lang="en-US" altLang="zh-CN" sz="2400" dirty="0"/>
              <a:t> = </a:t>
            </a:r>
            <a:r>
              <a:rPr lang="en-US" altLang="zh-CN" sz="2400" i="1" dirty="0"/>
              <a:t>e</a:t>
            </a:r>
            <a:r>
              <a:rPr lang="en-US" altLang="zh-CN" sz="2400" dirty="0"/>
              <a:t>.</a:t>
            </a:r>
          </a:p>
          <a:p>
            <a:pPr lvl="1" eaLnBrk="1" hangingPunct="1">
              <a:lnSpc>
                <a:spcPct val="150000"/>
              </a:lnSpc>
            </a:pPr>
            <a:r>
              <a:rPr lang="en-US" altLang="zh-CN" sz="2400" dirty="0"/>
              <a:t>There is at most one object with the identity property for </a:t>
            </a:r>
            <a:r>
              <a:rPr lang="en-US" altLang="zh-CN" sz="2000" dirty="0">
                <a:sym typeface="Symbol" panose="05050102010706020507" pitchFamily="18" charset="2"/>
              </a:rPr>
              <a:t></a:t>
            </a:r>
            <a:r>
              <a:rPr lang="en-US" altLang="zh-CN" sz="2400" dirty="0"/>
              <a:t>.</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342147" y="979558"/>
            <a:ext cx="7507705" cy="707886"/>
          </a:xfrm>
          <a:prstGeom prst="rect">
            <a:avLst/>
          </a:prstGeom>
          <a:noFill/>
        </p:spPr>
        <p:txBody>
          <a:bodyPr wrap="square" rtlCol="0">
            <a:spAutoFit/>
          </a:bodyPr>
          <a:lstStyle/>
          <a:p>
            <a:pPr algn="ctr"/>
            <a:r>
              <a:rPr lang="en-US" altLang="zh-CN" sz="4000" b="1"/>
              <a:t>Theorem 1</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135447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Example10:</a:t>
            </a:r>
          </a:p>
          <a:p>
            <a:pPr lvl="1">
              <a:lnSpc>
                <a:spcPct val="150000"/>
              </a:lnSpc>
              <a:buClrTx/>
              <a:buFont typeface="Wingdings" panose="05000000000000000000" pitchFamily="2" charset="2"/>
              <a:buChar char="l"/>
            </a:pPr>
            <a:r>
              <a:rPr lang="en-US" altLang="zh-CN" sz="2400" dirty="0"/>
              <a:t>For [n  n matrices, +, *, T] ,In is the identity for matrix multiplication and the n  n zero matrix is the identity for matrix addition.</a:t>
            </a:r>
          </a:p>
          <a:p>
            <a:pPr marL="457200" lvl="1" indent="0">
              <a:lnSpc>
                <a:spcPct val="150000"/>
              </a:lnSpc>
              <a:buClrTx/>
              <a:buNone/>
            </a:pPr>
            <a:endParaRPr lang="en-US" altLang="zh-CN" sz="2400"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7540713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dirty="0"/>
              <a:t>9.6.1 Introduction - Linear Order</a:t>
            </a:r>
            <a:r>
              <a:rPr lang="zh-CN" altLang="en-US" sz="3200" dirty="0"/>
              <a:t>（线序关系）</a:t>
            </a:r>
            <a:endParaRPr lang="en-US" altLang="zh-CN" sz="3200" dirty="0"/>
          </a:p>
        </p:txBody>
      </p:sp>
      <p:sp>
        <p:nvSpPr>
          <p:cNvPr id="5" name="Rectangle 3"/>
          <p:cNvSpPr txBox="1">
            <a:spLocks noChangeArrowheads="1"/>
          </p:cNvSpPr>
          <p:nvPr/>
        </p:nvSpPr>
        <p:spPr bwMode="auto">
          <a:xfrm>
            <a:off x="210046" y="735394"/>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gn="just" eaLnBrk="1" hangingPunct="1">
              <a:lnSpc>
                <a:spcPct val="150000"/>
              </a:lnSpc>
              <a:defRPr/>
            </a:pPr>
            <a:r>
              <a:rPr lang="en-US" altLang="zh-CN" sz="2800" dirty="0"/>
              <a:t>If (</a:t>
            </a:r>
            <a:r>
              <a:rPr lang="en-US" altLang="zh-CN" sz="2800" i="1" dirty="0"/>
              <a:t>A</a:t>
            </a:r>
            <a:r>
              <a:rPr lang="en-US" altLang="zh-CN" sz="2800" dirty="0"/>
              <a:t>, ≤) is a poset, the elements </a:t>
            </a:r>
            <a:r>
              <a:rPr lang="en-US" altLang="zh-CN" sz="2800" i="1" dirty="0"/>
              <a:t>a</a:t>
            </a:r>
            <a:r>
              <a:rPr lang="en-US" altLang="zh-CN" sz="2800" dirty="0"/>
              <a:t> and </a:t>
            </a:r>
            <a:r>
              <a:rPr lang="en-US" altLang="zh-CN" sz="2800" i="1" dirty="0"/>
              <a:t>b</a:t>
            </a:r>
            <a:r>
              <a:rPr lang="en-US" altLang="zh-CN" sz="2800" dirty="0"/>
              <a:t> are said to be </a:t>
            </a:r>
          </a:p>
          <a:p>
            <a:pPr lvl="1" algn="just" eaLnBrk="1" hangingPunct="1">
              <a:lnSpc>
                <a:spcPct val="150000"/>
              </a:lnSpc>
              <a:defRPr/>
            </a:pPr>
            <a:r>
              <a:rPr lang="en-US" altLang="zh-CN" sz="2400" i="1" dirty="0">
                <a:solidFill>
                  <a:schemeClr val="hlink"/>
                </a:solidFill>
              </a:rPr>
              <a:t>Comparable</a:t>
            </a:r>
            <a:r>
              <a:rPr lang="zh-CN" altLang="en-US" sz="2400" i="1" dirty="0">
                <a:solidFill>
                  <a:schemeClr val="hlink"/>
                </a:solidFill>
              </a:rPr>
              <a:t>（可比的）</a:t>
            </a:r>
            <a:r>
              <a:rPr lang="zh-CN" altLang="en-US" sz="2400" dirty="0"/>
              <a:t> </a:t>
            </a:r>
            <a:r>
              <a:rPr lang="en-US" altLang="zh-CN" sz="2400" dirty="0"/>
              <a:t>if </a:t>
            </a:r>
            <a:r>
              <a:rPr lang="en-US" altLang="zh-CN" sz="2400" i="1" dirty="0"/>
              <a:t>a</a:t>
            </a:r>
            <a:r>
              <a:rPr lang="en-US" altLang="zh-CN" sz="2400" dirty="0"/>
              <a:t> ≤ </a:t>
            </a:r>
            <a:r>
              <a:rPr lang="en-US" altLang="zh-CN" sz="2400" i="1" dirty="0"/>
              <a:t>b</a:t>
            </a:r>
            <a:r>
              <a:rPr lang="en-US" altLang="zh-CN" sz="2400" dirty="0"/>
              <a:t> or </a:t>
            </a:r>
            <a:r>
              <a:rPr lang="en-US" altLang="zh-CN" sz="2400" i="1" dirty="0"/>
              <a:t>b</a:t>
            </a:r>
            <a:r>
              <a:rPr lang="en-US" altLang="zh-CN" sz="2400" dirty="0"/>
              <a:t> ≤ </a:t>
            </a:r>
            <a:r>
              <a:rPr lang="en-US" altLang="zh-CN" sz="2400" i="1" dirty="0"/>
              <a:t>a.</a:t>
            </a:r>
          </a:p>
          <a:p>
            <a:pPr lvl="1" algn="just" eaLnBrk="1" hangingPunct="1">
              <a:lnSpc>
                <a:spcPct val="150000"/>
              </a:lnSpc>
              <a:defRPr/>
            </a:pPr>
            <a:r>
              <a:rPr lang="en-US" altLang="zh-CN" sz="2400" i="1" dirty="0">
                <a:solidFill>
                  <a:schemeClr val="hlink"/>
                </a:solidFill>
              </a:rPr>
              <a:t>incomparable</a:t>
            </a:r>
            <a:r>
              <a:rPr lang="en-US" altLang="zh-CN" sz="2400" dirty="0"/>
              <a:t> </a:t>
            </a:r>
            <a:r>
              <a:rPr lang="en-US" altLang="zh-CN" sz="2400" i="1" dirty="0">
                <a:solidFill>
                  <a:srgbClr val="FF3300"/>
                </a:solidFill>
              </a:rPr>
              <a:t>(</a:t>
            </a:r>
            <a:r>
              <a:rPr lang="zh-CN" altLang="en-US" sz="2400" i="1" dirty="0">
                <a:solidFill>
                  <a:srgbClr val="FF3300"/>
                </a:solidFill>
              </a:rPr>
              <a:t>不可比的）</a:t>
            </a:r>
            <a:r>
              <a:rPr lang="en-US" altLang="zh-CN" sz="2400" dirty="0"/>
              <a:t>if neither </a:t>
            </a:r>
            <a:r>
              <a:rPr lang="en-US" altLang="zh-CN" sz="2400" i="1" dirty="0"/>
              <a:t>a</a:t>
            </a:r>
            <a:r>
              <a:rPr lang="en-US" altLang="zh-CN" sz="2400" dirty="0"/>
              <a:t> ≤ </a:t>
            </a:r>
            <a:r>
              <a:rPr lang="en-US" altLang="zh-CN" sz="2400" i="1" dirty="0"/>
              <a:t>b</a:t>
            </a:r>
            <a:r>
              <a:rPr lang="en-US" altLang="zh-CN" sz="2400" dirty="0"/>
              <a:t> nor </a:t>
            </a:r>
            <a:r>
              <a:rPr lang="en-US" altLang="zh-CN" sz="2400" i="1" dirty="0"/>
              <a:t>b</a:t>
            </a:r>
            <a:r>
              <a:rPr lang="en-US" altLang="zh-CN" sz="2400" dirty="0"/>
              <a:t> ≤ </a:t>
            </a:r>
            <a:r>
              <a:rPr lang="en-US" altLang="zh-CN" sz="2400" i="1" dirty="0"/>
              <a:t>a.</a:t>
            </a:r>
            <a:endParaRPr lang="en-US" altLang="zh-CN" sz="2400" dirty="0"/>
          </a:p>
          <a:p>
            <a:pPr>
              <a:lnSpc>
                <a:spcPct val="150000"/>
              </a:lnSpc>
              <a:buFont typeface="Wingdings" panose="05000000000000000000" pitchFamily="2" charset="2"/>
              <a:buChar char="l"/>
            </a:pPr>
            <a:r>
              <a:rPr lang="en-US" altLang="zh-CN" sz="2800" dirty="0"/>
              <a:t>Example 5:</a:t>
            </a:r>
          </a:p>
          <a:p>
            <a:pPr lvl="1">
              <a:lnSpc>
                <a:spcPct val="150000"/>
              </a:lnSpc>
              <a:buClrTx/>
              <a:buFont typeface="Wingdings" panose="05000000000000000000" pitchFamily="2" charset="2"/>
              <a:buChar char="l"/>
            </a:pPr>
            <a:r>
              <a:rPr lang="en-US" altLang="zh-CN" sz="2400" dirty="0"/>
              <a:t>In the poset (Z</a:t>
            </a:r>
            <a:r>
              <a:rPr lang="en-US" altLang="zh-CN" sz="2400" baseline="30000" dirty="0"/>
              <a:t>+</a:t>
            </a:r>
            <a:r>
              <a:rPr lang="en-US" altLang="zh-CN" sz="2400" dirty="0"/>
              <a:t>, ∣), are the integers 3 and 9 comparable? Are 5 and 7 comparable?</a:t>
            </a:r>
          </a:p>
          <a:p>
            <a:pPr lvl="1">
              <a:lnSpc>
                <a:spcPct val="150000"/>
              </a:lnSpc>
              <a:buClrTx/>
              <a:buFont typeface="Wingdings" panose="05000000000000000000" pitchFamily="2" charset="2"/>
              <a:buChar char="l"/>
            </a:pPr>
            <a:r>
              <a:rPr lang="en-US" altLang="zh-CN" sz="2400" dirty="0"/>
              <a:t>Solution: The integers 3 and 9 are comparable, because 3 ∣ 9. The integers 5 and 7 are incomparable, because 5 ̸| 7 and 7 ̸| 5.</a:t>
            </a:r>
          </a:p>
          <a:p>
            <a:pPr lvl="1">
              <a:lnSpc>
                <a:spcPct val="150000"/>
              </a:lnSpc>
              <a:buClrTx/>
              <a:buFont typeface="Wingdings" panose="05000000000000000000" pitchFamily="2" charset="2"/>
              <a:buChar char="l"/>
            </a:pPr>
            <a:endParaRPr lang="en-US" altLang="zh-CN" sz="2800" dirty="0"/>
          </a:p>
          <a:p>
            <a:pPr marL="0" indent="0" eaLnBrk="1" hangingPunct="1">
              <a:lnSpc>
                <a:spcPct val="150000"/>
              </a:lnSpc>
              <a:buNone/>
            </a:pPr>
            <a:endParaRPr lang="en-US" altLang="zh-CN" sz="2800" dirty="0">
              <a:ea typeface="Arial Unicode MS" pitchFamily="34" charset="-122"/>
            </a:endParaRPr>
          </a:p>
        </p:txBody>
      </p:sp>
    </p:spTree>
    <p:extLst>
      <p:ext uri="{BB962C8B-B14F-4D97-AF65-F5344CB8AC3E}">
        <p14:creationId xmlns:p14="http://schemas.microsoft.com/office/powerpoint/2010/main" val="3382889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50"/>
            <a:ext cx="11448554" cy="132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If a binary operation  has an identity e, we say y is a -inverse of x if x y=y  x=e.</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342147" y="979558"/>
            <a:ext cx="7507705" cy="707886"/>
          </a:xfrm>
          <a:prstGeom prst="rect">
            <a:avLst/>
          </a:prstGeom>
          <a:noFill/>
        </p:spPr>
        <p:txBody>
          <a:bodyPr wrap="square" rtlCol="0">
            <a:spAutoFit/>
          </a:bodyPr>
          <a:lstStyle/>
          <a:p>
            <a:pPr algn="ctr"/>
            <a:r>
              <a:rPr lang="en-US" altLang="zh-CN" sz="4000" b="1"/>
              <a:t>Inverse</a:t>
            </a:r>
            <a:r>
              <a:rPr lang="zh-CN" altLang="en-US" sz="4000" b="1"/>
              <a:t>（逆元）</a:t>
            </a:r>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675852702"/>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49"/>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If  is an associative operation and x has a-inverse y, then y is unique.</a:t>
            </a:r>
          </a:p>
          <a:p>
            <a:pPr eaLnBrk="1" hangingPunct="1">
              <a:lnSpc>
                <a:spcPct val="150000"/>
              </a:lnSpc>
            </a:pPr>
            <a:r>
              <a:rPr lang="en-US" altLang="zh-CN" sz="2800" dirty="0"/>
              <a:t>Proof</a:t>
            </a:r>
          </a:p>
          <a:p>
            <a:pPr lvl="1">
              <a:lnSpc>
                <a:spcPct val="150000"/>
              </a:lnSpc>
            </a:pPr>
            <a:r>
              <a:rPr lang="en-US" altLang="zh-CN" sz="2400" dirty="0"/>
              <a:t>Assume there is another  -inverse for x, say z. </a:t>
            </a:r>
          </a:p>
          <a:p>
            <a:pPr lvl="1">
              <a:lnSpc>
                <a:spcPct val="150000"/>
              </a:lnSpc>
            </a:pPr>
            <a:r>
              <a:rPr lang="en-US" altLang="zh-CN" sz="2400" dirty="0"/>
              <a:t>Then (z  x) y = e  y = y     and z  (x  y) = z  e = z. </a:t>
            </a:r>
          </a:p>
          <a:p>
            <a:pPr lvl="1">
              <a:lnSpc>
                <a:spcPct val="150000"/>
              </a:lnSpc>
            </a:pPr>
            <a:r>
              <a:rPr lang="en-US" altLang="zh-CN" sz="2400" dirty="0"/>
              <a:t>Since  is associative, (z  x) y = z  (x  y) and so y=z. </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342147" y="979558"/>
            <a:ext cx="7507705" cy="707886"/>
          </a:xfrm>
          <a:prstGeom prst="rect">
            <a:avLst/>
          </a:prstGeom>
          <a:noFill/>
        </p:spPr>
        <p:txBody>
          <a:bodyPr wrap="square" rtlCol="0">
            <a:spAutoFit/>
          </a:bodyPr>
          <a:lstStyle/>
          <a:p>
            <a:pPr algn="ctr"/>
            <a:r>
              <a:rPr lang="en-US" altLang="zh-CN" sz="4000" b="1"/>
              <a:t>Theorem 2</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4752233"/>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122202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11:</a:t>
            </a:r>
          </a:p>
          <a:p>
            <a:pPr lvl="1">
              <a:lnSpc>
                <a:spcPct val="150000"/>
              </a:lnSpc>
              <a:buClrTx/>
              <a:buFont typeface="Wingdings" panose="05000000000000000000" pitchFamily="2" charset="2"/>
              <a:buChar char="l"/>
            </a:pPr>
            <a:r>
              <a:rPr lang="en-US" altLang="zh-CN" sz="2400" dirty="0"/>
              <a:t>(a) In the structure [3  3 matrices, +, *,T] each matrix A = [ </a:t>
            </a:r>
            <a:r>
              <a:rPr lang="en-US" altLang="zh-CN" sz="2400" dirty="0" err="1"/>
              <a:t>aij</a:t>
            </a:r>
            <a:r>
              <a:rPr lang="en-US" altLang="zh-CN" sz="2400" dirty="0"/>
              <a:t> ] has a +-inverse, or additive inverse, -A = [ - </a:t>
            </a:r>
            <a:r>
              <a:rPr lang="en-US" altLang="zh-CN" sz="2400" dirty="0" err="1"/>
              <a:t>aij</a:t>
            </a:r>
            <a:r>
              <a:rPr lang="en-US" altLang="zh-CN" sz="2400" dirty="0"/>
              <a:t> ].</a:t>
            </a:r>
          </a:p>
          <a:p>
            <a:pPr lvl="1">
              <a:lnSpc>
                <a:spcPct val="150000"/>
              </a:lnSpc>
              <a:buClrTx/>
              <a:buFont typeface="Wingdings" panose="05000000000000000000" pitchFamily="2" charset="2"/>
              <a:buChar char="l"/>
            </a:pPr>
            <a:r>
              <a:rPr lang="en-US" altLang="zh-CN" sz="2400" dirty="0"/>
              <a:t>(b) In the structure [integers, +, *], only the integers l and -l have multiplicative  inverses.</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143426333"/>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12:</a:t>
            </a:r>
          </a:p>
          <a:p>
            <a:pPr lvl="1">
              <a:lnSpc>
                <a:spcPct val="150000"/>
              </a:lnSpc>
              <a:buClrTx/>
              <a:buFont typeface="Wingdings" panose="05000000000000000000" pitchFamily="2" charset="2"/>
              <a:buChar char="l"/>
            </a:pPr>
            <a:r>
              <a:rPr lang="en-US" altLang="zh-CN" sz="2400" dirty="0"/>
              <a:t>Let  ,</a:t>
            </a:r>
            <a:r>
              <a:rPr lang="en-US" altLang="zh-CN" sz="2400" dirty="0">
                <a:sym typeface="Symbol" panose="05050102010706020507" pitchFamily="18" charset="2"/>
              </a:rPr>
              <a:t> </a:t>
            </a:r>
            <a:r>
              <a:rPr lang="en-US" altLang="zh-CN" sz="2400" dirty="0"/>
              <a:t> and * be defined for the set {0, l} by the following tables.</a:t>
            </a:r>
          </a:p>
          <a:p>
            <a:pPr lvl="1">
              <a:lnSpc>
                <a:spcPct val="150000"/>
              </a:lnSpc>
              <a:buClrTx/>
              <a:buFont typeface="Wingdings" panose="05000000000000000000" pitchFamily="2" charset="2"/>
              <a:buChar char="l"/>
            </a:pPr>
            <a:endParaRPr lang="en-US" altLang="zh-CN" sz="2400" dirty="0"/>
          </a:p>
          <a:p>
            <a:pPr lvl="1">
              <a:lnSpc>
                <a:spcPct val="150000"/>
              </a:lnSpc>
              <a:buClrTx/>
              <a:buFont typeface="Wingdings" panose="05000000000000000000" pitchFamily="2" charset="2"/>
              <a:buChar char="l"/>
            </a:pPr>
            <a:r>
              <a:rPr lang="en-US" altLang="zh-CN" sz="2400" dirty="0"/>
              <a:t>Thus 1  0 = l, 0 </a:t>
            </a:r>
            <a:r>
              <a:rPr lang="en-US" altLang="zh-CN" sz="2400" dirty="0">
                <a:sym typeface="Symbol" panose="05050102010706020507" pitchFamily="18" charset="2"/>
              </a:rPr>
              <a:t>  </a:t>
            </a:r>
            <a:r>
              <a:rPr lang="en-US" altLang="zh-CN" sz="2400" dirty="0"/>
              <a:t>1 = 0, and 1* = 0. Determine if each of the following is true for [{0, l}, , </a:t>
            </a:r>
            <a:r>
              <a:rPr lang="en-US" altLang="zh-CN" sz="2400" dirty="0">
                <a:sym typeface="Symbol" panose="05050102010706020507" pitchFamily="18" charset="2"/>
              </a:rPr>
              <a:t></a:t>
            </a:r>
            <a:r>
              <a:rPr lang="en-US" altLang="zh-CN" sz="2400" dirty="0"/>
              <a:t>, *]. </a:t>
            </a:r>
          </a:p>
          <a:p>
            <a:pPr lvl="2">
              <a:lnSpc>
                <a:spcPct val="150000"/>
              </a:lnSpc>
              <a:buClrTx/>
              <a:buFont typeface="Wingdings" panose="05000000000000000000" pitchFamily="2" charset="2"/>
              <a:buChar char="l"/>
            </a:pPr>
            <a:r>
              <a:rPr lang="en-US" altLang="zh-CN" sz="2000" dirty="0"/>
              <a:t>(a)  is commutative. </a:t>
            </a:r>
          </a:p>
          <a:p>
            <a:pPr lvl="2">
              <a:lnSpc>
                <a:spcPct val="150000"/>
              </a:lnSpc>
              <a:buClrTx/>
              <a:buFont typeface="Wingdings" panose="05000000000000000000" pitchFamily="2" charset="2"/>
              <a:buChar char="l"/>
            </a:pPr>
            <a:r>
              <a:rPr lang="en-US" altLang="zh-CN" sz="2400" dirty="0"/>
              <a:t>(b) </a:t>
            </a:r>
            <a:r>
              <a:rPr lang="en-US" altLang="zh-CN" sz="2400" dirty="0">
                <a:sym typeface="Symbol" panose="05050102010706020507" pitchFamily="18" charset="2"/>
              </a:rPr>
              <a:t>  </a:t>
            </a:r>
            <a:r>
              <a:rPr lang="en-US" altLang="zh-CN" sz="2400" dirty="0"/>
              <a:t>is associative.  </a:t>
            </a:r>
          </a:p>
          <a:p>
            <a:pPr lvl="2">
              <a:lnSpc>
                <a:spcPct val="150000"/>
              </a:lnSpc>
              <a:buClrTx/>
              <a:buFont typeface="Wingdings" panose="05000000000000000000" pitchFamily="2" charset="2"/>
              <a:buChar char="l"/>
            </a:pPr>
            <a:r>
              <a:rPr lang="en-US" altLang="zh-CN" sz="2400" dirty="0"/>
              <a:t>(c) De Morgan's laws hold.   </a:t>
            </a:r>
          </a:p>
          <a:p>
            <a:pPr lvl="2">
              <a:lnSpc>
                <a:spcPct val="150000"/>
              </a:lnSpc>
              <a:buClrTx/>
              <a:buFont typeface="Wingdings" panose="05000000000000000000" pitchFamily="2" charset="2"/>
              <a:buChar char="l"/>
            </a:pPr>
            <a:r>
              <a:rPr lang="en-US" altLang="zh-CN" sz="2400" dirty="0"/>
              <a:t>(d) Two distributive properties hold for the structure.</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pic>
        <p:nvPicPr>
          <p:cNvPr id="5" name="Picture 4">
            <a:extLst>
              <a:ext uri="{FF2B5EF4-FFF2-40B4-BE49-F238E27FC236}">
                <a16:creationId xmlns:a16="http://schemas.microsoft.com/office/drawing/2014/main" id="{3385D912-7873-4D4B-B741-4DF9EE1763B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554" y="2067927"/>
            <a:ext cx="5010150" cy="935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774842"/>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12:</a:t>
            </a:r>
          </a:p>
          <a:p>
            <a:pPr lvl="1">
              <a:lnSpc>
                <a:spcPct val="150000"/>
              </a:lnSpc>
              <a:buClrTx/>
              <a:buFont typeface="Wingdings" panose="05000000000000000000" pitchFamily="2" charset="2"/>
              <a:buChar char="l"/>
            </a:pPr>
            <a:r>
              <a:rPr lang="en-US" altLang="zh-CN" sz="2400" dirty="0"/>
              <a:t>Solution</a:t>
            </a:r>
          </a:p>
          <a:p>
            <a:pPr lvl="2">
              <a:lnSpc>
                <a:spcPct val="150000"/>
              </a:lnSpc>
              <a:buClrTx/>
              <a:buFont typeface="Wingdings" panose="05000000000000000000" pitchFamily="2" charset="2"/>
              <a:buChar char="l"/>
            </a:pPr>
            <a:r>
              <a:rPr lang="en-US" altLang="zh-CN" sz="2000" dirty="0"/>
              <a:t>(a) The statement x  y = y  x must be true for all choices of x and y. Since both 0  l and l  0 are l,  is commutative.</a:t>
            </a:r>
          </a:p>
          <a:p>
            <a:pPr lvl="2">
              <a:lnSpc>
                <a:spcPct val="150000"/>
              </a:lnSpc>
              <a:buClrTx/>
              <a:buFont typeface="Wingdings" panose="05000000000000000000" pitchFamily="2" charset="2"/>
              <a:buChar char="l"/>
            </a:pPr>
            <a:r>
              <a:rPr lang="en-US" altLang="zh-CN" sz="2000" dirty="0"/>
              <a:t>(b) The eight possible cases to be checked are left as an exercise. </a:t>
            </a:r>
            <a:r>
              <a:rPr lang="en-US" altLang="zh-CN" sz="2000" dirty="0">
                <a:sym typeface="Symbol" panose="05050102010706020507" pitchFamily="18" charset="2"/>
              </a:rPr>
              <a:t></a:t>
            </a:r>
            <a:endParaRPr lang="en-US" altLang="zh-CN" sz="2000" dirty="0"/>
          </a:p>
          <a:p>
            <a:pPr lvl="2">
              <a:lnSpc>
                <a:spcPct val="150000"/>
              </a:lnSpc>
              <a:buClrTx/>
              <a:buFont typeface="Wingdings" panose="05000000000000000000" pitchFamily="2" charset="2"/>
              <a:buChar char="l"/>
            </a:pPr>
            <a:r>
              <a:rPr lang="en-US" altLang="zh-CN" sz="2000" dirty="0"/>
              <a:t>(c) (0  0)*=0* = l     0 * </a:t>
            </a:r>
            <a:r>
              <a:rPr lang="en-US" altLang="zh-CN" sz="2000" dirty="0">
                <a:sym typeface="Symbol" panose="05050102010706020507" pitchFamily="18" charset="2"/>
              </a:rPr>
              <a:t> </a:t>
            </a:r>
            <a:r>
              <a:rPr lang="en-US" altLang="zh-CN" sz="2000" dirty="0"/>
              <a:t>0*=1 </a:t>
            </a:r>
            <a:r>
              <a:rPr lang="en-US" altLang="zh-CN" sz="2000" dirty="0">
                <a:sym typeface="Symbol" panose="05050102010706020507" pitchFamily="18" charset="2"/>
              </a:rPr>
              <a:t></a:t>
            </a:r>
            <a:r>
              <a:rPr lang="en-US" altLang="zh-CN" sz="2000" dirty="0"/>
              <a:t> 1= l.</a:t>
            </a:r>
          </a:p>
          <a:p>
            <a:pPr marL="914400" lvl="2" indent="0">
              <a:lnSpc>
                <a:spcPct val="150000"/>
              </a:lnSpc>
              <a:buClrTx/>
              <a:buNone/>
            </a:pPr>
            <a:r>
              <a:rPr lang="en-US" altLang="zh-CN" sz="2000" dirty="0"/>
              <a:t>         (0  1)*=1* = 0    0 * </a:t>
            </a:r>
            <a:r>
              <a:rPr lang="en-US" altLang="zh-CN" sz="2000" dirty="0">
                <a:sym typeface="Symbol" panose="05050102010706020507" pitchFamily="18" charset="2"/>
              </a:rPr>
              <a:t></a:t>
            </a:r>
            <a:r>
              <a:rPr lang="en-US" altLang="zh-CN" sz="2000" dirty="0"/>
              <a:t> 1*=1 </a:t>
            </a:r>
            <a:r>
              <a:rPr lang="en-US" altLang="zh-CN" sz="2000" dirty="0">
                <a:sym typeface="Symbol" panose="05050102010706020507" pitchFamily="18" charset="2"/>
              </a:rPr>
              <a:t></a:t>
            </a:r>
            <a:r>
              <a:rPr lang="en-US" altLang="zh-CN" sz="2000" dirty="0"/>
              <a:t> 0= 0.</a:t>
            </a:r>
          </a:p>
          <a:p>
            <a:pPr marL="914400" lvl="2" indent="0">
              <a:lnSpc>
                <a:spcPct val="150000"/>
              </a:lnSpc>
              <a:buClrTx/>
              <a:buNone/>
            </a:pPr>
            <a:r>
              <a:rPr lang="en-US" altLang="zh-CN" sz="2000" dirty="0"/>
              <a:t>         (1  1)*=0* = l     1 * </a:t>
            </a:r>
            <a:r>
              <a:rPr lang="en-US" altLang="zh-CN" sz="2000" dirty="0">
                <a:sym typeface="Symbol" panose="05050102010706020507" pitchFamily="18" charset="2"/>
              </a:rPr>
              <a:t></a:t>
            </a:r>
            <a:r>
              <a:rPr lang="en-US" altLang="zh-CN" sz="2000" dirty="0"/>
              <a:t> 1*=0 </a:t>
            </a:r>
            <a:r>
              <a:rPr lang="en-US" altLang="zh-CN" sz="2000" dirty="0">
                <a:sym typeface="Symbol" panose="05050102010706020507" pitchFamily="18" charset="2"/>
              </a:rPr>
              <a:t></a:t>
            </a:r>
            <a:r>
              <a:rPr lang="en-US" altLang="zh-CN" sz="2000" dirty="0"/>
              <a:t> 0= 0.</a:t>
            </a:r>
          </a:p>
          <a:p>
            <a:pPr marL="914400" lvl="2" indent="0">
              <a:lnSpc>
                <a:spcPct val="150000"/>
              </a:lnSpc>
              <a:buClrTx/>
              <a:buNone/>
            </a:pPr>
            <a:r>
              <a:rPr lang="en-US" altLang="zh-CN" sz="2000" dirty="0"/>
              <a:t>    The last pair shows that De Morgan's laws do not hold in this structure.</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486926235"/>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12:</a:t>
            </a:r>
          </a:p>
          <a:p>
            <a:pPr lvl="2">
              <a:lnSpc>
                <a:spcPct val="150000"/>
              </a:lnSpc>
              <a:buClrTx/>
              <a:buFont typeface="Wingdings" panose="05000000000000000000" pitchFamily="2" charset="2"/>
              <a:buChar char="l"/>
            </a:pPr>
            <a:r>
              <a:rPr lang="en-US" altLang="zh-CN" sz="2000" dirty="0"/>
              <a:t>(d) One possible distributive property is  x  (y </a:t>
            </a:r>
            <a:r>
              <a:rPr lang="en-US" altLang="zh-CN" sz="2800" dirty="0">
                <a:sym typeface="Symbol" panose="05050102010706020507" pitchFamily="18" charset="2"/>
              </a:rPr>
              <a:t></a:t>
            </a:r>
            <a:r>
              <a:rPr lang="en-US" altLang="zh-CN" sz="2000" dirty="0"/>
              <a:t> z) = (x  y) </a:t>
            </a:r>
            <a:r>
              <a:rPr lang="en-US" altLang="zh-CN" sz="2800" dirty="0">
                <a:sym typeface="Symbol" panose="05050102010706020507" pitchFamily="18" charset="2"/>
              </a:rPr>
              <a:t></a:t>
            </a:r>
            <a:r>
              <a:rPr lang="en-US" altLang="zh-CN" sz="2000" dirty="0"/>
              <a:t> (x  z).  </a:t>
            </a:r>
          </a:p>
          <a:p>
            <a:pPr marL="914400" lvl="2" indent="0">
              <a:lnSpc>
                <a:spcPct val="150000"/>
              </a:lnSpc>
              <a:buClrTx/>
              <a:buNone/>
            </a:pPr>
            <a:r>
              <a:rPr lang="en-US" altLang="zh-CN" dirty="0"/>
              <a:t>      all possible cases must be checked.</a:t>
            </a:r>
          </a:p>
          <a:p>
            <a:pPr marL="914400" lvl="2" indent="0">
              <a:lnSpc>
                <a:spcPct val="150000"/>
              </a:lnSpc>
              <a:buClrTx/>
              <a:buNone/>
            </a:pPr>
            <a:r>
              <a:rPr lang="en-US" altLang="zh-CN" sz="2000" dirty="0"/>
              <a:t>        We can show it in a table. </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pic>
        <p:nvPicPr>
          <p:cNvPr id="5" name="Picture 4">
            <a:extLst>
              <a:ext uri="{FF2B5EF4-FFF2-40B4-BE49-F238E27FC236}">
                <a16:creationId xmlns:a16="http://schemas.microsoft.com/office/drawing/2014/main" id="{874FADA0-FA13-4A81-85BD-6856B91BBB6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0148" y="3429000"/>
            <a:ext cx="6705600" cy="30051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102133"/>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371723" y="1927249"/>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Definition</a:t>
            </a:r>
          </a:p>
          <a:p>
            <a:pPr eaLnBrk="1" hangingPunct="1">
              <a:lnSpc>
                <a:spcPct val="150000"/>
              </a:lnSpc>
            </a:pPr>
            <a:r>
              <a:rPr lang="en-US" altLang="zh-CN" sz="2800" dirty="0"/>
              <a:t>Properties of Binary Operations</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a:latin typeface="Times New Roman" panose="02020603050405020304" pitchFamily="18" charset="0"/>
              </a:rPr>
              <a:t>Binary Operations</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194067320"/>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614205" y="1927249"/>
            <a:ext cx="1024815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A </a:t>
            </a:r>
            <a:r>
              <a:rPr lang="en-US" altLang="zh-CN" sz="2800" dirty="0">
                <a:solidFill>
                  <a:schemeClr val="accent1">
                    <a:lumMod val="50000"/>
                  </a:schemeClr>
                </a:solidFill>
              </a:rPr>
              <a:t>binary operation on a set A </a:t>
            </a:r>
            <a:r>
              <a:rPr lang="en-US" altLang="zh-CN" sz="2800" dirty="0"/>
              <a:t>is an everywhere defined function f:A</a:t>
            </a:r>
            <a:r>
              <a:rPr lang="en-US" altLang="zh-CN" sz="2800" dirty="0">
                <a:sym typeface="Symbol" panose="05050102010706020507" pitchFamily="18" charset="2"/>
              </a:rPr>
              <a:t>  </a:t>
            </a:r>
            <a:r>
              <a:rPr lang="en-US" altLang="zh-CN" sz="2800" dirty="0"/>
              <a:t>A </a:t>
            </a:r>
            <a:r>
              <a:rPr lang="en-US" altLang="zh-CN" sz="2800" dirty="0">
                <a:sym typeface="Symbol" panose="05050102010706020507" pitchFamily="18" charset="2"/>
              </a:rPr>
              <a:t> </a:t>
            </a:r>
            <a:r>
              <a:rPr lang="en-US" altLang="zh-CN" sz="2800" dirty="0"/>
              <a:t>A.</a:t>
            </a:r>
          </a:p>
          <a:p>
            <a:pPr eaLnBrk="1" hangingPunct="1">
              <a:lnSpc>
                <a:spcPct val="150000"/>
              </a:lnSpc>
            </a:pPr>
            <a:r>
              <a:rPr lang="en-US" altLang="zh-CN" sz="2800" dirty="0"/>
              <a:t>A binary operation must satisfy:</a:t>
            </a:r>
          </a:p>
          <a:p>
            <a:pPr lvl="1">
              <a:lnSpc>
                <a:spcPct val="150000"/>
              </a:lnSpc>
            </a:pPr>
            <a:r>
              <a:rPr lang="en-US" altLang="zh-CN" sz="2400" dirty="0"/>
              <a:t> f assigns an element f(</a:t>
            </a:r>
            <a:r>
              <a:rPr lang="en-US" altLang="zh-CN" sz="2400" dirty="0" err="1"/>
              <a:t>a,b</a:t>
            </a:r>
            <a:r>
              <a:rPr lang="en-US" altLang="zh-CN" sz="2400" dirty="0"/>
              <a:t>) of A to each ordered pair (</a:t>
            </a:r>
            <a:r>
              <a:rPr lang="en-US" altLang="zh-CN" sz="2400" dirty="0" err="1"/>
              <a:t>a,b</a:t>
            </a:r>
            <a:r>
              <a:rPr lang="en-US" altLang="zh-CN" sz="2400" dirty="0"/>
              <a:t>) in A</a:t>
            </a:r>
            <a:r>
              <a:rPr lang="en-US" altLang="zh-CN" sz="2400" dirty="0">
                <a:sym typeface="Symbol" panose="05050102010706020507" pitchFamily="18" charset="2"/>
              </a:rPr>
              <a:t>  </a:t>
            </a:r>
            <a:r>
              <a:rPr lang="en-US" altLang="zh-CN" sz="2400" dirty="0"/>
              <a:t>A.</a:t>
            </a:r>
          </a:p>
          <a:p>
            <a:pPr lvl="1">
              <a:lnSpc>
                <a:spcPct val="150000"/>
              </a:lnSpc>
            </a:pPr>
            <a:r>
              <a:rPr lang="en-US" altLang="zh-CN" sz="2800" dirty="0"/>
              <a:t>Since a binary operation is a function. Only one element of A is assigned to each ordered pair.</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b="1">
                <a:latin typeface="Times New Roman" panose="02020603050405020304" pitchFamily="18" charset="0"/>
              </a:rPr>
              <a:t>Binary operations(</a:t>
            </a:r>
            <a:r>
              <a:rPr lang="zh-CN" altLang="en-US" sz="4000" b="1">
                <a:latin typeface="Times New Roman" panose="02020603050405020304" pitchFamily="18" charset="0"/>
              </a:rPr>
              <a:t>二元运算</a:t>
            </a:r>
            <a:r>
              <a:rPr lang="en-US" altLang="zh-CN" sz="4000" b="1">
                <a:latin typeface="Times New Roman" panose="02020603050405020304" pitchFamily="18" charset="0"/>
              </a:rPr>
              <a:t>)</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515426848"/>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567765" y="1687444"/>
            <a:ext cx="11056470"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It’s customary to denote binary operations by a symbol such as *, instead of  f, and to denote the element assigned to (a, b) by a*b [instead of *(a, b)].</a:t>
            </a:r>
          </a:p>
          <a:p>
            <a:pPr eaLnBrk="1" hangingPunct="1">
              <a:lnSpc>
                <a:spcPct val="150000"/>
              </a:lnSpc>
            </a:pPr>
            <a:r>
              <a:rPr lang="en-US" altLang="zh-CN" sz="2800" dirty="0"/>
              <a:t>A is </a:t>
            </a:r>
            <a:r>
              <a:rPr lang="en-US" altLang="zh-CN" sz="2800" dirty="0">
                <a:solidFill>
                  <a:schemeClr val="accent1">
                    <a:lumMod val="50000"/>
                  </a:schemeClr>
                </a:solidFill>
              </a:rPr>
              <a:t>closed(</a:t>
            </a:r>
            <a:r>
              <a:rPr lang="zh-CN" altLang="en-US" sz="2800" dirty="0">
                <a:solidFill>
                  <a:schemeClr val="accent1">
                    <a:lumMod val="50000"/>
                  </a:schemeClr>
                </a:solidFill>
              </a:rPr>
              <a:t>封闭的</a:t>
            </a:r>
            <a:r>
              <a:rPr lang="en-US" altLang="zh-CN" sz="2800" dirty="0">
                <a:solidFill>
                  <a:schemeClr val="accent1">
                    <a:lumMod val="50000"/>
                  </a:schemeClr>
                </a:solidFill>
              </a:rPr>
              <a:t>) under the operation *</a:t>
            </a:r>
            <a:r>
              <a:rPr lang="en-US" altLang="zh-CN" sz="2800" dirty="0"/>
              <a:t> , if a and b are elements in A, a*b</a:t>
            </a:r>
            <a:r>
              <a:rPr lang="en-US" altLang="zh-CN" sz="2800" dirty="0">
                <a:sym typeface="Symbol" panose="05050102010706020507" pitchFamily="18" charset="2"/>
              </a:rPr>
              <a:t>  </a:t>
            </a:r>
            <a:r>
              <a:rPr lang="en-US" altLang="zh-CN" sz="2800" dirty="0"/>
              <a:t>A. </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b="1">
                <a:latin typeface="Times New Roman" panose="02020603050405020304" pitchFamily="18" charset="0"/>
              </a:rPr>
              <a:t>Note</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006729801"/>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a:t>
            </a:r>
          </a:p>
          <a:p>
            <a:pPr lvl="1">
              <a:lnSpc>
                <a:spcPct val="150000"/>
              </a:lnSpc>
              <a:buClrTx/>
              <a:buFont typeface="Wingdings" panose="05000000000000000000" pitchFamily="2" charset="2"/>
              <a:buChar char="l"/>
            </a:pPr>
            <a:r>
              <a:rPr lang="en-US" altLang="zh-CN" dirty="0"/>
              <a:t>Let A = Z. Define a*b as a + b. </a:t>
            </a:r>
          </a:p>
          <a:p>
            <a:pPr lvl="2">
              <a:lnSpc>
                <a:spcPct val="150000"/>
              </a:lnSpc>
              <a:buClrTx/>
              <a:buFont typeface="Wingdings" panose="05000000000000000000" pitchFamily="2" charset="2"/>
              <a:buChar char="l"/>
            </a:pPr>
            <a:r>
              <a:rPr lang="en-US" altLang="zh-CN" dirty="0"/>
              <a:t>* is a binary operation on Z.</a:t>
            </a:r>
          </a:p>
          <a:p>
            <a:pPr marL="914400" lvl="2" indent="0">
              <a:lnSpc>
                <a:spcPct val="150000"/>
              </a:lnSpc>
              <a:buClrTx/>
              <a:buNone/>
            </a:pPr>
            <a:endParaRPr lang="en-US" altLang="zh-CN"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6081821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dirty="0"/>
              <a:t>9.6.1 Introduction - Linear Order</a:t>
            </a:r>
            <a:r>
              <a:rPr lang="zh-CN" altLang="en-US" sz="3200" dirty="0"/>
              <a:t>（线序关系）</a:t>
            </a:r>
            <a:endParaRPr lang="en-US" altLang="zh-CN" sz="3200" dirty="0"/>
          </a:p>
        </p:txBody>
      </p:sp>
      <p:sp>
        <p:nvSpPr>
          <p:cNvPr id="5" name="Rectangle 3"/>
          <p:cNvSpPr txBox="1">
            <a:spLocks noChangeArrowheads="1"/>
          </p:cNvSpPr>
          <p:nvPr/>
        </p:nvSpPr>
        <p:spPr bwMode="auto">
          <a:xfrm>
            <a:off x="210046" y="735394"/>
            <a:ext cx="114485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gn="just" eaLnBrk="1" hangingPunct="1">
              <a:lnSpc>
                <a:spcPct val="150000"/>
              </a:lnSpc>
              <a:defRPr/>
            </a:pPr>
            <a:r>
              <a:rPr lang="en-US" altLang="zh-CN" sz="2400" dirty="0"/>
              <a:t>If every pair of elements in a poset </a:t>
            </a:r>
            <a:r>
              <a:rPr lang="en-US" altLang="zh-CN" sz="2400" i="1" dirty="0"/>
              <a:t>A</a:t>
            </a:r>
            <a:r>
              <a:rPr lang="en-US" altLang="zh-CN" sz="2400" dirty="0"/>
              <a:t> is comparable, we say that </a:t>
            </a:r>
            <a:r>
              <a:rPr lang="en-US" altLang="zh-CN" sz="2400" i="1" dirty="0"/>
              <a:t>A</a:t>
            </a:r>
            <a:r>
              <a:rPr lang="en-US" altLang="zh-CN" sz="2400" dirty="0"/>
              <a:t> is a </a:t>
            </a:r>
            <a:r>
              <a:rPr lang="en-US" altLang="zh-CN" sz="2400" i="1" dirty="0">
                <a:solidFill>
                  <a:schemeClr val="hlink"/>
                </a:solidFill>
              </a:rPr>
              <a:t>linearly ordered set</a:t>
            </a:r>
            <a:r>
              <a:rPr lang="zh-CN" altLang="en-US" sz="2400" i="1" dirty="0">
                <a:solidFill>
                  <a:schemeClr val="hlink"/>
                </a:solidFill>
              </a:rPr>
              <a:t>（全序集合）</a:t>
            </a:r>
            <a:r>
              <a:rPr lang="en-US" altLang="zh-CN" sz="2400" dirty="0"/>
              <a:t>, and the partial order is called a </a:t>
            </a:r>
            <a:r>
              <a:rPr lang="en-US" altLang="zh-CN" sz="2400" i="1" dirty="0">
                <a:solidFill>
                  <a:schemeClr val="hlink"/>
                </a:solidFill>
              </a:rPr>
              <a:t>linear order</a:t>
            </a:r>
            <a:r>
              <a:rPr lang="zh-CN" altLang="en-US" sz="2400" i="1" dirty="0">
                <a:solidFill>
                  <a:schemeClr val="hlink"/>
                </a:solidFill>
              </a:rPr>
              <a:t>（全序关系或线序关系）</a:t>
            </a:r>
            <a:r>
              <a:rPr lang="en-US" altLang="zh-CN" sz="2400" dirty="0"/>
              <a:t>. We also say that A is a </a:t>
            </a:r>
            <a:r>
              <a:rPr lang="en-US" altLang="zh-CN" sz="2400" i="1" dirty="0">
                <a:solidFill>
                  <a:schemeClr val="hlink"/>
                </a:solidFill>
              </a:rPr>
              <a:t>chain</a:t>
            </a:r>
            <a:r>
              <a:rPr lang="zh-CN" altLang="en-US" sz="2400" i="1" dirty="0">
                <a:solidFill>
                  <a:schemeClr val="hlink"/>
                </a:solidFill>
              </a:rPr>
              <a:t>（链）</a:t>
            </a:r>
            <a:r>
              <a:rPr lang="en-US" altLang="zh-CN" sz="2400" dirty="0"/>
              <a:t>.</a:t>
            </a:r>
          </a:p>
          <a:p>
            <a:pPr>
              <a:lnSpc>
                <a:spcPct val="150000"/>
              </a:lnSpc>
              <a:buFont typeface="Wingdings" panose="05000000000000000000" pitchFamily="2" charset="2"/>
              <a:buChar char="l"/>
            </a:pPr>
            <a:r>
              <a:rPr lang="en-US" altLang="zh-CN" sz="2800" dirty="0"/>
              <a:t>Example 6:</a:t>
            </a:r>
          </a:p>
          <a:p>
            <a:pPr lvl="1">
              <a:lnSpc>
                <a:spcPct val="150000"/>
              </a:lnSpc>
              <a:buClrTx/>
              <a:buFont typeface="Wingdings" panose="05000000000000000000" pitchFamily="2" charset="2"/>
              <a:buChar char="l"/>
            </a:pPr>
            <a:r>
              <a:rPr lang="en-US" altLang="zh-CN" sz="2400" dirty="0"/>
              <a:t>The poset (Z,≤) is totally ordered, because a ≤ b or b ≤ a whenever a and b are integers.</a:t>
            </a:r>
          </a:p>
          <a:p>
            <a:pPr>
              <a:lnSpc>
                <a:spcPct val="150000"/>
              </a:lnSpc>
              <a:buFont typeface="Wingdings" panose="05000000000000000000" pitchFamily="2" charset="2"/>
              <a:buChar char="l"/>
            </a:pPr>
            <a:r>
              <a:rPr lang="en-US" altLang="zh-CN" sz="2800" dirty="0"/>
              <a:t>Example 7:</a:t>
            </a:r>
          </a:p>
          <a:p>
            <a:pPr lvl="1">
              <a:lnSpc>
                <a:spcPct val="150000"/>
              </a:lnSpc>
              <a:buClrTx/>
              <a:buFont typeface="Wingdings" panose="05000000000000000000" pitchFamily="2" charset="2"/>
              <a:buChar char="l"/>
            </a:pPr>
            <a:r>
              <a:rPr lang="en-US" altLang="zh-CN" sz="2400" dirty="0"/>
              <a:t>The poset (Z</a:t>
            </a:r>
            <a:r>
              <a:rPr lang="en-US" altLang="zh-CN" sz="2400" baseline="30000" dirty="0"/>
              <a:t>+</a:t>
            </a:r>
            <a:r>
              <a:rPr lang="en-US" altLang="zh-CN" sz="2400" dirty="0"/>
              <a:t>, ∣ ) is not totally ordered because it contains elements that are incomparable, such as 5 and 7.</a:t>
            </a:r>
            <a:endParaRPr lang="en-US" altLang="zh-CN" sz="2800" dirty="0"/>
          </a:p>
          <a:p>
            <a:pPr lvl="1" eaLnBrk="1" hangingPunct="1">
              <a:lnSpc>
                <a:spcPct val="150000"/>
              </a:lnSpc>
              <a:defRPr/>
            </a:pPr>
            <a:endParaRPr lang="en-US" altLang="zh-CN" sz="2400" dirty="0"/>
          </a:p>
          <a:p>
            <a:pPr marL="0" indent="0" eaLnBrk="1" hangingPunct="1">
              <a:lnSpc>
                <a:spcPct val="150000"/>
              </a:lnSpc>
              <a:buNone/>
            </a:pPr>
            <a:endParaRPr lang="en-US" altLang="zh-CN" sz="2800" dirty="0">
              <a:ea typeface="Arial Unicode MS" pitchFamily="34" charset="-122"/>
            </a:endParaRPr>
          </a:p>
        </p:txBody>
      </p:sp>
    </p:spTree>
    <p:extLst>
      <p:ext uri="{BB962C8B-B14F-4D97-AF65-F5344CB8AC3E}">
        <p14:creationId xmlns:p14="http://schemas.microsoft.com/office/powerpoint/2010/main" val="1489639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a:t>
            </a:r>
          </a:p>
          <a:p>
            <a:pPr lvl="1">
              <a:lnSpc>
                <a:spcPct val="150000"/>
              </a:lnSpc>
              <a:buClrTx/>
              <a:buFont typeface="Wingdings" panose="05000000000000000000" pitchFamily="2" charset="2"/>
              <a:buChar char="l"/>
            </a:pPr>
            <a:r>
              <a:rPr lang="pt-BR" altLang="zh-CN" dirty="0"/>
              <a:t>Let A = R . Define a*b as a/b.</a:t>
            </a:r>
          </a:p>
          <a:p>
            <a:pPr lvl="2">
              <a:lnSpc>
                <a:spcPct val="150000"/>
              </a:lnSpc>
              <a:buClrTx/>
              <a:buFont typeface="Wingdings" panose="05000000000000000000" pitchFamily="2" charset="2"/>
              <a:buChar char="l"/>
            </a:pPr>
            <a:r>
              <a:rPr lang="en-US" altLang="zh-CN" dirty="0"/>
              <a:t>* is not a binary operation, since it is not defined for every ordered pair of elements of A. </a:t>
            </a:r>
          </a:p>
          <a:p>
            <a:pPr lvl="2">
              <a:lnSpc>
                <a:spcPct val="150000"/>
              </a:lnSpc>
              <a:buClrTx/>
              <a:buFont typeface="Wingdings" panose="05000000000000000000" pitchFamily="2" charset="2"/>
              <a:buChar char="l"/>
            </a:pPr>
            <a:r>
              <a:rPr lang="en-US" altLang="zh-CN" dirty="0"/>
              <a:t>For example, 3*0 is not defined, since we can not divide by zero.</a:t>
            </a:r>
          </a:p>
          <a:p>
            <a:pPr marL="914400" lvl="2" indent="0">
              <a:lnSpc>
                <a:spcPct val="150000"/>
              </a:lnSpc>
              <a:buClrTx/>
              <a:buNone/>
            </a:pPr>
            <a:endParaRPr lang="en-US" altLang="zh-CN"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79105923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3:</a:t>
            </a:r>
          </a:p>
          <a:p>
            <a:pPr lvl="1">
              <a:lnSpc>
                <a:spcPct val="150000"/>
              </a:lnSpc>
              <a:buClrTx/>
              <a:buFont typeface="Wingdings" panose="05000000000000000000" pitchFamily="2" charset="2"/>
              <a:buChar char="l"/>
            </a:pPr>
            <a:r>
              <a:rPr lang="en-US" altLang="zh-CN" dirty="0"/>
              <a:t>Let A = Z</a:t>
            </a:r>
            <a:r>
              <a:rPr lang="en-US" altLang="zh-CN" baseline="30000" dirty="0"/>
              <a:t>+</a:t>
            </a:r>
            <a:r>
              <a:rPr lang="en-US" altLang="zh-CN" dirty="0"/>
              <a:t>. Define a*b as a-b. </a:t>
            </a:r>
          </a:p>
          <a:p>
            <a:pPr lvl="2">
              <a:lnSpc>
                <a:spcPct val="150000"/>
              </a:lnSpc>
              <a:buClrTx/>
              <a:buFont typeface="Wingdings" panose="05000000000000000000" pitchFamily="2" charset="2"/>
              <a:buChar char="l"/>
            </a:pPr>
            <a:r>
              <a:rPr lang="en-US" altLang="zh-CN" dirty="0"/>
              <a:t>* is not a binary operation since it does not assign an element of A to every ordered pair of elements of A; for example,2*5</a:t>
            </a:r>
            <a:r>
              <a:rPr lang="en-US" altLang="zh-CN" dirty="0">
                <a:sym typeface="Symbol" panose="05050102010706020507" pitchFamily="18" charset="2"/>
              </a:rPr>
              <a:t> </a:t>
            </a:r>
            <a:r>
              <a:rPr lang="en-US" altLang="zh-CN" dirty="0"/>
              <a:t> A.</a:t>
            </a:r>
          </a:p>
          <a:p>
            <a:pPr marL="914400" lvl="2" indent="0">
              <a:lnSpc>
                <a:spcPct val="150000"/>
              </a:lnSpc>
              <a:buClrTx/>
              <a:buNone/>
            </a:pPr>
            <a:endParaRPr lang="en-US" altLang="zh-CN"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4134581495"/>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p>
          <a:p>
            <a:pPr lvl="1">
              <a:lnSpc>
                <a:spcPct val="150000"/>
              </a:lnSpc>
              <a:buClrTx/>
              <a:buFont typeface="Wingdings" panose="05000000000000000000" pitchFamily="2" charset="2"/>
              <a:buChar char="l"/>
            </a:pPr>
            <a:r>
              <a:rPr lang="en-US" altLang="zh-CN" dirty="0"/>
              <a:t>Let A = Z. Define a*b as a number less than both a and b. </a:t>
            </a:r>
          </a:p>
          <a:p>
            <a:pPr lvl="2">
              <a:lnSpc>
                <a:spcPct val="150000"/>
              </a:lnSpc>
              <a:buClrTx/>
              <a:buFont typeface="Wingdings" panose="05000000000000000000" pitchFamily="2" charset="2"/>
              <a:buChar char="l"/>
            </a:pPr>
            <a:r>
              <a:rPr lang="en-US" altLang="zh-CN" dirty="0"/>
              <a:t>* is not a binary operation, since it does not assign a </a:t>
            </a:r>
            <a:r>
              <a:rPr lang="en-US" altLang="zh-CN" dirty="0">
                <a:solidFill>
                  <a:schemeClr val="accent1">
                    <a:lumMod val="50000"/>
                  </a:schemeClr>
                </a:solidFill>
              </a:rPr>
              <a:t>unique</a:t>
            </a:r>
            <a:r>
              <a:rPr lang="en-US" altLang="zh-CN" dirty="0"/>
              <a:t> element of A to each ordered pair of elements of A; for example, 8*6 could be 5, 4, 3, l, and so on. </a:t>
            </a:r>
          </a:p>
          <a:p>
            <a:pPr lvl="2">
              <a:lnSpc>
                <a:spcPct val="150000"/>
              </a:lnSpc>
              <a:buClrTx/>
              <a:buFont typeface="Wingdings" panose="05000000000000000000" pitchFamily="2" charset="2"/>
              <a:buChar char="l"/>
            </a:pPr>
            <a:r>
              <a:rPr lang="en-US" altLang="zh-CN" dirty="0"/>
              <a:t>in this case, * would be a relation from AA to A, but not a function</a:t>
            </a:r>
          </a:p>
          <a:p>
            <a:pPr marL="914400" lvl="2" indent="0">
              <a:lnSpc>
                <a:spcPct val="150000"/>
              </a:lnSpc>
              <a:buClrTx/>
              <a:buNone/>
            </a:pPr>
            <a:endParaRPr lang="en-US" altLang="zh-CN" dirty="0"/>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927324218"/>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5:</a:t>
            </a:r>
          </a:p>
          <a:p>
            <a:pPr lvl="1">
              <a:lnSpc>
                <a:spcPct val="150000"/>
              </a:lnSpc>
              <a:buClrTx/>
              <a:buFont typeface="Wingdings" panose="05000000000000000000" pitchFamily="2" charset="2"/>
              <a:buChar char="l"/>
            </a:pPr>
            <a:r>
              <a:rPr lang="en-US" altLang="zh-CN" dirty="0"/>
              <a:t>Let A = Z. Define a*b as max{a, b}.</a:t>
            </a:r>
          </a:p>
          <a:p>
            <a:pPr lvl="2">
              <a:lnSpc>
                <a:spcPct val="150000"/>
              </a:lnSpc>
              <a:buClrTx/>
              <a:buFont typeface="Wingdings" panose="05000000000000000000" pitchFamily="2" charset="2"/>
              <a:buChar char="l"/>
            </a:pPr>
            <a:r>
              <a:rPr lang="en-US" altLang="zh-CN" dirty="0"/>
              <a:t>* is a binary operation; for example,2*4 = 4, -3*(-5)=-3. </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746425038"/>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6:</a:t>
            </a:r>
          </a:p>
          <a:p>
            <a:pPr lvl="1">
              <a:lnSpc>
                <a:spcPct val="150000"/>
              </a:lnSpc>
              <a:buClrTx/>
              <a:buFont typeface="Wingdings" panose="05000000000000000000" pitchFamily="2" charset="2"/>
              <a:buChar char="l"/>
            </a:pPr>
            <a:r>
              <a:rPr lang="en-US" altLang="zh-CN" dirty="0"/>
              <a:t>Let A = P(S), for some set S. If V and W are subsets of S, define V*W as V∪W.</a:t>
            </a:r>
          </a:p>
          <a:p>
            <a:pPr lvl="2">
              <a:lnSpc>
                <a:spcPct val="150000"/>
              </a:lnSpc>
              <a:buClrTx/>
              <a:buFont typeface="Wingdings" panose="05000000000000000000" pitchFamily="2" charset="2"/>
              <a:buChar char="l"/>
            </a:pPr>
            <a:r>
              <a:rPr lang="en-US" altLang="zh-CN" dirty="0"/>
              <a:t>* is a binary operation on A.</a:t>
            </a:r>
          </a:p>
          <a:p>
            <a:pPr lvl="2">
              <a:lnSpc>
                <a:spcPct val="150000"/>
              </a:lnSpc>
              <a:buClrTx/>
              <a:buFont typeface="Wingdings" panose="05000000000000000000" pitchFamily="2" charset="2"/>
              <a:buChar char="l"/>
            </a:pPr>
            <a:r>
              <a:rPr lang="en-US" altLang="zh-CN" dirty="0"/>
              <a:t>if we define V *' W as V∪W, then *' is another binary operation on A.</a:t>
            </a:r>
          </a:p>
          <a:p>
            <a:pPr lvl="3">
              <a:lnSpc>
                <a:spcPct val="150000"/>
              </a:lnSpc>
              <a:buClrTx/>
              <a:buFont typeface="Wingdings" panose="05000000000000000000" pitchFamily="2" charset="2"/>
              <a:buChar char="l"/>
            </a:pPr>
            <a:r>
              <a:rPr lang="en-US" altLang="zh-CN" dirty="0"/>
              <a:t>Note: It’s possible to define many binary operations on the same set.</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3419490661"/>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7:</a:t>
            </a:r>
          </a:p>
          <a:p>
            <a:pPr lvl="1">
              <a:lnSpc>
                <a:spcPct val="150000"/>
              </a:lnSpc>
              <a:buClrTx/>
              <a:buFont typeface="Wingdings" panose="05000000000000000000" pitchFamily="2" charset="2"/>
              <a:buChar char="l"/>
            </a:pPr>
            <a:r>
              <a:rPr lang="en-US" altLang="zh-CN"/>
              <a:t>Let M be the set of all nn Boolean matrices for a fixed n. Define A*B as A∨B</a:t>
            </a:r>
          </a:p>
          <a:p>
            <a:pPr lvl="2">
              <a:lnSpc>
                <a:spcPct val="150000"/>
              </a:lnSpc>
              <a:buClrTx/>
              <a:buFont typeface="Wingdings" panose="05000000000000000000" pitchFamily="2" charset="2"/>
              <a:buChar char="l"/>
            </a:pPr>
            <a:r>
              <a:rPr lang="en-US" altLang="zh-CN"/>
              <a:t>* is a binary operation.</a:t>
            </a:r>
          </a:p>
          <a:p>
            <a:pPr lvl="2">
              <a:lnSpc>
                <a:spcPct val="150000"/>
              </a:lnSpc>
              <a:buClrTx/>
              <a:buFont typeface="Wingdings" panose="05000000000000000000" pitchFamily="2" charset="2"/>
              <a:buChar char="l"/>
            </a:pPr>
            <a:r>
              <a:rPr lang="en-US" altLang="zh-CN"/>
              <a:t> This is also true of A∨B.</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2573669708"/>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8:</a:t>
            </a:r>
          </a:p>
          <a:p>
            <a:pPr lvl="1">
              <a:lnSpc>
                <a:spcPct val="150000"/>
              </a:lnSpc>
              <a:buClrTx/>
              <a:buFont typeface="Wingdings" panose="05000000000000000000" pitchFamily="2" charset="2"/>
              <a:buChar char="l"/>
            </a:pPr>
            <a:r>
              <a:rPr lang="en-US" altLang="zh-CN" dirty="0"/>
              <a:t>Let L be a lattice. Define a*b as a∨b.</a:t>
            </a:r>
          </a:p>
          <a:p>
            <a:pPr lvl="2">
              <a:lnSpc>
                <a:spcPct val="150000"/>
              </a:lnSpc>
              <a:buClrTx/>
              <a:buFont typeface="Wingdings" panose="05000000000000000000" pitchFamily="2" charset="2"/>
              <a:buChar char="l"/>
            </a:pPr>
            <a:r>
              <a:rPr lang="en-US" altLang="zh-CN" dirty="0"/>
              <a:t>* is a binary operation on L.</a:t>
            </a:r>
          </a:p>
          <a:p>
            <a:pPr lvl="2">
              <a:lnSpc>
                <a:spcPct val="150000"/>
              </a:lnSpc>
              <a:buClrTx/>
              <a:buFont typeface="Wingdings" panose="05000000000000000000" pitchFamily="2" charset="2"/>
              <a:buChar char="l"/>
            </a:pPr>
            <a:r>
              <a:rPr lang="en-US" altLang="zh-CN" dirty="0"/>
              <a:t> This is also true of a∨b</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spTree>
    <p:extLst>
      <p:ext uri="{BB962C8B-B14F-4D97-AF65-F5344CB8AC3E}">
        <p14:creationId xmlns:p14="http://schemas.microsoft.com/office/powerpoint/2010/main" val="4294837917"/>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567765" y="1687444"/>
            <a:ext cx="11056470"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If </a:t>
            </a:r>
            <a:r>
              <a:rPr lang="en-US" altLang="zh-CN" sz="2800" i="1" dirty="0"/>
              <a:t>A</a:t>
            </a:r>
            <a:r>
              <a:rPr lang="en-US" altLang="zh-CN" sz="2800" dirty="0"/>
              <a:t> = {</a:t>
            </a:r>
            <a:r>
              <a:rPr lang="en-US" altLang="zh-CN" sz="2800" i="1" dirty="0"/>
              <a:t>a</a:t>
            </a:r>
            <a:r>
              <a:rPr lang="en-US" altLang="zh-CN" sz="2800" baseline="-25000" dirty="0"/>
              <a:t>l</a:t>
            </a:r>
            <a:r>
              <a:rPr lang="en-US" altLang="zh-CN" sz="2800" dirty="0"/>
              <a:t>, </a:t>
            </a:r>
            <a:r>
              <a:rPr lang="en-US" altLang="zh-CN" sz="2800" i="1" dirty="0"/>
              <a:t>a</a:t>
            </a:r>
            <a:r>
              <a:rPr lang="en-US" altLang="zh-CN" sz="2800" baseline="-25000" dirty="0"/>
              <a:t>2</a:t>
            </a:r>
            <a:r>
              <a:rPr lang="en-US" altLang="zh-CN" sz="2800" dirty="0"/>
              <a:t>,..., </a:t>
            </a:r>
            <a:r>
              <a:rPr lang="en-US" altLang="zh-CN" sz="2800" i="1" dirty="0"/>
              <a:t>a</a:t>
            </a:r>
            <a:r>
              <a:rPr lang="en-US" altLang="zh-CN" sz="2800" i="1" baseline="-25000" dirty="0"/>
              <a:t>n</a:t>
            </a:r>
            <a:r>
              <a:rPr lang="en-US" altLang="zh-CN" sz="2800" dirty="0"/>
              <a:t>} is a </a:t>
            </a:r>
            <a:r>
              <a:rPr lang="en-US" altLang="zh-CN" sz="2800" i="1" dirty="0">
                <a:solidFill>
                  <a:schemeClr val="hlink"/>
                </a:solidFill>
              </a:rPr>
              <a:t>finite</a:t>
            </a:r>
            <a:r>
              <a:rPr lang="en-US" altLang="zh-CN" sz="2800" dirty="0"/>
              <a:t> set, we can define a binary operation on </a:t>
            </a:r>
            <a:r>
              <a:rPr lang="en-US" altLang="zh-CN" sz="2800" i="1" dirty="0"/>
              <a:t>A</a:t>
            </a:r>
            <a:r>
              <a:rPr lang="en-US" altLang="zh-CN" sz="2800" dirty="0"/>
              <a:t> by means of a table</a:t>
            </a:r>
            <a:endParaRPr lang="en-US" altLang="zh-CN" sz="2800" i="1" baseline="-25000" dirty="0"/>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b="1">
                <a:latin typeface="Times New Roman" panose="02020603050405020304" pitchFamily="18" charset="0"/>
              </a:rPr>
              <a:t>Tables – </a:t>
            </a:r>
            <a:r>
              <a:rPr lang="zh-CN" altLang="en-US" sz="4000" b="1">
                <a:latin typeface="Times New Roman" panose="02020603050405020304" pitchFamily="18" charset="0"/>
              </a:rPr>
              <a:t>运算表</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pic>
        <p:nvPicPr>
          <p:cNvPr id="6" name="Picture 4">
            <a:extLst>
              <a:ext uri="{FF2B5EF4-FFF2-40B4-BE49-F238E27FC236}">
                <a16:creationId xmlns:a16="http://schemas.microsoft.com/office/drawing/2014/main" id="{7FD9F985-C0AE-4095-83D7-94F04CD14CE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2156" y="2836863"/>
            <a:ext cx="403225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803203"/>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3" y="853942"/>
            <a:ext cx="11398483" cy="580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9:</a:t>
            </a:r>
          </a:p>
          <a:p>
            <a:pPr lvl="1">
              <a:lnSpc>
                <a:spcPct val="150000"/>
              </a:lnSpc>
              <a:buClrTx/>
              <a:buFont typeface="Wingdings" panose="05000000000000000000" pitchFamily="2" charset="2"/>
              <a:buChar char="l"/>
            </a:pPr>
            <a:r>
              <a:rPr lang="en-US" altLang="zh-CN" dirty="0"/>
              <a:t>Let </a:t>
            </a:r>
          </a:p>
          <a:p>
            <a:pPr lvl="2">
              <a:lnSpc>
                <a:spcPct val="150000"/>
              </a:lnSpc>
              <a:buClrTx/>
              <a:buFont typeface="Wingdings" panose="05000000000000000000" pitchFamily="2" charset="2"/>
              <a:buChar char="l"/>
            </a:pPr>
            <a:r>
              <a:rPr lang="en-US" altLang="zh-CN" dirty="0"/>
              <a:t>A = {0, l }. </a:t>
            </a:r>
          </a:p>
          <a:p>
            <a:pPr lvl="1">
              <a:lnSpc>
                <a:spcPct val="150000"/>
              </a:lnSpc>
              <a:buClrTx/>
              <a:buFont typeface="Wingdings" panose="05000000000000000000" pitchFamily="2" charset="2"/>
              <a:buChar char="l"/>
            </a:pPr>
            <a:r>
              <a:rPr lang="en-US" altLang="zh-CN" dirty="0"/>
              <a:t>Define binary operations ∨ and ∧ by the following tables:</a:t>
            </a:r>
          </a:p>
        </p:txBody>
      </p:sp>
      <p:sp>
        <p:nvSpPr>
          <p:cNvPr id="4" name="文本框 3">
            <a:extLst>
              <a:ext uri="{FF2B5EF4-FFF2-40B4-BE49-F238E27FC236}">
                <a16:creationId xmlns:a16="http://schemas.microsoft.com/office/drawing/2014/main" id="{0B84DBF5-4058-478F-8919-60EE3F26250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pic>
        <p:nvPicPr>
          <p:cNvPr id="5" name="Picture 4">
            <a:extLst>
              <a:ext uri="{FF2B5EF4-FFF2-40B4-BE49-F238E27FC236}">
                <a16:creationId xmlns:a16="http://schemas.microsoft.com/office/drawing/2014/main" id="{097AD469-346B-49C8-8F71-CD80F17CFB7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2631" y="4203700"/>
            <a:ext cx="65913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676267"/>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a:extLst>
              <a:ext uri="{FF2B5EF4-FFF2-40B4-BE49-F238E27FC236}">
                <a16:creationId xmlns:a16="http://schemas.microsoft.com/office/drawing/2014/main" id="{35363459-45A4-48E2-8FB3-5879B2A02D4B}"/>
              </a:ext>
            </a:extLst>
          </p:cNvPr>
          <p:cNvSpPr txBox="1">
            <a:spLocks noChangeArrowheads="1"/>
          </p:cNvSpPr>
          <p:nvPr/>
        </p:nvSpPr>
        <p:spPr bwMode="auto">
          <a:xfrm>
            <a:off x="567765" y="1687444"/>
            <a:ext cx="11056470"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marL="533400" indent="-533400" eaLnBrk="1" hangingPunct="1">
              <a:lnSpc>
                <a:spcPct val="150000"/>
              </a:lnSpc>
            </a:pPr>
            <a:r>
              <a:rPr lang="en-US" altLang="zh-CN" dirty="0"/>
              <a:t>If </a:t>
            </a:r>
            <a:r>
              <a:rPr lang="en-US" altLang="zh-CN" i="1" dirty="0"/>
              <a:t>A</a:t>
            </a:r>
            <a:r>
              <a:rPr lang="en-US" altLang="zh-CN" dirty="0"/>
              <a:t> = {</a:t>
            </a:r>
            <a:r>
              <a:rPr lang="en-US" altLang="zh-CN" i="1" dirty="0"/>
              <a:t>a</a:t>
            </a:r>
            <a:r>
              <a:rPr lang="en-US" altLang="zh-CN" dirty="0"/>
              <a:t>, </a:t>
            </a:r>
            <a:r>
              <a:rPr lang="en-US" altLang="zh-CN" i="1" dirty="0"/>
              <a:t>b</a:t>
            </a:r>
            <a:r>
              <a:rPr lang="en-US" altLang="zh-CN" dirty="0"/>
              <a:t>}, how many binary operations  can be defined on </a:t>
            </a:r>
            <a:r>
              <a:rPr lang="en-US" altLang="zh-CN" i="1" dirty="0"/>
              <a:t>A</a:t>
            </a:r>
            <a:r>
              <a:rPr lang="en-US" altLang="zh-CN" dirty="0"/>
              <a:t>. </a:t>
            </a:r>
          </a:p>
          <a:p>
            <a:pPr marL="914400" lvl="1" indent="-457200" eaLnBrk="1" hangingPunct="1">
              <a:lnSpc>
                <a:spcPct val="150000"/>
              </a:lnSpc>
            </a:pPr>
            <a:r>
              <a:rPr lang="en-US" altLang="zh-CN" dirty="0"/>
              <a:t>Every binary operation </a:t>
            </a:r>
            <a:r>
              <a:rPr lang="en-US" altLang="zh-CN" dirty="0">
                <a:sym typeface="MT Symbol" pitchFamily="82" charset="2"/>
              </a:rPr>
              <a:t>*</a:t>
            </a:r>
            <a:r>
              <a:rPr lang="en-US" altLang="zh-CN" dirty="0"/>
              <a:t> on </a:t>
            </a:r>
            <a:r>
              <a:rPr lang="en-US" altLang="zh-CN" i="1" dirty="0"/>
              <a:t>A</a:t>
            </a:r>
            <a:r>
              <a:rPr lang="en-US" altLang="zh-CN" dirty="0"/>
              <a:t> can be described by a table </a:t>
            </a:r>
          </a:p>
          <a:p>
            <a:pPr marL="533400" indent="-533400" eaLnBrk="1" hangingPunct="1">
              <a:lnSpc>
                <a:spcPct val="150000"/>
              </a:lnSpc>
            </a:pPr>
            <a:r>
              <a:rPr lang="en-US" altLang="zh-CN" dirty="0"/>
              <a:t>There are 2</a:t>
            </a:r>
            <a:r>
              <a:rPr lang="en-US" altLang="zh-CN" dirty="0">
                <a:latin typeface="宋体" panose="02010600030101010101" pitchFamily="2" charset="-122"/>
                <a:sym typeface="MT Symbol" pitchFamily="82" charset="2"/>
              </a:rPr>
              <a:t>•</a:t>
            </a:r>
            <a:r>
              <a:rPr lang="en-US" altLang="zh-CN" dirty="0"/>
              <a:t>2</a:t>
            </a:r>
            <a:r>
              <a:rPr lang="en-US" altLang="zh-CN" dirty="0">
                <a:latin typeface="宋体" panose="02010600030101010101" pitchFamily="2" charset="-122"/>
                <a:sym typeface="MT Symbol" pitchFamily="82" charset="2"/>
              </a:rPr>
              <a:t>•</a:t>
            </a:r>
            <a:r>
              <a:rPr lang="en-US" altLang="zh-CN" dirty="0"/>
              <a:t>2</a:t>
            </a:r>
            <a:r>
              <a:rPr lang="en-US" altLang="zh-CN" dirty="0">
                <a:latin typeface="宋体" panose="02010600030101010101" pitchFamily="2" charset="-122"/>
                <a:sym typeface="MT Symbol" pitchFamily="82" charset="2"/>
              </a:rPr>
              <a:t>•</a:t>
            </a:r>
            <a:r>
              <a:rPr lang="en-US" altLang="zh-CN" dirty="0"/>
              <a:t>2 = 2</a:t>
            </a:r>
            <a:r>
              <a:rPr lang="en-US" altLang="zh-CN" baseline="30000" dirty="0"/>
              <a:t>4</a:t>
            </a:r>
            <a:r>
              <a:rPr lang="en-US" altLang="zh-CN" dirty="0"/>
              <a:t> or 16 ways to complete the table.</a:t>
            </a:r>
          </a:p>
        </p:txBody>
      </p:sp>
      <p:sp>
        <p:nvSpPr>
          <p:cNvPr id="3" name="文本框 2">
            <a:extLst>
              <a:ext uri="{FF2B5EF4-FFF2-40B4-BE49-F238E27FC236}">
                <a16:creationId xmlns:a16="http://schemas.microsoft.com/office/drawing/2014/main" id="{10BF59A7-73A9-4B3D-B115-6503F4272851}"/>
              </a:ext>
            </a:extLst>
          </p:cNvPr>
          <p:cNvSpPr txBox="1"/>
          <p:nvPr/>
        </p:nvSpPr>
        <p:spPr>
          <a:xfrm>
            <a:off x="2165684" y="979558"/>
            <a:ext cx="7860632" cy="707886"/>
          </a:xfrm>
          <a:prstGeom prst="rect">
            <a:avLst/>
          </a:prstGeom>
          <a:noFill/>
        </p:spPr>
        <p:txBody>
          <a:bodyPr wrap="square" rtlCol="0">
            <a:spAutoFit/>
          </a:bodyPr>
          <a:lstStyle/>
          <a:p>
            <a:pPr algn="ctr"/>
            <a:r>
              <a:rPr lang="en-US" altLang="zh-CN" sz="4000" b="1">
                <a:latin typeface="Times New Roman" panose="02020603050405020304" pitchFamily="18" charset="0"/>
              </a:rPr>
              <a:t>How many operations?</a:t>
            </a:r>
            <a:endParaRPr lang="zh-CN" altLang="en-US" sz="4000" b="1"/>
          </a:p>
        </p:txBody>
      </p:sp>
      <p:sp>
        <p:nvSpPr>
          <p:cNvPr id="5" name="文本框 4">
            <a:extLst>
              <a:ext uri="{FF2B5EF4-FFF2-40B4-BE49-F238E27FC236}">
                <a16:creationId xmlns:a16="http://schemas.microsoft.com/office/drawing/2014/main" id="{1353193C-D353-42F0-9A66-CACBC22D9F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9.7 Binary Operations Revisited</a:t>
            </a:r>
            <a:endParaRPr lang="en-US" altLang="zh-CN" sz="3200" dirty="0"/>
          </a:p>
        </p:txBody>
      </p:sp>
      <p:pic>
        <p:nvPicPr>
          <p:cNvPr id="6" name="Picture 8">
            <a:extLst>
              <a:ext uri="{FF2B5EF4-FFF2-40B4-BE49-F238E27FC236}">
                <a16:creationId xmlns:a16="http://schemas.microsoft.com/office/drawing/2014/main" id="{B11744C8-C128-4AAD-9E06-A41029E688A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5181" y="5303745"/>
            <a:ext cx="16764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28055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嘉迪</Template>
  <TotalTime>505</TotalTime>
  <Words>9826</Words>
  <Application>Microsoft Office PowerPoint</Application>
  <PresentationFormat>宽屏</PresentationFormat>
  <Paragraphs>627</Paragraphs>
  <Slides>120</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120</vt:i4>
      </vt:variant>
    </vt:vector>
  </HeadingPairs>
  <TitlesOfParts>
    <vt:vector size="134" baseType="lpstr">
      <vt:lpstr>Arial Unicode MS</vt:lpstr>
      <vt:lpstr>Microsoft JhengHei</vt:lpstr>
      <vt:lpstr>宋体</vt:lpstr>
      <vt:lpstr>微软雅黑</vt:lpstr>
      <vt:lpstr>Arial</vt:lpstr>
      <vt:lpstr>Calibri</vt:lpstr>
      <vt:lpstr>Cambria Math</vt:lpstr>
      <vt:lpstr>Symbol</vt:lpstr>
      <vt:lpstr>Tahoma</vt:lpstr>
      <vt:lpstr>Times New Roman</vt:lpstr>
      <vt:lpstr>Wingdings</vt:lpstr>
      <vt:lpstr>Wingdings 2</vt:lpstr>
      <vt:lpstr>嘉迪</vt:lpstr>
      <vt:lpstr>Equation</vt:lpstr>
      <vt:lpstr>离散数据及其应用 Discrete Mathematics and Its Applications （Eighth  Edition/Kenneth H.Rosen）  郭少勇 (syguo@bupt.edu.cn) 北京邮电大学 2021.9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metarnet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跨界数据创新</dc:title>
  <dc:creator>张龙</dc:creator>
  <cp:lastModifiedBy>刘 雅熙</cp:lastModifiedBy>
  <cp:revision>1885</cp:revision>
  <dcterms:created xsi:type="dcterms:W3CDTF">2014-06-11T06:47:00Z</dcterms:created>
  <dcterms:modified xsi:type="dcterms:W3CDTF">2021-10-07T07:46:37Z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CEE855D6EC0646A5AC487CE6141A24AE</vt:lpwstr>
  </property>
  <property fmtid="{D5CDD505-2E9C-101B-9397-08002B2CF9AE}" pid="3" name="KSOProductBuildVer">
    <vt:lpwstr>2052-11.1.0.10938</vt:lpwstr>
  </property>
</Properties>
</file>